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handoutMasterIdLst>
    <p:handoutMasterId r:id="rId21"/>
  </p:handoutMasterIdLst>
  <p:sldIdLst>
    <p:sldId id="272" r:id="rId2"/>
    <p:sldId id="339" r:id="rId3"/>
    <p:sldId id="323" r:id="rId4"/>
    <p:sldId id="282" r:id="rId5"/>
    <p:sldId id="334" r:id="rId6"/>
    <p:sldId id="291" r:id="rId7"/>
    <p:sldId id="274" r:id="rId8"/>
    <p:sldId id="276" r:id="rId9"/>
    <p:sldId id="277" r:id="rId10"/>
    <p:sldId id="281" r:id="rId11"/>
    <p:sldId id="260" r:id="rId12"/>
    <p:sldId id="284" r:id="rId13"/>
    <p:sldId id="285" r:id="rId14"/>
    <p:sldId id="286" r:id="rId15"/>
    <p:sldId id="287" r:id="rId16"/>
    <p:sldId id="288" r:id="rId17"/>
    <p:sldId id="289" r:id="rId18"/>
    <p:sldId id="290" r:id="rId19"/>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9494" autoAdjust="0"/>
  </p:normalViewPr>
  <p:slideViewPr>
    <p:cSldViewPr snapToGrid="0" snapToObjects="1">
      <p:cViewPr varScale="1">
        <p:scale>
          <a:sx n="69" d="100"/>
          <a:sy n="69" d="100"/>
        </p:scale>
        <p:origin x="2814"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80E82E-3440-8140-9091-C5AABF9E4EFD}" type="doc">
      <dgm:prSet loTypeId="urn:microsoft.com/office/officeart/2005/8/layout/hList1" loCatId="list" qsTypeId="urn:microsoft.com/office/officeart/2005/8/quickstyle/simple4" qsCatId="simple" csTypeId="urn:microsoft.com/office/officeart/2005/8/colors/accent1_2" csCatId="accent1" phldr="1"/>
      <dgm:spPr/>
      <dgm:t>
        <a:bodyPr/>
        <a:lstStyle/>
        <a:p>
          <a:endParaRPr lang="en-US"/>
        </a:p>
      </dgm:t>
    </dgm:pt>
    <dgm:pt modelId="{A9F61D5A-1159-3145-9B45-1A60D2D2DCC4}">
      <dgm:prSet phldrT="[Text]"/>
      <dgm:spPr/>
      <dgm:t>
        <a:bodyPr/>
        <a:lstStyle/>
        <a:p>
          <a:r>
            <a:rPr lang="en-US" dirty="0" smtClean="0"/>
            <a:t>Virtue Ethics</a:t>
          </a:r>
          <a:endParaRPr lang="en-US" dirty="0"/>
        </a:p>
      </dgm:t>
    </dgm:pt>
    <dgm:pt modelId="{A6BDA83F-7427-D644-B0B3-0262950FEAC0}" type="parTrans" cxnId="{E28690ED-B875-6F4E-BE60-CF7A0E5101C7}">
      <dgm:prSet/>
      <dgm:spPr/>
      <dgm:t>
        <a:bodyPr/>
        <a:lstStyle/>
        <a:p>
          <a:endParaRPr lang="en-US"/>
        </a:p>
      </dgm:t>
    </dgm:pt>
    <dgm:pt modelId="{5B7AB52B-AB7B-784C-91E3-9007C29AB6DF}" type="sibTrans" cxnId="{E28690ED-B875-6F4E-BE60-CF7A0E5101C7}">
      <dgm:prSet/>
      <dgm:spPr/>
      <dgm:t>
        <a:bodyPr/>
        <a:lstStyle/>
        <a:p>
          <a:endParaRPr lang="en-US"/>
        </a:p>
      </dgm:t>
    </dgm:pt>
    <dgm:pt modelId="{BFE847A5-76E3-604F-96B5-369FE6391A71}">
      <dgm:prSet phldrT="[Text]"/>
      <dgm:spPr/>
      <dgm:t>
        <a:bodyPr/>
        <a:lstStyle/>
        <a:p>
          <a:r>
            <a:rPr lang="en-US" dirty="0" smtClean="0"/>
            <a:t>Stresses moral qualities</a:t>
          </a:r>
          <a:endParaRPr lang="en-US" dirty="0"/>
        </a:p>
      </dgm:t>
    </dgm:pt>
    <dgm:pt modelId="{E95616FB-DB62-1443-AFF3-565D56E2EE76}" type="parTrans" cxnId="{4059C68C-452B-4A49-AC15-C268E5BDFF95}">
      <dgm:prSet/>
      <dgm:spPr/>
      <dgm:t>
        <a:bodyPr/>
        <a:lstStyle/>
        <a:p>
          <a:endParaRPr lang="en-US"/>
        </a:p>
      </dgm:t>
    </dgm:pt>
    <dgm:pt modelId="{8E4D75F3-8A97-8B42-A1DE-BEAEAFF1BD25}" type="sibTrans" cxnId="{4059C68C-452B-4A49-AC15-C268E5BDFF95}">
      <dgm:prSet/>
      <dgm:spPr/>
      <dgm:t>
        <a:bodyPr/>
        <a:lstStyle/>
        <a:p>
          <a:endParaRPr lang="en-US"/>
        </a:p>
      </dgm:t>
    </dgm:pt>
    <dgm:pt modelId="{6738F1A7-F381-3B45-AF4A-654911134B95}">
      <dgm:prSet phldrT="[Text]"/>
      <dgm:spPr/>
      <dgm:t>
        <a:bodyPr/>
        <a:lstStyle/>
        <a:p>
          <a:r>
            <a:rPr lang="en-US" dirty="0" smtClean="0"/>
            <a:t>Operators praised for behaving appropriately</a:t>
          </a:r>
          <a:endParaRPr lang="en-US" dirty="0"/>
        </a:p>
      </dgm:t>
    </dgm:pt>
    <dgm:pt modelId="{05CE0435-E626-8847-88C6-48474A7D4BDE}" type="parTrans" cxnId="{832E83A3-480E-AC46-8F1F-B4F1EFBA37D8}">
      <dgm:prSet/>
      <dgm:spPr/>
      <dgm:t>
        <a:bodyPr/>
        <a:lstStyle/>
        <a:p>
          <a:endParaRPr lang="en-US"/>
        </a:p>
      </dgm:t>
    </dgm:pt>
    <dgm:pt modelId="{88C32C90-2A9D-3D46-BC3D-82C4DB47C9EF}" type="sibTrans" cxnId="{832E83A3-480E-AC46-8F1F-B4F1EFBA37D8}">
      <dgm:prSet/>
      <dgm:spPr/>
      <dgm:t>
        <a:bodyPr/>
        <a:lstStyle/>
        <a:p>
          <a:endParaRPr lang="en-US"/>
        </a:p>
      </dgm:t>
    </dgm:pt>
    <dgm:pt modelId="{2A23203A-5099-004C-9DF3-FED48C806AC4}">
      <dgm:prSet phldrT="[Text]"/>
      <dgm:spPr/>
      <dgm:t>
        <a:bodyPr/>
        <a:lstStyle/>
        <a:p>
          <a:r>
            <a:rPr lang="en-US" dirty="0" smtClean="0"/>
            <a:t>Deontology</a:t>
          </a:r>
          <a:endParaRPr lang="en-US" dirty="0"/>
        </a:p>
      </dgm:t>
    </dgm:pt>
    <dgm:pt modelId="{11E4DD70-F4A1-1C48-91E6-CF05DD5A012A}" type="parTrans" cxnId="{396FAEF8-CE60-6640-8C6D-8FF1C2879D8A}">
      <dgm:prSet/>
      <dgm:spPr/>
      <dgm:t>
        <a:bodyPr/>
        <a:lstStyle/>
        <a:p>
          <a:endParaRPr lang="en-US"/>
        </a:p>
      </dgm:t>
    </dgm:pt>
    <dgm:pt modelId="{98D46565-25F6-894F-9EBA-B9A5343DD77F}" type="sibTrans" cxnId="{396FAEF8-CE60-6640-8C6D-8FF1C2879D8A}">
      <dgm:prSet/>
      <dgm:spPr/>
      <dgm:t>
        <a:bodyPr/>
        <a:lstStyle/>
        <a:p>
          <a:endParaRPr lang="en-US"/>
        </a:p>
      </dgm:t>
    </dgm:pt>
    <dgm:pt modelId="{B2E62A02-E392-6B4E-B524-2517D85DCF1B}">
      <dgm:prSet phldrT="[Text]"/>
      <dgm:spPr/>
      <dgm:t>
        <a:bodyPr/>
        <a:lstStyle/>
        <a:p>
          <a:r>
            <a:rPr lang="en-US" dirty="0" smtClean="0"/>
            <a:t>Stresses duties/rules</a:t>
          </a:r>
          <a:endParaRPr lang="en-US" dirty="0"/>
        </a:p>
      </dgm:t>
    </dgm:pt>
    <dgm:pt modelId="{9F3316C2-C77D-C848-8239-5C5B00AB1C6E}" type="parTrans" cxnId="{8A3672D4-8733-3B47-9AB8-E0009676F835}">
      <dgm:prSet/>
      <dgm:spPr/>
      <dgm:t>
        <a:bodyPr/>
        <a:lstStyle/>
        <a:p>
          <a:endParaRPr lang="en-US"/>
        </a:p>
      </dgm:t>
    </dgm:pt>
    <dgm:pt modelId="{0D3E832F-FBCE-2D41-9F49-3B391201F62B}" type="sibTrans" cxnId="{8A3672D4-8733-3B47-9AB8-E0009676F835}">
      <dgm:prSet/>
      <dgm:spPr/>
      <dgm:t>
        <a:bodyPr/>
        <a:lstStyle/>
        <a:p>
          <a:endParaRPr lang="en-US"/>
        </a:p>
      </dgm:t>
    </dgm:pt>
    <dgm:pt modelId="{6A969B92-F234-8043-943E-C5F3A77918F3}">
      <dgm:prSet phldrT="[Text]"/>
      <dgm:spPr/>
      <dgm:t>
        <a:bodyPr/>
        <a:lstStyle/>
        <a:p>
          <a:r>
            <a:rPr lang="en-US" dirty="0" smtClean="0"/>
            <a:t>Operators have a moral duty to gamblers</a:t>
          </a:r>
          <a:endParaRPr lang="en-US" dirty="0"/>
        </a:p>
      </dgm:t>
    </dgm:pt>
    <dgm:pt modelId="{8D91D695-EBBD-B248-884B-560EC7EE32C2}" type="parTrans" cxnId="{30F649AC-1E38-3A45-8337-9EC33BFE9D77}">
      <dgm:prSet/>
      <dgm:spPr/>
      <dgm:t>
        <a:bodyPr/>
        <a:lstStyle/>
        <a:p>
          <a:endParaRPr lang="en-US"/>
        </a:p>
      </dgm:t>
    </dgm:pt>
    <dgm:pt modelId="{5C398FDA-22B1-364B-8CFA-BC40EBEFD322}" type="sibTrans" cxnId="{30F649AC-1E38-3A45-8337-9EC33BFE9D77}">
      <dgm:prSet/>
      <dgm:spPr/>
      <dgm:t>
        <a:bodyPr/>
        <a:lstStyle/>
        <a:p>
          <a:endParaRPr lang="en-US"/>
        </a:p>
      </dgm:t>
    </dgm:pt>
    <dgm:pt modelId="{56E26A03-BB58-5A49-ABD3-E9D0CDD95570}">
      <dgm:prSet phldrT="[Text]"/>
      <dgm:spPr/>
      <dgm:t>
        <a:bodyPr/>
        <a:lstStyle/>
        <a:p>
          <a:r>
            <a:rPr lang="en-US" dirty="0" err="1" smtClean="0"/>
            <a:t>Consequentialism</a:t>
          </a:r>
          <a:endParaRPr lang="en-US" dirty="0"/>
        </a:p>
      </dgm:t>
    </dgm:pt>
    <dgm:pt modelId="{3D370B1D-D3AF-E143-AB29-BBBD3A4636A9}" type="parTrans" cxnId="{3756A33D-3D3C-3543-845D-766206323DCC}">
      <dgm:prSet/>
      <dgm:spPr/>
      <dgm:t>
        <a:bodyPr/>
        <a:lstStyle/>
        <a:p>
          <a:endParaRPr lang="en-US"/>
        </a:p>
      </dgm:t>
    </dgm:pt>
    <dgm:pt modelId="{5D224EAE-01C1-E14A-870D-7AC6508A33D5}" type="sibTrans" cxnId="{3756A33D-3D3C-3543-845D-766206323DCC}">
      <dgm:prSet/>
      <dgm:spPr/>
      <dgm:t>
        <a:bodyPr/>
        <a:lstStyle/>
        <a:p>
          <a:endParaRPr lang="en-US"/>
        </a:p>
      </dgm:t>
    </dgm:pt>
    <dgm:pt modelId="{0D6BEA71-44FB-4246-9BB0-0BACB6EB21D3}">
      <dgm:prSet phldrT="[Text]"/>
      <dgm:spPr/>
      <dgm:t>
        <a:bodyPr/>
        <a:lstStyle/>
        <a:p>
          <a:r>
            <a:rPr lang="en-US" dirty="0" smtClean="0"/>
            <a:t>Stresses proper actions which </a:t>
          </a:r>
          <a:r>
            <a:rPr lang="en-US" dirty="0" err="1" smtClean="0"/>
            <a:t>maximises</a:t>
          </a:r>
          <a:r>
            <a:rPr lang="en-US" dirty="0" smtClean="0"/>
            <a:t> happiness</a:t>
          </a:r>
          <a:endParaRPr lang="en-US" dirty="0"/>
        </a:p>
      </dgm:t>
    </dgm:pt>
    <dgm:pt modelId="{41344D64-71F7-C849-886A-F66EB1A39294}" type="parTrans" cxnId="{9B8E533E-CDF0-A64C-A0F8-9A139CC42EFA}">
      <dgm:prSet/>
      <dgm:spPr/>
      <dgm:t>
        <a:bodyPr/>
        <a:lstStyle/>
        <a:p>
          <a:endParaRPr lang="en-US"/>
        </a:p>
      </dgm:t>
    </dgm:pt>
    <dgm:pt modelId="{34423FAA-7224-B847-A774-7A9201A16952}" type="sibTrans" cxnId="{9B8E533E-CDF0-A64C-A0F8-9A139CC42EFA}">
      <dgm:prSet/>
      <dgm:spPr/>
      <dgm:t>
        <a:bodyPr/>
        <a:lstStyle/>
        <a:p>
          <a:endParaRPr lang="en-US"/>
        </a:p>
      </dgm:t>
    </dgm:pt>
    <dgm:pt modelId="{98A44899-1733-DB4F-9498-6B0979A2FC0D}">
      <dgm:prSet phldrT="[Text]"/>
      <dgm:spPr/>
      <dgm:t>
        <a:bodyPr/>
        <a:lstStyle/>
        <a:p>
          <a:r>
            <a:rPr lang="en-US" dirty="0" smtClean="0"/>
            <a:t>Operators should pay attention to stakeholders and responsible gambling should be promoted</a:t>
          </a:r>
          <a:endParaRPr lang="en-US" dirty="0"/>
        </a:p>
      </dgm:t>
    </dgm:pt>
    <dgm:pt modelId="{B0F4BD14-C639-734B-BD70-2884BA76E1FF}" type="parTrans" cxnId="{63DB2C05-3FE8-AF4C-AD09-49111E3A90F0}">
      <dgm:prSet/>
      <dgm:spPr/>
      <dgm:t>
        <a:bodyPr/>
        <a:lstStyle/>
        <a:p>
          <a:endParaRPr lang="en-US"/>
        </a:p>
      </dgm:t>
    </dgm:pt>
    <dgm:pt modelId="{F35B3FE3-2BB6-5146-90FE-A3905047820D}" type="sibTrans" cxnId="{63DB2C05-3FE8-AF4C-AD09-49111E3A90F0}">
      <dgm:prSet/>
      <dgm:spPr/>
      <dgm:t>
        <a:bodyPr/>
        <a:lstStyle/>
        <a:p>
          <a:endParaRPr lang="en-US"/>
        </a:p>
      </dgm:t>
    </dgm:pt>
    <dgm:pt modelId="{C4EC1034-62EE-5640-BF6E-8E3EE2D624FC}">
      <dgm:prSet phldrT="[Text]"/>
      <dgm:spPr/>
      <dgm:t>
        <a:bodyPr/>
        <a:lstStyle/>
        <a:p>
          <a:r>
            <a:rPr lang="en-US" dirty="0" smtClean="0"/>
            <a:t>It is wrong to violate any individual’s right to treat them as not having inherent value</a:t>
          </a:r>
          <a:endParaRPr lang="en-US" dirty="0"/>
        </a:p>
      </dgm:t>
    </dgm:pt>
    <dgm:pt modelId="{676FA95F-FB8A-3842-841E-6AE9B065213D}" type="parTrans" cxnId="{0C5FA165-E3B9-F14B-A706-BCC76FC3A79E}">
      <dgm:prSet/>
      <dgm:spPr/>
    </dgm:pt>
    <dgm:pt modelId="{57F3BCD8-6AA0-A342-9DAF-2BB2BB74AFFE}" type="sibTrans" cxnId="{0C5FA165-E3B9-F14B-A706-BCC76FC3A79E}">
      <dgm:prSet/>
      <dgm:spPr/>
    </dgm:pt>
    <dgm:pt modelId="{694AED24-0FB3-C749-88B7-83FEA1375A5C}">
      <dgm:prSet phldrT="[Text]"/>
      <dgm:spPr/>
      <dgm:t>
        <a:bodyPr/>
        <a:lstStyle/>
        <a:p>
          <a:r>
            <a:rPr lang="en-US" dirty="0" smtClean="0"/>
            <a:t>Regulation cannot prevent gambling harms, good character is needed</a:t>
          </a:r>
          <a:endParaRPr lang="en-US" dirty="0"/>
        </a:p>
      </dgm:t>
    </dgm:pt>
    <dgm:pt modelId="{63B11D30-B0E2-1649-B8DD-FEE6CDDF7332}" type="parTrans" cxnId="{828F5590-C263-6B4E-9CDF-ABAA39177C82}">
      <dgm:prSet/>
      <dgm:spPr/>
    </dgm:pt>
    <dgm:pt modelId="{A805B774-217C-3848-B058-E49D447E321D}" type="sibTrans" cxnId="{828F5590-C263-6B4E-9CDF-ABAA39177C82}">
      <dgm:prSet/>
      <dgm:spPr/>
    </dgm:pt>
    <dgm:pt modelId="{8932C8EF-1F22-EE47-AC85-9DA36B5E148F}" type="pres">
      <dgm:prSet presAssocID="{EC80E82E-3440-8140-9091-C5AABF9E4EFD}" presName="Name0" presStyleCnt="0">
        <dgm:presLayoutVars>
          <dgm:dir/>
          <dgm:animLvl val="lvl"/>
          <dgm:resizeHandles val="exact"/>
        </dgm:presLayoutVars>
      </dgm:prSet>
      <dgm:spPr/>
      <dgm:t>
        <a:bodyPr/>
        <a:lstStyle/>
        <a:p>
          <a:endParaRPr lang="en-US"/>
        </a:p>
      </dgm:t>
    </dgm:pt>
    <dgm:pt modelId="{FB2B2ADB-AB1B-B14F-992E-7FF74EB0D48B}" type="pres">
      <dgm:prSet presAssocID="{A9F61D5A-1159-3145-9B45-1A60D2D2DCC4}" presName="composite" presStyleCnt="0"/>
      <dgm:spPr/>
    </dgm:pt>
    <dgm:pt modelId="{E87304B1-C9D7-5C42-9355-4ED9512246DC}" type="pres">
      <dgm:prSet presAssocID="{A9F61D5A-1159-3145-9B45-1A60D2D2DCC4}" presName="parTx" presStyleLbl="alignNode1" presStyleIdx="0" presStyleCnt="3">
        <dgm:presLayoutVars>
          <dgm:chMax val="0"/>
          <dgm:chPref val="0"/>
          <dgm:bulletEnabled val="1"/>
        </dgm:presLayoutVars>
      </dgm:prSet>
      <dgm:spPr/>
      <dgm:t>
        <a:bodyPr/>
        <a:lstStyle/>
        <a:p>
          <a:endParaRPr lang="en-US"/>
        </a:p>
      </dgm:t>
    </dgm:pt>
    <dgm:pt modelId="{81A014A1-CF45-1242-80CF-72EE1E51E7FF}" type="pres">
      <dgm:prSet presAssocID="{A9F61D5A-1159-3145-9B45-1A60D2D2DCC4}" presName="desTx" presStyleLbl="alignAccFollowNode1" presStyleIdx="0" presStyleCnt="3">
        <dgm:presLayoutVars>
          <dgm:bulletEnabled val="1"/>
        </dgm:presLayoutVars>
      </dgm:prSet>
      <dgm:spPr/>
      <dgm:t>
        <a:bodyPr/>
        <a:lstStyle/>
        <a:p>
          <a:endParaRPr lang="en-US"/>
        </a:p>
      </dgm:t>
    </dgm:pt>
    <dgm:pt modelId="{E2493027-445B-6B42-B48D-BEB89E50DAE8}" type="pres">
      <dgm:prSet presAssocID="{5B7AB52B-AB7B-784C-91E3-9007C29AB6DF}" presName="space" presStyleCnt="0"/>
      <dgm:spPr/>
    </dgm:pt>
    <dgm:pt modelId="{65781C40-1C2B-1B42-951F-9C8395BB314F}" type="pres">
      <dgm:prSet presAssocID="{2A23203A-5099-004C-9DF3-FED48C806AC4}" presName="composite" presStyleCnt="0"/>
      <dgm:spPr/>
    </dgm:pt>
    <dgm:pt modelId="{ABDCA93D-8155-2249-B145-66797AE5CEC6}" type="pres">
      <dgm:prSet presAssocID="{2A23203A-5099-004C-9DF3-FED48C806AC4}" presName="parTx" presStyleLbl="alignNode1" presStyleIdx="1" presStyleCnt="3">
        <dgm:presLayoutVars>
          <dgm:chMax val="0"/>
          <dgm:chPref val="0"/>
          <dgm:bulletEnabled val="1"/>
        </dgm:presLayoutVars>
      </dgm:prSet>
      <dgm:spPr/>
      <dgm:t>
        <a:bodyPr/>
        <a:lstStyle/>
        <a:p>
          <a:endParaRPr lang="en-US"/>
        </a:p>
      </dgm:t>
    </dgm:pt>
    <dgm:pt modelId="{CCE5450F-AABB-884D-8D0C-D30D40ACF507}" type="pres">
      <dgm:prSet presAssocID="{2A23203A-5099-004C-9DF3-FED48C806AC4}" presName="desTx" presStyleLbl="alignAccFollowNode1" presStyleIdx="1" presStyleCnt="3">
        <dgm:presLayoutVars>
          <dgm:bulletEnabled val="1"/>
        </dgm:presLayoutVars>
      </dgm:prSet>
      <dgm:spPr/>
      <dgm:t>
        <a:bodyPr/>
        <a:lstStyle/>
        <a:p>
          <a:endParaRPr lang="en-US"/>
        </a:p>
      </dgm:t>
    </dgm:pt>
    <dgm:pt modelId="{326576E4-871F-4E4E-9571-A4463E3F1D76}" type="pres">
      <dgm:prSet presAssocID="{98D46565-25F6-894F-9EBA-B9A5343DD77F}" presName="space" presStyleCnt="0"/>
      <dgm:spPr/>
    </dgm:pt>
    <dgm:pt modelId="{39E48F81-CF1C-6844-9C26-C2BB0FD0029C}" type="pres">
      <dgm:prSet presAssocID="{56E26A03-BB58-5A49-ABD3-E9D0CDD95570}" presName="composite" presStyleCnt="0"/>
      <dgm:spPr/>
    </dgm:pt>
    <dgm:pt modelId="{1AD684BA-4D62-504E-A7EB-D157F87F293B}" type="pres">
      <dgm:prSet presAssocID="{56E26A03-BB58-5A49-ABD3-E9D0CDD95570}" presName="parTx" presStyleLbl="alignNode1" presStyleIdx="2" presStyleCnt="3">
        <dgm:presLayoutVars>
          <dgm:chMax val="0"/>
          <dgm:chPref val="0"/>
          <dgm:bulletEnabled val="1"/>
        </dgm:presLayoutVars>
      </dgm:prSet>
      <dgm:spPr/>
      <dgm:t>
        <a:bodyPr/>
        <a:lstStyle/>
        <a:p>
          <a:endParaRPr lang="en-US"/>
        </a:p>
      </dgm:t>
    </dgm:pt>
    <dgm:pt modelId="{95427619-85DD-8C43-814B-9367C9558E48}" type="pres">
      <dgm:prSet presAssocID="{56E26A03-BB58-5A49-ABD3-E9D0CDD95570}" presName="desTx" presStyleLbl="alignAccFollowNode1" presStyleIdx="2" presStyleCnt="3">
        <dgm:presLayoutVars>
          <dgm:bulletEnabled val="1"/>
        </dgm:presLayoutVars>
      </dgm:prSet>
      <dgm:spPr/>
      <dgm:t>
        <a:bodyPr/>
        <a:lstStyle/>
        <a:p>
          <a:endParaRPr lang="en-US"/>
        </a:p>
      </dgm:t>
    </dgm:pt>
  </dgm:ptLst>
  <dgm:cxnLst>
    <dgm:cxn modelId="{63DB2C05-3FE8-AF4C-AD09-49111E3A90F0}" srcId="{56E26A03-BB58-5A49-ABD3-E9D0CDD95570}" destId="{98A44899-1733-DB4F-9498-6B0979A2FC0D}" srcOrd="1" destOrd="0" parTransId="{B0F4BD14-C639-734B-BD70-2884BA76E1FF}" sibTransId="{F35B3FE3-2BB6-5146-90FE-A3905047820D}"/>
    <dgm:cxn modelId="{4A6198A8-1B8D-884A-83DE-32BD2A952C41}" type="presOf" srcId="{56E26A03-BB58-5A49-ABD3-E9D0CDD95570}" destId="{1AD684BA-4D62-504E-A7EB-D157F87F293B}" srcOrd="0" destOrd="0" presId="urn:microsoft.com/office/officeart/2005/8/layout/hList1"/>
    <dgm:cxn modelId="{FAF0AF96-CEB4-5748-B152-68FA66339BE3}" type="presOf" srcId="{6A969B92-F234-8043-943E-C5F3A77918F3}" destId="{CCE5450F-AABB-884D-8D0C-D30D40ACF507}" srcOrd="0" destOrd="1" presId="urn:microsoft.com/office/officeart/2005/8/layout/hList1"/>
    <dgm:cxn modelId="{E28690ED-B875-6F4E-BE60-CF7A0E5101C7}" srcId="{EC80E82E-3440-8140-9091-C5AABF9E4EFD}" destId="{A9F61D5A-1159-3145-9B45-1A60D2D2DCC4}" srcOrd="0" destOrd="0" parTransId="{A6BDA83F-7427-D644-B0B3-0262950FEAC0}" sibTransId="{5B7AB52B-AB7B-784C-91E3-9007C29AB6DF}"/>
    <dgm:cxn modelId="{CDC88933-BBAE-C546-8BEF-F372F1B70521}" type="presOf" srcId="{BFE847A5-76E3-604F-96B5-369FE6391A71}" destId="{81A014A1-CF45-1242-80CF-72EE1E51E7FF}" srcOrd="0" destOrd="0" presId="urn:microsoft.com/office/officeart/2005/8/layout/hList1"/>
    <dgm:cxn modelId="{BF2A870C-F219-AA47-B50D-55881886B9BA}" type="presOf" srcId="{98A44899-1733-DB4F-9498-6B0979A2FC0D}" destId="{95427619-85DD-8C43-814B-9367C9558E48}" srcOrd="0" destOrd="1" presId="urn:microsoft.com/office/officeart/2005/8/layout/hList1"/>
    <dgm:cxn modelId="{396FAEF8-CE60-6640-8C6D-8FF1C2879D8A}" srcId="{EC80E82E-3440-8140-9091-C5AABF9E4EFD}" destId="{2A23203A-5099-004C-9DF3-FED48C806AC4}" srcOrd="1" destOrd="0" parTransId="{11E4DD70-F4A1-1C48-91E6-CF05DD5A012A}" sibTransId="{98D46565-25F6-894F-9EBA-B9A5343DD77F}"/>
    <dgm:cxn modelId="{4059C68C-452B-4A49-AC15-C268E5BDFF95}" srcId="{A9F61D5A-1159-3145-9B45-1A60D2D2DCC4}" destId="{BFE847A5-76E3-604F-96B5-369FE6391A71}" srcOrd="0" destOrd="0" parTransId="{E95616FB-DB62-1443-AFF3-565D56E2EE76}" sibTransId="{8E4D75F3-8A97-8B42-A1DE-BEAEAFF1BD25}"/>
    <dgm:cxn modelId="{0C5FA165-E3B9-F14B-A706-BCC76FC3A79E}" srcId="{2A23203A-5099-004C-9DF3-FED48C806AC4}" destId="{C4EC1034-62EE-5640-BF6E-8E3EE2D624FC}" srcOrd="2" destOrd="0" parTransId="{676FA95F-FB8A-3842-841E-6AE9B065213D}" sibTransId="{57F3BCD8-6AA0-A342-9DAF-2BB2BB74AFFE}"/>
    <dgm:cxn modelId="{C4F13D65-D32A-3545-996C-727B2C2D64D9}" type="presOf" srcId="{C4EC1034-62EE-5640-BF6E-8E3EE2D624FC}" destId="{CCE5450F-AABB-884D-8D0C-D30D40ACF507}" srcOrd="0" destOrd="2" presId="urn:microsoft.com/office/officeart/2005/8/layout/hList1"/>
    <dgm:cxn modelId="{6BC63FA9-7B2C-7243-B274-6EFFBAF77604}" type="presOf" srcId="{2A23203A-5099-004C-9DF3-FED48C806AC4}" destId="{ABDCA93D-8155-2249-B145-66797AE5CEC6}" srcOrd="0" destOrd="0" presId="urn:microsoft.com/office/officeart/2005/8/layout/hList1"/>
    <dgm:cxn modelId="{828F5590-C263-6B4E-9CDF-ABAA39177C82}" srcId="{A9F61D5A-1159-3145-9B45-1A60D2D2DCC4}" destId="{694AED24-0FB3-C749-88B7-83FEA1375A5C}" srcOrd="2" destOrd="0" parTransId="{63B11D30-B0E2-1649-B8DD-FEE6CDDF7332}" sibTransId="{A805B774-217C-3848-B058-E49D447E321D}"/>
    <dgm:cxn modelId="{E2B05737-0EEC-8B4D-9848-0C7080727976}" type="presOf" srcId="{0D6BEA71-44FB-4246-9BB0-0BACB6EB21D3}" destId="{95427619-85DD-8C43-814B-9367C9558E48}" srcOrd="0" destOrd="0" presId="urn:microsoft.com/office/officeart/2005/8/layout/hList1"/>
    <dgm:cxn modelId="{30F649AC-1E38-3A45-8337-9EC33BFE9D77}" srcId="{2A23203A-5099-004C-9DF3-FED48C806AC4}" destId="{6A969B92-F234-8043-943E-C5F3A77918F3}" srcOrd="1" destOrd="0" parTransId="{8D91D695-EBBD-B248-884B-560EC7EE32C2}" sibTransId="{5C398FDA-22B1-364B-8CFA-BC40EBEFD322}"/>
    <dgm:cxn modelId="{5597B3F4-650C-F34C-9AFA-7A27623CF1A9}" type="presOf" srcId="{EC80E82E-3440-8140-9091-C5AABF9E4EFD}" destId="{8932C8EF-1F22-EE47-AC85-9DA36B5E148F}" srcOrd="0" destOrd="0" presId="urn:microsoft.com/office/officeart/2005/8/layout/hList1"/>
    <dgm:cxn modelId="{832E83A3-480E-AC46-8F1F-B4F1EFBA37D8}" srcId="{A9F61D5A-1159-3145-9B45-1A60D2D2DCC4}" destId="{6738F1A7-F381-3B45-AF4A-654911134B95}" srcOrd="1" destOrd="0" parTransId="{05CE0435-E626-8847-88C6-48474A7D4BDE}" sibTransId="{88C32C90-2A9D-3D46-BC3D-82C4DB47C9EF}"/>
    <dgm:cxn modelId="{3756A33D-3D3C-3543-845D-766206323DCC}" srcId="{EC80E82E-3440-8140-9091-C5AABF9E4EFD}" destId="{56E26A03-BB58-5A49-ABD3-E9D0CDD95570}" srcOrd="2" destOrd="0" parTransId="{3D370B1D-D3AF-E143-AB29-BBBD3A4636A9}" sibTransId="{5D224EAE-01C1-E14A-870D-7AC6508A33D5}"/>
    <dgm:cxn modelId="{2251DEA1-FBD5-5145-A6AB-6E48E81CB597}" type="presOf" srcId="{A9F61D5A-1159-3145-9B45-1A60D2D2DCC4}" destId="{E87304B1-C9D7-5C42-9355-4ED9512246DC}" srcOrd="0" destOrd="0" presId="urn:microsoft.com/office/officeart/2005/8/layout/hList1"/>
    <dgm:cxn modelId="{B43BDB28-E027-7348-A34E-FACD3D2865C5}" type="presOf" srcId="{694AED24-0FB3-C749-88B7-83FEA1375A5C}" destId="{81A014A1-CF45-1242-80CF-72EE1E51E7FF}" srcOrd="0" destOrd="2" presId="urn:microsoft.com/office/officeart/2005/8/layout/hList1"/>
    <dgm:cxn modelId="{CA3DACFB-93BE-1842-8BC5-FEF33851A68A}" type="presOf" srcId="{6738F1A7-F381-3B45-AF4A-654911134B95}" destId="{81A014A1-CF45-1242-80CF-72EE1E51E7FF}" srcOrd="0" destOrd="1" presId="urn:microsoft.com/office/officeart/2005/8/layout/hList1"/>
    <dgm:cxn modelId="{66510AFB-B21C-4D49-913E-D832BC09E5EB}" type="presOf" srcId="{B2E62A02-E392-6B4E-B524-2517D85DCF1B}" destId="{CCE5450F-AABB-884D-8D0C-D30D40ACF507}" srcOrd="0" destOrd="0" presId="urn:microsoft.com/office/officeart/2005/8/layout/hList1"/>
    <dgm:cxn modelId="{9B8E533E-CDF0-A64C-A0F8-9A139CC42EFA}" srcId="{56E26A03-BB58-5A49-ABD3-E9D0CDD95570}" destId="{0D6BEA71-44FB-4246-9BB0-0BACB6EB21D3}" srcOrd="0" destOrd="0" parTransId="{41344D64-71F7-C849-886A-F66EB1A39294}" sibTransId="{34423FAA-7224-B847-A774-7A9201A16952}"/>
    <dgm:cxn modelId="{8A3672D4-8733-3B47-9AB8-E0009676F835}" srcId="{2A23203A-5099-004C-9DF3-FED48C806AC4}" destId="{B2E62A02-E392-6B4E-B524-2517D85DCF1B}" srcOrd="0" destOrd="0" parTransId="{9F3316C2-C77D-C848-8239-5C5B00AB1C6E}" sibTransId="{0D3E832F-FBCE-2D41-9F49-3B391201F62B}"/>
    <dgm:cxn modelId="{AB12D70E-DC62-0249-9F84-760FF4785A1A}" type="presParOf" srcId="{8932C8EF-1F22-EE47-AC85-9DA36B5E148F}" destId="{FB2B2ADB-AB1B-B14F-992E-7FF74EB0D48B}" srcOrd="0" destOrd="0" presId="urn:microsoft.com/office/officeart/2005/8/layout/hList1"/>
    <dgm:cxn modelId="{C12681EB-51A1-1B41-80F7-01540B32A56D}" type="presParOf" srcId="{FB2B2ADB-AB1B-B14F-992E-7FF74EB0D48B}" destId="{E87304B1-C9D7-5C42-9355-4ED9512246DC}" srcOrd="0" destOrd="0" presId="urn:microsoft.com/office/officeart/2005/8/layout/hList1"/>
    <dgm:cxn modelId="{ACE3A8DD-B206-9349-BDEC-A78606FEBB16}" type="presParOf" srcId="{FB2B2ADB-AB1B-B14F-992E-7FF74EB0D48B}" destId="{81A014A1-CF45-1242-80CF-72EE1E51E7FF}" srcOrd="1" destOrd="0" presId="urn:microsoft.com/office/officeart/2005/8/layout/hList1"/>
    <dgm:cxn modelId="{2BF2FB61-84B2-EF41-B727-FD986C141023}" type="presParOf" srcId="{8932C8EF-1F22-EE47-AC85-9DA36B5E148F}" destId="{E2493027-445B-6B42-B48D-BEB89E50DAE8}" srcOrd="1" destOrd="0" presId="urn:microsoft.com/office/officeart/2005/8/layout/hList1"/>
    <dgm:cxn modelId="{C3C5798D-82F4-8740-8631-E35C736C25E5}" type="presParOf" srcId="{8932C8EF-1F22-EE47-AC85-9DA36B5E148F}" destId="{65781C40-1C2B-1B42-951F-9C8395BB314F}" srcOrd="2" destOrd="0" presId="urn:microsoft.com/office/officeart/2005/8/layout/hList1"/>
    <dgm:cxn modelId="{EB60D128-279A-6C40-BAF1-83293587ED3E}" type="presParOf" srcId="{65781C40-1C2B-1B42-951F-9C8395BB314F}" destId="{ABDCA93D-8155-2249-B145-66797AE5CEC6}" srcOrd="0" destOrd="0" presId="urn:microsoft.com/office/officeart/2005/8/layout/hList1"/>
    <dgm:cxn modelId="{4CD7C73B-CDFE-8F4E-92D3-4D10666A95CC}" type="presParOf" srcId="{65781C40-1C2B-1B42-951F-9C8395BB314F}" destId="{CCE5450F-AABB-884D-8D0C-D30D40ACF507}" srcOrd="1" destOrd="0" presId="urn:microsoft.com/office/officeart/2005/8/layout/hList1"/>
    <dgm:cxn modelId="{3C902961-F7B9-F947-8FDF-703BAE55B206}" type="presParOf" srcId="{8932C8EF-1F22-EE47-AC85-9DA36B5E148F}" destId="{326576E4-871F-4E4E-9571-A4463E3F1D76}" srcOrd="3" destOrd="0" presId="urn:microsoft.com/office/officeart/2005/8/layout/hList1"/>
    <dgm:cxn modelId="{AAAE5B89-7E76-CC4D-9A75-4B7004D58CF3}" type="presParOf" srcId="{8932C8EF-1F22-EE47-AC85-9DA36B5E148F}" destId="{39E48F81-CF1C-6844-9C26-C2BB0FD0029C}" srcOrd="4" destOrd="0" presId="urn:microsoft.com/office/officeart/2005/8/layout/hList1"/>
    <dgm:cxn modelId="{57BCD212-90CD-6745-8805-1BD95086D67C}" type="presParOf" srcId="{39E48F81-CF1C-6844-9C26-C2BB0FD0029C}" destId="{1AD684BA-4D62-504E-A7EB-D157F87F293B}" srcOrd="0" destOrd="0" presId="urn:microsoft.com/office/officeart/2005/8/layout/hList1"/>
    <dgm:cxn modelId="{21303C39-1008-FA41-B5EA-6C2AEF5E0D2D}" type="presParOf" srcId="{39E48F81-CF1C-6844-9C26-C2BB0FD0029C}" destId="{95427619-85DD-8C43-814B-9367C9558E48}"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7304B1-C9D7-5C42-9355-4ED9512246DC}">
      <dsp:nvSpPr>
        <dsp:cNvPr id="0" name=""/>
        <dsp:cNvSpPr/>
      </dsp:nvSpPr>
      <dsp:spPr>
        <a:xfrm>
          <a:off x="2571" y="74904"/>
          <a:ext cx="2507456" cy="662400"/>
        </a:xfrm>
        <a:prstGeom prst="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63576" tIns="93472" rIns="163576" bIns="93472" numCol="1" spcCol="1270" anchor="ctr" anchorCtr="0">
          <a:noAutofit/>
        </a:bodyPr>
        <a:lstStyle/>
        <a:p>
          <a:pPr lvl="0" algn="ctr" defTabSz="1022350">
            <a:lnSpc>
              <a:spcPct val="90000"/>
            </a:lnSpc>
            <a:spcBef>
              <a:spcPct val="0"/>
            </a:spcBef>
            <a:spcAft>
              <a:spcPct val="35000"/>
            </a:spcAft>
          </a:pPr>
          <a:r>
            <a:rPr lang="en-US" sz="2300" kern="1200" dirty="0" smtClean="0"/>
            <a:t>Virtue Ethics</a:t>
          </a:r>
          <a:endParaRPr lang="en-US" sz="2300" kern="1200" dirty="0"/>
        </a:p>
      </dsp:txBody>
      <dsp:txXfrm>
        <a:off x="2571" y="74904"/>
        <a:ext cx="2507456" cy="662400"/>
      </dsp:txXfrm>
    </dsp:sp>
    <dsp:sp modelId="{81A014A1-CF45-1242-80CF-72EE1E51E7FF}">
      <dsp:nvSpPr>
        <dsp:cNvPr id="0" name=""/>
        <dsp:cNvSpPr/>
      </dsp:nvSpPr>
      <dsp:spPr>
        <a:xfrm>
          <a:off x="2571" y="737304"/>
          <a:ext cx="2507456" cy="3977504"/>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US" sz="2300" kern="1200" dirty="0" smtClean="0"/>
            <a:t>Stresses moral qualities</a:t>
          </a:r>
          <a:endParaRPr lang="en-US" sz="2300" kern="1200" dirty="0"/>
        </a:p>
        <a:p>
          <a:pPr marL="228600" lvl="1" indent="-228600" algn="l" defTabSz="1022350">
            <a:lnSpc>
              <a:spcPct val="90000"/>
            </a:lnSpc>
            <a:spcBef>
              <a:spcPct val="0"/>
            </a:spcBef>
            <a:spcAft>
              <a:spcPct val="15000"/>
            </a:spcAft>
            <a:buChar char="••"/>
          </a:pPr>
          <a:r>
            <a:rPr lang="en-US" sz="2300" kern="1200" dirty="0" smtClean="0"/>
            <a:t>Operators praised for behaving appropriately</a:t>
          </a:r>
          <a:endParaRPr lang="en-US" sz="2300" kern="1200" dirty="0"/>
        </a:p>
        <a:p>
          <a:pPr marL="228600" lvl="1" indent="-228600" algn="l" defTabSz="1022350">
            <a:lnSpc>
              <a:spcPct val="90000"/>
            </a:lnSpc>
            <a:spcBef>
              <a:spcPct val="0"/>
            </a:spcBef>
            <a:spcAft>
              <a:spcPct val="15000"/>
            </a:spcAft>
            <a:buChar char="••"/>
          </a:pPr>
          <a:r>
            <a:rPr lang="en-US" sz="2300" kern="1200" dirty="0" smtClean="0"/>
            <a:t>Regulation cannot prevent gambling harms, good character is needed</a:t>
          </a:r>
          <a:endParaRPr lang="en-US" sz="2300" kern="1200" dirty="0"/>
        </a:p>
      </dsp:txBody>
      <dsp:txXfrm>
        <a:off x="2571" y="737304"/>
        <a:ext cx="2507456" cy="3977504"/>
      </dsp:txXfrm>
    </dsp:sp>
    <dsp:sp modelId="{ABDCA93D-8155-2249-B145-66797AE5CEC6}">
      <dsp:nvSpPr>
        <dsp:cNvPr id="0" name=""/>
        <dsp:cNvSpPr/>
      </dsp:nvSpPr>
      <dsp:spPr>
        <a:xfrm>
          <a:off x="2861071" y="74904"/>
          <a:ext cx="2507456" cy="662400"/>
        </a:xfrm>
        <a:prstGeom prst="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63576" tIns="93472" rIns="163576" bIns="93472" numCol="1" spcCol="1270" anchor="ctr" anchorCtr="0">
          <a:noAutofit/>
        </a:bodyPr>
        <a:lstStyle/>
        <a:p>
          <a:pPr lvl="0" algn="ctr" defTabSz="1022350">
            <a:lnSpc>
              <a:spcPct val="90000"/>
            </a:lnSpc>
            <a:spcBef>
              <a:spcPct val="0"/>
            </a:spcBef>
            <a:spcAft>
              <a:spcPct val="35000"/>
            </a:spcAft>
          </a:pPr>
          <a:r>
            <a:rPr lang="en-US" sz="2300" kern="1200" dirty="0" smtClean="0"/>
            <a:t>Deontology</a:t>
          </a:r>
          <a:endParaRPr lang="en-US" sz="2300" kern="1200" dirty="0"/>
        </a:p>
      </dsp:txBody>
      <dsp:txXfrm>
        <a:off x="2861071" y="74904"/>
        <a:ext cx="2507456" cy="662400"/>
      </dsp:txXfrm>
    </dsp:sp>
    <dsp:sp modelId="{CCE5450F-AABB-884D-8D0C-D30D40ACF507}">
      <dsp:nvSpPr>
        <dsp:cNvPr id="0" name=""/>
        <dsp:cNvSpPr/>
      </dsp:nvSpPr>
      <dsp:spPr>
        <a:xfrm>
          <a:off x="2861071" y="737304"/>
          <a:ext cx="2507456" cy="3977504"/>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US" sz="2300" kern="1200" dirty="0" smtClean="0"/>
            <a:t>Stresses duties/rules</a:t>
          </a:r>
          <a:endParaRPr lang="en-US" sz="2300" kern="1200" dirty="0"/>
        </a:p>
        <a:p>
          <a:pPr marL="228600" lvl="1" indent="-228600" algn="l" defTabSz="1022350">
            <a:lnSpc>
              <a:spcPct val="90000"/>
            </a:lnSpc>
            <a:spcBef>
              <a:spcPct val="0"/>
            </a:spcBef>
            <a:spcAft>
              <a:spcPct val="15000"/>
            </a:spcAft>
            <a:buChar char="••"/>
          </a:pPr>
          <a:r>
            <a:rPr lang="en-US" sz="2300" kern="1200" dirty="0" smtClean="0"/>
            <a:t>Operators have a moral duty to gamblers</a:t>
          </a:r>
          <a:endParaRPr lang="en-US" sz="2300" kern="1200" dirty="0"/>
        </a:p>
        <a:p>
          <a:pPr marL="228600" lvl="1" indent="-228600" algn="l" defTabSz="1022350">
            <a:lnSpc>
              <a:spcPct val="90000"/>
            </a:lnSpc>
            <a:spcBef>
              <a:spcPct val="0"/>
            </a:spcBef>
            <a:spcAft>
              <a:spcPct val="15000"/>
            </a:spcAft>
            <a:buChar char="••"/>
          </a:pPr>
          <a:r>
            <a:rPr lang="en-US" sz="2300" kern="1200" dirty="0" smtClean="0"/>
            <a:t>It is wrong to violate any individual’s right to treat them as not having inherent value</a:t>
          </a:r>
          <a:endParaRPr lang="en-US" sz="2300" kern="1200" dirty="0"/>
        </a:p>
      </dsp:txBody>
      <dsp:txXfrm>
        <a:off x="2861071" y="737304"/>
        <a:ext cx="2507456" cy="3977504"/>
      </dsp:txXfrm>
    </dsp:sp>
    <dsp:sp modelId="{1AD684BA-4D62-504E-A7EB-D157F87F293B}">
      <dsp:nvSpPr>
        <dsp:cNvPr id="0" name=""/>
        <dsp:cNvSpPr/>
      </dsp:nvSpPr>
      <dsp:spPr>
        <a:xfrm>
          <a:off x="5719571" y="74904"/>
          <a:ext cx="2507456" cy="662400"/>
        </a:xfrm>
        <a:prstGeom prst="rect">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163576" tIns="93472" rIns="163576" bIns="93472" numCol="1" spcCol="1270" anchor="ctr" anchorCtr="0">
          <a:noAutofit/>
        </a:bodyPr>
        <a:lstStyle/>
        <a:p>
          <a:pPr lvl="0" algn="ctr" defTabSz="1022350">
            <a:lnSpc>
              <a:spcPct val="90000"/>
            </a:lnSpc>
            <a:spcBef>
              <a:spcPct val="0"/>
            </a:spcBef>
            <a:spcAft>
              <a:spcPct val="35000"/>
            </a:spcAft>
          </a:pPr>
          <a:r>
            <a:rPr lang="en-US" sz="2300" kern="1200" dirty="0" err="1" smtClean="0"/>
            <a:t>Consequentialism</a:t>
          </a:r>
          <a:endParaRPr lang="en-US" sz="2300" kern="1200" dirty="0"/>
        </a:p>
      </dsp:txBody>
      <dsp:txXfrm>
        <a:off x="5719571" y="74904"/>
        <a:ext cx="2507456" cy="662400"/>
      </dsp:txXfrm>
    </dsp:sp>
    <dsp:sp modelId="{95427619-85DD-8C43-814B-9367C9558E48}">
      <dsp:nvSpPr>
        <dsp:cNvPr id="0" name=""/>
        <dsp:cNvSpPr/>
      </dsp:nvSpPr>
      <dsp:spPr>
        <a:xfrm>
          <a:off x="5719571" y="737304"/>
          <a:ext cx="2507456" cy="3977504"/>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2682" tIns="122682" rIns="163576" bIns="184023" numCol="1" spcCol="1270" anchor="t" anchorCtr="0">
          <a:noAutofit/>
        </a:bodyPr>
        <a:lstStyle/>
        <a:p>
          <a:pPr marL="228600" lvl="1" indent="-228600" algn="l" defTabSz="1022350">
            <a:lnSpc>
              <a:spcPct val="90000"/>
            </a:lnSpc>
            <a:spcBef>
              <a:spcPct val="0"/>
            </a:spcBef>
            <a:spcAft>
              <a:spcPct val="15000"/>
            </a:spcAft>
            <a:buChar char="••"/>
          </a:pPr>
          <a:r>
            <a:rPr lang="en-US" sz="2300" kern="1200" dirty="0" smtClean="0"/>
            <a:t>Stresses proper actions which </a:t>
          </a:r>
          <a:r>
            <a:rPr lang="en-US" sz="2300" kern="1200" dirty="0" err="1" smtClean="0"/>
            <a:t>maximises</a:t>
          </a:r>
          <a:r>
            <a:rPr lang="en-US" sz="2300" kern="1200" dirty="0" smtClean="0"/>
            <a:t> happiness</a:t>
          </a:r>
          <a:endParaRPr lang="en-US" sz="2300" kern="1200" dirty="0"/>
        </a:p>
        <a:p>
          <a:pPr marL="228600" lvl="1" indent="-228600" algn="l" defTabSz="1022350">
            <a:lnSpc>
              <a:spcPct val="90000"/>
            </a:lnSpc>
            <a:spcBef>
              <a:spcPct val="0"/>
            </a:spcBef>
            <a:spcAft>
              <a:spcPct val="15000"/>
            </a:spcAft>
            <a:buChar char="••"/>
          </a:pPr>
          <a:r>
            <a:rPr lang="en-US" sz="2300" kern="1200" dirty="0" smtClean="0"/>
            <a:t>Operators should pay attention to stakeholders and responsible gambling should be promoted</a:t>
          </a:r>
          <a:endParaRPr lang="en-US" sz="2300" kern="1200" dirty="0"/>
        </a:p>
      </dsp:txBody>
      <dsp:txXfrm>
        <a:off x="5719571" y="737304"/>
        <a:ext cx="2507456" cy="3977504"/>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9E98C157-8C79-49E7-AC4E-B1C792E18685}" type="datetimeFigureOut">
              <a:rPr lang="en-GB" smtClean="0"/>
              <a:t>14/11/2016</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6EB32039-468E-46D3-804A-BE2EE0308FE2}" type="slidenum">
              <a:rPr lang="en-GB" smtClean="0"/>
              <a:t>‹#›</a:t>
            </a:fld>
            <a:endParaRPr lang="en-GB"/>
          </a:p>
        </p:txBody>
      </p:sp>
    </p:spTree>
    <p:extLst>
      <p:ext uri="{BB962C8B-B14F-4D97-AF65-F5344CB8AC3E}">
        <p14:creationId xmlns:p14="http://schemas.microsoft.com/office/powerpoint/2010/main" val="1223408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0DEBD4D-C245-B843-9815-2B755D28CB38}" type="datetimeFigureOut">
              <a:rPr lang="en-US" smtClean="0"/>
              <a:pPr/>
              <a:t>11/14/2016</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1FE25671-A64D-2C47-B734-EA4FA7513CA6}" type="slidenum">
              <a:rPr lang="en-US" smtClean="0"/>
              <a:pPr/>
              <a:t>‹#›</a:t>
            </a:fld>
            <a:endParaRPr lang="en-US"/>
          </a:p>
        </p:txBody>
      </p:sp>
    </p:spTree>
    <p:extLst>
      <p:ext uri="{BB962C8B-B14F-4D97-AF65-F5344CB8AC3E}">
        <p14:creationId xmlns:p14="http://schemas.microsoft.com/office/powerpoint/2010/main" val="202452355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role of business in an open market economy system is to create wealth …… for </a:t>
            </a:r>
            <a:r>
              <a:rPr lang="en-US" u="sng" dirty="0" smtClean="0"/>
              <a:t>shareholders,</a:t>
            </a:r>
            <a:r>
              <a:rPr lang="en-US" dirty="0" smtClean="0"/>
              <a:t> </a:t>
            </a:r>
            <a:r>
              <a:rPr lang="en-US" i="1" dirty="0" smtClean="0"/>
              <a:t>employees</a:t>
            </a:r>
            <a:r>
              <a:rPr lang="en-US" dirty="0" smtClean="0"/>
              <a:t>, </a:t>
            </a:r>
            <a:r>
              <a:rPr lang="en-US" cap="small" baseline="0" dirty="0" smtClean="0"/>
              <a:t>customers</a:t>
            </a:r>
            <a:r>
              <a:rPr lang="en-US" dirty="0" smtClean="0"/>
              <a:t> and society at large.</a:t>
            </a:r>
          </a:p>
          <a:p>
            <a:pPr marL="0" marR="0" indent="0" algn="l" defTabSz="457200" rtl="0" eaLnBrk="1" fontAlgn="auto" latinLnBrk="0" hangingPunct="1">
              <a:lnSpc>
                <a:spcPct val="100000"/>
              </a:lnSpc>
              <a:spcBef>
                <a:spcPts val="0"/>
              </a:spcBef>
              <a:spcAft>
                <a:spcPts val="0"/>
              </a:spcAft>
              <a:buClrTx/>
              <a:buSzTx/>
              <a:buFontTx/>
              <a:buNone/>
              <a:tabLst/>
              <a:defRPr/>
            </a:pPr>
            <a:r>
              <a:rPr lang="en-US" b="1" dirty="0" smtClean="0">
                <a:solidFill>
                  <a:srgbClr val="0000FF"/>
                </a:solidFill>
              </a:rPr>
              <a:t>Thesis sought</a:t>
            </a:r>
            <a:r>
              <a:rPr lang="en-US" b="1" baseline="0" dirty="0" smtClean="0">
                <a:solidFill>
                  <a:srgbClr val="0000FF"/>
                </a:solidFill>
              </a:rPr>
              <a:t> to</a:t>
            </a:r>
            <a:r>
              <a:rPr lang="en-US" b="1" dirty="0" smtClean="0">
                <a:solidFill>
                  <a:srgbClr val="0000FF"/>
                </a:solidFill>
              </a:rPr>
              <a:t> to examine CSR</a:t>
            </a:r>
            <a:r>
              <a:rPr lang="en-US" b="1" baseline="0" dirty="0" smtClean="0">
                <a:solidFill>
                  <a:srgbClr val="0000FF"/>
                </a:solidFill>
              </a:rPr>
              <a:t> / the social responsibility of a business.</a:t>
            </a:r>
            <a:endParaRPr lang="en-US" b="1" dirty="0" smtClean="0">
              <a:solidFill>
                <a:srgbClr val="0000FF"/>
              </a:solidFill>
            </a:endParaRPr>
          </a:p>
          <a:p>
            <a:endParaRPr lang="en-US" dirty="0" smtClean="0"/>
          </a:p>
        </p:txBody>
      </p:sp>
      <p:sp>
        <p:nvSpPr>
          <p:cNvPr id="4" name="Slide Number Placeholder 3"/>
          <p:cNvSpPr>
            <a:spLocks noGrp="1"/>
          </p:cNvSpPr>
          <p:nvPr>
            <p:ph type="sldNum" sz="quarter" idx="10"/>
          </p:nvPr>
        </p:nvSpPr>
        <p:spPr/>
        <p:txBody>
          <a:bodyPr/>
          <a:lstStyle/>
          <a:p>
            <a:fld id="{1FE25671-A64D-2C47-B734-EA4FA7513CA6}" type="slidenum">
              <a:rPr lang="en-US" smtClean="0"/>
              <a:pPr/>
              <a:t>1</a:t>
            </a:fld>
            <a:endParaRPr lang="en-US"/>
          </a:p>
        </p:txBody>
      </p:sp>
    </p:spTree>
    <p:extLst>
      <p:ext uri="{BB962C8B-B14F-4D97-AF65-F5344CB8AC3E}">
        <p14:creationId xmlns:p14="http://schemas.microsoft.com/office/powerpoint/2010/main" val="1841018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Grey</a:t>
            </a:r>
            <a:r>
              <a:rPr lang="en-US" baseline="0" dirty="0" smtClean="0"/>
              <a:t> area – not a good sign when there is no agreement on what to call it.</a:t>
            </a:r>
          </a:p>
          <a:p>
            <a:r>
              <a:rPr lang="en-US" b="1" u="sng" dirty="0" smtClean="0"/>
              <a:t>There is no single, commonly accepted definition of the concept of</a:t>
            </a:r>
            <a:r>
              <a:rPr lang="en-US" b="1" u="sng" baseline="0" dirty="0" smtClean="0"/>
              <a:t> CSR / social responsibility.</a:t>
            </a:r>
            <a:endParaRPr lang="en-US" b="1" u="sng" dirty="0"/>
          </a:p>
        </p:txBody>
      </p:sp>
      <p:sp>
        <p:nvSpPr>
          <p:cNvPr id="4" name="Slide Number Placeholder 3"/>
          <p:cNvSpPr>
            <a:spLocks noGrp="1"/>
          </p:cNvSpPr>
          <p:nvPr>
            <p:ph type="sldNum" sz="quarter" idx="10"/>
          </p:nvPr>
        </p:nvSpPr>
        <p:spPr/>
        <p:txBody>
          <a:bodyPr/>
          <a:lstStyle/>
          <a:p>
            <a:fld id="{1FE25671-A64D-2C47-B734-EA4FA7513CA6}" type="slidenum">
              <a:rPr lang="en-US" smtClean="0"/>
              <a:pPr/>
              <a:t>3</a:t>
            </a:fld>
            <a:endParaRPr lang="en-US"/>
          </a:p>
        </p:txBody>
      </p:sp>
    </p:spTree>
    <p:extLst>
      <p:ext uri="{BB962C8B-B14F-4D97-AF65-F5344CB8AC3E}">
        <p14:creationId xmlns:p14="http://schemas.microsoft.com/office/powerpoint/2010/main" val="2073964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a:p>
            <a:r>
              <a:rPr lang="en-US" dirty="0" smtClean="0"/>
              <a:t>There are 4 types of theories</a:t>
            </a:r>
            <a:r>
              <a:rPr lang="en-US" baseline="0" dirty="0" smtClean="0"/>
              <a:t> that underpin CSR</a:t>
            </a:r>
            <a:r>
              <a:rPr lang="en-US" dirty="0" smtClean="0"/>
              <a:t> – </a:t>
            </a:r>
            <a:r>
              <a:rPr lang="en-US" b="1" dirty="0" smtClean="0">
                <a:solidFill>
                  <a:srgbClr val="3366FF"/>
                </a:solidFill>
              </a:rPr>
              <a:t>Instrumental</a:t>
            </a:r>
            <a:r>
              <a:rPr lang="en-US" b="1" baseline="0" dirty="0" smtClean="0">
                <a:solidFill>
                  <a:srgbClr val="3366FF"/>
                </a:solidFill>
              </a:rPr>
              <a:t> theories of CSR</a:t>
            </a:r>
            <a:r>
              <a:rPr lang="en-US" baseline="0" dirty="0" smtClean="0"/>
              <a:t>, </a:t>
            </a:r>
            <a:r>
              <a:rPr lang="en-US" b="1" baseline="0" dirty="0" smtClean="0">
                <a:solidFill>
                  <a:srgbClr val="3366FF"/>
                </a:solidFill>
              </a:rPr>
              <a:t>social responsibility is acceptable only if it contributes to wealth creation</a:t>
            </a:r>
            <a:r>
              <a:rPr lang="en-US" baseline="0" dirty="0" smtClean="0"/>
              <a:t>.</a:t>
            </a:r>
          </a:p>
          <a:p>
            <a:r>
              <a:rPr lang="en-US" b="1" baseline="0" dirty="0" smtClean="0">
                <a:solidFill>
                  <a:srgbClr val="FF0000"/>
                </a:solidFill>
              </a:rPr>
              <a:t>Political theories of CSR</a:t>
            </a:r>
            <a:r>
              <a:rPr lang="en-US" baseline="0" dirty="0" smtClean="0"/>
              <a:t>, are </a:t>
            </a:r>
            <a:r>
              <a:rPr lang="en-US" b="1" baseline="0" dirty="0" smtClean="0">
                <a:solidFill>
                  <a:srgbClr val="FF0000"/>
                </a:solidFill>
              </a:rPr>
              <a:t>based on Social Contract Theory, society agrees to give power to businesses on the premise that business has rights and responsibilities to society</a:t>
            </a:r>
            <a:r>
              <a:rPr lang="en-US" baseline="0" dirty="0" smtClean="0"/>
              <a:t>. Crane and </a:t>
            </a:r>
            <a:r>
              <a:rPr lang="en-US" baseline="0" dirty="0" err="1" smtClean="0"/>
              <a:t>Matten’s</a:t>
            </a:r>
            <a:r>
              <a:rPr lang="en-US" baseline="0" dirty="0" smtClean="0"/>
              <a:t> CC. </a:t>
            </a:r>
            <a:r>
              <a:rPr lang="en-US" b="1" baseline="0" dirty="0" smtClean="0">
                <a:solidFill>
                  <a:srgbClr val="FF0000"/>
                </a:solidFill>
              </a:rPr>
              <a:t>Limited CC = philanthropy. Equivalent CC = PELE, Extended CC = Civil (freedoms) Social (entitlements) Political (take part in the process) rights.</a:t>
            </a:r>
          </a:p>
          <a:p>
            <a:r>
              <a:rPr lang="en-US" b="1" baseline="0" dirty="0" smtClean="0">
                <a:solidFill>
                  <a:schemeClr val="accent4">
                    <a:lumMod val="50000"/>
                  </a:schemeClr>
                </a:solidFill>
              </a:rPr>
              <a:t>Integrative theories of CSR</a:t>
            </a:r>
            <a:r>
              <a:rPr lang="en-US" baseline="0" dirty="0" smtClean="0"/>
              <a:t>, where </a:t>
            </a:r>
            <a:r>
              <a:rPr lang="en-US" baseline="0" dirty="0" err="1" smtClean="0"/>
              <a:t>organisations</a:t>
            </a:r>
            <a:r>
              <a:rPr lang="en-US" baseline="0" dirty="0" smtClean="0"/>
              <a:t> </a:t>
            </a:r>
            <a:r>
              <a:rPr lang="en-US" b="1" baseline="0" dirty="0" smtClean="0">
                <a:solidFill>
                  <a:schemeClr val="accent4">
                    <a:lumMod val="75000"/>
                  </a:schemeClr>
                </a:solidFill>
              </a:rPr>
              <a:t>integrate social demands because business depends on society for its existence and continuance.</a:t>
            </a:r>
          </a:p>
          <a:p>
            <a:r>
              <a:rPr lang="en-US" b="1" baseline="0" dirty="0" smtClean="0">
                <a:solidFill>
                  <a:schemeClr val="accent6">
                    <a:lumMod val="75000"/>
                  </a:schemeClr>
                </a:solidFill>
              </a:rPr>
              <a:t>Naturalistic theories of CSR</a:t>
            </a:r>
            <a:r>
              <a:rPr lang="en-US" baseline="0" dirty="0" smtClean="0"/>
              <a:t>, the relationship between business and society is </a:t>
            </a:r>
            <a:r>
              <a:rPr lang="en-US" b="1" baseline="0" dirty="0" smtClean="0">
                <a:solidFill>
                  <a:srgbClr val="E46C0A"/>
                </a:solidFill>
              </a:rPr>
              <a:t>embedded with ethical values and </a:t>
            </a:r>
            <a:r>
              <a:rPr lang="en-US" b="1" baseline="0" dirty="0" err="1" smtClean="0">
                <a:solidFill>
                  <a:srgbClr val="E46C0A"/>
                </a:solidFill>
              </a:rPr>
              <a:t>organisations</a:t>
            </a:r>
            <a:r>
              <a:rPr lang="en-US" b="1" baseline="0" dirty="0" smtClean="0">
                <a:solidFill>
                  <a:srgbClr val="E46C0A"/>
                </a:solidFill>
              </a:rPr>
              <a:t> must accept ethical duty above other considerations.</a:t>
            </a:r>
          </a:p>
          <a:p>
            <a:endParaRPr lang="en-US" b="1" dirty="0">
              <a:solidFill>
                <a:srgbClr val="E46C0A"/>
              </a:solidFill>
            </a:endParaRPr>
          </a:p>
        </p:txBody>
      </p:sp>
      <p:sp>
        <p:nvSpPr>
          <p:cNvPr id="4" name="Slide Number Placeholder 3"/>
          <p:cNvSpPr>
            <a:spLocks noGrp="1"/>
          </p:cNvSpPr>
          <p:nvPr>
            <p:ph type="sldNum" sz="quarter" idx="10"/>
          </p:nvPr>
        </p:nvSpPr>
        <p:spPr/>
        <p:txBody>
          <a:bodyPr/>
          <a:lstStyle/>
          <a:p>
            <a:fld id="{1FE25671-A64D-2C47-B734-EA4FA7513CA6}" type="slidenum">
              <a:rPr lang="en-US" smtClean="0"/>
              <a:pPr/>
              <a:t>4</a:t>
            </a:fld>
            <a:endParaRPr lang="en-US"/>
          </a:p>
        </p:txBody>
      </p:sp>
    </p:spTree>
    <p:extLst>
      <p:ext uri="{BB962C8B-B14F-4D97-AF65-F5344CB8AC3E}">
        <p14:creationId xmlns:p14="http://schemas.microsoft.com/office/powerpoint/2010/main" val="4160646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FE25671-A64D-2C47-B734-EA4FA7513CA6}" type="slidenum">
              <a:rPr lang="en-US" smtClean="0"/>
              <a:pPr/>
              <a:t>5</a:t>
            </a:fld>
            <a:endParaRPr lang="en-US"/>
          </a:p>
        </p:txBody>
      </p:sp>
    </p:spTree>
    <p:extLst>
      <p:ext uri="{BB962C8B-B14F-4D97-AF65-F5344CB8AC3E}">
        <p14:creationId xmlns:p14="http://schemas.microsoft.com/office/powerpoint/2010/main" val="37873338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link between social responsibility and ethical theory</a:t>
            </a:r>
            <a:r>
              <a:rPr lang="en-US" baseline="0" dirty="0" smtClean="0"/>
              <a:t> - </a:t>
            </a:r>
            <a:r>
              <a:rPr lang="en-US" b="1" dirty="0" smtClean="0">
                <a:solidFill>
                  <a:srgbClr val="3366FF"/>
                </a:solidFill>
              </a:rPr>
              <a:t>The theory of social responsibility is built on a system of ethics, in which decisions and actions must be ethically approved. </a:t>
            </a:r>
            <a:r>
              <a:rPr lang="en-US" dirty="0" smtClean="0"/>
              <a:t>If the action or decision causes harm to society (or the environment) then it would be considered to be not socially responsible.</a:t>
            </a:r>
            <a:r>
              <a:rPr lang="en-US" baseline="0" dirty="0" smtClean="0"/>
              <a:t> </a:t>
            </a:r>
            <a:r>
              <a:rPr lang="en-US" b="1" baseline="0" dirty="0" smtClean="0">
                <a:solidFill>
                  <a:srgbClr val="FF0000"/>
                </a:solidFill>
              </a:rPr>
              <a:t>E</a:t>
            </a:r>
            <a:r>
              <a:rPr lang="en-US" b="1" dirty="0" smtClean="0">
                <a:solidFill>
                  <a:srgbClr val="FF0000"/>
                </a:solidFill>
              </a:rPr>
              <a:t>very </a:t>
            </a:r>
            <a:r>
              <a:rPr lang="en-US" b="1" dirty="0" err="1" smtClean="0">
                <a:solidFill>
                  <a:srgbClr val="FF0000"/>
                </a:solidFill>
              </a:rPr>
              <a:t>organisation</a:t>
            </a:r>
            <a:r>
              <a:rPr lang="en-US" b="1" dirty="0" smtClean="0">
                <a:solidFill>
                  <a:srgbClr val="FF0000"/>
                </a:solidFill>
              </a:rPr>
              <a:t> has a responsibility to act in a manner that is beneficial to society and not solely to the </a:t>
            </a:r>
            <a:r>
              <a:rPr lang="en-US" b="1" dirty="0" err="1" smtClean="0">
                <a:solidFill>
                  <a:srgbClr val="FF0000"/>
                </a:solidFill>
              </a:rPr>
              <a:t>organisation</a:t>
            </a:r>
            <a:r>
              <a:rPr lang="en-US" b="1" dirty="0" smtClean="0">
                <a:solidFill>
                  <a:srgbClr val="FF0000"/>
                </a:solidFill>
              </a:rPr>
              <a:t>. </a:t>
            </a:r>
          </a:p>
          <a:p>
            <a:endParaRPr lang="en-US" dirty="0"/>
          </a:p>
        </p:txBody>
      </p:sp>
      <p:sp>
        <p:nvSpPr>
          <p:cNvPr id="4" name="Slide Number Placeholder 3"/>
          <p:cNvSpPr>
            <a:spLocks noGrp="1"/>
          </p:cNvSpPr>
          <p:nvPr>
            <p:ph type="sldNum" sz="quarter" idx="10"/>
          </p:nvPr>
        </p:nvSpPr>
        <p:spPr/>
        <p:txBody>
          <a:bodyPr/>
          <a:lstStyle/>
          <a:p>
            <a:fld id="{1FE25671-A64D-2C47-B734-EA4FA7513CA6}" type="slidenum">
              <a:rPr lang="en-US" smtClean="0"/>
              <a:pPr/>
              <a:t>6</a:t>
            </a:fld>
            <a:endParaRPr lang="en-US"/>
          </a:p>
        </p:txBody>
      </p:sp>
    </p:spTree>
    <p:extLst>
      <p:ext uri="{BB962C8B-B14F-4D97-AF65-F5344CB8AC3E}">
        <p14:creationId xmlns:p14="http://schemas.microsoft.com/office/powerpoint/2010/main" val="38109297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solidFill>
                  <a:srgbClr val="3366FF"/>
                </a:solidFill>
              </a:rPr>
              <a:t>If every </a:t>
            </a:r>
            <a:r>
              <a:rPr lang="en-US" b="1" dirty="0" err="1" smtClean="0">
                <a:solidFill>
                  <a:srgbClr val="3366FF"/>
                </a:solidFill>
              </a:rPr>
              <a:t>organisation</a:t>
            </a:r>
            <a:r>
              <a:rPr lang="en-US" b="1" dirty="0" smtClean="0">
                <a:solidFill>
                  <a:srgbClr val="3366FF"/>
                </a:solidFill>
              </a:rPr>
              <a:t> has a responsibility</a:t>
            </a:r>
            <a:r>
              <a:rPr lang="en-US" b="1" baseline="0" dirty="0" smtClean="0">
                <a:solidFill>
                  <a:srgbClr val="3366FF"/>
                </a:solidFill>
              </a:rPr>
              <a:t> to act in a manner that is beneficial to society what about contentious industries …</a:t>
            </a:r>
            <a:endParaRPr lang="en-US" b="1" dirty="0" smtClean="0">
              <a:solidFill>
                <a:srgbClr val="3366FF"/>
              </a:solidFill>
            </a:endParaRPr>
          </a:p>
          <a:p>
            <a:r>
              <a:rPr lang="en-US" dirty="0" smtClean="0"/>
              <a:t>Gambling is different because is has </a:t>
            </a:r>
            <a:r>
              <a:rPr lang="en-US" dirty="0" err="1" smtClean="0"/>
              <a:t>transmutated</a:t>
            </a:r>
            <a:r>
              <a:rPr lang="en-US" dirty="0" smtClean="0"/>
              <a:t> into entertainment.</a:t>
            </a:r>
          </a:p>
          <a:p>
            <a:r>
              <a:rPr lang="en-US" dirty="0" smtClean="0"/>
              <a:t>Gambling has undergone significant changes due to </a:t>
            </a:r>
            <a:r>
              <a:rPr lang="en-US" dirty="0" err="1" smtClean="0"/>
              <a:t>liberalisation</a:t>
            </a:r>
            <a:r>
              <a:rPr lang="en-US" dirty="0" smtClean="0"/>
              <a:t>, consumerism</a:t>
            </a:r>
            <a:r>
              <a:rPr lang="en-US" baseline="0" dirty="0" smtClean="0"/>
              <a:t> and technological developments.</a:t>
            </a:r>
          </a:p>
          <a:p>
            <a:r>
              <a:rPr lang="en-US" baseline="0" dirty="0" smtClean="0"/>
              <a:t>Sinful for its non-productive nature, disruptive, immoral.</a:t>
            </a:r>
          </a:p>
          <a:p>
            <a:r>
              <a:rPr lang="en-US" baseline="0" dirty="0" smtClean="0"/>
              <a:t>Regulated because of its impact on the workforce and social cohesion. New issues include its proliferation.</a:t>
            </a:r>
          </a:p>
          <a:p>
            <a:endParaRPr lang="en-US" dirty="0"/>
          </a:p>
        </p:txBody>
      </p:sp>
      <p:sp>
        <p:nvSpPr>
          <p:cNvPr id="4" name="Slide Number Placeholder 3"/>
          <p:cNvSpPr>
            <a:spLocks noGrp="1"/>
          </p:cNvSpPr>
          <p:nvPr>
            <p:ph type="sldNum" sz="quarter" idx="10"/>
          </p:nvPr>
        </p:nvSpPr>
        <p:spPr/>
        <p:txBody>
          <a:bodyPr/>
          <a:lstStyle/>
          <a:p>
            <a:fld id="{1FE25671-A64D-2C47-B734-EA4FA7513CA6}" type="slidenum">
              <a:rPr lang="en-US" smtClean="0"/>
              <a:pPr/>
              <a:t>7</a:t>
            </a:fld>
            <a:endParaRPr lang="en-US"/>
          </a:p>
        </p:txBody>
      </p:sp>
    </p:spTree>
    <p:extLst>
      <p:ext uri="{BB962C8B-B14F-4D97-AF65-F5344CB8AC3E}">
        <p14:creationId xmlns:p14="http://schemas.microsoft.com/office/powerpoint/2010/main" val="203294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smtClean="0">
                <a:solidFill>
                  <a:schemeClr val="tx1"/>
                </a:solidFill>
                <a:latin typeface="+mn-lt"/>
                <a:ea typeface="+mn-ea"/>
                <a:cs typeface="+mn-cs"/>
              </a:rPr>
              <a:t>The full costs of ‘problem gambling’ including depression, bankruptcy, suicide, crime, job loss, family violence, financial hardship and anything else is unknown, as relevant data is not collected by the Department of Culture, Media and Sports (DCMS) or the Gambling Commission. </a:t>
            </a:r>
            <a:endParaRPr lang="en-US" dirty="0"/>
          </a:p>
        </p:txBody>
      </p:sp>
      <p:sp>
        <p:nvSpPr>
          <p:cNvPr id="4" name="Slide Number Placeholder 3"/>
          <p:cNvSpPr>
            <a:spLocks noGrp="1"/>
          </p:cNvSpPr>
          <p:nvPr>
            <p:ph type="sldNum" sz="quarter" idx="10"/>
          </p:nvPr>
        </p:nvSpPr>
        <p:spPr/>
        <p:txBody>
          <a:bodyPr/>
          <a:lstStyle/>
          <a:p>
            <a:fld id="{1FE25671-A64D-2C47-B734-EA4FA7513CA6}" type="slidenum">
              <a:rPr lang="en-US" smtClean="0"/>
              <a:pPr/>
              <a:t>8</a:t>
            </a:fld>
            <a:endParaRPr lang="en-US"/>
          </a:p>
        </p:txBody>
      </p:sp>
    </p:spTree>
    <p:extLst>
      <p:ext uri="{BB962C8B-B14F-4D97-AF65-F5344CB8AC3E}">
        <p14:creationId xmlns:p14="http://schemas.microsoft.com/office/powerpoint/2010/main" val="30451737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Empirical </a:t>
            </a:r>
            <a:r>
              <a:rPr lang="en-US" b="1" dirty="0" smtClean="0"/>
              <a:t>research</a:t>
            </a:r>
            <a:r>
              <a:rPr lang="en-US" dirty="0" smtClean="0"/>
              <a:t> is </a:t>
            </a:r>
            <a:r>
              <a:rPr lang="en-US" b="1" dirty="0" smtClean="0"/>
              <a:t>research</a:t>
            </a:r>
            <a:r>
              <a:rPr lang="en-US" dirty="0" smtClean="0"/>
              <a:t> using </a:t>
            </a:r>
            <a:r>
              <a:rPr lang="en-US" b="1" dirty="0" smtClean="0"/>
              <a:t>empirical</a:t>
            </a:r>
            <a:r>
              <a:rPr lang="en-US" dirty="0" smtClean="0"/>
              <a:t> evidence. It is a way of gaining knowledge by means of direct and indirect observation or experience</a:t>
            </a:r>
            <a:endParaRPr lang="en-US" dirty="0"/>
          </a:p>
        </p:txBody>
      </p:sp>
      <p:sp>
        <p:nvSpPr>
          <p:cNvPr id="4" name="Slide Number Placeholder 3"/>
          <p:cNvSpPr>
            <a:spLocks noGrp="1"/>
          </p:cNvSpPr>
          <p:nvPr>
            <p:ph type="sldNum" sz="quarter" idx="10"/>
          </p:nvPr>
        </p:nvSpPr>
        <p:spPr/>
        <p:txBody>
          <a:bodyPr/>
          <a:lstStyle/>
          <a:p>
            <a:fld id="{1FE25671-A64D-2C47-B734-EA4FA7513CA6}" type="slidenum">
              <a:rPr lang="en-US" smtClean="0"/>
              <a:pPr/>
              <a:t>9</a:t>
            </a:fld>
            <a:endParaRPr lang="en-US"/>
          </a:p>
        </p:txBody>
      </p:sp>
    </p:spTree>
    <p:extLst>
      <p:ext uri="{BB962C8B-B14F-4D97-AF65-F5344CB8AC3E}">
        <p14:creationId xmlns:p14="http://schemas.microsoft.com/office/powerpoint/2010/main" val="3372593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It is not just fun, it is ubiquitous and a normal part not just of working class life but of middle class life</a:t>
            </a:r>
            <a:endParaRPr lang="en-US" dirty="0"/>
          </a:p>
        </p:txBody>
      </p:sp>
      <p:sp>
        <p:nvSpPr>
          <p:cNvPr id="4" name="Slide Number Placeholder 3"/>
          <p:cNvSpPr>
            <a:spLocks noGrp="1"/>
          </p:cNvSpPr>
          <p:nvPr>
            <p:ph type="sldNum" sz="quarter" idx="10"/>
          </p:nvPr>
        </p:nvSpPr>
        <p:spPr/>
        <p:txBody>
          <a:bodyPr/>
          <a:lstStyle/>
          <a:p>
            <a:fld id="{1FE25671-A64D-2C47-B734-EA4FA7513CA6}" type="slidenum">
              <a:rPr lang="en-US" smtClean="0"/>
              <a:pPr/>
              <a:t>10</a:t>
            </a:fld>
            <a:endParaRPr lang="en-US"/>
          </a:p>
        </p:txBody>
      </p:sp>
    </p:spTree>
    <p:extLst>
      <p:ext uri="{BB962C8B-B14F-4D97-AF65-F5344CB8AC3E}">
        <p14:creationId xmlns:p14="http://schemas.microsoft.com/office/powerpoint/2010/main" val="37982226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solidFill>
                  <a:srgbClr val="FF0000"/>
                </a:solidFill>
              </a:rPr>
              <a:t>Shift</a:t>
            </a:r>
            <a:r>
              <a:rPr lang="en-US" b="1" baseline="0" dirty="0" smtClean="0">
                <a:solidFill>
                  <a:srgbClr val="FF0000"/>
                </a:solidFill>
              </a:rPr>
              <a:t> - </a:t>
            </a:r>
            <a:r>
              <a:rPr lang="en-US" b="1" dirty="0" smtClean="0">
                <a:solidFill>
                  <a:srgbClr val="FF0000"/>
                </a:solidFill>
              </a:rPr>
              <a:t>individual was caught in the grips of an illness which needed medical treatment not moral condemnation.  This new construct</a:t>
            </a:r>
            <a:r>
              <a:rPr lang="en-US" b="1" baseline="0" dirty="0" smtClean="0">
                <a:solidFill>
                  <a:srgbClr val="FF0000"/>
                </a:solidFill>
              </a:rPr>
              <a:t> of PG saw it as </a:t>
            </a:r>
            <a:r>
              <a:rPr lang="en-US" b="1" baseline="0" dirty="0" err="1" smtClean="0">
                <a:solidFill>
                  <a:srgbClr val="FF0000"/>
                </a:solidFill>
              </a:rPr>
              <a:t>pyschologically</a:t>
            </a:r>
            <a:r>
              <a:rPr lang="en-US" b="1" baseline="0" dirty="0" smtClean="0">
                <a:solidFill>
                  <a:srgbClr val="FF0000"/>
                </a:solidFill>
              </a:rPr>
              <a:t> abnormal and </a:t>
            </a:r>
            <a:r>
              <a:rPr lang="en-US" b="1" baseline="0" dirty="0" err="1" smtClean="0">
                <a:solidFill>
                  <a:srgbClr val="FF0000"/>
                </a:solidFill>
              </a:rPr>
              <a:t>emphasised</a:t>
            </a:r>
            <a:r>
              <a:rPr lang="en-US" b="1" baseline="0" dirty="0" smtClean="0">
                <a:solidFill>
                  <a:srgbClr val="FF0000"/>
                </a:solidFill>
              </a:rPr>
              <a:t> individual’s responsibility to treat their illness.</a:t>
            </a:r>
            <a:endParaRPr lang="en-US" b="1" dirty="0" smtClean="0">
              <a:solidFill>
                <a:srgbClr val="FF0000"/>
              </a:solidFill>
            </a:endParaRPr>
          </a:p>
          <a:p>
            <a:r>
              <a:rPr lang="en-US" b="1" dirty="0" err="1" smtClean="0">
                <a:solidFill>
                  <a:srgbClr val="0000FF"/>
                </a:solidFill>
              </a:rPr>
              <a:t>Governmentality</a:t>
            </a:r>
            <a:r>
              <a:rPr lang="en-US" b="1" dirty="0" smtClean="0">
                <a:solidFill>
                  <a:srgbClr val="0000FF"/>
                </a:solidFill>
              </a:rPr>
              <a:t> – the way </a:t>
            </a:r>
            <a:r>
              <a:rPr lang="en-US" b="1" dirty="0" err="1" smtClean="0">
                <a:solidFill>
                  <a:srgbClr val="0000FF"/>
                </a:solidFill>
              </a:rPr>
              <a:t>govs</a:t>
            </a:r>
            <a:r>
              <a:rPr lang="en-US" b="1" dirty="0" smtClean="0">
                <a:solidFill>
                  <a:srgbClr val="0000FF"/>
                </a:solidFill>
              </a:rPr>
              <a:t> try to produce citizens that are best suited to </a:t>
            </a:r>
            <a:r>
              <a:rPr lang="en-US" b="1" dirty="0" err="1" smtClean="0">
                <a:solidFill>
                  <a:srgbClr val="0000FF"/>
                </a:solidFill>
              </a:rPr>
              <a:t>fulfil</a:t>
            </a:r>
            <a:r>
              <a:rPr lang="en-US" b="1" dirty="0" smtClean="0">
                <a:solidFill>
                  <a:srgbClr val="0000FF"/>
                </a:solidFill>
              </a:rPr>
              <a:t> their </a:t>
            </a:r>
            <a:r>
              <a:rPr lang="en-US" b="1" dirty="0" err="1" smtClean="0">
                <a:solidFill>
                  <a:srgbClr val="0000FF"/>
                </a:solidFill>
              </a:rPr>
              <a:t>gov</a:t>
            </a:r>
            <a:r>
              <a:rPr lang="en-US" b="1" baseline="0" dirty="0" smtClean="0">
                <a:solidFill>
                  <a:srgbClr val="0000FF"/>
                </a:solidFill>
              </a:rPr>
              <a:t> policies.</a:t>
            </a:r>
          </a:p>
          <a:p>
            <a:r>
              <a:rPr lang="en-US" baseline="0" dirty="0" err="1" smtClean="0"/>
              <a:t>R</a:t>
            </a:r>
            <a:r>
              <a:rPr lang="en-US" b="1" baseline="0" dirty="0" err="1" smtClean="0">
                <a:solidFill>
                  <a:schemeClr val="accent4">
                    <a:lumMod val="75000"/>
                  </a:schemeClr>
                </a:solidFill>
              </a:rPr>
              <a:t>esponsibilisation</a:t>
            </a:r>
            <a:r>
              <a:rPr lang="en-US" b="1" baseline="0" dirty="0" smtClean="0">
                <a:solidFill>
                  <a:schemeClr val="accent4">
                    <a:lumMod val="75000"/>
                  </a:schemeClr>
                </a:solidFill>
              </a:rPr>
              <a:t> – consumers are individually held responsible for the risk that would have been the </a:t>
            </a:r>
            <a:r>
              <a:rPr lang="en-US" b="1" baseline="0" dirty="0" err="1" smtClean="0">
                <a:solidFill>
                  <a:schemeClr val="accent4">
                    <a:lumMod val="75000"/>
                  </a:schemeClr>
                </a:solidFill>
              </a:rPr>
              <a:t>responsbility</a:t>
            </a:r>
            <a:r>
              <a:rPr lang="en-US" b="1" baseline="0" dirty="0" smtClean="0">
                <a:solidFill>
                  <a:schemeClr val="accent4">
                    <a:lumMod val="75000"/>
                  </a:schemeClr>
                </a:solidFill>
              </a:rPr>
              <a:t> of another (usually a state agency), the state has avoided responsibility through the neo liberal economic project.</a:t>
            </a:r>
          </a:p>
          <a:p>
            <a:r>
              <a:rPr lang="en-GB" sz="1200" b="1" kern="1200" dirty="0" smtClean="0">
                <a:solidFill>
                  <a:srgbClr val="FF0000"/>
                </a:solidFill>
                <a:latin typeface="+mn-lt"/>
                <a:ea typeface="+mn-ea"/>
                <a:cs typeface="+mn-cs"/>
              </a:rPr>
              <a:t>Repercussions of </a:t>
            </a:r>
            <a:r>
              <a:rPr lang="en-GB" sz="1200" b="1" kern="1200" dirty="0" err="1" smtClean="0">
                <a:solidFill>
                  <a:srgbClr val="FF0000"/>
                </a:solidFill>
                <a:latin typeface="+mn-lt"/>
                <a:ea typeface="+mn-ea"/>
                <a:cs typeface="+mn-cs"/>
              </a:rPr>
              <a:t>medicalising</a:t>
            </a:r>
            <a:r>
              <a:rPr lang="en-GB" sz="1200" b="1" kern="1200" dirty="0" smtClean="0">
                <a:solidFill>
                  <a:srgbClr val="FF0000"/>
                </a:solidFill>
                <a:latin typeface="+mn-lt"/>
                <a:ea typeface="+mn-ea"/>
                <a:cs typeface="+mn-cs"/>
              </a:rPr>
              <a:t> PG.</a:t>
            </a:r>
          </a:p>
        </p:txBody>
      </p:sp>
      <p:sp>
        <p:nvSpPr>
          <p:cNvPr id="4" name="Slide Number Placeholder 3"/>
          <p:cNvSpPr>
            <a:spLocks noGrp="1"/>
          </p:cNvSpPr>
          <p:nvPr>
            <p:ph type="sldNum" sz="quarter" idx="10"/>
          </p:nvPr>
        </p:nvSpPr>
        <p:spPr/>
        <p:txBody>
          <a:bodyPr/>
          <a:lstStyle/>
          <a:p>
            <a:fld id="{1FE25671-A64D-2C47-B734-EA4FA7513CA6}" type="slidenum">
              <a:rPr lang="en-US" smtClean="0"/>
              <a:pPr/>
              <a:t>12</a:t>
            </a:fld>
            <a:endParaRPr lang="en-US"/>
          </a:p>
        </p:txBody>
      </p:sp>
    </p:spTree>
    <p:extLst>
      <p:ext uri="{BB962C8B-B14F-4D97-AF65-F5344CB8AC3E}">
        <p14:creationId xmlns:p14="http://schemas.microsoft.com/office/powerpoint/2010/main" val="22890198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a:t>
            </a:r>
            <a:r>
              <a:rPr lang="en-US" dirty="0" err="1" smtClean="0"/>
              <a:t>liberalisation</a:t>
            </a:r>
            <a:r>
              <a:rPr lang="en-US" dirty="0" smtClean="0"/>
              <a:t> and deregulation of the industry and the expectation that individual players govern themselves creates the conditions for </a:t>
            </a:r>
            <a:r>
              <a:rPr lang="en-US" smtClean="0"/>
              <a:t>the emergence</a:t>
            </a:r>
            <a:r>
              <a:rPr lang="en-US" baseline="0" smtClean="0"/>
              <a:t> </a:t>
            </a:r>
            <a:r>
              <a:rPr lang="en-US" baseline="0" dirty="0" smtClean="0"/>
              <a:t>of "problem gambling".</a:t>
            </a:r>
            <a:endParaRPr lang="en-US" dirty="0"/>
          </a:p>
        </p:txBody>
      </p:sp>
      <p:sp>
        <p:nvSpPr>
          <p:cNvPr id="4" name="Slide Number Placeholder 3"/>
          <p:cNvSpPr>
            <a:spLocks noGrp="1"/>
          </p:cNvSpPr>
          <p:nvPr>
            <p:ph type="sldNum" sz="quarter" idx="10"/>
          </p:nvPr>
        </p:nvSpPr>
        <p:spPr/>
        <p:txBody>
          <a:bodyPr/>
          <a:lstStyle/>
          <a:p>
            <a:fld id="{1FE25671-A64D-2C47-B734-EA4FA7513CA6}" type="slidenum">
              <a:rPr lang="en-US" smtClean="0"/>
              <a:pPr/>
              <a:t>14</a:t>
            </a:fld>
            <a:endParaRPr lang="en-US"/>
          </a:p>
        </p:txBody>
      </p:sp>
    </p:spTree>
    <p:extLst>
      <p:ext uri="{BB962C8B-B14F-4D97-AF65-F5344CB8AC3E}">
        <p14:creationId xmlns:p14="http://schemas.microsoft.com/office/powerpoint/2010/main" val="24056375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£2.2b 2012 Olympics – the mount National</a:t>
            </a:r>
            <a:r>
              <a:rPr lang="en-US" baseline="0" dirty="0" smtClean="0"/>
              <a:t> Lottery put into athletes</a:t>
            </a:r>
            <a:endParaRPr lang="en-US" dirty="0"/>
          </a:p>
        </p:txBody>
      </p:sp>
      <p:sp>
        <p:nvSpPr>
          <p:cNvPr id="4" name="Slide Number Placeholder 3"/>
          <p:cNvSpPr>
            <a:spLocks noGrp="1"/>
          </p:cNvSpPr>
          <p:nvPr>
            <p:ph type="sldNum" sz="quarter" idx="10"/>
          </p:nvPr>
        </p:nvSpPr>
        <p:spPr/>
        <p:txBody>
          <a:bodyPr/>
          <a:lstStyle/>
          <a:p>
            <a:fld id="{1FE25671-A64D-2C47-B734-EA4FA7513CA6}" type="slidenum">
              <a:rPr lang="en-US" smtClean="0"/>
              <a:pPr/>
              <a:t>15</a:t>
            </a:fld>
            <a:endParaRPr lang="en-US"/>
          </a:p>
        </p:txBody>
      </p:sp>
    </p:spTree>
    <p:extLst>
      <p:ext uri="{BB962C8B-B14F-4D97-AF65-F5344CB8AC3E}">
        <p14:creationId xmlns:p14="http://schemas.microsoft.com/office/powerpoint/2010/main" val="7167701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Gambling </a:t>
            </a:r>
            <a:r>
              <a:rPr lang="en-US" dirty="0" err="1" smtClean="0"/>
              <a:t>liberalisation</a:t>
            </a:r>
            <a:r>
              <a:rPr lang="en-US" dirty="0" smtClean="0"/>
              <a:t> – second phase of </a:t>
            </a:r>
            <a:r>
              <a:rPr lang="en-US" dirty="0" err="1" smtClean="0"/>
              <a:t>liberalisation</a:t>
            </a:r>
            <a:r>
              <a:rPr lang="en-US" dirty="0" smtClean="0"/>
              <a:t> of leisure</a:t>
            </a:r>
            <a:r>
              <a:rPr lang="en-US" baseline="0" dirty="0" smtClean="0"/>
              <a:t> – antiquated dancing and alcohol laws had been changed.</a:t>
            </a:r>
            <a:endParaRPr lang="en-US" dirty="0"/>
          </a:p>
        </p:txBody>
      </p:sp>
      <p:sp>
        <p:nvSpPr>
          <p:cNvPr id="4" name="Slide Number Placeholder 3"/>
          <p:cNvSpPr>
            <a:spLocks noGrp="1"/>
          </p:cNvSpPr>
          <p:nvPr>
            <p:ph type="sldNum" sz="quarter" idx="10"/>
          </p:nvPr>
        </p:nvSpPr>
        <p:spPr/>
        <p:txBody>
          <a:bodyPr/>
          <a:lstStyle/>
          <a:p>
            <a:fld id="{1FE25671-A64D-2C47-B734-EA4FA7513CA6}" type="slidenum">
              <a:rPr lang="en-US" smtClean="0"/>
              <a:pPr/>
              <a:t>16</a:t>
            </a:fld>
            <a:endParaRPr lang="en-US"/>
          </a:p>
        </p:txBody>
      </p:sp>
    </p:spTree>
    <p:extLst>
      <p:ext uri="{BB962C8B-B14F-4D97-AF65-F5344CB8AC3E}">
        <p14:creationId xmlns:p14="http://schemas.microsoft.com/office/powerpoint/2010/main" val="21661035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solidFill>
                  <a:srgbClr val="FF0000"/>
                </a:solidFill>
              </a:rPr>
              <a:t>How modern societies </a:t>
            </a:r>
            <a:r>
              <a:rPr lang="en-US" b="1" dirty="0" err="1" smtClean="0">
                <a:solidFill>
                  <a:srgbClr val="FF0000"/>
                </a:solidFill>
              </a:rPr>
              <a:t>organise</a:t>
            </a:r>
            <a:r>
              <a:rPr lang="en-US" b="1" dirty="0" smtClean="0">
                <a:solidFill>
                  <a:srgbClr val="FF0000"/>
                </a:solidFill>
              </a:rPr>
              <a:t> its response to Risk</a:t>
            </a:r>
          </a:p>
          <a:p>
            <a:r>
              <a:rPr lang="en-US" dirty="0" smtClean="0"/>
              <a:t>Government has stripped away </a:t>
            </a:r>
            <a:r>
              <a:rPr lang="en-US" dirty="0" err="1" smtClean="0"/>
              <a:t>socialised</a:t>
            </a:r>
            <a:r>
              <a:rPr lang="en-US" dirty="0" smtClean="0"/>
              <a:t> risk management making the individual sovereign.  Individuals deal with risk –</a:t>
            </a:r>
            <a:r>
              <a:rPr lang="en-US" baseline="0" dirty="0" smtClean="0"/>
              <a:t> FREEDOM THROUGH CONTROL, SELF-FULFILMENT VERSUS SELF-CONTROL</a:t>
            </a:r>
            <a:endParaRPr lang="en-US" dirty="0"/>
          </a:p>
        </p:txBody>
      </p:sp>
      <p:sp>
        <p:nvSpPr>
          <p:cNvPr id="4" name="Slide Number Placeholder 3"/>
          <p:cNvSpPr>
            <a:spLocks noGrp="1"/>
          </p:cNvSpPr>
          <p:nvPr>
            <p:ph type="sldNum" sz="quarter" idx="10"/>
          </p:nvPr>
        </p:nvSpPr>
        <p:spPr/>
        <p:txBody>
          <a:bodyPr/>
          <a:lstStyle/>
          <a:p>
            <a:fld id="{1FE25671-A64D-2C47-B734-EA4FA7513CA6}" type="slidenum">
              <a:rPr lang="en-US" smtClean="0"/>
              <a:pPr/>
              <a:t>18</a:t>
            </a:fld>
            <a:endParaRPr lang="en-US"/>
          </a:p>
        </p:txBody>
      </p:sp>
    </p:spTree>
    <p:extLst>
      <p:ext uri="{BB962C8B-B14F-4D97-AF65-F5344CB8AC3E}">
        <p14:creationId xmlns:p14="http://schemas.microsoft.com/office/powerpoint/2010/main" val="17550284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B2344A91-812F-FB44-99BD-69A5C570EF17}" type="datetimeFigureOut">
              <a:rPr lang="en-US" smtClean="0"/>
              <a:pPr/>
              <a:t>11/14/2016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B0A45E-3405-3243-9999-35E021A742B5}"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2344A91-812F-FB44-99BD-69A5C570EF17}" type="datetimeFigureOut">
              <a:rPr lang="en-US" smtClean="0"/>
              <a:pPr/>
              <a:t>11/14/2016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B0A45E-3405-3243-9999-35E021A742B5}"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2344A91-812F-FB44-99BD-69A5C570EF17}" type="datetimeFigureOut">
              <a:rPr lang="en-US" smtClean="0"/>
              <a:pPr/>
              <a:t>11/14/2016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B0A45E-3405-3243-9999-35E021A742B5}"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B2344A91-812F-FB44-99BD-69A5C570EF17}" type="datetimeFigureOut">
              <a:rPr lang="en-US" smtClean="0"/>
              <a:pPr/>
              <a:t>11/14/2016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B0A45E-3405-3243-9999-35E021A742B5}"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B2344A91-812F-FB44-99BD-69A5C570EF17}" type="datetimeFigureOut">
              <a:rPr lang="en-US" smtClean="0"/>
              <a:pPr/>
              <a:t>11/14/2016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B0A45E-3405-3243-9999-35E021A742B5}"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B2344A91-812F-FB44-99BD-69A5C570EF17}" type="datetimeFigureOut">
              <a:rPr lang="en-US" smtClean="0"/>
              <a:pPr/>
              <a:t>11/14/2016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B0A45E-3405-3243-9999-35E021A742B5}"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344A91-812F-FB44-99BD-69A5C570EF17}" type="datetimeFigureOut">
              <a:rPr lang="en-US" smtClean="0"/>
              <a:pPr/>
              <a:t>11/14/2016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B0A45E-3405-3243-9999-35E021A742B5}"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2344A91-812F-FB44-99BD-69A5C570EF17}" type="datetimeFigureOut">
              <a:rPr lang="en-US" smtClean="0"/>
              <a:pPr/>
              <a:t>11/14/2016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B0A45E-3405-3243-9999-35E021A742B5}"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2344A91-812F-FB44-99BD-69A5C570EF17}" type="datetimeFigureOut">
              <a:rPr lang="en-US" smtClean="0"/>
              <a:pPr/>
              <a:t>11/14/2016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B0A45E-3405-3243-9999-35E021A742B5}"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2344A91-812F-FB44-99BD-69A5C570EF17}" type="datetimeFigureOut">
              <a:rPr lang="en-US" smtClean="0"/>
              <a:pPr/>
              <a:t>11/14/2016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B0A45E-3405-3243-9999-35E021A742B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B2344A91-812F-FB44-99BD-69A5C570EF17}" type="datetimeFigureOut">
              <a:rPr lang="en-US" smtClean="0"/>
              <a:pPr/>
              <a:t>11/14/2016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B0A45E-3405-3243-9999-35E021A742B5}"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344A91-812F-FB44-99BD-69A5C570EF17}" type="datetimeFigureOut">
              <a:rPr lang="en-US" smtClean="0"/>
              <a:pPr/>
              <a:t>11/14/2016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B0A45E-3405-3243-9999-35E021A742B5}"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7"/>
            <a:ext cx="8229600" cy="5113791"/>
          </a:xfrm>
        </p:spPr>
        <p:txBody>
          <a:bodyPr/>
          <a:lstStyle/>
          <a:p>
            <a:r>
              <a:rPr lang="en-US" dirty="0" smtClean="0"/>
              <a:t>What is the responsibility of business to society </a:t>
            </a:r>
            <a:r>
              <a:rPr lang="en-US" dirty="0" smtClean="0"/>
              <a:t>?</a:t>
            </a:r>
            <a:br>
              <a:rPr lang="en-US" dirty="0" smtClean="0"/>
            </a:br>
            <a:r>
              <a:rPr lang="en-US" dirty="0" smtClean="0"/>
              <a:t>Caroline Jawad</a:t>
            </a:r>
            <a:r>
              <a:rPr lang="en-US" dirty="0" smtClean="0"/>
              <a:t/>
            </a:r>
            <a:br>
              <a:rPr lang="en-US" dirty="0" smtClean="0"/>
            </a:b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idx="1"/>
          </p:nvPr>
        </p:nvSpPr>
        <p:spPr/>
        <p:txBody>
          <a:bodyPr/>
          <a:lstStyle/>
          <a:p>
            <a:r>
              <a:rPr lang="en-US" dirty="0"/>
              <a:t>The role of business in an open market economy system is to create wealth </a:t>
            </a:r>
            <a:r>
              <a:rPr lang="en-US" dirty="0" smtClean="0"/>
              <a:t>……</a:t>
            </a:r>
            <a:endParaRPr lang="en-GB" dirty="0"/>
          </a:p>
        </p:txBody>
      </p:sp>
    </p:spTree>
    <p:extLst>
      <p:ext uri="{BB962C8B-B14F-4D97-AF65-F5344CB8AC3E}">
        <p14:creationId xmlns:p14="http://schemas.microsoft.com/office/powerpoint/2010/main" val="2595085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smtClean="0">
                <a:solidFill>
                  <a:schemeClr val="bg1">
                    <a:lumMod val="75000"/>
                  </a:schemeClr>
                </a:solidFill>
              </a:rPr>
              <a:t>Not a good sign</a:t>
            </a:r>
            <a:endParaRPr lang="en-US" dirty="0">
              <a:solidFill>
                <a:schemeClr val="bg1">
                  <a:lumMod val="75000"/>
                </a:schemeClr>
              </a:solidFill>
            </a:endParaRPr>
          </a:p>
        </p:txBody>
      </p:sp>
      <p:pic>
        <p:nvPicPr>
          <p:cNvPr id="2" name="Content Placeholder 1"/>
          <p:cNvPicPr>
            <a:picLocks noGrp="1" noChangeAspect="1"/>
          </p:cNvPicPr>
          <p:nvPr>
            <p:ph idx="1"/>
          </p:nvPr>
        </p:nvPicPr>
        <p:blipFill>
          <a:blip r:embed="rId3">
            <a:grayscl/>
            <a:extLst>
              <a:ext uri="{28A0092B-C50C-407E-A947-70E740481C1C}">
                <a14:useLocalDpi xmlns:a14="http://schemas.microsoft.com/office/drawing/2010/main" val="0"/>
              </a:ext>
            </a:extLst>
          </a:blip>
          <a:stretch>
            <a:fillRect/>
          </a:stretch>
        </p:blipFill>
        <p:spPr>
          <a:xfrm>
            <a:off x="457200" y="1417638"/>
            <a:ext cx="8229599" cy="5059362"/>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t>Corporate Social Responsibility</a:t>
            </a:r>
            <a:endParaRPr lang="en-US" dirty="0"/>
          </a:p>
        </p:txBody>
      </p:sp>
      <p:sp>
        <p:nvSpPr>
          <p:cNvPr id="4" name="Content Placeholder 3"/>
          <p:cNvSpPr>
            <a:spLocks noGrp="1"/>
          </p:cNvSpPr>
          <p:nvPr>
            <p:ph idx="1"/>
          </p:nvPr>
        </p:nvSpPr>
        <p:spPr/>
        <p:txBody>
          <a:bodyPr>
            <a:normAutofit/>
          </a:bodyPr>
          <a:lstStyle/>
          <a:p>
            <a:r>
              <a:rPr lang="en-US" dirty="0" smtClean="0"/>
              <a:t>Broad goal of contributing to the well-being of the communities and society they affect and on which they depend</a:t>
            </a:r>
          </a:p>
          <a:p>
            <a:r>
              <a:rPr lang="en-US" dirty="0" smtClean="0"/>
              <a:t>Instrumental</a:t>
            </a:r>
          </a:p>
          <a:p>
            <a:r>
              <a:rPr lang="en-US" dirty="0" smtClean="0"/>
              <a:t>Political</a:t>
            </a:r>
          </a:p>
          <a:p>
            <a:r>
              <a:rPr lang="en-US" dirty="0" smtClean="0"/>
              <a:t>Integrative</a:t>
            </a:r>
          </a:p>
          <a:p>
            <a:r>
              <a:rPr lang="en-US" dirty="0" smtClean="0"/>
              <a:t>Naturalistic</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Social responsibility</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An ethical theory that business has a responsibility to </a:t>
            </a:r>
            <a:r>
              <a:rPr lang="en-US" dirty="0" smtClean="0"/>
              <a:t>society</a:t>
            </a:r>
          </a:p>
          <a:p>
            <a:r>
              <a:rPr lang="en-US" b="1" dirty="0" smtClean="0">
                <a:solidFill>
                  <a:srgbClr val="3366FF"/>
                </a:solidFill>
              </a:rPr>
              <a:t>The </a:t>
            </a:r>
            <a:r>
              <a:rPr lang="en-US" b="1" dirty="0">
                <a:solidFill>
                  <a:srgbClr val="3366FF"/>
                </a:solidFill>
              </a:rPr>
              <a:t>theory of social responsibility is built on a system of ethics, in which decisions and actions must be ethically approved</a:t>
            </a:r>
            <a:r>
              <a:rPr lang="en-US" b="1" dirty="0" smtClean="0">
                <a:solidFill>
                  <a:srgbClr val="3366FF"/>
                </a:solidFill>
              </a:rPr>
              <a:t>.</a:t>
            </a:r>
          </a:p>
          <a:p>
            <a:r>
              <a:rPr lang="en-US" dirty="0" smtClean="0"/>
              <a:t>If </a:t>
            </a:r>
            <a:r>
              <a:rPr lang="en-US" dirty="0"/>
              <a:t>the action or decision causes harm to society (or the environment) then it would be considered to be not socially responsible. </a:t>
            </a:r>
            <a:endParaRPr lang="en-US" dirty="0" smtClean="0"/>
          </a:p>
          <a:p>
            <a:r>
              <a:rPr lang="en-US" b="1" dirty="0" smtClean="0">
                <a:solidFill>
                  <a:srgbClr val="FF0000"/>
                </a:solidFill>
              </a:rPr>
              <a:t>Every </a:t>
            </a:r>
            <a:r>
              <a:rPr lang="en-US" b="1" dirty="0" err="1">
                <a:solidFill>
                  <a:srgbClr val="FF0000"/>
                </a:solidFill>
              </a:rPr>
              <a:t>organisation</a:t>
            </a:r>
            <a:r>
              <a:rPr lang="en-US" b="1" dirty="0">
                <a:solidFill>
                  <a:srgbClr val="FF0000"/>
                </a:solidFill>
              </a:rPr>
              <a:t> has a responsibility to act in a manner that is beneficial to society and not solely to the </a:t>
            </a:r>
            <a:r>
              <a:rPr lang="en-US" b="1" dirty="0" err="1">
                <a:solidFill>
                  <a:srgbClr val="FF0000"/>
                </a:solidFill>
              </a:rPr>
              <a:t>organisation</a:t>
            </a:r>
            <a:r>
              <a:rPr lang="en-US" b="1" dirty="0">
                <a:solidFill>
                  <a:srgbClr val="FF0000"/>
                </a:solidFill>
              </a:rPr>
              <a:t>. </a:t>
            </a:r>
          </a:p>
          <a:p>
            <a:endParaRPr lang="en-US" dirty="0" smtClean="0"/>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Ethical Theory</a:t>
            </a:r>
            <a:endParaRPr lang="en-US" dirty="0"/>
          </a:p>
        </p:txBody>
      </p:sp>
      <p:graphicFrame>
        <p:nvGraphicFramePr>
          <p:cNvPr id="7" name="Diagram 6"/>
          <p:cNvGraphicFramePr/>
          <p:nvPr/>
        </p:nvGraphicFramePr>
        <p:xfrm>
          <a:off x="457200" y="1397000"/>
          <a:ext cx="8229600" cy="4789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C</a:t>
            </a:r>
            <a:r>
              <a:rPr lang="en-US" dirty="0" smtClean="0"/>
              <a:t>ontentious industries</a:t>
            </a:r>
            <a:endParaRPr lang="en-US" dirty="0"/>
          </a:p>
        </p:txBody>
      </p:sp>
      <p:sp>
        <p:nvSpPr>
          <p:cNvPr id="6" name="Content Placeholder 5"/>
          <p:cNvSpPr>
            <a:spLocks noGrp="1"/>
          </p:cNvSpPr>
          <p:nvPr>
            <p:ph idx="1"/>
          </p:nvPr>
        </p:nvSpPr>
        <p:spPr/>
        <p:txBody>
          <a:bodyPr/>
          <a:lstStyle/>
          <a:p>
            <a:r>
              <a:rPr lang="en-US" dirty="0" smtClean="0"/>
              <a:t>Gambling has been presented historically as a moral problem, a sin, vice or criminal activity, condemned by society and regulated by government (Jones et al, 2013, </a:t>
            </a:r>
            <a:r>
              <a:rPr lang="en-US" dirty="0" err="1" smtClean="0"/>
              <a:t>p</a:t>
            </a:r>
            <a:r>
              <a:rPr lang="en-US" dirty="0" smtClean="0"/>
              <a:t>. 69)</a:t>
            </a:r>
          </a:p>
          <a:p>
            <a:r>
              <a:rPr lang="en-US" dirty="0" smtClean="0"/>
              <a:t>Tobacco, alcohol, pornography</a:t>
            </a:r>
          </a:p>
          <a:p>
            <a:r>
              <a:rPr lang="en-US" dirty="0" smtClean="0"/>
              <a:t>Gambling is different …..</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Negative externalities</a:t>
            </a:r>
            <a:endParaRPr lang="en-US" dirty="0"/>
          </a:p>
        </p:txBody>
      </p:sp>
      <p:sp>
        <p:nvSpPr>
          <p:cNvPr id="5" name="Content Placeholder 4"/>
          <p:cNvSpPr>
            <a:spLocks noGrp="1"/>
          </p:cNvSpPr>
          <p:nvPr>
            <p:ph idx="1"/>
          </p:nvPr>
        </p:nvSpPr>
        <p:spPr/>
        <p:txBody>
          <a:bodyPr>
            <a:normAutofit/>
          </a:bodyPr>
          <a:lstStyle/>
          <a:p>
            <a:r>
              <a:rPr lang="en-US" dirty="0" smtClean="0"/>
              <a:t>Gambling harms</a:t>
            </a:r>
          </a:p>
          <a:p>
            <a:pPr lvl="1"/>
            <a:r>
              <a:rPr lang="en-GB" dirty="0" smtClean="0"/>
              <a:t>depression </a:t>
            </a:r>
          </a:p>
          <a:p>
            <a:pPr lvl="1"/>
            <a:r>
              <a:rPr lang="en-GB" dirty="0" smtClean="0"/>
              <a:t>bankruptcy</a:t>
            </a:r>
          </a:p>
          <a:p>
            <a:pPr lvl="1"/>
            <a:r>
              <a:rPr lang="en-GB" dirty="0" smtClean="0"/>
              <a:t>suicide</a:t>
            </a:r>
          </a:p>
          <a:p>
            <a:pPr lvl="1"/>
            <a:r>
              <a:rPr lang="en-GB" dirty="0" smtClean="0"/>
              <a:t>crime,</a:t>
            </a:r>
          </a:p>
          <a:p>
            <a:pPr lvl="1"/>
            <a:r>
              <a:rPr lang="en-GB" dirty="0" smtClean="0"/>
              <a:t>job loss</a:t>
            </a:r>
          </a:p>
          <a:p>
            <a:pPr lvl="1"/>
            <a:r>
              <a:rPr lang="en-GB" dirty="0" smtClean="0"/>
              <a:t>family violence</a:t>
            </a:r>
          </a:p>
          <a:p>
            <a:pPr lvl="1"/>
            <a:r>
              <a:rPr lang="en-GB" dirty="0" smtClean="0"/>
              <a:t>financial hardship</a:t>
            </a:r>
            <a:endParaRPr lang="en-US" dirty="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Responsible gambling</a:t>
            </a:r>
            <a:endParaRPr lang="en-US" dirty="0"/>
          </a:p>
        </p:txBody>
      </p:sp>
      <p:sp>
        <p:nvSpPr>
          <p:cNvPr id="3" name="Content Placeholder 2"/>
          <p:cNvSpPr>
            <a:spLocks noGrp="1"/>
          </p:cNvSpPr>
          <p:nvPr>
            <p:ph idx="1"/>
          </p:nvPr>
        </p:nvSpPr>
        <p:spPr/>
        <p:txBody>
          <a:bodyPr/>
          <a:lstStyle/>
          <a:p>
            <a:r>
              <a:rPr lang="en-US" dirty="0" smtClean="0"/>
              <a:t>A range of policies, strategies and </a:t>
            </a:r>
            <a:r>
              <a:rPr lang="en-US" dirty="0" err="1" smtClean="0"/>
              <a:t>programmes</a:t>
            </a:r>
            <a:r>
              <a:rPr lang="en-US" dirty="0" smtClean="0"/>
              <a:t> designed to prevent/limit gambling harms and </a:t>
            </a:r>
            <a:r>
              <a:rPr lang="en-US" dirty="0" err="1" smtClean="0"/>
              <a:t>minimise</a:t>
            </a:r>
            <a:r>
              <a:rPr lang="en-US" dirty="0" smtClean="0"/>
              <a:t> harmful societal impacts</a:t>
            </a:r>
          </a:p>
          <a:p>
            <a:r>
              <a:rPr lang="en-US" dirty="0" smtClean="0"/>
              <a:t>Initiative for responsible gambling has been held back by the disinclination of successive governments to accepts findings of the limited amount of empirical research</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Two themes</a:t>
            </a:r>
            <a:endParaRPr lang="en-US" dirty="0"/>
          </a:p>
        </p:txBody>
      </p:sp>
      <p:sp>
        <p:nvSpPr>
          <p:cNvPr id="3" name="Content Placeholder 2"/>
          <p:cNvSpPr>
            <a:spLocks noGrp="1"/>
          </p:cNvSpPr>
          <p:nvPr>
            <p:ph idx="1"/>
          </p:nvPr>
        </p:nvSpPr>
        <p:spPr/>
        <p:txBody>
          <a:bodyPr/>
          <a:lstStyle/>
          <a:p>
            <a:r>
              <a:rPr lang="en-US" dirty="0" smtClean="0"/>
              <a:t>It is fun, harmless entertainment</a:t>
            </a:r>
          </a:p>
          <a:p>
            <a:r>
              <a:rPr lang="en-US" dirty="0" smtClean="0"/>
              <a:t>It is addictive</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“Problem gambling"</a:t>
            </a:r>
            <a:endParaRPr lang="en-US" dirty="0"/>
          </a:p>
        </p:txBody>
      </p:sp>
      <p:sp>
        <p:nvSpPr>
          <p:cNvPr id="3" name="Content Placeholder 2"/>
          <p:cNvSpPr>
            <a:spLocks noGrp="1"/>
          </p:cNvSpPr>
          <p:nvPr>
            <p:ph idx="1"/>
          </p:nvPr>
        </p:nvSpPr>
        <p:spPr/>
        <p:txBody>
          <a:bodyPr/>
          <a:lstStyle/>
          <a:p>
            <a:r>
              <a:rPr lang="en-US" dirty="0" smtClean="0"/>
              <a:t>Medical model</a:t>
            </a:r>
          </a:p>
          <a:p>
            <a:r>
              <a:rPr lang="en-US" dirty="0" smtClean="0"/>
              <a:t>Cultural model</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Medicalisation of gambling</a:t>
            </a:r>
            <a:endParaRPr lang="en-US" dirty="0"/>
          </a:p>
        </p:txBody>
      </p:sp>
      <p:sp>
        <p:nvSpPr>
          <p:cNvPr id="3" name="Content Placeholder 2"/>
          <p:cNvSpPr>
            <a:spLocks noGrp="1"/>
          </p:cNvSpPr>
          <p:nvPr>
            <p:ph idx="1"/>
          </p:nvPr>
        </p:nvSpPr>
        <p:spPr/>
        <p:txBody>
          <a:bodyPr>
            <a:normAutofit/>
          </a:bodyPr>
          <a:lstStyle/>
          <a:p>
            <a:r>
              <a:rPr lang="en-US" dirty="0" smtClean="0"/>
              <a:t>‘The Misunderstood Neurotic’ </a:t>
            </a:r>
            <a:r>
              <a:rPr lang="en-US" dirty="0" err="1" smtClean="0"/>
              <a:t>Bergler</a:t>
            </a:r>
            <a:r>
              <a:rPr lang="en-US" dirty="0" smtClean="0"/>
              <a:t> 1943</a:t>
            </a:r>
          </a:p>
          <a:p>
            <a:pPr lvl="1"/>
            <a:r>
              <a:rPr lang="en-US" dirty="0" err="1" smtClean="0"/>
              <a:t>Signalled</a:t>
            </a:r>
            <a:r>
              <a:rPr lang="en-US" dirty="0" smtClean="0"/>
              <a:t> a shift</a:t>
            </a:r>
          </a:p>
          <a:p>
            <a:r>
              <a:rPr lang="en-US" dirty="0" err="1" smtClean="0"/>
              <a:t>Problematisation</a:t>
            </a:r>
            <a:r>
              <a:rPr lang="en-US" dirty="0" smtClean="0"/>
              <a:t> occurred when it became associated with mainstream and middle class leisure activity</a:t>
            </a:r>
          </a:p>
          <a:p>
            <a:r>
              <a:rPr lang="en-US" dirty="0" smtClean="0"/>
              <a:t>Problem is </a:t>
            </a:r>
            <a:r>
              <a:rPr lang="en-US" dirty="0" err="1" smtClean="0"/>
              <a:t>individualised</a:t>
            </a:r>
            <a:endParaRPr lang="en-US" dirty="0" smtClean="0"/>
          </a:p>
          <a:p>
            <a:r>
              <a:rPr lang="en-US" dirty="0" smtClean="0"/>
              <a:t>Foucault’s </a:t>
            </a:r>
            <a:r>
              <a:rPr lang="en-US" dirty="0" err="1" smtClean="0"/>
              <a:t>Governmentality</a:t>
            </a:r>
            <a:r>
              <a:rPr lang="en-US" dirty="0" smtClean="0"/>
              <a:t> and </a:t>
            </a:r>
            <a:r>
              <a:rPr lang="en-US" dirty="0" err="1" smtClean="0"/>
              <a:t>Responsibilisation</a:t>
            </a:r>
            <a:endParaRPr lang="en-US" dirty="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Medicalisation of gambling</a:t>
            </a:r>
            <a:endParaRPr lang="en-US" dirty="0"/>
          </a:p>
        </p:txBody>
      </p:sp>
      <p:sp>
        <p:nvSpPr>
          <p:cNvPr id="3" name="Content Placeholder 2"/>
          <p:cNvSpPr>
            <a:spLocks noGrp="1"/>
          </p:cNvSpPr>
          <p:nvPr>
            <p:ph idx="1"/>
          </p:nvPr>
        </p:nvSpPr>
        <p:spPr/>
        <p:txBody>
          <a:bodyPr/>
          <a:lstStyle/>
          <a:p>
            <a:r>
              <a:rPr lang="en-US" dirty="0" smtClean="0"/>
              <a:t>3 repercussions</a:t>
            </a:r>
          </a:p>
          <a:p>
            <a:pPr lvl="1"/>
            <a:r>
              <a:rPr lang="en-US" dirty="0" smtClean="0"/>
              <a:t>Government’s responsibility for intervention is reduced</a:t>
            </a:r>
          </a:p>
          <a:p>
            <a:pPr lvl="1"/>
            <a:r>
              <a:rPr lang="en-US" dirty="0" smtClean="0"/>
              <a:t>Structural factors are underplayed</a:t>
            </a:r>
          </a:p>
          <a:p>
            <a:pPr lvl="1"/>
            <a:r>
              <a:rPr lang="en-US" dirty="0" err="1" smtClean="0"/>
              <a:t>Behaviour</a:t>
            </a:r>
            <a:r>
              <a:rPr lang="en-US" dirty="0" smtClean="0"/>
              <a:t> change must </a:t>
            </a:r>
            <a:r>
              <a:rPr lang="en-US" smtClean="0"/>
              <a:t>be targeted </a:t>
            </a:r>
            <a:r>
              <a:rPr lang="en-US" dirty="0" smtClean="0"/>
              <a:t>at the individual</a:t>
            </a:r>
          </a:p>
          <a:p>
            <a:pPr>
              <a:buNone/>
            </a:pP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Reith’s Cultural Model of "problem gambling"</a:t>
            </a:r>
            <a:endParaRPr lang="en-US" dirty="0"/>
          </a:p>
        </p:txBody>
      </p:sp>
      <p:sp>
        <p:nvSpPr>
          <p:cNvPr id="3" name="Content Placeholder 2"/>
          <p:cNvSpPr>
            <a:spLocks noGrp="1"/>
          </p:cNvSpPr>
          <p:nvPr>
            <p:ph idx="1"/>
          </p:nvPr>
        </p:nvSpPr>
        <p:spPr/>
        <p:txBody>
          <a:bodyPr/>
          <a:lstStyle/>
          <a:p>
            <a:r>
              <a:rPr lang="en-US" dirty="0" smtClean="0"/>
              <a:t>Result of modern consumer societies</a:t>
            </a:r>
          </a:p>
          <a:p>
            <a:pPr lvl="1"/>
            <a:r>
              <a:rPr lang="en-US" dirty="0" smtClean="0"/>
              <a:t>Decline of external forms of regulation</a:t>
            </a:r>
          </a:p>
          <a:p>
            <a:pPr lvl="1"/>
            <a:r>
              <a:rPr lang="en-US" dirty="0" smtClean="0"/>
              <a:t>Rise of demands for individual self-control</a:t>
            </a:r>
          </a:p>
          <a:p>
            <a:pPr lvl="1"/>
            <a:r>
              <a:rPr lang="en-US" b="1" dirty="0" smtClean="0">
                <a:solidFill>
                  <a:srgbClr val="3366FF"/>
                </a:solidFill>
              </a:rPr>
              <a:t>The </a:t>
            </a:r>
            <a:r>
              <a:rPr lang="en-US" b="1" dirty="0" err="1" smtClean="0">
                <a:solidFill>
                  <a:srgbClr val="3366FF"/>
                </a:solidFill>
              </a:rPr>
              <a:t>liberalisation</a:t>
            </a:r>
            <a:r>
              <a:rPr lang="en-US" b="1" dirty="0" smtClean="0">
                <a:solidFill>
                  <a:srgbClr val="3366FF"/>
                </a:solidFill>
              </a:rPr>
              <a:t> and deregulation of the industry and the expectation that individual players govern themselves creates the conditions for </a:t>
            </a:r>
            <a:r>
              <a:rPr lang="en-US" b="1" smtClean="0">
                <a:solidFill>
                  <a:srgbClr val="3366FF"/>
                </a:solidFill>
              </a:rPr>
              <a:t>the emergence </a:t>
            </a:r>
            <a:r>
              <a:rPr lang="en-US" b="1" dirty="0" smtClean="0">
                <a:solidFill>
                  <a:srgbClr val="3366FF"/>
                </a:solidFill>
              </a:rPr>
              <a:t>of "problem gambling"</a:t>
            </a:r>
          </a:p>
          <a:p>
            <a:pPr lvl="1">
              <a:buNone/>
            </a:pPr>
            <a:endParaRPr lang="en-US" dirty="0" smtClean="0"/>
          </a:p>
          <a:p>
            <a:pPr lvl="1">
              <a:buNone/>
            </a:pPr>
            <a:endParaRPr lang="en-US" dirty="0" smtClean="0"/>
          </a:p>
          <a:p>
            <a:pPr lvl="1">
              <a:buNone/>
            </a:pPr>
            <a:endParaRPr lang="en-US"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Other issues</a:t>
            </a:r>
            <a:endParaRPr lang="en-US" dirty="0"/>
          </a:p>
        </p:txBody>
      </p:sp>
      <p:sp>
        <p:nvSpPr>
          <p:cNvPr id="3" name="Content Placeholder 2"/>
          <p:cNvSpPr>
            <a:spLocks noGrp="1"/>
          </p:cNvSpPr>
          <p:nvPr>
            <p:ph sz="half" idx="1"/>
          </p:nvPr>
        </p:nvSpPr>
        <p:spPr/>
        <p:txBody>
          <a:bodyPr>
            <a:normAutofit/>
          </a:bodyPr>
          <a:lstStyle/>
          <a:p>
            <a:r>
              <a:rPr lang="en-US" dirty="0" smtClean="0"/>
              <a:t>Proliferation of gambling</a:t>
            </a:r>
          </a:p>
          <a:p>
            <a:r>
              <a:rPr lang="en-US" dirty="0"/>
              <a:t>C</a:t>
            </a:r>
            <a:r>
              <a:rPr lang="en-US" dirty="0" smtClean="0"/>
              <a:t>ommercial expansion</a:t>
            </a:r>
          </a:p>
          <a:p>
            <a:r>
              <a:rPr lang="en-US" dirty="0" smtClean="0"/>
              <a:t>Changes in social life</a:t>
            </a:r>
          </a:p>
          <a:p>
            <a:r>
              <a:rPr lang="en-US" dirty="0"/>
              <a:t>D</a:t>
            </a:r>
            <a:r>
              <a:rPr lang="en-US" dirty="0" smtClean="0"/>
              <a:t>eclining concerns about the immorality of gambling</a:t>
            </a:r>
          </a:p>
          <a:p>
            <a:r>
              <a:rPr lang="en-US" dirty="0"/>
              <a:t>S</a:t>
            </a:r>
            <a:r>
              <a:rPr lang="en-US" dirty="0" smtClean="0"/>
              <a:t>pread of consumerism </a:t>
            </a:r>
          </a:p>
          <a:p>
            <a:endParaRPr lang="en-US" dirty="0"/>
          </a:p>
        </p:txBody>
      </p:sp>
      <p:sp>
        <p:nvSpPr>
          <p:cNvPr id="7" name="Content Placeholder 6"/>
          <p:cNvSpPr>
            <a:spLocks noGrp="1"/>
          </p:cNvSpPr>
          <p:nvPr>
            <p:ph sz="half" idx="2"/>
          </p:nvPr>
        </p:nvSpPr>
        <p:spPr/>
        <p:txBody>
          <a:bodyPr>
            <a:normAutofit/>
          </a:bodyPr>
          <a:lstStyle/>
          <a:p>
            <a:r>
              <a:rPr lang="en-US" dirty="0" smtClean="0"/>
              <a:t>Marketing of gambling</a:t>
            </a:r>
          </a:p>
          <a:p>
            <a:r>
              <a:rPr lang="en-US" dirty="0" smtClean="0"/>
              <a:t>Easy purchase</a:t>
            </a:r>
          </a:p>
          <a:p>
            <a:r>
              <a:rPr lang="en-US" dirty="0" err="1" smtClean="0"/>
              <a:t>Relabelling</a:t>
            </a:r>
            <a:endParaRPr lang="en-US" dirty="0" smtClean="0"/>
          </a:p>
          <a:p>
            <a:r>
              <a:rPr lang="en-US" dirty="0" smtClean="0"/>
              <a:t>Links to good causes</a:t>
            </a:r>
          </a:p>
          <a:p>
            <a:pPr>
              <a:buNone/>
            </a:pPr>
            <a:endParaRPr lang="en-US"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Continued</a:t>
            </a:r>
            <a:endParaRPr lang="en-US" dirty="0"/>
          </a:p>
        </p:txBody>
      </p:sp>
      <p:sp>
        <p:nvSpPr>
          <p:cNvPr id="6" name="Content Placeholder 5"/>
          <p:cNvSpPr>
            <a:spLocks noGrp="1"/>
          </p:cNvSpPr>
          <p:nvPr>
            <p:ph idx="1"/>
          </p:nvPr>
        </p:nvSpPr>
        <p:spPr/>
        <p:txBody>
          <a:bodyPr/>
          <a:lstStyle/>
          <a:p>
            <a:r>
              <a:rPr lang="en-US" dirty="0" smtClean="0"/>
              <a:t>Changes in political fiscal policies</a:t>
            </a:r>
          </a:p>
          <a:p>
            <a:pPr lvl="1"/>
            <a:r>
              <a:rPr lang="en-US" dirty="0" smtClean="0"/>
              <a:t>Rejection of Keynesian principles of market regulation</a:t>
            </a:r>
          </a:p>
          <a:p>
            <a:pPr lvl="1"/>
            <a:r>
              <a:rPr lang="en-US" dirty="0" smtClean="0"/>
              <a:t>Less government intervention in social and economic life</a:t>
            </a:r>
          </a:p>
          <a:p>
            <a:pPr lvl="1"/>
            <a:r>
              <a:rPr lang="en-US" dirty="0" smtClean="0"/>
              <a:t>Government’s decreasing responsibility to produce public services</a:t>
            </a:r>
          </a:p>
          <a:p>
            <a:pPr lvl="1"/>
            <a:r>
              <a:rPr lang="en-US" dirty="0" smtClean="0"/>
              <a:t>Promotion of competition</a:t>
            </a:r>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Context is</a:t>
            </a:r>
            <a:endParaRPr lang="en-US" dirty="0"/>
          </a:p>
        </p:txBody>
      </p:sp>
      <p:sp>
        <p:nvSpPr>
          <p:cNvPr id="3" name="Content Placeholder 2"/>
          <p:cNvSpPr>
            <a:spLocks noGrp="1"/>
          </p:cNvSpPr>
          <p:nvPr>
            <p:ph sz="half" idx="1"/>
          </p:nvPr>
        </p:nvSpPr>
        <p:spPr/>
        <p:txBody>
          <a:bodyPr>
            <a:normAutofit/>
          </a:bodyPr>
          <a:lstStyle/>
          <a:p>
            <a:r>
              <a:rPr lang="en-US" sz="3200" dirty="0" smtClean="0"/>
              <a:t>Increasing consumerism</a:t>
            </a:r>
          </a:p>
          <a:p>
            <a:r>
              <a:rPr lang="en-US" sz="3200" dirty="0" smtClean="0"/>
              <a:t>Economic deregulation</a:t>
            </a:r>
          </a:p>
          <a:p>
            <a:r>
              <a:rPr lang="en-US" sz="3200" dirty="0" smtClean="0"/>
              <a:t>Emphasis on internal forms of self restraint</a:t>
            </a:r>
            <a:endParaRPr lang="en-US" sz="3200" dirty="0"/>
          </a:p>
        </p:txBody>
      </p:sp>
      <p:sp>
        <p:nvSpPr>
          <p:cNvPr id="6" name="Content Placeholder 5"/>
          <p:cNvSpPr>
            <a:spLocks noGrp="1"/>
          </p:cNvSpPr>
          <p:nvPr>
            <p:ph sz="half" idx="2"/>
          </p:nvPr>
        </p:nvSpPr>
        <p:spPr/>
        <p:txBody>
          <a:bodyPr/>
          <a:lstStyle/>
          <a:p>
            <a:pPr>
              <a:buNone/>
            </a:pPr>
            <a:r>
              <a:rPr lang="en-US" dirty="0" smtClean="0"/>
              <a:t>	</a:t>
            </a:r>
          </a:p>
          <a:p>
            <a:pPr>
              <a:buNone/>
            </a:pPr>
            <a:endParaRPr lang="en-US" dirty="0" smtClean="0"/>
          </a:p>
          <a:p>
            <a:pPr>
              <a:buNone/>
            </a:pPr>
            <a:r>
              <a:rPr lang="en-US" dirty="0" smtClean="0"/>
              <a:t>	</a:t>
            </a:r>
            <a:r>
              <a:rPr lang="en-US" dirty="0" smtClean="0">
                <a:solidFill>
                  <a:srgbClr val="0000FF"/>
                </a:solidFill>
              </a:rPr>
              <a:t>“Problem gambling" as a social phenomenon becomes possible</a:t>
            </a:r>
            <a:endParaRPr lang="en-US" dirty="0">
              <a:solidFill>
                <a:srgbClr val="0000FF"/>
              </a:solidFill>
            </a:endParaRPr>
          </a:p>
        </p:txBody>
      </p:sp>
      <p:sp>
        <p:nvSpPr>
          <p:cNvPr id="5" name="Right Brace 4"/>
          <p:cNvSpPr/>
          <p:nvPr/>
        </p:nvSpPr>
        <p:spPr>
          <a:xfrm>
            <a:off x="4191000" y="1600200"/>
            <a:ext cx="554590" cy="3770086"/>
          </a:xfrm>
          <a:prstGeom prst="righ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The Risk Society</a:t>
            </a:r>
            <a:endParaRPr lang="en-US" dirty="0"/>
          </a:p>
        </p:txBody>
      </p:sp>
      <p:sp>
        <p:nvSpPr>
          <p:cNvPr id="6" name="Content Placeholder 5"/>
          <p:cNvSpPr>
            <a:spLocks noGrp="1"/>
          </p:cNvSpPr>
          <p:nvPr>
            <p:ph idx="1"/>
          </p:nvPr>
        </p:nvSpPr>
        <p:spPr/>
        <p:txBody>
          <a:bodyPr/>
          <a:lstStyle/>
          <a:p>
            <a:r>
              <a:rPr lang="en-US" dirty="0" smtClean="0"/>
              <a:t>Term coined in 1980’s Beck and </a:t>
            </a:r>
            <a:r>
              <a:rPr lang="en-US" dirty="0" err="1" smtClean="0"/>
              <a:t>Giddens</a:t>
            </a:r>
            <a:endParaRPr lang="en-US" dirty="0" smtClean="0"/>
          </a:p>
          <a:p>
            <a:r>
              <a:rPr lang="en-US" dirty="0" smtClean="0"/>
              <a:t>Gambling gives the promise of financial gain but there are negative consequences</a:t>
            </a:r>
          </a:p>
          <a:p>
            <a:r>
              <a:rPr lang="en-US" dirty="0" smtClean="0"/>
              <a:t>Risk is managed through gambler’s own </a:t>
            </a:r>
            <a:r>
              <a:rPr lang="en-US" dirty="0" smtClean="0"/>
              <a:t>actions</a:t>
            </a:r>
          </a:p>
          <a:p>
            <a:r>
              <a:rPr lang="en-US" dirty="0"/>
              <a:t>FREEDOM THROUGH </a:t>
            </a:r>
            <a:r>
              <a:rPr lang="en-US" dirty="0" smtClean="0"/>
              <a:t>CONTROL</a:t>
            </a:r>
          </a:p>
          <a:p>
            <a:r>
              <a:rPr lang="en-US" dirty="0" smtClean="0"/>
              <a:t>SELF-FULFILMENT </a:t>
            </a:r>
            <a:r>
              <a:rPr lang="en-US" dirty="0"/>
              <a:t>VERSUS SELF-CONTROL</a:t>
            </a:r>
          </a:p>
          <a:p>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18784</TotalTime>
  <Words>1217</Words>
  <Application>Microsoft Office PowerPoint</Application>
  <PresentationFormat>On-screen Show (4:3)</PresentationFormat>
  <Paragraphs>136</Paragraphs>
  <Slides>18</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Office Theme</vt:lpstr>
      <vt:lpstr>What is the responsibility of business to society ? Caroline Jawad </vt:lpstr>
      <vt:lpstr>Answer</vt:lpstr>
      <vt:lpstr>Not a good sign</vt:lpstr>
      <vt:lpstr>Corporate Social Responsibility</vt:lpstr>
      <vt:lpstr>Social responsibility</vt:lpstr>
      <vt:lpstr>Ethical Theory</vt:lpstr>
      <vt:lpstr>Contentious industries</vt:lpstr>
      <vt:lpstr>Negative externalities</vt:lpstr>
      <vt:lpstr>Responsible gambling</vt:lpstr>
      <vt:lpstr>Two themes</vt:lpstr>
      <vt:lpstr>“Problem gambling"</vt:lpstr>
      <vt:lpstr>Medicalisation of gambling</vt:lpstr>
      <vt:lpstr>Medicalisation of gambling</vt:lpstr>
      <vt:lpstr>Reith’s Cultural Model of "problem gambling"</vt:lpstr>
      <vt:lpstr>Other issues</vt:lpstr>
      <vt:lpstr>Continued</vt:lpstr>
      <vt:lpstr>Context is</vt:lpstr>
      <vt:lpstr>The Risk Society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Analysis of Responsible Gambling</dc:title>
  <dc:creator>Caroline Jawad</dc:creator>
  <cp:lastModifiedBy>Caroline Jawad</cp:lastModifiedBy>
  <cp:revision>102</cp:revision>
  <cp:lastPrinted>2016-11-14T16:48:32Z</cp:lastPrinted>
  <dcterms:created xsi:type="dcterms:W3CDTF">2016-11-12T22:06:18Z</dcterms:created>
  <dcterms:modified xsi:type="dcterms:W3CDTF">2016-11-14T16:49:04Z</dcterms:modified>
</cp:coreProperties>
</file>