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74" r:id="rId3"/>
    <p:sldId id="260" r:id="rId4"/>
    <p:sldId id="262" r:id="rId5"/>
    <p:sldId id="261" r:id="rId6"/>
    <p:sldId id="259" r:id="rId7"/>
    <p:sldId id="264" r:id="rId8"/>
    <p:sldId id="268" r:id="rId9"/>
    <p:sldId id="265" r:id="rId10"/>
    <p:sldId id="269" r:id="rId11"/>
    <p:sldId id="275" r:id="rId12"/>
    <p:sldId id="266" r:id="rId13"/>
    <p:sldId id="258" r:id="rId14"/>
    <p:sldId id="267" r:id="rId15"/>
    <p:sldId id="278" r:id="rId16"/>
    <p:sldId id="270" r:id="rId17"/>
    <p:sldId id="271" r:id="rId18"/>
    <p:sldId id="272" r:id="rId19"/>
    <p:sldId id="273" r:id="rId20"/>
    <p:sldId id="276" r:id="rId21"/>
    <p:sldId id="263"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35"/>
    <p:restoredTop sz="71885"/>
  </p:normalViewPr>
  <p:slideViewPr>
    <p:cSldViewPr snapToGrid="0" snapToObjects="1">
      <p:cViewPr varScale="1">
        <p:scale>
          <a:sx n="80" d="100"/>
          <a:sy n="80" d="100"/>
        </p:scale>
        <p:origin x="3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671CC-9A71-8640-9E4F-8348BD7D5AB8}" type="datetimeFigureOut">
              <a:rPr lang="en-US" smtClean="0"/>
              <a:t>12/1/20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48307-E1A2-094F-AD21-F50E1FF0BC18}" type="slidenum">
              <a:rPr lang="en-US" smtClean="0"/>
              <a:t>‹#›</a:t>
            </a:fld>
            <a:endParaRPr lang="en-US"/>
          </a:p>
        </p:txBody>
      </p:sp>
    </p:spTree>
    <p:extLst>
      <p:ext uri="{BB962C8B-B14F-4D97-AF65-F5344CB8AC3E}">
        <p14:creationId xmlns:p14="http://schemas.microsoft.com/office/powerpoint/2010/main" val="2603401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onlinelibrary.wiley.com/doi/full/10.1002/wat2.1339#wat21339-bib-0030"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onlinelibrary.wiley.com/doi/full/10.1002/wat2.1339#wat21339-bib-0088"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onlinelibrary.wiley.com/doi/full/10.1002/wat2.1339#wat21339-bib-0005"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onlinelibrary.wiley.com/doi/full/10.1002/wat2.1339#wat21339-bib-0060" TargetMode="External"/><Relationship Id="rId5" Type="http://schemas.openxmlformats.org/officeDocument/2006/relationships/hyperlink" Target="https://onlinelibrary.wiley.com/doi/full/10.1002/wat2.1339#wat21339-bib-0026" TargetMode="External"/><Relationship Id="rId4" Type="http://schemas.openxmlformats.org/officeDocument/2006/relationships/hyperlink" Target="https://onlinelibrary.wiley.com/doi/full/10.1002/wat2.1339#wat21339-bib-0021"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discussed the wider picture of watershed management and flood risks, we’ll next look into the planning and development of urban areas, considering freshwater resources, habitats and flows.</a:t>
            </a:r>
          </a:p>
        </p:txBody>
      </p:sp>
      <p:sp>
        <p:nvSpPr>
          <p:cNvPr id="4" name="Slide Number Placeholder 3"/>
          <p:cNvSpPr>
            <a:spLocks noGrp="1"/>
          </p:cNvSpPr>
          <p:nvPr>
            <p:ph type="sldNum" sz="quarter" idx="5"/>
          </p:nvPr>
        </p:nvSpPr>
        <p:spPr/>
        <p:txBody>
          <a:bodyPr/>
          <a:lstStyle/>
          <a:p>
            <a:fld id="{3D748307-E1A2-094F-AD21-F50E1FF0BC18}" type="slidenum">
              <a:rPr lang="en-US" smtClean="0"/>
              <a:t>1</a:t>
            </a:fld>
            <a:endParaRPr lang="en-US"/>
          </a:p>
        </p:txBody>
      </p:sp>
    </p:spTree>
    <p:extLst>
      <p:ext uri="{BB962C8B-B14F-4D97-AF65-F5344CB8AC3E}">
        <p14:creationId xmlns:p14="http://schemas.microsoft.com/office/powerpoint/2010/main" val="196018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Considering all we’ve discussed about run-off of water and watershed management of the wider environment, we’ve discussed how water systems such as rivers, canals, lakes, reservoirs and ponds are key parts of our planet’s hydrological systems. In this, we also started considering those urban landscapes, which should merit careful planning and 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Of the global human population, over 50% of us now live in urban areas, with current predictions expecting an increase to 66% of people to live in towns and cities by 2050 – that’s nearly 3 billion additional people, for context. As a result, urban waterbodies might be subject to a range of pressures despite knowledge that their maintenance and functioning is vital for the provision of many important ecosystem services – even within these heavily urban environments.</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likely you’ve heard a lot about the importance of ‘green spaces’ and green prescriptions, right? Literature supportive of the health and well-being benefits </a:t>
            </a:r>
            <a:r>
              <a:rPr lang="en-GB" sz="1200" kern="1200" dirty="0" err="1">
                <a:solidFill>
                  <a:schemeClr val="tx1"/>
                </a:solidFill>
                <a:effectLst/>
                <a:latin typeface="+mn-lt"/>
                <a:ea typeface="+mn-ea"/>
                <a:cs typeface="+mn-cs"/>
              </a:rPr>
              <a:t>obstained</a:t>
            </a:r>
            <a:r>
              <a:rPr lang="en-GB" sz="1200" kern="1200" dirty="0">
                <a:solidFill>
                  <a:schemeClr val="tx1"/>
                </a:solidFill>
                <a:effectLst/>
                <a:latin typeface="+mn-lt"/>
                <a:ea typeface="+mn-ea"/>
                <a:cs typeface="+mn-cs"/>
              </a:rPr>
              <a:t> from exposure to natural environments (</a:t>
            </a:r>
            <a:r>
              <a:rPr lang="en-GB" sz="1200" kern="1200" dirty="0" err="1">
                <a:solidFill>
                  <a:schemeClr val="tx1"/>
                </a:solidFill>
                <a:effectLst/>
                <a:latin typeface="+mn-lt"/>
                <a:ea typeface="+mn-ea"/>
                <a:cs typeface="+mn-cs"/>
              </a:rPr>
              <a:t>Frumkin</a:t>
            </a:r>
            <a:r>
              <a:rPr lang="en-GB" sz="1200" kern="1200" dirty="0">
                <a:solidFill>
                  <a:schemeClr val="tx1"/>
                </a:solidFill>
                <a:effectLst/>
                <a:latin typeface="+mn-lt"/>
                <a:ea typeface="+mn-ea"/>
                <a:cs typeface="+mn-cs"/>
              </a:rPr>
              <a:t> et al., </a:t>
            </a:r>
            <a:r>
              <a:rPr lang="en-GB" sz="1200" u="none" strike="noStrike" kern="1200" dirty="0">
                <a:solidFill>
                  <a:schemeClr val="tx1"/>
                </a:solidFill>
                <a:effectLst/>
                <a:latin typeface="+mn-lt"/>
                <a:ea typeface="+mn-ea"/>
                <a:cs typeface="+mn-cs"/>
                <a:hlinkClick r:id="rId3"/>
              </a:rPr>
              <a:t>2017</a:t>
            </a:r>
            <a:r>
              <a:rPr lang="en-GB" sz="1200" kern="1200" dirty="0">
                <a:solidFill>
                  <a:schemeClr val="tx1"/>
                </a:solidFill>
                <a:effectLst/>
                <a:latin typeface="+mn-lt"/>
                <a:ea typeface="+mn-ea"/>
                <a:cs typeface="+mn-cs"/>
              </a:rPr>
              <a:t>; van den Bosch &amp; Sang, </a:t>
            </a:r>
            <a:r>
              <a:rPr lang="en-GB" sz="1200" u="none" strike="noStrike" kern="1200" dirty="0">
                <a:solidFill>
                  <a:schemeClr val="tx1"/>
                </a:solidFill>
                <a:effectLst/>
                <a:latin typeface="+mn-lt"/>
                <a:ea typeface="+mn-ea"/>
                <a:cs typeface="+mn-cs"/>
                <a:hlinkClick r:id="rId4"/>
              </a:rPr>
              <a:t>2017</a:t>
            </a:r>
            <a:r>
              <a:rPr lang="en-GB" sz="1200" kern="1200" dirty="0">
                <a:solidFill>
                  <a:schemeClr val="tx1"/>
                </a:solidFill>
                <a:effectLst/>
                <a:latin typeface="+mn-lt"/>
                <a:ea typeface="+mn-ea"/>
                <a:cs typeface="+mn-cs"/>
              </a:rPr>
              <a: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Similarly to that literature on terrestrial green spaces, blue space provides some too.</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the city of London, though a concrete jungle to many as it could be described; almost half of the greenspaces there are associated with elements of freshwater (Forest Research, 2020), and therefore are an important resource for both people and biodiversity in London. Though this sounds like a large amount, unfortunately it’s not. This is because less than 2% of the UK’s land cover is estimated to be what scientists call ‘</a:t>
            </a:r>
            <a:r>
              <a:rPr lang="en-US" sz="1200" b="1" i="1" kern="1200" dirty="0">
                <a:solidFill>
                  <a:schemeClr val="tx1"/>
                </a:solidFill>
                <a:effectLst/>
                <a:latin typeface="+mn-lt"/>
                <a:ea typeface="+mn-ea"/>
                <a:cs typeface="+mn-cs"/>
              </a:rPr>
              <a:t>blue space’</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In comparison, we have about 46.2% of </a:t>
            </a:r>
            <a:r>
              <a:rPr lang="en-US" sz="1200" b="1" i="1" kern="1200" dirty="0">
                <a:solidFill>
                  <a:schemeClr val="tx1"/>
                </a:solidFill>
                <a:effectLst/>
                <a:latin typeface="+mn-lt"/>
                <a:ea typeface="+mn-ea"/>
                <a:cs typeface="+mn-cs"/>
              </a:rPr>
              <a:t>urban green space</a:t>
            </a:r>
            <a:r>
              <a:rPr lang="en-US" sz="1200" kern="1200" dirty="0">
                <a:solidFill>
                  <a:schemeClr val="tx1"/>
                </a:solidFill>
                <a:effectLst/>
                <a:latin typeface="+mn-lt"/>
                <a:ea typeface="+mn-ea"/>
                <a:cs typeface="+mn-cs"/>
              </a:rPr>
              <a:t> in the UK, which is why scientists have found it so difficult to elaborate on the potential benefits or current effects blue spaces might have on our health and well-being on a larger scale.</a:t>
            </a:r>
            <a:endParaRPr lang="en-GB"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As we talked about in earlier lectures, ponds too hold a great capacity and importance as habitats for a greater diversity of species in contrast to nearby lakes and river systems (many of which may have been heavily polluted, canalized or over-managed). Especially in urban environments where habitats are severely fragmented and isolated, these kinds of smaller, interconnected habitats hold a higher ecological value than an individual body of water.</a:t>
            </a:r>
            <a:endParaRPr lang="en-GB" sz="1200" kern="1200" dirty="0">
              <a:solidFill>
                <a:schemeClr val="tx1"/>
              </a:solidFill>
              <a:effectLst/>
              <a:latin typeface="+mn-lt"/>
              <a:ea typeface="+mn-ea"/>
              <a:cs typeface="+mn-cs"/>
            </a:endParaRPr>
          </a:p>
          <a:p>
            <a:endParaRPr lang="en-US" dirty="0"/>
          </a:p>
          <a:p>
            <a:endParaRPr lang="en-US" dirty="0"/>
          </a:p>
          <a:p>
            <a:r>
              <a:rPr lang="en-US" b="1" dirty="0"/>
              <a:t>References…</a:t>
            </a:r>
          </a:p>
          <a:p>
            <a:r>
              <a:rPr lang="en-US" dirty="0"/>
              <a:t>Bell </a:t>
            </a:r>
            <a:r>
              <a:rPr lang="en-US" i="1" dirty="0"/>
              <a:t>et al</a:t>
            </a:r>
            <a:r>
              <a:rPr lang="en-US" i="0" dirty="0"/>
              <a:t> (2017), </a:t>
            </a:r>
            <a:r>
              <a:rPr lang="en-US" i="1" dirty="0"/>
              <a:t>The importance of nature in mediating social and psychological benefits associated with visits to freshwater blue space</a:t>
            </a:r>
            <a:r>
              <a:rPr lang="en-US" i="0" dirty="0"/>
              <a:t>, https://</a:t>
            </a:r>
            <a:r>
              <a:rPr lang="en-US" i="0" dirty="0" err="1"/>
              <a:t>www.researchgate.net</a:t>
            </a:r>
            <a:r>
              <a:rPr lang="en-US" i="0" dirty="0"/>
              <a:t>/publication/317642778_The_importance_of_nature_in_mediating_social_and_psychological_benefits_associated_with_visits_to_freshwater_blue_space </a:t>
            </a:r>
            <a:endParaRPr lang="en-US" dirty="0"/>
          </a:p>
          <a:p>
            <a:endParaRPr lang="en-US" dirty="0"/>
          </a:p>
          <a:p>
            <a:r>
              <a:rPr lang="en-US" dirty="0"/>
              <a:t>Forest Research (2020), </a:t>
            </a:r>
            <a:r>
              <a:rPr lang="en-US" i="1" dirty="0"/>
              <a:t>Freshwater Ecosystems, </a:t>
            </a:r>
            <a:r>
              <a:rPr lang="en-US" i="0" dirty="0"/>
              <a:t>https://</a:t>
            </a:r>
            <a:r>
              <a:rPr lang="en-US" dirty="0" err="1"/>
              <a:t>www.forestresearch.gov.uk</a:t>
            </a:r>
            <a:r>
              <a:rPr lang="en-US" dirty="0"/>
              <a:t>/tools-and-resources/urban-regeneration-and-greenspace-partnership/greenspace-in-practice/benefits-of-greenspace/freshwater-ecosystems/ </a:t>
            </a:r>
            <a:br>
              <a:rPr lang="en-US" dirty="0"/>
            </a:br>
            <a:br>
              <a:rPr lang="en-US" dirty="0"/>
            </a:br>
            <a:r>
              <a:rPr lang="en-US" dirty="0"/>
              <a:t>Higgins </a:t>
            </a:r>
            <a:r>
              <a:rPr lang="en-US" i="1" dirty="0"/>
              <a:t>et al</a:t>
            </a:r>
            <a:r>
              <a:rPr lang="en-US" i="0" dirty="0"/>
              <a:t> (2019), </a:t>
            </a:r>
            <a:r>
              <a:rPr lang="en-US" i="1" dirty="0"/>
              <a:t>Urban freshwaters, biodiversity, and human health and well-being: Setting an interdisciplinary research agenda - </a:t>
            </a:r>
            <a:r>
              <a:rPr lang="en-US" i="0" dirty="0"/>
              <a:t>https://</a:t>
            </a:r>
            <a:r>
              <a:rPr lang="en-US" i="0" dirty="0" err="1"/>
              <a:t>onlinelibrary.wiley.com</a:t>
            </a:r>
            <a:r>
              <a:rPr lang="en-US" i="0" dirty="0"/>
              <a:t>/</a:t>
            </a:r>
            <a:r>
              <a:rPr lang="en-US" i="0" dirty="0" err="1"/>
              <a:t>doi</a:t>
            </a:r>
            <a:r>
              <a:rPr lang="en-US" i="0" dirty="0"/>
              <a:t>/full/10.1002/wat2.1339 </a:t>
            </a:r>
            <a:br>
              <a:rPr lang="en-US" i="0" dirty="0"/>
            </a:br>
            <a:br>
              <a:rPr lang="en-US" i="0" dirty="0"/>
            </a:br>
            <a:r>
              <a:rPr lang="en-US" i="0" dirty="0"/>
              <a:t>McDonald</a:t>
            </a:r>
            <a:r>
              <a:rPr lang="en-US" i="1" dirty="0"/>
              <a:t> et al. </a:t>
            </a:r>
            <a:r>
              <a:rPr lang="en-US" i="0" dirty="0"/>
              <a:t>(2011), </a:t>
            </a:r>
            <a:r>
              <a:rPr lang="en-US" i="1" dirty="0"/>
              <a:t>Urban growth, climate change, and freshwater availability - </a:t>
            </a:r>
            <a:r>
              <a:rPr lang="en-US" i="0" dirty="0"/>
              <a:t>https://</a:t>
            </a:r>
            <a:r>
              <a:rPr lang="en-US" i="0" dirty="0" err="1"/>
              <a:t>www.pnas.org</a:t>
            </a:r>
            <a:r>
              <a:rPr lang="en-US" i="0" dirty="0"/>
              <a:t>/content/108/15/6312 </a:t>
            </a:r>
          </a:p>
        </p:txBody>
      </p:sp>
      <p:sp>
        <p:nvSpPr>
          <p:cNvPr id="4" name="Slide Number Placeholder 3"/>
          <p:cNvSpPr>
            <a:spLocks noGrp="1"/>
          </p:cNvSpPr>
          <p:nvPr>
            <p:ph type="sldNum" sz="quarter" idx="5"/>
          </p:nvPr>
        </p:nvSpPr>
        <p:spPr/>
        <p:txBody>
          <a:bodyPr/>
          <a:lstStyle/>
          <a:p>
            <a:fld id="{3D748307-E1A2-094F-AD21-F50E1FF0BC18}" type="slidenum">
              <a:rPr lang="en-US" smtClean="0"/>
              <a:t>3</a:t>
            </a:fld>
            <a:endParaRPr lang="en-US"/>
          </a:p>
        </p:txBody>
      </p:sp>
    </p:spTree>
    <p:extLst>
      <p:ext uri="{BB962C8B-B14F-4D97-AF65-F5344CB8AC3E}">
        <p14:creationId xmlns:p14="http://schemas.microsoft.com/office/powerpoint/2010/main" val="3788765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When developing or creating urban green infrastructure with water in mind, we can attain multiple benefits for us and the wider environment: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Contributing directly and indirectly to our well-being through means of recreation, scenic and aesthetic value, freshwater environments </a:t>
            </a:r>
            <a:r>
              <a:rPr lang="en-US" sz="1200" b="1" kern="1200" dirty="0">
                <a:solidFill>
                  <a:schemeClr val="tx1"/>
                </a:solidFill>
                <a:effectLst/>
                <a:latin typeface="+mn-lt"/>
                <a:ea typeface="+mn-ea"/>
                <a:cs typeface="+mn-cs"/>
              </a:rPr>
              <a:t>provide benefits to people’s productivity and mental health.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Most evidence of the benefits of this are associated to the exposure of natural environments, however some research has been done to show how ‘</a:t>
            </a:r>
            <a:r>
              <a:rPr lang="en-GB" sz="1200" b="1" i="1" kern="1200" dirty="0">
                <a:solidFill>
                  <a:schemeClr val="tx1"/>
                </a:solidFill>
                <a:effectLst/>
                <a:latin typeface="+mn-lt"/>
                <a:ea typeface="+mn-ea"/>
                <a:cs typeface="+mn-cs"/>
              </a:rPr>
              <a:t>blue space’</a:t>
            </a:r>
            <a:r>
              <a:rPr lang="en-GB" sz="1200" kern="1200" dirty="0">
                <a:solidFill>
                  <a:schemeClr val="tx1"/>
                </a:solidFill>
                <a:effectLst/>
                <a:latin typeface="+mn-lt"/>
                <a:ea typeface="+mn-ea"/>
                <a:cs typeface="+mn-cs"/>
              </a:rPr>
              <a:t> as we’ve been discussing, plays an important role too.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One such study by Bell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(2017) linked below, suggested from their findings that most people reported that spending time with their friends or family (33%) or psychological benefits (40%) was the single most important benefit they received from their visit.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While greenspaces may become saturated during periods of heavy rainfall, ponds act as buffer zones for these fully saturate soils, in turn reducing the risk of spilling over into roads or overflowing drainage systems. Storing the water and holding it.</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In this way, ponds act as great barriers and water stores in urban environments, potentially having the capacity to somewhat </a:t>
            </a:r>
            <a:r>
              <a:rPr lang="en-US" sz="1200" b="1" kern="1200" dirty="0">
                <a:solidFill>
                  <a:schemeClr val="tx1"/>
                </a:solidFill>
                <a:effectLst/>
                <a:latin typeface="+mn-lt"/>
                <a:ea typeface="+mn-ea"/>
                <a:cs typeface="+mn-cs"/>
              </a:rPr>
              <a:t>reduce or minimize the effects of urban runoff.</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Including sustainable water catching or retention systems in housing or buildings of urban areas can also reduce the amount of water in our water systems, increase local biodiversity or even be used for our own purposes (e.g. domestic wastewater uses like flushing the toilet). The more these designs are implemented before building phases occur in development plans for new housing communities for example, the more easily they can be endorsed and implemented in the future.</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Lastly of course the aesthetic (visual) and recreational value that urban freshwater can provide. Many of the UK’s canals and waterways provide ideal settings for boating, fishing, exercising and other recreational or personal activities for people.</a:t>
            </a:r>
            <a:endParaRPr lang="en-GB" sz="1200" b="0" kern="1200" dirty="0">
              <a:solidFill>
                <a:schemeClr val="tx1"/>
              </a:solidFill>
              <a:effectLst/>
              <a:latin typeface="+mn-lt"/>
              <a:ea typeface="+mn-ea"/>
              <a:cs typeface="+mn-cs"/>
            </a:endParaRPr>
          </a:p>
          <a:p>
            <a:pPr lvl="0"/>
            <a:br>
              <a:rPr lang="en-US" b="1" dirty="0"/>
            </a:br>
            <a:endParaRPr lang="en-US" b="1"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dirty="0"/>
              <a:t>References…</a:t>
            </a:r>
            <a:br>
              <a:rPr lang="en-US" b="0" dirty="0"/>
            </a:br>
            <a:r>
              <a:rPr lang="en-US" b="0" dirty="0"/>
              <a:t>Bell </a:t>
            </a:r>
            <a:r>
              <a:rPr lang="en-US" b="0" i="1" dirty="0"/>
              <a:t>et al</a:t>
            </a:r>
            <a:r>
              <a:rPr lang="en-US" b="0" i="0" dirty="0"/>
              <a:t> (2017), </a:t>
            </a:r>
            <a:r>
              <a:rPr lang="en-US" b="0" i="1" dirty="0"/>
              <a:t>The importance of nature in mediating social and psychological benefits associated with visits to freshwater blue space</a:t>
            </a:r>
            <a:r>
              <a:rPr lang="en-US" b="0" i="0" dirty="0"/>
              <a:t>, </a:t>
            </a:r>
            <a:r>
              <a:rPr lang="en-GB" dirty="0"/>
              <a:t>https://</a:t>
            </a:r>
            <a:r>
              <a:rPr lang="en-GB" dirty="0" err="1"/>
              <a:t>www.researchgate.net</a:t>
            </a:r>
            <a:r>
              <a:rPr lang="en-GB" dirty="0"/>
              <a:t>/publication/317642778_The_importance_of_nature_in_mediating_social_and_psychological_benefits_associated_with_visits_to_freshwater_blue_space</a:t>
            </a:r>
            <a:endParaRPr lang="en-US" b="1" dirty="0"/>
          </a:p>
          <a:p>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4</a:t>
            </a:fld>
            <a:endParaRPr lang="en-US"/>
          </a:p>
        </p:txBody>
      </p:sp>
    </p:spTree>
    <p:extLst>
      <p:ext uri="{BB962C8B-B14F-4D97-AF65-F5344CB8AC3E}">
        <p14:creationId xmlns:p14="http://schemas.microsoft.com/office/powerpoint/2010/main" val="2669535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Generally, it’s a known given that urbanization can radically alter biodiversity of an area or even a region (Aronson et al., </a:t>
            </a:r>
            <a:r>
              <a:rPr lang="en-GB" sz="1200" u="none" strike="noStrike" kern="1200" dirty="0">
                <a:solidFill>
                  <a:schemeClr val="tx1"/>
                </a:solidFill>
                <a:effectLst/>
                <a:latin typeface="+mn-lt"/>
                <a:ea typeface="+mn-ea"/>
                <a:cs typeface="+mn-cs"/>
                <a:hlinkClick r:id="rId3"/>
              </a:rPr>
              <a:t>2014</a:t>
            </a:r>
            <a:r>
              <a:rPr lang="en-GB" sz="1200" kern="1200" dirty="0">
                <a:solidFill>
                  <a:schemeClr val="tx1"/>
                </a:solidFill>
                <a:effectLst/>
                <a:latin typeface="+mn-lt"/>
                <a:ea typeface="+mn-ea"/>
                <a:cs typeface="+mn-cs"/>
              </a:rPr>
              <a:t>; Dearborn &amp; </a:t>
            </a:r>
            <a:r>
              <a:rPr lang="en-GB" sz="1200" kern="1200" dirty="0" err="1">
                <a:solidFill>
                  <a:schemeClr val="tx1"/>
                </a:solidFill>
                <a:effectLst/>
                <a:latin typeface="+mn-lt"/>
                <a:ea typeface="+mn-ea"/>
                <a:cs typeface="+mn-cs"/>
              </a:rPr>
              <a:t>Kark</a:t>
            </a:r>
            <a:r>
              <a:rPr lang="en-GB" sz="1200" kern="1200" dirty="0">
                <a:solidFill>
                  <a:schemeClr val="tx1"/>
                </a:solidFill>
                <a:effectLst/>
                <a:latin typeface="+mn-lt"/>
                <a:ea typeface="+mn-ea"/>
                <a:cs typeface="+mn-cs"/>
              </a:rPr>
              <a:t>, </a:t>
            </a:r>
            <a:r>
              <a:rPr lang="en-GB" sz="1200" u="none" strike="noStrike" kern="1200" dirty="0">
                <a:solidFill>
                  <a:schemeClr val="tx1"/>
                </a:solidFill>
                <a:effectLst/>
                <a:latin typeface="+mn-lt"/>
                <a:ea typeface="+mn-ea"/>
                <a:cs typeface="+mn-cs"/>
                <a:hlinkClick r:id="rId4"/>
              </a:rPr>
              <a:t>2010</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Faeth</a:t>
            </a:r>
            <a:r>
              <a:rPr lang="en-GB" sz="1200" kern="1200" dirty="0">
                <a:solidFill>
                  <a:schemeClr val="tx1"/>
                </a:solidFill>
                <a:effectLst/>
                <a:latin typeface="+mn-lt"/>
                <a:ea typeface="+mn-ea"/>
                <a:cs typeface="+mn-cs"/>
              </a:rPr>
              <a:t>, Bang, &amp; </a:t>
            </a:r>
            <a:r>
              <a:rPr lang="en-GB" sz="1200" kern="1200" dirty="0" err="1">
                <a:solidFill>
                  <a:schemeClr val="tx1"/>
                </a:solidFill>
                <a:effectLst/>
                <a:latin typeface="+mn-lt"/>
                <a:ea typeface="+mn-ea"/>
                <a:cs typeface="+mn-cs"/>
              </a:rPr>
              <a:t>Saari</a:t>
            </a:r>
            <a:r>
              <a:rPr lang="en-GB" sz="1200" kern="1200" dirty="0">
                <a:solidFill>
                  <a:schemeClr val="tx1"/>
                </a:solidFill>
                <a:effectLst/>
                <a:latin typeface="+mn-lt"/>
                <a:ea typeface="+mn-ea"/>
                <a:cs typeface="+mn-cs"/>
              </a:rPr>
              <a:t>, </a:t>
            </a:r>
            <a:r>
              <a:rPr lang="en-GB" sz="1200" u="none" strike="noStrike" kern="1200" dirty="0">
                <a:solidFill>
                  <a:schemeClr val="tx1"/>
                </a:solidFill>
                <a:effectLst/>
                <a:latin typeface="+mn-lt"/>
                <a:ea typeface="+mn-ea"/>
                <a:cs typeface="+mn-cs"/>
                <a:hlinkClick r:id="rId5"/>
              </a:rPr>
              <a:t>2011</a:t>
            </a:r>
            <a:r>
              <a:rPr lang="en-GB" sz="1200" kern="1200" dirty="0">
                <a:solidFill>
                  <a:schemeClr val="tx1"/>
                </a:solidFill>
                <a:effectLst/>
                <a:latin typeface="+mn-lt"/>
                <a:ea typeface="+mn-ea"/>
                <a:cs typeface="+mn-cs"/>
              </a:rPr>
              <a:t>; McKinney, </a:t>
            </a:r>
            <a:r>
              <a:rPr lang="en-GB" sz="1200" u="none" strike="noStrike" kern="1200" dirty="0">
                <a:solidFill>
                  <a:schemeClr val="tx1"/>
                </a:solidFill>
                <a:effectLst/>
                <a:latin typeface="+mn-lt"/>
                <a:ea typeface="+mn-ea"/>
                <a:cs typeface="+mn-cs"/>
                <a:hlinkClick r:id="rId6"/>
              </a:rPr>
              <a:t>2008</a:t>
            </a:r>
            <a:r>
              <a:rPr lang="en-GB" sz="1200" kern="1200" dirty="0">
                <a:solidFill>
                  <a:schemeClr val="tx1"/>
                </a:solidFill>
                <a:effectLst/>
                <a:latin typeface="+mn-lt"/>
                <a:ea typeface="+mn-ea"/>
                <a:cs typeface="+mn-cs"/>
              </a:rPr>
              <a:t>), and that as a result of these changes in the environment, species composition, abundance, richness and evenness may have important </a:t>
            </a:r>
            <a:r>
              <a:rPr lang="en-GB" sz="1200" kern="1200" dirty="0" err="1">
                <a:solidFill>
                  <a:schemeClr val="tx1"/>
                </a:solidFill>
                <a:effectLst/>
                <a:latin typeface="+mn-lt"/>
                <a:ea typeface="+mn-ea"/>
                <a:cs typeface="+mn-cs"/>
              </a:rPr>
              <a:t>repocussions</a:t>
            </a:r>
            <a:r>
              <a:rPr lang="en-GB" sz="1200" kern="1200" dirty="0">
                <a:solidFill>
                  <a:schemeClr val="tx1"/>
                </a:solidFill>
                <a:effectLst/>
                <a:latin typeface="+mn-lt"/>
                <a:ea typeface="+mn-ea"/>
                <a:cs typeface="+mn-cs"/>
              </a:rPr>
              <a:t> for human health and wellbeing.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Conserving, protecting, reinstating or even creating new blue spaces in our urban areas however, can prevent these changes (or at least perhaps drastic changes) from occurring.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By increasing the amount of habitats or the amount of space for habitats to be created </a:t>
            </a:r>
            <a:r>
              <a:rPr lang="en-US" sz="1200" kern="1200" dirty="0">
                <a:solidFill>
                  <a:schemeClr val="tx1"/>
                </a:solidFill>
                <a:effectLst/>
                <a:latin typeface="+mn-lt"/>
                <a:ea typeface="+mn-ea"/>
                <a:cs typeface="+mn-cs"/>
              </a:rPr>
              <a:t>ultimately provides an area for flora and fauna to develop and utilize – therefore through this an increase of biodiversity in an area can be </a:t>
            </a:r>
            <a:r>
              <a:rPr lang="en-US" sz="1200" kern="1200" dirty="0" err="1">
                <a:solidFill>
                  <a:schemeClr val="tx1"/>
                </a:solidFill>
                <a:effectLst/>
                <a:latin typeface="+mn-lt"/>
                <a:ea typeface="+mn-ea"/>
                <a:cs typeface="+mn-cs"/>
              </a:rPr>
              <a:t>achived</a:t>
            </a:r>
            <a:r>
              <a:rPr lang="en-US" sz="1200" kern="1200" dirty="0">
                <a:solidFill>
                  <a:schemeClr val="tx1"/>
                </a:solidFill>
                <a:effectLst/>
                <a:latin typeface="+mn-lt"/>
                <a:ea typeface="+mn-ea"/>
                <a:cs typeface="+mn-cs"/>
              </a:rPr>
              <a:t>.</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Doing this can also increase the amount of movement species undertake throughout an area or region. </a:t>
            </a:r>
            <a:r>
              <a:rPr lang="en-US" sz="1200" kern="1200" dirty="0">
                <a:solidFill>
                  <a:schemeClr val="tx1"/>
                </a:solidFill>
                <a:effectLst/>
                <a:latin typeface="+mn-lt"/>
                <a:ea typeface="+mn-ea"/>
                <a:cs typeface="+mn-cs"/>
              </a:rPr>
              <a:t>One example of this is the great crested newt, of which most will not travel more than about 250m from their breeding pond in their lifetime (</a:t>
            </a:r>
            <a:r>
              <a:rPr lang="en-US" sz="1200" kern="1200" dirty="0" err="1">
                <a:solidFill>
                  <a:schemeClr val="tx1"/>
                </a:solidFill>
                <a:effectLst/>
                <a:latin typeface="+mn-lt"/>
                <a:ea typeface="+mn-ea"/>
                <a:cs typeface="+mn-cs"/>
              </a:rPr>
              <a:t>Froglife</a:t>
            </a:r>
            <a:r>
              <a:rPr lang="en-US" sz="1200" kern="1200" dirty="0">
                <a:solidFill>
                  <a:schemeClr val="tx1"/>
                </a:solidFill>
                <a:effectLst/>
                <a:latin typeface="+mn-lt"/>
                <a:ea typeface="+mn-ea"/>
                <a:cs typeface="+mn-cs"/>
              </a:rPr>
              <a:t>, 2001). With the creation of what we call </a:t>
            </a:r>
            <a:r>
              <a:rPr lang="en-US" sz="1200" i="1" kern="1200" dirty="0" err="1">
                <a:solidFill>
                  <a:schemeClr val="tx1"/>
                </a:solidFill>
                <a:effectLst/>
                <a:latin typeface="+mn-lt"/>
                <a:ea typeface="+mn-ea"/>
                <a:cs typeface="+mn-cs"/>
              </a:rPr>
              <a:t>pondscapes</a:t>
            </a:r>
            <a:r>
              <a:rPr lang="en-US" sz="1200" kern="1200" dirty="0">
                <a:solidFill>
                  <a:schemeClr val="tx1"/>
                </a:solidFill>
                <a:effectLst/>
                <a:latin typeface="+mn-lt"/>
                <a:ea typeface="+mn-ea"/>
                <a:cs typeface="+mn-cs"/>
              </a:rPr>
              <a:t> (where ponds are in close proximity to one another to form a nearby network of ponds), there is a greater chance of species dispersal. Not only that – a safe one too.</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Another example, are our British Toads </a:t>
            </a:r>
            <a:r>
              <a:rPr lang="en-US" sz="1200" b="1" i="1" kern="1200" dirty="0">
                <a:solidFill>
                  <a:schemeClr val="tx1"/>
                </a:solidFill>
                <a:effectLst/>
                <a:latin typeface="+mn-lt"/>
                <a:ea typeface="+mn-ea"/>
                <a:cs typeface="+mn-cs"/>
              </a:rPr>
              <a:t>Bufo bufo </a:t>
            </a:r>
            <a:r>
              <a:rPr lang="en-US" sz="1200" kern="1200" dirty="0">
                <a:solidFill>
                  <a:schemeClr val="tx1"/>
                </a:solidFill>
                <a:effectLst/>
                <a:latin typeface="+mn-lt"/>
                <a:ea typeface="+mn-ea"/>
                <a:cs typeface="+mn-cs"/>
              </a:rPr>
              <a:t>(which are also recognized as being of principal importance for the conservation of biodiversity). Sadly due to urbanization and roads, and their need to migrate in large numbers between their wintering and breeding habitats, toad populations have declined by 68% in the last 30 years, a large cause of these deaths are suggested to be attributed to deaths on roads and loss of habitat. (</a:t>
            </a:r>
            <a:r>
              <a:rPr lang="en-US" sz="1200" kern="1200" dirty="0" err="1">
                <a:solidFill>
                  <a:schemeClr val="tx1"/>
                </a:solidFill>
                <a:effectLst/>
                <a:latin typeface="+mn-lt"/>
                <a:ea typeface="+mn-ea"/>
                <a:cs typeface="+mn-cs"/>
              </a:rPr>
              <a:t>Froglife</a:t>
            </a:r>
            <a:r>
              <a:rPr lang="en-US" sz="1200" kern="1200" dirty="0">
                <a:solidFill>
                  <a:schemeClr val="tx1"/>
                </a:solidFill>
                <a:effectLst/>
                <a:latin typeface="+mn-lt"/>
                <a:ea typeface="+mn-ea"/>
                <a:cs typeface="+mn-cs"/>
              </a:rPr>
              <a:t>, 2020). </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Increased populations of protected species.</a:t>
            </a:r>
            <a:br>
              <a:rPr lang="en-US" sz="1200" b="1"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Further reinforcing that example, as a protected species, to increase the space or availability of habitat for one species, is to increase it for many others. In this way, you could call protected species such as the great crested newt, an ‘umbrella species’. This term is used when one species’ protection measures are beneficial to an overall habitat and its other inhabitants or species.</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(Side note – Links to watch BBC’s 3-part documentary on Wildlife in Cities (2018) linked for you below in the references. Highly recommend watching in your leisure time/while cooking/chilling out anything. Relaxing and insightful for a range of wildlife including those which rely on freshwater in the urban environment!)</a:t>
            </a:r>
          </a:p>
          <a:p>
            <a:pPr marL="0" indent="0">
              <a:buFont typeface="Arial" panose="020B0604020202020204" pitchFamily="34" charset="0"/>
              <a:buNone/>
            </a:pPr>
            <a:endParaRPr lang="en-GB" sz="1200" b="0" i="0" u="none" strike="noStrike" kern="1200" dirty="0">
              <a:solidFill>
                <a:schemeClr val="tx1"/>
              </a:solidFill>
              <a:effectLst/>
              <a:latin typeface="+mn-lt"/>
              <a:ea typeface="+mn-ea"/>
              <a:cs typeface="+mn-cs"/>
            </a:endParaRPr>
          </a:p>
          <a:p>
            <a:endParaRPr lang="en-US"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dirty="0"/>
              <a:t>References…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dirty="0" err="1"/>
              <a:t>Froglife</a:t>
            </a:r>
            <a:r>
              <a:rPr lang="en-US" b="0" dirty="0"/>
              <a:t> (2001), </a:t>
            </a:r>
            <a:r>
              <a:rPr lang="en-US" b="0" i="1" dirty="0"/>
              <a:t>Great Crested Newt Conservation Handbook</a:t>
            </a:r>
            <a:r>
              <a:rPr lang="en-US" b="0" i="0" dirty="0"/>
              <a:t>, https</a:t>
            </a:r>
            <a:r>
              <a:rPr lang="en-US" b="0" dirty="0"/>
              <a:t>://</a:t>
            </a:r>
            <a:r>
              <a:rPr lang="en-US" b="0" dirty="0" err="1"/>
              <a:t>www.froglife.org</a:t>
            </a:r>
            <a:r>
              <a:rPr lang="en-US" b="0" dirty="0"/>
              <a:t>/</a:t>
            </a:r>
            <a:r>
              <a:rPr lang="en-US" b="0" dirty="0" err="1"/>
              <a:t>wp</a:t>
            </a:r>
            <a:r>
              <a:rPr lang="en-US" b="0" dirty="0"/>
              <a:t>-content/uploads/2013/06/GCN-Conservation-</a:t>
            </a:r>
            <a:r>
              <a:rPr lang="en-US" b="0" dirty="0" err="1"/>
              <a:t>Handbook_compressed.pdf</a:t>
            </a:r>
            <a:endParaRPr lang="en-US"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dirty="0"/>
              <a:t>BBC (2019), </a:t>
            </a:r>
            <a:r>
              <a:rPr lang="en-GB" sz="1200" b="0" i="1" u="none" strike="noStrike" kern="1200" dirty="0">
                <a:solidFill>
                  <a:schemeClr val="tx1"/>
                </a:solidFill>
                <a:effectLst/>
                <a:latin typeface="+mn-lt"/>
                <a:ea typeface="+mn-ea"/>
                <a:cs typeface="+mn-cs"/>
              </a:rPr>
              <a:t>Why this adorable otter family took over Singapore's streets,</a:t>
            </a:r>
            <a:r>
              <a:rPr lang="en-GB" sz="1200" b="0" i="0" u="none" strike="noStrike" kern="1200" dirty="0">
                <a:solidFill>
                  <a:schemeClr val="tx1"/>
                </a:solidFill>
                <a:effectLst/>
                <a:latin typeface="+mn-lt"/>
                <a:ea typeface="+mn-ea"/>
                <a:cs typeface="+mn-cs"/>
              </a:rPr>
              <a:t> </a:t>
            </a:r>
            <a:r>
              <a:rPr lang="en-US" b="0" dirty="0"/>
              <a:t>https://</a:t>
            </a:r>
            <a:r>
              <a:rPr lang="en-US" b="0" dirty="0" err="1"/>
              <a:t>www.youtube.com</a:t>
            </a:r>
            <a:r>
              <a:rPr lang="en-US" b="0" dirty="0"/>
              <a:t>/</a:t>
            </a:r>
            <a:r>
              <a:rPr lang="en-US" b="0" dirty="0" err="1"/>
              <a:t>watch?v</a:t>
            </a:r>
            <a:r>
              <a:rPr lang="en-US" b="0" dirty="0"/>
              <a:t>=</a:t>
            </a:r>
            <a:r>
              <a:rPr lang="en-US" b="0" dirty="0" err="1"/>
              <a:t>eZwqlv</a:t>
            </a:r>
            <a:r>
              <a:rPr lang="en-US" b="0" dirty="0"/>
              <a:t>-WTHI</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dirty="0" err="1"/>
              <a:t>Froglife</a:t>
            </a:r>
            <a:r>
              <a:rPr lang="en-US" b="0" dirty="0"/>
              <a:t> (2020), </a:t>
            </a:r>
            <a:r>
              <a:rPr lang="en-US" b="0" i="1" dirty="0"/>
              <a:t>Toads on Roads</a:t>
            </a:r>
            <a:r>
              <a:rPr lang="en-US" b="0" i="0" dirty="0"/>
              <a:t>, https://</a:t>
            </a:r>
            <a:r>
              <a:rPr lang="en-US" b="0" i="0" dirty="0" err="1"/>
              <a:t>www.froglife.org</a:t>
            </a:r>
            <a:r>
              <a:rPr lang="en-US" b="0" i="0" dirty="0"/>
              <a:t>/tag/toads-on-roads/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i="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i="1" dirty="0"/>
              <a:t>Cities: Nature’s New Wild S1 EP1, </a:t>
            </a:r>
            <a:r>
              <a:rPr lang="en-US" b="0" i="1" dirty="0"/>
              <a:t>BBC –  https://</a:t>
            </a:r>
            <a:r>
              <a:rPr lang="en-US" b="0" i="1" dirty="0" err="1"/>
              <a:t>www.dailymotion.com</a:t>
            </a:r>
            <a:r>
              <a:rPr lang="en-US" b="0" i="1" dirty="0"/>
              <a:t>/video/x6zrjnz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i="1" dirty="0"/>
              <a:t>Cities: Nature’s New Wild: S1 EP2,</a:t>
            </a:r>
            <a:r>
              <a:rPr lang="en-US" b="0" i="1" dirty="0"/>
              <a:t> BBC – https://</a:t>
            </a:r>
            <a:r>
              <a:rPr lang="en-US" b="0" i="1" dirty="0" err="1"/>
              <a:t>www.dailymotion.com</a:t>
            </a:r>
            <a:r>
              <a:rPr lang="en-US" b="0" i="1" dirty="0"/>
              <a:t>/video/x749lwu</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i="1" dirty="0"/>
              <a:t>Cities: Nature’s New Wild: S1 EP3, </a:t>
            </a:r>
            <a:r>
              <a:rPr lang="en-US" b="0" i="1" dirty="0"/>
              <a:t>BBC – https://</a:t>
            </a:r>
            <a:r>
              <a:rPr lang="en-US" b="0" i="1" dirty="0" err="1"/>
              <a:t>www.dailymotion.com</a:t>
            </a:r>
            <a:r>
              <a:rPr lang="en-US" b="0" i="1" dirty="0"/>
              <a:t>/video/x70lfvu</a:t>
            </a:r>
            <a:endParaRPr lang="en-US" b="1" dirty="0"/>
          </a:p>
        </p:txBody>
      </p:sp>
      <p:sp>
        <p:nvSpPr>
          <p:cNvPr id="4" name="Slide Number Placeholder 3"/>
          <p:cNvSpPr>
            <a:spLocks noGrp="1"/>
          </p:cNvSpPr>
          <p:nvPr>
            <p:ph type="sldNum" sz="quarter" idx="5"/>
          </p:nvPr>
        </p:nvSpPr>
        <p:spPr/>
        <p:txBody>
          <a:bodyPr/>
          <a:lstStyle/>
          <a:p>
            <a:fld id="{3D748307-E1A2-094F-AD21-F50E1FF0BC18}" type="slidenum">
              <a:rPr lang="en-US" smtClean="0"/>
              <a:t>5</a:t>
            </a:fld>
            <a:endParaRPr lang="en-US"/>
          </a:p>
        </p:txBody>
      </p:sp>
    </p:spTree>
    <p:extLst>
      <p:ext uri="{BB962C8B-B14F-4D97-AF65-F5344CB8AC3E}">
        <p14:creationId xmlns:p14="http://schemas.microsoft.com/office/powerpoint/2010/main" val="1540964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Usually when we think about urban water, we think about development and living space – so let’s start there. Tying in with everything we’ve discussed in the last two weeks about watersheds, runoff and the way water travels over land.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 sure you’re familiar by now with the term </a:t>
            </a:r>
            <a:r>
              <a:rPr lang="en-US" sz="1200" kern="1200" dirty="0" err="1">
                <a:solidFill>
                  <a:schemeClr val="tx1"/>
                </a:solidFill>
                <a:effectLst/>
                <a:latin typeface="+mn-lt"/>
                <a:ea typeface="+mn-ea"/>
                <a:cs typeface="+mn-cs"/>
              </a:rPr>
              <a:t>SuDS</a:t>
            </a:r>
            <a:r>
              <a:rPr lang="en-US" sz="1200" kern="1200" dirty="0">
                <a:solidFill>
                  <a:schemeClr val="tx1"/>
                </a:solidFill>
                <a:effectLst/>
                <a:latin typeface="+mn-lt"/>
                <a:ea typeface="+mn-ea"/>
                <a:cs typeface="+mn-cs"/>
              </a:rPr>
              <a:t> (standing for Sustainable Urban Drainage Systems), which </a:t>
            </a:r>
            <a:r>
              <a:rPr lang="en-GB" sz="1200" b="0" i="0" u="none" strike="noStrike" kern="1200" dirty="0">
                <a:solidFill>
                  <a:schemeClr val="tx1"/>
                </a:solidFill>
                <a:effectLst/>
                <a:latin typeface="+mn-lt"/>
                <a:ea typeface="+mn-ea"/>
                <a:cs typeface="+mn-cs"/>
              </a:rPr>
              <a:t>are a collection of water management practices and </a:t>
            </a:r>
            <a:r>
              <a:rPr lang="en-US" sz="1200" kern="1200" dirty="0">
                <a:solidFill>
                  <a:schemeClr val="tx1"/>
                </a:solidFill>
                <a:effectLst/>
                <a:latin typeface="+mn-lt"/>
                <a:ea typeface="+mn-ea"/>
                <a:cs typeface="+mn-cs"/>
              </a:rPr>
              <a:t>drainage solutions </a:t>
            </a:r>
            <a:r>
              <a:rPr lang="en-GB" sz="1200" b="0" i="0" u="none" strike="noStrike" kern="1200" dirty="0">
                <a:solidFill>
                  <a:schemeClr val="tx1"/>
                </a:solidFill>
                <a:effectLst/>
                <a:latin typeface="+mn-lt"/>
                <a:ea typeface="+mn-ea"/>
                <a:cs typeface="+mn-cs"/>
              </a:rPr>
              <a:t>that aim to align modern drainage systems with natural water processes.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By mimicking a natural drainage flow in the environment, </a:t>
            </a:r>
            <a:r>
              <a:rPr lang="en-US" sz="1200" kern="1200" dirty="0" err="1">
                <a:solidFill>
                  <a:schemeClr val="tx1"/>
                </a:solidFill>
                <a:effectLst/>
                <a:latin typeface="+mn-lt"/>
                <a:ea typeface="+mn-ea"/>
                <a:cs typeface="+mn-cs"/>
              </a:rPr>
              <a:t>SuDS</a:t>
            </a:r>
            <a:r>
              <a:rPr lang="en-US" sz="1200" kern="1200" dirty="0">
                <a:solidFill>
                  <a:schemeClr val="tx1"/>
                </a:solidFill>
                <a:effectLst/>
                <a:latin typeface="+mn-lt"/>
                <a:ea typeface="+mn-ea"/>
                <a:cs typeface="+mn-cs"/>
              </a:rPr>
              <a:t> aim to reduce surface water flooding, improve water quality and enhance the amenity &amp; biodiversity value of that environment.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urban areas where much of the surface is sealed by our buildings, paving and hard ground, natural infiltration of water is very limited. Instead we have our drainage network of pipes and culverts to diver that surface water to treatment or our water courses. Because of how quick this can carry that water, it can (and does) lead to downstream flooding and deterioration in water quality, or even erosion of the stability of that watercourse’s banks and beds.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Incorporating </a:t>
            </a:r>
            <a:r>
              <a:rPr lang="en-US" sz="1200" kern="1200" dirty="0" err="1">
                <a:solidFill>
                  <a:schemeClr val="tx1"/>
                </a:solidFill>
                <a:effectLst/>
                <a:latin typeface="+mn-lt"/>
                <a:ea typeface="+mn-ea"/>
                <a:cs typeface="+mn-cs"/>
              </a:rPr>
              <a:t>SuDS</a:t>
            </a:r>
            <a:r>
              <a:rPr lang="en-US" sz="1200" kern="1200" dirty="0">
                <a:solidFill>
                  <a:schemeClr val="tx1"/>
                </a:solidFill>
                <a:effectLst/>
                <a:latin typeface="+mn-lt"/>
                <a:ea typeface="+mn-ea"/>
                <a:cs typeface="+mn-cs"/>
              </a:rPr>
              <a:t> into development planning aims to alleviate these issues through providing 3 things: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Storing or re-using surface water at source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Decreasing the flow rates of surface water to watercourses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Improving water quality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SuDS</a:t>
            </a:r>
            <a:r>
              <a:rPr lang="en-US" sz="1200" kern="1200" dirty="0">
                <a:solidFill>
                  <a:schemeClr val="tx1"/>
                </a:solidFill>
                <a:effectLst/>
                <a:latin typeface="+mn-lt"/>
                <a:ea typeface="+mn-ea"/>
                <a:cs typeface="+mn-cs"/>
              </a:rPr>
              <a:t> also can provide water features to urban landscapes which can improve the ecological levels of an area and encourage wildlife (some examples of these a little later!)</a:t>
            </a:r>
            <a:endParaRPr lang="en-GB"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Though for </a:t>
            </a:r>
            <a:r>
              <a:rPr lang="en-US" sz="1200" kern="1200" dirty="0" err="1">
                <a:solidFill>
                  <a:schemeClr val="tx1"/>
                </a:solidFill>
                <a:effectLst/>
                <a:latin typeface="+mn-lt"/>
                <a:ea typeface="+mn-ea"/>
                <a:cs typeface="+mn-cs"/>
              </a:rPr>
              <a:t>SuDS</a:t>
            </a:r>
            <a:r>
              <a:rPr lang="en-US" sz="1200" kern="1200" dirty="0">
                <a:solidFill>
                  <a:schemeClr val="tx1"/>
                </a:solidFill>
                <a:effectLst/>
                <a:latin typeface="+mn-lt"/>
                <a:ea typeface="+mn-ea"/>
                <a:cs typeface="+mn-cs"/>
              </a:rPr>
              <a:t> techniques to be effective the planning has to take into account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An appropriate ecological design for the area, landscape and use by people.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Carry out management to ensure these new systems are functioning the way they should be.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And monitoring of the site to ensure high standards are maintained.</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D748307-E1A2-094F-AD21-F50E1FF0BC18}" type="slidenum">
              <a:rPr lang="en-US" smtClean="0"/>
              <a:t>6</a:t>
            </a:fld>
            <a:endParaRPr lang="en-US"/>
          </a:p>
        </p:txBody>
      </p:sp>
    </p:spTree>
    <p:extLst>
      <p:ext uri="{BB962C8B-B14F-4D97-AF65-F5344CB8AC3E}">
        <p14:creationId xmlns:p14="http://schemas.microsoft.com/office/powerpoint/2010/main" val="82262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 how do they work?</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Sustainable drainage systems will more often be more than a ‘one implementation fix’ (which in technicality, our drainage system is when you think about it – catch it, pipe it, out of sight out of mind). Instead </a:t>
            </a:r>
            <a:r>
              <a:rPr lang="en-US" sz="1200" kern="1200" dirty="0" err="1">
                <a:solidFill>
                  <a:schemeClr val="tx1"/>
                </a:solidFill>
                <a:effectLst/>
                <a:latin typeface="+mn-lt"/>
                <a:ea typeface="+mn-ea"/>
                <a:cs typeface="+mn-cs"/>
              </a:rPr>
              <a:t>SuDS</a:t>
            </a:r>
            <a:r>
              <a:rPr lang="en-US" sz="1200" kern="1200" dirty="0">
                <a:solidFill>
                  <a:schemeClr val="tx1"/>
                </a:solidFill>
                <a:effectLst/>
                <a:latin typeface="+mn-lt"/>
                <a:ea typeface="+mn-ea"/>
                <a:cs typeface="+mn-cs"/>
              </a:rPr>
              <a:t> usually use a sequence of techniques which together form what can be described as a ‘management train’.</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surface water flows through the system, the flow velocity of the water is controlled, pollutants are removed and water is stored, retained, or re-used.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This management could include one or multiple of these techniques:</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first one is Source Control</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This </a:t>
            </a:r>
            <a:r>
              <a:rPr lang="en-GB" sz="1200" kern="1200" dirty="0" err="1">
                <a:solidFill>
                  <a:schemeClr val="tx1"/>
                </a:solidFill>
                <a:effectLst/>
                <a:latin typeface="+mn-lt"/>
                <a:ea typeface="+mn-ea"/>
                <a:cs typeface="+mn-cs"/>
              </a:rPr>
              <a:t>SuDS</a:t>
            </a:r>
            <a:r>
              <a:rPr lang="en-GB" sz="1200" kern="1200" dirty="0">
                <a:solidFill>
                  <a:schemeClr val="tx1"/>
                </a:solidFill>
                <a:effectLst/>
                <a:latin typeface="+mn-lt"/>
                <a:ea typeface="+mn-ea"/>
                <a:cs typeface="+mn-cs"/>
              </a:rPr>
              <a:t> technique decreases volume of water entering drainage/river network.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Intercepts runoff water on roofs for re-use (e.g. for irrigation) or for storage and evapotranspiration (e.g. on green roofs). It’s easy to implement, works and can be very aesthetically pleasing in a concrete-heavy environment.</a:t>
            </a:r>
          </a:p>
          <a:p>
            <a:pPr marL="0" indent="0">
              <a:buNone/>
            </a:pPr>
            <a:endParaRPr lang="en-GB" dirty="0"/>
          </a:p>
          <a:p>
            <a:endParaRPr lang="en-US" dirty="0"/>
          </a:p>
          <a:p>
            <a:r>
              <a:rPr lang="en-US" b="1" dirty="0"/>
              <a:t>Additional References…</a:t>
            </a:r>
          </a:p>
          <a:p>
            <a:r>
              <a:rPr lang="en-US" dirty="0"/>
              <a:t>Phys (2017), </a:t>
            </a:r>
            <a:r>
              <a:rPr lang="en-US" i="1" dirty="0"/>
              <a:t>How green roofs can help cities sponge away excess stormwater</a:t>
            </a:r>
            <a:r>
              <a:rPr lang="en-US" i="0" dirty="0"/>
              <a:t>, https://</a:t>
            </a:r>
            <a:r>
              <a:rPr lang="en-US" i="0" dirty="0" err="1"/>
              <a:t>phys.org</a:t>
            </a:r>
            <a:r>
              <a:rPr lang="en-US" i="0" dirty="0"/>
              <a:t>/news/2017-08-green-roofs-cities-sponge-excess.html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7</a:t>
            </a:fld>
            <a:endParaRPr lang="en-US"/>
          </a:p>
        </p:txBody>
      </p:sp>
    </p:spTree>
    <p:extLst>
      <p:ext uri="{BB962C8B-B14F-4D97-AF65-F5344CB8AC3E}">
        <p14:creationId xmlns:p14="http://schemas.microsoft.com/office/powerpoint/2010/main" val="2045779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Pre-treatment</a:t>
            </a:r>
            <a:r>
              <a:rPr lang="en-GB" dirty="0"/>
              <a:t> </a:t>
            </a:r>
            <a:r>
              <a:rPr lang="en-GB" b="1" dirty="0"/>
              <a:t>Steps</a:t>
            </a:r>
          </a:p>
          <a:p>
            <a:pPr marL="0" indent="0">
              <a:buNone/>
            </a:pPr>
            <a:r>
              <a:rPr lang="en-GB" dirty="0"/>
              <a:t>Vegetated swales (ditches) or filter trenches.</a:t>
            </a:r>
            <a:br>
              <a:rPr lang="en-GB" dirty="0"/>
            </a:br>
            <a:r>
              <a:rPr lang="en-GB" dirty="0"/>
              <a:t>Removes pollutants from surface water before discharge to watercourses or aquifers.</a:t>
            </a:r>
          </a:p>
        </p:txBody>
      </p:sp>
      <p:sp>
        <p:nvSpPr>
          <p:cNvPr id="4" name="Slide Number Placeholder 3"/>
          <p:cNvSpPr>
            <a:spLocks noGrp="1"/>
          </p:cNvSpPr>
          <p:nvPr>
            <p:ph type="sldNum" sz="quarter" idx="5"/>
          </p:nvPr>
        </p:nvSpPr>
        <p:spPr/>
        <p:txBody>
          <a:bodyPr/>
          <a:lstStyle/>
          <a:p>
            <a:fld id="{3D748307-E1A2-094F-AD21-F50E1FF0BC18}" type="slidenum">
              <a:rPr lang="en-US" smtClean="0"/>
              <a:t>8</a:t>
            </a:fld>
            <a:endParaRPr lang="en-US"/>
          </a:p>
        </p:txBody>
      </p:sp>
    </p:spTree>
    <p:extLst>
      <p:ext uri="{BB962C8B-B14F-4D97-AF65-F5344CB8AC3E}">
        <p14:creationId xmlns:p14="http://schemas.microsoft.com/office/powerpoint/2010/main" val="328590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Retention</a:t>
            </a:r>
            <a:r>
              <a:rPr lang="en-GB" dirty="0"/>
              <a:t> </a:t>
            </a:r>
            <a:r>
              <a:rPr lang="en-GB" b="1" dirty="0"/>
              <a:t>Systems</a:t>
            </a:r>
            <a:r>
              <a:rPr lang="en-GB" dirty="0"/>
              <a:t> </a:t>
            </a:r>
          </a:p>
          <a:p>
            <a:pPr marL="0" indent="0">
              <a:buNone/>
            </a:pPr>
            <a:r>
              <a:rPr lang="en-GB" dirty="0"/>
              <a:t>Delay the discharge of surface water to watercourses by providing storage in ponds, retention basins and wetlands/reedbeds. </a:t>
            </a:r>
            <a:br>
              <a:rPr lang="en-GB" dirty="0"/>
            </a:br>
            <a:endParaRPr lang="en-GB" dirty="0"/>
          </a:p>
        </p:txBody>
      </p:sp>
      <p:sp>
        <p:nvSpPr>
          <p:cNvPr id="4" name="Slide Number Placeholder 3"/>
          <p:cNvSpPr>
            <a:spLocks noGrp="1"/>
          </p:cNvSpPr>
          <p:nvPr>
            <p:ph type="sldNum" sz="quarter" idx="5"/>
          </p:nvPr>
        </p:nvSpPr>
        <p:spPr/>
        <p:txBody>
          <a:bodyPr/>
          <a:lstStyle/>
          <a:p>
            <a:fld id="{3D748307-E1A2-094F-AD21-F50E1FF0BC18}" type="slidenum">
              <a:rPr lang="en-US" smtClean="0"/>
              <a:t>9</a:t>
            </a:fld>
            <a:endParaRPr lang="en-US"/>
          </a:p>
        </p:txBody>
      </p:sp>
    </p:spTree>
    <p:extLst>
      <p:ext uri="{BB962C8B-B14F-4D97-AF65-F5344CB8AC3E}">
        <p14:creationId xmlns:p14="http://schemas.microsoft.com/office/powerpoint/2010/main" val="24573357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Infiltration</a:t>
            </a:r>
            <a:r>
              <a:rPr lang="en-GB" dirty="0"/>
              <a:t> </a:t>
            </a:r>
            <a:r>
              <a:rPr lang="en-GB" b="1" dirty="0"/>
              <a:t>systems</a:t>
            </a:r>
          </a:p>
          <a:p>
            <a:pPr marL="0" indent="0">
              <a:buNone/>
            </a:pPr>
            <a:r>
              <a:rPr lang="en-GB" dirty="0"/>
              <a:t>E.g. infiltration trenches and soakaways will mimic natural recharge, allowing water to soak into the ground.</a:t>
            </a:r>
          </a:p>
          <a:p>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10</a:t>
            </a:fld>
            <a:endParaRPr lang="en-US"/>
          </a:p>
        </p:txBody>
      </p:sp>
    </p:spTree>
    <p:extLst>
      <p:ext uri="{BB962C8B-B14F-4D97-AF65-F5344CB8AC3E}">
        <p14:creationId xmlns:p14="http://schemas.microsoft.com/office/powerpoint/2010/main" val="759736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Take 30 mins to research into the above…</a:t>
            </a:r>
          </a:p>
          <a:p>
            <a:r>
              <a:rPr lang="en-US" b="0" dirty="0"/>
              <a:t>30 min discussion time with class.</a:t>
            </a:r>
          </a:p>
        </p:txBody>
      </p:sp>
      <p:sp>
        <p:nvSpPr>
          <p:cNvPr id="4" name="Slide Number Placeholder 3"/>
          <p:cNvSpPr>
            <a:spLocks noGrp="1"/>
          </p:cNvSpPr>
          <p:nvPr>
            <p:ph type="sldNum" sz="quarter" idx="5"/>
          </p:nvPr>
        </p:nvSpPr>
        <p:spPr/>
        <p:txBody>
          <a:bodyPr/>
          <a:lstStyle/>
          <a:p>
            <a:fld id="{3D748307-E1A2-094F-AD21-F50E1FF0BC18}" type="slidenum">
              <a:rPr lang="en-US" smtClean="0"/>
              <a:t>12</a:t>
            </a:fld>
            <a:endParaRPr lang="en-US"/>
          </a:p>
        </p:txBody>
      </p:sp>
    </p:spTree>
    <p:extLst>
      <p:ext uri="{BB962C8B-B14F-4D97-AF65-F5344CB8AC3E}">
        <p14:creationId xmlns:p14="http://schemas.microsoft.com/office/powerpoint/2010/main" val="2306652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i="1" dirty="0"/>
              <a:t>Edinburgh Park Master Plan</a:t>
            </a:r>
            <a:r>
              <a:rPr lang="en-US" b="0" i="0" dirty="0"/>
              <a:t> aimed to create landscaping improvements to a business park in South </a:t>
            </a:r>
            <a:r>
              <a:rPr lang="en-US" b="0" i="0" dirty="0" err="1"/>
              <a:t>Gyle</a:t>
            </a:r>
            <a:r>
              <a:rPr lang="en-US" b="0" i="0" dirty="0"/>
              <a:t>, Scotland, first opened in 1995.</a:t>
            </a:r>
          </a:p>
          <a:p>
            <a:endParaRPr lang="en-US" b="0" i="0" dirty="0"/>
          </a:p>
          <a:p>
            <a:r>
              <a:rPr lang="en-US" b="0" i="0" dirty="0"/>
              <a:t>Today, Edinburgh Park is considered one of the most renowned business parks in the UK, with a commitment to quality of lifestyle in the development of the new phases of the Park.</a:t>
            </a:r>
            <a:br>
              <a:rPr lang="en-US" b="0" i="0" dirty="0"/>
            </a:br>
            <a:r>
              <a:rPr lang="en-US" b="0" i="0" dirty="0"/>
              <a:t>Developments planned include a new civic square which provides further seating, paths and water features.</a:t>
            </a:r>
          </a:p>
          <a:p>
            <a:endParaRPr lang="en-US" b="0" i="0" dirty="0"/>
          </a:p>
          <a:p>
            <a:r>
              <a:rPr lang="en-US" b="0" i="0" dirty="0"/>
              <a:t>Edinburgh Park official website - http://</a:t>
            </a:r>
            <a:r>
              <a:rPr lang="en-US" b="0" i="0" dirty="0" err="1"/>
              <a:t>www.edinburghpark.com</a:t>
            </a:r>
            <a:r>
              <a:rPr lang="en-US" b="0" i="0" dirty="0"/>
              <a:t> </a:t>
            </a:r>
          </a:p>
          <a:p>
            <a:r>
              <a:rPr lang="en-US" b="0" i="0" dirty="0" err="1"/>
              <a:t>Edinbrugh</a:t>
            </a:r>
            <a:r>
              <a:rPr lang="en-US" b="0" i="0" dirty="0"/>
              <a:t> Park Master Plan - https://</a:t>
            </a:r>
            <a:r>
              <a:rPr lang="en-US" b="0" i="0" dirty="0" err="1"/>
              <a:t>www.richardmeier.com</a:t>
            </a:r>
            <a:r>
              <a:rPr lang="en-US" b="0" i="0" dirty="0"/>
              <a:t>/?projects=</a:t>
            </a:r>
            <a:r>
              <a:rPr lang="en-US" b="0" i="0" dirty="0" err="1"/>
              <a:t>edinburgh</a:t>
            </a:r>
            <a:r>
              <a:rPr lang="en-US" b="0" i="0" dirty="0"/>
              <a:t>-park-master-plan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13</a:t>
            </a:fld>
            <a:endParaRPr lang="en-US"/>
          </a:p>
        </p:txBody>
      </p:sp>
    </p:spTree>
    <p:extLst>
      <p:ext uri="{BB962C8B-B14F-4D97-AF65-F5344CB8AC3E}">
        <p14:creationId xmlns:p14="http://schemas.microsoft.com/office/powerpoint/2010/main" val="17121756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many metropolitan cities, </a:t>
            </a:r>
            <a:r>
              <a:rPr lang="en-US" dirty="0" err="1"/>
              <a:t>Cheonggyecheon</a:t>
            </a:r>
            <a:r>
              <a:rPr lang="en-US" dirty="0"/>
              <a:t> after urbanization during the late 1980’s experienced an urban heat phenomenon called the </a:t>
            </a:r>
            <a:r>
              <a:rPr lang="en-US" i="1" dirty="0"/>
              <a:t>urban heat island effect</a:t>
            </a:r>
            <a:r>
              <a:rPr lang="en-US" i="0" dirty="0"/>
              <a:t>, where the urban areas is significantly warmer than its surrounding rural areas due to anthropogenic activities. Currently</a:t>
            </a:r>
          </a:p>
          <a:p>
            <a:endParaRPr lang="en-US" i="0" dirty="0"/>
          </a:p>
          <a:p>
            <a:r>
              <a:rPr lang="en-US" i="0" dirty="0"/>
              <a:t>The stream that ran through the city had been covered for decades by a highway overpass, and for a number of years the old downtown area of Seoul was in decline of use.</a:t>
            </a:r>
            <a:endParaRPr lang="en-US" dirty="0"/>
          </a:p>
          <a:p>
            <a:endParaRPr lang="en-US" dirty="0"/>
          </a:p>
          <a:p>
            <a:r>
              <a:rPr lang="en-US" dirty="0"/>
              <a:t>Results from studies on this area have shown that the restored stream has had significant cooling benefits to the area.</a:t>
            </a:r>
            <a:br>
              <a:rPr lang="en-US" dirty="0"/>
            </a:br>
            <a:r>
              <a:rPr lang="en-US" dirty="0"/>
              <a:t>The project of </a:t>
            </a:r>
            <a:r>
              <a:rPr lang="en-US" dirty="0" err="1"/>
              <a:t>Cheonggyecheon’s</a:t>
            </a:r>
            <a:r>
              <a:rPr lang="en-US" dirty="0"/>
              <a:t> restoration in total created new green public spaces totaling 16.3 hectares, now hosting pedestrian and cultural activities, provides habitats for flora and fauna, and benefits the environment by lowering temperatures.</a:t>
            </a:r>
            <a:br>
              <a:rPr lang="en-US" dirty="0"/>
            </a:br>
            <a:r>
              <a:rPr lang="en-US" dirty="0"/>
              <a:t>From the citizen’s point of view reports state that the biggest contribution to the restoration was the creation of “</a:t>
            </a:r>
            <a:r>
              <a:rPr lang="en-US" i="1" dirty="0"/>
              <a:t>a pleasant place to relax”</a:t>
            </a:r>
            <a:r>
              <a:rPr lang="en-US" dirty="0"/>
              <a:t>.</a:t>
            </a:r>
            <a:br>
              <a:rPr lang="en-US" dirty="0"/>
            </a:br>
            <a:r>
              <a:rPr lang="en-US" dirty="0"/>
              <a:t>The stream was opened to the public in September 2005 and dubbed as a major success in urban renewal and beautification. </a:t>
            </a:r>
          </a:p>
          <a:p>
            <a:r>
              <a:rPr lang="en-US" dirty="0"/>
              <a:t>Thermodynamically, the nearly 6km long recreation space and stream helps to cool down the temperature of nearby areas by approximately 3.6 degrees C on average, versus other parts of Seoul.</a:t>
            </a:r>
            <a:br>
              <a:rPr lang="en-US" dirty="0"/>
            </a:br>
            <a:r>
              <a:rPr lang="en-US" dirty="0"/>
              <a:t>For transport, the number of vehicles entering downtown Soul has also decreased by 2.3%, with an increase in bus users (1.4%) and subways (4.3% with a daily average of 430,000 people), all as a result of removing high-use roads. Having a positive influence on improving the atmospheric environment in the region.</a:t>
            </a:r>
          </a:p>
          <a:p>
            <a:endParaRPr lang="en-US" dirty="0"/>
          </a:p>
          <a:p>
            <a:r>
              <a:rPr lang="en-US" dirty="0"/>
              <a:t>This case study is also a great example of something called ’</a:t>
            </a:r>
            <a:r>
              <a:rPr lang="en-US" dirty="0" err="1"/>
              <a:t>Deculverting</a:t>
            </a:r>
            <a:r>
              <a:rPr lang="en-US" dirty="0"/>
              <a:t>’ or ‘Daylighting’ which is the process of uncovering buried urban rivers, streams and tributaries, and restoring them to more natural conditions. Creating those new habitats for plants and animals, potentially reduce flooding, create new ‘green’ and blue corridors through urban areas.</a:t>
            </a:r>
          </a:p>
          <a:p>
            <a:endParaRPr lang="en-US" dirty="0"/>
          </a:p>
          <a:p>
            <a:r>
              <a:rPr lang="en-US" b="1" dirty="0"/>
              <a:t>References…</a:t>
            </a:r>
          </a:p>
          <a:p>
            <a:r>
              <a:rPr lang="en-US" dirty="0" err="1"/>
              <a:t>Philliipp</a:t>
            </a:r>
            <a:r>
              <a:rPr lang="en-US" dirty="0"/>
              <a:t> </a:t>
            </a:r>
            <a:r>
              <a:rPr lang="en-US" i="1" dirty="0"/>
              <a:t>et al. </a:t>
            </a:r>
            <a:r>
              <a:rPr lang="en-US" dirty="0"/>
              <a:t>(2015), </a:t>
            </a:r>
            <a:r>
              <a:rPr lang="en-US" i="1" dirty="0"/>
              <a:t>Thermal impact of blue infrastructure: </a:t>
            </a:r>
            <a:r>
              <a:rPr lang="en-US" i="1" dirty="0" err="1"/>
              <a:t>Casestudy</a:t>
            </a:r>
            <a:r>
              <a:rPr lang="en-US" i="1" dirty="0"/>
              <a:t> </a:t>
            </a:r>
            <a:r>
              <a:rPr lang="en-US" i="1" dirty="0" err="1"/>
              <a:t>Cheonggyecheon</a:t>
            </a:r>
            <a:r>
              <a:rPr lang="en-US" i="1" dirty="0"/>
              <a:t>, Seoul (Korea)</a:t>
            </a:r>
            <a:r>
              <a:rPr lang="en-US" i="0" dirty="0"/>
              <a:t>, https://</a:t>
            </a:r>
            <a:r>
              <a:rPr lang="en-US" i="0" dirty="0" err="1"/>
              <a:t>www.researchgate.net</a:t>
            </a:r>
            <a:r>
              <a:rPr lang="en-US" i="0" dirty="0"/>
              <a:t>/publication/283523783_Thermal_impact_of_blue_infrastructure_Casestudy_Cheonggyecheon_Seoul_Korea </a:t>
            </a:r>
          </a:p>
          <a:p>
            <a:r>
              <a:rPr lang="en-US" i="0" dirty="0"/>
              <a:t>The World Bank (2015), </a:t>
            </a:r>
            <a:r>
              <a:rPr lang="en-US" i="1" dirty="0"/>
              <a:t>Seoul</a:t>
            </a:r>
            <a:r>
              <a:rPr lang="en-US" i="0" dirty="0"/>
              <a:t>, https://urban-</a:t>
            </a:r>
            <a:r>
              <a:rPr lang="en-US" i="0" dirty="0" err="1"/>
              <a:t>regeneration.worldbank.org</a:t>
            </a:r>
            <a:r>
              <a:rPr lang="en-US" i="0" dirty="0"/>
              <a:t>/Seoul </a:t>
            </a:r>
          </a:p>
          <a:p>
            <a:endParaRPr lang="en-US" i="0" dirty="0"/>
          </a:p>
          <a:p>
            <a:r>
              <a:rPr lang="en-US" i="0" dirty="0"/>
              <a:t>The Freshwater Blog (2014), </a:t>
            </a:r>
            <a:r>
              <a:rPr lang="en-US" i="1" dirty="0"/>
              <a:t>Daylighting urban rivers - </a:t>
            </a:r>
            <a:r>
              <a:rPr lang="en-US" i="0" u="none" dirty="0"/>
              <a:t>https://</a:t>
            </a:r>
            <a:r>
              <a:rPr lang="en-US" i="0" u="none" dirty="0" err="1"/>
              <a:t>freshwaterblog.net</a:t>
            </a:r>
            <a:r>
              <a:rPr lang="en-US" i="0" u="none" dirty="0"/>
              <a:t>/2014/07/08/daylighting-urban-rivers/</a:t>
            </a:r>
            <a:br>
              <a:rPr lang="en-US" i="0" dirty="0"/>
            </a:br>
            <a:br>
              <a:rPr lang="en-US" i="0" dirty="0"/>
            </a:br>
            <a:r>
              <a:rPr lang="en-US" b="1" i="1" dirty="0"/>
              <a:t>Other similar case studies…</a:t>
            </a:r>
            <a:br>
              <a:rPr lang="en-US" b="1" i="1" dirty="0"/>
            </a:br>
            <a:r>
              <a:rPr lang="en-US" b="0" i="0" dirty="0"/>
              <a:t>Shedd Aquarium, </a:t>
            </a:r>
            <a:r>
              <a:rPr lang="en-US" b="0" i="1" dirty="0"/>
              <a:t>Understanding urban freshwater ecosystems –</a:t>
            </a:r>
            <a:r>
              <a:rPr lang="en-US" b="0" i="0" dirty="0"/>
              <a:t> https://</a:t>
            </a:r>
            <a:r>
              <a:rPr lang="en-US" b="0" i="0" dirty="0" err="1"/>
              <a:t>www.sheddaquarium.org</a:t>
            </a:r>
            <a:r>
              <a:rPr lang="en-US" b="0" i="0" dirty="0"/>
              <a:t>/care-and-conservation/</a:t>
            </a:r>
            <a:r>
              <a:rPr lang="en-US" b="0" i="0" dirty="0" err="1"/>
              <a:t>shedd</a:t>
            </a:r>
            <a:r>
              <a:rPr lang="en-US" b="0" i="0" dirty="0"/>
              <a:t>-research/understanding-urban-freshwater-ecosystems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14</a:t>
            </a:fld>
            <a:endParaRPr lang="en-US"/>
          </a:p>
        </p:txBody>
      </p:sp>
    </p:spTree>
    <p:extLst>
      <p:ext uri="{BB962C8B-B14F-4D97-AF65-F5344CB8AC3E}">
        <p14:creationId xmlns:p14="http://schemas.microsoft.com/office/powerpoint/2010/main" val="3753233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15</a:t>
            </a:fld>
            <a:endParaRPr lang="en-US"/>
          </a:p>
        </p:txBody>
      </p:sp>
    </p:spTree>
    <p:extLst>
      <p:ext uri="{BB962C8B-B14F-4D97-AF65-F5344CB8AC3E}">
        <p14:creationId xmlns:p14="http://schemas.microsoft.com/office/powerpoint/2010/main" val="11980397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There’s a multitude of things you could think about when it comes to water use and conservation both in and around housing…</a:t>
            </a:r>
          </a:p>
          <a:p>
            <a:endParaRPr lang="en-US" dirty="0"/>
          </a:p>
          <a:p>
            <a:r>
              <a:rPr lang="en-US" dirty="0"/>
              <a:t>In terms of conserving water internally, there are a number of ways this can be achieved – though mainly through effective plumbing and design.</a:t>
            </a:r>
          </a:p>
          <a:p>
            <a:r>
              <a:rPr lang="en-US" dirty="0"/>
              <a:t>For example, </a:t>
            </a:r>
            <a:r>
              <a:rPr lang="en-US" b="1" dirty="0"/>
              <a:t>gravity hot water systems</a:t>
            </a:r>
            <a:r>
              <a:rPr lang="en-US" b="0" dirty="0"/>
              <a:t> deliver low pressure water while using less water than a mains pressure system.</a:t>
            </a:r>
            <a:br>
              <a:rPr lang="en-US" b="0" dirty="0"/>
            </a:br>
            <a:r>
              <a:rPr lang="en-US" b="0" dirty="0"/>
              <a:t>Installing </a:t>
            </a:r>
            <a:r>
              <a:rPr lang="en-US" b="1" dirty="0"/>
              <a:t>point of use water heaters</a:t>
            </a:r>
            <a:r>
              <a:rPr lang="en-US" b="0" dirty="0"/>
              <a:t> will also ensure that cold water is not wasted when someone is waiting for hot water to come through the tap.</a:t>
            </a:r>
          </a:p>
          <a:p>
            <a:br>
              <a:rPr lang="en-US" b="0" dirty="0"/>
            </a:br>
            <a:r>
              <a:rPr lang="en-US" b="0" dirty="0"/>
              <a:t>In addition to these, many other water-efficient appliances and fittings can be installed to reduce the loss of heat or wasted water.</a:t>
            </a:r>
          </a:p>
          <a:p>
            <a:r>
              <a:rPr lang="en-US" dirty="0"/>
              <a:t>Conventional flush toilets as one example are responsible for up to 40% of domestic water use. Displacement devices in the toilet cistern can reduce some water, but the most effective solution is fitting low-flush toilets which use less than 4 </a:t>
            </a:r>
            <a:r>
              <a:rPr lang="en-US" dirty="0" err="1"/>
              <a:t>litres</a:t>
            </a:r>
            <a:r>
              <a:rPr lang="en-US" dirty="0"/>
              <a:t> of water per flush.</a:t>
            </a:r>
            <a:br>
              <a:rPr lang="en-US" dirty="0"/>
            </a:br>
            <a:br>
              <a:rPr lang="en-US" dirty="0"/>
            </a:br>
            <a:r>
              <a:rPr lang="en-US" dirty="0"/>
              <a:t>Taps, which are responsible for around 8% of  domestic water usage are important to consider too, and many responsible businesses already have. You’ve probably already seen water-saving measures for taps too, including sensor taps (which prevent water from continuing to flow after use) and spray taps (which reduce flow volume).</a:t>
            </a:r>
            <a:br>
              <a:rPr lang="en-US" dirty="0"/>
            </a:br>
            <a:br>
              <a:rPr lang="en-US" dirty="0"/>
            </a:br>
            <a:r>
              <a:rPr lang="en-US" dirty="0"/>
              <a:t>Including these, our showers (20% of domestic water use), dishwashers (average of 16 </a:t>
            </a:r>
            <a:r>
              <a:rPr lang="en-US" dirty="0" err="1"/>
              <a:t>litres</a:t>
            </a:r>
            <a:r>
              <a:rPr lang="en-US" dirty="0"/>
              <a:t> of water per load), and washing machines (50-100 </a:t>
            </a:r>
            <a:r>
              <a:rPr lang="en-US" dirty="0" err="1"/>
              <a:t>litres</a:t>
            </a:r>
            <a:r>
              <a:rPr lang="en-US" dirty="0"/>
              <a:t> per load depending on age and </a:t>
            </a:r>
            <a:r>
              <a:rPr lang="en-US" dirty="0" err="1"/>
              <a:t>efficency</a:t>
            </a:r>
            <a:r>
              <a:rPr lang="en-US" dirty="0"/>
              <a:t> of the machine) all account for our domestic water usage.</a:t>
            </a:r>
          </a:p>
        </p:txBody>
      </p:sp>
      <p:sp>
        <p:nvSpPr>
          <p:cNvPr id="4" name="Slide Number Placeholder 3"/>
          <p:cNvSpPr>
            <a:spLocks noGrp="1"/>
          </p:cNvSpPr>
          <p:nvPr>
            <p:ph type="sldNum" sz="quarter" idx="5"/>
          </p:nvPr>
        </p:nvSpPr>
        <p:spPr/>
        <p:txBody>
          <a:bodyPr/>
          <a:lstStyle/>
          <a:p>
            <a:fld id="{3D748307-E1A2-094F-AD21-F50E1FF0BC18}" type="slidenum">
              <a:rPr lang="en-US" smtClean="0"/>
              <a:t>16</a:t>
            </a:fld>
            <a:endParaRPr lang="en-US"/>
          </a:p>
        </p:txBody>
      </p:sp>
    </p:spTree>
    <p:extLst>
      <p:ext uri="{BB962C8B-B14F-4D97-AF65-F5344CB8AC3E}">
        <p14:creationId xmlns:p14="http://schemas.microsoft.com/office/powerpoint/2010/main" val="22151454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Rainwater Harvesting</a:t>
            </a:r>
            <a:r>
              <a:rPr lang="en-US" b="0" dirty="0"/>
              <a:t> can be a great way to retain, recycle and reuse rainwater for various uses, and generally takes only 2 years to pay back in what water usage someone may have paid for to for example, wash their clothes, flush their toilet, or water their garden for. </a:t>
            </a:r>
            <a:endParaRPr lang="en-US" b="1" dirty="0"/>
          </a:p>
          <a:p>
            <a:endParaRPr lang="en-US" b="1" dirty="0"/>
          </a:p>
          <a:p>
            <a:r>
              <a:rPr lang="en-US" b="1" dirty="0"/>
              <a:t>Additional references…</a:t>
            </a:r>
          </a:p>
          <a:p>
            <a:endParaRPr lang="en-US" b="1" dirty="0"/>
          </a:p>
          <a:p>
            <a:r>
              <a:rPr lang="en-US" b="0" dirty="0"/>
              <a:t>Circle of Blue (2010), </a:t>
            </a:r>
            <a:r>
              <a:rPr lang="en-US" b="0" i="1" dirty="0"/>
              <a:t>India Cities Focus on Rainwater Harvesting to Provide Clean Drinking Water</a:t>
            </a:r>
            <a:r>
              <a:rPr lang="en-US" b="0" i="0" dirty="0"/>
              <a:t>, https://</a:t>
            </a:r>
            <a:r>
              <a:rPr lang="en-US" b="0" i="0" dirty="0" err="1"/>
              <a:t>www.circleofblue.org</a:t>
            </a:r>
            <a:r>
              <a:rPr lang="en-US" b="0" i="0" dirty="0"/>
              <a:t>/2010/world/india-cities-focus-on-rainwater-harvesting-to-provide-clean-drinking-water/ </a:t>
            </a:r>
          </a:p>
          <a:p>
            <a:endParaRPr lang="en-US" b="0" i="0" dirty="0"/>
          </a:p>
          <a:p>
            <a:r>
              <a:rPr lang="en-US" b="0" i="0" dirty="0"/>
              <a:t>Royal Horticultural Society (2020), </a:t>
            </a:r>
            <a:r>
              <a:rPr lang="en-US" b="0" i="1" dirty="0"/>
              <a:t>Rain Gardens</a:t>
            </a:r>
            <a:r>
              <a:rPr lang="en-US" b="0" i="0" dirty="0"/>
              <a:t>, https://</a:t>
            </a:r>
            <a:r>
              <a:rPr lang="en-US" b="0" i="0" dirty="0" err="1"/>
              <a:t>www.rhs.org.uk</a:t>
            </a:r>
            <a:r>
              <a:rPr lang="en-US" b="0" i="0" dirty="0"/>
              <a:t>/advice/</a:t>
            </a:r>
            <a:r>
              <a:rPr lang="en-US" b="0" i="0" dirty="0" err="1"/>
              <a:t>profile?PID</a:t>
            </a:r>
            <a:r>
              <a:rPr lang="en-US" b="0" i="0" dirty="0"/>
              <a:t>=1009 </a:t>
            </a:r>
            <a:endParaRPr lang="en-US" b="0" dirty="0"/>
          </a:p>
        </p:txBody>
      </p:sp>
      <p:sp>
        <p:nvSpPr>
          <p:cNvPr id="4" name="Slide Number Placeholder 3"/>
          <p:cNvSpPr>
            <a:spLocks noGrp="1"/>
          </p:cNvSpPr>
          <p:nvPr>
            <p:ph type="sldNum" sz="quarter" idx="5"/>
          </p:nvPr>
        </p:nvSpPr>
        <p:spPr/>
        <p:txBody>
          <a:bodyPr/>
          <a:lstStyle/>
          <a:p>
            <a:fld id="{3D748307-E1A2-094F-AD21-F50E1FF0BC18}" type="slidenum">
              <a:rPr lang="en-US" smtClean="0"/>
              <a:t>17</a:t>
            </a:fld>
            <a:endParaRPr lang="en-US"/>
          </a:p>
        </p:txBody>
      </p:sp>
    </p:spTree>
    <p:extLst>
      <p:ext uri="{BB962C8B-B14F-4D97-AF65-F5344CB8AC3E}">
        <p14:creationId xmlns:p14="http://schemas.microsoft.com/office/powerpoint/2010/main" val="29779920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waste water recycling, there are two types of waste water you can find in domestic buildings – greywater and blackwater.</a:t>
            </a:r>
            <a:br>
              <a:rPr lang="en-US" dirty="0"/>
            </a:br>
            <a:r>
              <a:rPr lang="en-US" dirty="0"/>
              <a:t>Both types can be effectively recycled on-site with </a:t>
            </a:r>
            <a:r>
              <a:rPr lang="en-US" dirty="0" err="1"/>
              <a:t>SuDS</a:t>
            </a:r>
            <a:r>
              <a:rPr lang="en-US" dirty="0"/>
              <a:t> techniques, especially and most effectively through the use of constructed wetlands or reedbed systems.</a:t>
            </a:r>
          </a:p>
          <a:p>
            <a:endParaRPr lang="en-US" dirty="0"/>
          </a:p>
          <a:p>
            <a:r>
              <a:rPr lang="en-US" b="1" i="1" dirty="0"/>
              <a:t>Blackwater</a:t>
            </a:r>
            <a:r>
              <a:rPr lang="en-US" b="0" i="0" dirty="0"/>
              <a:t> comes from toilets and contains harmful pathogens, therefore must be treated before being discharged out into the environment.</a:t>
            </a:r>
          </a:p>
          <a:p>
            <a:endParaRPr lang="en-US" b="0" i="0" dirty="0"/>
          </a:p>
          <a:p>
            <a:r>
              <a:rPr lang="en-US" b="1" i="1" dirty="0"/>
              <a:t>Greywater</a:t>
            </a:r>
            <a:r>
              <a:rPr lang="en-US" b="0" i="0" dirty="0"/>
              <a:t> comes from baths, showers and sinks, and can be recycled and reused for watering gardens or flushing toilets as the source does not contain harmful pathogens (usually).</a:t>
            </a:r>
            <a:br>
              <a:rPr lang="en-US" b="0" i="0" dirty="0"/>
            </a:br>
            <a:r>
              <a:rPr lang="en-US" b="0" i="0" dirty="0"/>
              <a:t>Reusing greywater from flushing toilets can save up to 50% of domestic water use, but requires some treatment/filtration and disinfectant to remove bacteria and biological matter. Implementing a greywater system into a household can be done on either end of the budget scale – from advanced commercial designs, to DIY self-built models.</a:t>
            </a:r>
            <a:endParaRPr lang="en-US" b="1" i="1" dirty="0"/>
          </a:p>
        </p:txBody>
      </p:sp>
      <p:sp>
        <p:nvSpPr>
          <p:cNvPr id="4" name="Slide Number Placeholder 3"/>
          <p:cNvSpPr>
            <a:spLocks noGrp="1"/>
          </p:cNvSpPr>
          <p:nvPr>
            <p:ph type="sldNum" sz="quarter" idx="5"/>
          </p:nvPr>
        </p:nvSpPr>
        <p:spPr/>
        <p:txBody>
          <a:bodyPr/>
          <a:lstStyle/>
          <a:p>
            <a:fld id="{3D748307-E1A2-094F-AD21-F50E1FF0BC18}" type="slidenum">
              <a:rPr lang="en-US" smtClean="0"/>
              <a:t>18</a:t>
            </a:fld>
            <a:endParaRPr lang="en-US"/>
          </a:p>
        </p:txBody>
      </p:sp>
    </p:spTree>
    <p:extLst>
      <p:ext uri="{BB962C8B-B14F-4D97-AF65-F5344CB8AC3E}">
        <p14:creationId xmlns:p14="http://schemas.microsoft.com/office/powerpoint/2010/main" val="3516277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potential to tie in with rainwater harvesting systems, soil box systems (sometimes also called </a:t>
            </a:r>
            <a:r>
              <a:rPr lang="en-GB" sz="1200" i="1" kern="1200" dirty="0">
                <a:solidFill>
                  <a:schemeClr val="tx1"/>
                </a:solidFill>
                <a:effectLst/>
                <a:latin typeface="+mn-lt"/>
                <a:ea typeface="+mn-ea"/>
                <a:cs typeface="+mn-cs"/>
              </a:rPr>
              <a:t>biological soil boxes</a:t>
            </a:r>
            <a:r>
              <a:rPr lang="en-GB" sz="1200" kern="1200" dirty="0">
                <a:solidFill>
                  <a:schemeClr val="tx1"/>
                </a:solidFill>
                <a:effectLst/>
                <a:latin typeface="+mn-lt"/>
                <a:ea typeface="+mn-ea"/>
                <a:cs typeface="+mn-cs"/>
              </a:rPr>
              <a:t>), can be used to filter out mildly toxic elements which may be found in greywater sources.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prevents the water from contaminating a local area on a deeper level or further down the water flow/treatment system where it may not be as easily filtered out.</a:t>
            </a:r>
          </a:p>
        </p:txBody>
      </p:sp>
      <p:sp>
        <p:nvSpPr>
          <p:cNvPr id="4" name="Slide Number Placeholder 3"/>
          <p:cNvSpPr>
            <a:spLocks noGrp="1"/>
          </p:cNvSpPr>
          <p:nvPr>
            <p:ph type="sldNum" sz="quarter" idx="5"/>
          </p:nvPr>
        </p:nvSpPr>
        <p:spPr/>
        <p:txBody>
          <a:bodyPr/>
          <a:lstStyle/>
          <a:p>
            <a:fld id="{3D748307-E1A2-094F-AD21-F50E1FF0BC18}" type="slidenum">
              <a:rPr lang="en-US" smtClean="0"/>
              <a:t>19</a:t>
            </a:fld>
            <a:endParaRPr lang="en-US"/>
          </a:p>
        </p:txBody>
      </p:sp>
    </p:spTree>
    <p:extLst>
      <p:ext uri="{BB962C8B-B14F-4D97-AF65-F5344CB8AC3E}">
        <p14:creationId xmlns:p14="http://schemas.microsoft.com/office/powerpoint/2010/main" val="1467098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Please in your own time undertake this self-led tutorial on urban freshwater management, to do your own research into the topic.</a:t>
            </a:r>
            <a:br>
              <a:rPr lang="en-US" b="0" dirty="0"/>
            </a:br>
            <a:r>
              <a:rPr lang="en-US" b="0" dirty="0"/>
              <a:t>Look up new or developing technologies that are being implemented today. How can we better them? What are some of the new issues we’re coming up against into the new decade?</a:t>
            </a:r>
          </a:p>
          <a:p>
            <a:endParaRPr lang="en-US" b="0" dirty="0"/>
          </a:p>
          <a:p>
            <a:endParaRPr lang="en-US" b="0" dirty="0"/>
          </a:p>
          <a:p>
            <a:r>
              <a:rPr lang="en-US" b="1" dirty="0"/>
              <a:t>Useful starting point links for this:</a:t>
            </a:r>
          </a:p>
          <a:p>
            <a:endParaRPr lang="en-US" b="0" dirty="0"/>
          </a:p>
          <a:p>
            <a:r>
              <a:rPr lang="en-US" b="0" dirty="0"/>
              <a:t>Good Practices Handbook for </a:t>
            </a:r>
            <a:r>
              <a:rPr lang="en-US" b="1" dirty="0"/>
              <a:t>Integrating Urban Development and Wetland Conservation </a:t>
            </a:r>
            <a:r>
              <a:rPr lang="en-US" b="0" dirty="0"/>
              <a:t>(2018)</a:t>
            </a:r>
            <a:r>
              <a:rPr lang="en-US" b="1" dirty="0"/>
              <a:t> </a:t>
            </a:r>
            <a:r>
              <a:rPr lang="en-US" b="0" dirty="0"/>
              <a:t> - https://</a:t>
            </a:r>
            <a:r>
              <a:rPr lang="en-US" b="0" dirty="0" err="1"/>
              <a:t>www.wwtconsulting.co.uk</a:t>
            </a:r>
            <a:r>
              <a:rPr lang="en-US" b="0" dirty="0"/>
              <a:t>/</a:t>
            </a:r>
            <a:r>
              <a:rPr lang="en-US" b="0" dirty="0" err="1"/>
              <a:t>wp</a:t>
            </a:r>
            <a:r>
              <a:rPr lang="en-US" b="0" dirty="0"/>
              <a:t>-content/uploads/2018/10/Good-practices-urban-wetlands-handbook-181004-FOR-WEBSITE.pdf </a:t>
            </a:r>
          </a:p>
          <a:p>
            <a:endParaRPr lang="en-US" b="0" dirty="0"/>
          </a:p>
          <a:p>
            <a:r>
              <a:rPr lang="en-US" b="1" dirty="0"/>
              <a:t>Water-sensitive urban design: Opportunities for the UK </a:t>
            </a:r>
            <a:r>
              <a:rPr lang="en-US" b="0" dirty="0"/>
              <a:t>(2013) – http://</a:t>
            </a:r>
            <a:r>
              <a:rPr lang="en-US" b="0" dirty="0" err="1"/>
              <a:t>eprints.whiterose.ac.uk</a:t>
            </a:r>
            <a:r>
              <a:rPr lang="en-US" b="0" dirty="0"/>
              <a:t>/75856/1/Ashley%20et%20al.pdf </a:t>
            </a:r>
          </a:p>
          <a:p>
            <a:endParaRPr lang="en-US" b="0" dirty="0"/>
          </a:p>
          <a:p>
            <a:r>
              <a:rPr lang="en-US" b="1" dirty="0"/>
              <a:t>Water sensitive urban design in the UK </a:t>
            </a:r>
            <a:r>
              <a:rPr lang="en-US" b="0" dirty="0"/>
              <a:t>– http://</a:t>
            </a:r>
            <a:r>
              <a:rPr lang="en-US" b="0" dirty="0" err="1"/>
              <a:t>urbanwater-eco.services</a:t>
            </a:r>
            <a:r>
              <a:rPr lang="en-US" b="0" dirty="0"/>
              <a:t>/project/water-sensitive-urban-design-</a:t>
            </a:r>
            <a:r>
              <a:rPr lang="en-US" b="0" dirty="0" err="1"/>
              <a:t>wsud</a:t>
            </a:r>
            <a:r>
              <a:rPr lang="en-US" b="0" dirty="0"/>
              <a:t>-in-the-</a:t>
            </a:r>
            <a:r>
              <a:rPr lang="en-US" b="0" dirty="0" err="1"/>
              <a:t>uk</a:t>
            </a:r>
            <a:r>
              <a:rPr lang="en-US" b="0" dirty="0"/>
              <a:t>/ </a:t>
            </a:r>
            <a:br>
              <a:rPr lang="en-US" b="0" dirty="0"/>
            </a:br>
            <a:br>
              <a:rPr lang="en-US" b="0" dirty="0"/>
            </a:br>
            <a:r>
              <a:rPr lang="en-US" b="0" dirty="0"/>
              <a:t>CRC for Water Sensitive Cities (2018), </a:t>
            </a:r>
            <a:r>
              <a:rPr lang="en-US" b="1" dirty="0"/>
              <a:t>Designing water sensitive cities </a:t>
            </a:r>
            <a:r>
              <a:rPr lang="en-US" b="0" dirty="0"/>
              <a:t>– https://</a:t>
            </a:r>
            <a:r>
              <a:rPr lang="en-US" b="0" dirty="0" err="1"/>
              <a:t>watersensitivecities.org.au</a:t>
            </a:r>
            <a:r>
              <a:rPr lang="en-US" b="0" dirty="0"/>
              <a:t>/collaborate/collaborating-with-industry/designing-water-sensitive-cities/</a:t>
            </a:r>
          </a:p>
          <a:p>
            <a:endParaRPr lang="en-US" b="0" dirty="0"/>
          </a:p>
          <a:p>
            <a:r>
              <a:rPr lang="en-US" b="1" dirty="0"/>
              <a:t>Nature’s Way: the Environment for Success, </a:t>
            </a:r>
            <a:r>
              <a:rPr lang="en-US" b="0" dirty="0"/>
              <a:t>Practical proposals for the Government’s 25 year Environment Plan - https://</a:t>
            </a:r>
            <a:r>
              <a:rPr lang="en-US" b="0" dirty="0" err="1"/>
              <a:t>www.wwt.org.uk</a:t>
            </a:r>
            <a:r>
              <a:rPr lang="en-US" b="0" dirty="0"/>
              <a:t>/our-work/wetland-conservation-unit/publications/natures-way/ </a:t>
            </a:r>
            <a:br>
              <a:rPr lang="en-US" b="0" dirty="0"/>
            </a:br>
            <a:r>
              <a:rPr lang="en-US" b="0" dirty="0"/>
              <a:t>(May be a useful resource for exam and other modules?) </a:t>
            </a:r>
          </a:p>
          <a:p>
            <a:endParaRPr lang="en-US" b="0" dirty="0"/>
          </a:p>
          <a:p>
            <a:r>
              <a:rPr lang="en-US" b="1" dirty="0"/>
              <a:t>Green Infrastructure and Stormwater Management, </a:t>
            </a:r>
            <a:r>
              <a:rPr lang="en-US" b="0" dirty="0"/>
              <a:t>Global Designing Cities Initiative - https://</a:t>
            </a:r>
            <a:r>
              <a:rPr lang="en-US" b="0" dirty="0" err="1"/>
              <a:t>www.google.com</a:t>
            </a:r>
            <a:r>
              <a:rPr lang="en-US" b="0" dirty="0"/>
              <a:t>/</a:t>
            </a:r>
            <a:r>
              <a:rPr lang="en-US" b="0" dirty="0" err="1"/>
              <a:t>url?sa</a:t>
            </a:r>
            <a:r>
              <a:rPr lang="en-US" b="0" dirty="0"/>
              <a:t>=</a:t>
            </a:r>
            <a:r>
              <a:rPr lang="en-US" b="0" dirty="0" err="1"/>
              <a:t>i&amp;url</a:t>
            </a:r>
            <a:r>
              <a:rPr lang="en-US" b="0" dirty="0"/>
              <a:t>=https%3A%2F%2Fglobaldesigningcities.org%2Fpublication%2Fglobal-street-design-guide%2Futilities-and-infrastructure%2Fgreen-infrastructure-stormwater-management%2F&amp;psig=AOvVaw2F-Hve-_tWO2vfguBArUSV&amp;ust=1606938454340000&amp;source=</a:t>
            </a:r>
            <a:r>
              <a:rPr lang="en-US" b="0" dirty="0" err="1"/>
              <a:t>images&amp;cd</a:t>
            </a:r>
            <a:r>
              <a:rPr lang="en-US" b="0" dirty="0"/>
              <a:t>=</a:t>
            </a:r>
            <a:r>
              <a:rPr lang="en-US" b="0" dirty="0" err="1"/>
              <a:t>vfe&amp;ved</a:t>
            </a:r>
            <a:r>
              <a:rPr lang="en-US" b="0" dirty="0"/>
              <a:t>=0CA0QjhxqFwoTCNjB4bTGre0CFQAAAAAdAAAAABAV </a:t>
            </a:r>
            <a:endParaRPr lang="en-US" b="1" dirty="0"/>
          </a:p>
        </p:txBody>
      </p:sp>
      <p:sp>
        <p:nvSpPr>
          <p:cNvPr id="4" name="Slide Number Placeholder 3"/>
          <p:cNvSpPr>
            <a:spLocks noGrp="1"/>
          </p:cNvSpPr>
          <p:nvPr>
            <p:ph type="sldNum" sz="quarter" idx="5"/>
          </p:nvPr>
        </p:nvSpPr>
        <p:spPr/>
        <p:txBody>
          <a:bodyPr/>
          <a:lstStyle/>
          <a:p>
            <a:fld id="{3D748307-E1A2-094F-AD21-F50E1FF0BC18}" type="slidenum">
              <a:rPr lang="en-US" smtClean="0"/>
              <a:t>20</a:t>
            </a:fld>
            <a:endParaRPr lang="en-US"/>
          </a:p>
        </p:txBody>
      </p:sp>
    </p:spTree>
    <p:extLst>
      <p:ext uri="{BB962C8B-B14F-4D97-AF65-F5344CB8AC3E}">
        <p14:creationId xmlns:p14="http://schemas.microsoft.com/office/powerpoint/2010/main" val="981989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21</a:t>
            </a:fld>
            <a:endParaRPr lang="en-US"/>
          </a:p>
        </p:txBody>
      </p:sp>
    </p:spTree>
    <p:extLst>
      <p:ext uri="{BB962C8B-B14F-4D97-AF65-F5344CB8AC3E}">
        <p14:creationId xmlns:p14="http://schemas.microsoft.com/office/powerpoint/2010/main" val="13103900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22</a:t>
            </a:fld>
            <a:endParaRPr lang="en-US"/>
          </a:p>
        </p:txBody>
      </p:sp>
    </p:spTree>
    <p:extLst>
      <p:ext uri="{BB962C8B-B14F-4D97-AF65-F5344CB8AC3E}">
        <p14:creationId xmlns:p14="http://schemas.microsoft.com/office/powerpoint/2010/main" val="774741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BC4A0-2A70-0941-9938-C89AA02DAB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33C378F-B569-044E-9D10-23F636E547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758ACE8-6E1C-FD47-B8F8-67A2FD6E85F4}"/>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5" name="Footer Placeholder 4">
            <a:extLst>
              <a:ext uri="{FF2B5EF4-FFF2-40B4-BE49-F238E27FC236}">
                <a16:creationId xmlns:a16="http://schemas.microsoft.com/office/drawing/2014/main" id="{D2AC1355-EDC1-7847-8989-9EE6B91C84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CE5470-6C4C-3447-AE04-6D8B6ED2FAA4}"/>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385293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1E32-EED2-F04D-9B3C-32CC013B06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C0A4C6-7931-B947-87F3-8C9E3BB8E37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8C306-C964-BD49-9C8D-CD2662953A6A}"/>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5" name="Footer Placeholder 4">
            <a:extLst>
              <a:ext uri="{FF2B5EF4-FFF2-40B4-BE49-F238E27FC236}">
                <a16:creationId xmlns:a16="http://schemas.microsoft.com/office/drawing/2014/main" id="{7A8F0FD9-40D4-B544-9E0B-94CD656B09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84DAD7-8AFA-BD49-80CD-97045E7A5EE3}"/>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159598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CA1D9-70D1-3649-9480-4255BEC31C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093DE0-9649-5F42-ACB7-EEE9D7201D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4C47891-3E04-7A41-965F-E5CDDEFFBF1B}"/>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5" name="Footer Placeholder 4">
            <a:extLst>
              <a:ext uri="{FF2B5EF4-FFF2-40B4-BE49-F238E27FC236}">
                <a16:creationId xmlns:a16="http://schemas.microsoft.com/office/drawing/2014/main" id="{A99B4308-C377-874D-8ED7-31651014FD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0A3746-08EA-B44B-8330-A2478A109A00}"/>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168294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099C-008C-764B-BB65-C8CBA904AE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BB584C-4409-4048-8E44-E4913B94A7A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1542BB-5D7C-614C-8EEF-0AF80065659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493F294-F3D4-A048-99A7-38412EA7DC53}"/>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6" name="Footer Placeholder 5">
            <a:extLst>
              <a:ext uri="{FF2B5EF4-FFF2-40B4-BE49-F238E27FC236}">
                <a16:creationId xmlns:a16="http://schemas.microsoft.com/office/drawing/2014/main" id="{D54C8C95-F830-8143-8C91-C2E73E137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06FB90-91E8-DB45-B02E-65EEF4EA39A8}"/>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291485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4E4F-5342-8A4C-8936-86389295EAF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FA7F4A-7746-1044-92FB-2861EB1B2A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D5BB501-4428-6348-9284-63699216F45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25B3CE-42DD-9444-9DB6-5FAA54B118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24F5F36-CCC6-CF41-BE77-9B214E13399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021AE67-820E-B442-B698-76CD4135A74C}"/>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8" name="Footer Placeholder 7">
            <a:extLst>
              <a:ext uri="{FF2B5EF4-FFF2-40B4-BE49-F238E27FC236}">
                <a16:creationId xmlns:a16="http://schemas.microsoft.com/office/drawing/2014/main" id="{6C8F2BF2-A191-144B-87C0-C78638A54BC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F49283-939B-C846-8121-97F4CB2E0792}"/>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029555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4FF4-4C7E-5F48-A47E-241F708990E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223D441-49A8-4A46-8CD9-9EEF864E315F}"/>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4" name="Footer Placeholder 3">
            <a:extLst>
              <a:ext uri="{FF2B5EF4-FFF2-40B4-BE49-F238E27FC236}">
                <a16:creationId xmlns:a16="http://schemas.microsoft.com/office/drawing/2014/main" id="{148FC23D-C4E8-E84B-B469-874CAE3C35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4BF4AF-2FC7-A64B-BA1E-77CAC7F26CB8}"/>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3823487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77BDE0-7230-F74A-9EF2-9A07C72F62A1}"/>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3" name="Footer Placeholder 2">
            <a:extLst>
              <a:ext uri="{FF2B5EF4-FFF2-40B4-BE49-F238E27FC236}">
                <a16:creationId xmlns:a16="http://schemas.microsoft.com/office/drawing/2014/main" id="{036C8D26-7E65-6943-AA57-F60FA672F1B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9570C9-3312-1C4D-81AF-D3E47A816D8C}"/>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4280302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72E49-0017-DE4F-A7F8-2A5A10250A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1B5C22F-ABB6-864E-A936-1274247D57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BFC6CF-73D3-EC49-A88E-B51EE289A5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5A62C1-49BC-DE49-A6AF-DE84B4DFEB73}"/>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6" name="Footer Placeholder 5">
            <a:extLst>
              <a:ext uri="{FF2B5EF4-FFF2-40B4-BE49-F238E27FC236}">
                <a16:creationId xmlns:a16="http://schemas.microsoft.com/office/drawing/2014/main" id="{73D35447-5149-B349-A3DC-BCF713D810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A5E8F-C7A4-B94E-BC9B-2803E52F042B}"/>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457719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CEE3D-6F58-5446-B672-67F472E70D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AEA481-09B8-484A-AB14-1A2463301C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40AA05-FC58-DF43-AFF3-CDAA4846F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C351CF-FC8D-7744-A48B-6F232552A584}"/>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6" name="Footer Placeholder 5">
            <a:extLst>
              <a:ext uri="{FF2B5EF4-FFF2-40B4-BE49-F238E27FC236}">
                <a16:creationId xmlns:a16="http://schemas.microsoft.com/office/drawing/2014/main" id="{8C147D40-1272-8446-9E69-FF75199064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093930-5FC8-B84B-97F4-EE5EB3373426}"/>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1792700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F4C4E-4D9F-3E4F-9478-90F30CC72EB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60DC251-B8E6-EA49-A84B-2DC74ADD414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06BFF5-DA49-AD4D-A76E-220127856DF7}"/>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5" name="Footer Placeholder 4">
            <a:extLst>
              <a:ext uri="{FF2B5EF4-FFF2-40B4-BE49-F238E27FC236}">
                <a16:creationId xmlns:a16="http://schemas.microsoft.com/office/drawing/2014/main" id="{6984C1AF-5354-4245-9CAE-9D75EF39FB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D00B26-6AC0-6B4E-A808-EE6BBA48055C}"/>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3381280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BECC78-D119-FA4E-BE0A-4349BA19C6C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1335D4-29E4-7440-8DC9-E4A5088A2EC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668911-C926-0342-8F89-53A0D2ACEEEB}"/>
              </a:ext>
            </a:extLst>
          </p:cNvPr>
          <p:cNvSpPr>
            <a:spLocks noGrp="1"/>
          </p:cNvSpPr>
          <p:nvPr>
            <p:ph type="dt" sz="half" idx="10"/>
          </p:nvPr>
        </p:nvSpPr>
        <p:spPr/>
        <p:txBody>
          <a:bodyPr/>
          <a:lstStyle/>
          <a:p>
            <a:fld id="{2461420F-67A0-B042-94C4-5CAE02D38595}" type="datetimeFigureOut">
              <a:rPr lang="en-US" smtClean="0"/>
              <a:t>12/1/20</a:t>
            </a:fld>
            <a:endParaRPr lang="en-US"/>
          </a:p>
        </p:txBody>
      </p:sp>
      <p:sp>
        <p:nvSpPr>
          <p:cNvPr id="5" name="Footer Placeholder 4">
            <a:extLst>
              <a:ext uri="{FF2B5EF4-FFF2-40B4-BE49-F238E27FC236}">
                <a16:creationId xmlns:a16="http://schemas.microsoft.com/office/drawing/2014/main" id="{14D45471-71B9-7F42-8B40-50197BB2E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B99BE8-D2BA-0E47-AD52-BBC5607BB751}"/>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1964180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6DC5AF-9979-4949-A02B-3E51BA6DD8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ED488E-F519-B349-969B-6E07621388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04A3D2-328A-CC4D-B83A-C3001EC397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61420F-67A0-B042-94C4-5CAE02D38595}" type="datetimeFigureOut">
              <a:rPr lang="en-US" smtClean="0"/>
              <a:t>12/1/20</a:t>
            </a:fld>
            <a:endParaRPr lang="en-US"/>
          </a:p>
        </p:txBody>
      </p:sp>
      <p:sp>
        <p:nvSpPr>
          <p:cNvPr id="5" name="Footer Placeholder 4">
            <a:extLst>
              <a:ext uri="{FF2B5EF4-FFF2-40B4-BE49-F238E27FC236}">
                <a16:creationId xmlns:a16="http://schemas.microsoft.com/office/drawing/2014/main" id="{E1196751-F67B-E547-8EA9-271B834FA7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E14766-1709-ED44-A851-F93C2E0ED7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C7204E-E30C-C84F-9D3A-AB9CD5808E8A}" type="slidenum">
              <a:rPr lang="en-US" smtClean="0"/>
              <a:t>‹#›</a:t>
            </a:fld>
            <a:endParaRPr lang="en-US"/>
          </a:p>
        </p:txBody>
      </p:sp>
    </p:spTree>
    <p:extLst>
      <p:ext uri="{BB962C8B-B14F-4D97-AF65-F5344CB8AC3E}">
        <p14:creationId xmlns:p14="http://schemas.microsoft.com/office/powerpoint/2010/main" val="665333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8.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tiff"/></Relationships>
</file>

<file path=ppt/slides/_rels/slide10.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tiff"/></Relationships>
</file>

<file path=ppt/slides/_rels/slide11.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3.tiff"/></Relationships>
</file>

<file path=ppt/slides/_rels/slide14.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7.tiff"/></Relationships>
</file>

<file path=ppt/slides/_rels/slide17.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9.tiff"/></Relationships>
</file>

<file path=ppt/slides/_rels/slide18.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1.tiff"/></Relationships>
</file>

<file path=ppt/slides/_rels/slide19.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sajournals.onlinelibrary.wiley.com/doi/full/10.1002/ecs2.2810"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06AEC-B60F-A347-A890-F2AEB91648D7}"/>
              </a:ext>
            </a:extLst>
          </p:cNvPr>
          <p:cNvSpPr>
            <a:spLocks noGrp="1"/>
          </p:cNvSpPr>
          <p:nvPr>
            <p:ph type="ctrTitle"/>
          </p:nvPr>
        </p:nvSpPr>
        <p:spPr>
          <a:xfrm>
            <a:off x="1524000" y="0"/>
            <a:ext cx="9144000" cy="2312894"/>
          </a:xfrm>
        </p:spPr>
        <p:txBody>
          <a:bodyPr/>
          <a:lstStyle/>
          <a:p>
            <a:r>
              <a:rPr lang="en-US" b="1" dirty="0">
                <a:solidFill>
                  <a:schemeClr val="bg1"/>
                </a:solidFill>
              </a:rPr>
              <a:t>Urban Freshwater Environments</a:t>
            </a:r>
          </a:p>
        </p:txBody>
      </p:sp>
      <p:pic>
        <p:nvPicPr>
          <p:cNvPr id="8" name="Picture 7">
            <a:extLst>
              <a:ext uri="{FF2B5EF4-FFF2-40B4-BE49-F238E27FC236}">
                <a16:creationId xmlns:a16="http://schemas.microsoft.com/office/drawing/2014/main" id="{D00C6B8E-8229-C04A-9564-E9DC4C2541A5}"/>
              </a:ext>
            </a:extLst>
          </p:cNvPr>
          <p:cNvPicPr>
            <a:picLocks noChangeAspect="1"/>
          </p:cNvPicPr>
          <p:nvPr/>
        </p:nvPicPr>
        <p:blipFill>
          <a:blip r:embed="rId3"/>
          <a:stretch>
            <a:fillRect/>
          </a:stretch>
        </p:blipFill>
        <p:spPr>
          <a:xfrm>
            <a:off x="0" y="1925544"/>
            <a:ext cx="6502400" cy="5194300"/>
          </a:xfrm>
          <a:prstGeom prst="rect">
            <a:avLst/>
          </a:prstGeom>
        </p:spPr>
      </p:pic>
      <p:pic>
        <p:nvPicPr>
          <p:cNvPr id="9" name="Picture 8">
            <a:extLst>
              <a:ext uri="{FF2B5EF4-FFF2-40B4-BE49-F238E27FC236}">
                <a16:creationId xmlns:a16="http://schemas.microsoft.com/office/drawing/2014/main" id="{DD757011-1F37-C04B-992F-CA114EA97358}"/>
              </a:ext>
            </a:extLst>
          </p:cNvPr>
          <p:cNvPicPr>
            <a:picLocks noChangeAspect="1"/>
          </p:cNvPicPr>
          <p:nvPr/>
        </p:nvPicPr>
        <p:blipFill>
          <a:blip r:embed="rId3"/>
          <a:stretch>
            <a:fillRect/>
          </a:stretch>
        </p:blipFill>
        <p:spPr>
          <a:xfrm>
            <a:off x="5689600" y="1925544"/>
            <a:ext cx="6502400" cy="5194300"/>
          </a:xfrm>
          <a:prstGeom prst="rect">
            <a:avLst/>
          </a:prstGeom>
        </p:spPr>
      </p:pic>
      <p:pic>
        <p:nvPicPr>
          <p:cNvPr id="10" name="Picture 9">
            <a:extLst>
              <a:ext uri="{FF2B5EF4-FFF2-40B4-BE49-F238E27FC236}">
                <a16:creationId xmlns:a16="http://schemas.microsoft.com/office/drawing/2014/main" id="{773CDCFA-A73B-8B43-A3D0-5884D32FD580}"/>
              </a:ext>
            </a:extLst>
          </p:cNvPr>
          <p:cNvPicPr>
            <a:picLocks noChangeAspect="1"/>
          </p:cNvPicPr>
          <p:nvPr/>
        </p:nvPicPr>
        <p:blipFill>
          <a:blip r:embed="rId4"/>
          <a:stretch>
            <a:fillRect/>
          </a:stretch>
        </p:blipFill>
        <p:spPr>
          <a:xfrm>
            <a:off x="-23907" y="5952565"/>
            <a:ext cx="12215907" cy="905436"/>
          </a:xfrm>
          <a:prstGeom prst="rect">
            <a:avLst/>
          </a:prstGeom>
        </p:spPr>
      </p:pic>
    </p:spTree>
    <p:extLst>
      <p:ext uri="{BB962C8B-B14F-4D97-AF65-F5344CB8AC3E}">
        <p14:creationId xmlns:p14="http://schemas.microsoft.com/office/powerpoint/2010/main" val="577867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4" name="Content Placeholder 5">
            <a:extLst>
              <a:ext uri="{FF2B5EF4-FFF2-40B4-BE49-F238E27FC236}">
                <a16:creationId xmlns:a16="http://schemas.microsoft.com/office/drawing/2014/main" id="{79C4529C-95C2-254E-A5BC-87BF9ABC6769}"/>
              </a:ext>
            </a:extLst>
          </p:cNvPr>
          <p:cNvGraphicFramePr>
            <a:graphicFrameLocks noGrp="1"/>
          </p:cNvGraphicFramePr>
          <p:nvPr>
            <p:ph idx="1"/>
            <p:extLst>
              <p:ext uri="{D42A27DB-BD31-4B8C-83A1-F6EECF244321}">
                <p14:modId xmlns:p14="http://schemas.microsoft.com/office/powerpoint/2010/main" val="2555252607"/>
              </p:ext>
            </p:extLst>
          </p:nvPr>
        </p:nvGraphicFramePr>
        <p:xfrm>
          <a:off x="2088824" y="1019856"/>
          <a:ext cx="8197850" cy="5423515"/>
        </p:xfrm>
        <a:graphic>
          <a:graphicData uri="http://schemas.openxmlformats.org/drawingml/2006/table">
            <a:tbl>
              <a:tblPr/>
              <a:tblGrid>
                <a:gridCol w="2473325">
                  <a:extLst>
                    <a:ext uri="{9D8B030D-6E8A-4147-A177-3AD203B41FA5}">
                      <a16:colId xmlns:a16="http://schemas.microsoft.com/office/drawing/2014/main" val="2193208991"/>
                    </a:ext>
                  </a:extLst>
                </a:gridCol>
                <a:gridCol w="1917700">
                  <a:extLst>
                    <a:ext uri="{9D8B030D-6E8A-4147-A177-3AD203B41FA5}">
                      <a16:colId xmlns:a16="http://schemas.microsoft.com/office/drawing/2014/main" val="3166676448"/>
                    </a:ext>
                  </a:extLst>
                </a:gridCol>
                <a:gridCol w="3806825">
                  <a:extLst>
                    <a:ext uri="{9D8B030D-6E8A-4147-A177-3AD203B41FA5}">
                      <a16:colId xmlns:a16="http://schemas.microsoft.com/office/drawing/2014/main" val="116308985"/>
                    </a:ext>
                  </a:extLst>
                </a:gridCol>
              </a:tblGrid>
              <a:tr h="534988">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dirty="0">
                          <a:ln>
                            <a:noFill/>
                          </a:ln>
                          <a:solidFill>
                            <a:srgbClr val="FFFFFF"/>
                          </a:solidFill>
                          <a:effectLst/>
                          <a:latin typeface="Calibri" panose="020F0502020204030204" pitchFamily="34" charset="0"/>
                          <a:ea typeface="ＭＳ Ｐゴシック" panose="020B0600070205080204" pitchFamily="34" charset="-128"/>
                        </a:rPr>
                        <a:t>Time</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dirty="0">
                          <a:ln>
                            <a:noFill/>
                          </a:ln>
                          <a:solidFill>
                            <a:srgbClr val="FFFFFF"/>
                          </a:solidFill>
                          <a:effectLst/>
                          <a:latin typeface="Calibri" panose="020F0502020204030204" pitchFamily="34" charset="0"/>
                          <a:ea typeface="ＭＳ Ｐゴシック" panose="020B0600070205080204" pitchFamily="34" charset="-128"/>
                        </a:rPr>
                        <a:t>Segment</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dirty="0">
                          <a:ln>
                            <a:noFill/>
                          </a:ln>
                          <a:solidFill>
                            <a:srgbClr val="FFFFFF"/>
                          </a:solidFill>
                          <a:effectLst/>
                          <a:latin typeface="Calibri" panose="020F0502020204030204" pitchFamily="34" charset="0"/>
                          <a:ea typeface="ＭＳ Ｐゴシック" panose="020B0600070205080204" pitchFamily="34" charset="-128"/>
                        </a:rPr>
                        <a:t>Activity</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extLst>
                  <a:ext uri="{0D108BD9-81ED-4DB2-BD59-A6C34878D82A}">
                    <a16:rowId xmlns:a16="http://schemas.microsoft.com/office/drawing/2014/main" val="801546093"/>
                  </a:ext>
                </a:extLst>
              </a:tr>
              <a:tr h="514587">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11:00 AM</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Intro –  Urban FW Environments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912313892"/>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11:30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Lecture content – Importance, benefits &amp; </a:t>
                      </a:r>
                      <a:r>
                        <a:rPr kumimoji="0" lang="en-US" altLang="en-US" sz="1800" b="0" i="0" u="none" strike="noStrike" cap="none" normalizeH="0" baseline="0" dirty="0" err="1">
                          <a:ln>
                            <a:noFill/>
                          </a:ln>
                          <a:solidFill>
                            <a:srgbClr val="000000"/>
                          </a:solidFill>
                          <a:effectLst/>
                          <a:latin typeface="Calibri" panose="020F0502020204030204" pitchFamily="34" charset="0"/>
                          <a:ea typeface="ＭＳ Ｐゴシック" panose="020B0600070205080204" pitchFamily="34" charset="-128"/>
                        </a:rPr>
                        <a:t>SuDS</a:t>
                      </a:r>
                      <a:endPar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endParaRP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244180880"/>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12:00 PM</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Lunch break</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extLst>
                  <a:ext uri="{0D108BD9-81ED-4DB2-BD59-A6C34878D82A}">
                    <a16:rowId xmlns:a16="http://schemas.microsoft.com/office/drawing/2014/main" val="3820100524"/>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12:30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Researching Task – urban planning with freshwater in mind…</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625545360"/>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1:00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Discuss findings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674833491"/>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1:30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Case Studies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4079527615"/>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2:00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15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Brain Break</a:t>
                      </a:r>
                      <a:endPar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endParaRP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solidFill>
                  </a:tcPr>
                </a:tc>
                <a:extLst>
                  <a:ext uri="{0D108BD9-81ED-4DB2-BD59-A6C34878D82A}">
                    <a16:rowId xmlns:a16="http://schemas.microsoft.com/office/drawing/2014/main" val="3849508683"/>
                  </a:ext>
                </a:extLst>
              </a:tr>
              <a:tr h="41910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2:15</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15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Lecture content – Small scale </a:t>
                      </a:r>
                      <a:r>
                        <a:rPr kumimoji="0" lang="en-US" altLang="en-US" sz="1800" b="0" i="0" u="none" strike="noStrike" cap="none" normalizeH="0" baseline="0" dirty="0" err="1">
                          <a:ln>
                            <a:noFill/>
                          </a:ln>
                          <a:solidFill>
                            <a:srgbClr val="000000"/>
                          </a:solidFill>
                          <a:effectLst/>
                          <a:latin typeface="Calibri" panose="020F0502020204030204" pitchFamily="34" charset="0"/>
                          <a:ea typeface="ＭＳ Ｐゴシック" panose="020B0600070205080204" pitchFamily="34" charset="-128"/>
                        </a:rPr>
                        <a:t>SuDS</a:t>
                      </a:r>
                      <a:endPar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endParaRP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730432556"/>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2:30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5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Q&amp;A and wrap up of lecture</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4021311666"/>
                  </a:ext>
                </a:extLst>
              </a:tr>
              <a:tr h="41910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2:35</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25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Allocated assignment work time </a:t>
                      </a:r>
                      <a:b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br>
                      <a:r>
                        <a:rPr kumimoji="0" lang="en-US" altLang="en-US" sz="14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(if you so wish!)</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399312262"/>
                  </a:ext>
                </a:extLst>
              </a:tr>
            </a:tbl>
          </a:graphicData>
        </a:graphic>
      </p:graphicFrame>
      <p:sp>
        <p:nvSpPr>
          <p:cNvPr id="5" name="Rectangle 4">
            <a:extLst>
              <a:ext uri="{FF2B5EF4-FFF2-40B4-BE49-F238E27FC236}">
                <a16:creationId xmlns:a16="http://schemas.microsoft.com/office/drawing/2014/main" id="{B456223E-E57D-0D45-9630-7A6DE3FCBF15}"/>
              </a:ext>
            </a:extLst>
          </p:cNvPr>
          <p:cNvSpPr/>
          <p:nvPr/>
        </p:nvSpPr>
        <p:spPr>
          <a:xfrm rot="16200000">
            <a:off x="-110527" y="3773662"/>
            <a:ext cx="4893142" cy="446276"/>
          </a:xfrm>
          <a:prstGeom prst="rect">
            <a:avLst/>
          </a:prstGeom>
          <a:solidFill>
            <a:srgbClr val="00B0F0"/>
          </a:solidFill>
        </p:spPr>
        <p:style>
          <a:lnRef idx="3">
            <a:schemeClr val="lt1"/>
          </a:lnRef>
          <a:fillRef idx="1">
            <a:schemeClr val="accent1"/>
          </a:fillRef>
          <a:effectRef idx="1">
            <a:schemeClr val="accent1"/>
          </a:effectRef>
          <a:fontRef idx="minor">
            <a:schemeClr val="lt1"/>
          </a:fontRef>
        </p:style>
        <p:txBody>
          <a:bodyPr wrap="square">
            <a:spAutoFit/>
          </a:bodyPr>
          <a:lstStyle/>
          <a:p>
            <a:pPr algn="ctr" fontAlgn="auto">
              <a:spcBef>
                <a:spcPts val="0"/>
              </a:spcBef>
              <a:spcAft>
                <a:spcPts val="0"/>
              </a:spcAft>
              <a:defRPr/>
            </a:pPr>
            <a:r>
              <a:rPr lang="en-US" sz="2300" b="1" spc="50" dirty="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Calibri"/>
                <a:cs typeface="Calibri"/>
              </a:rPr>
              <a:t>4  hours</a:t>
            </a:r>
          </a:p>
        </p:txBody>
      </p:sp>
      <p:pic>
        <p:nvPicPr>
          <p:cNvPr id="6" name="Picture 16">
            <a:extLst>
              <a:ext uri="{FF2B5EF4-FFF2-40B4-BE49-F238E27FC236}">
                <a16:creationId xmlns:a16="http://schemas.microsoft.com/office/drawing/2014/main" id="{02207CF5-D9BD-2D49-8640-8E4F9671380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6056" y="217753"/>
            <a:ext cx="1242042" cy="889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2945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702AF-AD6C-864E-B0EE-8E72DAD701A2}"/>
              </a:ext>
            </a:extLst>
          </p:cNvPr>
          <p:cNvSpPr>
            <a:spLocks noGrp="1"/>
          </p:cNvSpPr>
          <p:nvPr>
            <p:ph type="title"/>
          </p:nvPr>
        </p:nvSpPr>
        <p:spPr>
          <a:xfrm>
            <a:off x="806116" y="143449"/>
            <a:ext cx="10515600" cy="1325563"/>
          </a:xfrm>
        </p:spPr>
        <p:txBody>
          <a:bodyPr/>
          <a:lstStyle/>
          <a:p>
            <a:r>
              <a:rPr lang="en-US" b="1" dirty="0">
                <a:solidFill>
                  <a:schemeClr val="bg1"/>
                </a:solidFill>
              </a:rPr>
              <a:t>Importance of Urban Freshwater</a:t>
            </a:r>
          </a:p>
        </p:txBody>
      </p:sp>
      <p:sp>
        <p:nvSpPr>
          <p:cNvPr id="3" name="Content Placeholder 2">
            <a:extLst>
              <a:ext uri="{FF2B5EF4-FFF2-40B4-BE49-F238E27FC236}">
                <a16:creationId xmlns:a16="http://schemas.microsoft.com/office/drawing/2014/main" id="{9E37F4C5-C49F-7147-B9C4-EAA24789D37C}"/>
              </a:ext>
            </a:extLst>
          </p:cNvPr>
          <p:cNvSpPr>
            <a:spLocks noGrp="1"/>
          </p:cNvSpPr>
          <p:nvPr>
            <p:ph idx="1"/>
          </p:nvPr>
        </p:nvSpPr>
        <p:spPr>
          <a:xfrm>
            <a:off x="838200" y="1892968"/>
            <a:ext cx="5080000" cy="4606716"/>
          </a:xfrm>
        </p:spPr>
        <p:txBody>
          <a:bodyPr>
            <a:normAutofit fontScale="92500" lnSpcReduction="10000"/>
          </a:bodyPr>
          <a:lstStyle/>
          <a:p>
            <a:r>
              <a:rPr lang="en-US" dirty="0">
                <a:solidFill>
                  <a:schemeClr val="bg1"/>
                </a:solidFill>
              </a:rPr>
              <a:t>&gt;50% global human population in urban areas </a:t>
            </a:r>
            <a:r>
              <a:rPr lang="en-US" sz="1400" dirty="0">
                <a:solidFill>
                  <a:schemeClr val="bg1"/>
                </a:solidFill>
              </a:rPr>
              <a:t>(UN, 2014)</a:t>
            </a:r>
            <a:br>
              <a:rPr lang="en-US" dirty="0">
                <a:solidFill>
                  <a:schemeClr val="bg1"/>
                </a:solidFill>
              </a:rPr>
            </a:br>
            <a:endParaRPr lang="en-US" dirty="0">
              <a:solidFill>
                <a:schemeClr val="bg1"/>
              </a:solidFill>
            </a:endParaRPr>
          </a:p>
          <a:p>
            <a:r>
              <a:rPr lang="en-US" dirty="0">
                <a:solidFill>
                  <a:schemeClr val="bg1"/>
                </a:solidFill>
              </a:rPr>
              <a:t>50% of London greenspaces associated with freshwater environments.</a:t>
            </a:r>
            <a:br>
              <a:rPr lang="en-US" dirty="0">
                <a:solidFill>
                  <a:schemeClr val="bg1"/>
                </a:solidFill>
              </a:rPr>
            </a:br>
            <a:endParaRPr lang="en-US" dirty="0">
              <a:solidFill>
                <a:schemeClr val="bg1"/>
              </a:solidFill>
            </a:endParaRPr>
          </a:p>
          <a:p>
            <a:r>
              <a:rPr lang="en-US" dirty="0">
                <a:solidFill>
                  <a:schemeClr val="bg1"/>
                </a:solidFill>
              </a:rPr>
              <a:t>&gt;2% of land cover in the UK </a:t>
            </a:r>
            <a:br>
              <a:rPr lang="en-US" dirty="0">
                <a:solidFill>
                  <a:schemeClr val="bg1"/>
                </a:solidFill>
              </a:rPr>
            </a:br>
            <a:r>
              <a:rPr lang="en-GB" sz="1400" dirty="0">
                <a:solidFill>
                  <a:schemeClr val="bg1"/>
                </a:solidFill>
              </a:rPr>
              <a:t>(Gascon et al., 2015; White, </a:t>
            </a:r>
            <a:r>
              <a:rPr lang="en-GB" sz="1400" dirty="0" err="1">
                <a:solidFill>
                  <a:schemeClr val="bg1"/>
                </a:solidFill>
              </a:rPr>
              <a:t>Alcock</a:t>
            </a:r>
            <a:r>
              <a:rPr lang="en-GB" sz="1400" dirty="0">
                <a:solidFill>
                  <a:schemeClr val="bg1"/>
                </a:solidFill>
              </a:rPr>
              <a:t>, Wheeler, &amp; </a:t>
            </a:r>
            <a:r>
              <a:rPr lang="en-GB" sz="1400" dirty="0" err="1">
                <a:solidFill>
                  <a:schemeClr val="bg1"/>
                </a:solidFill>
              </a:rPr>
              <a:t>Depledge</a:t>
            </a:r>
            <a:r>
              <a:rPr lang="en-GB" sz="1400" dirty="0">
                <a:solidFill>
                  <a:schemeClr val="bg1"/>
                </a:solidFill>
              </a:rPr>
              <a:t>, 2013).</a:t>
            </a:r>
            <a:br>
              <a:rPr lang="en-GB" sz="1400" dirty="0">
                <a:solidFill>
                  <a:schemeClr val="bg1"/>
                </a:solidFill>
              </a:rPr>
            </a:br>
            <a:br>
              <a:rPr lang="en-GB" sz="1400" dirty="0">
                <a:solidFill>
                  <a:schemeClr val="bg1"/>
                </a:solidFill>
              </a:rPr>
            </a:br>
            <a:br>
              <a:rPr lang="en-GB" sz="1400" dirty="0">
                <a:solidFill>
                  <a:schemeClr val="bg1"/>
                </a:solidFill>
              </a:rPr>
            </a:br>
            <a:endParaRPr lang="en-GB" sz="1400" dirty="0">
              <a:solidFill>
                <a:schemeClr val="bg1"/>
              </a:solidFill>
            </a:endParaRPr>
          </a:p>
          <a:p>
            <a:r>
              <a:rPr lang="en-US" sz="2400" dirty="0">
                <a:solidFill>
                  <a:schemeClr val="bg1"/>
                </a:solidFill>
              </a:rPr>
              <a:t>Small freshwater habitats and ‘</a:t>
            </a:r>
            <a:r>
              <a:rPr lang="en-US" sz="2400" i="1" dirty="0" err="1">
                <a:solidFill>
                  <a:schemeClr val="bg1"/>
                </a:solidFill>
              </a:rPr>
              <a:t>pondscapes</a:t>
            </a:r>
            <a:r>
              <a:rPr lang="en-US" sz="2400" dirty="0">
                <a:solidFill>
                  <a:schemeClr val="bg1"/>
                </a:solidFill>
              </a:rPr>
              <a:t>’</a:t>
            </a:r>
            <a:br>
              <a:rPr lang="en-GB" sz="2200" dirty="0">
                <a:solidFill>
                  <a:schemeClr val="bg1"/>
                </a:solidFill>
              </a:rPr>
            </a:br>
            <a:endParaRPr lang="en-US" dirty="0">
              <a:solidFill>
                <a:schemeClr val="bg1"/>
              </a:solidFill>
            </a:endParaRPr>
          </a:p>
        </p:txBody>
      </p:sp>
      <p:pic>
        <p:nvPicPr>
          <p:cNvPr id="4" name="Picture 3">
            <a:extLst>
              <a:ext uri="{FF2B5EF4-FFF2-40B4-BE49-F238E27FC236}">
                <a16:creationId xmlns:a16="http://schemas.microsoft.com/office/drawing/2014/main" id="{EAEE388C-9D2E-B54F-882B-193026AF3C5F}"/>
              </a:ext>
            </a:extLst>
          </p:cNvPr>
          <p:cNvPicPr>
            <a:picLocks noChangeAspect="1"/>
          </p:cNvPicPr>
          <p:nvPr/>
        </p:nvPicPr>
        <p:blipFill>
          <a:blip r:embed="rId3"/>
          <a:stretch>
            <a:fillRect/>
          </a:stretch>
        </p:blipFill>
        <p:spPr>
          <a:xfrm>
            <a:off x="6273800" y="1281185"/>
            <a:ext cx="5080000" cy="5080000"/>
          </a:xfrm>
          <a:prstGeom prst="rect">
            <a:avLst/>
          </a:prstGeom>
        </p:spPr>
      </p:pic>
      <p:sp>
        <p:nvSpPr>
          <p:cNvPr id="5" name="TextBox 4">
            <a:extLst>
              <a:ext uri="{FF2B5EF4-FFF2-40B4-BE49-F238E27FC236}">
                <a16:creationId xmlns:a16="http://schemas.microsoft.com/office/drawing/2014/main" id="{310C0432-DE2A-334E-9BA4-A8532561706E}"/>
              </a:ext>
            </a:extLst>
          </p:cNvPr>
          <p:cNvSpPr txBox="1"/>
          <p:nvPr/>
        </p:nvSpPr>
        <p:spPr>
          <a:xfrm>
            <a:off x="9257145" y="6361185"/>
            <a:ext cx="2219262" cy="323165"/>
          </a:xfrm>
          <a:prstGeom prst="rect">
            <a:avLst/>
          </a:prstGeom>
          <a:noFill/>
        </p:spPr>
        <p:txBody>
          <a:bodyPr wrap="none" rtlCol="0">
            <a:spAutoFit/>
          </a:bodyPr>
          <a:lstStyle/>
          <a:p>
            <a:r>
              <a:rPr lang="en-US" sz="1500" dirty="0"/>
              <a:t>King’s Cross Pond, London</a:t>
            </a:r>
          </a:p>
        </p:txBody>
      </p:sp>
      <p:sp>
        <p:nvSpPr>
          <p:cNvPr id="6" name="TextBox 5">
            <a:extLst>
              <a:ext uri="{FF2B5EF4-FFF2-40B4-BE49-F238E27FC236}">
                <a16:creationId xmlns:a16="http://schemas.microsoft.com/office/drawing/2014/main" id="{27001B32-11F9-0941-B309-E956B6B0EF1D}"/>
              </a:ext>
            </a:extLst>
          </p:cNvPr>
          <p:cNvSpPr txBox="1"/>
          <p:nvPr/>
        </p:nvSpPr>
        <p:spPr>
          <a:xfrm>
            <a:off x="9625714" y="6361185"/>
            <a:ext cx="1805431" cy="276999"/>
          </a:xfrm>
          <a:prstGeom prst="rect">
            <a:avLst/>
          </a:prstGeom>
          <a:noFill/>
        </p:spPr>
        <p:txBody>
          <a:bodyPr wrap="none" rtlCol="0">
            <a:spAutoFit/>
          </a:bodyPr>
          <a:lstStyle/>
          <a:p>
            <a:r>
              <a:rPr lang="en-US" sz="1200" dirty="0">
                <a:solidFill>
                  <a:schemeClr val="bg1"/>
                </a:solidFill>
              </a:rPr>
              <a:t>Freshwater lido in London</a:t>
            </a:r>
          </a:p>
        </p:txBody>
      </p:sp>
    </p:spTree>
    <p:extLst>
      <p:ext uri="{BB962C8B-B14F-4D97-AF65-F5344CB8AC3E}">
        <p14:creationId xmlns:p14="http://schemas.microsoft.com/office/powerpoint/2010/main" val="3686832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787EAC-21EE-1E44-B52C-AB23BD0B878E}"/>
              </a:ext>
            </a:extLst>
          </p:cNvPr>
          <p:cNvSpPr/>
          <p:nvPr/>
        </p:nvSpPr>
        <p:spPr>
          <a:xfrm>
            <a:off x="5421801" y="1725630"/>
            <a:ext cx="6231231" cy="4493538"/>
          </a:xfrm>
          <a:prstGeom prst="rect">
            <a:avLst/>
          </a:prstGeom>
        </p:spPr>
        <p:txBody>
          <a:bodyPr wrap="square">
            <a:spAutoFit/>
          </a:bodyPr>
          <a:lstStyle/>
          <a:p>
            <a:pPr marL="457200" indent="-457200">
              <a:buFont typeface="Arial" panose="020B0604020202020204" pitchFamily="34" charset="0"/>
              <a:buChar char="•"/>
            </a:pPr>
            <a:r>
              <a:rPr lang="en-US" sz="2600" dirty="0">
                <a:solidFill>
                  <a:schemeClr val="bg1"/>
                </a:solidFill>
              </a:rPr>
              <a:t>Improve productivity and mental health for people.</a:t>
            </a:r>
            <a:br>
              <a:rPr lang="en-US" sz="2600" dirty="0">
                <a:solidFill>
                  <a:schemeClr val="bg1"/>
                </a:solidFill>
              </a:rPr>
            </a:br>
            <a:endParaRPr lang="en-US" sz="2600" dirty="0">
              <a:solidFill>
                <a:schemeClr val="bg1"/>
              </a:solidFill>
            </a:endParaRPr>
          </a:p>
          <a:p>
            <a:pPr marL="457200" indent="-457200">
              <a:buFont typeface="Arial" panose="020B0604020202020204" pitchFamily="34" charset="0"/>
              <a:buChar char="•"/>
            </a:pPr>
            <a:r>
              <a:rPr lang="en-US" sz="2600" dirty="0">
                <a:solidFill>
                  <a:schemeClr val="bg1"/>
                </a:solidFill>
              </a:rPr>
              <a:t>Reduce urban runoff </a:t>
            </a:r>
            <a:br>
              <a:rPr lang="en-US" sz="2600" dirty="0">
                <a:solidFill>
                  <a:schemeClr val="bg1"/>
                </a:solidFill>
              </a:rPr>
            </a:br>
            <a:endParaRPr lang="en-US" sz="2600" dirty="0">
              <a:solidFill>
                <a:schemeClr val="bg1"/>
              </a:solidFill>
            </a:endParaRPr>
          </a:p>
          <a:p>
            <a:pPr marL="457200" indent="-457200">
              <a:buFont typeface="Arial" panose="020B0604020202020204" pitchFamily="34" charset="0"/>
              <a:buChar char="•"/>
            </a:pPr>
            <a:r>
              <a:rPr lang="en-US" sz="2600" dirty="0">
                <a:solidFill>
                  <a:schemeClr val="bg1"/>
                </a:solidFill>
              </a:rPr>
              <a:t>Endorse infrastructure designs which </a:t>
            </a:r>
            <a:r>
              <a:rPr lang="en-US" sz="2600" i="1" dirty="0">
                <a:solidFill>
                  <a:schemeClr val="bg1"/>
                </a:solidFill>
              </a:rPr>
              <a:t>‘close the loop’ </a:t>
            </a:r>
            <a:r>
              <a:rPr lang="en-US" sz="2600" dirty="0">
                <a:solidFill>
                  <a:schemeClr val="bg1"/>
                </a:solidFill>
              </a:rPr>
              <a:t>concerning environmental problems.</a:t>
            </a:r>
            <a:br>
              <a:rPr lang="en-US" sz="2600" dirty="0">
                <a:solidFill>
                  <a:schemeClr val="bg1"/>
                </a:solidFill>
              </a:rPr>
            </a:br>
            <a:endParaRPr lang="en-US" sz="2600" dirty="0">
              <a:solidFill>
                <a:schemeClr val="bg1"/>
              </a:solidFill>
            </a:endParaRPr>
          </a:p>
          <a:p>
            <a:pPr marL="457200" indent="-457200">
              <a:buFont typeface="Arial" panose="020B0604020202020204" pitchFamily="34" charset="0"/>
              <a:buChar char="•"/>
            </a:pPr>
            <a:r>
              <a:rPr lang="en-US" sz="2600" dirty="0">
                <a:solidFill>
                  <a:schemeClr val="bg1"/>
                </a:solidFill>
              </a:rPr>
              <a:t>Aesthetic and recreational value.</a:t>
            </a:r>
          </a:p>
          <a:p>
            <a:pPr marL="457200" indent="-457200">
              <a:buFont typeface="Arial" panose="020B0604020202020204" pitchFamily="34" charset="0"/>
              <a:buChar char="•"/>
            </a:pPr>
            <a:endParaRPr lang="en-US" sz="2600" dirty="0">
              <a:solidFill>
                <a:schemeClr val="bg1"/>
              </a:solidFill>
            </a:endParaRPr>
          </a:p>
        </p:txBody>
      </p:sp>
      <p:sp>
        <p:nvSpPr>
          <p:cNvPr id="5" name="Title 1">
            <a:extLst>
              <a:ext uri="{FF2B5EF4-FFF2-40B4-BE49-F238E27FC236}">
                <a16:creationId xmlns:a16="http://schemas.microsoft.com/office/drawing/2014/main" id="{636F93C5-F8E5-E143-A1C6-816FF68E4A5A}"/>
              </a:ext>
            </a:extLst>
          </p:cNvPr>
          <p:cNvSpPr>
            <a:spLocks noGrp="1"/>
          </p:cNvSpPr>
          <p:nvPr>
            <p:ph type="title"/>
          </p:nvPr>
        </p:nvSpPr>
        <p:spPr>
          <a:xfrm>
            <a:off x="951903" y="337181"/>
            <a:ext cx="10515600" cy="1325563"/>
          </a:xfrm>
        </p:spPr>
        <p:txBody>
          <a:bodyPr/>
          <a:lstStyle/>
          <a:p>
            <a:r>
              <a:rPr lang="en-US" b="1" dirty="0">
                <a:solidFill>
                  <a:schemeClr val="bg1"/>
                </a:solidFill>
              </a:rPr>
              <a:t>Anthropogenic benefits</a:t>
            </a:r>
          </a:p>
        </p:txBody>
      </p:sp>
      <p:pic>
        <p:nvPicPr>
          <p:cNvPr id="2" name="Picture 1">
            <a:extLst>
              <a:ext uri="{FF2B5EF4-FFF2-40B4-BE49-F238E27FC236}">
                <a16:creationId xmlns:a16="http://schemas.microsoft.com/office/drawing/2014/main" id="{38F7377E-45B4-9048-A873-5D72DE739C9D}"/>
              </a:ext>
            </a:extLst>
          </p:cNvPr>
          <p:cNvPicPr>
            <a:picLocks noChangeAspect="1"/>
          </p:cNvPicPr>
          <p:nvPr/>
        </p:nvPicPr>
        <p:blipFill>
          <a:blip r:embed="rId3"/>
          <a:stretch>
            <a:fillRect/>
          </a:stretch>
        </p:blipFill>
        <p:spPr>
          <a:xfrm>
            <a:off x="965758" y="1517782"/>
            <a:ext cx="3937000" cy="2616200"/>
          </a:xfrm>
          <a:prstGeom prst="rect">
            <a:avLst/>
          </a:prstGeom>
        </p:spPr>
      </p:pic>
      <p:sp>
        <p:nvSpPr>
          <p:cNvPr id="3" name="TextBox 2">
            <a:extLst>
              <a:ext uri="{FF2B5EF4-FFF2-40B4-BE49-F238E27FC236}">
                <a16:creationId xmlns:a16="http://schemas.microsoft.com/office/drawing/2014/main" id="{646F9990-5034-C143-9A8A-5F21B1E914A9}"/>
              </a:ext>
            </a:extLst>
          </p:cNvPr>
          <p:cNvSpPr txBox="1"/>
          <p:nvPr/>
        </p:nvSpPr>
        <p:spPr>
          <a:xfrm>
            <a:off x="2058870" y="3810817"/>
            <a:ext cx="2940870" cy="323165"/>
          </a:xfrm>
          <a:prstGeom prst="rect">
            <a:avLst/>
          </a:prstGeom>
          <a:noFill/>
        </p:spPr>
        <p:txBody>
          <a:bodyPr wrap="none" rtlCol="0">
            <a:spAutoFit/>
          </a:bodyPr>
          <a:lstStyle/>
          <a:p>
            <a:r>
              <a:rPr lang="en-US" sz="1500" dirty="0">
                <a:solidFill>
                  <a:schemeClr val="bg1"/>
                </a:solidFill>
              </a:rPr>
              <a:t>La </a:t>
            </a:r>
            <a:r>
              <a:rPr lang="en-US" sz="1500" dirty="0" err="1">
                <a:solidFill>
                  <a:schemeClr val="bg1"/>
                </a:solidFill>
              </a:rPr>
              <a:t>Baignade</a:t>
            </a:r>
            <a:r>
              <a:rPr lang="en-US" sz="1500" dirty="0">
                <a:solidFill>
                  <a:schemeClr val="bg1"/>
                </a:solidFill>
              </a:rPr>
              <a:t>, Canal de </a:t>
            </a:r>
            <a:r>
              <a:rPr lang="en-US" sz="1500" dirty="0" err="1">
                <a:solidFill>
                  <a:schemeClr val="bg1"/>
                </a:solidFill>
              </a:rPr>
              <a:t>L’ourcq</a:t>
            </a:r>
            <a:r>
              <a:rPr lang="en-US" sz="1500" dirty="0">
                <a:solidFill>
                  <a:schemeClr val="bg1"/>
                </a:solidFill>
              </a:rPr>
              <a:t>, Paris</a:t>
            </a:r>
          </a:p>
        </p:txBody>
      </p:sp>
      <p:pic>
        <p:nvPicPr>
          <p:cNvPr id="6" name="Picture 5">
            <a:extLst>
              <a:ext uri="{FF2B5EF4-FFF2-40B4-BE49-F238E27FC236}">
                <a16:creationId xmlns:a16="http://schemas.microsoft.com/office/drawing/2014/main" id="{D96DD420-FF5A-0C49-891F-092A9B21960E}"/>
              </a:ext>
            </a:extLst>
          </p:cNvPr>
          <p:cNvPicPr>
            <a:picLocks noChangeAspect="1"/>
          </p:cNvPicPr>
          <p:nvPr/>
        </p:nvPicPr>
        <p:blipFill>
          <a:blip r:embed="rId4"/>
          <a:stretch>
            <a:fillRect/>
          </a:stretch>
        </p:blipFill>
        <p:spPr>
          <a:xfrm>
            <a:off x="951903" y="4196868"/>
            <a:ext cx="3964709" cy="2164731"/>
          </a:xfrm>
          <a:prstGeom prst="rect">
            <a:avLst/>
          </a:prstGeom>
        </p:spPr>
      </p:pic>
    </p:spTree>
    <p:extLst>
      <p:ext uri="{BB962C8B-B14F-4D97-AF65-F5344CB8AC3E}">
        <p14:creationId xmlns:p14="http://schemas.microsoft.com/office/powerpoint/2010/main" val="1050085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D8AF19-9DD3-3B44-948F-282C9C914A82}"/>
              </a:ext>
            </a:extLst>
          </p:cNvPr>
          <p:cNvSpPr>
            <a:spLocks noGrp="1"/>
          </p:cNvSpPr>
          <p:nvPr>
            <p:ph idx="1"/>
          </p:nvPr>
        </p:nvSpPr>
        <p:spPr>
          <a:xfrm>
            <a:off x="609639" y="933806"/>
            <a:ext cx="4865176" cy="4351338"/>
          </a:xfrm>
        </p:spPr>
        <p:txBody>
          <a:bodyPr/>
          <a:lstStyle/>
          <a:p>
            <a:pPr marL="0" indent="0">
              <a:buNone/>
            </a:pPr>
            <a:endParaRPr lang="en-US" sz="2500" b="1" dirty="0">
              <a:solidFill>
                <a:schemeClr val="bg1"/>
              </a:solidFill>
            </a:endParaRPr>
          </a:p>
          <a:p>
            <a:r>
              <a:rPr lang="en-US" sz="2500" dirty="0">
                <a:solidFill>
                  <a:schemeClr val="bg1"/>
                </a:solidFill>
              </a:rPr>
              <a:t>Increase habitats</a:t>
            </a:r>
            <a:br>
              <a:rPr lang="en-US" sz="2500" dirty="0">
                <a:solidFill>
                  <a:schemeClr val="bg1"/>
                </a:solidFill>
              </a:rPr>
            </a:br>
            <a:endParaRPr lang="en-US" sz="2500" dirty="0">
              <a:solidFill>
                <a:schemeClr val="bg1"/>
              </a:solidFill>
            </a:endParaRPr>
          </a:p>
          <a:p>
            <a:r>
              <a:rPr lang="en-US" sz="2500" dirty="0">
                <a:solidFill>
                  <a:schemeClr val="bg1"/>
                </a:solidFill>
              </a:rPr>
              <a:t>Increased species movement </a:t>
            </a:r>
            <a:br>
              <a:rPr lang="en-US" sz="2500" dirty="0">
                <a:solidFill>
                  <a:schemeClr val="bg1"/>
                </a:solidFill>
              </a:rPr>
            </a:br>
            <a:endParaRPr lang="en-US" sz="2500" dirty="0">
              <a:solidFill>
                <a:schemeClr val="bg1"/>
              </a:solidFill>
            </a:endParaRPr>
          </a:p>
          <a:p>
            <a:r>
              <a:rPr lang="en-US" sz="2500" dirty="0">
                <a:solidFill>
                  <a:schemeClr val="bg1"/>
                </a:solidFill>
              </a:rPr>
              <a:t>Increased populations of protected species</a:t>
            </a:r>
          </a:p>
          <a:p>
            <a:pPr marL="0" indent="0">
              <a:buNone/>
            </a:pPr>
            <a:endParaRPr lang="en-US" dirty="0">
              <a:solidFill>
                <a:schemeClr val="bg1"/>
              </a:solidFill>
            </a:endParaRPr>
          </a:p>
        </p:txBody>
      </p:sp>
      <p:pic>
        <p:nvPicPr>
          <p:cNvPr id="4" name="Picture 3">
            <a:extLst>
              <a:ext uri="{FF2B5EF4-FFF2-40B4-BE49-F238E27FC236}">
                <a16:creationId xmlns:a16="http://schemas.microsoft.com/office/drawing/2014/main" id="{9B34728F-EDA4-6744-8B05-51759E61C29F}"/>
              </a:ext>
            </a:extLst>
          </p:cNvPr>
          <p:cNvPicPr>
            <a:picLocks noChangeAspect="1"/>
          </p:cNvPicPr>
          <p:nvPr/>
        </p:nvPicPr>
        <p:blipFill rotWithShape="1">
          <a:blip r:embed="rId3"/>
          <a:srcRect t="10406" b="9938"/>
          <a:stretch/>
        </p:blipFill>
        <p:spPr>
          <a:xfrm>
            <a:off x="5474815" y="360233"/>
            <a:ext cx="5929991" cy="3542728"/>
          </a:xfrm>
          <a:prstGeom prst="rect">
            <a:avLst/>
          </a:prstGeom>
        </p:spPr>
      </p:pic>
      <p:sp>
        <p:nvSpPr>
          <p:cNvPr id="5" name="TextBox 4">
            <a:extLst>
              <a:ext uri="{FF2B5EF4-FFF2-40B4-BE49-F238E27FC236}">
                <a16:creationId xmlns:a16="http://schemas.microsoft.com/office/drawing/2014/main" id="{49716DAF-FC48-A240-AD91-4FD2F27827DC}"/>
              </a:ext>
            </a:extLst>
          </p:cNvPr>
          <p:cNvSpPr txBox="1"/>
          <p:nvPr/>
        </p:nvSpPr>
        <p:spPr>
          <a:xfrm>
            <a:off x="5855370" y="3829610"/>
            <a:ext cx="6488508" cy="323165"/>
          </a:xfrm>
          <a:prstGeom prst="rect">
            <a:avLst/>
          </a:prstGeom>
          <a:noFill/>
        </p:spPr>
        <p:txBody>
          <a:bodyPr wrap="square" rtlCol="0">
            <a:spAutoFit/>
          </a:bodyPr>
          <a:lstStyle/>
          <a:p>
            <a:r>
              <a:rPr lang="en-US" sz="1500" b="1" i="1" dirty="0">
                <a:solidFill>
                  <a:schemeClr val="bg1"/>
                </a:solidFill>
              </a:rPr>
              <a:t>Cities: Nature’s New Wild | Series 1, Episode 1 | BBC, </a:t>
            </a:r>
            <a:r>
              <a:rPr lang="en-US" sz="1500" dirty="0">
                <a:solidFill>
                  <a:schemeClr val="bg1"/>
                </a:solidFill>
              </a:rPr>
              <a:t>Singapore (2018)</a:t>
            </a:r>
          </a:p>
        </p:txBody>
      </p:sp>
      <p:sp>
        <p:nvSpPr>
          <p:cNvPr id="2" name="Title 1">
            <a:extLst>
              <a:ext uri="{FF2B5EF4-FFF2-40B4-BE49-F238E27FC236}">
                <a16:creationId xmlns:a16="http://schemas.microsoft.com/office/drawing/2014/main" id="{CC66E694-89A8-E545-A080-559DE1EDFC76}"/>
              </a:ext>
            </a:extLst>
          </p:cNvPr>
          <p:cNvSpPr>
            <a:spLocks noGrp="1"/>
          </p:cNvSpPr>
          <p:nvPr>
            <p:ph type="title"/>
          </p:nvPr>
        </p:nvSpPr>
        <p:spPr>
          <a:xfrm>
            <a:off x="369007" y="191359"/>
            <a:ext cx="10744161" cy="1325563"/>
          </a:xfrm>
        </p:spPr>
        <p:txBody>
          <a:bodyPr/>
          <a:lstStyle/>
          <a:p>
            <a:r>
              <a:rPr lang="en-US" b="1" dirty="0">
                <a:solidFill>
                  <a:schemeClr val="bg1"/>
                </a:solidFill>
              </a:rPr>
              <a:t>Biodiversity Benefits</a:t>
            </a:r>
          </a:p>
        </p:txBody>
      </p:sp>
      <p:pic>
        <p:nvPicPr>
          <p:cNvPr id="1026" name="Picture 2" descr="Great crested newt | Biddenham Village Pond">
            <a:extLst>
              <a:ext uri="{FF2B5EF4-FFF2-40B4-BE49-F238E27FC236}">
                <a16:creationId xmlns:a16="http://schemas.microsoft.com/office/drawing/2014/main" id="{B964A3F9-B65F-A348-A7DC-C2F4EB5415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6541" y="4308460"/>
            <a:ext cx="3322638" cy="22150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p to it! Toads on the roads bring traffic to a halt in Richmond | South  West Londoner">
            <a:extLst>
              <a:ext uri="{FF2B5EF4-FFF2-40B4-BE49-F238E27FC236}">
                <a16:creationId xmlns:a16="http://schemas.microsoft.com/office/drawing/2014/main" id="{A2937C8B-0037-D14A-B489-043C61FC93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2130" y="4183696"/>
            <a:ext cx="3584877" cy="224054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0C624E-1CB1-E547-AC1A-A4103AB3EFB8}"/>
              </a:ext>
            </a:extLst>
          </p:cNvPr>
          <p:cNvSpPr txBox="1"/>
          <p:nvPr/>
        </p:nvSpPr>
        <p:spPr>
          <a:xfrm>
            <a:off x="802130" y="4183696"/>
            <a:ext cx="6488508" cy="323165"/>
          </a:xfrm>
          <a:prstGeom prst="rect">
            <a:avLst/>
          </a:prstGeom>
          <a:noFill/>
        </p:spPr>
        <p:txBody>
          <a:bodyPr wrap="square" rtlCol="0">
            <a:spAutoFit/>
          </a:bodyPr>
          <a:lstStyle/>
          <a:p>
            <a:r>
              <a:rPr lang="en-US" sz="1500" b="1" i="1" dirty="0">
                <a:solidFill>
                  <a:schemeClr val="bg1"/>
                </a:solidFill>
              </a:rPr>
              <a:t>Common toads helped across a road</a:t>
            </a:r>
            <a:endParaRPr lang="en-US" sz="1500" dirty="0">
              <a:solidFill>
                <a:schemeClr val="bg1"/>
              </a:solidFill>
            </a:endParaRPr>
          </a:p>
        </p:txBody>
      </p:sp>
      <p:sp>
        <p:nvSpPr>
          <p:cNvPr id="10" name="TextBox 9">
            <a:extLst>
              <a:ext uri="{FF2B5EF4-FFF2-40B4-BE49-F238E27FC236}">
                <a16:creationId xmlns:a16="http://schemas.microsoft.com/office/drawing/2014/main" id="{446EA48E-D24A-FF4C-AD99-F9B46C6FE72A}"/>
              </a:ext>
            </a:extLst>
          </p:cNvPr>
          <p:cNvSpPr txBox="1"/>
          <p:nvPr/>
        </p:nvSpPr>
        <p:spPr>
          <a:xfrm>
            <a:off x="4746541" y="6506905"/>
            <a:ext cx="1959059" cy="323165"/>
          </a:xfrm>
          <a:prstGeom prst="rect">
            <a:avLst/>
          </a:prstGeom>
          <a:noFill/>
        </p:spPr>
        <p:txBody>
          <a:bodyPr wrap="square" rtlCol="0">
            <a:spAutoFit/>
          </a:bodyPr>
          <a:lstStyle/>
          <a:p>
            <a:r>
              <a:rPr lang="en-US" sz="1500" b="1" i="1" dirty="0">
                <a:solidFill>
                  <a:schemeClr val="bg1"/>
                </a:solidFill>
              </a:rPr>
              <a:t>Great Crested Newt</a:t>
            </a:r>
            <a:endParaRPr lang="en-US" sz="1500" dirty="0">
              <a:solidFill>
                <a:schemeClr val="bg1"/>
              </a:solidFill>
            </a:endParaRPr>
          </a:p>
        </p:txBody>
      </p:sp>
      <p:pic>
        <p:nvPicPr>
          <p:cNvPr id="1030" name="Picture 6" descr="Blue spaces' help improve public health | The Freshwater Blog">
            <a:extLst>
              <a:ext uri="{FF2B5EF4-FFF2-40B4-BE49-F238E27FC236}">
                <a16:creationId xmlns:a16="http://schemas.microsoft.com/office/drawing/2014/main" id="{A8F36391-51C7-C94D-9252-F3F260573DE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28713" y="4279724"/>
            <a:ext cx="3324249" cy="235113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E27157C-7F50-B346-86BC-6F44672282BC}"/>
              </a:ext>
            </a:extLst>
          </p:cNvPr>
          <p:cNvSpPr txBox="1"/>
          <p:nvPr/>
        </p:nvSpPr>
        <p:spPr>
          <a:xfrm>
            <a:off x="8428713" y="4285445"/>
            <a:ext cx="3153648" cy="323165"/>
          </a:xfrm>
          <a:prstGeom prst="rect">
            <a:avLst/>
          </a:prstGeom>
          <a:noFill/>
        </p:spPr>
        <p:txBody>
          <a:bodyPr wrap="square" rtlCol="0">
            <a:spAutoFit/>
          </a:bodyPr>
          <a:lstStyle/>
          <a:p>
            <a:r>
              <a:rPr lang="en-US" sz="1500" b="1" i="1" dirty="0"/>
              <a:t>Marinas – examples of ‘blue spaces’</a:t>
            </a:r>
            <a:endParaRPr lang="en-US" sz="1500" dirty="0"/>
          </a:p>
        </p:txBody>
      </p:sp>
    </p:spTree>
    <p:extLst>
      <p:ext uri="{BB962C8B-B14F-4D97-AF65-F5344CB8AC3E}">
        <p14:creationId xmlns:p14="http://schemas.microsoft.com/office/powerpoint/2010/main" val="3010030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3720A-2A1F-4B46-86EE-03C4B741BF12}"/>
              </a:ext>
            </a:extLst>
          </p:cNvPr>
          <p:cNvSpPr>
            <a:spLocks noGrp="1"/>
          </p:cNvSpPr>
          <p:nvPr>
            <p:ph type="title"/>
          </p:nvPr>
        </p:nvSpPr>
        <p:spPr>
          <a:xfrm>
            <a:off x="838200" y="136359"/>
            <a:ext cx="6490855" cy="1325563"/>
          </a:xfrm>
        </p:spPr>
        <p:txBody>
          <a:bodyPr>
            <a:normAutofit/>
          </a:bodyPr>
          <a:lstStyle/>
          <a:p>
            <a:r>
              <a:rPr lang="en-US" sz="4000" b="1" dirty="0" err="1">
                <a:solidFill>
                  <a:schemeClr val="bg1"/>
                </a:solidFill>
              </a:rPr>
              <a:t>SuDS</a:t>
            </a:r>
            <a:r>
              <a:rPr lang="en-US" sz="4000" b="1" dirty="0">
                <a:solidFill>
                  <a:schemeClr val="bg1"/>
                </a:solidFill>
              </a:rPr>
              <a:t> and infrastructure design</a:t>
            </a:r>
          </a:p>
        </p:txBody>
      </p:sp>
      <p:sp>
        <p:nvSpPr>
          <p:cNvPr id="3" name="Content Placeholder 2">
            <a:extLst>
              <a:ext uri="{FF2B5EF4-FFF2-40B4-BE49-F238E27FC236}">
                <a16:creationId xmlns:a16="http://schemas.microsoft.com/office/drawing/2014/main" id="{1EF8A92B-EDDA-5E4A-BDA7-4F2B2D1916B5}"/>
              </a:ext>
            </a:extLst>
          </p:cNvPr>
          <p:cNvSpPr>
            <a:spLocks noGrp="1"/>
          </p:cNvSpPr>
          <p:nvPr>
            <p:ph idx="1"/>
          </p:nvPr>
        </p:nvSpPr>
        <p:spPr>
          <a:xfrm>
            <a:off x="838200" y="1251284"/>
            <a:ext cx="6116782" cy="5358063"/>
          </a:xfrm>
        </p:spPr>
        <p:txBody>
          <a:bodyPr>
            <a:normAutofit fontScale="70000" lnSpcReduction="20000"/>
          </a:bodyPr>
          <a:lstStyle/>
          <a:p>
            <a:pPr marL="0" indent="0">
              <a:buNone/>
            </a:pPr>
            <a:br>
              <a:rPr lang="en-US" dirty="0">
                <a:solidFill>
                  <a:schemeClr val="bg1"/>
                </a:solidFill>
              </a:rPr>
            </a:br>
            <a:r>
              <a:rPr lang="en-US" b="1" dirty="0" err="1">
                <a:solidFill>
                  <a:schemeClr val="bg1"/>
                </a:solidFill>
              </a:rPr>
              <a:t>SuDS</a:t>
            </a:r>
            <a:r>
              <a:rPr lang="en-US" b="1" dirty="0">
                <a:solidFill>
                  <a:schemeClr val="bg1"/>
                </a:solidFill>
              </a:rPr>
              <a:t> – </a:t>
            </a:r>
            <a:r>
              <a:rPr lang="en-US" b="1" i="1" dirty="0">
                <a:solidFill>
                  <a:schemeClr val="bg1"/>
                </a:solidFill>
              </a:rPr>
              <a:t>Sustainable Drainage Systems</a:t>
            </a:r>
          </a:p>
          <a:p>
            <a:pPr marL="0" indent="0">
              <a:buNone/>
            </a:pPr>
            <a:endParaRPr lang="en-US" b="1" dirty="0">
              <a:solidFill>
                <a:schemeClr val="bg1"/>
              </a:solidFill>
            </a:endParaRPr>
          </a:p>
          <a:p>
            <a:pPr marL="0" indent="0">
              <a:buNone/>
            </a:pPr>
            <a:r>
              <a:rPr lang="en-US" dirty="0">
                <a:solidFill>
                  <a:schemeClr val="bg1"/>
                </a:solidFill>
              </a:rPr>
              <a:t>Considers the broader aquatic landscape and biodiversity within.</a:t>
            </a:r>
          </a:p>
          <a:p>
            <a:pPr marL="0" indent="0">
              <a:buNone/>
            </a:pPr>
            <a:r>
              <a:rPr lang="en-US" dirty="0">
                <a:solidFill>
                  <a:schemeClr val="bg1"/>
                </a:solidFill>
              </a:rPr>
              <a:t>Aims to alleviate drainage issues by:</a:t>
            </a:r>
          </a:p>
          <a:p>
            <a:pPr marL="0" indent="0">
              <a:buNone/>
            </a:pPr>
            <a:endParaRPr lang="en-US" dirty="0">
              <a:solidFill>
                <a:schemeClr val="bg1"/>
              </a:solidFill>
            </a:endParaRPr>
          </a:p>
          <a:p>
            <a:r>
              <a:rPr lang="en-US" dirty="0">
                <a:solidFill>
                  <a:schemeClr val="bg1"/>
                </a:solidFill>
              </a:rPr>
              <a:t>Re-using surface water at source</a:t>
            </a:r>
          </a:p>
          <a:p>
            <a:r>
              <a:rPr lang="en-US" dirty="0">
                <a:solidFill>
                  <a:schemeClr val="bg1"/>
                </a:solidFill>
              </a:rPr>
              <a:t>Decreasing flow rates </a:t>
            </a:r>
          </a:p>
          <a:p>
            <a:r>
              <a:rPr lang="en-US" dirty="0">
                <a:solidFill>
                  <a:schemeClr val="bg1"/>
                </a:solidFill>
              </a:rPr>
              <a:t>Improving water quality</a:t>
            </a:r>
          </a:p>
          <a:p>
            <a:pPr marL="0" indent="0">
              <a:buNone/>
            </a:pPr>
            <a:br>
              <a:rPr lang="en-US" dirty="0">
                <a:solidFill>
                  <a:schemeClr val="bg1"/>
                </a:solidFill>
              </a:rPr>
            </a:br>
            <a:endParaRPr lang="en-US" dirty="0">
              <a:solidFill>
                <a:schemeClr val="bg1"/>
              </a:solidFill>
            </a:endParaRPr>
          </a:p>
          <a:p>
            <a:pPr marL="0" indent="0">
              <a:buNone/>
            </a:pPr>
            <a:r>
              <a:rPr lang="en-US" dirty="0">
                <a:solidFill>
                  <a:schemeClr val="bg1"/>
                </a:solidFill>
              </a:rPr>
              <a:t>Must also consider…</a:t>
            </a:r>
          </a:p>
          <a:p>
            <a:r>
              <a:rPr lang="en-US" dirty="0">
                <a:solidFill>
                  <a:schemeClr val="bg1"/>
                </a:solidFill>
              </a:rPr>
              <a:t>Appropriate ecological design</a:t>
            </a:r>
          </a:p>
          <a:p>
            <a:r>
              <a:rPr lang="en-US" dirty="0">
                <a:solidFill>
                  <a:schemeClr val="bg1"/>
                </a:solidFill>
              </a:rPr>
              <a:t>Carrying out management to ensure </a:t>
            </a:r>
            <a:r>
              <a:rPr lang="en-US" dirty="0" err="1">
                <a:solidFill>
                  <a:schemeClr val="bg1"/>
                </a:solidFill>
              </a:rPr>
              <a:t>SuDS</a:t>
            </a:r>
            <a:r>
              <a:rPr lang="en-US" dirty="0">
                <a:solidFill>
                  <a:schemeClr val="bg1"/>
                </a:solidFill>
              </a:rPr>
              <a:t> work correctly</a:t>
            </a:r>
          </a:p>
          <a:p>
            <a:r>
              <a:rPr lang="en-US" dirty="0">
                <a:solidFill>
                  <a:schemeClr val="bg1"/>
                </a:solidFill>
              </a:rPr>
              <a:t>Monitor site to ensure standards maintained</a:t>
            </a:r>
          </a:p>
        </p:txBody>
      </p:sp>
      <p:pic>
        <p:nvPicPr>
          <p:cNvPr id="4" name="Picture 3">
            <a:extLst>
              <a:ext uri="{FF2B5EF4-FFF2-40B4-BE49-F238E27FC236}">
                <a16:creationId xmlns:a16="http://schemas.microsoft.com/office/drawing/2014/main" id="{304E3EC1-4816-004B-BDD9-46393D74894A}"/>
              </a:ext>
            </a:extLst>
          </p:cNvPr>
          <p:cNvPicPr>
            <a:picLocks noChangeAspect="1"/>
          </p:cNvPicPr>
          <p:nvPr/>
        </p:nvPicPr>
        <p:blipFill>
          <a:blip r:embed="rId3"/>
          <a:stretch>
            <a:fillRect/>
          </a:stretch>
        </p:blipFill>
        <p:spPr>
          <a:xfrm>
            <a:off x="7574397" y="295850"/>
            <a:ext cx="4187484" cy="6287366"/>
          </a:xfrm>
          <a:prstGeom prst="rect">
            <a:avLst/>
          </a:prstGeom>
        </p:spPr>
      </p:pic>
    </p:spTree>
    <p:extLst>
      <p:ext uri="{BB962C8B-B14F-4D97-AF65-F5344CB8AC3E}">
        <p14:creationId xmlns:p14="http://schemas.microsoft.com/office/powerpoint/2010/main" val="3240959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DABAE-CAD0-F145-8447-9BF504D19830}"/>
              </a:ext>
            </a:extLst>
          </p:cNvPr>
          <p:cNvSpPr>
            <a:spLocks noGrp="1"/>
          </p:cNvSpPr>
          <p:nvPr>
            <p:ph type="title"/>
          </p:nvPr>
        </p:nvSpPr>
        <p:spPr/>
        <p:txBody>
          <a:bodyPr/>
          <a:lstStyle/>
          <a:p>
            <a:r>
              <a:rPr lang="en-US" dirty="0">
                <a:solidFill>
                  <a:schemeClr val="bg1"/>
                </a:solidFill>
              </a:rPr>
              <a:t>How do </a:t>
            </a:r>
            <a:r>
              <a:rPr lang="en-US" dirty="0" err="1">
                <a:solidFill>
                  <a:schemeClr val="bg1"/>
                </a:solidFill>
              </a:rPr>
              <a:t>SuDS</a:t>
            </a:r>
            <a:r>
              <a:rPr lang="en-US" dirty="0">
                <a:solidFill>
                  <a:schemeClr val="bg1"/>
                </a:solidFill>
              </a:rPr>
              <a:t> work?</a:t>
            </a:r>
          </a:p>
        </p:txBody>
      </p:sp>
      <p:sp>
        <p:nvSpPr>
          <p:cNvPr id="3" name="Content Placeholder 2">
            <a:extLst>
              <a:ext uri="{FF2B5EF4-FFF2-40B4-BE49-F238E27FC236}">
                <a16:creationId xmlns:a16="http://schemas.microsoft.com/office/drawing/2014/main" id="{8A03AE4E-C1DA-5A48-9923-46C4041E8362}"/>
              </a:ext>
            </a:extLst>
          </p:cNvPr>
          <p:cNvSpPr>
            <a:spLocks noGrp="1"/>
          </p:cNvSpPr>
          <p:nvPr>
            <p:ph idx="1"/>
          </p:nvPr>
        </p:nvSpPr>
        <p:spPr>
          <a:xfrm>
            <a:off x="838201" y="1690688"/>
            <a:ext cx="5257799" cy="4871477"/>
          </a:xfrm>
        </p:spPr>
        <p:txBody>
          <a:bodyPr>
            <a:normAutofit/>
          </a:bodyPr>
          <a:lstStyle/>
          <a:p>
            <a:r>
              <a:rPr lang="en-GB" b="1" dirty="0">
                <a:solidFill>
                  <a:schemeClr val="bg1"/>
                </a:solidFill>
              </a:rPr>
              <a:t>Source Control</a:t>
            </a:r>
            <a:r>
              <a:rPr lang="en-GB" dirty="0">
                <a:solidFill>
                  <a:schemeClr val="bg1"/>
                </a:solidFill>
              </a:rPr>
              <a:t> </a:t>
            </a:r>
            <a:br>
              <a:rPr lang="en-GB" dirty="0">
                <a:solidFill>
                  <a:schemeClr val="bg1"/>
                </a:solidFill>
              </a:rPr>
            </a:br>
            <a:endParaRPr lang="en-GB" dirty="0">
              <a:solidFill>
                <a:schemeClr val="bg1"/>
              </a:solidFill>
            </a:endParaRPr>
          </a:p>
          <a:p>
            <a:pPr marL="0" indent="0">
              <a:buNone/>
            </a:pPr>
            <a:r>
              <a:rPr lang="en-GB" dirty="0">
                <a:solidFill>
                  <a:schemeClr val="bg1"/>
                </a:solidFill>
              </a:rPr>
              <a:t>Decreases volume of water entering drainage/river network. </a:t>
            </a:r>
            <a:br>
              <a:rPr lang="en-GB" dirty="0">
                <a:solidFill>
                  <a:schemeClr val="bg1"/>
                </a:solidFill>
              </a:rPr>
            </a:br>
            <a:br>
              <a:rPr lang="en-GB" dirty="0">
                <a:solidFill>
                  <a:schemeClr val="bg1"/>
                </a:solidFill>
              </a:rPr>
            </a:br>
            <a:r>
              <a:rPr lang="en-GB" dirty="0">
                <a:solidFill>
                  <a:schemeClr val="bg1"/>
                </a:solidFill>
              </a:rPr>
              <a:t>Intercepts runoff water on roofs for re-use (e.g. for irrigation) or for storage and evapotranspiration (e.g. on green roofs).</a:t>
            </a:r>
          </a:p>
        </p:txBody>
      </p:sp>
      <p:pic>
        <p:nvPicPr>
          <p:cNvPr id="4" name="Picture 3">
            <a:extLst>
              <a:ext uri="{FF2B5EF4-FFF2-40B4-BE49-F238E27FC236}">
                <a16:creationId xmlns:a16="http://schemas.microsoft.com/office/drawing/2014/main" id="{7C4049AF-E519-4A42-936A-D8E607AA8B39}"/>
              </a:ext>
            </a:extLst>
          </p:cNvPr>
          <p:cNvPicPr>
            <a:picLocks noChangeAspect="1"/>
          </p:cNvPicPr>
          <p:nvPr/>
        </p:nvPicPr>
        <p:blipFill>
          <a:blip r:embed="rId3"/>
          <a:stretch>
            <a:fillRect/>
          </a:stretch>
        </p:blipFill>
        <p:spPr>
          <a:xfrm>
            <a:off x="7260147" y="365125"/>
            <a:ext cx="4331856" cy="3248893"/>
          </a:xfrm>
          <a:prstGeom prst="rect">
            <a:avLst/>
          </a:prstGeom>
        </p:spPr>
      </p:pic>
      <p:sp>
        <p:nvSpPr>
          <p:cNvPr id="5" name="TextBox 4">
            <a:extLst>
              <a:ext uri="{FF2B5EF4-FFF2-40B4-BE49-F238E27FC236}">
                <a16:creationId xmlns:a16="http://schemas.microsoft.com/office/drawing/2014/main" id="{6F3FC973-F316-0D48-9055-3D0D728B6297}"/>
              </a:ext>
            </a:extLst>
          </p:cNvPr>
          <p:cNvSpPr txBox="1"/>
          <p:nvPr/>
        </p:nvSpPr>
        <p:spPr>
          <a:xfrm>
            <a:off x="9942577" y="3290853"/>
            <a:ext cx="1649426" cy="323165"/>
          </a:xfrm>
          <a:prstGeom prst="rect">
            <a:avLst/>
          </a:prstGeom>
          <a:noFill/>
        </p:spPr>
        <p:txBody>
          <a:bodyPr wrap="none" rtlCol="0">
            <a:spAutoFit/>
          </a:bodyPr>
          <a:lstStyle/>
          <a:p>
            <a:r>
              <a:rPr lang="en-US" sz="1500" dirty="0">
                <a:solidFill>
                  <a:schemeClr val="bg1"/>
                </a:solidFill>
              </a:rPr>
              <a:t>Old Street, London</a:t>
            </a:r>
          </a:p>
        </p:txBody>
      </p:sp>
      <p:pic>
        <p:nvPicPr>
          <p:cNvPr id="7" name="Picture 6">
            <a:extLst>
              <a:ext uri="{FF2B5EF4-FFF2-40B4-BE49-F238E27FC236}">
                <a16:creationId xmlns:a16="http://schemas.microsoft.com/office/drawing/2014/main" id="{3C326015-04A0-EA48-8D34-34D7D9B3B936}"/>
              </a:ext>
            </a:extLst>
          </p:cNvPr>
          <p:cNvPicPr>
            <a:picLocks noChangeAspect="1"/>
          </p:cNvPicPr>
          <p:nvPr/>
        </p:nvPicPr>
        <p:blipFill>
          <a:blip r:embed="rId4"/>
          <a:stretch>
            <a:fillRect/>
          </a:stretch>
        </p:blipFill>
        <p:spPr>
          <a:xfrm>
            <a:off x="6539345" y="3837709"/>
            <a:ext cx="5143427" cy="2533783"/>
          </a:xfrm>
          <a:prstGeom prst="rect">
            <a:avLst/>
          </a:prstGeom>
        </p:spPr>
      </p:pic>
      <p:sp>
        <p:nvSpPr>
          <p:cNvPr id="8" name="TextBox 7">
            <a:extLst>
              <a:ext uri="{FF2B5EF4-FFF2-40B4-BE49-F238E27FC236}">
                <a16:creationId xmlns:a16="http://schemas.microsoft.com/office/drawing/2014/main" id="{F4B54C54-4565-1144-9A73-90C8BC1D4E06}"/>
              </a:ext>
            </a:extLst>
          </p:cNvPr>
          <p:cNvSpPr txBox="1"/>
          <p:nvPr/>
        </p:nvSpPr>
        <p:spPr>
          <a:xfrm>
            <a:off x="8139583" y="3789406"/>
            <a:ext cx="3605987" cy="323165"/>
          </a:xfrm>
          <a:prstGeom prst="rect">
            <a:avLst/>
          </a:prstGeom>
          <a:noFill/>
        </p:spPr>
        <p:txBody>
          <a:bodyPr wrap="none" rtlCol="0">
            <a:spAutoFit/>
          </a:bodyPr>
          <a:lstStyle/>
          <a:p>
            <a:r>
              <a:rPr lang="en-US" sz="1500" dirty="0" err="1">
                <a:solidFill>
                  <a:schemeClr val="bg1"/>
                </a:solidFill>
              </a:rPr>
              <a:t>Acros</a:t>
            </a:r>
            <a:r>
              <a:rPr lang="en-US" sz="1500" dirty="0">
                <a:solidFill>
                  <a:schemeClr val="bg1"/>
                </a:solidFill>
              </a:rPr>
              <a:t> Fukuoka eco-building, Fukuoka, Japan</a:t>
            </a:r>
          </a:p>
        </p:txBody>
      </p:sp>
    </p:spTree>
    <p:extLst>
      <p:ext uri="{BB962C8B-B14F-4D97-AF65-F5344CB8AC3E}">
        <p14:creationId xmlns:p14="http://schemas.microsoft.com/office/powerpoint/2010/main" val="533964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1B515A-813A-0749-8928-3F66D87483B4}"/>
              </a:ext>
            </a:extLst>
          </p:cNvPr>
          <p:cNvSpPr>
            <a:spLocks noGrp="1"/>
          </p:cNvSpPr>
          <p:nvPr>
            <p:ph idx="1"/>
          </p:nvPr>
        </p:nvSpPr>
        <p:spPr>
          <a:xfrm>
            <a:off x="741218" y="1884218"/>
            <a:ext cx="5071917" cy="3974090"/>
          </a:xfrm>
        </p:spPr>
        <p:txBody>
          <a:bodyPr/>
          <a:lstStyle/>
          <a:p>
            <a:r>
              <a:rPr lang="en-GB" b="1" dirty="0">
                <a:solidFill>
                  <a:schemeClr val="bg1"/>
                </a:solidFill>
              </a:rPr>
              <a:t>Pre-treatment</a:t>
            </a:r>
            <a:r>
              <a:rPr lang="en-GB" dirty="0">
                <a:solidFill>
                  <a:schemeClr val="bg1"/>
                </a:solidFill>
              </a:rPr>
              <a:t> </a:t>
            </a:r>
            <a:r>
              <a:rPr lang="en-GB" b="1" dirty="0">
                <a:solidFill>
                  <a:schemeClr val="bg1"/>
                </a:solidFill>
              </a:rPr>
              <a:t>Steps</a:t>
            </a:r>
            <a:br>
              <a:rPr lang="en-GB" b="1" dirty="0">
                <a:solidFill>
                  <a:schemeClr val="bg1"/>
                </a:solidFill>
              </a:rPr>
            </a:br>
            <a:endParaRPr lang="en-GB" b="1" dirty="0">
              <a:solidFill>
                <a:schemeClr val="bg1"/>
              </a:solidFill>
            </a:endParaRPr>
          </a:p>
          <a:p>
            <a:pPr marL="0" indent="0">
              <a:buNone/>
            </a:pPr>
            <a:r>
              <a:rPr lang="en-GB" dirty="0">
                <a:solidFill>
                  <a:schemeClr val="bg1"/>
                </a:solidFill>
              </a:rPr>
              <a:t>Vegetated swales (ditches) or filter trenches.</a:t>
            </a:r>
            <a:br>
              <a:rPr lang="en-GB" dirty="0">
                <a:solidFill>
                  <a:schemeClr val="bg1"/>
                </a:solidFill>
              </a:rPr>
            </a:br>
            <a:br>
              <a:rPr lang="en-GB" dirty="0">
                <a:solidFill>
                  <a:schemeClr val="bg1"/>
                </a:solidFill>
              </a:rPr>
            </a:br>
            <a:r>
              <a:rPr lang="en-GB" dirty="0">
                <a:solidFill>
                  <a:schemeClr val="bg1"/>
                </a:solidFill>
              </a:rPr>
              <a:t>Removes pollutants from surface water before discharge to watercourses or aquifers.</a:t>
            </a:r>
          </a:p>
          <a:p>
            <a:endParaRPr lang="en-US" dirty="0">
              <a:solidFill>
                <a:schemeClr val="bg1"/>
              </a:solidFill>
            </a:endParaRPr>
          </a:p>
        </p:txBody>
      </p:sp>
      <p:pic>
        <p:nvPicPr>
          <p:cNvPr id="4" name="Picture 3">
            <a:extLst>
              <a:ext uri="{FF2B5EF4-FFF2-40B4-BE49-F238E27FC236}">
                <a16:creationId xmlns:a16="http://schemas.microsoft.com/office/drawing/2014/main" id="{ACCEC9A0-4164-854A-A39A-C287243B0F03}"/>
              </a:ext>
            </a:extLst>
          </p:cNvPr>
          <p:cNvPicPr>
            <a:picLocks noChangeAspect="1"/>
          </p:cNvPicPr>
          <p:nvPr/>
        </p:nvPicPr>
        <p:blipFill>
          <a:blip r:embed="rId3"/>
          <a:stretch>
            <a:fillRect/>
          </a:stretch>
        </p:blipFill>
        <p:spPr>
          <a:xfrm>
            <a:off x="6123709" y="108167"/>
            <a:ext cx="5190836" cy="3893127"/>
          </a:xfrm>
          <a:prstGeom prst="rect">
            <a:avLst/>
          </a:prstGeom>
        </p:spPr>
      </p:pic>
      <p:pic>
        <p:nvPicPr>
          <p:cNvPr id="5" name="Picture 4">
            <a:extLst>
              <a:ext uri="{FF2B5EF4-FFF2-40B4-BE49-F238E27FC236}">
                <a16:creationId xmlns:a16="http://schemas.microsoft.com/office/drawing/2014/main" id="{D07CCACA-16C5-B646-AC2F-517B6C02AAAF}"/>
              </a:ext>
            </a:extLst>
          </p:cNvPr>
          <p:cNvPicPr>
            <a:picLocks noChangeAspect="1"/>
          </p:cNvPicPr>
          <p:nvPr/>
        </p:nvPicPr>
        <p:blipFill>
          <a:blip r:embed="rId4"/>
          <a:stretch>
            <a:fillRect/>
          </a:stretch>
        </p:blipFill>
        <p:spPr>
          <a:xfrm>
            <a:off x="6242628" y="4229872"/>
            <a:ext cx="5071917" cy="2347573"/>
          </a:xfrm>
          <a:prstGeom prst="rect">
            <a:avLst/>
          </a:prstGeom>
        </p:spPr>
      </p:pic>
    </p:spTree>
    <p:extLst>
      <p:ext uri="{BB962C8B-B14F-4D97-AF65-F5344CB8AC3E}">
        <p14:creationId xmlns:p14="http://schemas.microsoft.com/office/powerpoint/2010/main" val="2286078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03AE4E-C1DA-5A48-9923-46C4041E8362}"/>
              </a:ext>
            </a:extLst>
          </p:cNvPr>
          <p:cNvSpPr>
            <a:spLocks noGrp="1"/>
          </p:cNvSpPr>
          <p:nvPr>
            <p:ph idx="1"/>
          </p:nvPr>
        </p:nvSpPr>
        <p:spPr>
          <a:xfrm>
            <a:off x="561110" y="2022763"/>
            <a:ext cx="5327073" cy="4290020"/>
          </a:xfrm>
        </p:spPr>
        <p:txBody>
          <a:bodyPr>
            <a:normAutofit/>
          </a:bodyPr>
          <a:lstStyle/>
          <a:p>
            <a:r>
              <a:rPr lang="en-GB" b="1" dirty="0">
                <a:solidFill>
                  <a:schemeClr val="bg1"/>
                </a:solidFill>
              </a:rPr>
              <a:t>Retention</a:t>
            </a:r>
            <a:r>
              <a:rPr lang="en-GB" dirty="0">
                <a:solidFill>
                  <a:schemeClr val="bg1"/>
                </a:solidFill>
              </a:rPr>
              <a:t> </a:t>
            </a:r>
            <a:r>
              <a:rPr lang="en-GB" b="1" dirty="0">
                <a:solidFill>
                  <a:schemeClr val="bg1"/>
                </a:solidFill>
              </a:rPr>
              <a:t>Systems</a:t>
            </a:r>
            <a:r>
              <a:rPr lang="en-GB" dirty="0">
                <a:solidFill>
                  <a:schemeClr val="bg1"/>
                </a:solidFill>
              </a:rPr>
              <a:t> </a:t>
            </a:r>
          </a:p>
          <a:p>
            <a:pPr marL="0" indent="0">
              <a:buNone/>
            </a:pPr>
            <a:endParaRPr lang="en-GB" dirty="0">
              <a:solidFill>
                <a:schemeClr val="bg1"/>
              </a:solidFill>
            </a:endParaRPr>
          </a:p>
          <a:p>
            <a:pPr marL="0" indent="0">
              <a:buNone/>
            </a:pPr>
            <a:r>
              <a:rPr lang="en-GB" dirty="0">
                <a:solidFill>
                  <a:schemeClr val="bg1"/>
                </a:solidFill>
              </a:rPr>
              <a:t>Delay the discharge of surface water to watercourses by providing storage in ponds, retention basins and wetlands/reedbeds. </a:t>
            </a:r>
            <a:br>
              <a:rPr lang="en-GB" dirty="0">
                <a:solidFill>
                  <a:schemeClr val="bg1"/>
                </a:solidFill>
              </a:rPr>
            </a:br>
            <a:endParaRPr lang="en-GB" dirty="0">
              <a:solidFill>
                <a:schemeClr val="bg1"/>
              </a:solidFill>
            </a:endParaRPr>
          </a:p>
        </p:txBody>
      </p:sp>
      <p:pic>
        <p:nvPicPr>
          <p:cNvPr id="6" name="Picture 5">
            <a:extLst>
              <a:ext uri="{FF2B5EF4-FFF2-40B4-BE49-F238E27FC236}">
                <a16:creationId xmlns:a16="http://schemas.microsoft.com/office/drawing/2014/main" id="{2807CB51-ED7C-D542-9A13-B92999136297}"/>
              </a:ext>
            </a:extLst>
          </p:cNvPr>
          <p:cNvPicPr>
            <a:picLocks noChangeAspect="1"/>
          </p:cNvPicPr>
          <p:nvPr/>
        </p:nvPicPr>
        <p:blipFill>
          <a:blip r:embed="rId3"/>
          <a:stretch>
            <a:fillRect/>
          </a:stretch>
        </p:blipFill>
        <p:spPr>
          <a:xfrm>
            <a:off x="6906488" y="3530599"/>
            <a:ext cx="4620493" cy="3080328"/>
          </a:xfrm>
          <a:prstGeom prst="rect">
            <a:avLst/>
          </a:prstGeom>
        </p:spPr>
      </p:pic>
      <p:pic>
        <p:nvPicPr>
          <p:cNvPr id="7" name="Picture 6">
            <a:extLst>
              <a:ext uri="{FF2B5EF4-FFF2-40B4-BE49-F238E27FC236}">
                <a16:creationId xmlns:a16="http://schemas.microsoft.com/office/drawing/2014/main" id="{FE740E03-9058-0B47-9FED-8056A4F8F57F}"/>
              </a:ext>
            </a:extLst>
          </p:cNvPr>
          <p:cNvPicPr>
            <a:picLocks noChangeAspect="1"/>
          </p:cNvPicPr>
          <p:nvPr/>
        </p:nvPicPr>
        <p:blipFill>
          <a:blip r:embed="rId4"/>
          <a:stretch>
            <a:fillRect/>
          </a:stretch>
        </p:blipFill>
        <p:spPr>
          <a:xfrm>
            <a:off x="6096001" y="208265"/>
            <a:ext cx="4849090" cy="3628996"/>
          </a:xfrm>
          <a:prstGeom prst="rect">
            <a:avLst/>
          </a:prstGeom>
        </p:spPr>
      </p:pic>
      <p:sp>
        <p:nvSpPr>
          <p:cNvPr id="8" name="TextBox 7">
            <a:extLst>
              <a:ext uri="{FF2B5EF4-FFF2-40B4-BE49-F238E27FC236}">
                <a16:creationId xmlns:a16="http://schemas.microsoft.com/office/drawing/2014/main" id="{445BEED7-FED5-944E-94A5-E312882A9603}"/>
              </a:ext>
            </a:extLst>
          </p:cNvPr>
          <p:cNvSpPr txBox="1"/>
          <p:nvPr/>
        </p:nvSpPr>
        <p:spPr>
          <a:xfrm>
            <a:off x="6483928" y="208265"/>
            <a:ext cx="4569200" cy="323165"/>
          </a:xfrm>
          <a:prstGeom prst="rect">
            <a:avLst/>
          </a:prstGeom>
          <a:noFill/>
        </p:spPr>
        <p:txBody>
          <a:bodyPr wrap="none" rtlCol="0">
            <a:spAutoFit/>
          </a:bodyPr>
          <a:lstStyle/>
          <a:p>
            <a:r>
              <a:rPr lang="en-US" sz="1500" dirty="0"/>
              <a:t>Wildfowl &amp; Wetlands Trust Slimbridge, rainwater garden</a:t>
            </a:r>
          </a:p>
        </p:txBody>
      </p:sp>
    </p:spTree>
    <p:extLst>
      <p:ext uri="{BB962C8B-B14F-4D97-AF65-F5344CB8AC3E}">
        <p14:creationId xmlns:p14="http://schemas.microsoft.com/office/powerpoint/2010/main" val="186567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F3E4AC-53D5-634C-989D-534751BFBC04}"/>
              </a:ext>
            </a:extLst>
          </p:cNvPr>
          <p:cNvSpPr>
            <a:spLocks noGrp="1"/>
          </p:cNvSpPr>
          <p:nvPr>
            <p:ph idx="1"/>
          </p:nvPr>
        </p:nvSpPr>
        <p:spPr>
          <a:xfrm>
            <a:off x="838200" y="1985963"/>
            <a:ext cx="4246418" cy="4190999"/>
          </a:xfrm>
        </p:spPr>
        <p:txBody>
          <a:bodyPr/>
          <a:lstStyle/>
          <a:p>
            <a:r>
              <a:rPr lang="en-GB" b="1" dirty="0">
                <a:solidFill>
                  <a:schemeClr val="bg1"/>
                </a:solidFill>
              </a:rPr>
              <a:t>Infiltration</a:t>
            </a:r>
            <a:r>
              <a:rPr lang="en-GB" dirty="0">
                <a:solidFill>
                  <a:schemeClr val="bg1"/>
                </a:solidFill>
              </a:rPr>
              <a:t> </a:t>
            </a:r>
            <a:r>
              <a:rPr lang="en-GB" b="1" dirty="0">
                <a:solidFill>
                  <a:schemeClr val="bg1"/>
                </a:solidFill>
              </a:rPr>
              <a:t>systems</a:t>
            </a:r>
            <a:br>
              <a:rPr lang="en-GB" b="1" dirty="0">
                <a:solidFill>
                  <a:schemeClr val="bg1"/>
                </a:solidFill>
              </a:rPr>
            </a:br>
            <a:endParaRPr lang="en-GB" b="1" dirty="0">
              <a:solidFill>
                <a:schemeClr val="bg1"/>
              </a:solidFill>
            </a:endParaRPr>
          </a:p>
          <a:p>
            <a:pPr marL="0" indent="0">
              <a:buNone/>
            </a:pPr>
            <a:r>
              <a:rPr lang="en-GB" dirty="0">
                <a:solidFill>
                  <a:schemeClr val="bg1"/>
                </a:solidFill>
              </a:rPr>
              <a:t>E.g. infiltration trenches and soakaways will mimic natural recharge, allowing water to soak into the ground.</a:t>
            </a:r>
          </a:p>
          <a:p>
            <a:endParaRPr lang="en-US" dirty="0">
              <a:solidFill>
                <a:schemeClr val="bg1"/>
              </a:solidFill>
            </a:endParaRPr>
          </a:p>
        </p:txBody>
      </p:sp>
      <p:pic>
        <p:nvPicPr>
          <p:cNvPr id="6" name="Picture 5">
            <a:extLst>
              <a:ext uri="{FF2B5EF4-FFF2-40B4-BE49-F238E27FC236}">
                <a16:creationId xmlns:a16="http://schemas.microsoft.com/office/drawing/2014/main" id="{239AA440-6B7C-C147-B132-F4387EED4BFC}"/>
              </a:ext>
            </a:extLst>
          </p:cNvPr>
          <p:cNvPicPr>
            <a:picLocks noChangeAspect="1"/>
          </p:cNvPicPr>
          <p:nvPr/>
        </p:nvPicPr>
        <p:blipFill>
          <a:blip r:embed="rId3"/>
          <a:stretch>
            <a:fillRect/>
          </a:stretch>
        </p:blipFill>
        <p:spPr>
          <a:xfrm>
            <a:off x="5241781" y="770405"/>
            <a:ext cx="4285673" cy="3214255"/>
          </a:xfrm>
          <a:prstGeom prst="rect">
            <a:avLst/>
          </a:prstGeom>
        </p:spPr>
      </p:pic>
      <p:pic>
        <p:nvPicPr>
          <p:cNvPr id="5" name="Picture 4">
            <a:extLst>
              <a:ext uri="{FF2B5EF4-FFF2-40B4-BE49-F238E27FC236}">
                <a16:creationId xmlns:a16="http://schemas.microsoft.com/office/drawing/2014/main" id="{D5C714CA-BB19-8645-8DE7-E043DE6344ED}"/>
              </a:ext>
            </a:extLst>
          </p:cNvPr>
          <p:cNvPicPr>
            <a:picLocks noChangeAspect="1"/>
          </p:cNvPicPr>
          <p:nvPr/>
        </p:nvPicPr>
        <p:blipFill>
          <a:blip r:embed="rId4"/>
          <a:stretch>
            <a:fillRect/>
          </a:stretch>
        </p:blipFill>
        <p:spPr>
          <a:xfrm>
            <a:off x="7945745" y="1557337"/>
            <a:ext cx="3640986" cy="4854647"/>
          </a:xfrm>
          <a:prstGeom prst="rect">
            <a:avLst/>
          </a:prstGeom>
        </p:spPr>
      </p:pic>
    </p:spTree>
    <p:extLst>
      <p:ext uri="{BB962C8B-B14F-4D97-AF65-F5344CB8AC3E}">
        <p14:creationId xmlns:p14="http://schemas.microsoft.com/office/powerpoint/2010/main" val="1780191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68D8-C235-4F41-937A-C8ECF5CD59A0}"/>
              </a:ext>
            </a:extLst>
          </p:cNvPr>
          <p:cNvSpPr>
            <a:spLocks noGrp="1"/>
          </p:cNvSpPr>
          <p:nvPr>
            <p:ph type="title"/>
          </p:nvPr>
        </p:nvSpPr>
        <p:spPr>
          <a:xfrm>
            <a:off x="838199" y="174459"/>
            <a:ext cx="10515600" cy="1325563"/>
          </a:xfrm>
        </p:spPr>
        <p:txBody>
          <a:bodyPr>
            <a:normAutofit/>
          </a:bodyPr>
          <a:lstStyle/>
          <a:p>
            <a:pPr algn="ctr"/>
            <a:r>
              <a:rPr lang="en-US" sz="6500" b="1" dirty="0"/>
              <a:t>Lunch Break!</a:t>
            </a:r>
          </a:p>
        </p:txBody>
      </p:sp>
      <p:pic>
        <p:nvPicPr>
          <p:cNvPr id="5" name="Picture 4" descr="A picture containing mammal, rodent&#10;&#10;Description automatically generated">
            <a:extLst>
              <a:ext uri="{FF2B5EF4-FFF2-40B4-BE49-F238E27FC236}">
                <a16:creationId xmlns:a16="http://schemas.microsoft.com/office/drawing/2014/main" id="{74190D8F-CF17-F748-A83C-AA25F641DB06}"/>
              </a:ext>
            </a:extLst>
          </p:cNvPr>
          <p:cNvPicPr>
            <a:picLocks noChangeAspect="1"/>
          </p:cNvPicPr>
          <p:nvPr/>
        </p:nvPicPr>
        <p:blipFill>
          <a:blip r:embed="rId2"/>
          <a:stretch>
            <a:fillRect/>
          </a:stretch>
        </p:blipFill>
        <p:spPr>
          <a:xfrm>
            <a:off x="2676525" y="1690688"/>
            <a:ext cx="6838950" cy="3845193"/>
          </a:xfrm>
          <a:prstGeom prst="rect">
            <a:avLst/>
          </a:prstGeom>
        </p:spPr>
      </p:pic>
      <p:sp>
        <p:nvSpPr>
          <p:cNvPr id="6" name="TextBox 5">
            <a:extLst>
              <a:ext uri="{FF2B5EF4-FFF2-40B4-BE49-F238E27FC236}">
                <a16:creationId xmlns:a16="http://schemas.microsoft.com/office/drawing/2014/main" id="{D721D3F1-D073-BA4B-8234-7CEF61DA3660}"/>
              </a:ext>
            </a:extLst>
          </p:cNvPr>
          <p:cNvSpPr txBox="1"/>
          <p:nvPr/>
        </p:nvSpPr>
        <p:spPr>
          <a:xfrm>
            <a:off x="4943280" y="5726547"/>
            <a:ext cx="2305439" cy="477054"/>
          </a:xfrm>
          <a:prstGeom prst="rect">
            <a:avLst/>
          </a:prstGeom>
          <a:noFill/>
        </p:spPr>
        <p:txBody>
          <a:bodyPr wrap="none" rtlCol="0">
            <a:spAutoFit/>
          </a:bodyPr>
          <a:lstStyle/>
          <a:p>
            <a:r>
              <a:rPr lang="en-US" sz="2500" dirty="0"/>
              <a:t>Back in 30 mins!</a:t>
            </a:r>
          </a:p>
        </p:txBody>
      </p:sp>
    </p:spTree>
    <p:extLst>
      <p:ext uri="{BB962C8B-B14F-4D97-AF65-F5344CB8AC3E}">
        <p14:creationId xmlns:p14="http://schemas.microsoft.com/office/powerpoint/2010/main" val="3176015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98C2-93D6-BA49-B0ED-3A2D53D8B5A6}"/>
              </a:ext>
            </a:extLst>
          </p:cNvPr>
          <p:cNvSpPr>
            <a:spLocks noGrp="1"/>
          </p:cNvSpPr>
          <p:nvPr>
            <p:ph type="title"/>
          </p:nvPr>
        </p:nvSpPr>
        <p:spPr>
          <a:xfrm>
            <a:off x="180684" y="316998"/>
            <a:ext cx="6087560" cy="1325563"/>
          </a:xfrm>
        </p:spPr>
        <p:txBody>
          <a:bodyPr>
            <a:normAutofit fontScale="90000"/>
          </a:bodyPr>
          <a:lstStyle/>
          <a:p>
            <a:r>
              <a:rPr lang="en-GB" sz="5400" b="1" dirty="0">
                <a:solidFill>
                  <a:schemeClr val="bg1"/>
                </a:solidFill>
              </a:rPr>
              <a:t>Research Task…</a:t>
            </a:r>
            <a:br>
              <a:rPr lang="en-GB" b="1" dirty="0">
                <a:solidFill>
                  <a:schemeClr val="bg1"/>
                </a:solidFill>
              </a:rPr>
            </a:br>
            <a:r>
              <a:rPr lang="en-GB" sz="2200" b="1" dirty="0">
                <a:solidFill>
                  <a:schemeClr val="bg1"/>
                </a:solidFill>
              </a:rPr>
              <a:t>Urban area planning developments &amp; water management</a:t>
            </a:r>
            <a:endParaRPr lang="en-US" sz="2200" dirty="0">
              <a:solidFill>
                <a:schemeClr val="bg1"/>
              </a:solidFill>
            </a:endParaRPr>
          </a:p>
        </p:txBody>
      </p:sp>
      <p:sp>
        <p:nvSpPr>
          <p:cNvPr id="3" name="Content Placeholder 2">
            <a:extLst>
              <a:ext uri="{FF2B5EF4-FFF2-40B4-BE49-F238E27FC236}">
                <a16:creationId xmlns:a16="http://schemas.microsoft.com/office/drawing/2014/main" id="{E3EA492B-0D15-B740-89AB-F5BC3BB03DC7}"/>
              </a:ext>
            </a:extLst>
          </p:cNvPr>
          <p:cNvSpPr>
            <a:spLocks noGrp="1"/>
          </p:cNvSpPr>
          <p:nvPr>
            <p:ph idx="1"/>
          </p:nvPr>
        </p:nvSpPr>
        <p:spPr>
          <a:xfrm>
            <a:off x="525170" y="1991644"/>
            <a:ext cx="5398587" cy="4351338"/>
          </a:xfrm>
        </p:spPr>
        <p:txBody>
          <a:bodyPr>
            <a:normAutofit fontScale="92500" lnSpcReduction="20000"/>
          </a:bodyPr>
          <a:lstStyle/>
          <a:p>
            <a:pPr marL="0" indent="0">
              <a:buNone/>
            </a:pPr>
            <a:r>
              <a:rPr lang="en-GB" i="1" dirty="0">
                <a:solidFill>
                  <a:schemeClr val="bg1"/>
                </a:solidFill>
              </a:rPr>
              <a:t>Creating effective urban landscapes with water for people, communities &amp; the wider hydrosphere’s biota.</a:t>
            </a:r>
          </a:p>
          <a:p>
            <a:pPr marL="0" indent="0">
              <a:buNone/>
            </a:pPr>
            <a:endParaRPr lang="en-GB" b="1" dirty="0">
              <a:solidFill>
                <a:schemeClr val="bg1"/>
              </a:solidFill>
            </a:endParaRPr>
          </a:p>
          <a:p>
            <a:pPr marL="0" indent="0">
              <a:buNone/>
            </a:pPr>
            <a:r>
              <a:rPr lang="en-GB" b="1" dirty="0">
                <a:solidFill>
                  <a:schemeClr val="bg1"/>
                </a:solidFill>
              </a:rPr>
              <a:t>Take 30 mins to find your own case study on urban planning with freshwater in mind. </a:t>
            </a:r>
            <a:br>
              <a:rPr lang="en-GB" b="1" dirty="0">
                <a:solidFill>
                  <a:schemeClr val="bg1"/>
                </a:solidFill>
              </a:rPr>
            </a:br>
            <a:endParaRPr lang="en-GB" b="1" dirty="0">
              <a:solidFill>
                <a:schemeClr val="bg1"/>
              </a:solidFill>
            </a:endParaRPr>
          </a:p>
          <a:p>
            <a:r>
              <a:rPr lang="en-GB" dirty="0">
                <a:solidFill>
                  <a:schemeClr val="bg1"/>
                </a:solidFill>
              </a:rPr>
              <a:t>What was changed?</a:t>
            </a:r>
          </a:p>
          <a:p>
            <a:r>
              <a:rPr lang="en-GB" dirty="0">
                <a:solidFill>
                  <a:schemeClr val="bg1"/>
                </a:solidFill>
              </a:rPr>
              <a:t>Did it improve anything? For who?</a:t>
            </a:r>
          </a:p>
          <a:p>
            <a:r>
              <a:rPr lang="en-GB" dirty="0">
                <a:solidFill>
                  <a:schemeClr val="bg1"/>
                </a:solidFill>
              </a:rPr>
              <a:t>What techniques were used to alter the waterscapes</a:t>
            </a:r>
          </a:p>
        </p:txBody>
      </p:sp>
      <p:pic>
        <p:nvPicPr>
          <p:cNvPr id="2050" name="Picture 2" descr="How to Restore an Urban River? Los Angeles Looks to Find Out - Yale E360">
            <a:extLst>
              <a:ext uri="{FF2B5EF4-FFF2-40B4-BE49-F238E27FC236}">
                <a16:creationId xmlns:a16="http://schemas.microsoft.com/office/drawing/2014/main" id="{B8EBFB88-CB9A-6742-B54A-C2C4559FB2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0487" y="0"/>
            <a:ext cx="57515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1B1F7-2ACC-B040-AE4C-CC2B1028803C}"/>
              </a:ext>
            </a:extLst>
          </p:cNvPr>
          <p:cNvSpPr>
            <a:spLocks noGrp="1"/>
          </p:cNvSpPr>
          <p:nvPr>
            <p:ph type="title"/>
          </p:nvPr>
        </p:nvSpPr>
        <p:spPr>
          <a:xfrm>
            <a:off x="599282" y="313321"/>
            <a:ext cx="10515600" cy="1325563"/>
          </a:xfrm>
        </p:spPr>
        <p:txBody>
          <a:bodyPr/>
          <a:lstStyle/>
          <a:p>
            <a:r>
              <a:rPr lang="en-US" dirty="0">
                <a:solidFill>
                  <a:schemeClr val="bg1"/>
                </a:solidFill>
              </a:rPr>
              <a:t>Case studies – </a:t>
            </a:r>
            <a:r>
              <a:rPr lang="en-US" sz="4000" b="1" i="1" dirty="0">
                <a:solidFill>
                  <a:schemeClr val="bg1"/>
                </a:solidFill>
              </a:rPr>
              <a:t>Edinburgh Business Park</a:t>
            </a:r>
          </a:p>
        </p:txBody>
      </p:sp>
      <p:pic>
        <p:nvPicPr>
          <p:cNvPr id="4" name="Picture 3">
            <a:extLst>
              <a:ext uri="{FF2B5EF4-FFF2-40B4-BE49-F238E27FC236}">
                <a16:creationId xmlns:a16="http://schemas.microsoft.com/office/drawing/2014/main" id="{1F2D0D81-F0E1-E547-BFD4-068F5E1B99D6}"/>
              </a:ext>
            </a:extLst>
          </p:cNvPr>
          <p:cNvPicPr>
            <a:picLocks noChangeAspect="1"/>
          </p:cNvPicPr>
          <p:nvPr/>
        </p:nvPicPr>
        <p:blipFill>
          <a:blip r:embed="rId3"/>
          <a:stretch>
            <a:fillRect/>
          </a:stretch>
        </p:blipFill>
        <p:spPr>
          <a:xfrm>
            <a:off x="4377530" y="1504951"/>
            <a:ext cx="7215188" cy="4810125"/>
          </a:xfrm>
          <a:prstGeom prst="rect">
            <a:avLst/>
          </a:prstGeom>
        </p:spPr>
      </p:pic>
      <p:pic>
        <p:nvPicPr>
          <p:cNvPr id="8" name="Picture 7">
            <a:extLst>
              <a:ext uri="{FF2B5EF4-FFF2-40B4-BE49-F238E27FC236}">
                <a16:creationId xmlns:a16="http://schemas.microsoft.com/office/drawing/2014/main" id="{2A3B807E-9D51-B048-8D12-6A712EA33CC8}"/>
              </a:ext>
            </a:extLst>
          </p:cNvPr>
          <p:cNvPicPr>
            <a:picLocks noChangeAspect="1"/>
          </p:cNvPicPr>
          <p:nvPr/>
        </p:nvPicPr>
        <p:blipFill>
          <a:blip r:embed="rId4"/>
          <a:stretch>
            <a:fillRect/>
          </a:stretch>
        </p:blipFill>
        <p:spPr>
          <a:xfrm>
            <a:off x="477043" y="3206751"/>
            <a:ext cx="4957240" cy="3294062"/>
          </a:xfrm>
          <a:prstGeom prst="rect">
            <a:avLst/>
          </a:prstGeom>
        </p:spPr>
      </p:pic>
    </p:spTree>
    <p:extLst>
      <p:ext uri="{BB962C8B-B14F-4D97-AF65-F5344CB8AC3E}">
        <p14:creationId xmlns:p14="http://schemas.microsoft.com/office/powerpoint/2010/main" val="3054394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3973B-0A60-D444-BFAB-D5F6F42664A0}"/>
              </a:ext>
            </a:extLst>
          </p:cNvPr>
          <p:cNvSpPr>
            <a:spLocks noGrp="1"/>
          </p:cNvSpPr>
          <p:nvPr>
            <p:ph type="title"/>
          </p:nvPr>
        </p:nvSpPr>
        <p:spPr>
          <a:xfrm>
            <a:off x="1030703" y="194496"/>
            <a:ext cx="10515600" cy="1325563"/>
          </a:xfrm>
        </p:spPr>
        <p:txBody>
          <a:bodyPr/>
          <a:lstStyle/>
          <a:p>
            <a:r>
              <a:rPr lang="en-US" dirty="0">
                <a:solidFill>
                  <a:schemeClr val="bg1"/>
                </a:solidFill>
              </a:rPr>
              <a:t>Case studies – </a:t>
            </a:r>
            <a:r>
              <a:rPr lang="en-US" b="1" i="1" dirty="0" err="1">
                <a:solidFill>
                  <a:schemeClr val="bg1"/>
                </a:solidFill>
              </a:rPr>
              <a:t>Cheonggyecheon</a:t>
            </a:r>
            <a:r>
              <a:rPr lang="en-US" b="1" i="1" dirty="0">
                <a:solidFill>
                  <a:schemeClr val="bg1"/>
                </a:solidFill>
              </a:rPr>
              <a:t>, Seoul</a:t>
            </a:r>
          </a:p>
        </p:txBody>
      </p:sp>
      <p:sp>
        <p:nvSpPr>
          <p:cNvPr id="3" name="Content Placeholder 2">
            <a:extLst>
              <a:ext uri="{FF2B5EF4-FFF2-40B4-BE49-F238E27FC236}">
                <a16:creationId xmlns:a16="http://schemas.microsoft.com/office/drawing/2014/main" id="{64625013-7671-8C42-A5E1-B064F37614A6}"/>
              </a:ext>
            </a:extLst>
          </p:cNvPr>
          <p:cNvSpPr>
            <a:spLocks noGrp="1"/>
          </p:cNvSpPr>
          <p:nvPr>
            <p:ph idx="1"/>
          </p:nvPr>
        </p:nvSpPr>
        <p:spPr>
          <a:xfrm>
            <a:off x="934452" y="5038679"/>
            <a:ext cx="10515600" cy="1634835"/>
          </a:xfrm>
        </p:spPr>
        <p:txBody>
          <a:bodyPr>
            <a:noAutofit/>
          </a:bodyPr>
          <a:lstStyle/>
          <a:p>
            <a:r>
              <a:rPr lang="en-US" sz="2400" dirty="0">
                <a:solidFill>
                  <a:schemeClr val="bg1"/>
                </a:solidFill>
              </a:rPr>
              <a:t>Thermal impact of blue infrastructure in </a:t>
            </a:r>
            <a:r>
              <a:rPr lang="en-GB" sz="2400" dirty="0" err="1">
                <a:solidFill>
                  <a:schemeClr val="bg1"/>
                </a:solidFill>
              </a:rPr>
              <a:t>Cheonggyecheon</a:t>
            </a:r>
            <a:r>
              <a:rPr lang="en-US" sz="2400" dirty="0">
                <a:solidFill>
                  <a:schemeClr val="bg1"/>
                </a:solidFill>
              </a:rPr>
              <a:t>, Seoul (Korea)</a:t>
            </a:r>
          </a:p>
          <a:p>
            <a:r>
              <a:rPr lang="en-US" sz="2400" b="1" dirty="0">
                <a:solidFill>
                  <a:schemeClr val="bg1"/>
                </a:solidFill>
              </a:rPr>
              <a:t>Urban Heat Island Effect </a:t>
            </a:r>
            <a:r>
              <a:rPr lang="en-US" sz="2400" dirty="0">
                <a:solidFill>
                  <a:schemeClr val="bg1"/>
                </a:solidFill>
              </a:rPr>
              <a:t>– higher population densities in metropolitan urban areas experiencing relatively hotter surface temperatures.</a:t>
            </a:r>
          </a:p>
          <a:p>
            <a:r>
              <a:rPr lang="en-GB" sz="2400" dirty="0" err="1">
                <a:solidFill>
                  <a:schemeClr val="bg1"/>
                </a:solidFill>
              </a:rPr>
              <a:t>Deculverting</a:t>
            </a:r>
            <a:r>
              <a:rPr lang="en-GB" sz="2400" dirty="0">
                <a:solidFill>
                  <a:schemeClr val="bg1"/>
                </a:solidFill>
              </a:rPr>
              <a:t>/Daylighting – recovering buried rivers/streams/tributaries</a:t>
            </a:r>
          </a:p>
        </p:txBody>
      </p:sp>
      <p:pic>
        <p:nvPicPr>
          <p:cNvPr id="4" name="Picture 3">
            <a:extLst>
              <a:ext uri="{FF2B5EF4-FFF2-40B4-BE49-F238E27FC236}">
                <a16:creationId xmlns:a16="http://schemas.microsoft.com/office/drawing/2014/main" id="{49F78B31-8FB9-5447-904D-B82278C63CED}"/>
              </a:ext>
            </a:extLst>
          </p:cNvPr>
          <p:cNvPicPr>
            <a:picLocks noChangeAspect="1"/>
          </p:cNvPicPr>
          <p:nvPr/>
        </p:nvPicPr>
        <p:blipFill>
          <a:blip r:embed="rId3"/>
          <a:stretch>
            <a:fillRect/>
          </a:stretch>
        </p:blipFill>
        <p:spPr>
          <a:xfrm>
            <a:off x="1109806" y="1438020"/>
            <a:ext cx="9972387" cy="3261557"/>
          </a:xfrm>
          <a:prstGeom prst="rect">
            <a:avLst/>
          </a:prstGeom>
        </p:spPr>
      </p:pic>
    </p:spTree>
    <p:extLst>
      <p:ext uri="{BB962C8B-B14F-4D97-AF65-F5344CB8AC3E}">
        <p14:creationId xmlns:p14="http://schemas.microsoft.com/office/powerpoint/2010/main" val="1146438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68D8-C235-4F41-937A-C8ECF5CD59A0}"/>
              </a:ext>
            </a:extLst>
          </p:cNvPr>
          <p:cNvSpPr>
            <a:spLocks noGrp="1"/>
          </p:cNvSpPr>
          <p:nvPr>
            <p:ph type="title"/>
          </p:nvPr>
        </p:nvSpPr>
        <p:spPr>
          <a:xfrm>
            <a:off x="838199" y="174459"/>
            <a:ext cx="10515600" cy="1325563"/>
          </a:xfrm>
        </p:spPr>
        <p:txBody>
          <a:bodyPr>
            <a:normAutofit/>
          </a:bodyPr>
          <a:lstStyle/>
          <a:p>
            <a:pPr algn="ctr"/>
            <a:r>
              <a:rPr lang="en-US" sz="6500" b="1" dirty="0"/>
              <a:t>Brain Break!</a:t>
            </a:r>
          </a:p>
        </p:txBody>
      </p:sp>
      <p:sp>
        <p:nvSpPr>
          <p:cNvPr id="6" name="TextBox 5">
            <a:extLst>
              <a:ext uri="{FF2B5EF4-FFF2-40B4-BE49-F238E27FC236}">
                <a16:creationId xmlns:a16="http://schemas.microsoft.com/office/drawing/2014/main" id="{D721D3F1-D073-BA4B-8234-7CEF61DA3660}"/>
              </a:ext>
            </a:extLst>
          </p:cNvPr>
          <p:cNvSpPr txBox="1"/>
          <p:nvPr/>
        </p:nvSpPr>
        <p:spPr>
          <a:xfrm>
            <a:off x="4943279" y="5737057"/>
            <a:ext cx="2305439" cy="477054"/>
          </a:xfrm>
          <a:prstGeom prst="rect">
            <a:avLst/>
          </a:prstGeom>
          <a:noFill/>
        </p:spPr>
        <p:txBody>
          <a:bodyPr wrap="none" rtlCol="0">
            <a:spAutoFit/>
          </a:bodyPr>
          <a:lstStyle/>
          <a:p>
            <a:r>
              <a:rPr lang="en-US" sz="2500" dirty="0"/>
              <a:t>Back in 15 mins!</a:t>
            </a:r>
          </a:p>
        </p:txBody>
      </p:sp>
      <p:pic>
        <p:nvPicPr>
          <p:cNvPr id="5122" name="Picture 2" descr="Eyes Relax GIF by Swanwick Sleep - Find &amp; Share on GIPHY">
            <a:extLst>
              <a:ext uri="{FF2B5EF4-FFF2-40B4-BE49-F238E27FC236}">
                <a16:creationId xmlns:a16="http://schemas.microsoft.com/office/drawing/2014/main" id="{0CBB9D63-4F71-7041-AE1A-9E6439379E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0236" y="1345531"/>
            <a:ext cx="4391526" cy="4391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450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B475F-CF59-B045-A1E1-8B9CB00E65ED}"/>
              </a:ext>
            </a:extLst>
          </p:cNvPr>
          <p:cNvSpPr>
            <a:spLocks noGrp="1"/>
          </p:cNvSpPr>
          <p:nvPr>
            <p:ph type="title"/>
          </p:nvPr>
        </p:nvSpPr>
        <p:spPr/>
        <p:txBody>
          <a:bodyPr/>
          <a:lstStyle/>
          <a:p>
            <a:r>
              <a:rPr lang="en-US" b="1" dirty="0">
                <a:solidFill>
                  <a:schemeClr val="bg1"/>
                </a:solidFill>
              </a:rPr>
              <a:t>Housing/community developments</a:t>
            </a:r>
          </a:p>
        </p:txBody>
      </p:sp>
      <p:sp>
        <p:nvSpPr>
          <p:cNvPr id="3" name="Content Placeholder 2">
            <a:extLst>
              <a:ext uri="{FF2B5EF4-FFF2-40B4-BE49-F238E27FC236}">
                <a16:creationId xmlns:a16="http://schemas.microsoft.com/office/drawing/2014/main" id="{C492D8E4-EF0F-C84E-84B6-2A8A43C0543C}"/>
              </a:ext>
            </a:extLst>
          </p:cNvPr>
          <p:cNvSpPr>
            <a:spLocks noGrp="1"/>
          </p:cNvSpPr>
          <p:nvPr>
            <p:ph idx="1"/>
          </p:nvPr>
        </p:nvSpPr>
        <p:spPr>
          <a:xfrm>
            <a:off x="838200" y="2100263"/>
            <a:ext cx="5519738" cy="4076700"/>
          </a:xfrm>
        </p:spPr>
        <p:txBody>
          <a:bodyPr/>
          <a:lstStyle/>
          <a:p>
            <a:pPr marL="0" indent="0">
              <a:buNone/>
            </a:pPr>
            <a:r>
              <a:rPr lang="en-US" b="1" dirty="0">
                <a:solidFill>
                  <a:schemeClr val="bg1"/>
                </a:solidFill>
              </a:rPr>
              <a:t>Internal Considerations </a:t>
            </a:r>
            <a:br>
              <a:rPr lang="en-US" b="1" dirty="0">
                <a:solidFill>
                  <a:schemeClr val="bg1"/>
                </a:solidFill>
              </a:rPr>
            </a:br>
            <a:r>
              <a:rPr lang="en-US" dirty="0">
                <a:solidFill>
                  <a:schemeClr val="bg1"/>
                </a:solidFill>
              </a:rPr>
              <a:t>Effective plumbing design</a:t>
            </a:r>
            <a:br>
              <a:rPr lang="en-US" b="1" dirty="0">
                <a:solidFill>
                  <a:schemeClr val="bg1"/>
                </a:solidFill>
              </a:rPr>
            </a:br>
            <a:endParaRPr lang="en-US" b="1" dirty="0">
              <a:solidFill>
                <a:schemeClr val="bg1"/>
              </a:solidFill>
            </a:endParaRPr>
          </a:p>
          <a:p>
            <a:r>
              <a:rPr lang="en-US" dirty="0">
                <a:solidFill>
                  <a:schemeClr val="bg1"/>
                </a:solidFill>
              </a:rPr>
              <a:t>Gravity hot water systems</a:t>
            </a:r>
          </a:p>
          <a:p>
            <a:r>
              <a:rPr lang="en-US" dirty="0">
                <a:solidFill>
                  <a:schemeClr val="bg1"/>
                </a:solidFill>
              </a:rPr>
              <a:t>Point of use water heaters</a:t>
            </a:r>
          </a:p>
          <a:p>
            <a:r>
              <a:rPr lang="en-US" dirty="0">
                <a:solidFill>
                  <a:schemeClr val="bg1"/>
                </a:solidFill>
              </a:rPr>
              <a:t>Water-efficient appliances and fittings</a:t>
            </a:r>
          </a:p>
        </p:txBody>
      </p:sp>
      <p:pic>
        <p:nvPicPr>
          <p:cNvPr id="6" name="Picture 5">
            <a:extLst>
              <a:ext uri="{FF2B5EF4-FFF2-40B4-BE49-F238E27FC236}">
                <a16:creationId xmlns:a16="http://schemas.microsoft.com/office/drawing/2014/main" id="{0935731A-CEC2-5F42-86B8-4CF9DAF77722}"/>
              </a:ext>
            </a:extLst>
          </p:cNvPr>
          <p:cNvPicPr>
            <a:picLocks noChangeAspect="1"/>
          </p:cNvPicPr>
          <p:nvPr/>
        </p:nvPicPr>
        <p:blipFill>
          <a:blip r:embed="rId3"/>
          <a:stretch>
            <a:fillRect/>
          </a:stretch>
        </p:blipFill>
        <p:spPr>
          <a:xfrm>
            <a:off x="7205662" y="1563687"/>
            <a:ext cx="4476751" cy="2984501"/>
          </a:xfrm>
          <a:prstGeom prst="rect">
            <a:avLst/>
          </a:prstGeom>
        </p:spPr>
      </p:pic>
      <p:pic>
        <p:nvPicPr>
          <p:cNvPr id="5" name="Picture 4">
            <a:extLst>
              <a:ext uri="{FF2B5EF4-FFF2-40B4-BE49-F238E27FC236}">
                <a16:creationId xmlns:a16="http://schemas.microsoft.com/office/drawing/2014/main" id="{7F8ABE92-561D-0E4B-87A9-178F25123A02}"/>
              </a:ext>
            </a:extLst>
          </p:cNvPr>
          <p:cNvPicPr>
            <a:picLocks noChangeAspect="1"/>
          </p:cNvPicPr>
          <p:nvPr/>
        </p:nvPicPr>
        <p:blipFill>
          <a:blip r:embed="rId4"/>
          <a:stretch>
            <a:fillRect/>
          </a:stretch>
        </p:blipFill>
        <p:spPr>
          <a:xfrm>
            <a:off x="5867400" y="3386138"/>
            <a:ext cx="3200400" cy="3200400"/>
          </a:xfrm>
          <a:prstGeom prst="rect">
            <a:avLst/>
          </a:prstGeom>
        </p:spPr>
      </p:pic>
    </p:spTree>
    <p:extLst>
      <p:ext uri="{BB962C8B-B14F-4D97-AF65-F5344CB8AC3E}">
        <p14:creationId xmlns:p14="http://schemas.microsoft.com/office/powerpoint/2010/main" val="3912183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518D4-5CAD-D444-8698-07ECCAFE6FBD}"/>
              </a:ext>
            </a:extLst>
          </p:cNvPr>
          <p:cNvSpPr>
            <a:spLocks noGrp="1"/>
          </p:cNvSpPr>
          <p:nvPr>
            <p:ph type="title"/>
          </p:nvPr>
        </p:nvSpPr>
        <p:spPr>
          <a:xfrm>
            <a:off x="795948" y="163676"/>
            <a:ext cx="10515600" cy="1325563"/>
          </a:xfrm>
        </p:spPr>
        <p:txBody>
          <a:bodyPr/>
          <a:lstStyle/>
          <a:p>
            <a:r>
              <a:rPr lang="en-US" b="1" dirty="0">
                <a:solidFill>
                  <a:schemeClr val="bg1"/>
                </a:solidFill>
              </a:rPr>
              <a:t>Rainwater harvesting</a:t>
            </a:r>
          </a:p>
        </p:txBody>
      </p:sp>
      <p:sp>
        <p:nvSpPr>
          <p:cNvPr id="3" name="Content Placeholder 2">
            <a:extLst>
              <a:ext uri="{FF2B5EF4-FFF2-40B4-BE49-F238E27FC236}">
                <a16:creationId xmlns:a16="http://schemas.microsoft.com/office/drawing/2014/main" id="{87DB8CFB-86B7-F042-A54B-F1409D363CC8}"/>
              </a:ext>
            </a:extLst>
          </p:cNvPr>
          <p:cNvSpPr>
            <a:spLocks noGrp="1"/>
          </p:cNvSpPr>
          <p:nvPr>
            <p:ph idx="1"/>
          </p:nvPr>
        </p:nvSpPr>
        <p:spPr>
          <a:xfrm>
            <a:off x="795948" y="1699104"/>
            <a:ext cx="5819775" cy="3990975"/>
          </a:xfrm>
        </p:spPr>
        <p:txBody>
          <a:bodyPr>
            <a:normAutofit/>
          </a:bodyPr>
          <a:lstStyle/>
          <a:p>
            <a:r>
              <a:rPr lang="en-US" sz="2600" dirty="0">
                <a:solidFill>
                  <a:schemeClr val="bg1"/>
                </a:solidFill>
              </a:rPr>
              <a:t>Collection of rainwater from rooftops</a:t>
            </a:r>
            <a:br>
              <a:rPr lang="en-US" sz="2600" dirty="0">
                <a:solidFill>
                  <a:schemeClr val="bg1"/>
                </a:solidFill>
              </a:rPr>
            </a:br>
            <a:endParaRPr lang="en-US" sz="2600" dirty="0">
              <a:solidFill>
                <a:schemeClr val="bg1"/>
              </a:solidFill>
            </a:endParaRPr>
          </a:p>
          <a:p>
            <a:r>
              <a:rPr lang="en-US" sz="2600" dirty="0">
                <a:solidFill>
                  <a:schemeClr val="bg1"/>
                </a:solidFill>
              </a:rPr>
              <a:t>Recycled for – toilet flushing, filling washing machines &amp; watering gardens.</a:t>
            </a:r>
            <a:br>
              <a:rPr lang="en-US" sz="2600" dirty="0">
                <a:solidFill>
                  <a:schemeClr val="bg1"/>
                </a:solidFill>
              </a:rPr>
            </a:br>
            <a:endParaRPr lang="en-US" sz="2600" dirty="0">
              <a:solidFill>
                <a:schemeClr val="bg1"/>
              </a:solidFill>
            </a:endParaRPr>
          </a:p>
          <a:p>
            <a:r>
              <a:rPr lang="en-US" sz="2600" dirty="0">
                <a:solidFill>
                  <a:schemeClr val="bg1"/>
                </a:solidFill>
              </a:rPr>
              <a:t>Rainwater butt storage</a:t>
            </a:r>
            <a:br>
              <a:rPr lang="en-US" sz="2600" dirty="0">
                <a:solidFill>
                  <a:schemeClr val="bg1"/>
                </a:solidFill>
              </a:rPr>
            </a:br>
            <a:endParaRPr lang="en-US" sz="2600" dirty="0">
              <a:solidFill>
                <a:schemeClr val="bg1"/>
              </a:solidFill>
            </a:endParaRPr>
          </a:p>
          <a:p>
            <a:r>
              <a:rPr lang="en-US" sz="2600" dirty="0">
                <a:solidFill>
                  <a:schemeClr val="bg1"/>
                </a:solidFill>
              </a:rPr>
              <a:t>Payback cost estimate:</a:t>
            </a:r>
            <a:br>
              <a:rPr lang="en-US" sz="2600" dirty="0">
                <a:solidFill>
                  <a:schemeClr val="bg1"/>
                </a:solidFill>
              </a:rPr>
            </a:br>
            <a:r>
              <a:rPr lang="en-US" sz="2600" b="1" dirty="0">
                <a:solidFill>
                  <a:schemeClr val="bg1"/>
                </a:solidFill>
              </a:rPr>
              <a:t>2 years</a:t>
            </a:r>
          </a:p>
        </p:txBody>
      </p:sp>
      <p:pic>
        <p:nvPicPr>
          <p:cNvPr id="5" name="Picture 4">
            <a:extLst>
              <a:ext uri="{FF2B5EF4-FFF2-40B4-BE49-F238E27FC236}">
                <a16:creationId xmlns:a16="http://schemas.microsoft.com/office/drawing/2014/main" id="{622B945D-74B5-A448-A80D-D4969DE6C7DC}"/>
              </a:ext>
            </a:extLst>
          </p:cNvPr>
          <p:cNvPicPr>
            <a:picLocks noChangeAspect="1"/>
          </p:cNvPicPr>
          <p:nvPr/>
        </p:nvPicPr>
        <p:blipFill>
          <a:blip r:embed="rId3"/>
          <a:stretch>
            <a:fillRect/>
          </a:stretch>
        </p:blipFill>
        <p:spPr>
          <a:xfrm>
            <a:off x="4262322" y="3951767"/>
            <a:ext cx="3771989" cy="2572601"/>
          </a:xfrm>
          <a:prstGeom prst="rect">
            <a:avLst/>
          </a:prstGeom>
        </p:spPr>
      </p:pic>
      <p:pic>
        <p:nvPicPr>
          <p:cNvPr id="6" name="Picture 5">
            <a:extLst>
              <a:ext uri="{FF2B5EF4-FFF2-40B4-BE49-F238E27FC236}">
                <a16:creationId xmlns:a16="http://schemas.microsoft.com/office/drawing/2014/main" id="{9FD29070-58BA-7344-9EC9-D2D3DEE83C77}"/>
              </a:ext>
            </a:extLst>
          </p:cNvPr>
          <p:cNvPicPr>
            <a:picLocks noChangeAspect="1"/>
          </p:cNvPicPr>
          <p:nvPr/>
        </p:nvPicPr>
        <p:blipFill>
          <a:blip r:embed="rId4"/>
          <a:stretch>
            <a:fillRect/>
          </a:stretch>
        </p:blipFill>
        <p:spPr>
          <a:xfrm>
            <a:off x="8108726" y="493712"/>
            <a:ext cx="3568465" cy="5022615"/>
          </a:xfrm>
          <a:prstGeom prst="rect">
            <a:avLst/>
          </a:prstGeom>
        </p:spPr>
      </p:pic>
    </p:spTree>
    <p:extLst>
      <p:ext uri="{BB962C8B-B14F-4D97-AF65-F5344CB8AC3E}">
        <p14:creationId xmlns:p14="http://schemas.microsoft.com/office/powerpoint/2010/main" val="40108384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1760C-4F09-B04E-B80D-81D0D68F7577}"/>
              </a:ext>
            </a:extLst>
          </p:cNvPr>
          <p:cNvSpPr>
            <a:spLocks noGrp="1"/>
          </p:cNvSpPr>
          <p:nvPr>
            <p:ph type="title"/>
          </p:nvPr>
        </p:nvSpPr>
        <p:spPr>
          <a:xfrm>
            <a:off x="809624" y="137186"/>
            <a:ext cx="10515600" cy="1325563"/>
          </a:xfrm>
        </p:spPr>
        <p:txBody>
          <a:bodyPr/>
          <a:lstStyle/>
          <a:p>
            <a:r>
              <a:rPr lang="en-US" b="1" dirty="0">
                <a:solidFill>
                  <a:schemeClr val="bg1"/>
                </a:solidFill>
              </a:rPr>
              <a:t>Greywater &amp; Blackwater</a:t>
            </a:r>
          </a:p>
        </p:txBody>
      </p:sp>
      <p:sp>
        <p:nvSpPr>
          <p:cNvPr id="3" name="Content Placeholder 2">
            <a:extLst>
              <a:ext uri="{FF2B5EF4-FFF2-40B4-BE49-F238E27FC236}">
                <a16:creationId xmlns:a16="http://schemas.microsoft.com/office/drawing/2014/main" id="{DFD3BF50-9ECF-8F4F-B451-7EC2979C96C8}"/>
              </a:ext>
            </a:extLst>
          </p:cNvPr>
          <p:cNvSpPr>
            <a:spLocks noGrp="1"/>
          </p:cNvSpPr>
          <p:nvPr>
            <p:ph idx="1"/>
          </p:nvPr>
        </p:nvSpPr>
        <p:spPr>
          <a:xfrm>
            <a:off x="652462" y="1447435"/>
            <a:ext cx="4748213" cy="2700337"/>
          </a:xfrm>
        </p:spPr>
        <p:txBody>
          <a:bodyPr>
            <a:normAutofit/>
          </a:bodyPr>
          <a:lstStyle/>
          <a:p>
            <a:r>
              <a:rPr lang="en-US" sz="3000" b="1" dirty="0">
                <a:solidFill>
                  <a:schemeClr val="bg1"/>
                </a:solidFill>
              </a:rPr>
              <a:t>Blackwater </a:t>
            </a:r>
            <a:r>
              <a:rPr lang="en-US" sz="3000" dirty="0">
                <a:solidFill>
                  <a:schemeClr val="bg1"/>
                </a:solidFill>
              </a:rPr>
              <a:t>– toilet water, harmful pathogens.</a:t>
            </a:r>
          </a:p>
          <a:p>
            <a:pPr marL="0" indent="0">
              <a:buNone/>
            </a:pPr>
            <a:endParaRPr lang="en-US" sz="3000" dirty="0">
              <a:solidFill>
                <a:schemeClr val="bg1"/>
              </a:solidFill>
            </a:endParaRPr>
          </a:p>
          <a:p>
            <a:r>
              <a:rPr lang="en-US" sz="3000" b="1" dirty="0">
                <a:solidFill>
                  <a:schemeClr val="bg1"/>
                </a:solidFill>
              </a:rPr>
              <a:t>Greywater </a:t>
            </a:r>
            <a:r>
              <a:rPr lang="en-US" sz="3000" dirty="0">
                <a:solidFill>
                  <a:schemeClr val="bg1"/>
                </a:solidFill>
              </a:rPr>
              <a:t>– baths, showers, sinks.</a:t>
            </a:r>
            <a:endParaRPr lang="en-US" sz="3000" b="1" dirty="0">
              <a:solidFill>
                <a:schemeClr val="bg1"/>
              </a:solidFill>
            </a:endParaRPr>
          </a:p>
        </p:txBody>
      </p:sp>
      <p:pic>
        <p:nvPicPr>
          <p:cNvPr id="5" name="Picture 4">
            <a:extLst>
              <a:ext uri="{FF2B5EF4-FFF2-40B4-BE49-F238E27FC236}">
                <a16:creationId xmlns:a16="http://schemas.microsoft.com/office/drawing/2014/main" id="{9104A2A0-1D40-0C43-9772-7D33D1D0C117}"/>
              </a:ext>
            </a:extLst>
          </p:cNvPr>
          <p:cNvPicPr>
            <a:picLocks noChangeAspect="1"/>
          </p:cNvPicPr>
          <p:nvPr/>
        </p:nvPicPr>
        <p:blipFill>
          <a:blip r:embed="rId3"/>
          <a:stretch>
            <a:fillRect/>
          </a:stretch>
        </p:blipFill>
        <p:spPr>
          <a:xfrm>
            <a:off x="5557837" y="1180494"/>
            <a:ext cx="6243638" cy="5316195"/>
          </a:xfrm>
          <a:prstGeom prst="rect">
            <a:avLst/>
          </a:prstGeom>
        </p:spPr>
      </p:pic>
      <p:pic>
        <p:nvPicPr>
          <p:cNvPr id="7" name="Picture 6">
            <a:extLst>
              <a:ext uri="{FF2B5EF4-FFF2-40B4-BE49-F238E27FC236}">
                <a16:creationId xmlns:a16="http://schemas.microsoft.com/office/drawing/2014/main" id="{754092DE-15EB-AC4F-AE5D-8620EAA8AC81}"/>
              </a:ext>
            </a:extLst>
          </p:cNvPr>
          <p:cNvPicPr>
            <a:picLocks noChangeAspect="1"/>
          </p:cNvPicPr>
          <p:nvPr/>
        </p:nvPicPr>
        <p:blipFill>
          <a:blip r:embed="rId4"/>
          <a:stretch>
            <a:fillRect/>
          </a:stretch>
        </p:blipFill>
        <p:spPr>
          <a:xfrm>
            <a:off x="519112" y="4251756"/>
            <a:ext cx="4695825" cy="2269649"/>
          </a:xfrm>
          <a:prstGeom prst="rect">
            <a:avLst/>
          </a:prstGeom>
        </p:spPr>
      </p:pic>
    </p:spTree>
    <p:extLst>
      <p:ext uri="{BB962C8B-B14F-4D97-AF65-F5344CB8AC3E}">
        <p14:creationId xmlns:p14="http://schemas.microsoft.com/office/powerpoint/2010/main" val="575962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93D2F-5EB4-3E4E-A47D-03249D78DCAC}"/>
              </a:ext>
            </a:extLst>
          </p:cNvPr>
          <p:cNvSpPr>
            <a:spLocks noGrp="1"/>
          </p:cNvSpPr>
          <p:nvPr>
            <p:ph type="title"/>
          </p:nvPr>
        </p:nvSpPr>
        <p:spPr>
          <a:xfrm>
            <a:off x="838200" y="365125"/>
            <a:ext cx="10515600" cy="1692275"/>
          </a:xfrm>
        </p:spPr>
        <p:txBody>
          <a:bodyPr/>
          <a:lstStyle/>
          <a:p>
            <a:r>
              <a:rPr lang="en-US" dirty="0">
                <a:solidFill>
                  <a:schemeClr val="bg1"/>
                </a:solidFill>
              </a:rPr>
              <a:t>Eco options for </a:t>
            </a:r>
            <a:br>
              <a:rPr lang="en-US" dirty="0">
                <a:solidFill>
                  <a:schemeClr val="bg1"/>
                </a:solidFill>
              </a:rPr>
            </a:br>
            <a:r>
              <a:rPr lang="en-US" dirty="0">
                <a:solidFill>
                  <a:schemeClr val="bg1"/>
                </a:solidFill>
              </a:rPr>
              <a:t>Greywater Recycling</a:t>
            </a:r>
          </a:p>
        </p:txBody>
      </p:sp>
      <p:sp>
        <p:nvSpPr>
          <p:cNvPr id="3" name="Content Placeholder 2">
            <a:extLst>
              <a:ext uri="{FF2B5EF4-FFF2-40B4-BE49-F238E27FC236}">
                <a16:creationId xmlns:a16="http://schemas.microsoft.com/office/drawing/2014/main" id="{FB59E933-E436-2A40-808B-3A06991F5542}"/>
              </a:ext>
            </a:extLst>
          </p:cNvPr>
          <p:cNvSpPr>
            <a:spLocks noGrp="1"/>
          </p:cNvSpPr>
          <p:nvPr>
            <p:ph idx="1"/>
          </p:nvPr>
        </p:nvSpPr>
        <p:spPr>
          <a:xfrm>
            <a:off x="838200" y="2285999"/>
            <a:ext cx="5348288" cy="4067053"/>
          </a:xfrm>
        </p:spPr>
        <p:txBody>
          <a:bodyPr>
            <a:normAutofit/>
          </a:bodyPr>
          <a:lstStyle/>
          <a:p>
            <a:r>
              <a:rPr lang="en-US" b="1" dirty="0">
                <a:solidFill>
                  <a:schemeClr val="bg1"/>
                </a:solidFill>
              </a:rPr>
              <a:t>Planter </a:t>
            </a:r>
            <a:r>
              <a:rPr lang="en-US" b="1" dirty="0" err="1">
                <a:solidFill>
                  <a:schemeClr val="bg1"/>
                </a:solidFill>
              </a:rPr>
              <a:t>soilbox</a:t>
            </a:r>
            <a:r>
              <a:rPr lang="en-US" b="1" dirty="0">
                <a:solidFill>
                  <a:schemeClr val="bg1"/>
                </a:solidFill>
              </a:rPr>
              <a:t> system</a:t>
            </a:r>
            <a:br>
              <a:rPr lang="en-US" b="1" dirty="0">
                <a:solidFill>
                  <a:schemeClr val="bg1"/>
                </a:solidFill>
              </a:rPr>
            </a:br>
            <a:br>
              <a:rPr lang="en-US" b="1" dirty="0">
                <a:solidFill>
                  <a:schemeClr val="bg1"/>
                </a:solidFill>
              </a:rPr>
            </a:br>
            <a:r>
              <a:rPr lang="en-US" dirty="0">
                <a:solidFill>
                  <a:schemeClr val="bg1"/>
                </a:solidFill>
              </a:rPr>
              <a:t>In place of septic tanks which are capable of contaminating soils at a deeper level. </a:t>
            </a:r>
            <a:br>
              <a:rPr lang="en-US" dirty="0">
                <a:solidFill>
                  <a:schemeClr val="bg1"/>
                </a:solidFill>
              </a:rPr>
            </a:br>
            <a:br>
              <a:rPr lang="en-US" dirty="0">
                <a:solidFill>
                  <a:schemeClr val="bg1"/>
                </a:solidFill>
              </a:rPr>
            </a:br>
            <a:r>
              <a:rPr lang="en-US" dirty="0">
                <a:solidFill>
                  <a:schemeClr val="bg1"/>
                </a:solidFill>
              </a:rPr>
              <a:t>Avoids contaminating deeper soil through plants removing toxic elements (heavy metals, </a:t>
            </a:r>
            <a:r>
              <a:rPr lang="en-US" dirty="0" err="1">
                <a:solidFill>
                  <a:schemeClr val="bg1"/>
                </a:solidFill>
              </a:rPr>
              <a:t>etc</a:t>
            </a:r>
            <a:r>
              <a:rPr lang="en-US" dirty="0">
                <a:solidFill>
                  <a:schemeClr val="bg1"/>
                </a:solidFill>
              </a:rPr>
              <a:t>).</a:t>
            </a:r>
          </a:p>
        </p:txBody>
      </p:sp>
      <p:pic>
        <p:nvPicPr>
          <p:cNvPr id="4" name="Picture 3">
            <a:extLst>
              <a:ext uri="{FF2B5EF4-FFF2-40B4-BE49-F238E27FC236}">
                <a16:creationId xmlns:a16="http://schemas.microsoft.com/office/drawing/2014/main" id="{CD9D0827-D46C-2A4F-BA94-BF4F4D84AA2D}"/>
              </a:ext>
            </a:extLst>
          </p:cNvPr>
          <p:cNvPicPr>
            <a:picLocks noChangeAspect="1"/>
          </p:cNvPicPr>
          <p:nvPr/>
        </p:nvPicPr>
        <p:blipFill>
          <a:blip r:embed="rId3"/>
          <a:stretch>
            <a:fillRect/>
          </a:stretch>
        </p:blipFill>
        <p:spPr>
          <a:xfrm>
            <a:off x="6710362" y="595311"/>
            <a:ext cx="4491038" cy="5757741"/>
          </a:xfrm>
          <a:prstGeom prst="rect">
            <a:avLst/>
          </a:prstGeom>
        </p:spPr>
      </p:pic>
    </p:spTree>
    <p:extLst>
      <p:ext uri="{BB962C8B-B14F-4D97-AF65-F5344CB8AC3E}">
        <p14:creationId xmlns:p14="http://schemas.microsoft.com/office/powerpoint/2010/main" val="22112171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98C2-93D6-BA49-B0ED-3A2D53D8B5A6}"/>
              </a:ext>
            </a:extLst>
          </p:cNvPr>
          <p:cNvSpPr>
            <a:spLocks noGrp="1"/>
          </p:cNvSpPr>
          <p:nvPr>
            <p:ph type="title"/>
          </p:nvPr>
        </p:nvSpPr>
        <p:spPr>
          <a:xfrm>
            <a:off x="1303421" y="365125"/>
            <a:ext cx="10515600" cy="1325563"/>
          </a:xfrm>
        </p:spPr>
        <p:txBody>
          <a:bodyPr>
            <a:normAutofit/>
          </a:bodyPr>
          <a:lstStyle/>
          <a:p>
            <a:pPr algn="r"/>
            <a:r>
              <a:rPr lang="en-GB" sz="5400" b="1" dirty="0">
                <a:solidFill>
                  <a:schemeClr val="bg1"/>
                </a:solidFill>
              </a:rPr>
              <a:t>Self- Led Tutorial</a:t>
            </a:r>
            <a:br>
              <a:rPr lang="en-GB" b="1" dirty="0">
                <a:solidFill>
                  <a:schemeClr val="bg1"/>
                </a:solidFill>
              </a:rPr>
            </a:br>
            <a:r>
              <a:rPr lang="en-GB" sz="2200" b="1" dirty="0">
                <a:solidFill>
                  <a:schemeClr val="bg1"/>
                </a:solidFill>
              </a:rPr>
              <a:t>Urban area planning developments &amp; water management</a:t>
            </a:r>
            <a:endParaRPr lang="en-US" sz="2200" dirty="0">
              <a:solidFill>
                <a:schemeClr val="bg1"/>
              </a:solidFill>
            </a:endParaRPr>
          </a:p>
        </p:txBody>
      </p:sp>
      <p:sp>
        <p:nvSpPr>
          <p:cNvPr id="3" name="Content Placeholder 2">
            <a:extLst>
              <a:ext uri="{FF2B5EF4-FFF2-40B4-BE49-F238E27FC236}">
                <a16:creationId xmlns:a16="http://schemas.microsoft.com/office/drawing/2014/main" id="{E3EA492B-0D15-B740-89AB-F5BC3BB03DC7}"/>
              </a:ext>
            </a:extLst>
          </p:cNvPr>
          <p:cNvSpPr>
            <a:spLocks noGrp="1"/>
          </p:cNvSpPr>
          <p:nvPr>
            <p:ph idx="1"/>
          </p:nvPr>
        </p:nvSpPr>
        <p:spPr>
          <a:xfrm>
            <a:off x="5037221" y="2022846"/>
            <a:ext cx="6781800" cy="4470029"/>
          </a:xfrm>
        </p:spPr>
        <p:txBody>
          <a:bodyPr>
            <a:normAutofit fontScale="92500" lnSpcReduction="20000"/>
          </a:bodyPr>
          <a:lstStyle/>
          <a:p>
            <a:pPr marL="0" indent="0">
              <a:buNone/>
            </a:pPr>
            <a:r>
              <a:rPr lang="en-GB" b="1" dirty="0">
                <a:solidFill>
                  <a:schemeClr val="bg1"/>
                </a:solidFill>
              </a:rPr>
              <a:t>Look up the following &amp; take notes of our progress on creating effective urban water solutions for people, communities and the wider biodiversity…</a:t>
            </a:r>
            <a:br>
              <a:rPr lang="en-GB" b="1" dirty="0">
                <a:solidFill>
                  <a:schemeClr val="bg1"/>
                </a:solidFill>
              </a:rPr>
            </a:br>
            <a:endParaRPr lang="en-GB" b="1" dirty="0">
              <a:solidFill>
                <a:schemeClr val="bg1"/>
              </a:solidFill>
            </a:endParaRPr>
          </a:p>
          <a:p>
            <a:r>
              <a:rPr lang="en-GB" b="1" dirty="0">
                <a:solidFill>
                  <a:schemeClr val="bg1"/>
                </a:solidFill>
              </a:rPr>
              <a:t>Water-saving technologies &amp; techniques</a:t>
            </a:r>
            <a:br>
              <a:rPr lang="en-GB" b="1" dirty="0">
                <a:solidFill>
                  <a:schemeClr val="bg1"/>
                </a:solidFill>
              </a:rPr>
            </a:br>
            <a:r>
              <a:rPr lang="en-GB" sz="2700" dirty="0">
                <a:solidFill>
                  <a:schemeClr val="bg1"/>
                </a:solidFill>
              </a:rPr>
              <a:t>Rainwater harvesting, compost toilets, low flush toilets, percussion taps and waterless urinals and other uses.</a:t>
            </a:r>
            <a:br>
              <a:rPr lang="en-GB" dirty="0">
                <a:solidFill>
                  <a:schemeClr val="bg1"/>
                </a:solidFill>
              </a:rPr>
            </a:br>
            <a:endParaRPr lang="en-GB" dirty="0">
              <a:solidFill>
                <a:schemeClr val="bg1"/>
              </a:solidFill>
            </a:endParaRPr>
          </a:p>
          <a:p>
            <a:r>
              <a:rPr lang="en-GB" b="1" dirty="0">
                <a:solidFill>
                  <a:schemeClr val="bg1"/>
                </a:solidFill>
              </a:rPr>
              <a:t>Changing the way we design &amp; plan our urban developments </a:t>
            </a:r>
            <a:br>
              <a:rPr lang="en-GB" b="1" dirty="0">
                <a:solidFill>
                  <a:schemeClr val="bg1"/>
                </a:solidFill>
              </a:rPr>
            </a:br>
            <a:r>
              <a:rPr lang="en-GB" sz="2500" dirty="0">
                <a:solidFill>
                  <a:schemeClr val="bg1"/>
                </a:solidFill>
              </a:rPr>
              <a:t>How, where and costs. Water Sensitive Urban Design (WSUD) and </a:t>
            </a:r>
            <a:br>
              <a:rPr lang="en-GB" sz="2500" dirty="0">
                <a:solidFill>
                  <a:schemeClr val="bg1"/>
                </a:solidFill>
              </a:rPr>
            </a:br>
            <a:r>
              <a:rPr lang="en-GB" sz="2500" dirty="0">
                <a:solidFill>
                  <a:schemeClr val="bg1"/>
                </a:solidFill>
              </a:rPr>
              <a:t>Sustainable Urban Drainage Systems (</a:t>
            </a:r>
            <a:r>
              <a:rPr lang="en-GB" sz="2500" dirty="0" err="1">
                <a:solidFill>
                  <a:schemeClr val="bg1"/>
                </a:solidFill>
              </a:rPr>
              <a:t>SuDs</a:t>
            </a:r>
            <a:r>
              <a:rPr lang="en-GB" sz="2500" dirty="0">
                <a:solidFill>
                  <a:schemeClr val="bg1"/>
                </a:solidFill>
              </a:rPr>
              <a:t>).</a:t>
            </a:r>
          </a:p>
        </p:txBody>
      </p:sp>
      <p:pic>
        <p:nvPicPr>
          <p:cNvPr id="3076" name="Picture 4" descr="Bioswale/Rain Gardens/BMPs | Water architecture, Landscape and urbanism,  Urban landscape">
            <a:extLst>
              <a:ext uri="{FF2B5EF4-FFF2-40B4-BE49-F238E27FC236}">
                <a16:creationId xmlns:a16="http://schemas.microsoft.com/office/drawing/2014/main" id="{484A975B-62E3-C346-9B84-E62E8D2B79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6513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631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B56B8-DFB3-1246-BB58-C7204B7181AD}"/>
              </a:ext>
            </a:extLst>
          </p:cNvPr>
          <p:cNvSpPr>
            <a:spLocks noGrp="1"/>
          </p:cNvSpPr>
          <p:nvPr>
            <p:ph type="title"/>
          </p:nvPr>
        </p:nvSpPr>
        <p:spPr/>
        <p:txBody>
          <a:bodyPr/>
          <a:lstStyle/>
          <a:p>
            <a:r>
              <a:rPr lang="en-US" dirty="0">
                <a:solidFill>
                  <a:schemeClr val="bg1"/>
                </a:solidFill>
              </a:rPr>
              <a:t>Other helpful reading…</a:t>
            </a:r>
          </a:p>
        </p:txBody>
      </p:sp>
      <p:sp>
        <p:nvSpPr>
          <p:cNvPr id="3" name="Content Placeholder 2">
            <a:extLst>
              <a:ext uri="{FF2B5EF4-FFF2-40B4-BE49-F238E27FC236}">
                <a16:creationId xmlns:a16="http://schemas.microsoft.com/office/drawing/2014/main" id="{6D8C42F2-8162-FF47-982C-C438534FEE6B}"/>
              </a:ext>
            </a:extLst>
          </p:cNvPr>
          <p:cNvSpPr>
            <a:spLocks noGrp="1"/>
          </p:cNvSpPr>
          <p:nvPr>
            <p:ph idx="1"/>
          </p:nvPr>
        </p:nvSpPr>
        <p:spPr>
          <a:xfrm>
            <a:off x="838200" y="1825625"/>
            <a:ext cx="10515600" cy="4667250"/>
          </a:xfrm>
        </p:spPr>
        <p:txBody>
          <a:bodyPr>
            <a:noAutofit/>
          </a:bodyPr>
          <a:lstStyle/>
          <a:p>
            <a:r>
              <a:rPr lang="en-US" sz="1500" dirty="0" err="1">
                <a:solidFill>
                  <a:schemeClr val="bg1"/>
                </a:solidFill>
              </a:rPr>
              <a:t>Oertli</a:t>
            </a:r>
            <a:r>
              <a:rPr lang="en-US" sz="1500" dirty="0">
                <a:solidFill>
                  <a:schemeClr val="bg1"/>
                </a:solidFill>
              </a:rPr>
              <a:t> &amp; Parris (2019), </a:t>
            </a:r>
            <a:r>
              <a:rPr lang="en-US" sz="1500" b="1" i="1" dirty="0">
                <a:solidFill>
                  <a:schemeClr val="bg1"/>
                </a:solidFill>
              </a:rPr>
              <a:t>Review: Toward management of urban ponds for freshwater biodiversity</a:t>
            </a:r>
            <a:r>
              <a:rPr lang="en-US" sz="1500" dirty="0">
                <a:solidFill>
                  <a:schemeClr val="bg1"/>
                </a:solidFill>
              </a:rPr>
              <a:t>, </a:t>
            </a:r>
            <a:r>
              <a:rPr lang="en-US" sz="1500" dirty="0">
                <a:solidFill>
                  <a:schemeClr val="bg1"/>
                </a:solidFill>
                <a:hlinkClick r:id="rId3">
                  <a:extLst>
                    <a:ext uri="{A12FA001-AC4F-418D-AE19-62706E023703}">
                      <ahyp:hlinkClr xmlns:ahyp="http://schemas.microsoft.com/office/drawing/2018/hyperlinkcolor" val="tx"/>
                    </a:ext>
                  </a:extLst>
                </a:hlinkClick>
              </a:rPr>
              <a:t>https://esajournals.onlinelibrary.wiley.com/doi/full/10.1002/ecs2.2810</a:t>
            </a:r>
            <a:r>
              <a:rPr lang="en-US" sz="1500" dirty="0">
                <a:solidFill>
                  <a:schemeClr val="bg1"/>
                </a:solidFill>
              </a:rPr>
              <a:t> </a:t>
            </a:r>
          </a:p>
          <a:p>
            <a:pPr marL="0" indent="0">
              <a:buNone/>
            </a:pPr>
            <a:endParaRPr lang="en-US" sz="1500" dirty="0">
              <a:solidFill>
                <a:schemeClr val="bg1"/>
              </a:solidFill>
            </a:endParaRPr>
          </a:p>
          <a:p>
            <a:r>
              <a:rPr lang="en-US" sz="1500" dirty="0">
                <a:solidFill>
                  <a:schemeClr val="bg1"/>
                </a:solidFill>
              </a:rPr>
              <a:t>Good Practices Handbook for </a:t>
            </a:r>
            <a:r>
              <a:rPr lang="en-US" sz="1500" b="1" dirty="0">
                <a:solidFill>
                  <a:schemeClr val="bg1"/>
                </a:solidFill>
              </a:rPr>
              <a:t>Integrating Urban Development and Wetland Conservation </a:t>
            </a:r>
            <a:r>
              <a:rPr lang="en-US" sz="1500" dirty="0">
                <a:solidFill>
                  <a:schemeClr val="bg1"/>
                </a:solidFill>
              </a:rPr>
              <a:t>(2018)</a:t>
            </a:r>
            <a:r>
              <a:rPr lang="en-US" sz="1500" b="1" dirty="0">
                <a:solidFill>
                  <a:schemeClr val="bg1"/>
                </a:solidFill>
              </a:rPr>
              <a:t> </a:t>
            </a:r>
            <a:r>
              <a:rPr lang="en-US" sz="1500" dirty="0">
                <a:solidFill>
                  <a:schemeClr val="bg1"/>
                </a:solidFill>
              </a:rPr>
              <a:t> - https://</a:t>
            </a:r>
            <a:r>
              <a:rPr lang="en-US" sz="1500" dirty="0" err="1">
                <a:solidFill>
                  <a:schemeClr val="bg1"/>
                </a:solidFill>
              </a:rPr>
              <a:t>www.wwtconsulting.co.uk</a:t>
            </a:r>
            <a:r>
              <a:rPr lang="en-US" sz="1500" dirty="0">
                <a:solidFill>
                  <a:schemeClr val="bg1"/>
                </a:solidFill>
              </a:rPr>
              <a:t>/wp-content/uploads/2018/10/Good-practices-urban-wetlands-handbook-181004-FOR-WEBSITE.pdf </a:t>
            </a:r>
          </a:p>
          <a:p>
            <a:endParaRPr lang="en-US" sz="1500" dirty="0">
              <a:solidFill>
                <a:schemeClr val="bg1"/>
              </a:solidFill>
            </a:endParaRPr>
          </a:p>
          <a:p>
            <a:r>
              <a:rPr lang="en-US" sz="1500" b="1" dirty="0">
                <a:solidFill>
                  <a:schemeClr val="bg1"/>
                </a:solidFill>
              </a:rPr>
              <a:t>Water-sensitive urban design: Opportunities for the UK </a:t>
            </a:r>
            <a:r>
              <a:rPr lang="en-US" sz="1500" dirty="0">
                <a:solidFill>
                  <a:schemeClr val="bg1"/>
                </a:solidFill>
              </a:rPr>
              <a:t>(2013) – http://</a:t>
            </a:r>
            <a:r>
              <a:rPr lang="en-US" sz="1500" dirty="0" err="1">
                <a:solidFill>
                  <a:schemeClr val="bg1"/>
                </a:solidFill>
              </a:rPr>
              <a:t>eprints.whiterose.ac.uk</a:t>
            </a:r>
            <a:r>
              <a:rPr lang="en-US" sz="1500" dirty="0">
                <a:solidFill>
                  <a:schemeClr val="bg1"/>
                </a:solidFill>
              </a:rPr>
              <a:t>/75856/1/Ashley%20et%20al.pdf </a:t>
            </a:r>
          </a:p>
          <a:p>
            <a:endParaRPr lang="en-US" sz="1500" dirty="0">
              <a:solidFill>
                <a:schemeClr val="bg1"/>
              </a:solidFill>
            </a:endParaRPr>
          </a:p>
          <a:p>
            <a:r>
              <a:rPr lang="en-US" sz="1500" b="1" dirty="0">
                <a:solidFill>
                  <a:schemeClr val="bg1"/>
                </a:solidFill>
              </a:rPr>
              <a:t>Water sensitive urban design in the UK </a:t>
            </a:r>
            <a:r>
              <a:rPr lang="en-US" sz="1500" dirty="0">
                <a:solidFill>
                  <a:schemeClr val="bg1"/>
                </a:solidFill>
              </a:rPr>
              <a:t>– http://</a:t>
            </a:r>
            <a:r>
              <a:rPr lang="en-US" sz="1500" dirty="0" err="1">
                <a:solidFill>
                  <a:schemeClr val="bg1"/>
                </a:solidFill>
              </a:rPr>
              <a:t>urbanwater-eco.services</a:t>
            </a:r>
            <a:r>
              <a:rPr lang="en-US" sz="1500" dirty="0">
                <a:solidFill>
                  <a:schemeClr val="bg1"/>
                </a:solidFill>
              </a:rPr>
              <a:t>/project/water-sensitive-urban-design-</a:t>
            </a:r>
            <a:r>
              <a:rPr lang="en-US" sz="1500" dirty="0" err="1">
                <a:solidFill>
                  <a:schemeClr val="bg1"/>
                </a:solidFill>
              </a:rPr>
              <a:t>wsud</a:t>
            </a:r>
            <a:r>
              <a:rPr lang="en-US" sz="1500" dirty="0">
                <a:solidFill>
                  <a:schemeClr val="bg1"/>
                </a:solidFill>
              </a:rPr>
              <a:t>-in-the-</a:t>
            </a:r>
            <a:r>
              <a:rPr lang="en-US" sz="1500" dirty="0" err="1">
                <a:solidFill>
                  <a:schemeClr val="bg1"/>
                </a:solidFill>
              </a:rPr>
              <a:t>uk</a:t>
            </a:r>
            <a:r>
              <a:rPr lang="en-US" sz="1500" dirty="0">
                <a:solidFill>
                  <a:schemeClr val="bg1"/>
                </a:solidFill>
              </a:rPr>
              <a:t>/ </a:t>
            </a:r>
            <a:br>
              <a:rPr lang="en-US" sz="1500" dirty="0">
                <a:solidFill>
                  <a:schemeClr val="bg1"/>
                </a:solidFill>
              </a:rPr>
            </a:br>
            <a:br>
              <a:rPr lang="en-US" sz="1500" dirty="0">
                <a:solidFill>
                  <a:schemeClr val="bg1"/>
                </a:solidFill>
              </a:rPr>
            </a:br>
            <a:r>
              <a:rPr lang="en-US" sz="1500" dirty="0">
                <a:solidFill>
                  <a:schemeClr val="bg1"/>
                </a:solidFill>
              </a:rPr>
              <a:t>CRC for Water Sensitive Cities (2018), </a:t>
            </a:r>
            <a:r>
              <a:rPr lang="en-US" sz="1500" b="1" dirty="0">
                <a:solidFill>
                  <a:schemeClr val="bg1"/>
                </a:solidFill>
              </a:rPr>
              <a:t>Designing water sensitive cities </a:t>
            </a:r>
            <a:r>
              <a:rPr lang="en-US" sz="1500" dirty="0">
                <a:solidFill>
                  <a:schemeClr val="bg1"/>
                </a:solidFill>
              </a:rPr>
              <a:t>– https://</a:t>
            </a:r>
            <a:r>
              <a:rPr lang="en-US" sz="1500" dirty="0" err="1">
                <a:solidFill>
                  <a:schemeClr val="bg1"/>
                </a:solidFill>
              </a:rPr>
              <a:t>watersensitivecities.org.au</a:t>
            </a:r>
            <a:r>
              <a:rPr lang="en-US" sz="1500" dirty="0">
                <a:solidFill>
                  <a:schemeClr val="bg1"/>
                </a:solidFill>
              </a:rPr>
              <a:t>/collaborate/collaborating-with-industry/designing-water-sensitive-cities/</a:t>
            </a:r>
          </a:p>
          <a:p>
            <a:endParaRPr lang="en-US" sz="1500" dirty="0">
              <a:solidFill>
                <a:schemeClr val="bg1"/>
              </a:solidFill>
            </a:endParaRPr>
          </a:p>
          <a:p>
            <a:r>
              <a:rPr lang="en-US" sz="1500" b="1" dirty="0">
                <a:solidFill>
                  <a:schemeClr val="bg1"/>
                </a:solidFill>
              </a:rPr>
              <a:t>Nature’s Way: the Environment for Success, </a:t>
            </a:r>
            <a:r>
              <a:rPr lang="en-US" sz="1500" dirty="0">
                <a:solidFill>
                  <a:schemeClr val="bg1"/>
                </a:solidFill>
              </a:rPr>
              <a:t>Practical proposals for the Government’s 25 year Environment Plan - https://</a:t>
            </a:r>
            <a:r>
              <a:rPr lang="en-US" sz="1500" dirty="0" err="1">
                <a:solidFill>
                  <a:schemeClr val="bg1"/>
                </a:solidFill>
              </a:rPr>
              <a:t>www.wwt.org.uk</a:t>
            </a:r>
            <a:r>
              <a:rPr lang="en-US" sz="1500" dirty="0">
                <a:solidFill>
                  <a:schemeClr val="bg1"/>
                </a:solidFill>
              </a:rPr>
              <a:t>/our-work/wetland-conservation-unit/publications/natures-way/ </a:t>
            </a:r>
            <a:br>
              <a:rPr lang="en-US" sz="1500" dirty="0">
                <a:solidFill>
                  <a:schemeClr val="bg1"/>
                </a:solidFill>
              </a:rPr>
            </a:br>
            <a:r>
              <a:rPr lang="en-US" sz="1500" dirty="0">
                <a:solidFill>
                  <a:schemeClr val="bg1"/>
                </a:solidFill>
              </a:rPr>
              <a:t>(May be a useful resource for exam and other modules?</a:t>
            </a:r>
            <a:br>
              <a:rPr lang="en-US" sz="1500" dirty="0">
                <a:solidFill>
                  <a:schemeClr val="bg1"/>
                </a:solidFill>
              </a:rPr>
            </a:br>
            <a:endParaRPr lang="en-US" sz="1500" dirty="0">
              <a:solidFill>
                <a:schemeClr val="bg1"/>
              </a:solidFill>
            </a:endParaRPr>
          </a:p>
        </p:txBody>
      </p:sp>
    </p:spTree>
    <p:extLst>
      <p:ext uri="{BB962C8B-B14F-4D97-AF65-F5344CB8AC3E}">
        <p14:creationId xmlns:p14="http://schemas.microsoft.com/office/powerpoint/2010/main" val="68112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B56B8-DFB3-1246-BB58-C7204B7181AD}"/>
              </a:ext>
            </a:extLst>
          </p:cNvPr>
          <p:cNvSpPr>
            <a:spLocks noGrp="1"/>
          </p:cNvSpPr>
          <p:nvPr>
            <p:ph type="title"/>
          </p:nvPr>
        </p:nvSpPr>
        <p:spPr/>
        <p:txBody>
          <a:bodyPr/>
          <a:lstStyle/>
          <a:p>
            <a:r>
              <a:rPr lang="en-US" dirty="0">
                <a:solidFill>
                  <a:schemeClr val="bg1"/>
                </a:solidFill>
              </a:rPr>
              <a:t>Next week!</a:t>
            </a:r>
          </a:p>
        </p:txBody>
      </p:sp>
      <p:sp>
        <p:nvSpPr>
          <p:cNvPr id="3" name="Content Placeholder 2">
            <a:extLst>
              <a:ext uri="{FF2B5EF4-FFF2-40B4-BE49-F238E27FC236}">
                <a16:creationId xmlns:a16="http://schemas.microsoft.com/office/drawing/2014/main" id="{6D8C42F2-8162-FF47-982C-C438534FEE6B}"/>
              </a:ext>
            </a:extLst>
          </p:cNvPr>
          <p:cNvSpPr>
            <a:spLocks noGrp="1"/>
          </p:cNvSpPr>
          <p:nvPr>
            <p:ph idx="1"/>
          </p:nvPr>
        </p:nvSpPr>
        <p:spPr>
          <a:xfrm>
            <a:off x="629653" y="1690688"/>
            <a:ext cx="5466347" cy="4667250"/>
          </a:xfrm>
        </p:spPr>
        <p:txBody>
          <a:bodyPr>
            <a:noAutofit/>
          </a:bodyPr>
          <a:lstStyle/>
          <a:p>
            <a:pPr marL="0" indent="0">
              <a:buNone/>
            </a:pPr>
            <a:r>
              <a:rPr lang="en-US" sz="2500" b="1" dirty="0">
                <a:solidFill>
                  <a:schemeClr val="bg1"/>
                </a:solidFill>
              </a:rPr>
              <a:t>Online lecture – Exam Revision Session</a:t>
            </a:r>
          </a:p>
          <a:p>
            <a:pPr marL="0" indent="0">
              <a:buNone/>
            </a:pPr>
            <a:endParaRPr lang="en-US" sz="2500" b="1" dirty="0">
              <a:solidFill>
                <a:schemeClr val="bg1"/>
              </a:solidFill>
            </a:endParaRPr>
          </a:p>
          <a:p>
            <a:pPr marL="0" indent="0">
              <a:buNone/>
            </a:pPr>
            <a:r>
              <a:rPr lang="en-US" sz="2500" b="1" dirty="0">
                <a:solidFill>
                  <a:schemeClr val="bg1"/>
                </a:solidFill>
              </a:rPr>
              <a:t>Microsoft Teams</a:t>
            </a:r>
            <a:br>
              <a:rPr lang="en-US" sz="2500" b="1" dirty="0">
                <a:solidFill>
                  <a:schemeClr val="bg1"/>
                </a:solidFill>
              </a:rPr>
            </a:br>
            <a:r>
              <a:rPr lang="en-US" sz="2500" b="1" dirty="0">
                <a:solidFill>
                  <a:schemeClr val="bg1"/>
                </a:solidFill>
              </a:rPr>
              <a:t>Weds 9</a:t>
            </a:r>
            <a:r>
              <a:rPr lang="en-US" sz="2500" b="1" baseline="30000" dirty="0">
                <a:solidFill>
                  <a:schemeClr val="bg1"/>
                </a:solidFill>
              </a:rPr>
              <a:t>th</a:t>
            </a:r>
            <a:r>
              <a:rPr lang="en-US" sz="2500" b="1" dirty="0">
                <a:solidFill>
                  <a:schemeClr val="bg1"/>
                </a:solidFill>
              </a:rPr>
              <a:t> December 2020 </a:t>
            </a:r>
            <a:r>
              <a:rPr lang="en-US" sz="2500" dirty="0">
                <a:solidFill>
                  <a:schemeClr val="bg1"/>
                </a:solidFill>
              </a:rPr>
              <a:t>(11AM-3PM)</a:t>
            </a:r>
          </a:p>
          <a:p>
            <a:pPr marL="0" indent="0">
              <a:buNone/>
            </a:pPr>
            <a:endParaRPr lang="en-US" sz="2500" dirty="0">
              <a:solidFill>
                <a:schemeClr val="bg1"/>
              </a:solidFill>
            </a:endParaRPr>
          </a:p>
          <a:p>
            <a:pPr marL="0" indent="0">
              <a:buNone/>
            </a:pPr>
            <a:r>
              <a:rPr lang="en-US" sz="2500" dirty="0">
                <a:solidFill>
                  <a:schemeClr val="bg1"/>
                </a:solidFill>
              </a:rPr>
              <a:t>I’ll be running through the basis of the exam question’s topic, what you’ll be expected to do in the exam and techniques of how to best tackle it!</a:t>
            </a:r>
          </a:p>
          <a:p>
            <a:pPr marL="0" indent="0">
              <a:buNone/>
            </a:pPr>
            <a:r>
              <a:rPr lang="en-US" sz="2500" dirty="0">
                <a:solidFill>
                  <a:schemeClr val="bg1"/>
                </a:solidFill>
              </a:rPr>
              <a:t>See you then!</a:t>
            </a:r>
          </a:p>
        </p:txBody>
      </p:sp>
      <p:pic>
        <p:nvPicPr>
          <p:cNvPr id="4098" name="Picture 2" descr="Гиф анимация Зеленая лягушка бежит по воде">
            <a:extLst>
              <a:ext uri="{FF2B5EF4-FFF2-40B4-BE49-F238E27FC236}">
                <a16:creationId xmlns:a16="http://schemas.microsoft.com/office/drawing/2014/main" id="{20AE099F-7336-8848-9C34-D8376279AD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9164" y="1209174"/>
            <a:ext cx="4944158" cy="44396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F0BB2A7-E9A3-584F-AD1A-151CCAE81F5D}"/>
              </a:ext>
            </a:extLst>
          </p:cNvPr>
          <p:cNvSpPr txBox="1"/>
          <p:nvPr/>
        </p:nvSpPr>
        <p:spPr>
          <a:xfrm>
            <a:off x="7435266" y="5648826"/>
            <a:ext cx="3151953" cy="369332"/>
          </a:xfrm>
          <a:prstGeom prst="rect">
            <a:avLst/>
          </a:prstGeom>
          <a:noFill/>
        </p:spPr>
        <p:txBody>
          <a:bodyPr wrap="none" rtlCol="0">
            <a:spAutoFit/>
          </a:bodyPr>
          <a:lstStyle/>
          <a:p>
            <a:r>
              <a:rPr lang="en-US" dirty="0">
                <a:solidFill>
                  <a:schemeClr val="bg1"/>
                </a:solidFill>
              </a:rPr>
              <a:t>Keep going, we’re almost done!</a:t>
            </a:r>
          </a:p>
        </p:txBody>
      </p:sp>
      <p:sp>
        <p:nvSpPr>
          <p:cNvPr id="5" name="TextBox 4">
            <a:extLst>
              <a:ext uri="{FF2B5EF4-FFF2-40B4-BE49-F238E27FC236}">
                <a16:creationId xmlns:a16="http://schemas.microsoft.com/office/drawing/2014/main" id="{39E19F8F-1617-374E-8CCA-02FB35BDB04A}"/>
              </a:ext>
            </a:extLst>
          </p:cNvPr>
          <p:cNvSpPr txBox="1"/>
          <p:nvPr/>
        </p:nvSpPr>
        <p:spPr>
          <a:xfrm>
            <a:off x="8883787" y="1183063"/>
            <a:ext cx="2694969" cy="276999"/>
          </a:xfrm>
          <a:prstGeom prst="rect">
            <a:avLst/>
          </a:prstGeom>
          <a:noFill/>
        </p:spPr>
        <p:txBody>
          <a:bodyPr wrap="none" rtlCol="0">
            <a:spAutoFit/>
          </a:bodyPr>
          <a:lstStyle/>
          <a:p>
            <a:r>
              <a:rPr lang="en-US" sz="1200" dirty="0"/>
              <a:t>Jesus Christ lizard</a:t>
            </a:r>
            <a:r>
              <a:rPr lang="en-US" sz="1200" i="1" dirty="0"/>
              <a:t> (</a:t>
            </a:r>
            <a:r>
              <a:rPr lang="en-GB" sz="1200" i="1" dirty="0"/>
              <a:t>Basiliscus </a:t>
            </a:r>
            <a:r>
              <a:rPr lang="en-GB" sz="1200" i="1" dirty="0" err="1"/>
              <a:t>plumifrons</a:t>
            </a:r>
            <a:r>
              <a:rPr lang="en-GB" sz="1200" i="1" dirty="0"/>
              <a:t>)</a:t>
            </a:r>
            <a:endParaRPr lang="en-US" sz="1200" i="1" dirty="0"/>
          </a:p>
        </p:txBody>
      </p:sp>
    </p:spTree>
    <p:extLst>
      <p:ext uri="{BB962C8B-B14F-4D97-AF65-F5344CB8AC3E}">
        <p14:creationId xmlns:p14="http://schemas.microsoft.com/office/powerpoint/2010/main" val="3937231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806</TotalTime>
  <Words>4893</Words>
  <Application>Microsoft Macintosh PowerPoint</Application>
  <PresentationFormat>Widescreen</PresentationFormat>
  <Paragraphs>288</Paragraphs>
  <Slides>22</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Urban Freshwater Environments</vt:lpstr>
      <vt:lpstr>PowerPoint Presentation</vt:lpstr>
      <vt:lpstr>Importance of Urban Freshwater</vt:lpstr>
      <vt:lpstr>Anthropogenic benefits</vt:lpstr>
      <vt:lpstr>Biodiversity Benefits</vt:lpstr>
      <vt:lpstr>SuDS and infrastructure design</vt:lpstr>
      <vt:lpstr>How do SuDS work?</vt:lpstr>
      <vt:lpstr>PowerPoint Presentation</vt:lpstr>
      <vt:lpstr>PowerPoint Presentation</vt:lpstr>
      <vt:lpstr>PowerPoint Presentation</vt:lpstr>
      <vt:lpstr>Lunch Break!</vt:lpstr>
      <vt:lpstr>Research Task… Urban area planning developments &amp; water management</vt:lpstr>
      <vt:lpstr>Case studies – Edinburgh Business Park</vt:lpstr>
      <vt:lpstr>Case studies – Cheonggyecheon, Seoul</vt:lpstr>
      <vt:lpstr>Brain Break!</vt:lpstr>
      <vt:lpstr>Housing/community developments</vt:lpstr>
      <vt:lpstr>Rainwater harvesting</vt:lpstr>
      <vt:lpstr>Greywater &amp; Blackwater</vt:lpstr>
      <vt:lpstr>Eco options for  Greywater Recycling</vt:lpstr>
      <vt:lpstr>Self- Led Tutorial Urban area planning developments &amp; water management</vt:lpstr>
      <vt:lpstr>Other helpful reading…</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planning and Freshwater Environments</dc:title>
  <dc:creator>Sam! Sam!</dc:creator>
  <cp:lastModifiedBy>Sam! Sam!</cp:lastModifiedBy>
  <cp:revision>83</cp:revision>
  <dcterms:created xsi:type="dcterms:W3CDTF">2020-01-29T21:32:06Z</dcterms:created>
  <dcterms:modified xsi:type="dcterms:W3CDTF">2020-12-01T20:35:10Z</dcterms:modified>
</cp:coreProperties>
</file>