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25D1D0-A057-49AB-ADEF-60850CC9496B}" v="1167" dt="2023-10-22T21:28:53.488"/>
    <p1510:client id="{9CB904F8-B4D6-0B45-B1EB-EE139C36979C}" v="130" dt="2023-10-18T10:47:43.5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589"/>
    <p:restoredTop sz="94686"/>
  </p:normalViewPr>
  <p:slideViewPr>
    <p:cSldViewPr snapToGrid="0" snapToObjects="1">
      <p:cViewPr varScale="1">
        <p:scale>
          <a:sx n="109" d="100"/>
          <a:sy n="109" d="100"/>
        </p:scale>
        <p:origin x="22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AC1047-D139-46F8-97DC-0694D6E107B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24EB2AE-89CF-422A-86AD-279692211953}">
      <dgm:prSet/>
      <dgm:spPr/>
      <dgm:t>
        <a:bodyPr/>
        <a:lstStyle/>
        <a:p>
          <a:r>
            <a:rPr lang="en-GB" dirty="0"/>
            <a:t>The cooperation and assistance of important stakeholders are vital to the success of our nursery project.</a:t>
          </a:r>
          <a:endParaRPr lang="en-US" dirty="0"/>
        </a:p>
      </dgm:t>
    </dgm:pt>
    <dgm:pt modelId="{30CAEF1A-353C-48CA-AF01-2E1CB4C38957}" type="parTrans" cxnId="{61BC45ED-F29B-46F6-9D24-8003611C5F51}">
      <dgm:prSet/>
      <dgm:spPr/>
      <dgm:t>
        <a:bodyPr/>
        <a:lstStyle/>
        <a:p>
          <a:endParaRPr lang="en-US"/>
        </a:p>
      </dgm:t>
    </dgm:pt>
    <dgm:pt modelId="{246EFA3D-60D0-40BB-93E1-092DA757B537}" type="sibTrans" cxnId="{61BC45ED-F29B-46F6-9D24-8003611C5F51}">
      <dgm:prSet/>
      <dgm:spPr/>
      <dgm:t>
        <a:bodyPr/>
        <a:lstStyle/>
        <a:p>
          <a:endParaRPr lang="en-US"/>
        </a:p>
      </dgm:t>
    </dgm:pt>
    <dgm:pt modelId="{8C690190-E5F5-418D-81B8-B2A77E1A7D2B}">
      <dgm:prSet/>
      <dgm:spPr/>
      <dgm:t>
        <a:bodyPr/>
        <a:lstStyle/>
        <a:p>
          <a:pPr rtl="0"/>
          <a:r>
            <a:rPr lang="en-GB" dirty="0"/>
            <a:t>Our main stakeholders are the local community, the parents, and the regulatory agencies. To promote trust and cooperation, regular parent-teacher conferences, feedback channels, and open communication are essential.</a:t>
          </a:r>
          <a:r>
            <a:rPr lang="en-GB" dirty="0">
              <a:latin typeface="Calibri Light" panose="020F0302020204030204"/>
            </a:rPr>
            <a:t> </a:t>
          </a:r>
          <a:endParaRPr lang="en-US" dirty="0"/>
        </a:p>
      </dgm:t>
    </dgm:pt>
    <dgm:pt modelId="{B4B9F554-2102-4483-88CD-88F6C30DF234}" type="parTrans" cxnId="{2295545C-996F-443A-BE1B-9BB0A3D68956}">
      <dgm:prSet/>
      <dgm:spPr/>
      <dgm:t>
        <a:bodyPr/>
        <a:lstStyle/>
        <a:p>
          <a:endParaRPr lang="en-US"/>
        </a:p>
      </dgm:t>
    </dgm:pt>
    <dgm:pt modelId="{CD69A09D-AEAE-440B-9369-A630C44ACBD8}" type="sibTrans" cxnId="{2295545C-996F-443A-BE1B-9BB0A3D68956}">
      <dgm:prSet/>
      <dgm:spPr/>
      <dgm:t>
        <a:bodyPr/>
        <a:lstStyle/>
        <a:p>
          <a:endParaRPr lang="en-US"/>
        </a:p>
      </dgm:t>
    </dgm:pt>
    <dgm:pt modelId="{D13556CD-9A94-45B9-A44C-F6CD31BEFF67}">
      <dgm:prSet/>
      <dgm:spPr/>
      <dgm:t>
        <a:bodyPr/>
        <a:lstStyle/>
        <a:p>
          <a:pPr rtl="0"/>
          <a:r>
            <a:rPr lang="en-GB" dirty="0"/>
            <a:t>Our nursery will be a vital part of the community through participation in community involvement activities, relationships with neighbourhood businesses, and forums. We intend to use a variety of communication methods, such as newsletters, social media, and neighbourhood gatherings.</a:t>
          </a:r>
          <a:r>
            <a:rPr lang="en-GB" dirty="0">
              <a:latin typeface="Calibri Light" panose="020F0302020204030204"/>
            </a:rPr>
            <a:t> </a:t>
          </a:r>
          <a:endParaRPr lang="en-US" dirty="0"/>
        </a:p>
      </dgm:t>
    </dgm:pt>
    <dgm:pt modelId="{6B80C7C7-012F-4550-82B6-48402E0B4F68}" type="parTrans" cxnId="{A9FD09DB-0A16-44A7-BB1C-17A872689FA0}">
      <dgm:prSet/>
      <dgm:spPr/>
      <dgm:t>
        <a:bodyPr/>
        <a:lstStyle/>
        <a:p>
          <a:endParaRPr lang="en-US"/>
        </a:p>
      </dgm:t>
    </dgm:pt>
    <dgm:pt modelId="{507036FD-E026-4054-B6BB-0820DF53F6B2}" type="sibTrans" cxnId="{A9FD09DB-0A16-44A7-BB1C-17A872689FA0}">
      <dgm:prSet/>
      <dgm:spPr/>
      <dgm:t>
        <a:bodyPr/>
        <a:lstStyle/>
        <a:p>
          <a:endParaRPr lang="en-US"/>
        </a:p>
      </dgm:t>
    </dgm:pt>
    <dgm:pt modelId="{DF6AEC63-CE5C-42CB-B30E-629A6499D2E6}">
      <dgm:prSet/>
      <dgm:spPr/>
      <dgm:t>
        <a:bodyPr/>
        <a:lstStyle/>
        <a:p>
          <a:pPr rtl="0"/>
          <a:r>
            <a:rPr lang="en-GB" dirty="0"/>
            <a:t>These activities not only foster a sense of community but also solidify the connection between our nursery and the</a:t>
          </a:r>
          <a:r>
            <a:rPr lang="en-GB" dirty="0">
              <a:latin typeface="Calibri Light" panose="020F0302020204030204"/>
            </a:rPr>
            <a:t> </a:t>
          </a:r>
          <a:r>
            <a:rPr lang="en-GB" dirty="0"/>
            <a:t>neighborhood</a:t>
          </a:r>
          <a:r>
            <a:rPr lang="en-GB" dirty="0">
              <a:latin typeface="Calibri Light" panose="020F0302020204030204"/>
            </a:rPr>
            <a:t>.</a:t>
          </a:r>
          <a:endParaRPr lang="en-US" dirty="0"/>
        </a:p>
      </dgm:t>
    </dgm:pt>
    <dgm:pt modelId="{127F800C-0B39-4C40-8ED2-6B8806322117}" type="parTrans" cxnId="{AE393117-275C-4AFB-B6AC-54BBFF4AEA97}">
      <dgm:prSet/>
      <dgm:spPr/>
      <dgm:t>
        <a:bodyPr/>
        <a:lstStyle/>
        <a:p>
          <a:endParaRPr lang="en-US"/>
        </a:p>
      </dgm:t>
    </dgm:pt>
    <dgm:pt modelId="{65ED1E04-8D65-465C-858D-F92949268FB8}" type="sibTrans" cxnId="{AE393117-275C-4AFB-B6AC-54BBFF4AEA97}">
      <dgm:prSet/>
      <dgm:spPr/>
      <dgm:t>
        <a:bodyPr/>
        <a:lstStyle/>
        <a:p>
          <a:endParaRPr lang="en-US"/>
        </a:p>
      </dgm:t>
    </dgm:pt>
    <dgm:pt modelId="{F9BD666E-8925-5A4B-9EF0-03F98B24ABAB}" type="pres">
      <dgm:prSet presAssocID="{C6AC1047-D139-46F8-97DC-0694D6E107B5}" presName="linear" presStyleCnt="0">
        <dgm:presLayoutVars>
          <dgm:animLvl val="lvl"/>
          <dgm:resizeHandles val="exact"/>
        </dgm:presLayoutVars>
      </dgm:prSet>
      <dgm:spPr/>
    </dgm:pt>
    <dgm:pt modelId="{8C2E3CCC-F39C-2B4A-B99D-261173DDD7BE}" type="pres">
      <dgm:prSet presAssocID="{224EB2AE-89CF-422A-86AD-279692211953}" presName="parentText" presStyleLbl="node1" presStyleIdx="0" presStyleCnt="4">
        <dgm:presLayoutVars>
          <dgm:chMax val="0"/>
          <dgm:bulletEnabled val="1"/>
        </dgm:presLayoutVars>
      </dgm:prSet>
      <dgm:spPr/>
    </dgm:pt>
    <dgm:pt modelId="{6CF7DF41-F0F7-F749-9F23-32DD85F61D53}" type="pres">
      <dgm:prSet presAssocID="{246EFA3D-60D0-40BB-93E1-092DA757B537}" presName="spacer" presStyleCnt="0"/>
      <dgm:spPr/>
    </dgm:pt>
    <dgm:pt modelId="{8F16140A-4B56-184F-BA31-DFE6F48F956D}" type="pres">
      <dgm:prSet presAssocID="{8C690190-E5F5-418D-81B8-B2A77E1A7D2B}" presName="parentText" presStyleLbl="node1" presStyleIdx="1" presStyleCnt="4">
        <dgm:presLayoutVars>
          <dgm:chMax val="0"/>
          <dgm:bulletEnabled val="1"/>
        </dgm:presLayoutVars>
      </dgm:prSet>
      <dgm:spPr/>
    </dgm:pt>
    <dgm:pt modelId="{E9CC1B3E-E229-1F49-9171-460799C2B10C}" type="pres">
      <dgm:prSet presAssocID="{CD69A09D-AEAE-440B-9369-A630C44ACBD8}" presName="spacer" presStyleCnt="0"/>
      <dgm:spPr/>
    </dgm:pt>
    <dgm:pt modelId="{F26F367B-F651-0A48-8550-5C1FB21778C6}" type="pres">
      <dgm:prSet presAssocID="{D13556CD-9A94-45B9-A44C-F6CD31BEFF67}" presName="parentText" presStyleLbl="node1" presStyleIdx="2" presStyleCnt="4">
        <dgm:presLayoutVars>
          <dgm:chMax val="0"/>
          <dgm:bulletEnabled val="1"/>
        </dgm:presLayoutVars>
      </dgm:prSet>
      <dgm:spPr/>
    </dgm:pt>
    <dgm:pt modelId="{3958CBDC-FF93-1649-B3AD-0FF957B73F7E}" type="pres">
      <dgm:prSet presAssocID="{507036FD-E026-4054-B6BB-0820DF53F6B2}" presName="spacer" presStyleCnt="0"/>
      <dgm:spPr/>
    </dgm:pt>
    <dgm:pt modelId="{BFCA32E7-42F8-CD4A-B387-97A4784DF577}" type="pres">
      <dgm:prSet presAssocID="{DF6AEC63-CE5C-42CB-B30E-629A6499D2E6}" presName="parentText" presStyleLbl="node1" presStyleIdx="3" presStyleCnt="4">
        <dgm:presLayoutVars>
          <dgm:chMax val="0"/>
          <dgm:bulletEnabled val="1"/>
        </dgm:presLayoutVars>
      </dgm:prSet>
      <dgm:spPr/>
    </dgm:pt>
  </dgm:ptLst>
  <dgm:cxnLst>
    <dgm:cxn modelId="{E90C9D00-91C6-3349-8311-87734AA22895}" type="presOf" srcId="{D13556CD-9A94-45B9-A44C-F6CD31BEFF67}" destId="{F26F367B-F651-0A48-8550-5C1FB21778C6}" srcOrd="0" destOrd="0" presId="urn:microsoft.com/office/officeart/2005/8/layout/vList2"/>
    <dgm:cxn modelId="{AE393117-275C-4AFB-B6AC-54BBFF4AEA97}" srcId="{C6AC1047-D139-46F8-97DC-0694D6E107B5}" destId="{DF6AEC63-CE5C-42CB-B30E-629A6499D2E6}" srcOrd="3" destOrd="0" parTransId="{127F800C-0B39-4C40-8ED2-6B8806322117}" sibTransId="{65ED1E04-8D65-465C-858D-F92949268FB8}"/>
    <dgm:cxn modelId="{B9C4D025-D2D1-6544-ADE7-61EB4E169112}" type="presOf" srcId="{224EB2AE-89CF-422A-86AD-279692211953}" destId="{8C2E3CCC-F39C-2B4A-B99D-261173DDD7BE}" srcOrd="0" destOrd="0" presId="urn:microsoft.com/office/officeart/2005/8/layout/vList2"/>
    <dgm:cxn modelId="{2295545C-996F-443A-BE1B-9BB0A3D68956}" srcId="{C6AC1047-D139-46F8-97DC-0694D6E107B5}" destId="{8C690190-E5F5-418D-81B8-B2A77E1A7D2B}" srcOrd="1" destOrd="0" parTransId="{B4B9F554-2102-4483-88CD-88F6C30DF234}" sibTransId="{CD69A09D-AEAE-440B-9369-A630C44ACBD8}"/>
    <dgm:cxn modelId="{C9B47176-01D5-7F4B-B51F-68014CD85085}" type="presOf" srcId="{DF6AEC63-CE5C-42CB-B30E-629A6499D2E6}" destId="{BFCA32E7-42F8-CD4A-B387-97A4784DF577}" srcOrd="0" destOrd="0" presId="urn:microsoft.com/office/officeart/2005/8/layout/vList2"/>
    <dgm:cxn modelId="{340FEA8D-5BD0-A347-979E-FD5EFE4CA5FF}" type="presOf" srcId="{C6AC1047-D139-46F8-97DC-0694D6E107B5}" destId="{F9BD666E-8925-5A4B-9EF0-03F98B24ABAB}" srcOrd="0" destOrd="0" presId="urn:microsoft.com/office/officeart/2005/8/layout/vList2"/>
    <dgm:cxn modelId="{A9FD09DB-0A16-44A7-BB1C-17A872689FA0}" srcId="{C6AC1047-D139-46F8-97DC-0694D6E107B5}" destId="{D13556CD-9A94-45B9-A44C-F6CD31BEFF67}" srcOrd="2" destOrd="0" parTransId="{6B80C7C7-012F-4550-82B6-48402E0B4F68}" sibTransId="{507036FD-E026-4054-B6BB-0820DF53F6B2}"/>
    <dgm:cxn modelId="{D6B32AE9-DBA5-2940-B629-D6638A58C918}" type="presOf" srcId="{8C690190-E5F5-418D-81B8-B2A77E1A7D2B}" destId="{8F16140A-4B56-184F-BA31-DFE6F48F956D}" srcOrd="0" destOrd="0" presId="urn:microsoft.com/office/officeart/2005/8/layout/vList2"/>
    <dgm:cxn modelId="{61BC45ED-F29B-46F6-9D24-8003611C5F51}" srcId="{C6AC1047-D139-46F8-97DC-0694D6E107B5}" destId="{224EB2AE-89CF-422A-86AD-279692211953}" srcOrd="0" destOrd="0" parTransId="{30CAEF1A-353C-48CA-AF01-2E1CB4C38957}" sibTransId="{246EFA3D-60D0-40BB-93E1-092DA757B537}"/>
    <dgm:cxn modelId="{9B1C633F-DD70-E641-94FD-68EFC05D7673}" type="presParOf" srcId="{F9BD666E-8925-5A4B-9EF0-03F98B24ABAB}" destId="{8C2E3CCC-F39C-2B4A-B99D-261173DDD7BE}" srcOrd="0" destOrd="0" presId="urn:microsoft.com/office/officeart/2005/8/layout/vList2"/>
    <dgm:cxn modelId="{EA70728D-C149-B64E-8828-76E6953FD9F7}" type="presParOf" srcId="{F9BD666E-8925-5A4B-9EF0-03F98B24ABAB}" destId="{6CF7DF41-F0F7-F749-9F23-32DD85F61D53}" srcOrd="1" destOrd="0" presId="urn:microsoft.com/office/officeart/2005/8/layout/vList2"/>
    <dgm:cxn modelId="{F30ADC40-75FF-084F-B4C2-CF29CE644238}" type="presParOf" srcId="{F9BD666E-8925-5A4B-9EF0-03F98B24ABAB}" destId="{8F16140A-4B56-184F-BA31-DFE6F48F956D}" srcOrd="2" destOrd="0" presId="urn:microsoft.com/office/officeart/2005/8/layout/vList2"/>
    <dgm:cxn modelId="{17C2AAD9-7224-1647-A0CA-7D5F73F1715C}" type="presParOf" srcId="{F9BD666E-8925-5A4B-9EF0-03F98B24ABAB}" destId="{E9CC1B3E-E229-1F49-9171-460799C2B10C}" srcOrd="3" destOrd="0" presId="urn:microsoft.com/office/officeart/2005/8/layout/vList2"/>
    <dgm:cxn modelId="{62A836E3-DA45-1F44-B095-377E649AD050}" type="presParOf" srcId="{F9BD666E-8925-5A4B-9EF0-03F98B24ABAB}" destId="{F26F367B-F651-0A48-8550-5C1FB21778C6}" srcOrd="4" destOrd="0" presId="urn:microsoft.com/office/officeart/2005/8/layout/vList2"/>
    <dgm:cxn modelId="{FFEADEF3-1CA3-5049-9F72-6BFB647CB6DC}" type="presParOf" srcId="{F9BD666E-8925-5A4B-9EF0-03F98B24ABAB}" destId="{3958CBDC-FF93-1649-B3AD-0FF957B73F7E}" srcOrd="5" destOrd="0" presId="urn:microsoft.com/office/officeart/2005/8/layout/vList2"/>
    <dgm:cxn modelId="{3C3D64EC-9B0C-3F4B-88E3-D621AD194D36}" type="presParOf" srcId="{F9BD666E-8925-5A4B-9EF0-03F98B24ABAB}" destId="{BFCA32E7-42F8-CD4A-B387-97A4784DF57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37B0068-7BF5-4B8A-8727-19CC1F62ECE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5A48FFF-C6DC-4E23-A8D4-6F16D8040983}">
      <dgm:prSet custT="1"/>
      <dgm:spPr/>
      <dgm:t>
        <a:bodyPr/>
        <a:lstStyle/>
        <a:p>
          <a:pPr rtl="0"/>
          <a:r>
            <a:rPr lang="en-GB" sz="2400" dirty="0">
              <a:latin typeface="Calibri"/>
              <a:cs typeface="Calibri"/>
            </a:rPr>
            <a:t>In conclusion, our nursery project is more than just a for-profit endeavour; it is a reaction to an urgent need in our neighbourhood. We have gone over the goals, objectives, and many minute elements of our project management strategy. Each component is specifically designed to support the growth and sustainability of our nursery. </a:t>
          </a:r>
          <a:endParaRPr lang="en-US" sz="2400" dirty="0">
            <a:latin typeface="Calibri"/>
            <a:cs typeface="Calibri"/>
          </a:endParaRPr>
        </a:p>
      </dgm:t>
    </dgm:pt>
    <dgm:pt modelId="{93329B58-F7D3-4F7C-8E58-164ED6D72058}" type="parTrans" cxnId="{4CC47E07-628D-4C1A-8298-36D124A028D1}">
      <dgm:prSet/>
      <dgm:spPr/>
      <dgm:t>
        <a:bodyPr/>
        <a:lstStyle/>
        <a:p>
          <a:endParaRPr lang="en-US"/>
        </a:p>
      </dgm:t>
    </dgm:pt>
    <dgm:pt modelId="{4E18F70A-9564-45F6-907F-2E918DBBCD3F}" type="sibTrans" cxnId="{4CC47E07-628D-4C1A-8298-36D124A028D1}">
      <dgm:prSet/>
      <dgm:spPr/>
      <dgm:t>
        <a:bodyPr/>
        <a:lstStyle/>
        <a:p>
          <a:endParaRPr lang="en-US"/>
        </a:p>
      </dgm:t>
    </dgm:pt>
    <dgm:pt modelId="{A6EC46B9-9B6F-4FF3-B49F-7B5A470DAED0}">
      <dgm:prSet custT="1"/>
      <dgm:spPr/>
      <dgm:t>
        <a:bodyPr/>
        <a:lstStyle/>
        <a:p>
          <a:r>
            <a:rPr lang="en-GB" sz="2800" dirty="0">
              <a:latin typeface="Calibri"/>
              <a:cs typeface="Calibri"/>
            </a:rPr>
            <a:t>In essence, our proposal aims to establish a community centre that fosters the growth and development of our kids rather than only constructing a nursery. Together, we're exceeding expectations and creating new ones</a:t>
          </a:r>
          <a:r>
            <a:rPr lang="en-GB" sz="3700" dirty="0">
              <a:latin typeface="Calibri"/>
              <a:cs typeface="Calibri"/>
            </a:rPr>
            <a:t>.</a:t>
          </a:r>
          <a:endParaRPr lang="en-US" sz="3700" dirty="0">
            <a:latin typeface="Calibri"/>
            <a:cs typeface="Calibri"/>
          </a:endParaRPr>
        </a:p>
      </dgm:t>
    </dgm:pt>
    <dgm:pt modelId="{E1A8E19B-D1B3-44DD-BDEC-FB73CA25EDDD}" type="parTrans" cxnId="{1E1CFD4A-C342-4B8D-ABB7-E36DD1014CFE}">
      <dgm:prSet/>
      <dgm:spPr/>
      <dgm:t>
        <a:bodyPr/>
        <a:lstStyle/>
        <a:p>
          <a:endParaRPr lang="en-US"/>
        </a:p>
      </dgm:t>
    </dgm:pt>
    <dgm:pt modelId="{46BCD7F8-A499-4859-9443-B202F9CF3917}" type="sibTrans" cxnId="{1E1CFD4A-C342-4B8D-ABB7-E36DD1014CFE}">
      <dgm:prSet/>
      <dgm:spPr/>
      <dgm:t>
        <a:bodyPr/>
        <a:lstStyle/>
        <a:p>
          <a:endParaRPr lang="en-US"/>
        </a:p>
      </dgm:t>
    </dgm:pt>
    <dgm:pt modelId="{AE056680-C4DB-1F4E-9C3F-9A9A8A1517D7}" type="pres">
      <dgm:prSet presAssocID="{637B0068-7BF5-4B8A-8727-19CC1F62ECE9}" presName="vert0" presStyleCnt="0">
        <dgm:presLayoutVars>
          <dgm:dir/>
          <dgm:animOne val="branch"/>
          <dgm:animLvl val="lvl"/>
        </dgm:presLayoutVars>
      </dgm:prSet>
      <dgm:spPr/>
    </dgm:pt>
    <dgm:pt modelId="{AA4CAC92-23E2-FC4C-8912-DA4028DCED5C}" type="pres">
      <dgm:prSet presAssocID="{65A48FFF-C6DC-4E23-A8D4-6F16D8040983}" presName="thickLine" presStyleLbl="alignNode1" presStyleIdx="0" presStyleCnt="2"/>
      <dgm:spPr/>
    </dgm:pt>
    <dgm:pt modelId="{ED17B769-5C75-AD47-A889-3DEC51C92E30}" type="pres">
      <dgm:prSet presAssocID="{65A48FFF-C6DC-4E23-A8D4-6F16D8040983}" presName="horz1" presStyleCnt="0"/>
      <dgm:spPr/>
    </dgm:pt>
    <dgm:pt modelId="{1803DD23-555A-B94B-A118-EDDD552A7DFB}" type="pres">
      <dgm:prSet presAssocID="{65A48FFF-C6DC-4E23-A8D4-6F16D8040983}" presName="tx1" presStyleLbl="revTx" presStyleIdx="0" presStyleCnt="2"/>
      <dgm:spPr/>
    </dgm:pt>
    <dgm:pt modelId="{5D0A3183-2C7E-574F-A97E-6C81DF2DE247}" type="pres">
      <dgm:prSet presAssocID="{65A48FFF-C6DC-4E23-A8D4-6F16D8040983}" presName="vert1" presStyleCnt="0"/>
      <dgm:spPr/>
    </dgm:pt>
    <dgm:pt modelId="{A5DA832F-C570-0D4A-834D-7464D0E338BF}" type="pres">
      <dgm:prSet presAssocID="{A6EC46B9-9B6F-4FF3-B49F-7B5A470DAED0}" presName="thickLine" presStyleLbl="alignNode1" presStyleIdx="1" presStyleCnt="2"/>
      <dgm:spPr/>
    </dgm:pt>
    <dgm:pt modelId="{9148441E-F3FF-4A40-AE3B-9F6C1E343BE6}" type="pres">
      <dgm:prSet presAssocID="{A6EC46B9-9B6F-4FF3-B49F-7B5A470DAED0}" presName="horz1" presStyleCnt="0"/>
      <dgm:spPr/>
    </dgm:pt>
    <dgm:pt modelId="{7E4A2815-1F51-4C4A-8C4F-D3CE64859185}" type="pres">
      <dgm:prSet presAssocID="{A6EC46B9-9B6F-4FF3-B49F-7B5A470DAED0}" presName="tx1" presStyleLbl="revTx" presStyleIdx="1" presStyleCnt="2"/>
      <dgm:spPr/>
    </dgm:pt>
    <dgm:pt modelId="{70957AE9-E1F2-9C44-90BE-81A7A54D8BFC}" type="pres">
      <dgm:prSet presAssocID="{A6EC46B9-9B6F-4FF3-B49F-7B5A470DAED0}" presName="vert1" presStyleCnt="0"/>
      <dgm:spPr/>
    </dgm:pt>
  </dgm:ptLst>
  <dgm:cxnLst>
    <dgm:cxn modelId="{4CC47E07-628D-4C1A-8298-36D124A028D1}" srcId="{637B0068-7BF5-4B8A-8727-19CC1F62ECE9}" destId="{65A48FFF-C6DC-4E23-A8D4-6F16D8040983}" srcOrd="0" destOrd="0" parTransId="{93329B58-F7D3-4F7C-8E58-164ED6D72058}" sibTransId="{4E18F70A-9564-45F6-907F-2E918DBBCD3F}"/>
    <dgm:cxn modelId="{712BDC2B-09C5-6D4A-853C-159ECB911ED7}" type="presOf" srcId="{A6EC46B9-9B6F-4FF3-B49F-7B5A470DAED0}" destId="{7E4A2815-1F51-4C4A-8C4F-D3CE64859185}" srcOrd="0" destOrd="0" presId="urn:microsoft.com/office/officeart/2008/layout/LinedList"/>
    <dgm:cxn modelId="{1E1CFD4A-C342-4B8D-ABB7-E36DD1014CFE}" srcId="{637B0068-7BF5-4B8A-8727-19CC1F62ECE9}" destId="{A6EC46B9-9B6F-4FF3-B49F-7B5A470DAED0}" srcOrd="1" destOrd="0" parTransId="{E1A8E19B-D1B3-44DD-BDEC-FB73CA25EDDD}" sibTransId="{46BCD7F8-A499-4859-9443-B202F9CF3917}"/>
    <dgm:cxn modelId="{47066054-0092-B246-9AF9-C54CA61A60AA}" type="presOf" srcId="{65A48FFF-C6DC-4E23-A8D4-6F16D8040983}" destId="{1803DD23-555A-B94B-A118-EDDD552A7DFB}" srcOrd="0" destOrd="0" presId="urn:microsoft.com/office/officeart/2008/layout/LinedList"/>
    <dgm:cxn modelId="{47D09CDF-808C-D548-A270-B5BC5A8ECA80}" type="presOf" srcId="{637B0068-7BF5-4B8A-8727-19CC1F62ECE9}" destId="{AE056680-C4DB-1F4E-9C3F-9A9A8A1517D7}" srcOrd="0" destOrd="0" presId="urn:microsoft.com/office/officeart/2008/layout/LinedList"/>
    <dgm:cxn modelId="{A9DDD595-2866-764E-A98F-764B7AF0A64B}" type="presParOf" srcId="{AE056680-C4DB-1F4E-9C3F-9A9A8A1517D7}" destId="{AA4CAC92-23E2-FC4C-8912-DA4028DCED5C}" srcOrd="0" destOrd="0" presId="urn:microsoft.com/office/officeart/2008/layout/LinedList"/>
    <dgm:cxn modelId="{5016419E-8DCD-4942-B870-87C625BADBA5}" type="presParOf" srcId="{AE056680-C4DB-1F4E-9C3F-9A9A8A1517D7}" destId="{ED17B769-5C75-AD47-A889-3DEC51C92E30}" srcOrd="1" destOrd="0" presId="urn:microsoft.com/office/officeart/2008/layout/LinedList"/>
    <dgm:cxn modelId="{36AC1797-A01B-8F4C-BC63-88FCF66D8E2E}" type="presParOf" srcId="{ED17B769-5C75-AD47-A889-3DEC51C92E30}" destId="{1803DD23-555A-B94B-A118-EDDD552A7DFB}" srcOrd="0" destOrd="0" presId="urn:microsoft.com/office/officeart/2008/layout/LinedList"/>
    <dgm:cxn modelId="{8ECD5E09-74DB-9C4F-BB10-6718CC035B43}" type="presParOf" srcId="{ED17B769-5C75-AD47-A889-3DEC51C92E30}" destId="{5D0A3183-2C7E-574F-A97E-6C81DF2DE247}" srcOrd="1" destOrd="0" presId="urn:microsoft.com/office/officeart/2008/layout/LinedList"/>
    <dgm:cxn modelId="{97D43646-F4AA-084D-A894-30F08DE5B2FF}" type="presParOf" srcId="{AE056680-C4DB-1F4E-9C3F-9A9A8A1517D7}" destId="{A5DA832F-C570-0D4A-834D-7464D0E338BF}" srcOrd="2" destOrd="0" presId="urn:microsoft.com/office/officeart/2008/layout/LinedList"/>
    <dgm:cxn modelId="{7B5E998E-B9C1-9A4B-A89E-B90630D09C4A}" type="presParOf" srcId="{AE056680-C4DB-1F4E-9C3F-9A9A8A1517D7}" destId="{9148441E-F3FF-4A40-AE3B-9F6C1E343BE6}" srcOrd="3" destOrd="0" presId="urn:microsoft.com/office/officeart/2008/layout/LinedList"/>
    <dgm:cxn modelId="{FBB9FF3F-C812-E247-A0A9-EF8AC8A86613}" type="presParOf" srcId="{9148441E-F3FF-4A40-AE3B-9F6C1E343BE6}" destId="{7E4A2815-1F51-4C4A-8C4F-D3CE64859185}" srcOrd="0" destOrd="0" presId="urn:microsoft.com/office/officeart/2008/layout/LinedList"/>
    <dgm:cxn modelId="{311105E3-86E1-FF4D-B1F6-E32582B0E176}" type="presParOf" srcId="{9148441E-F3FF-4A40-AE3B-9F6C1E343BE6}" destId="{70957AE9-E1F2-9C44-90BE-81A7A54D8BF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2E3CCC-F39C-2B4A-B99D-261173DDD7BE}">
      <dsp:nvSpPr>
        <dsp:cNvPr id="0" name=""/>
        <dsp:cNvSpPr/>
      </dsp:nvSpPr>
      <dsp:spPr>
        <a:xfrm>
          <a:off x="0" y="405384"/>
          <a:ext cx="6900512" cy="114678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The cooperation and assistance of important stakeholders are vital to the success of our nursery project.</a:t>
          </a:r>
          <a:endParaRPr lang="en-US" sz="1600" kern="1200" dirty="0"/>
        </a:p>
      </dsp:txBody>
      <dsp:txXfrm>
        <a:off x="55981" y="461365"/>
        <a:ext cx="6788550" cy="1034820"/>
      </dsp:txXfrm>
    </dsp:sp>
    <dsp:sp modelId="{8F16140A-4B56-184F-BA31-DFE6F48F956D}">
      <dsp:nvSpPr>
        <dsp:cNvPr id="0" name=""/>
        <dsp:cNvSpPr/>
      </dsp:nvSpPr>
      <dsp:spPr>
        <a:xfrm>
          <a:off x="0" y="1598247"/>
          <a:ext cx="6900512" cy="1146782"/>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t>Our main stakeholders are the local community, the parents, and the regulatory agencies. To promote trust and cooperation, regular parent-teacher conferences, feedback channels, and open communication are essential.</a:t>
          </a:r>
          <a:r>
            <a:rPr lang="en-GB" sz="1600" kern="1200" dirty="0">
              <a:latin typeface="Calibri Light" panose="020F0302020204030204"/>
            </a:rPr>
            <a:t> </a:t>
          </a:r>
          <a:endParaRPr lang="en-US" sz="1600" kern="1200" dirty="0"/>
        </a:p>
      </dsp:txBody>
      <dsp:txXfrm>
        <a:off x="55981" y="1654228"/>
        <a:ext cx="6788550" cy="1034820"/>
      </dsp:txXfrm>
    </dsp:sp>
    <dsp:sp modelId="{F26F367B-F651-0A48-8550-5C1FB21778C6}">
      <dsp:nvSpPr>
        <dsp:cNvPr id="0" name=""/>
        <dsp:cNvSpPr/>
      </dsp:nvSpPr>
      <dsp:spPr>
        <a:xfrm>
          <a:off x="0" y="2791110"/>
          <a:ext cx="6900512" cy="1146782"/>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t>Our nursery will be a vital part of the community through participation in community involvement activities, relationships with neighbourhood businesses, and forums. We intend to use a variety of communication methods, such as newsletters, social media, and neighbourhood gatherings.</a:t>
          </a:r>
          <a:r>
            <a:rPr lang="en-GB" sz="1600" kern="1200" dirty="0">
              <a:latin typeface="Calibri Light" panose="020F0302020204030204"/>
            </a:rPr>
            <a:t> </a:t>
          </a:r>
          <a:endParaRPr lang="en-US" sz="1600" kern="1200" dirty="0"/>
        </a:p>
      </dsp:txBody>
      <dsp:txXfrm>
        <a:off x="55981" y="2847091"/>
        <a:ext cx="6788550" cy="1034820"/>
      </dsp:txXfrm>
    </dsp:sp>
    <dsp:sp modelId="{BFCA32E7-42F8-CD4A-B387-97A4784DF577}">
      <dsp:nvSpPr>
        <dsp:cNvPr id="0" name=""/>
        <dsp:cNvSpPr/>
      </dsp:nvSpPr>
      <dsp:spPr>
        <a:xfrm>
          <a:off x="0" y="3983973"/>
          <a:ext cx="6900512" cy="114678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t>These activities not only foster a sense of community but also solidify the connection between our nursery and the</a:t>
          </a:r>
          <a:r>
            <a:rPr lang="en-GB" sz="1600" kern="1200" dirty="0">
              <a:latin typeface="Calibri Light" panose="020F0302020204030204"/>
            </a:rPr>
            <a:t> </a:t>
          </a:r>
          <a:r>
            <a:rPr lang="en-GB" sz="1600" kern="1200" dirty="0"/>
            <a:t>neighborhood</a:t>
          </a:r>
          <a:r>
            <a:rPr lang="en-GB" sz="1600" kern="1200" dirty="0">
              <a:latin typeface="Calibri Light" panose="020F0302020204030204"/>
            </a:rPr>
            <a:t>.</a:t>
          </a:r>
          <a:endParaRPr lang="en-US" sz="1600" kern="1200" dirty="0"/>
        </a:p>
      </dsp:txBody>
      <dsp:txXfrm>
        <a:off x="55981" y="4039954"/>
        <a:ext cx="6788550" cy="10348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4CAC92-23E2-FC4C-8912-DA4028DCED5C}">
      <dsp:nvSpPr>
        <dsp:cNvPr id="0" name=""/>
        <dsp:cNvSpPr/>
      </dsp:nvSpPr>
      <dsp:spPr>
        <a:xfrm>
          <a:off x="0" y="0"/>
          <a:ext cx="1109538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03DD23-555A-B94B-A118-EDDD552A7DFB}">
      <dsp:nvSpPr>
        <dsp:cNvPr id="0" name=""/>
        <dsp:cNvSpPr/>
      </dsp:nvSpPr>
      <dsp:spPr>
        <a:xfrm>
          <a:off x="0" y="0"/>
          <a:ext cx="11095383" cy="2512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dirty="0">
              <a:latin typeface="Calibri"/>
              <a:cs typeface="Calibri"/>
            </a:rPr>
            <a:t>In conclusion, our nursery project is more than just a for-profit endeavour; it is a reaction to an urgent need in our neighbourhood. We have gone over the goals, objectives, and many minute elements of our project management strategy. Each component is specifically designed to support the growth and sustainability of our nursery. </a:t>
          </a:r>
          <a:endParaRPr lang="en-US" sz="2400" kern="1200" dirty="0">
            <a:latin typeface="Calibri"/>
            <a:cs typeface="Calibri"/>
          </a:endParaRPr>
        </a:p>
      </dsp:txBody>
      <dsp:txXfrm>
        <a:off x="0" y="0"/>
        <a:ext cx="11095383" cy="2512011"/>
      </dsp:txXfrm>
    </dsp:sp>
    <dsp:sp modelId="{A5DA832F-C570-0D4A-834D-7464D0E338BF}">
      <dsp:nvSpPr>
        <dsp:cNvPr id="0" name=""/>
        <dsp:cNvSpPr/>
      </dsp:nvSpPr>
      <dsp:spPr>
        <a:xfrm>
          <a:off x="0" y="2512011"/>
          <a:ext cx="1109538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4A2815-1F51-4C4A-8C4F-D3CE64859185}">
      <dsp:nvSpPr>
        <dsp:cNvPr id="0" name=""/>
        <dsp:cNvSpPr/>
      </dsp:nvSpPr>
      <dsp:spPr>
        <a:xfrm>
          <a:off x="0" y="2512011"/>
          <a:ext cx="11095383" cy="2512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latin typeface="Calibri"/>
              <a:cs typeface="Calibri"/>
            </a:rPr>
            <a:t>In essence, our proposal aims to establish a community centre that fosters the growth and development of our kids rather than only constructing a nursery. Together, we're exceeding expectations and creating new ones</a:t>
          </a:r>
          <a:r>
            <a:rPr lang="en-GB" sz="3700" kern="1200" dirty="0">
              <a:latin typeface="Calibri"/>
              <a:cs typeface="Calibri"/>
            </a:rPr>
            <a:t>.</a:t>
          </a:r>
          <a:endParaRPr lang="en-US" sz="3700" kern="1200" dirty="0">
            <a:latin typeface="Calibri"/>
            <a:cs typeface="Calibri"/>
          </a:endParaRPr>
        </a:p>
      </dsp:txBody>
      <dsp:txXfrm>
        <a:off x="0" y="2512011"/>
        <a:ext cx="11095383" cy="251201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63CEBF-83C0-D541-97A2-F459CE97FD89}" type="datetimeFigureOut">
              <a:rPr lang="en-GB" smtClean="0"/>
              <a:t>22/10/2023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19A7EE-9349-1B44-B710-0A1128812495}" type="slidenum">
              <a:rPr lang="en-GB" smtClean="0"/>
              <a:t>‹#›</a:t>
            </a:fld>
            <a:endParaRPr lang="en-GB" dirty="0"/>
          </a:p>
        </p:txBody>
      </p:sp>
    </p:spTree>
    <p:extLst>
      <p:ext uri="{BB962C8B-B14F-4D97-AF65-F5344CB8AC3E}">
        <p14:creationId xmlns:p14="http://schemas.microsoft.com/office/powerpoint/2010/main" val="1605486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Hello everyone .Today, I'm pleased to introduce a business idea that takes advantage of the pace of societal change and offers a sizable opportunity for the childcare sector. As many of you are aware, the government's recommendations regarding remote employment have recently changed.</a:t>
            </a:r>
          </a:p>
          <a:p>
            <a:endParaRPr lang="en-GB" dirty="0"/>
          </a:p>
        </p:txBody>
      </p:sp>
      <p:sp>
        <p:nvSpPr>
          <p:cNvPr id="4" name="Slide Number Placeholder 3"/>
          <p:cNvSpPr>
            <a:spLocks noGrp="1"/>
          </p:cNvSpPr>
          <p:nvPr>
            <p:ph type="sldNum" sz="quarter" idx="5"/>
          </p:nvPr>
        </p:nvSpPr>
        <p:spPr/>
        <p:txBody>
          <a:bodyPr/>
          <a:lstStyle/>
          <a:p>
            <a:fld id="{4419A7EE-9349-1B44-B710-0A1128812495}" type="slidenum">
              <a:rPr lang="en-GB" smtClean="0"/>
              <a:t>2</a:t>
            </a:fld>
            <a:endParaRPr lang="en-GB" dirty="0"/>
          </a:p>
        </p:txBody>
      </p:sp>
    </p:spTree>
    <p:extLst>
      <p:ext uri="{BB962C8B-B14F-4D97-AF65-F5344CB8AC3E}">
        <p14:creationId xmlns:p14="http://schemas.microsoft.com/office/powerpoint/2010/main" val="38174352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let's delve into the heart of our project—the vision and mission of our nursery </a:t>
            </a:r>
            <a:r>
              <a:rPr lang="en-GB" dirty="0" err="1"/>
              <a:t>business."Our</a:t>
            </a:r>
            <a:r>
              <a:rPr lang="en-GB" dirty="0"/>
              <a:t> goal is to be the go-to option for working parents by providing a secure environment for their kids. Through imaginative play, a helpful curriculum, and committed childcare providers who are enthusiastic about child development, we hope to encourage a love of learning.</a:t>
            </a:r>
          </a:p>
        </p:txBody>
      </p:sp>
      <p:sp>
        <p:nvSpPr>
          <p:cNvPr id="4" name="Slide Number Placeholder 3"/>
          <p:cNvSpPr>
            <a:spLocks noGrp="1"/>
          </p:cNvSpPr>
          <p:nvPr>
            <p:ph type="sldNum" sz="quarter" idx="5"/>
          </p:nvPr>
        </p:nvSpPr>
        <p:spPr/>
        <p:txBody>
          <a:bodyPr/>
          <a:lstStyle/>
          <a:p>
            <a:fld id="{4419A7EE-9349-1B44-B710-0A1128812495}" type="slidenum">
              <a:rPr lang="en-GB" smtClean="0"/>
              <a:t>3</a:t>
            </a:fld>
            <a:endParaRPr lang="en-GB"/>
          </a:p>
        </p:txBody>
      </p:sp>
    </p:spTree>
    <p:extLst>
      <p:ext uri="{BB962C8B-B14F-4D97-AF65-F5344CB8AC3E}">
        <p14:creationId xmlns:p14="http://schemas.microsoft.com/office/powerpoint/2010/main" val="1893156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go into the Work Breakdown Structure, or WBS, which serves as the project's architectural blueprint. This is the road map that directs us as we set up our nursery.</a:t>
            </a:r>
          </a:p>
        </p:txBody>
      </p:sp>
      <p:sp>
        <p:nvSpPr>
          <p:cNvPr id="4" name="Slide Number Placeholder 3"/>
          <p:cNvSpPr>
            <a:spLocks noGrp="1"/>
          </p:cNvSpPr>
          <p:nvPr>
            <p:ph type="sldNum" sz="quarter" idx="5"/>
          </p:nvPr>
        </p:nvSpPr>
        <p:spPr/>
        <p:txBody>
          <a:bodyPr/>
          <a:lstStyle/>
          <a:p>
            <a:fld id="{4419A7EE-9349-1B44-B710-0A1128812495}" type="slidenum">
              <a:rPr lang="en-GB" smtClean="0"/>
              <a:t>7</a:t>
            </a:fld>
            <a:endParaRPr lang="en-GB"/>
          </a:p>
        </p:txBody>
      </p:sp>
    </p:spTree>
    <p:extLst>
      <p:ext uri="{BB962C8B-B14F-4D97-AF65-F5344CB8AC3E}">
        <p14:creationId xmlns:p14="http://schemas.microsoft.com/office/powerpoint/2010/main" val="7524116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9C79C-0B1D-2E4B-8E07-B31E0C7C4FD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167DA22-2F39-DB49-B177-EDAA892535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7BBBE90-9DE5-4846-961E-1B66A10157E5}"/>
              </a:ext>
            </a:extLst>
          </p:cNvPr>
          <p:cNvSpPr>
            <a:spLocks noGrp="1"/>
          </p:cNvSpPr>
          <p:nvPr>
            <p:ph type="dt" sz="half" idx="10"/>
          </p:nvPr>
        </p:nvSpPr>
        <p:spPr/>
        <p:txBody>
          <a:bodyPr/>
          <a:lstStyle/>
          <a:p>
            <a:fld id="{F57BE7E7-287E-1E4C-A5DA-225C488AC08C}" type="datetimeFigureOut">
              <a:rPr lang="en-GB" smtClean="0"/>
              <a:t>22/10/2023</a:t>
            </a:fld>
            <a:endParaRPr lang="en-GB" dirty="0"/>
          </a:p>
        </p:txBody>
      </p:sp>
      <p:sp>
        <p:nvSpPr>
          <p:cNvPr id="5" name="Footer Placeholder 4">
            <a:extLst>
              <a:ext uri="{FF2B5EF4-FFF2-40B4-BE49-F238E27FC236}">
                <a16:creationId xmlns:a16="http://schemas.microsoft.com/office/drawing/2014/main" id="{FDB74E0F-F460-6346-8800-EE860FC14C8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DDAA87F-4412-BA41-95FD-45B5BBDC54E2}"/>
              </a:ext>
            </a:extLst>
          </p:cNvPr>
          <p:cNvSpPr>
            <a:spLocks noGrp="1"/>
          </p:cNvSpPr>
          <p:nvPr>
            <p:ph type="sldNum" sz="quarter" idx="12"/>
          </p:nvPr>
        </p:nvSpPr>
        <p:spPr/>
        <p:txBody>
          <a:bodyPr/>
          <a:lstStyle/>
          <a:p>
            <a:fld id="{97ED766D-EE3A-6249-ADCC-1AF22B44EA5E}" type="slidenum">
              <a:rPr lang="en-GB" smtClean="0"/>
              <a:t>‹#›</a:t>
            </a:fld>
            <a:endParaRPr lang="en-GB" dirty="0"/>
          </a:p>
        </p:txBody>
      </p:sp>
    </p:spTree>
    <p:extLst>
      <p:ext uri="{BB962C8B-B14F-4D97-AF65-F5344CB8AC3E}">
        <p14:creationId xmlns:p14="http://schemas.microsoft.com/office/powerpoint/2010/main" val="3006648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B857A-89D6-AA4E-A215-CD8D27D0EC2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64DFB45-E8A1-2D45-A700-47EBD6EDFBA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C3BB70A-A25E-D049-9BA9-94FB50FFCD26}"/>
              </a:ext>
            </a:extLst>
          </p:cNvPr>
          <p:cNvSpPr>
            <a:spLocks noGrp="1"/>
          </p:cNvSpPr>
          <p:nvPr>
            <p:ph type="dt" sz="half" idx="10"/>
          </p:nvPr>
        </p:nvSpPr>
        <p:spPr/>
        <p:txBody>
          <a:bodyPr/>
          <a:lstStyle/>
          <a:p>
            <a:fld id="{F57BE7E7-287E-1E4C-A5DA-225C488AC08C}" type="datetimeFigureOut">
              <a:rPr lang="en-GB" smtClean="0"/>
              <a:t>22/10/2023</a:t>
            </a:fld>
            <a:endParaRPr lang="en-GB" dirty="0"/>
          </a:p>
        </p:txBody>
      </p:sp>
      <p:sp>
        <p:nvSpPr>
          <p:cNvPr id="5" name="Footer Placeholder 4">
            <a:extLst>
              <a:ext uri="{FF2B5EF4-FFF2-40B4-BE49-F238E27FC236}">
                <a16:creationId xmlns:a16="http://schemas.microsoft.com/office/drawing/2014/main" id="{71089FA8-BF8F-0A45-86BA-FF94E5E73FC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9FAA943-9A53-1E46-ABC2-18EE6413042B}"/>
              </a:ext>
            </a:extLst>
          </p:cNvPr>
          <p:cNvSpPr>
            <a:spLocks noGrp="1"/>
          </p:cNvSpPr>
          <p:nvPr>
            <p:ph type="sldNum" sz="quarter" idx="12"/>
          </p:nvPr>
        </p:nvSpPr>
        <p:spPr/>
        <p:txBody>
          <a:bodyPr/>
          <a:lstStyle/>
          <a:p>
            <a:fld id="{97ED766D-EE3A-6249-ADCC-1AF22B44EA5E}" type="slidenum">
              <a:rPr lang="en-GB" smtClean="0"/>
              <a:t>‹#›</a:t>
            </a:fld>
            <a:endParaRPr lang="en-GB" dirty="0"/>
          </a:p>
        </p:txBody>
      </p:sp>
    </p:spTree>
    <p:extLst>
      <p:ext uri="{BB962C8B-B14F-4D97-AF65-F5344CB8AC3E}">
        <p14:creationId xmlns:p14="http://schemas.microsoft.com/office/powerpoint/2010/main" val="7240189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A27D2-5F35-0540-9F86-31524DF2EA2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2667C14-CCF1-1D41-9B00-1B274ABD72F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6ABDB12-1471-B440-9BF3-D5E018E92700}"/>
              </a:ext>
            </a:extLst>
          </p:cNvPr>
          <p:cNvSpPr>
            <a:spLocks noGrp="1"/>
          </p:cNvSpPr>
          <p:nvPr>
            <p:ph type="dt" sz="half" idx="10"/>
          </p:nvPr>
        </p:nvSpPr>
        <p:spPr/>
        <p:txBody>
          <a:bodyPr/>
          <a:lstStyle/>
          <a:p>
            <a:fld id="{F57BE7E7-287E-1E4C-A5DA-225C488AC08C}" type="datetimeFigureOut">
              <a:rPr lang="en-GB" smtClean="0"/>
              <a:t>22/10/2023</a:t>
            </a:fld>
            <a:endParaRPr lang="en-GB" dirty="0"/>
          </a:p>
        </p:txBody>
      </p:sp>
      <p:sp>
        <p:nvSpPr>
          <p:cNvPr id="5" name="Footer Placeholder 4">
            <a:extLst>
              <a:ext uri="{FF2B5EF4-FFF2-40B4-BE49-F238E27FC236}">
                <a16:creationId xmlns:a16="http://schemas.microsoft.com/office/drawing/2014/main" id="{2ADA2E12-6846-F64D-BFC3-CEA93D69AA8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EEAB6E8-637A-D049-BCEC-9186FB901E9A}"/>
              </a:ext>
            </a:extLst>
          </p:cNvPr>
          <p:cNvSpPr>
            <a:spLocks noGrp="1"/>
          </p:cNvSpPr>
          <p:nvPr>
            <p:ph type="sldNum" sz="quarter" idx="12"/>
          </p:nvPr>
        </p:nvSpPr>
        <p:spPr/>
        <p:txBody>
          <a:bodyPr/>
          <a:lstStyle/>
          <a:p>
            <a:fld id="{97ED766D-EE3A-6249-ADCC-1AF22B44EA5E}" type="slidenum">
              <a:rPr lang="en-GB" smtClean="0"/>
              <a:t>‹#›</a:t>
            </a:fld>
            <a:endParaRPr lang="en-GB" dirty="0"/>
          </a:p>
        </p:txBody>
      </p:sp>
    </p:spTree>
    <p:extLst>
      <p:ext uri="{BB962C8B-B14F-4D97-AF65-F5344CB8AC3E}">
        <p14:creationId xmlns:p14="http://schemas.microsoft.com/office/powerpoint/2010/main" val="1198991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8B37F-6490-814B-BA11-514269B8D26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67275EF-86D7-7842-B828-E8FD0F03ACF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70F12BC-41BF-D74C-96BC-1C5AE9008FD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77BC8F8-5B3D-A945-BFAA-622E5C42852A}"/>
              </a:ext>
            </a:extLst>
          </p:cNvPr>
          <p:cNvSpPr>
            <a:spLocks noGrp="1"/>
          </p:cNvSpPr>
          <p:nvPr>
            <p:ph type="dt" sz="half" idx="10"/>
          </p:nvPr>
        </p:nvSpPr>
        <p:spPr/>
        <p:txBody>
          <a:bodyPr/>
          <a:lstStyle/>
          <a:p>
            <a:fld id="{F57BE7E7-287E-1E4C-A5DA-225C488AC08C}" type="datetimeFigureOut">
              <a:rPr lang="en-GB" smtClean="0"/>
              <a:t>22/10/2023</a:t>
            </a:fld>
            <a:endParaRPr lang="en-GB" dirty="0"/>
          </a:p>
        </p:txBody>
      </p:sp>
      <p:sp>
        <p:nvSpPr>
          <p:cNvPr id="6" name="Footer Placeholder 5">
            <a:extLst>
              <a:ext uri="{FF2B5EF4-FFF2-40B4-BE49-F238E27FC236}">
                <a16:creationId xmlns:a16="http://schemas.microsoft.com/office/drawing/2014/main" id="{E9AF7687-7B96-3149-81BE-2A631628240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6A2B1F9-3F74-5F40-8790-EA8168694147}"/>
              </a:ext>
            </a:extLst>
          </p:cNvPr>
          <p:cNvSpPr>
            <a:spLocks noGrp="1"/>
          </p:cNvSpPr>
          <p:nvPr>
            <p:ph type="sldNum" sz="quarter" idx="12"/>
          </p:nvPr>
        </p:nvSpPr>
        <p:spPr/>
        <p:txBody>
          <a:bodyPr/>
          <a:lstStyle/>
          <a:p>
            <a:fld id="{97ED766D-EE3A-6249-ADCC-1AF22B44EA5E}" type="slidenum">
              <a:rPr lang="en-GB" smtClean="0"/>
              <a:t>‹#›</a:t>
            </a:fld>
            <a:endParaRPr lang="en-GB" dirty="0"/>
          </a:p>
        </p:txBody>
      </p:sp>
    </p:spTree>
    <p:extLst>
      <p:ext uri="{BB962C8B-B14F-4D97-AF65-F5344CB8AC3E}">
        <p14:creationId xmlns:p14="http://schemas.microsoft.com/office/powerpoint/2010/main" val="224045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81B46-5D44-304E-A108-81E4B8A9B2C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C61BDE8-7A5C-1F43-A377-BBD2D50B93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A52D8B0-3648-9A49-AC79-D8470E8B379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1DA917E-C87D-C24A-BAFF-41E623A15E5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CCF766D-C9B9-8E42-B7A0-8F2F9E9868F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30640E7-0B24-0A4A-A6E2-C3283DFAC7E6}"/>
              </a:ext>
            </a:extLst>
          </p:cNvPr>
          <p:cNvSpPr>
            <a:spLocks noGrp="1"/>
          </p:cNvSpPr>
          <p:nvPr>
            <p:ph type="dt" sz="half" idx="10"/>
          </p:nvPr>
        </p:nvSpPr>
        <p:spPr/>
        <p:txBody>
          <a:bodyPr/>
          <a:lstStyle/>
          <a:p>
            <a:fld id="{F57BE7E7-287E-1E4C-A5DA-225C488AC08C}" type="datetimeFigureOut">
              <a:rPr lang="en-GB" smtClean="0"/>
              <a:t>22/10/2023</a:t>
            </a:fld>
            <a:endParaRPr lang="en-GB" dirty="0"/>
          </a:p>
        </p:txBody>
      </p:sp>
      <p:sp>
        <p:nvSpPr>
          <p:cNvPr id="8" name="Footer Placeholder 7">
            <a:extLst>
              <a:ext uri="{FF2B5EF4-FFF2-40B4-BE49-F238E27FC236}">
                <a16:creationId xmlns:a16="http://schemas.microsoft.com/office/drawing/2014/main" id="{5AAE7F73-5267-C541-B7BD-A3FDC8D16BD9}"/>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E3AAADA9-892F-FE4A-95EE-8868F0F5B99C}"/>
              </a:ext>
            </a:extLst>
          </p:cNvPr>
          <p:cNvSpPr>
            <a:spLocks noGrp="1"/>
          </p:cNvSpPr>
          <p:nvPr>
            <p:ph type="sldNum" sz="quarter" idx="12"/>
          </p:nvPr>
        </p:nvSpPr>
        <p:spPr/>
        <p:txBody>
          <a:bodyPr/>
          <a:lstStyle/>
          <a:p>
            <a:fld id="{97ED766D-EE3A-6249-ADCC-1AF22B44EA5E}" type="slidenum">
              <a:rPr lang="en-GB" smtClean="0"/>
              <a:t>‹#›</a:t>
            </a:fld>
            <a:endParaRPr lang="en-GB" dirty="0"/>
          </a:p>
        </p:txBody>
      </p:sp>
    </p:spTree>
    <p:extLst>
      <p:ext uri="{BB962C8B-B14F-4D97-AF65-F5344CB8AC3E}">
        <p14:creationId xmlns:p14="http://schemas.microsoft.com/office/powerpoint/2010/main" val="39949891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E4574-06A5-8D40-8EE8-27712CAF5E1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5F678D4-DA2E-4049-BCAE-BC3CBE144113}"/>
              </a:ext>
            </a:extLst>
          </p:cNvPr>
          <p:cNvSpPr>
            <a:spLocks noGrp="1"/>
          </p:cNvSpPr>
          <p:nvPr>
            <p:ph type="dt" sz="half" idx="10"/>
          </p:nvPr>
        </p:nvSpPr>
        <p:spPr/>
        <p:txBody>
          <a:bodyPr/>
          <a:lstStyle/>
          <a:p>
            <a:fld id="{F57BE7E7-287E-1E4C-A5DA-225C488AC08C}" type="datetimeFigureOut">
              <a:rPr lang="en-GB" smtClean="0"/>
              <a:t>22/10/2023</a:t>
            </a:fld>
            <a:endParaRPr lang="en-GB" dirty="0"/>
          </a:p>
        </p:txBody>
      </p:sp>
      <p:sp>
        <p:nvSpPr>
          <p:cNvPr id="4" name="Footer Placeholder 3">
            <a:extLst>
              <a:ext uri="{FF2B5EF4-FFF2-40B4-BE49-F238E27FC236}">
                <a16:creationId xmlns:a16="http://schemas.microsoft.com/office/drawing/2014/main" id="{3140ADA9-DF70-334C-A59A-FD0CD2CFD8B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36AE12FD-CB46-4C4D-8EB3-7F93D973A07A}"/>
              </a:ext>
            </a:extLst>
          </p:cNvPr>
          <p:cNvSpPr>
            <a:spLocks noGrp="1"/>
          </p:cNvSpPr>
          <p:nvPr>
            <p:ph type="sldNum" sz="quarter" idx="12"/>
          </p:nvPr>
        </p:nvSpPr>
        <p:spPr/>
        <p:txBody>
          <a:bodyPr/>
          <a:lstStyle/>
          <a:p>
            <a:fld id="{97ED766D-EE3A-6249-ADCC-1AF22B44EA5E}" type="slidenum">
              <a:rPr lang="en-GB" smtClean="0"/>
              <a:t>‹#›</a:t>
            </a:fld>
            <a:endParaRPr lang="en-GB" dirty="0"/>
          </a:p>
        </p:txBody>
      </p:sp>
    </p:spTree>
    <p:extLst>
      <p:ext uri="{BB962C8B-B14F-4D97-AF65-F5344CB8AC3E}">
        <p14:creationId xmlns:p14="http://schemas.microsoft.com/office/powerpoint/2010/main" val="213232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8508F4-6324-BF42-A905-CA68581189C9}"/>
              </a:ext>
            </a:extLst>
          </p:cNvPr>
          <p:cNvSpPr>
            <a:spLocks noGrp="1"/>
          </p:cNvSpPr>
          <p:nvPr>
            <p:ph type="dt" sz="half" idx="10"/>
          </p:nvPr>
        </p:nvSpPr>
        <p:spPr/>
        <p:txBody>
          <a:bodyPr/>
          <a:lstStyle/>
          <a:p>
            <a:fld id="{F57BE7E7-287E-1E4C-A5DA-225C488AC08C}" type="datetimeFigureOut">
              <a:rPr lang="en-GB" smtClean="0"/>
              <a:t>22/10/2023</a:t>
            </a:fld>
            <a:endParaRPr lang="en-GB" dirty="0"/>
          </a:p>
        </p:txBody>
      </p:sp>
      <p:sp>
        <p:nvSpPr>
          <p:cNvPr id="3" name="Footer Placeholder 2">
            <a:extLst>
              <a:ext uri="{FF2B5EF4-FFF2-40B4-BE49-F238E27FC236}">
                <a16:creationId xmlns:a16="http://schemas.microsoft.com/office/drawing/2014/main" id="{8F438312-CDAF-594C-B9F0-5D951F6D0E35}"/>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6C0F3E94-D41B-E243-A9B3-35429C4EEE96}"/>
              </a:ext>
            </a:extLst>
          </p:cNvPr>
          <p:cNvSpPr>
            <a:spLocks noGrp="1"/>
          </p:cNvSpPr>
          <p:nvPr>
            <p:ph type="sldNum" sz="quarter" idx="12"/>
          </p:nvPr>
        </p:nvSpPr>
        <p:spPr/>
        <p:txBody>
          <a:bodyPr/>
          <a:lstStyle/>
          <a:p>
            <a:fld id="{97ED766D-EE3A-6249-ADCC-1AF22B44EA5E}" type="slidenum">
              <a:rPr lang="en-GB" smtClean="0"/>
              <a:t>‹#›</a:t>
            </a:fld>
            <a:endParaRPr lang="en-GB" dirty="0"/>
          </a:p>
        </p:txBody>
      </p:sp>
    </p:spTree>
    <p:extLst>
      <p:ext uri="{BB962C8B-B14F-4D97-AF65-F5344CB8AC3E}">
        <p14:creationId xmlns:p14="http://schemas.microsoft.com/office/powerpoint/2010/main" val="28330489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8859F-B906-464A-B975-A7872D7989D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472EF34-C1FB-FE45-928E-1840DD7386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F8C7B6C-05BE-634A-A3E6-B84253C9A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E719C52-ADB4-7944-B0CC-BF1A03704D8E}"/>
              </a:ext>
            </a:extLst>
          </p:cNvPr>
          <p:cNvSpPr>
            <a:spLocks noGrp="1"/>
          </p:cNvSpPr>
          <p:nvPr>
            <p:ph type="dt" sz="half" idx="10"/>
          </p:nvPr>
        </p:nvSpPr>
        <p:spPr/>
        <p:txBody>
          <a:bodyPr/>
          <a:lstStyle/>
          <a:p>
            <a:fld id="{F57BE7E7-287E-1E4C-A5DA-225C488AC08C}" type="datetimeFigureOut">
              <a:rPr lang="en-GB" smtClean="0"/>
              <a:t>22/10/2023</a:t>
            </a:fld>
            <a:endParaRPr lang="en-GB" dirty="0"/>
          </a:p>
        </p:txBody>
      </p:sp>
      <p:sp>
        <p:nvSpPr>
          <p:cNvPr id="6" name="Footer Placeholder 5">
            <a:extLst>
              <a:ext uri="{FF2B5EF4-FFF2-40B4-BE49-F238E27FC236}">
                <a16:creationId xmlns:a16="http://schemas.microsoft.com/office/drawing/2014/main" id="{AD770633-DFDF-F345-9609-ABB0FDAB8B4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8421B06-A51B-9D4A-9598-21973EDB68E4}"/>
              </a:ext>
            </a:extLst>
          </p:cNvPr>
          <p:cNvSpPr>
            <a:spLocks noGrp="1"/>
          </p:cNvSpPr>
          <p:nvPr>
            <p:ph type="sldNum" sz="quarter" idx="12"/>
          </p:nvPr>
        </p:nvSpPr>
        <p:spPr/>
        <p:txBody>
          <a:bodyPr/>
          <a:lstStyle/>
          <a:p>
            <a:fld id="{97ED766D-EE3A-6249-ADCC-1AF22B44EA5E}" type="slidenum">
              <a:rPr lang="en-GB" smtClean="0"/>
              <a:t>‹#›</a:t>
            </a:fld>
            <a:endParaRPr lang="en-GB" dirty="0"/>
          </a:p>
        </p:txBody>
      </p:sp>
    </p:spTree>
    <p:extLst>
      <p:ext uri="{BB962C8B-B14F-4D97-AF65-F5344CB8AC3E}">
        <p14:creationId xmlns:p14="http://schemas.microsoft.com/office/powerpoint/2010/main" val="29908365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83ABE-FC9A-0F40-BDFF-014F9232BEC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BBDF386-7D5B-D64C-875A-8CE14CD3E3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119DE5B6-215C-A24F-B4DF-561F1C6CF3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4D247F7-89CF-D74A-8C0A-338A7BE07BB8}"/>
              </a:ext>
            </a:extLst>
          </p:cNvPr>
          <p:cNvSpPr>
            <a:spLocks noGrp="1"/>
          </p:cNvSpPr>
          <p:nvPr>
            <p:ph type="dt" sz="half" idx="10"/>
          </p:nvPr>
        </p:nvSpPr>
        <p:spPr/>
        <p:txBody>
          <a:bodyPr/>
          <a:lstStyle/>
          <a:p>
            <a:fld id="{F57BE7E7-287E-1E4C-A5DA-225C488AC08C}" type="datetimeFigureOut">
              <a:rPr lang="en-GB" smtClean="0"/>
              <a:t>22/10/2023</a:t>
            </a:fld>
            <a:endParaRPr lang="en-GB" dirty="0"/>
          </a:p>
        </p:txBody>
      </p:sp>
      <p:sp>
        <p:nvSpPr>
          <p:cNvPr id="6" name="Footer Placeholder 5">
            <a:extLst>
              <a:ext uri="{FF2B5EF4-FFF2-40B4-BE49-F238E27FC236}">
                <a16:creationId xmlns:a16="http://schemas.microsoft.com/office/drawing/2014/main" id="{CC77E0AA-084E-A143-95A9-6569CB13FEF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5D380CC-1ADD-0649-8CEA-86642D747D8E}"/>
              </a:ext>
            </a:extLst>
          </p:cNvPr>
          <p:cNvSpPr>
            <a:spLocks noGrp="1"/>
          </p:cNvSpPr>
          <p:nvPr>
            <p:ph type="sldNum" sz="quarter" idx="12"/>
          </p:nvPr>
        </p:nvSpPr>
        <p:spPr/>
        <p:txBody>
          <a:bodyPr/>
          <a:lstStyle/>
          <a:p>
            <a:fld id="{97ED766D-EE3A-6249-ADCC-1AF22B44EA5E}" type="slidenum">
              <a:rPr lang="en-GB" smtClean="0"/>
              <a:t>‹#›</a:t>
            </a:fld>
            <a:endParaRPr lang="en-GB" dirty="0"/>
          </a:p>
        </p:txBody>
      </p:sp>
    </p:spTree>
    <p:extLst>
      <p:ext uri="{BB962C8B-B14F-4D97-AF65-F5344CB8AC3E}">
        <p14:creationId xmlns:p14="http://schemas.microsoft.com/office/powerpoint/2010/main" val="602704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B722A-5371-E042-B3E1-801595369AB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30E53A5-FFEB-2A49-A092-4388B714872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84EFA0A-B6FA-8645-9563-290655C811B2}"/>
              </a:ext>
            </a:extLst>
          </p:cNvPr>
          <p:cNvSpPr>
            <a:spLocks noGrp="1"/>
          </p:cNvSpPr>
          <p:nvPr>
            <p:ph type="dt" sz="half" idx="10"/>
          </p:nvPr>
        </p:nvSpPr>
        <p:spPr/>
        <p:txBody>
          <a:bodyPr/>
          <a:lstStyle/>
          <a:p>
            <a:fld id="{F57BE7E7-287E-1E4C-A5DA-225C488AC08C}" type="datetimeFigureOut">
              <a:rPr lang="en-GB" smtClean="0"/>
              <a:t>22/10/2023</a:t>
            </a:fld>
            <a:endParaRPr lang="en-GB" dirty="0"/>
          </a:p>
        </p:txBody>
      </p:sp>
      <p:sp>
        <p:nvSpPr>
          <p:cNvPr id="5" name="Footer Placeholder 4">
            <a:extLst>
              <a:ext uri="{FF2B5EF4-FFF2-40B4-BE49-F238E27FC236}">
                <a16:creationId xmlns:a16="http://schemas.microsoft.com/office/drawing/2014/main" id="{385842FC-4F89-B541-86A5-98148E491FA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B0722BC-B89B-0B4B-A120-3B578A944D3D}"/>
              </a:ext>
            </a:extLst>
          </p:cNvPr>
          <p:cNvSpPr>
            <a:spLocks noGrp="1"/>
          </p:cNvSpPr>
          <p:nvPr>
            <p:ph type="sldNum" sz="quarter" idx="12"/>
          </p:nvPr>
        </p:nvSpPr>
        <p:spPr/>
        <p:txBody>
          <a:bodyPr/>
          <a:lstStyle/>
          <a:p>
            <a:fld id="{97ED766D-EE3A-6249-ADCC-1AF22B44EA5E}" type="slidenum">
              <a:rPr lang="en-GB" smtClean="0"/>
              <a:t>‹#›</a:t>
            </a:fld>
            <a:endParaRPr lang="en-GB" dirty="0"/>
          </a:p>
        </p:txBody>
      </p:sp>
    </p:spTree>
    <p:extLst>
      <p:ext uri="{BB962C8B-B14F-4D97-AF65-F5344CB8AC3E}">
        <p14:creationId xmlns:p14="http://schemas.microsoft.com/office/powerpoint/2010/main" val="25493127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412833C-CAD6-1D46-A2C3-505440DA468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AE7D01F-2776-EC4E-A2A8-F9E0EB8C74B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DA3857A-991E-F649-B2D4-9B5A5039CE3D}"/>
              </a:ext>
            </a:extLst>
          </p:cNvPr>
          <p:cNvSpPr>
            <a:spLocks noGrp="1"/>
          </p:cNvSpPr>
          <p:nvPr>
            <p:ph type="dt" sz="half" idx="10"/>
          </p:nvPr>
        </p:nvSpPr>
        <p:spPr/>
        <p:txBody>
          <a:bodyPr/>
          <a:lstStyle/>
          <a:p>
            <a:fld id="{F57BE7E7-287E-1E4C-A5DA-225C488AC08C}" type="datetimeFigureOut">
              <a:rPr lang="en-GB" smtClean="0"/>
              <a:t>22/10/2023</a:t>
            </a:fld>
            <a:endParaRPr lang="en-GB" dirty="0"/>
          </a:p>
        </p:txBody>
      </p:sp>
      <p:sp>
        <p:nvSpPr>
          <p:cNvPr id="5" name="Footer Placeholder 4">
            <a:extLst>
              <a:ext uri="{FF2B5EF4-FFF2-40B4-BE49-F238E27FC236}">
                <a16:creationId xmlns:a16="http://schemas.microsoft.com/office/drawing/2014/main" id="{11F27A9F-9778-824E-97F1-23ACDEBDCAD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C6DF27E-FDF4-944A-9A1E-163AB8CB7C88}"/>
              </a:ext>
            </a:extLst>
          </p:cNvPr>
          <p:cNvSpPr>
            <a:spLocks noGrp="1"/>
          </p:cNvSpPr>
          <p:nvPr>
            <p:ph type="sldNum" sz="quarter" idx="12"/>
          </p:nvPr>
        </p:nvSpPr>
        <p:spPr/>
        <p:txBody>
          <a:bodyPr/>
          <a:lstStyle/>
          <a:p>
            <a:fld id="{97ED766D-EE3A-6249-ADCC-1AF22B44EA5E}" type="slidenum">
              <a:rPr lang="en-GB" smtClean="0"/>
              <a:t>‹#›</a:t>
            </a:fld>
            <a:endParaRPr lang="en-GB" dirty="0"/>
          </a:p>
        </p:txBody>
      </p:sp>
    </p:spTree>
    <p:extLst>
      <p:ext uri="{BB962C8B-B14F-4D97-AF65-F5344CB8AC3E}">
        <p14:creationId xmlns:p14="http://schemas.microsoft.com/office/powerpoint/2010/main" val="30818424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2D2D1C-AC5B-AB4F-8FA1-989D69EF801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38EF3ED-C6B0-D048-A108-8E580EF25DB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A1B413B-B860-9840-8620-EA284B2A44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7BE7E7-287E-1E4C-A5DA-225C488AC08C}" type="datetimeFigureOut">
              <a:rPr lang="en-GB" smtClean="0"/>
              <a:t>22/10/2023</a:t>
            </a:fld>
            <a:endParaRPr lang="en-GB" dirty="0"/>
          </a:p>
        </p:txBody>
      </p:sp>
      <p:sp>
        <p:nvSpPr>
          <p:cNvPr id="5" name="Footer Placeholder 4">
            <a:extLst>
              <a:ext uri="{FF2B5EF4-FFF2-40B4-BE49-F238E27FC236}">
                <a16:creationId xmlns:a16="http://schemas.microsoft.com/office/drawing/2014/main" id="{F0A0257E-8FFE-F84F-93FC-2F44EAE562B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8D5ED2F6-6CF9-BA4D-BB7C-59C9680B97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ED766D-EE3A-6249-ADCC-1AF22B44EA5E}" type="slidenum">
              <a:rPr lang="en-GB" smtClean="0"/>
              <a:t>‹#›</a:t>
            </a:fld>
            <a:endParaRPr lang="en-GB" dirty="0"/>
          </a:p>
        </p:txBody>
      </p:sp>
    </p:spTree>
    <p:extLst>
      <p:ext uri="{BB962C8B-B14F-4D97-AF65-F5344CB8AC3E}">
        <p14:creationId xmlns:p14="http://schemas.microsoft.com/office/powerpoint/2010/main" val="18027293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CD5EB62-51CC-2F40-8E77-39630C610F12}"/>
              </a:ext>
            </a:extLst>
          </p:cNvPr>
          <p:cNvSpPr>
            <a:spLocks noGrp="1"/>
          </p:cNvSpPr>
          <p:nvPr>
            <p:ph type="ctrTitle"/>
          </p:nvPr>
        </p:nvSpPr>
        <p:spPr>
          <a:xfrm>
            <a:off x="1524003" y="1999615"/>
            <a:ext cx="9144000" cy="2764028"/>
          </a:xfrm>
        </p:spPr>
        <p:txBody>
          <a:bodyPr anchor="ctr">
            <a:normAutofit/>
          </a:bodyPr>
          <a:lstStyle/>
          <a:p>
            <a:r>
              <a:rPr lang="en-GB" sz="6100" dirty="0"/>
              <a:t>PROJECT MANAGEMENT PLAN FOR OPENING A NURSERY</a:t>
            </a:r>
          </a:p>
        </p:txBody>
      </p:sp>
      <p:sp>
        <p:nvSpPr>
          <p:cNvPr id="3" name="Subtitle 2">
            <a:extLst>
              <a:ext uri="{FF2B5EF4-FFF2-40B4-BE49-F238E27FC236}">
                <a16:creationId xmlns:a16="http://schemas.microsoft.com/office/drawing/2014/main" id="{795DBA55-71AE-EC4B-9218-DA2B34E66269}"/>
              </a:ext>
            </a:extLst>
          </p:cNvPr>
          <p:cNvSpPr>
            <a:spLocks noGrp="1"/>
          </p:cNvSpPr>
          <p:nvPr>
            <p:ph type="subTitle" idx="1"/>
          </p:nvPr>
        </p:nvSpPr>
        <p:spPr>
          <a:xfrm>
            <a:off x="1966912" y="5645150"/>
            <a:ext cx="8258176" cy="631825"/>
          </a:xfrm>
        </p:spPr>
        <p:txBody>
          <a:bodyPr anchor="ctr">
            <a:normAutofit/>
          </a:bodyPr>
          <a:lstStyle/>
          <a:p>
            <a:r>
              <a:rPr lang="en-GB" sz="1500" dirty="0"/>
              <a:t>CELESTINA LAVINA MUSTATA:2026029</a:t>
            </a:r>
          </a:p>
          <a:p>
            <a:r>
              <a:rPr lang="en-GB" sz="1500" dirty="0"/>
              <a:t>MARIE MUDIJIKE:2126589</a:t>
            </a: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0679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4" name="Rectangle 1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B20301-D647-8245-AA0D-BBBC1946E6FB}"/>
              </a:ext>
            </a:extLst>
          </p:cNvPr>
          <p:cNvSpPr>
            <a:spLocks noGrp="1"/>
          </p:cNvSpPr>
          <p:nvPr>
            <p:ph type="title"/>
          </p:nvPr>
        </p:nvSpPr>
        <p:spPr>
          <a:xfrm>
            <a:off x="4040777" y="531223"/>
            <a:ext cx="7539508" cy="1433763"/>
          </a:xfrm>
        </p:spPr>
        <p:txBody>
          <a:bodyPr vert="horz" lIns="91440" tIns="45720" rIns="91440" bIns="45720" rtlCol="0" anchor="ctr">
            <a:normAutofit/>
          </a:bodyPr>
          <a:lstStyle/>
          <a:p>
            <a:r>
              <a:rPr lang="en-US" sz="4000" dirty="0"/>
              <a:t>INTRODUCTION</a:t>
            </a:r>
          </a:p>
        </p:txBody>
      </p:sp>
      <p:sp>
        <p:nvSpPr>
          <p:cNvPr id="6" name="Rectangle 5">
            <a:extLst>
              <a:ext uri="{FF2B5EF4-FFF2-40B4-BE49-F238E27FC236}">
                <a16:creationId xmlns:a16="http://schemas.microsoft.com/office/drawing/2014/main" id="{1F2251CD-B6BD-0A4A-8FBC-79136E8E2BD2}"/>
              </a:ext>
            </a:extLst>
          </p:cNvPr>
          <p:cNvSpPr/>
          <p:nvPr/>
        </p:nvSpPr>
        <p:spPr>
          <a:xfrm>
            <a:off x="5737412" y="2133600"/>
            <a:ext cx="5625245" cy="4106478"/>
          </a:xfrm>
          <a:prstGeom prst="rect">
            <a:avLst/>
          </a:prstGeom>
        </p:spPr>
        <p:txBody>
          <a:bodyPr vert="horz" lIns="91440" tIns="45720" rIns="91440" bIns="45720" rtlCol="0" anchor="ctr">
            <a:normAutofit/>
          </a:bodyPr>
          <a:lstStyle/>
          <a:p>
            <a:pPr lvl="3" indent="-228600">
              <a:lnSpc>
                <a:spcPct val="90000"/>
              </a:lnSpc>
              <a:spcAft>
                <a:spcPts val="600"/>
              </a:spcAft>
              <a:buFont typeface="Arial" panose="020B0604020202020204" pitchFamily="34" charset="0"/>
              <a:buChar char="•"/>
            </a:pPr>
            <a:endParaRPr lang="en-US" sz="2000" dirty="0"/>
          </a:p>
        </p:txBody>
      </p:sp>
      <p:sp>
        <p:nvSpPr>
          <p:cNvPr id="10" name="TextBox 9">
            <a:extLst>
              <a:ext uri="{FF2B5EF4-FFF2-40B4-BE49-F238E27FC236}">
                <a16:creationId xmlns:a16="http://schemas.microsoft.com/office/drawing/2014/main" id="{0A178BDE-CB34-CB4D-A5B2-60E2287D4CB0}"/>
              </a:ext>
            </a:extLst>
          </p:cNvPr>
          <p:cNvSpPr txBox="1"/>
          <p:nvPr/>
        </p:nvSpPr>
        <p:spPr>
          <a:xfrm>
            <a:off x="611715" y="1964985"/>
            <a:ext cx="10968571" cy="400110"/>
          </a:xfrm>
          <a:prstGeom prst="rect">
            <a:avLst/>
          </a:prstGeom>
          <a:noFill/>
        </p:spPr>
        <p:txBody>
          <a:bodyPr wrap="square" rtlCol="0">
            <a:spAutoFit/>
          </a:bodyPr>
          <a:lstStyle/>
          <a:p>
            <a:r>
              <a:rPr lang="en-GB" sz="2000" dirty="0"/>
              <a:t>Recent Changes in Government</a:t>
            </a:r>
          </a:p>
        </p:txBody>
      </p:sp>
      <p:sp>
        <p:nvSpPr>
          <p:cNvPr id="13" name="TextBox 12">
            <a:extLst>
              <a:ext uri="{FF2B5EF4-FFF2-40B4-BE49-F238E27FC236}">
                <a16:creationId xmlns:a16="http://schemas.microsoft.com/office/drawing/2014/main" id="{0084D719-4BF2-A544-837E-176AB1745408}"/>
              </a:ext>
            </a:extLst>
          </p:cNvPr>
          <p:cNvSpPr txBox="1"/>
          <p:nvPr/>
        </p:nvSpPr>
        <p:spPr>
          <a:xfrm>
            <a:off x="611714" y="2454614"/>
            <a:ext cx="5973818" cy="1015663"/>
          </a:xfrm>
          <a:prstGeom prst="rect">
            <a:avLst/>
          </a:prstGeom>
          <a:noFill/>
        </p:spPr>
        <p:txBody>
          <a:bodyPr wrap="square" rtlCol="0">
            <a:spAutoFit/>
          </a:bodyPr>
          <a:lstStyle/>
          <a:p>
            <a:r>
              <a:rPr lang="en-GB" sz="2000" dirty="0"/>
              <a:t>The warning against working from home has resulted in a notable rise in demand for childcare services in the UK.</a:t>
            </a:r>
          </a:p>
        </p:txBody>
      </p:sp>
      <p:sp>
        <p:nvSpPr>
          <p:cNvPr id="15" name="TextBox 14">
            <a:extLst>
              <a:ext uri="{FF2B5EF4-FFF2-40B4-BE49-F238E27FC236}">
                <a16:creationId xmlns:a16="http://schemas.microsoft.com/office/drawing/2014/main" id="{21219839-2AB8-9C44-BF30-39EA9CE04206}"/>
              </a:ext>
            </a:extLst>
          </p:cNvPr>
          <p:cNvSpPr txBox="1"/>
          <p:nvPr/>
        </p:nvSpPr>
        <p:spPr>
          <a:xfrm>
            <a:off x="611715" y="3519987"/>
            <a:ext cx="9357038" cy="1323439"/>
          </a:xfrm>
          <a:prstGeom prst="rect">
            <a:avLst/>
          </a:prstGeom>
          <a:noFill/>
        </p:spPr>
        <p:txBody>
          <a:bodyPr wrap="square" rtlCol="0">
            <a:spAutoFit/>
          </a:bodyPr>
          <a:lstStyle/>
          <a:p>
            <a:r>
              <a:rPr lang="en-GB" sz="2000" dirty="0"/>
              <a:t>Increasing Demand</a:t>
            </a:r>
          </a:p>
          <a:p>
            <a:r>
              <a:rPr lang="en-GB" sz="2000" dirty="0"/>
              <a:t>This increase is not just a brief spike; it reflects a long-term need for childcare services. Why? Because juggling personal and professional obligations is a constant challenge for working parents.</a:t>
            </a:r>
          </a:p>
        </p:txBody>
      </p:sp>
      <p:sp>
        <p:nvSpPr>
          <p:cNvPr id="16" name="TextBox 15">
            <a:extLst>
              <a:ext uri="{FF2B5EF4-FFF2-40B4-BE49-F238E27FC236}">
                <a16:creationId xmlns:a16="http://schemas.microsoft.com/office/drawing/2014/main" id="{405FDA85-AA76-0F43-A412-5F2722BA6618}"/>
              </a:ext>
            </a:extLst>
          </p:cNvPr>
          <p:cNvSpPr txBox="1"/>
          <p:nvPr/>
        </p:nvSpPr>
        <p:spPr>
          <a:xfrm>
            <a:off x="611716" y="4790660"/>
            <a:ext cx="11116458" cy="1323439"/>
          </a:xfrm>
          <a:prstGeom prst="rect">
            <a:avLst/>
          </a:prstGeom>
          <a:noFill/>
        </p:spPr>
        <p:txBody>
          <a:bodyPr wrap="square" lIns="91440" tIns="45720" rIns="91440" bIns="45720" rtlCol="0" anchor="t">
            <a:spAutoFit/>
          </a:bodyPr>
          <a:lstStyle/>
          <a:p>
            <a:r>
              <a:rPr lang="en-GB" sz="2000" dirty="0"/>
              <a:t>Entrepreneurial Possibilities</a:t>
            </a:r>
          </a:p>
          <a:p>
            <a:r>
              <a:rPr lang="en-GB" sz="2000" dirty="0"/>
              <a:t>"As an entrepreneur, I see this as an extremely promising strategic start-up opportunity. In order to fulfil the growing demand, my team and I have discovered a gap that has to be filled a need for trustworthy, high-quality nurseries</a:t>
            </a:r>
            <a:r>
              <a:rPr lang="en-GB" dirty="0"/>
              <a:t>.</a:t>
            </a:r>
          </a:p>
        </p:txBody>
      </p:sp>
    </p:spTree>
    <p:extLst>
      <p:ext uri="{BB962C8B-B14F-4D97-AF65-F5344CB8AC3E}">
        <p14:creationId xmlns:p14="http://schemas.microsoft.com/office/powerpoint/2010/main" val="14716421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E39086-E263-D642-A65F-331CC9BA3E71}"/>
              </a:ext>
            </a:extLst>
          </p:cNvPr>
          <p:cNvSpPr>
            <a:spLocks noGrp="1"/>
          </p:cNvSpPr>
          <p:nvPr>
            <p:ph type="title"/>
          </p:nvPr>
        </p:nvSpPr>
        <p:spPr>
          <a:xfrm>
            <a:off x="761800" y="762001"/>
            <a:ext cx="5334197" cy="1708242"/>
          </a:xfrm>
        </p:spPr>
        <p:txBody>
          <a:bodyPr anchor="ctr">
            <a:normAutofit/>
          </a:bodyPr>
          <a:lstStyle/>
          <a:p>
            <a:r>
              <a:rPr lang="en-GB" sz="4000" dirty="0"/>
              <a:t>PROJECT DESCRIOPTION</a:t>
            </a:r>
          </a:p>
        </p:txBody>
      </p:sp>
      <p:sp>
        <p:nvSpPr>
          <p:cNvPr id="3" name="Content Placeholder 2">
            <a:extLst>
              <a:ext uri="{FF2B5EF4-FFF2-40B4-BE49-F238E27FC236}">
                <a16:creationId xmlns:a16="http://schemas.microsoft.com/office/drawing/2014/main" id="{6965A183-C9C6-CA4E-995E-5823319C4674}"/>
              </a:ext>
            </a:extLst>
          </p:cNvPr>
          <p:cNvSpPr>
            <a:spLocks noGrp="1"/>
          </p:cNvSpPr>
          <p:nvPr>
            <p:ph idx="1"/>
          </p:nvPr>
        </p:nvSpPr>
        <p:spPr>
          <a:xfrm>
            <a:off x="761800" y="2470244"/>
            <a:ext cx="5334197" cy="3769835"/>
          </a:xfrm>
        </p:spPr>
        <p:txBody>
          <a:bodyPr anchor="ctr">
            <a:normAutofit fontScale="92500" lnSpcReduction="20000"/>
          </a:bodyPr>
          <a:lstStyle/>
          <a:p>
            <a:r>
              <a:rPr lang="en-GB" sz="2000" dirty="0"/>
              <a:t>Goals and objectives.</a:t>
            </a:r>
          </a:p>
          <a:p>
            <a:pPr marL="0" indent="0">
              <a:buNone/>
            </a:pPr>
            <a:r>
              <a:rPr lang="en-GB" sz="2000" dirty="0"/>
              <a:t>We picture a nursery that goes beyond the norm and offers our children an experience that is both engaging and stimulating in addition to basic care.</a:t>
            </a:r>
          </a:p>
          <a:p>
            <a:pPr marL="0" indent="0">
              <a:buNone/>
            </a:pPr>
            <a:r>
              <a:rPr lang="en-GB" sz="2000" dirty="0"/>
              <a:t>Particular Facilities and Services</a:t>
            </a:r>
          </a:p>
          <a:p>
            <a:pPr marL="0" indent="0">
              <a:buNone/>
            </a:pPr>
            <a:r>
              <a:rPr lang="en-GB" sz="2000" dirty="0"/>
              <a:t>"To turn our vision and mission into reality, we have carefully designed a range of services and facilities that set us apart."</a:t>
            </a:r>
          </a:p>
          <a:p>
            <a:pPr marL="0" indent="0">
              <a:buNone/>
            </a:pPr>
            <a:endParaRPr lang="en-GB" sz="2000" dirty="0"/>
          </a:p>
          <a:p>
            <a:pPr marL="0" indent="0">
              <a:buNone/>
            </a:pPr>
            <a:r>
              <a:rPr lang="en-GB" sz="2000" dirty="0"/>
              <a:t>Educational initiatives</a:t>
            </a:r>
          </a:p>
          <a:p>
            <a:pPr marL="0" indent="0">
              <a:buNone/>
            </a:pPr>
            <a:r>
              <a:rPr lang="en-GB" sz="2000" dirty="0"/>
              <a:t>"Our nursery will offer specialized educational programs, aligning with milestones in development and ensuring each child receives the personalized attention they deserve."</a:t>
            </a:r>
          </a:p>
          <a:p>
            <a:pPr marL="0" indent="0">
              <a:buNone/>
            </a:pPr>
            <a:endParaRPr lang="en-GB" sz="2000" dirty="0"/>
          </a:p>
          <a:p>
            <a:pPr marL="0" indent="0">
              <a:buNone/>
            </a:pPr>
            <a:endParaRPr lang="en-GB" sz="1600" dirty="0"/>
          </a:p>
        </p:txBody>
      </p:sp>
      <p:pic>
        <p:nvPicPr>
          <p:cNvPr id="22" name="Picture 12" descr="Floating sheep">
            <a:extLst>
              <a:ext uri="{FF2B5EF4-FFF2-40B4-BE49-F238E27FC236}">
                <a16:creationId xmlns:a16="http://schemas.microsoft.com/office/drawing/2014/main" id="{59928844-ABB9-309D-56FC-1CD61EB509CB}"/>
              </a:ext>
            </a:extLst>
          </p:cNvPr>
          <p:cNvPicPr>
            <a:picLocks noChangeAspect="1"/>
          </p:cNvPicPr>
          <p:nvPr/>
        </p:nvPicPr>
        <p:blipFill rotWithShape="1">
          <a:blip r:embed="rId3"/>
          <a:srcRect l="21637" r="26526"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4708815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AB6F2D-CDD9-624A-AF18-07344A5E19B7}"/>
              </a:ext>
            </a:extLst>
          </p:cNvPr>
          <p:cNvSpPr>
            <a:spLocks noGrp="1"/>
          </p:cNvSpPr>
          <p:nvPr>
            <p:ph idx="1"/>
          </p:nvPr>
        </p:nvSpPr>
        <p:spPr>
          <a:xfrm>
            <a:off x="838200" y="1929384"/>
            <a:ext cx="10515600" cy="4251960"/>
          </a:xfrm>
        </p:spPr>
        <p:txBody>
          <a:bodyPr>
            <a:normAutofit/>
          </a:bodyPr>
          <a:lstStyle/>
          <a:p>
            <a:r>
              <a:rPr lang="en-GB" sz="2000" dirty="0"/>
              <a:t>Safe and Energetic Setting</a:t>
            </a:r>
          </a:p>
          <a:p>
            <a:pPr marL="0" indent="0">
              <a:buNone/>
            </a:pPr>
            <a:r>
              <a:rPr lang="en-GB" sz="2000" dirty="0"/>
              <a:t>Our first goal is safety. Modern security measures will be installed in our facilities to give parents peace of mind. Our setting will be created to inspire imagination and curiosity simultaneously.</a:t>
            </a:r>
          </a:p>
          <a:p>
            <a:r>
              <a:rPr lang="en-GB" sz="2000" dirty="0"/>
              <a:t>Childcare Prices Link</a:t>
            </a:r>
          </a:p>
          <a:p>
            <a:pPr marL="0" indent="0">
              <a:buNone/>
            </a:pPr>
            <a:r>
              <a:rPr lang="en-GB" sz="2000" dirty="0"/>
              <a:t>Let's now talk about a vital issue, the continuous problem of childcare prices. Finding quality childcare at a reasonable price is a struggle for many working parents.</a:t>
            </a:r>
          </a:p>
          <a:p>
            <a:r>
              <a:rPr lang="en-GB" sz="2000" dirty="0"/>
              <a:t>Accessible and affordable</a:t>
            </a:r>
          </a:p>
          <a:p>
            <a:pPr marL="0" indent="0">
              <a:buNone/>
            </a:pPr>
            <a:r>
              <a:rPr lang="en-GB" sz="2000" dirty="0"/>
              <a:t>By providing both quality and affordability, our project immediately addresses this. We understand the importance of accessibility. We assist in reducing the financial load on working families by offering a nursery that satisfies excellent standards at an affordable price.</a:t>
            </a:r>
          </a:p>
          <a:p>
            <a:endParaRPr lang="en-GB" sz="2000" dirty="0"/>
          </a:p>
          <a:p>
            <a:endParaRPr lang="en-GB" sz="2000" dirty="0"/>
          </a:p>
          <a:p>
            <a:endParaRPr lang="en-GB" sz="2000" dirty="0"/>
          </a:p>
          <a:p>
            <a:endParaRPr lang="en-GB" sz="2000" dirty="0"/>
          </a:p>
        </p:txBody>
      </p:sp>
    </p:spTree>
    <p:extLst>
      <p:ext uri="{BB962C8B-B14F-4D97-AF65-F5344CB8AC3E}">
        <p14:creationId xmlns:p14="http://schemas.microsoft.com/office/powerpoint/2010/main" val="3111583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61B528-83A0-7942-AE36-AD47C4036D59}"/>
              </a:ext>
            </a:extLst>
          </p:cNvPr>
          <p:cNvSpPr>
            <a:spLocks noGrp="1"/>
          </p:cNvSpPr>
          <p:nvPr>
            <p:ph type="title"/>
          </p:nvPr>
        </p:nvSpPr>
        <p:spPr>
          <a:xfrm>
            <a:off x="630936" y="640080"/>
            <a:ext cx="4818888" cy="1481328"/>
          </a:xfrm>
        </p:spPr>
        <p:txBody>
          <a:bodyPr anchor="b">
            <a:normAutofit/>
          </a:bodyPr>
          <a:lstStyle/>
          <a:p>
            <a:r>
              <a:rPr lang="en-GB" sz="5000"/>
              <a:t>SCOPE OF THE PROJECT</a:t>
            </a:r>
          </a:p>
        </p:txBody>
      </p:sp>
      <p:sp>
        <p:nvSpPr>
          <p:cNvPr id="2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Content Placeholder 2">
            <a:extLst>
              <a:ext uri="{FF2B5EF4-FFF2-40B4-BE49-F238E27FC236}">
                <a16:creationId xmlns:a16="http://schemas.microsoft.com/office/drawing/2014/main" id="{E96B3456-6316-FE4C-B9B9-3A2B70CA06C9}"/>
              </a:ext>
            </a:extLst>
          </p:cNvPr>
          <p:cNvSpPr>
            <a:spLocks noGrp="1"/>
          </p:cNvSpPr>
          <p:nvPr>
            <p:ph idx="1"/>
          </p:nvPr>
        </p:nvSpPr>
        <p:spPr>
          <a:xfrm>
            <a:off x="630935" y="2642616"/>
            <a:ext cx="7916717" cy="3566160"/>
          </a:xfrm>
        </p:spPr>
        <p:txBody>
          <a:bodyPr anchor="t">
            <a:normAutofit fontScale="92500" lnSpcReduction="20000"/>
          </a:bodyPr>
          <a:lstStyle/>
          <a:p>
            <a:r>
              <a:rPr lang="en-GB" sz="2200" dirty="0"/>
              <a:t>Geographical Region</a:t>
            </a:r>
          </a:p>
          <a:p>
            <a:pPr marL="0" indent="0">
              <a:buNone/>
            </a:pPr>
            <a:r>
              <a:rPr lang="en-GB" sz="2200" dirty="0"/>
              <a:t>Coventry West Midlands next to the University Hospital will be the area of our initial concentration. Why? We want to provide a local answer for working parents because we've found a shortage of high-quality day care services in our area. </a:t>
            </a:r>
          </a:p>
          <a:p>
            <a:r>
              <a:rPr lang="en-GB" sz="2200" dirty="0"/>
              <a:t>Specified demographics</a:t>
            </a:r>
          </a:p>
          <a:p>
            <a:pPr marL="0" indent="0">
              <a:buNone/>
            </a:pPr>
            <a:r>
              <a:rPr lang="en-GB" sz="2200" dirty="0"/>
              <a:t>"Knowing our audience is essential. Working parents who want to provide their kids with dependable, inexpensive, and high-quality childcare are part of our target market.</a:t>
            </a:r>
          </a:p>
          <a:p>
            <a:pPr marL="0" indent="0">
              <a:buNone/>
            </a:pPr>
            <a:r>
              <a:rPr lang="en-GB" sz="2200" dirty="0"/>
              <a:t>Particular demographics</a:t>
            </a:r>
          </a:p>
          <a:p>
            <a:r>
              <a:rPr lang="en-GB" sz="2200" dirty="0"/>
              <a:t>Understanding our audience is crucial. Our target market includes working parents who wish to give their children access to trustworthy, affordable, and high-quality childcare.</a:t>
            </a:r>
          </a:p>
          <a:p>
            <a:pPr marL="0" indent="0">
              <a:buNone/>
            </a:pPr>
            <a:endParaRPr lang="en-GB" sz="1800" dirty="0"/>
          </a:p>
          <a:p>
            <a:pPr marL="0" indent="0">
              <a:buNone/>
            </a:pPr>
            <a:endParaRPr lang="en-GB" sz="1400" dirty="0"/>
          </a:p>
          <a:p>
            <a:pPr marL="0" indent="0">
              <a:buNone/>
            </a:pPr>
            <a:endParaRPr lang="en-GB" sz="1400" dirty="0"/>
          </a:p>
          <a:p>
            <a:pPr marL="0" indent="0">
              <a:buNone/>
            </a:pPr>
            <a:endParaRPr lang="en-GB" sz="1400" dirty="0"/>
          </a:p>
          <a:p>
            <a:endParaRPr lang="en-GB" sz="1400" dirty="0"/>
          </a:p>
          <a:p>
            <a:endParaRPr lang="en-GB" sz="1400" dirty="0"/>
          </a:p>
        </p:txBody>
      </p:sp>
      <p:pic>
        <p:nvPicPr>
          <p:cNvPr id="23" name="Graphic 6" descr="Education">
            <a:extLst>
              <a:ext uri="{FF2B5EF4-FFF2-40B4-BE49-F238E27FC236}">
                <a16:creationId xmlns:a16="http://schemas.microsoft.com/office/drawing/2014/main" id="{4B4AA14F-3092-CA36-8787-068F75C76CA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02920" y="699516"/>
            <a:ext cx="3255095" cy="3255095"/>
          </a:xfrm>
          <a:prstGeom prst="rect">
            <a:avLst/>
          </a:prstGeom>
        </p:spPr>
      </p:pic>
    </p:spTree>
    <p:extLst>
      <p:ext uri="{BB962C8B-B14F-4D97-AF65-F5344CB8AC3E}">
        <p14:creationId xmlns:p14="http://schemas.microsoft.com/office/powerpoint/2010/main" val="1387396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5FF3BE-4B15-B043-A868-ACF9237C7A7C}"/>
              </a:ext>
            </a:extLst>
          </p:cNvPr>
          <p:cNvSpPr>
            <a:spLocks noGrp="1"/>
          </p:cNvSpPr>
          <p:nvPr>
            <p:ph idx="1"/>
          </p:nvPr>
        </p:nvSpPr>
        <p:spPr>
          <a:xfrm>
            <a:off x="596348" y="795130"/>
            <a:ext cx="9899374" cy="5444950"/>
          </a:xfrm>
        </p:spPr>
        <p:txBody>
          <a:bodyPr anchor="ctr">
            <a:normAutofit/>
          </a:bodyPr>
          <a:lstStyle/>
          <a:p>
            <a:r>
              <a:rPr lang="en-GB" sz="2000" dirty="0"/>
              <a:t>Special Qualities</a:t>
            </a:r>
          </a:p>
          <a:p>
            <a:pPr marL="0" indent="0">
              <a:buNone/>
            </a:pPr>
            <a:r>
              <a:rPr lang="en-GB" sz="2000" dirty="0"/>
              <a:t>What defines us? To specifically cater to the demands of working parents, we have carefully selected special features and services.</a:t>
            </a:r>
          </a:p>
          <a:p>
            <a:r>
              <a:rPr lang="en-GB" sz="2000" dirty="0"/>
              <a:t>Longer Hours</a:t>
            </a:r>
          </a:p>
          <a:p>
            <a:pPr marL="0" indent="0">
              <a:buNone/>
            </a:pPr>
            <a:r>
              <a:rPr lang="en-GB" sz="2000" dirty="0"/>
              <a:t>We will provide longer hours to accommodate various shifts because we are aware of the demands of contemporary work schedules. The goal of this flexibility is to reduce the load on working parents.</a:t>
            </a:r>
          </a:p>
          <a:p>
            <a:r>
              <a:rPr lang="en-GB" sz="2000" dirty="0"/>
              <a:t>Remote observation</a:t>
            </a:r>
          </a:p>
          <a:p>
            <a:pPr marL="0" indent="0">
              <a:buNone/>
            </a:pPr>
            <a:r>
              <a:rPr lang="en-GB" sz="2000" dirty="0"/>
              <a:t>We're providing a remote monitoring system in a time when technology is really important. With the help of this tool, parents can keep tabs on their kids all day long, adding another level of security.</a:t>
            </a:r>
          </a:p>
          <a:p>
            <a:r>
              <a:rPr lang="en-GB" sz="2000" dirty="0"/>
              <a:t>Working together with employers</a:t>
            </a:r>
          </a:p>
          <a:p>
            <a:pPr marL="0" indent="0">
              <a:buNone/>
            </a:pPr>
            <a:r>
              <a:rPr lang="en-GB" sz="2000" dirty="0"/>
              <a:t>To further help working parents, we are exploring partnerships with local employers to offer on-site childcare options or reduced fees for their employees."</a:t>
            </a:r>
          </a:p>
          <a:p>
            <a:endParaRPr lang="en-GB" sz="2000" dirty="0"/>
          </a:p>
          <a:p>
            <a:endParaRPr lang="en-GB" sz="1300" dirty="0"/>
          </a:p>
          <a:p>
            <a:endParaRPr lang="en-GB" sz="1300" dirty="0"/>
          </a:p>
          <a:p>
            <a:endParaRPr lang="en-GB" sz="1300" dirty="0"/>
          </a:p>
          <a:p>
            <a:endParaRPr lang="en-GB" sz="1300" dirty="0"/>
          </a:p>
        </p:txBody>
      </p:sp>
    </p:spTree>
    <p:extLst>
      <p:ext uri="{BB962C8B-B14F-4D97-AF65-F5344CB8AC3E}">
        <p14:creationId xmlns:p14="http://schemas.microsoft.com/office/powerpoint/2010/main" val="2794437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6768E-E5B5-3644-8D4D-6FA95F215D86}"/>
              </a:ext>
            </a:extLst>
          </p:cNvPr>
          <p:cNvSpPr>
            <a:spLocks noGrp="1"/>
          </p:cNvSpPr>
          <p:nvPr>
            <p:ph type="title"/>
          </p:nvPr>
        </p:nvSpPr>
        <p:spPr>
          <a:xfrm>
            <a:off x="4651513" y="258417"/>
            <a:ext cx="6664187" cy="618275"/>
          </a:xfrm>
        </p:spPr>
        <p:txBody>
          <a:bodyPr anchor="b">
            <a:normAutofit/>
          </a:bodyPr>
          <a:lstStyle/>
          <a:p>
            <a:r>
              <a:rPr lang="en-GB" sz="3200" dirty="0"/>
              <a:t>WORK BREAKDOWN STRUCTURE (WBS)</a:t>
            </a:r>
          </a:p>
        </p:txBody>
      </p:sp>
      <p:pic>
        <p:nvPicPr>
          <p:cNvPr id="14" name="Picture 4" descr="Outdoor warehouse">
            <a:extLst>
              <a:ext uri="{FF2B5EF4-FFF2-40B4-BE49-F238E27FC236}">
                <a16:creationId xmlns:a16="http://schemas.microsoft.com/office/drawing/2014/main" id="{828E3DCE-F195-9C26-30E7-060C6B02DB3C}"/>
              </a:ext>
            </a:extLst>
          </p:cNvPr>
          <p:cNvPicPr>
            <a:picLocks noChangeAspect="1"/>
          </p:cNvPicPr>
          <p:nvPr/>
        </p:nvPicPr>
        <p:blipFill rotWithShape="1">
          <a:blip r:embed="rId3"/>
          <a:srcRect l="15237" r="25652"/>
          <a:stretch/>
        </p:blipFill>
        <p:spPr>
          <a:xfrm>
            <a:off x="20" y="10"/>
            <a:ext cx="4134658" cy="6857990"/>
          </a:xfrm>
          <a:prstGeom prst="rect">
            <a:avLst/>
          </a:prstGeom>
        </p:spPr>
      </p:pic>
      <p:grpSp>
        <p:nvGrpSpPr>
          <p:cNvPr id="39" name="Group 32">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34" name="Rectangle 33">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4">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B0A444CF-A194-3642-85B5-32CD058A3935}"/>
              </a:ext>
            </a:extLst>
          </p:cNvPr>
          <p:cNvSpPr>
            <a:spLocks noGrp="1"/>
          </p:cNvSpPr>
          <p:nvPr>
            <p:ph idx="1"/>
          </p:nvPr>
        </p:nvSpPr>
        <p:spPr>
          <a:xfrm>
            <a:off x="4393097" y="1212574"/>
            <a:ext cx="6922602" cy="4768734"/>
          </a:xfrm>
        </p:spPr>
        <p:txBody>
          <a:bodyPr anchor="t">
            <a:normAutofit lnSpcReduction="10000"/>
          </a:bodyPr>
          <a:lstStyle/>
          <a:p>
            <a:r>
              <a:rPr lang="en-GB" sz="2000" dirty="0"/>
              <a:t>Place scouting</a:t>
            </a:r>
          </a:p>
          <a:p>
            <a:pPr marL="0" indent="0">
              <a:buNone/>
            </a:pPr>
            <a:r>
              <a:rPr lang="en-GB" sz="2000" dirty="0"/>
              <a:t>Location scouting is the first task we have. Finding the ideal site is crucial. It entails evaluating aspects like closeness to our target population, safety, and accessibility. This immediately contributes to making a space that is comfortable and friendly for parents and kids.</a:t>
            </a:r>
          </a:p>
          <a:p>
            <a:r>
              <a:rPr lang="en-GB" sz="2000" dirty="0"/>
              <a:t>Licensing</a:t>
            </a:r>
          </a:p>
          <a:p>
            <a:pPr marL="0" indent="0">
              <a:buNone/>
            </a:pPr>
            <a:r>
              <a:rPr lang="en-GB" sz="2000" dirty="0"/>
              <a:t>A key step is licensing. It makes certain that our nursery complies with all legal requirements. We satisfy legal standards and reassure parents about the calibre and security of our services by obtaining the required permits.</a:t>
            </a:r>
          </a:p>
          <a:p>
            <a:r>
              <a:rPr lang="en-GB" sz="2000" dirty="0"/>
              <a:t>Facility Setup</a:t>
            </a:r>
          </a:p>
          <a:p>
            <a:pPr marL="0" indent="0">
              <a:buNone/>
            </a:pPr>
            <a:r>
              <a:rPr lang="en-GB" sz="2000" dirty="0"/>
              <a:t>Facility setup entails creating a friendly atmosphere. This job directly supports our goal of giving kids a secure and interesting environment by selecting age-appropriate furniture and designing interactive learning areas.</a:t>
            </a:r>
          </a:p>
          <a:p>
            <a:endParaRPr lang="en-GB" sz="2000" dirty="0"/>
          </a:p>
          <a:p>
            <a:endParaRPr lang="en-GB" sz="1100" dirty="0"/>
          </a:p>
          <a:p>
            <a:endParaRPr lang="en-GB" sz="1100" dirty="0"/>
          </a:p>
          <a:p>
            <a:endParaRPr lang="en-GB" sz="1100" dirty="0"/>
          </a:p>
        </p:txBody>
      </p:sp>
    </p:spTree>
    <p:extLst>
      <p:ext uri="{BB962C8B-B14F-4D97-AF65-F5344CB8AC3E}">
        <p14:creationId xmlns:p14="http://schemas.microsoft.com/office/powerpoint/2010/main" val="3139989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1649AD-37DA-C14A-BFB3-50611CEC3B01}"/>
              </a:ext>
            </a:extLst>
          </p:cNvPr>
          <p:cNvSpPr>
            <a:spLocks noGrp="1"/>
          </p:cNvSpPr>
          <p:nvPr>
            <p:ph idx="1"/>
          </p:nvPr>
        </p:nvSpPr>
        <p:spPr>
          <a:xfrm>
            <a:off x="233082" y="197224"/>
            <a:ext cx="11120718" cy="6508376"/>
          </a:xfrm>
        </p:spPr>
        <p:txBody>
          <a:bodyPr>
            <a:normAutofit/>
          </a:bodyPr>
          <a:lstStyle/>
          <a:p>
            <a:r>
              <a:rPr lang="en-GB" sz="2400" dirty="0"/>
              <a:t>Recruitment of Staff</a:t>
            </a:r>
          </a:p>
          <a:p>
            <a:pPr marL="0" indent="0">
              <a:buNone/>
            </a:pPr>
            <a:r>
              <a:rPr lang="en-GB" sz="2400" dirty="0"/>
              <a:t>The beating heart of our nursery is our team. The process of hiring new employees requires finding capable, driven people who share our goal. This responsibility is essential for ensuring that our caregivers are committed to each child's development and well-being.</a:t>
            </a:r>
          </a:p>
          <a:p>
            <a:r>
              <a:rPr lang="en-GB" sz="2400" dirty="0"/>
              <a:t>Instructional Development</a:t>
            </a:r>
          </a:p>
          <a:p>
            <a:pPr marL="0" indent="0">
              <a:buNone/>
            </a:pPr>
            <a:r>
              <a:rPr lang="en-GB" sz="2400" dirty="0"/>
              <a:t>This work directly supports the educational initiatives we want to provide, making certain that every child has the best possible start.</a:t>
            </a:r>
          </a:p>
          <a:p>
            <a:r>
              <a:rPr lang="en-GB" sz="2400" dirty="0"/>
              <a:t>Integration of Technology </a:t>
            </a:r>
          </a:p>
          <a:p>
            <a:pPr marL="0" indent="0">
              <a:buNone/>
            </a:pPr>
            <a:r>
              <a:rPr lang="en-GB" sz="2400" dirty="0"/>
              <a:t>This assignment improves our distinctive characteristics, adds another level of ease for parents, and emphasizes our commitment to safety.</a:t>
            </a:r>
          </a:p>
          <a:p>
            <a:r>
              <a:rPr lang="en-GB" sz="2400" dirty="0"/>
              <a:t>Holistic Strategy</a:t>
            </a:r>
          </a:p>
          <a:p>
            <a:pPr marL="0" indent="0">
              <a:buNone/>
            </a:pPr>
            <a:r>
              <a:rPr lang="en-GB" sz="2400" dirty="0"/>
              <a:t>Our holistic approach to the WBS ensures that every task is not just a checkbox but a building block towards our overarching goal—a fully operational nursery that not only meets but exceeds the expectations of our community."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7573491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310D8BE-679E-BF48-82A2-706D3D559E5D}"/>
              </a:ext>
            </a:extLst>
          </p:cNvPr>
          <p:cNvSpPr>
            <a:spLocks noGrp="1"/>
          </p:cNvSpPr>
          <p:nvPr>
            <p:ph type="title"/>
          </p:nvPr>
        </p:nvSpPr>
        <p:spPr>
          <a:xfrm>
            <a:off x="4241074" y="-175315"/>
            <a:ext cx="7774577" cy="1133693"/>
          </a:xfrm>
        </p:spPr>
        <p:txBody>
          <a:bodyPr>
            <a:normAutofit/>
          </a:bodyPr>
          <a:lstStyle/>
          <a:p>
            <a:r>
              <a:rPr lang="en-GB" sz="2800" dirty="0"/>
              <a:t>The QUAD CHART</a:t>
            </a:r>
          </a:p>
        </p:txBody>
      </p:sp>
      <p:graphicFrame>
        <p:nvGraphicFramePr>
          <p:cNvPr id="6" name="Content Placeholder 5">
            <a:extLst>
              <a:ext uri="{FF2B5EF4-FFF2-40B4-BE49-F238E27FC236}">
                <a16:creationId xmlns:a16="http://schemas.microsoft.com/office/drawing/2014/main" id="{CA2D4795-710D-D7AD-64D5-B172A5055E60}"/>
              </a:ext>
            </a:extLst>
          </p:cNvPr>
          <p:cNvGraphicFramePr>
            <a:graphicFrameLocks noGrp="1"/>
          </p:cNvGraphicFramePr>
          <p:nvPr>
            <p:ph idx="1"/>
            <p:extLst>
              <p:ext uri="{D42A27DB-BD31-4B8C-83A1-F6EECF244321}">
                <p14:modId xmlns:p14="http://schemas.microsoft.com/office/powerpoint/2010/main" val="2164204305"/>
              </p:ext>
            </p:extLst>
          </p:nvPr>
        </p:nvGraphicFramePr>
        <p:xfrm>
          <a:off x="2333897" y="769260"/>
          <a:ext cx="6609806" cy="5212080"/>
        </p:xfrm>
        <a:graphic>
          <a:graphicData uri="http://schemas.openxmlformats.org/drawingml/2006/table">
            <a:tbl>
              <a:tblPr firstRow="1" bandRow="1">
                <a:tableStyleId>{5940675A-B579-460E-94D1-54222C63F5DA}</a:tableStyleId>
              </a:tblPr>
              <a:tblGrid>
                <a:gridCol w="3385391">
                  <a:extLst>
                    <a:ext uri="{9D8B030D-6E8A-4147-A177-3AD203B41FA5}">
                      <a16:colId xmlns:a16="http://schemas.microsoft.com/office/drawing/2014/main" val="3575839131"/>
                    </a:ext>
                  </a:extLst>
                </a:gridCol>
                <a:gridCol w="3224415">
                  <a:extLst>
                    <a:ext uri="{9D8B030D-6E8A-4147-A177-3AD203B41FA5}">
                      <a16:colId xmlns:a16="http://schemas.microsoft.com/office/drawing/2014/main" val="3424149191"/>
                    </a:ext>
                  </a:extLst>
                </a:gridCol>
              </a:tblGrid>
              <a:tr h="250648">
                <a:tc gridSpan="2">
                  <a:txBody>
                    <a:bodyPr/>
                    <a:lstStyle/>
                    <a:p>
                      <a:r>
                        <a:rPr lang="en-GB" sz="1200" dirty="0"/>
                        <a:t> TITLE:        </a:t>
                      </a:r>
                    </a:p>
                  </a:txBody>
                  <a:tcPr/>
                </a:tc>
                <a:tc hMerge="1">
                  <a:txBody>
                    <a:bodyPr/>
                    <a:lstStyle/>
                    <a:p>
                      <a:endParaRPr lang="en-GB" dirty="0"/>
                    </a:p>
                  </a:txBody>
                  <a:tcPr/>
                </a:tc>
                <a:extLst>
                  <a:ext uri="{0D108BD9-81ED-4DB2-BD59-A6C34878D82A}">
                    <a16:rowId xmlns:a16="http://schemas.microsoft.com/office/drawing/2014/main" val="3101836127"/>
                  </a:ext>
                </a:extLst>
              </a:tr>
              <a:tr h="2422934">
                <a:tc>
                  <a:txBody>
                    <a:bodyPr/>
                    <a:lstStyle/>
                    <a:p>
                      <a:pPr algn="ctr"/>
                      <a:r>
                        <a:rPr lang="en-GB" sz="1200" dirty="0"/>
                        <a:t>PURPOSE</a:t>
                      </a:r>
                    </a:p>
                    <a:p>
                      <a:pPr algn="ctr"/>
                      <a:r>
                        <a:rPr lang="en-GB" sz="1200" dirty="0"/>
                        <a:t>(AMS/OBJECTIVES)</a:t>
                      </a:r>
                    </a:p>
                    <a:p>
                      <a:pPr algn="ctr"/>
                      <a:endParaRPr lang="en-GB" sz="1200" dirty="0"/>
                    </a:p>
                    <a:p>
                      <a:pPr marL="171450" indent="-171450" algn="l">
                        <a:buFont typeface="Arial" panose="020B0604020202020204" pitchFamily="34" charset="0"/>
                        <a:buChar char="•"/>
                      </a:pPr>
                      <a:r>
                        <a:rPr lang="en-GB" sz="1200" dirty="0"/>
                        <a:t>Opening a nursery</a:t>
                      </a:r>
                    </a:p>
                    <a:p>
                      <a:pPr marL="171450" indent="-171450" algn="l">
                        <a:buFont typeface="Arial" panose="020B0604020202020204" pitchFamily="34" charset="0"/>
                        <a:buChar char="•"/>
                      </a:pPr>
                      <a:r>
                        <a:rPr lang="en-GB" sz="1200" dirty="0"/>
                        <a:t>Developing communication </a:t>
                      </a:r>
                    </a:p>
                    <a:p>
                      <a:pPr marL="171450" indent="-171450" algn="l">
                        <a:buFont typeface="Arial" panose="020B0604020202020204" pitchFamily="34" charset="0"/>
                        <a:buChar char="•"/>
                      </a:pPr>
                      <a:r>
                        <a:rPr lang="en-GB" sz="1200" dirty="0"/>
                        <a:t>Employment creating</a:t>
                      </a:r>
                    </a:p>
                    <a:p>
                      <a:pPr marL="171450" indent="-171450" algn="l">
                        <a:buFont typeface="Arial" panose="020B0604020202020204" pitchFamily="34" charset="0"/>
                        <a:buChar char="•"/>
                      </a:pPr>
                      <a:r>
                        <a:rPr lang="en-GB" sz="1200" dirty="0"/>
                        <a:t>Increased independence and confidence</a:t>
                      </a:r>
                    </a:p>
                    <a:p>
                      <a:pPr marL="171450" indent="-171450" algn="l">
                        <a:buFont typeface="Arial" panose="020B0604020202020204" pitchFamily="34" charset="0"/>
                        <a:buChar char="•"/>
                      </a:pPr>
                      <a:r>
                        <a:rPr lang="en-GB" sz="1200" dirty="0"/>
                        <a:t>Learning new skills to develop their interests </a:t>
                      </a:r>
                    </a:p>
                    <a:p>
                      <a:pPr marL="171450" indent="-171450" algn="l">
                        <a:buFont typeface="Arial" panose="020B0604020202020204" pitchFamily="34" charset="0"/>
                        <a:buChar char="•"/>
                      </a:pPr>
                      <a:endParaRPr lang="en-GB" sz="1200" dirty="0"/>
                    </a:p>
                    <a:p>
                      <a:pPr algn="l"/>
                      <a:endParaRPr lang="en-GB" sz="1200" dirty="0"/>
                    </a:p>
                    <a:p>
                      <a:pPr algn="l"/>
                      <a:endParaRPr lang="en-GB" sz="1200" dirty="0"/>
                    </a:p>
                    <a:p>
                      <a:pPr algn="l"/>
                      <a:r>
                        <a:rPr lang="en-GB" sz="1200" dirty="0"/>
                        <a:t> </a:t>
                      </a:r>
                    </a:p>
                    <a:p>
                      <a:pPr algn="l"/>
                      <a:endParaRPr lang="en-GB" sz="1200" dirty="0"/>
                    </a:p>
                    <a:p>
                      <a:pPr algn="ctr"/>
                      <a:endParaRPr lang="en-GB" sz="1200" dirty="0"/>
                    </a:p>
                    <a:p>
                      <a:pPr algn="l"/>
                      <a:endParaRPr lang="en-GB" sz="1200" dirty="0"/>
                    </a:p>
                  </a:txBody>
                  <a:tcPr/>
                </a:tc>
                <a:tc>
                  <a:txBody>
                    <a:bodyPr/>
                    <a:lstStyle/>
                    <a:p>
                      <a:pPr algn="ctr"/>
                      <a:r>
                        <a:rPr lang="en-GB" sz="1200" dirty="0"/>
                        <a:t>CUSTOMERS</a:t>
                      </a:r>
                    </a:p>
                    <a:p>
                      <a:pPr algn="ctr"/>
                      <a:r>
                        <a:rPr lang="en-GB" sz="1200" dirty="0"/>
                        <a:t>(STAKEHOLDERS)</a:t>
                      </a:r>
                    </a:p>
                    <a:p>
                      <a:pPr algn="ctr"/>
                      <a:endParaRPr lang="en-GB" sz="1200" dirty="0"/>
                    </a:p>
                    <a:p>
                      <a:pPr marL="171450" indent="-171450" algn="l">
                        <a:buFont typeface="Arial" panose="020B0604020202020204" pitchFamily="34" charset="0"/>
                        <a:buChar char="•"/>
                      </a:pPr>
                      <a:r>
                        <a:rPr lang="en-GB" sz="1200" dirty="0"/>
                        <a:t>The child</a:t>
                      </a:r>
                    </a:p>
                    <a:p>
                      <a:pPr marL="171450" indent="-171450" algn="l">
                        <a:buFont typeface="Arial" panose="020B0604020202020204" pitchFamily="34" charset="0"/>
                        <a:buChar char="•"/>
                      </a:pPr>
                      <a:r>
                        <a:rPr lang="en-GB" sz="1200" dirty="0"/>
                        <a:t>The parents</a:t>
                      </a:r>
                    </a:p>
                    <a:p>
                      <a:pPr marL="171450" indent="-171450" algn="l">
                        <a:buFont typeface="Arial" panose="020B0604020202020204" pitchFamily="34" charset="0"/>
                        <a:buChar char="•"/>
                      </a:pPr>
                      <a:r>
                        <a:rPr lang="en-GB" sz="1200" dirty="0"/>
                        <a:t>Staffs</a:t>
                      </a:r>
                    </a:p>
                    <a:p>
                      <a:pPr marL="171450" indent="-171450" algn="l">
                        <a:buFont typeface="Arial" panose="020B0604020202020204" pitchFamily="34" charset="0"/>
                        <a:buChar char="•"/>
                      </a:pPr>
                      <a:r>
                        <a:rPr lang="en-GB" sz="1200" dirty="0"/>
                        <a:t>Social service providers and teachers</a:t>
                      </a:r>
                    </a:p>
                    <a:p>
                      <a:pPr marL="171450" indent="-171450" algn="l">
                        <a:buFont typeface="Arial" panose="020B0604020202020204" pitchFamily="34" charset="0"/>
                        <a:buChar char="•"/>
                      </a:pPr>
                      <a:r>
                        <a:rPr lang="en-GB" sz="1200" dirty="0"/>
                        <a:t>Local community</a:t>
                      </a:r>
                    </a:p>
                  </a:txBody>
                  <a:tcPr/>
                </a:tc>
                <a:extLst>
                  <a:ext uri="{0D108BD9-81ED-4DB2-BD59-A6C34878D82A}">
                    <a16:rowId xmlns:a16="http://schemas.microsoft.com/office/drawing/2014/main" val="4150613890"/>
                  </a:ext>
                </a:extLst>
              </a:tr>
              <a:tr h="1921637">
                <a:tc>
                  <a:txBody>
                    <a:bodyPr/>
                    <a:lstStyle/>
                    <a:p>
                      <a:pPr algn="ctr"/>
                      <a:r>
                        <a:rPr lang="en-GB" sz="1200" dirty="0"/>
                        <a:t>DESIRED END RESULT</a:t>
                      </a:r>
                    </a:p>
                    <a:p>
                      <a:pPr algn="ctr"/>
                      <a:r>
                        <a:rPr lang="en-GB" sz="1200" dirty="0"/>
                        <a:t>(CRITICAL SUCCESS FACTORS)</a:t>
                      </a:r>
                    </a:p>
                    <a:p>
                      <a:pPr algn="ctr"/>
                      <a:endParaRPr lang="en-GB" sz="1200" dirty="0"/>
                    </a:p>
                    <a:p>
                      <a:pPr marL="171450" indent="-171450" algn="l">
                        <a:buFont typeface="Arial" panose="020B0604020202020204" pitchFamily="34" charset="0"/>
                        <a:buChar char="•"/>
                      </a:pPr>
                      <a:r>
                        <a:rPr lang="en-GB" sz="1200" dirty="0"/>
                        <a:t>Financial Profit</a:t>
                      </a:r>
                    </a:p>
                    <a:p>
                      <a:pPr marL="171450" indent="-171450" algn="l">
                        <a:buFont typeface="Arial" panose="020B0604020202020204" pitchFamily="34" charset="0"/>
                        <a:buChar char="•"/>
                      </a:pPr>
                      <a:r>
                        <a:rPr lang="en-GB" sz="1200" dirty="0"/>
                        <a:t>The quality of services</a:t>
                      </a:r>
                    </a:p>
                    <a:p>
                      <a:pPr marL="171450" indent="-171450" algn="l">
                        <a:buFont typeface="Arial" panose="020B0604020202020204" pitchFamily="34" charset="0"/>
                        <a:buChar char="•"/>
                      </a:pPr>
                      <a:r>
                        <a:rPr lang="en-GB" sz="1200" dirty="0"/>
                        <a:t>The number of customers satisfied </a:t>
                      </a:r>
                    </a:p>
                    <a:p>
                      <a:pPr marL="171450" indent="-171450" algn="l">
                        <a:buFont typeface="Arial" panose="020B0604020202020204" pitchFamily="34" charset="0"/>
                        <a:buChar char="•"/>
                      </a:pPr>
                      <a:r>
                        <a:rPr lang="en-GB" sz="1200" dirty="0"/>
                        <a:t>Environment impact</a:t>
                      </a:r>
                    </a:p>
                    <a:p>
                      <a:pPr marL="171450" indent="-171450" algn="l">
                        <a:buFont typeface="Arial" panose="020B0604020202020204" pitchFamily="34" charset="0"/>
                        <a:buChar char="•"/>
                      </a:pPr>
                      <a:r>
                        <a:rPr lang="en-GB" sz="1200" dirty="0"/>
                        <a:t>Community engagement</a:t>
                      </a:r>
                    </a:p>
                    <a:p>
                      <a:pPr marL="171450" indent="-171450" algn="l">
                        <a:buFont typeface="Arial" panose="020B0604020202020204" pitchFamily="34" charset="0"/>
                        <a:buChar char="•"/>
                      </a:pPr>
                      <a:r>
                        <a:rPr lang="en-GB" sz="1200" dirty="0"/>
                        <a:t> </a:t>
                      </a:r>
                    </a:p>
                    <a:p>
                      <a:pPr algn="l"/>
                      <a:endParaRPr lang="en-GB" sz="1200" dirty="0"/>
                    </a:p>
                  </a:txBody>
                  <a:tcPr/>
                </a:tc>
                <a:tc>
                  <a:txBody>
                    <a:bodyPr/>
                    <a:lstStyle/>
                    <a:p>
                      <a:pPr algn="ctr"/>
                      <a:r>
                        <a:rPr lang="en-GB" sz="1200" dirty="0"/>
                        <a:t>MEASURES OF SUCCESS</a:t>
                      </a:r>
                    </a:p>
                    <a:p>
                      <a:pPr algn="ctr"/>
                      <a:r>
                        <a:rPr lang="en-GB" sz="1200" dirty="0"/>
                        <a:t>(STANDARDS/ CRITERIA)</a:t>
                      </a:r>
                    </a:p>
                    <a:p>
                      <a:pPr algn="l"/>
                      <a:endParaRPr lang="en-GB" sz="1200" dirty="0"/>
                    </a:p>
                    <a:p>
                      <a:pPr marL="171450" indent="-171450" algn="l">
                        <a:buFont typeface="Arial" panose="020B0604020202020204" pitchFamily="34" charset="0"/>
                        <a:buChar char="•"/>
                      </a:pPr>
                      <a:r>
                        <a:rPr lang="en-GB" sz="1200" dirty="0"/>
                        <a:t>New Innovation</a:t>
                      </a:r>
                    </a:p>
                    <a:p>
                      <a:pPr marL="171450" indent="-171450" algn="l">
                        <a:buFont typeface="Arial" panose="020B0604020202020204" pitchFamily="34" charset="0"/>
                        <a:buChar char="•"/>
                      </a:pPr>
                      <a:r>
                        <a:rPr lang="en-GB" sz="1200" dirty="0"/>
                        <a:t>Feedback about quality</a:t>
                      </a:r>
                    </a:p>
                    <a:p>
                      <a:pPr marL="171450" indent="-171450" algn="l">
                        <a:buFont typeface="Arial" panose="020B0604020202020204" pitchFamily="34" charset="0"/>
                        <a:buChar char="•"/>
                      </a:pPr>
                      <a:r>
                        <a:rPr lang="en-GB" sz="1200" dirty="0"/>
                        <a:t>Repetitive customer</a:t>
                      </a:r>
                    </a:p>
                    <a:p>
                      <a:pPr marL="171450" indent="-171450" algn="l">
                        <a:buFont typeface="Arial" panose="020B0604020202020204" pitchFamily="34" charset="0"/>
                        <a:buChar char="•"/>
                      </a:pPr>
                      <a:r>
                        <a:rPr lang="en-GB" sz="1200" dirty="0"/>
                        <a:t>What People Say Behind Nursery  </a:t>
                      </a:r>
                    </a:p>
                    <a:p>
                      <a:pPr marL="0" indent="0" algn="l">
                        <a:buFont typeface="Arial" panose="020B0604020202020204" pitchFamily="34" charset="0"/>
                        <a:buNone/>
                      </a:pPr>
                      <a:endParaRPr lang="en-GB" sz="1200" dirty="0"/>
                    </a:p>
                    <a:p>
                      <a:pPr algn="l"/>
                      <a:endParaRPr lang="en-GB" sz="1200" dirty="0"/>
                    </a:p>
                    <a:p>
                      <a:pPr algn="l"/>
                      <a:endParaRPr lang="en-GB" sz="1200" dirty="0"/>
                    </a:p>
                    <a:p>
                      <a:pPr algn="l"/>
                      <a:endParaRPr lang="en-GB" sz="1200" dirty="0"/>
                    </a:p>
                  </a:txBody>
                  <a:tcPr/>
                </a:tc>
                <a:extLst>
                  <a:ext uri="{0D108BD9-81ED-4DB2-BD59-A6C34878D82A}">
                    <a16:rowId xmlns:a16="http://schemas.microsoft.com/office/drawing/2014/main" val="403202768"/>
                  </a:ext>
                </a:extLst>
              </a:tr>
            </a:tbl>
          </a:graphicData>
        </a:graphic>
      </p:graphicFrame>
    </p:spTree>
    <p:extLst>
      <p:ext uri="{BB962C8B-B14F-4D97-AF65-F5344CB8AC3E}">
        <p14:creationId xmlns:p14="http://schemas.microsoft.com/office/powerpoint/2010/main" val="3389336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EAD9FF-CABF-D441-9B1C-B011E58977BC}"/>
              </a:ext>
            </a:extLst>
          </p:cNvPr>
          <p:cNvSpPr>
            <a:spLocks noGrp="1"/>
          </p:cNvSpPr>
          <p:nvPr>
            <p:ph type="title"/>
          </p:nvPr>
        </p:nvSpPr>
        <p:spPr>
          <a:xfrm>
            <a:off x="3581200" y="-190499"/>
            <a:ext cx="5962847" cy="1117692"/>
          </a:xfrm>
        </p:spPr>
        <p:txBody>
          <a:bodyPr anchor="ctr">
            <a:normAutofit/>
          </a:bodyPr>
          <a:lstStyle/>
          <a:p>
            <a:r>
              <a:rPr lang="en-GB" sz="3200" dirty="0"/>
              <a:t>GANTT CHART</a:t>
            </a:r>
          </a:p>
        </p:txBody>
      </p:sp>
      <p:graphicFrame>
        <p:nvGraphicFramePr>
          <p:cNvPr id="6" name="Content Placeholder 5">
            <a:extLst>
              <a:ext uri="{FF2B5EF4-FFF2-40B4-BE49-F238E27FC236}">
                <a16:creationId xmlns:a16="http://schemas.microsoft.com/office/drawing/2014/main" id="{5DAB5C34-7BA6-75E4-5504-EB70316D69C0}"/>
              </a:ext>
            </a:extLst>
          </p:cNvPr>
          <p:cNvGraphicFramePr>
            <a:graphicFrameLocks noGrp="1"/>
          </p:cNvGraphicFramePr>
          <p:nvPr>
            <p:ph idx="1"/>
            <p:extLst>
              <p:ext uri="{D42A27DB-BD31-4B8C-83A1-F6EECF244321}">
                <p14:modId xmlns:p14="http://schemas.microsoft.com/office/powerpoint/2010/main" val="3733026619"/>
              </p:ext>
            </p:extLst>
          </p:nvPr>
        </p:nvGraphicFramePr>
        <p:xfrm>
          <a:off x="685800" y="581025"/>
          <a:ext cx="11277574" cy="6555489"/>
        </p:xfrm>
        <a:graphic>
          <a:graphicData uri="http://schemas.openxmlformats.org/drawingml/2006/table">
            <a:tbl>
              <a:tblPr firstRow="1" bandRow="1">
                <a:tableStyleId>{5C22544A-7EE6-4342-B048-85BDC9FD1C3A}</a:tableStyleId>
              </a:tblPr>
              <a:tblGrid>
                <a:gridCol w="2819394">
                  <a:extLst>
                    <a:ext uri="{9D8B030D-6E8A-4147-A177-3AD203B41FA5}">
                      <a16:colId xmlns:a16="http://schemas.microsoft.com/office/drawing/2014/main" val="1598726072"/>
                    </a:ext>
                  </a:extLst>
                </a:gridCol>
                <a:gridCol w="2910352">
                  <a:extLst>
                    <a:ext uri="{9D8B030D-6E8A-4147-A177-3AD203B41FA5}">
                      <a16:colId xmlns:a16="http://schemas.microsoft.com/office/drawing/2014/main" val="1448265054"/>
                    </a:ext>
                  </a:extLst>
                </a:gridCol>
                <a:gridCol w="2728434">
                  <a:extLst>
                    <a:ext uri="{9D8B030D-6E8A-4147-A177-3AD203B41FA5}">
                      <a16:colId xmlns:a16="http://schemas.microsoft.com/office/drawing/2014/main" val="1411442330"/>
                    </a:ext>
                  </a:extLst>
                </a:gridCol>
                <a:gridCol w="2819394">
                  <a:extLst>
                    <a:ext uri="{9D8B030D-6E8A-4147-A177-3AD203B41FA5}">
                      <a16:colId xmlns:a16="http://schemas.microsoft.com/office/drawing/2014/main" val="213824242"/>
                    </a:ext>
                  </a:extLst>
                </a:gridCol>
              </a:tblGrid>
              <a:tr h="260014">
                <a:tc>
                  <a:txBody>
                    <a:bodyPr/>
                    <a:lstStyle/>
                    <a:p>
                      <a:r>
                        <a:rPr lang="en-GB" dirty="0"/>
                        <a:t>Task</a:t>
                      </a:r>
                    </a:p>
                  </a:txBody>
                  <a:tcPr/>
                </a:tc>
                <a:tc>
                  <a:txBody>
                    <a:bodyPr/>
                    <a:lstStyle/>
                    <a:p>
                      <a:r>
                        <a:rPr lang="en-GB" dirty="0"/>
                        <a:t>Start Date</a:t>
                      </a:r>
                    </a:p>
                  </a:txBody>
                  <a:tcPr/>
                </a:tc>
                <a:tc>
                  <a:txBody>
                    <a:bodyPr/>
                    <a:lstStyle/>
                    <a:p>
                      <a:r>
                        <a:rPr lang="en-GB" dirty="0"/>
                        <a:t>End Date</a:t>
                      </a:r>
                    </a:p>
                  </a:txBody>
                  <a:tcPr/>
                </a:tc>
                <a:tc>
                  <a:txBody>
                    <a:bodyPr/>
                    <a:lstStyle/>
                    <a:p>
                      <a:r>
                        <a:rPr lang="en-GB" dirty="0"/>
                        <a:t>Duration</a:t>
                      </a:r>
                    </a:p>
                  </a:txBody>
                  <a:tcPr/>
                </a:tc>
                <a:extLst>
                  <a:ext uri="{0D108BD9-81ED-4DB2-BD59-A6C34878D82A}">
                    <a16:rowId xmlns:a16="http://schemas.microsoft.com/office/drawing/2014/main" val="3724400728"/>
                  </a:ext>
                </a:extLst>
              </a:tr>
              <a:tr h="260014">
                <a:tc>
                  <a:txBody>
                    <a:bodyPr/>
                    <a:lstStyle/>
                    <a:p>
                      <a:r>
                        <a:rPr lang="en-GB" dirty="0"/>
                        <a:t>Define Nursery Mission</a:t>
                      </a:r>
                    </a:p>
                  </a:txBody>
                  <a:tcPr/>
                </a:tc>
                <a:tc>
                  <a:txBody>
                    <a:bodyPr/>
                    <a:lstStyle/>
                    <a:p>
                      <a:r>
                        <a:rPr lang="en-GB" dirty="0"/>
                        <a:t>2023-01-01</a:t>
                      </a:r>
                    </a:p>
                  </a:txBody>
                  <a:tcPr/>
                </a:tc>
                <a:tc>
                  <a:txBody>
                    <a:bodyPr/>
                    <a:lstStyle/>
                    <a:p>
                      <a:r>
                        <a:rPr lang="en-GB" dirty="0"/>
                        <a:t>2023-01-04</a:t>
                      </a:r>
                    </a:p>
                  </a:txBody>
                  <a:tcPr/>
                </a:tc>
                <a:tc>
                  <a:txBody>
                    <a:bodyPr/>
                    <a:lstStyle/>
                    <a:p>
                      <a:r>
                        <a:rPr lang="en-GB" dirty="0"/>
                        <a:t>2 weeks</a:t>
                      </a:r>
                    </a:p>
                  </a:txBody>
                  <a:tcPr/>
                </a:tc>
                <a:extLst>
                  <a:ext uri="{0D108BD9-81ED-4DB2-BD59-A6C34878D82A}">
                    <a16:rowId xmlns:a16="http://schemas.microsoft.com/office/drawing/2014/main" val="1535707860"/>
                  </a:ext>
                </a:extLst>
              </a:tr>
              <a:tr h="447803">
                <a:tc>
                  <a:txBody>
                    <a:bodyPr/>
                    <a:lstStyle/>
                    <a:p>
                      <a:r>
                        <a:rPr lang="en-GB" dirty="0"/>
                        <a:t>Market Research and Analysis</a:t>
                      </a:r>
                    </a:p>
                  </a:txBody>
                  <a:tcPr/>
                </a:tc>
                <a:tc>
                  <a:txBody>
                    <a:bodyPr/>
                    <a:lstStyle/>
                    <a:p>
                      <a:r>
                        <a:rPr lang="en-GB" dirty="0"/>
                        <a:t>2023-01-15</a:t>
                      </a:r>
                    </a:p>
                  </a:txBody>
                  <a:tcPr/>
                </a:tc>
                <a:tc>
                  <a:txBody>
                    <a:bodyPr/>
                    <a:lstStyle/>
                    <a:p>
                      <a:r>
                        <a:rPr lang="en-GB" dirty="0"/>
                        <a:t>2023-02-14</a:t>
                      </a:r>
                    </a:p>
                  </a:txBody>
                  <a:tcPr/>
                </a:tc>
                <a:tc>
                  <a:txBody>
                    <a:bodyPr/>
                    <a:lstStyle/>
                    <a:p>
                      <a:r>
                        <a:rPr lang="en-GB" dirty="0"/>
                        <a:t>1 month</a:t>
                      </a:r>
                    </a:p>
                  </a:txBody>
                  <a:tcPr/>
                </a:tc>
                <a:extLst>
                  <a:ext uri="{0D108BD9-81ED-4DB2-BD59-A6C34878D82A}">
                    <a16:rowId xmlns:a16="http://schemas.microsoft.com/office/drawing/2014/main" val="2905411825"/>
                  </a:ext>
                </a:extLst>
              </a:tr>
              <a:tr h="447803">
                <a:tc>
                  <a:txBody>
                    <a:bodyPr/>
                    <a:lstStyle/>
                    <a:p>
                      <a:r>
                        <a:rPr lang="en-GB" dirty="0"/>
                        <a:t>Business Plan Development</a:t>
                      </a:r>
                    </a:p>
                  </a:txBody>
                  <a:tcPr/>
                </a:tc>
                <a:tc>
                  <a:txBody>
                    <a:bodyPr/>
                    <a:lstStyle/>
                    <a:p>
                      <a:r>
                        <a:rPr lang="en-GB" dirty="0"/>
                        <a:t>2023-02-15</a:t>
                      </a:r>
                    </a:p>
                  </a:txBody>
                  <a:tcPr/>
                </a:tc>
                <a:tc>
                  <a:txBody>
                    <a:bodyPr/>
                    <a:lstStyle/>
                    <a:p>
                      <a:r>
                        <a:rPr lang="en-GB" dirty="0"/>
                        <a:t>2023-03-14</a:t>
                      </a:r>
                    </a:p>
                  </a:txBody>
                  <a:tcPr/>
                </a:tc>
                <a:tc>
                  <a:txBody>
                    <a:bodyPr/>
                    <a:lstStyle/>
                    <a:p>
                      <a:r>
                        <a:rPr lang="en-GB" dirty="0"/>
                        <a:t>1 month</a:t>
                      </a:r>
                    </a:p>
                  </a:txBody>
                  <a:tcPr/>
                </a:tc>
                <a:extLst>
                  <a:ext uri="{0D108BD9-81ED-4DB2-BD59-A6C34878D82A}">
                    <a16:rowId xmlns:a16="http://schemas.microsoft.com/office/drawing/2014/main" val="4098796075"/>
                  </a:ext>
                </a:extLst>
              </a:tr>
              <a:tr h="447803">
                <a:tc>
                  <a:txBody>
                    <a:bodyPr/>
                    <a:lstStyle/>
                    <a:p>
                      <a:r>
                        <a:rPr lang="en-GB" dirty="0"/>
                        <a:t>Secure Funding and Investment</a:t>
                      </a:r>
                    </a:p>
                  </a:txBody>
                  <a:tcPr/>
                </a:tc>
                <a:tc>
                  <a:txBody>
                    <a:bodyPr/>
                    <a:lstStyle/>
                    <a:p>
                      <a:r>
                        <a:rPr lang="en-GB" dirty="0"/>
                        <a:t>2023-03-15</a:t>
                      </a:r>
                    </a:p>
                  </a:txBody>
                  <a:tcPr/>
                </a:tc>
                <a:tc>
                  <a:txBody>
                    <a:bodyPr/>
                    <a:lstStyle/>
                    <a:p>
                      <a:r>
                        <a:rPr lang="en-GB" dirty="0"/>
                        <a:t>2023-04-30</a:t>
                      </a:r>
                    </a:p>
                  </a:txBody>
                  <a:tcPr/>
                </a:tc>
                <a:tc>
                  <a:txBody>
                    <a:bodyPr/>
                    <a:lstStyle/>
                    <a:p>
                      <a:r>
                        <a:rPr lang="en-GB" dirty="0"/>
                        <a:t>1.5 month</a:t>
                      </a:r>
                    </a:p>
                  </a:txBody>
                  <a:tcPr/>
                </a:tc>
                <a:extLst>
                  <a:ext uri="{0D108BD9-81ED-4DB2-BD59-A6C34878D82A}">
                    <a16:rowId xmlns:a16="http://schemas.microsoft.com/office/drawing/2014/main" val="498890282"/>
                  </a:ext>
                </a:extLst>
              </a:tr>
              <a:tr h="447803">
                <a:tc>
                  <a:txBody>
                    <a:bodyPr/>
                    <a:lstStyle/>
                    <a:p>
                      <a:r>
                        <a:rPr lang="en-GB" dirty="0"/>
                        <a:t>Legal and Regulatory Compliance</a:t>
                      </a:r>
                    </a:p>
                  </a:txBody>
                  <a:tcPr/>
                </a:tc>
                <a:tc>
                  <a:txBody>
                    <a:bodyPr/>
                    <a:lstStyle/>
                    <a:p>
                      <a:r>
                        <a:rPr lang="en-GB" dirty="0"/>
                        <a:t>2023-05-01</a:t>
                      </a:r>
                    </a:p>
                  </a:txBody>
                  <a:tcPr/>
                </a:tc>
                <a:tc>
                  <a:txBody>
                    <a:bodyPr/>
                    <a:lstStyle/>
                    <a:p>
                      <a:r>
                        <a:rPr lang="en-GB" dirty="0"/>
                        <a:t>2023-06-30</a:t>
                      </a:r>
                    </a:p>
                  </a:txBody>
                  <a:tcPr/>
                </a:tc>
                <a:tc>
                  <a:txBody>
                    <a:bodyPr/>
                    <a:lstStyle/>
                    <a:p>
                      <a:r>
                        <a:rPr lang="en-GB" dirty="0"/>
                        <a:t>2 months</a:t>
                      </a:r>
                    </a:p>
                  </a:txBody>
                  <a:tcPr/>
                </a:tc>
                <a:extLst>
                  <a:ext uri="{0D108BD9-81ED-4DB2-BD59-A6C34878D82A}">
                    <a16:rowId xmlns:a16="http://schemas.microsoft.com/office/drawing/2014/main" val="790682612"/>
                  </a:ext>
                </a:extLst>
              </a:tr>
              <a:tr h="447803">
                <a:tc>
                  <a:txBody>
                    <a:bodyPr/>
                    <a:lstStyle/>
                    <a:p>
                      <a:r>
                        <a:rPr lang="en-GB" dirty="0"/>
                        <a:t>Location and Infrastructure Setup</a:t>
                      </a:r>
                    </a:p>
                  </a:txBody>
                  <a:tcPr/>
                </a:tc>
                <a:tc>
                  <a:txBody>
                    <a:bodyPr/>
                    <a:lstStyle/>
                    <a:p>
                      <a:r>
                        <a:rPr lang="en-GB" dirty="0"/>
                        <a:t>2023-07-01</a:t>
                      </a:r>
                    </a:p>
                  </a:txBody>
                  <a:tcPr/>
                </a:tc>
                <a:tc>
                  <a:txBody>
                    <a:bodyPr/>
                    <a:lstStyle/>
                    <a:p>
                      <a:r>
                        <a:rPr lang="en-GB" dirty="0"/>
                        <a:t>2023-09-30</a:t>
                      </a:r>
                    </a:p>
                  </a:txBody>
                  <a:tcPr/>
                </a:tc>
                <a:tc>
                  <a:txBody>
                    <a:bodyPr/>
                    <a:lstStyle/>
                    <a:p>
                      <a:r>
                        <a:rPr lang="en-GB" dirty="0"/>
                        <a:t>3 months</a:t>
                      </a:r>
                    </a:p>
                  </a:txBody>
                  <a:tcPr/>
                </a:tc>
                <a:extLst>
                  <a:ext uri="{0D108BD9-81ED-4DB2-BD59-A6C34878D82A}">
                    <a16:rowId xmlns:a16="http://schemas.microsoft.com/office/drawing/2014/main" val="4046425744"/>
                  </a:ext>
                </a:extLst>
              </a:tr>
              <a:tr h="447803">
                <a:tc>
                  <a:txBody>
                    <a:bodyPr/>
                    <a:lstStyle/>
                    <a:p>
                      <a:r>
                        <a:rPr lang="en-GB" dirty="0"/>
                        <a:t>Plan Selection and Procurement</a:t>
                      </a:r>
                    </a:p>
                  </a:txBody>
                  <a:tcPr/>
                </a:tc>
                <a:tc>
                  <a:txBody>
                    <a:bodyPr/>
                    <a:lstStyle/>
                    <a:p>
                      <a:r>
                        <a:rPr lang="en-GB" dirty="0"/>
                        <a:t>2023-10-01</a:t>
                      </a:r>
                    </a:p>
                  </a:txBody>
                  <a:tcPr/>
                </a:tc>
                <a:tc>
                  <a:txBody>
                    <a:bodyPr/>
                    <a:lstStyle/>
                    <a:p>
                      <a:r>
                        <a:rPr lang="en-GB" dirty="0"/>
                        <a:t>2023-12-31</a:t>
                      </a:r>
                    </a:p>
                  </a:txBody>
                  <a:tcPr/>
                </a:tc>
                <a:tc>
                  <a:txBody>
                    <a:bodyPr/>
                    <a:lstStyle/>
                    <a:p>
                      <a:r>
                        <a:rPr lang="en-GB" dirty="0"/>
                        <a:t>3 months</a:t>
                      </a:r>
                    </a:p>
                  </a:txBody>
                  <a:tcPr/>
                </a:tc>
                <a:extLst>
                  <a:ext uri="{0D108BD9-81ED-4DB2-BD59-A6C34878D82A}">
                    <a16:rowId xmlns:a16="http://schemas.microsoft.com/office/drawing/2014/main" val="1789497364"/>
                  </a:ext>
                </a:extLst>
              </a:tr>
              <a:tr h="447803">
                <a:tc>
                  <a:txBody>
                    <a:bodyPr/>
                    <a:lstStyle/>
                    <a:p>
                      <a:r>
                        <a:rPr lang="en-GB" dirty="0"/>
                        <a:t>Staff Hiring and Training </a:t>
                      </a:r>
                    </a:p>
                  </a:txBody>
                  <a:tcPr/>
                </a:tc>
                <a:tc>
                  <a:txBody>
                    <a:bodyPr/>
                    <a:lstStyle/>
                    <a:p>
                      <a:r>
                        <a:rPr lang="en-GB" dirty="0"/>
                        <a:t>2024-01-01</a:t>
                      </a:r>
                    </a:p>
                  </a:txBody>
                  <a:tcPr/>
                </a:tc>
                <a:tc>
                  <a:txBody>
                    <a:bodyPr/>
                    <a:lstStyle/>
                    <a:p>
                      <a:r>
                        <a:rPr lang="en-GB" dirty="0"/>
                        <a:t>2024-03-31</a:t>
                      </a:r>
                    </a:p>
                  </a:txBody>
                  <a:tcPr/>
                </a:tc>
                <a:tc>
                  <a:txBody>
                    <a:bodyPr/>
                    <a:lstStyle/>
                    <a:p>
                      <a:r>
                        <a:rPr lang="en-GB" dirty="0"/>
                        <a:t>3 months</a:t>
                      </a:r>
                    </a:p>
                  </a:txBody>
                  <a:tcPr/>
                </a:tc>
                <a:extLst>
                  <a:ext uri="{0D108BD9-81ED-4DB2-BD59-A6C34878D82A}">
                    <a16:rowId xmlns:a16="http://schemas.microsoft.com/office/drawing/2014/main" val="2206728625"/>
                  </a:ext>
                </a:extLst>
              </a:tr>
              <a:tr h="447803">
                <a:tc>
                  <a:txBody>
                    <a:bodyPr/>
                    <a:lstStyle/>
                    <a:p>
                      <a:r>
                        <a:rPr lang="en-GB" dirty="0"/>
                        <a:t>Marketing and Community Outreach</a:t>
                      </a:r>
                    </a:p>
                  </a:txBody>
                  <a:tcPr/>
                </a:tc>
                <a:tc>
                  <a:txBody>
                    <a:bodyPr/>
                    <a:lstStyle/>
                    <a:p>
                      <a:r>
                        <a:rPr lang="en-GB" dirty="0"/>
                        <a:t>2024-04-01</a:t>
                      </a:r>
                    </a:p>
                  </a:txBody>
                  <a:tcPr/>
                </a:tc>
                <a:tc>
                  <a:txBody>
                    <a:bodyPr/>
                    <a:lstStyle/>
                    <a:p>
                      <a:r>
                        <a:rPr lang="en-GB" dirty="0"/>
                        <a:t>2024-05-31</a:t>
                      </a:r>
                    </a:p>
                  </a:txBody>
                  <a:tcPr/>
                </a:tc>
                <a:tc>
                  <a:txBody>
                    <a:bodyPr/>
                    <a:lstStyle/>
                    <a:p>
                      <a:r>
                        <a:rPr lang="en-GB" dirty="0"/>
                        <a:t>2 months</a:t>
                      </a:r>
                    </a:p>
                  </a:txBody>
                  <a:tcPr/>
                </a:tc>
                <a:extLst>
                  <a:ext uri="{0D108BD9-81ED-4DB2-BD59-A6C34878D82A}">
                    <a16:rowId xmlns:a16="http://schemas.microsoft.com/office/drawing/2014/main" val="1435923521"/>
                  </a:ext>
                </a:extLst>
              </a:tr>
              <a:tr h="447803">
                <a:tc>
                  <a:txBody>
                    <a:bodyPr/>
                    <a:lstStyle/>
                    <a:p>
                      <a:r>
                        <a:rPr lang="en-GB" dirty="0"/>
                        <a:t>Grand opening and Launch</a:t>
                      </a:r>
                    </a:p>
                  </a:txBody>
                  <a:tcPr/>
                </a:tc>
                <a:tc>
                  <a:txBody>
                    <a:bodyPr/>
                    <a:lstStyle/>
                    <a:p>
                      <a:r>
                        <a:rPr lang="en-GB" dirty="0"/>
                        <a:t>2024-06-01</a:t>
                      </a:r>
                    </a:p>
                  </a:txBody>
                  <a:tcPr/>
                </a:tc>
                <a:tc>
                  <a:txBody>
                    <a:bodyPr/>
                    <a:lstStyle/>
                    <a:p>
                      <a:r>
                        <a:rPr lang="en-GB" dirty="0"/>
                        <a:t>2024-06-30</a:t>
                      </a:r>
                    </a:p>
                  </a:txBody>
                  <a:tcPr/>
                </a:tc>
                <a:tc>
                  <a:txBody>
                    <a:bodyPr/>
                    <a:lstStyle/>
                    <a:p>
                      <a:r>
                        <a:rPr lang="en-GB" dirty="0"/>
                        <a:t>1 months</a:t>
                      </a:r>
                    </a:p>
                  </a:txBody>
                  <a:tcPr/>
                </a:tc>
                <a:extLst>
                  <a:ext uri="{0D108BD9-81ED-4DB2-BD59-A6C34878D82A}">
                    <a16:rowId xmlns:a16="http://schemas.microsoft.com/office/drawing/2014/main" val="613022846"/>
                  </a:ext>
                </a:extLst>
              </a:tr>
              <a:tr h="447803">
                <a:tc>
                  <a:txBody>
                    <a:bodyPr/>
                    <a:lstStyle/>
                    <a:p>
                      <a:r>
                        <a:rPr lang="en-GB" dirty="0"/>
                        <a:t>Ongoing Operations and Growth</a:t>
                      </a:r>
                    </a:p>
                  </a:txBody>
                  <a:tcPr/>
                </a:tc>
                <a:tc>
                  <a:txBody>
                    <a:bodyPr/>
                    <a:lstStyle/>
                    <a:p>
                      <a:r>
                        <a:rPr lang="en-GB" dirty="0"/>
                        <a:t>2024-07-01</a:t>
                      </a:r>
                    </a:p>
                  </a:txBody>
                  <a:tcPr/>
                </a:tc>
                <a:tc>
                  <a:txBody>
                    <a:bodyPr/>
                    <a:lstStyle/>
                    <a:p>
                      <a:r>
                        <a:rPr lang="en-GB" dirty="0"/>
                        <a:t>2024-07-30</a:t>
                      </a:r>
                    </a:p>
                  </a:txBody>
                  <a:tcPr/>
                </a:tc>
                <a:tc>
                  <a:txBody>
                    <a:bodyPr/>
                    <a:lstStyle/>
                    <a:p>
                      <a:r>
                        <a:rPr lang="en-GB" dirty="0"/>
                        <a:t>1 months</a:t>
                      </a:r>
                    </a:p>
                  </a:txBody>
                  <a:tcPr/>
                </a:tc>
                <a:extLst>
                  <a:ext uri="{0D108BD9-81ED-4DB2-BD59-A6C34878D82A}">
                    <a16:rowId xmlns:a16="http://schemas.microsoft.com/office/drawing/2014/main" val="2680118767"/>
                  </a:ext>
                </a:extLst>
              </a:tr>
            </a:tbl>
          </a:graphicData>
        </a:graphic>
      </p:graphicFrame>
    </p:spTree>
    <p:extLst>
      <p:ext uri="{BB962C8B-B14F-4D97-AF65-F5344CB8AC3E}">
        <p14:creationId xmlns:p14="http://schemas.microsoft.com/office/powerpoint/2010/main" val="6563159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434FABD-36BA-3E4F-9BA8-6F3FF91150F4}"/>
              </a:ext>
            </a:extLst>
          </p:cNvPr>
          <p:cNvSpPr>
            <a:spLocks noGrp="1"/>
          </p:cNvSpPr>
          <p:nvPr>
            <p:ph type="title"/>
          </p:nvPr>
        </p:nvSpPr>
        <p:spPr>
          <a:xfrm>
            <a:off x="635000" y="640823"/>
            <a:ext cx="3418659" cy="5583148"/>
          </a:xfrm>
        </p:spPr>
        <p:txBody>
          <a:bodyPr anchor="ctr">
            <a:normAutofit/>
          </a:bodyPr>
          <a:lstStyle/>
          <a:p>
            <a:r>
              <a:rPr lang="en-GB" sz="3800" dirty="0"/>
              <a:t>STEAKHOLDERS INVOLVEMENT</a:t>
            </a:r>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19" name="Content Placeholder 2">
            <a:extLst>
              <a:ext uri="{FF2B5EF4-FFF2-40B4-BE49-F238E27FC236}">
                <a16:creationId xmlns:a16="http://schemas.microsoft.com/office/drawing/2014/main" id="{983BEE7A-14CD-0F1E-30F6-45967DA6EE11}"/>
              </a:ext>
            </a:extLst>
          </p:cNvPr>
          <p:cNvGraphicFramePr>
            <a:graphicFrameLocks noGrp="1"/>
          </p:cNvGraphicFramePr>
          <p:nvPr>
            <p:ph idx="1"/>
            <p:extLst>
              <p:ext uri="{D42A27DB-BD31-4B8C-83A1-F6EECF244321}">
                <p14:modId xmlns:p14="http://schemas.microsoft.com/office/powerpoint/2010/main" val="94348840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71194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F65326-18BE-0D46-BDF2-8B2235498038}"/>
              </a:ext>
            </a:extLst>
          </p:cNvPr>
          <p:cNvSpPr>
            <a:spLocks noGrp="1"/>
          </p:cNvSpPr>
          <p:nvPr>
            <p:ph type="title"/>
          </p:nvPr>
        </p:nvSpPr>
        <p:spPr>
          <a:xfrm>
            <a:off x="640080" y="325369"/>
            <a:ext cx="4368602" cy="1956841"/>
          </a:xfrm>
        </p:spPr>
        <p:txBody>
          <a:bodyPr anchor="b">
            <a:normAutofit/>
          </a:bodyPr>
          <a:lstStyle/>
          <a:p>
            <a:r>
              <a:rPr lang="en-GB" sz="5400"/>
              <a:t>ALLOCATION OF RESOURCES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86178F-B99E-EB49-B7CA-9D9BBF46E8F2}"/>
              </a:ext>
            </a:extLst>
          </p:cNvPr>
          <p:cNvSpPr>
            <a:spLocks noGrp="1"/>
          </p:cNvSpPr>
          <p:nvPr>
            <p:ph idx="1"/>
          </p:nvPr>
        </p:nvSpPr>
        <p:spPr>
          <a:xfrm>
            <a:off x="640080" y="2872899"/>
            <a:ext cx="7609398" cy="3320668"/>
          </a:xfrm>
        </p:spPr>
        <p:txBody>
          <a:bodyPr>
            <a:noAutofit/>
          </a:bodyPr>
          <a:lstStyle/>
          <a:p>
            <a:r>
              <a:rPr lang="en-GB" sz="1600" dirty="0"/>
              <a:t> </a:t>
            </a:r>
            <a:r>
              <a:rPr lang="en-GB" sz="2000" dirty="0"/>
              <a:t>Our nursery project's success, sustainability, and scalability depend critically on the effective use of resources. The three main categories of our resources are financial, human, and physical resources.</a:t>
            </a:r>
          </a:p>
          <a:p>
            <a:r>
              <a:rPr lang="en-GB" sz="2000" dirty="0"/>
              <a:t>The transparency of our financial plan ensures accountability and promotes stakeholder trust.</a:t>
            </a:r>
          </a:p>
          <a:p>
            <a:r>
              <a:rPr lang="en-GB" sz="2000" dirty="0"/>
              <a:t>The core of our nursery is our personnel. Building a team that is in line with our mission is what staff recruiting is all about, rather than just filling open jobs. Our physical assets are focused on providing children with a loving environment.</a:t>
            </a:r>
          </a:p>
          <a:p>
            <a:r>
              <a:rPr lang="en-GB" sz="2000" dirty="0"/>
              <a:t>It is essential to manage and allocate these resources effectively. We regularly examine and evaluate our financial plan to make sure that every dollar is being invested appropriately. </a:t>
            </a:r>
          </a:p>
        </p:txBody>
      </p:sp>
      <p:pic>
        <p:nvPicPr>
          <p:cNvPr id="5" name="Picture 4" descr="Light bulb on yellow background with sketched light beams and cord">
            <a:extLst>
              <a:ext uri="{FF2B5EF4-FFF2-40B4-BE49-F238E27FC236}">
                <a16:creationId xmlns:a16="http://schemas.microsoft.com/office/drawing/2014/main" id="{55587296-EF62-56C8-5AFF-EC476C6EBA07}"/>
              </a:ext>
            </a:extLst>
          </p:cNvPr>
          <p:cNvPicPr>
            <a:picLocks noChangeAspect="1"/>
          </p:cNvPicPr>
          <p:nvPr/>
        </p:nvPicPr>
        <p:blipFill rotWithShape="1">
          <a:blip r:embed="rId2"/>
          <a:srcRect l="38314"/>
          <a:stretch/>
        </p:blipFill>
        <p:spPr>
          <a:xfrm>
            <a:off x="8488017" y="10"/>
            <a:ext cx="3702460"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6333109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E49A07-00A7-0548-B91E-E822B5AC96A7}"/>
              </a:ext>
            </a:extLst>
          </p:cNvPr>
          <p:cNvSpPr>
            <a:spLocks noGrp="1"/>
          </p:cNvSpPr>
          <p:nvPr>
            <p:ph type="title"/>
          </p:nvPr>
        </p:nvSpPr>
        <p:spPr>
          <a:xfrm>
            <a:off x="3856383" y="329184"/>
            <a:ext cx="7692489" cy="1378251"/>
          </a:xfrm>
        </p:spPr>
        <p:txBody>
          <a:bodyPr anchor="b">
            <a:normAutofit/>
          </a:bodyPr>
          <a:lstStyle/>
          <a:p>
            <a:r>
              <a:rPr lang="en-GB" sz="5400" dirty="0"/>
              <a:t>RISK ANALYSIS</a:t>
            </a:r>
          </a:p>
        </p:txBody>
      </p:sp>
      <p:pic>
        <p:nvPicPr>
          <p:cNvPr id="5" name="Picture 4" descr="Exclamation mark on a yellow background">
            <a:extLst>
              <a:ext uri="{FF2B5EF4-FFF2-40B4-BE49-F238E27FC236}">
                <a16:creationId xmlns:a16="http://schemas.microsoft.com/office/drawing/2014/main" id="{2420EC80-6529-DBD5-7528-A150523744F3}"/>
              </a:ext>
            </a:extLst>
          </p:cNvPr>
          <p:cNvPicPr>
            <a:picLocks noChangeAspect="1"/>
          </p:cNvPicPr>
          <p:nvPr/>
        </p:nvPicPr>
        <p:blipFill rotWithShape="1">
          <a:blip r:embed="rId2"/>
          <a:srcRect l="30992" r="18075"/>
          <a:stretch/>
        </p:blipFill>
        <p:spPr>
          <a:xfrm>
            <a:off x="1" y="10"/>
            <a:ext cx="2650160"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96AFDEE-F4E0-2D4C-862D-7EC90A6F5725}"/>
              </a:ext>
            </a:extLst>
          </p:cNvPr>
          <p:cNvSpPr>
            <a:spLocks noGrp="1"/>
          </p:cNvSpPr>
          <p:nvPr>
            <p:ph idx="1"/>
          </p:nvPr>
        </p:nvSpPr>
        <p:spPr>
          <a:xfrm>
            <a:off x="3160643" y="2655918"/>
            <a:ext cx="8388229" cy="3534570"/>
          </a:xfrm>
        </p:spPr>
        <p:txBody>
          <a:bodyPr vert="horz" lIns="91440" tIns="45720" rIns="91440" bIns="45720" rtlCol="0" anchor="t">
            <a:normAutofit fontScale="77500" lnSpcReduction="20000"/>
          </a:bodyPr>
          <a:lstStyle/>
          <a:p>
            <a:r>
              <a:rPr lang="en-GB" sz="2000" dirty="0"/>
              <a:t>The risk analysis for our nursery project, which will help us identify potential problems and develop proactive mitigation and backup plans. First, we must determine any hazards that might affect our nursery project. These consist of unforeseen expenses, employee shortages, and adjustments in government policies, among other things.</a:t>
            </a:r>
            <a:endParaRPr lang="en-GB" sz="2000" dirty="0">
              <a:cs typeface="Calibri"/>
            </a:endParaRPr>
          </a:p>
          <a:p>
            <a:pPr marL="0" indent="0">
              <a:buNone/>
            </a:pPr>
            <a:endParaRPr lang="en-GB" sz="2000" dirty="0">
              <a:cs typeface="Calibri"/>
            </a:endParaRPr>
          </a:p>
          <a:p>
            <a:r>
              <a:rPr lang="en-GB" sz="2000" dirty="0"/>
              <a:t>We constantly monitor regulatory revisions to reduce this risk, stay educated, and have established lines of communication with the appropriate authorities to enable quick adaptation.</a:t>
            </a:r>
            <a:endParaRPr lang="en-GB" sz="2000" dirty="0">
              <a:cs typeface="Calibri"/>
            </a:endParaRPr>
          </a:p>
          <a:p>
            <a:pPr marL="0" indent="0">
              <a:buNone/>
            </a:pPr>
            <a:endParaRPr lang="en-GB" sz="2000" dirty="0">
              <a:cs typeface="Calibri"/>
            </a:endParaRPr>
          </a:p>
          <a:p>
            <a:r>
              <a:rPr lang="en-GB" sz="2000" dirty="0"/>
              <a:t>. We have proactive recruitment methods in place to address this risk, such as maintaining a pool of effective stand-ins and providing competitive pay to keep our important team members.</a:t>
            </a:r>
          </a:p>
          <a:p>
            <a:endParaRPr lang="en-GB" sz="2000" dirty="0"/>
          </a:p>
          <a:p>
            <a:r>
              <a:rPr lang="en-GB" sz="2000" dirty="0"/>
              <a:t>Our project's durability and adaptability are its guiding principles, not just trendy buzzwords. We have created extensive contingency preparations after identifying potential threats. </a:t>
            </a:r>
          </a:p>
          <a:p>
            <a:endParaRPr lang="en-GB" sz="2000" dirty="0"/>
          </a:p>
          <a:p>
            <a:endParaRPr lang="en-GB" sz="1500" dirty="0"/>
          </a:p>
        </p:txBody>
      </p:sp>
    </p:spTree>
    <p:extLst>
      <p:ext uri="{BB962C8B-B14F-4D97-AF65-F5344CB8AC3E}">
        <p14:creationId xmlns:p14="http://schemas.microsoft.com/office/powerpoint/2010/main" val="1481869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85172-609D-8149-ABBA-723D42B5ED81}"/>
              </a:ext>
            </a:extLst>
          </p:cNvPr>
          <p:cNvSpPr>
            <a:spLocks noGrp="1"/>
          </p:cNvSpPr>
          <p:nvPr>
            <p:ph type="title"/>
          </p:nvPr>
        </p:nvSpPr>
        <p:spPr>
          <a:xfrm>
            <a:off x="258417" y="365126"/>
            <a:ext cx="11095383" cy="787814"/>
          </a:xfrm>
        </p:spPr>
        <p:txBody>
          <a:bodyPr/>
          <a:lstStyle/>
          <a:p>
            <a:r>
              <a:rPr lang="en-GB" dirty="0"/>
              <a:t>CONCLUSION</a:t>
            </a:r>
          </a:p>
        </p:txBody>
      </p:sp>
      <p:graphicFrame>
        <p:nvGraphicFramePr>
          <p:cNvPr id="5" name="Content Placeholder 2">
            <a:extLst>
              <a:ext uri="{FF2B5EF4-FFF2-40B4-BE49-F238E27FC236}">
                <a16:creationId xmlns:a16="http://schemas.microsoft.com/office/drawing/2014/main" id="{3CB2760D-4CDE-C2C2-9A92-06D6A7B42C04}"/>
              </a:ext>
            </a:extLst>
          </p:cNvPr>
          <p:cNvGraphicFramePr>
            <a:graphicFrameLocks noGrp="1"/>
          </p:cNvGraphicFramePr>
          <p:nvPr>
            <p:ph idx="1"/>
            <p:extLst>
              <p:ext uri="{D42A27DB-BD31-4B8C-83A1-F6EECF244321}">
                <p14:modId xmlns:p14="http://schemas.microsoft.com/office/powerpoint/2010/main" val="2251823084"/>
              </p:ext>
            </p:extLst>
          </p:nvPr>
        </p:nvGraphicFramePr>
        <p:xfrm>
          <a:off x="258417" y="1152940"/>
          <a:ext cx="11095383" cy="50240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701854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242</TotalTime>
  <Words>1675</Words>
  <Application>Microsoft Macintosh PowerPoint</Application>
  <PresentationFormat>Widescreen</PresentationFormat>
  <Paragraphs>182</Paragraphs>
  <Slides>14</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PROJECT MANAGEMENT PLAN FOR OPENING A NURSERY</vt:lpstr>
      <vt:lpstr>INTRODUCTION</vt:lpstr>
      <vt:lpstr>PROJECT DESCRIOPTION</vt:lpstr>
      <vt:lpstr>PowerPoint Presentation</vt:lpstr>
      <vt:lpstr>SCOPE OF THE PROJECT</vt:lpstr>
      <vt:lpstr>PowerPoint Presentation</vt:lpstr>
      <vt:lpstr>WORK BREAKDOWN STRUCTURE (WBS)</vt:lpstr>
      <vt:lpstr>PowerPoint Presentation</vt:lpstr>
      <vt:lpstr>The QUAD CHART</vt:lpstr>
      <vt:lpstr>GANTT CHART</vt:lpstr>
      <vt:lpstr>STEAKHOLDERS INVOLVEMENT</vt:lpstr>
      <vt:lpstr>ALLOCATION OF RESOURCES</vt:lpstr>
      <vt:lpstr>RISK ANALYSIS</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PLAN FOR OPENING A NURSERY</dc:title>
  <dc:creator>elisei mustata</dc:creator>
  <cp:lastModifiedBy>Celestina Mustata</cp:lastModifiedBy>
  <cp:revision>175</cp:revision>
  <dcterms:created xsi:type="dcterms:W3CDTF">2023-10-18T10:44:00Z</dcterms:created>
  <dcterms:modified xsi:type="dcterms:W3CDTF">2023-10-22T21:32:28Z</dcterms:modified>
</cp:coreProperties>
</file>