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tags/tag15.xml" ContentType="application/vnd.openxmlformats-officedocument.presentationml.tags+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tags/tag31.xml" ContentType="application/vnd.openxmlformats-officedocument.presentationml.tag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2"/>
  </p:notesMasterIdLst>
  <p:sldIdLst>
    <p:sldId id="256" r:id="rId2"/>
    <p:sldId id="456" r:id="rId3"/>
    <p:sldId id="419" r:id="rId4"/>
    <p:sldId id="421" r:id="rId5"/>
    <p:sldId id="422" r:id="rId6"/>
    <p:sldId id="457" r:id="rId7"/>
    <p:sldId id="452" r:id="rId8"/>
    <p:sldId id="430" r:id="rId9"/>
    <p:sldId id="276" r:id="rId10"/>
    <p:sldId id="432" r:id="rId11"/>
    <p:sldId id="458" r:id="rId12"/>
    <p:sldId id="267" r:id="rId13"/>
    <p:sldId id="333" r:id="rId14"/>
    <p:sldId id="462" r:id="rId15"/>
    <p:sldId id="269" r:id="rId16"/>
    <p:sldId id="270" r:id="rId17"/>
    <p:sldId id="272" r:id="rId18"/>
    <p:sldId id="279" r:id="rId19"/>
    <p:sldId id="630" r:id="rId20"/>
    <p:sldId id="536" r:id="rId21"/>
    <p:sldId id="647" r:id="rId22"/>
    <p:sldId id="320" r:id="rId23"/>
    <p:sldId id="645" r:id="rId24"/>
    <p:sldId id="648" r:id="rId25"/>
    <p:sldId id="599" r:id="rId26"/>
    <p:sldId id="601" r:id="rId27"/>
    <p:sldId id="602" r:id="rId28"/>
    <p:sldId id="384" r:id="rId29"/>
    <p:sldId id="385" r:id="rId30"/>
    <p:sldId id="392" r:id="rId31"/>
    <p:sldId id="393" r:id="rId32"/>
    <p:sldId id="649" r:id="rId33"/>
    <p:sldId id="313" r:id="rId34"/>
    <p:sldId id="593" r:id="rId35"/>
    <p:sldId id="330" r:id="rId36"/>
    <p:sldId id="329" r:id="rId37"/>
    <p:sldId id="315" r:id="rId38"/>
    <p:sldId id="358" r:id="rId39"/>
    <p:sldId id="339" r:id="rId40"/>
    <p:sldId id="349" r:id="rId41"/>
    <p:sldId id="365" r:id="rId42"/>
    <p:sldId id="366" r:id="rId43"/>
    <p:sldId id="344" r:id="rId44"/>
    <p:sldId id="369" r:id="rId45"/>
    <p:sldId id="370" r:id="rId46"/>
    <p:sldId id="371" r:id="rId47"/>
    <p:sldId id="372" r:id="rId48"/>
    <p:sldId id="373" r:id="rId49"/>
    <p:sldId id="376" r:id="rId50"/>
    <p:sldId id="377" r:id="rId51"/>
    <p:sldId id="348" r:id="rId52"/>
    <p:sldId id="354" r:id="rId53"/>
    <p:sldId id="360" r:id="rId54"/>
    <p:sldId id="650" r:id="rId55"/>
    <p:sldId id="323" r:id="rId56"/>
    <p:sldId id="597" r:id="rId57"/>
    <p:sldId id="287" r:id="rId58"/>
    <p:sldId id="596" r:id="rId59"/>
    <p:sldId id="321" r:id="rId60"/>
    <p:sldId id="294" r:id="rId61"/>
    <p:sldId id="652" r:id="rId62"/>
    <p:sldId id="651" r:id="rId63"/>
    <p:sldId id="654" r:id="rId64"/>
    <p:sldId id="653" r:id="rId65"/>
    <p:sldId id="655" r:id="rId66"/>
    <p:sldId id="656" r:id="rId67"/>
    <p:sldId id="318" r:id="rId68"/>
    <p:sldId id="657" r:id="rId69"/>
    <p:sldId id="297" r:id="rId70"/>
    <p:sldId id="658" r:id="rId71"/>
    <p:sldId id="598" r:id="rId72"/>
    <p:sldId id="600" r:id="rId73"/>
    <p:sldId id="295" r:id="rId74"/>
    <p:sldId id="389" r:id="rId75"/>
    <p:sldId id="390" r:id="rId76"/>
    <p:sldId id="285" r:id="rId77"/>
    <p:sldId id="659" r:id="rId78"/>
    <p:sldId id="660" r:id="rId79"/>
    <p:sldId id="305" r:id="rId80"/>
    <p:sldId id="406"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ZY1wPsxZgUys0ugW/Wsf5A==" hashData="luyCaUHcPZkLdtmTT6JVWxVzszYsc5ccBUGPmIuHU+qGJOhp1T02q0Jpz2MKUDzpRDHaeVBNAO1LC5oFMyV+R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60"/>
    <p:restoredTop sz="94694"/>
  </p:normalViewPr>
  <p:slideViewPr>
    <p:cSldViewPr snapToGrid="0">
      <p:cViewPr varScale="1">
        <p:scale>
          <a:sx n="121" d="100"/>
          <a:sy n="121" d="100"/>
        </p:scale>
        <p:origin x="10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ata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image" Target="../media/image8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rawing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image" Target="../media/image80.png"/></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pt>
  </dgm:ptLst>
  <dgm:cxnLst>
    <dgm:cxn modelId="{E5175A0E-F7EE-471A-94B8-05E15487DF27}" type="presOf" srcId="{7CECE615-EF6A-4711-BA49-DA623ECA3278}" destId="{448ADC9A-CA89-42FB-A638-AE26AF7260B1}"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F9E17230-EB1E-494F-A330-737B1E2845D3}" type="presOf" srcId="{1FEF1226-F3B6-4E98-9A95-F2242AFA3914}" destId="{9BEE7EF6-CC98-4BD5-BDDD-998D35969F3F}" srcOrd="0" destOrd="0" presId="urn:microsoft.com/office/officeart/2005/8/layout/cycle3"/>
    <dgm:cxn modelId="{A294CB3C-BB04-486A-8C9B-27A2E6D43101}" srcId="{1FEF1226-F3B6-4E98-9A95-F2242AFA3914}" destId="{36AB0AC8-BB95-47C8-AC05-78647EB5A9A5}" srcOrd="4" destOrd="0" parTransId="{8863EA6D-65E3-4217-B0D3-6A10F00401B6}" sibTransId="{ADDCCD53-59AC-4E1C-BAEA-A8EEB827D2B8}"/>
    <dgm:cxn modelId="{42D69844-5470-41E8-A4A0-45E6CEA48DEA}" type="presOf" srcId="{9EBAB4D7-6EB4-4A69-9A73-BC9E8B95A650}" destId="{78FECD65-625B-4ED6-ADFE-40DE2573B68E}" srcOrd="0" destOrd="0" presId="urn:microsoft.com/office/officeart/2005/8/layout/cycle3"/>
    <dgm:cxn modelId="{A2D0AD53-71DE-4293-B7FF-E381F85E578C}" type="presOf" srcId="{5C1275D2-B90B-471A-8D4B-1CB19C137444}" destId="{73ACF9E0-F9DA-4B64-AA87-6720EDB6451F}"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A427548D-FBF9-4036-9CA2-1CDA06411ABF}" type="presOf" srcId="{9EEE9CAF-958D-4DD8-BE8E-B84D5F5C311F}" destId="{1DCF4C0A-8F69-4F12-B3CE-C885DE67E84E}"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371EE2AE-939C-4E19-94B8-9BE43A4A8B51}" type="presOf" srcId="{060C0E5E-1E11-4C4E-BA29-FC7C49ACD6E6}" destId="{C35A7D6C-EF7E-4761-BF5F-4543A92D3ADF}"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6AAA96DC-A960-466E-AC59-F70381E15C63}" srcId="{1FEF1226-F3B6-4E98-9A95-F2242AFA3914}" destId="{7CECE615-EF6A-4711-BA49-DA623ECA3278}" srcOrd="3" destOrd="0" parTransId="{5DF75EB7-BB93-476F-BCD9-87F752623128}" sibTransId="{E76E0780-5CFB-4E68-809C-96639DBB2BBF}"/>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3C9767-E55B-42EA-B986-7E24EDB845BB}" type="doc">
      <dgm:prSet loTypeId="urn:microsoft.com/office/officeart/2005/8/layout/process2" loCatId="process" qsTypeId="urn:microsoft.com/office/officeart/2005/8/quickstyle/simple1" qsCatId="simple" csTypeId="urn:microsoft.com/office/officeart/2005/8/colors/accent6_4" csCatId="accent6" phldr="1"/>
      <dgm:spPr/>
    </dgm:pt>
    <dgm:pt modelId="{24CF7FED-D461-476A-8AC6-12FD0926F54A}">
      <dgm:prSet phldrT="[Text]" custT="1"/>
      <dgm:spPr/>
      <dgm:t>
        <a:bodyPr/>
        <a:lstStyle/>
        <a:p>
          <a:r>
            <a:rPr lang="en-GB" sz="2400" b="1" dirty="0"/>
            <a:t>Section 43</a:t>
          </a:r>
        </a:p>
        <a:p>
          <a:r>
            <a:rPr lang="en-GB" sz="2400" dirty="0"/>
            <a:t>Amendment to the definition of a flick knife</a:t>
          </a:r>
        </a:p>
      </dgm:t>
    </dgm:pt>
    <dgm:pt modelId="{8837F082-DD95-4AB2-96D7-807599CF6DB3}" type="parTrans" cxnId="{6729F73B-3604-4A5F-B119-CC9677EA88D0}">
      <dgm:prSet/>
      <dgm:spPr/>
      <dgm:t>
        <a:bodyPr/>
        <a:lstStyle/>
        <a:p>
          <a:endParaRPr lang="en-GB"/>
        </a:p>
      </dgm:t>
    </dgm:pt>
    <dgm:pt modelId="{7AA3EB33-3629-4BA1-BD50-F9C637153731}" type="sibTrans" cxnId="{6729F73B-3604-4A5F-B119-CC9677EA88D0}">
      <dgm:prSet/>
      <dgm:spPr/>
      <dgm:t>
        <a:bodyPr/>
        <a:lstStyle/>
        <a:p>
          <a:endParaRPr lang="en-GB"/>
        </a:p>
      </dgm:t>
    </dgm:pt>
    <dgm:pt modelId="{1DDDB526-1578-4BF9-8A93-F4F9EE449A17}">
      <dgm:prSet phldrT="[Text]" custT="1"/>
      <dgm:spPr/>
      <dgm:t>
        <a:bodyPr/>
        <a:lstStyle/>
        <a:p>
          <a:r>
            <a:rPr lang="en-GB" sz="2400" b="1" dirty="0"/>
            <a:t>Section 46</a:t>
          </a:r>
        </a:p>
        <a:p>
          <a:r>
            <a:rPr lang="en-GB" sz="2400" dirty="0"/>
            <a:t>Prohibition on the possession of certain Offensive Weapons in private</a:t>
          </a:r>
        </a:p>
      </dgm:t>
    </dgm:pt>
    <dgm:pt modelId="{112F4E4E-E1B6-48D7-9696-A7C36D14057D}" type="parTrans" cxnId="{D6DC1975-8E6B-4B1F-BA25-F6EAD50D2F19}">
      <dgm:prSet/>
      <dgm:spPr/>
      <dgm:t>
        <a:bodyPr/>
        <a:lstStyle/>
        <a:p>
          <a:endParaRPr lang="en-GB"/>
        </a:p>
      </dgm:t>
    </dgm:pt>
    <dgm:pt modelId="{FFD613E2-4ABC-4853-8853-53976035B13C}" type="sibTrans" cxnId="{D6DC1975-8E6B-4B1F-BA25-F6EAD50D2F19}">
      <dgm:prSet/>
      <dgm:spPr/>
      <dgm:t>
        <a:bodyPr/>
        <a:lstStyle/>
        <a:p>
          <a:endParaRPr lang="en-GB"/>
        </a:p>
      </dgm:t>
    </dgm:pt>
    <dgm:pt modelId="{34EEEEED-68B8-4476-AD90-C0F5DCF0147D}">
      <dgm:prSet phldrT="[Text]" custT="1"/>
      <dgm:spPr/>
      <dgm:t>
        <a:bodyPr/>
        <a:lstStyle/>
        <a:p>
          <a:r>
            <a:rPr lang="en-GB" sz="2400" b="1" dirty="0"/>
            <a:t>Section 47</a:t>
          </a:r>
        </a:p>
        <a:p>
          <a:r>
            <a:rPr lang="en-GB" sz="2400" dirty="0"/>
            <a:t>Some new defences for some articles such as Kirpans and </a:t>
          </a:r>
          <a:r>
            <a:rPr lang="en-GB" sz="2400" dirty="0" err="1"/>
            <a:t>Katars</a:t>
          </a:r>
          <a:endParaRPr lang="en-GB" sz="2400" dirty="0"/>
        </a:p>
      </dgm:t>
    </dgm:pt>
    <dgm:pt modelId="{012B546B-2E51-4324-AF26-7E486FBD43E2}" type="parTrans" cxnId="{29BFAD2F-1A5A-4CE3-BDD9-BF08772DCEA9}">
      <dgm:prSet/>
      <dgm:spPr/>
      <dgm:t>
        <a:bodyPr/>
        <a:lstStyle/>
        <a:p>
          <a:endParaRPr lang="en-GB"/>
        </a:p>
      </dgm:t>
    </dgm:pt>
    <dgm:pt modelId="{ECCA4453-AB20-46EE-AFE7-A20953A0F7E4}" type="sibTrans" cxnId="{29BFAD2F-1A5A-4CE3-BDD9-BF08772DCEA9}">
      <dgm:prSet/>
      <dgm:spPr/>
      <dgm:t>
        <a:bodyPr/>
        <a:lstStyle/>
        <a:p>
          <a:endParaRPr lang="en-GB"/>
        </a:p>
      </dgm:t>
    </dgm:pt>
    <dgm:pt modelId="{AA72725C-EFE9-4011-8C45-F3E57BF44469}" type="pres">
      <dgm:prSet presAssocID="{123C9767-E55B-42EA-B986-7E24EDB845BB}" presName="linearFlow" presStyleCnt="0">
        <dgm:presLayoutVars>
          <dgm:resizeHandles val="exact"/>
        </dgm:presLayoutVars>
      </dgm:prSet>
      <dgm:spPr/>
    </dgm:pt>
    <dgm:pt modelId="{6EE4578C-4CFA-4D05-B454-093B70CAEC0E}" type="pres">
      <dgm:prSet presAssocID="{24CF7FED-D461-476A-8AC6-12FD0926F54A}" presName="node" presStyleLbl="node1" presStyleIdx="0" presStyleCnt="3" custScaleX="226203">
        <dgm:presLayoutVars>
          <dgm:bulletEnabled val="1"/>
        </dgm:presLayoutVars>
      </dgm:prSet>
      <dgm:spPr/>
    </dgm:pt>
    <dgm:pt modelId="{626C67D1-02F3-4D66-B034-EBE1B7D9B7DB}" type="pres">
      <dgm:prSet presAssocID="{7AA3EB33-3629-4BA1-BD50-F9C637153731}" presName="sibTrans" presStyleLbl="sibTrans2D1" presStyleIdx="0" presStyleCnt="2"/>
      <dgm:spPr/>
    </dgm:pt>
    <dgm:pt modelId="{2D8AD55C-FD79-4DC2-93CD-DFDEDEEEF228}" type="pres">
      <dgm:prSet presAssocID="{7AA3EB33-3629-4BA1-BD50-F9C637153731}" presName="connectorText" presStyleLbl="sibTrans2D1" presStyleIdx="0" presStyleCnt="2"/>
      <dgm:spPr/>
    </dgm:pt>
    <dgm:pt modelId="{FFB7275F-3908-4A96-87B4-70AD0BA4B3CC}" type="pres">
      <dgm:prSet presAssocID="{1DDDB526-1578-4BF9-8A93-F4F9EE449A17}" presName="node" presStyleLbl="node1" presStyleIdx="1" presStyleCnt="3" custScaleX="269917">
        <dgm:presLayoutVars>
          <dgm:bulletEnabled val="1"/>
        </dgm:presLayoutVars>
      </dgm:prSet>
      <dgm:spPr/>
    </dgm:pt>
    <dgm:pt modelId="{18F07736-84EA-4ABA-BDAB-A66D20AB5313}" type="pres">
      <dgm:prSet presAssocID="{FFD613E2-4ABC-4853-8853-53976035B13C}" presName="sibTrans" presStyleLbl="sibTrans2D1" presStyleIdx="1" presStyleCnt="2"/>
      <dgm:spPr/>
    </dgm:pt>
    <dgm:pt modelId="{6F3B0AC6-78AE-4649-991B-4110F900ECD7}" type="pres">
      <dgm:prSet presAssocID="{FFD613E2-4ABC-4853-8853-53976035B13C}" presName="connectorText" presStyleLbl="sibTrans2D1" presStyleIdx="1" presStyleCnt="2"/>
      <dgm:spPr/>
    </dgm:pt>
    <dgm:pt modelId="{73A2B4C3-7AD1-4B26-9B3C-8BEF33887493}" type="pres">
      <dgm:prSet presAssocID="{34EEEEED-68B8-4476-AD90-C0F5DCF0147D}" presName="node" presStyleLbl="node1" presStyleIdx="2" presStyleCnt="3" custScaleX="262536" custLinFactNeighborX="-1141" custLinFactNeighborY="-3571">
        <dgm:presLayoutVars>
          <dgm:bulletEnabled val="1"/>
        </dgm:presLayoutVars>
      </dgm:prSet>
      <dgm:spPr/>
    </dgm:pt>
  </dgm:ptLst>
  <dgm:cxnLst>
    <dgm:cxn modelId="{9F62090A-3541-4615-A200-82BF1F7ED671}" type="presOf" srcId="{24CF7FED-D461-476A-8AC6-12FD0926F54A}" destId="{6EE4578C-4CFA-4D05-B454-093B70CAEC0E}" srcOrd="0" destOrd="0" presId="urn:microsoft.com/office/officeart/2005/8/layout/process2"/>
    <dgm:cxn modelId="{29BFAD2F-1A5A-4CE3-BDD9-BF08772DCEA9}" srcId="{123C9767-E55B-42EA-B986-7E24EDB845BB}" destId="{34EEEEED-68B8-4476-AD90-C0F5DCF0147D}" srcOrd="2" destOrd="0" parTransId="{012B546B-2E51-4324-AF26-7E486FBD43E2}" sibTransId="{ECCA4453-AB20-46EE-AFE7-A20953A0F7E4}"/>
    <dgm:cxn modelId="{7614FA39-0155-4710-AE1F-7BBE655C1845}" type="presOf" srcId="{FFD613E2-4ABC-4853-8853-53976035B13C}" destId="{18F07736-84EA-4ABA-BDAB-A66D20AB5313}" srcOrd="0" destOrd="0" presId="urn:microsoft.com/office/officeart/2005/8/layout/process2"/>
    <dgm:cxn modelId="{6729F73B-3604-4A5F-B119-CC9677EA88D0}" srcId="{123C9767-E55B-42EA-B986-7E24EDB845BB}" destId="{24CF7FED-D461-476A-8AC6-12FD0926F54A}" srcOrd="0" destOrd="0" parTransId="{8837F082-DD95-4AB2-96D7-807599CF6DB3}" sibTransId="{7AA3EB33-3629-4BA1-BD50-F9C637153731}"/>
    <dgm:cxn modelId="{7BFAAA44-D636-4156-858C-4912EDA0956D}" type="presOf" srcId="{7AA3EB33-3629-4BA1-BD50-F9C637153731}" destId="{2D8AD55C-FD79-4DC2-93CD-DFDEDEEEF228}" srcOrd="1" destOrd="0" presId="urn:microsoft.com/office/officeart/2005/8/layout/process2"/>
    <dgm:cxn modelId="{B75D364C-5E91-456C-94A7-3CB3B82C5520}" type="presOf" srcId="{1DDDB526-1578-4BF9-8A93-F4F9EE449A17}" destId="{FFB7275F-3908-4A96-87B4-70AD0BA4B3CC}" srcOrd="0" destOrd="0" presId="urn:microsoft.com/office/officeart/2005/8/layout/process2"/>
    <dgm:cxn modelId="{D6DC1975-8E6B-4B1F-BA25-F6EAD50D2F19}" srcId="{123C9767-E55B-42EA-B986-7E24EDB845BB}" destId="{1DDDB526-1578-4BF9-8A93-F4F9EE449A17}" srcOrd="1" destOrd="0" parTransId="{112F4E4E-E1B6-48D7-9696-A7C36D14057D}" sibTransId="{FFD613E2-4ABC-4853-8853-53976035B13C}"/>
    <dgm:cxn modelId="{3D983DAF-5D70-4967-A788-782DC73CFC5E}" type="presOf" srcId="{123C9767-E55B-42EA-B986-7E24EDB845BB}" destId="{AA72725C-EFE9-4011-8C45-F3E57BF44469}" srcOrd="0" destOrd="0" presId="urn:microsoft.com/office/officeart/2005/8/layout/process2"/>
    <dgm:cxn modelId="{B9A66BCE-4757-4157-9BEE-04CCE1990E8F}" type="presOf" srcId="{34EEEEED-68B8-4476-AD90-C0F5DCF0147D}" destId="{73A2B4C3-7AD1-4B26-9B3C-8BEF33887493}" srcOrd="0" destOrd="0" presId="urn:microsoft.com/office/officeart/2005/8/layout/process2"/>
    <dgm:cxn modelId="{728464E8-304D-4735-9C29-4AA679C622C9}" type="presOf" srcId="{7AA3EB33-3629-4BA1-BD50-F9C637153731}" destId="{626C67D1-02F3-4D66-B034-EBE1B7D9B7DB}" srcOrd="0" destOrd="0" presId="urn:microsoft.com/office/officeart/2005/8/layout/process2"/>
    <dgm:cxn modelId="{5FF4CCFE-9DBA-46A0-B4EE-AAB51ABD44F6}" type="presOf" srcId="{FFD613E2-4ABC-4853-8853-53976035B13C}" destId="{6F3B0AC6-78AE-4649-991B-4110F900ECD7}" srcOrd="1" destOrd="0" presId="urn:microsoft.com/office/officeart/2005/8/layout/process2"/>
    <dgm:cxn modelId="{DC07ABBD-5507-4732-8105-1DEFE8E4D52C}" type="presParOf" srcId="{AA72725C-EFE9-4011-8C45-F3E57BF44469}" destId="{6EE4578C-4CFA-4D05-B454-093B70CAEC0E}" srcOrd="0" destOrd="0" presId="urn:microsoft.com/office/officeart/2005/8/layout/process2"/>
    <dgm:cxn modelId="{26E2FC4B-9BD0-4B8D-8F9C-3EE7432412DC}" type="presParOf" srcId="{AA72725C-EFE9-4011-8C45-F3E57BF44469}" destId="{626C67D1-02F3-4D66-B034-EBE1B7D9B7DB}" srcOrd="1" destOrd="0" presId="urn:microsoft.com/office/officeart/2005/8/layout/process2"/>
    <dgm:cxn modelId="{F5273CE1-A79E-4ACC-8F6E-30B935FBC181}" type="presParOf" srcId="{626C67D1-02F3-4D66-B034-EBE1B7D9B7DB}" destId="{2D8AD55C-FD79-4DC2-93CD-DFDEDEEEF228}" srcOrd="0" destOrd="0" presId="urn:microsoft.com/office/officeart/2005/8/layout/process2"/>
    <dgm:cxn modelId="{0F120268-A06B-4DE5-AF51-38A220ADFB5B}" type="presParOf" srcId="{AA72725C-EFE9-4011-8C45-F3E57BF44469}" destId="{FFB7275F-3908-4A96-87B4-70AD0BA4B3CC}" srcOrd="2" destOrd="0" presId="urn:microsoft.com/office/officeart/2005/8/layout/process2"/>
    <dgm:cxn modelId="{10D8997F-69F1-4677-86F0-23998413C007}" type="presParOf" srcId="{AA72725C-EFE9-4011-8C45-F3E57BF44469}" destId="{18F07736-84EA-4ABA-BDAB-A66D20AB5313}" srcOrd="3" destOrd="0" presId="urn:microsoft.com/office/officeart/2005/8/layout/process2"/>
    <dgm:cxn modelId="{B4B3B2EC-7F53-484C-9BBA-CFB6B41F021E}" type="presParOf" srcId="{18F07736-84EA-4ABA-BDAB-A66D20AB5313}" destId="{6F3B0AC6-78AE-4649-991B-4110F900ECD7}" srcOrd="0" destOrd="0" presId="urn:microsoft.com/office/officeart/2005/8/layout/process2"/>
    <dgm:cxn modelId="{43EDBBED-F702-4C56-BD45-39DFAAC12E9D}" type="presParOf" srcId="{AA72725C-EFE9-4011-8C45-F3E57BF44469}" destId="{73A2B4C3-7AD1-4B26-9B3C-8BEF33887493}"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8322589" cy="180268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53497" y="240357"/>
          <a:ext cx="2442373" cy="1321967"/>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53497" y="1802682"/>
          <a:ext cx="2442373" cy="2203279"/>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21255" y="1802682"/>
        <a:ext cx="2306857" cy="2135521"/>
      </dsp:txXfrm>
    </dsp:sp>
    <dsp:sp modelId="{06AA997E-BB7D-1245-8E50-026CE972AADA}">
      <dsp:nvSpPr>
        <dsp:cNvPr id="0" name=""/>
        <dsp:cNvSpPr/>
      </dsp:nvSpPr>
      <dsp:spPr>
        <a:xfrm>
          <a:off x="2807487" y="220647"/>
          <a:ext cx="2442373" cy="1321967"/>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2940107" y="1802682"/>
          <a:ext cx="2442373" cy="2203279"/>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007865" y="1802682"/>
        <a:ext cx="2306857" cy="2135521"/>
      </dsp:txXfrm>
    </dsp:sp>
    <dsp:sp modelId="{CB271E6F-1313-D54B-AA63-21D5EB24E4FD}">
      <dsp:nvSpPr>
        <dsp:cNvPr id="0" name=""/>
        <dsp:cNvSpPr/>
      </dsp:nvSpPr>
      <dsp:spPr>
        <a:xfrm>
          <a:off x="5626718" y="231533"/>
          <a:ext cx="2442373" cy="1321967"/>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5626718" y="1776210"/>
          <a:ext cx="2442373" cy="2238575"/>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5695562" y="1776210"/>
        <a:ext cx="2304685" cy="2169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4578C-4CFA-4D05-B454-093B70CAEC0E}">
      <dsp:nvSpPr>
        <dsp:cNvPr id="0" name=""/>
        <dsp:cNvSpPr/>
      </dsp:nvSpPr>
      <dsp:spPr>
        <a:xfrm>
          <a:off x="618083" y="2355"/>
          <a:ext cx="6396681" cy="1204956"/>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43</a:t>
          </a:r>
        </a:p>
        <a:p>
          <a:pPr marL="0" lvl="0" indent="0" algn="ctr" defTabSz="1066800">
            <a:lnSpc>
              <a:spcPct val="90000"/>
            </a:lnSpc>
            <a:spcBef>
              <a:spcPct val="0"/>
            </a:spcBef>
            <a:spcAft>
              <a:spcPct val="35000"/>
            </a:spcAft>
            <a:buNone/>
          </a:pPr>
          <a:r>
            <a:rPr lang="en-GB" sz="2400" kern="1200" dirty="0"/>
            <a:t>Amendment to the definition of a flick knife</a:t>
          </a:r>
        </a:p>
      </dsp:txBody>
      <dsp:txXfrm>
        <a:off x="653375" y="37647"/>
        <a:ext cx="6326097" cy="1134372"/>
      </dsp:txXfrm>
    </dsp:sp>
    <dsp:sp modelId="{626C67D1-02F3-4D66-B034-EBE1B7D9B7DB}">
      <dsp:nvSpPr>
        <dsp:cNvPr id="0" name=""/>
        <dsp:cNvSpPr/>
      </dsp:nvSpPr>
      <dsp:spPr>
        <a:xfrm rot="5400000">
          <a:off x="3590494" y="1237435"/>
          <a:ext cx="451858" cy="542230"/>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3653755" y="1282621"/>
        <a:ext cx="325338" cy="316301"/>
      </dsp:txXfrm>
    </dsp:sp>
    <dsp:sp modelId="{FFB7275F-3908-4A96-87B4-70AD0BA4B3CC}">
      <dsp:nvSpPr>
        <dsp:cNvPr id="0" name=""/>
        <dsp:cNvSpPr/>
      </dsp:nvSpPr>
      <dsp:spPr>
        <a:xfrm>
          <a:off x="0" y="1809789"/>
          <a:ext cx="7632848"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46</a:t>
          </a:r>
        </a:p>
        <a:p>
          <a:pPr marL="0" lvl="0" indent="0" algn="ctr" defTabSz="1066800">
            <a:lnSpc>
              <a:spcPct val="90000"/>
            </a:lnSpc>
            <a:spcBef>
              <a:spcPct val="0"/>
            </a:spcBef>
            <a:spcAft>
              <a:spcPct val="35000"/>
            </a:spcAft>
            <a:buNone/>
          </a:pPr>
          <a:r>
            <a:rPr lang="en-GB" sz="2400" kern="1200" dirty="0"/>
            <a:t>Prohibition on the possession of certain Offensive Weapons in private</a:t>
          </a:r>
        </a:p>
      </dsp:txBody>
      <dsp:txXfrm>
        <a:off x="35292" y="1845081"/>
        <a:ext cx="7562264" cy="1134372"/>
      </dsp:txXfrm>
    </dsp:sp>
    <dsp:sp modelId="{18F07736-84EA-4ABA-BDAB-A66D20AB5313}">
      <dsp:nvSpPr>
        <dsp:cNvPr id="0" name=""/>
        <dsp:cNvSpPr/>
      </dsp:nvSpPr>
      <dsp:spPr>
        <a:xfrm rot="5462102">
          <a:off x="3582394" y="3034112"/>
          <a:ext cx="435793" cy="542230"/>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638803" y="3087341"/>
        <a:ext cx="325338" cy="305055"/>
      </dsp:txXfrm>
    </dsp:sp>
    <dsp:sp modelId="{73A2B4C3-7AD1-4B26-9B3C-8BEF33887493}">
      <dsp:nvSpPr>
        <dsp:cNvPr id="0" name=""/>
        <dsp:cNvSpPr/>
      </dsp:nvSpPr>
      <dsp:spPr>
        <a:xfrm>
          <a:off x="72096" y="3595709"/>
          <a:ext cx="7424124" cy="1204956"/>
        </a:xfrm>
        <a:prstGeom prst="roundRect">
          <a:avLst>
            <a:gd name="adj" fmla="val 10000"/>
          </a:avLst>
        </a:prstGeom>
        <a:solidFill>
          <a:schemeClr val="accent6">
            <a:shade val="50000"/>
            <a:hueOff val="245616"/>
            <a:satOff val="-10737"/>
            <a:lumOff val="29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47</a:t>
          </a:r>
        </a:p>
        <a:p>
          <a:pPr marL="0" lvl="0" indent="0" algn="ctr" defTabSz="1066800">
            <a:lnSpc>
              <a:spcPct val="90000"/>
            </a:lnSpc>
            <a:spcBef>
              <a:spcPct val="0"/>
            </a:spcBef>
            <a:spcAft>
              <a:spcPct val="35000"/>
            </a:spcAft>
            <a:buNone/>
          </a:pPr>
          <a:r>
            <a:rPr lang="en-GB" sz="2400" kern="1200" dirty="0"/>
            <a:t>Some new defences for some articles such as Kirpans and </a:t>
          </a:r>
          <a:r>
            <a:rPr lang="en-GB" sz="2400" kern="1200" dirty="0" err="1"/>
            <a:t>Katars</a:t>
          </a:r>
          <a:endParaRPr lang="en-GB" sz="2400" kern="1200" dirty="0"/>
        </a:p>
      </dsp:txBody>
      <dsp:txXfrm>
        <a:off x="107388" y="3631001"/>
        <a:ext cx="7353540" cy="11343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45AC6B-771D-1C4A-9C79-B99BAB6E2F31}" type="datetimeFigureOut">
              <a:rPr lang="en-US" smtClean="0"/>
              <a:t>12/13/22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42EEA-323C-D842-9683-A89D0745FEA8}" type="slidenum">
              <a:rPr lang="en-US" smtClean="0"/>
              <a:t>‹#›</a:t>
            </a:fld>
            <a:endParaRPr lang="en-US"/>
          </a:p>
        </p:txBody>
      </p:sp>
    </p:spTree>
    <p:extLst>
      <p:ext uri="{BB962C8B-B14F-4D97-AF65-F5344CB8AC3E}">
        <p14:creationId xmlns:p14="http://schemas.microsoft.com/office/powerpoint/2010/main" val="225417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261949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7</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8</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9</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EC284CC8-3F75-4260-A2C6-30BC87D04982}" type="slidenum">
              <a:rPr lang="en-GB" altLang="en-US" sz="1200" smtClean="0"/>
              <a:pPr/>
              <a:t>10</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14</a:t>
            </a:fld>
            <a:endParaRPr lang="en-US"/>
          </a:p>
        </p:txBody>
      </p:sp>
    </p:spTree>
    <p:extLst>
      <p:ext uri="{BB962C8B-B14F-4D97-AF65-F5344CB8AC3E}">
        <p14:creationId xmlns:p14="http://schemas.microsoft.com/office/powerpoint/2010/main" val="325453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18</a:t>
            </a:fld>
            <a:endParaRPr lang="en-US"/>
          </a:p>
        </p:txBody>
      </p:sp>
    </p:spTree>
    <p:extLst>
      <p:ext uri="{BB962C8B-B14F-4D97-AF65-F5344CB8AC3E}">
        <p14:creationId xmlns:p14="http://schemas.microsoft.com/office/powerpoint/2010/main" val="2988798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19</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20</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21</a:t>
            </a:fld>
            <a:endParaRPr lang="en-US"/>
          </a:p>
        </p:txBody>
      </p:sp>
    </p:spTree>
    <p:extLst>
      <p:ext uri="{BB962C8B-B14F-4D97-AF65-F5344CB8AC3E}">
        <p14:creationId xmlns:p14="http://schemas.microsoft.com/office/powerpoint/2010/main" val="17860050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26</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30</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31</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34</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35</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36</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40</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05D39E-461B-0B47-84CB-22C6E7F2C706}" type="slidenum">
              <a:rPr lang="en-US" smtClean="0"/>
              <a:t>41</a:t>
            </a:fld>
            <a:endParaRPr lang="en-US"/>
          </a:p>
        </p:txBody>
      </p:sp>
    </p:spTree>
    <p:extLst>
      <p:ext uri="{BB962C8B-B14F-4D97-AF65-F5344CB8AC3E}">
        <p14:creationId xmlns:p14="http://schemas.microsoft.com/office/powerpoint/2010/main" val="38628545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42</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43</a:t>
            </a:fld>
            <a:endParaRPr lang="en-GB" altLang="en-US"/>
          </a:p>
        </p:txBody>
      </p:sp>
    </p:spTree>
    <p:extLst>
      <p:ext uri="{BB962C8B-B14F-4D97-AF65-F5344CB8AC3E}">
        <p14:creationId xmlns:p14="http://schemas.microsoft.com/office/powerpoint/2010/main" val="14933915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44</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45</a:t>
            </a:fld>
            <a:endParaRPr lang="en-GB" altLang="en-US"/>
          </a:p>
        </p:txBody>
      </p:sp>
    </p:spTree>
    <p:extLst>
      <p:ext uri="{BB962C8B-B14F-4D97-AF65-F5344CB8AC3E}">
        <p14:creationId xmlns:p14="http://schemas.microsoft.com/office/powerpoint/2010/main" val="6051476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05D39E-461B-0B47-84CB-22C6E7F2C706}" type="slidenum">
              <a:rPr lang="en-US" smtClean="0"/>
              <a:t>47</a:t>
            </a:fld>
            <a:endParaRPr lang="en-US"/>
          </a:p>
        </p:txBody>
      </p:sp>
    </p:spTree>
    <p:extLst>
      <p:ext uri="{BB962C8B-B14F-4D97-AF65-F5344CB8AC3E}">
        <p14:creationId xmlns:p14="http://schemas.microsoft.com/office/powerpoint/2010/main" val="38536999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48</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49</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50</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51</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52</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53</a:t>
            </a:fld>
            <a:endParaRPr lang="en-GB" altLang="en-US"/>
          </a:p>
        </p:txBody>
      </p:sp>
    </p:spTree>
    <p:extLst>
      <p:ext uri="{BB962C8B-B14F-4D97-AF65-F5344CB8AC3E}">
        <p14:creationId xmlns:p14="http://schemas.microsoft.com/office/powerpoint/2010/main" val="12790748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04238" y="3997244"/>
            <a:ext cx="5438140" cy="3908614"/>
          </a:xfrm>
        </p:spPr>
        <p:txBody>
          <a:bodyPr/>
          <a:lstStyle/>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Tree>
    <p:extLst>
      <p:ext uri="{BB962C8B-B14F-4D97-AF65-F5344CB8AC3E}">
        <p14:creationId xmlns:p14="http://schemas.microsoft.com/office/powerpoint/2010/main" val="20074574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59</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68</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6A6A7BE-449F-274B-87F1-976233DC0BCE}" type="slidenum">
              <a:rPr lang="en-GB" smtClean="0"/>
              <a:t>69</a:t>
            </a:fld>
            <a:endParaRPr lang="en-GB"/>
          </a:p>
        </p:txBody>
      </p:sp>
    </p:spTree>
    <p:extLst>
      <p:ext uri="{BB962C8B-B14F-4D97-AF65-F5344CB8AC3E}">
        <p14:creationId xmlns:p14="http://schemas.microsoft.com/office/powerpoint/2010/main" val="286984938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3300" y="153988"/>
            <a:ext cx="4348163" cy="2446337"/>
          </a:xfrm>
        </p:spPr>
      </p:sp>
      <p:sp>
        <p:nvSpPr>
          <p:cNvPr id="3" name="Notes Placeholder 2"/>
          <p:cNvSpPr>
            <a:spLocks noGrp="1"/>
          </p:cNvSpPr>
          <p:nvPr>
            <p:ph type="body" idx="1"/>
          </p:nvPr>
        </p:nvSpPr>
        <p:spPr>
          <a:xfrm>
            <a:off x="615027" y="2815501"/>
            <a:ext cx="5438140" cy="6201195"/>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70</a:t>
            </a:fld>
            <a:endParaRPr lang="en-GB"/>
          </a:p>
        </p:txBody>
      </p:sp>
    </p:spTree>
    <p:extLst>
      <p:ext uri="{BB962C8B-B14F-4D97-AF65-F5344CB8AC3E}">
        <p14:creationId xmlns:p14="http://schemas.microsoft.com/office/powerpoint/2010/main" val="30030755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71</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72</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73</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74</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75</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76</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80</a:t>
            </a:fld>
            <a:endParaRPr lang="en-US"/>
          </a:p>
        </p:txBody>
      </p:sp>
    </p:spTree>
    <p:extLst>
      <p:ext uri="{BB962C8B-B14F-4D97-AF65-F5344CB8AC3E}">
        <p14:creationId xmlns:p14="http://schemas.microsoft.com/office/powerpoint/2010/main" val="11588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3E8F-D933-EDBE-4A22-462D04F59CA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933D862-B094-C77A-CC7F-15EDA52EC9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03C0E8-EC38-0225-2CC8-1CBC082A1950}"/>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CB99935A-26B3-654F-30CF-50709B864E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D438FA-BD29-FDBA-2490-0C622EAC40AC}"/>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609743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998F-DDEC-73AF-84B9-D52122A5C6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9E82A0-C15E-69AE-CBEC-EDB94F2362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6B54B5-B53B-D304-F2D1-FB58DE4C7FD2}"/>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2737985C-D658-375E-D1D0-7C475DF95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84C6D-AACB-5D5D-467D-89CDD4491EEA}"/>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64097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6CEB9-8258-69C5-A837-76260A74CE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CD15CA2-BC5C-D394-3289-03DCCCE4F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36E133-179D-7D01-CBC9-189F8B31857E}"/>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D893A6D7-BA50-F7A0-A996-1B7542A589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5C6197-066D-6DB5-CBB0-6985101BA6D6}"/>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145433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A541B-2A59-254C-B88F-5BE60F8535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AB17AD6-BDCD-032F-8468-40AA9CCC51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B220F4-2B63-6F49-4098-3B08BDD18B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8C1C29-53A7-E932-DB5A-48962DA31BCF}"/>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6" name="Footer Placeholder 5">
            <a:extLst>
              <a:ext uri="{FF2B5EF4-FFF2-40B4-BE49-F238E27FC236}">
                <a16:creationId xmlns:a16="http://schemas.microsoft.com/office/drawing/2014/main" id="{DE166435-8D92-BEAF-AF61-7E369557CA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EC0C0-74E4-80E6-BF17-914690B6B1B6}"/>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21449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82E7-126E-9AD5-A2CB-704DDBB213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5433E5-2FB1-D3C3-131E-7F03CDA4A8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D27DBB-4740-1C34-CC89-94CDB42CF5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31BFF9-1297-E8E3-B451-92733D0A49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29FE848-584B-85F7-7DFA-DDCFDBEDCD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468F861-D454-81D9-0B6C-989EACBFB9D0}"/>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8" name="Footer Placeholder 7">
            <a:extLst>
              <a:ext uri="{FF2B5EF4-FFF2-40B4-BE49-F238E27FC236}">
                <a16:creationId xmlns:a16="http://schemas.microsoft.com/office/drawing/2014/main" id="{1C454F1B-C724-ACCC-9D95-C21B009CF20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950299-02EC-60D5-30F7-4B95021C4638}"/>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638702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0426C-FB5A-5B0F-4C5D-8F47969D8FF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D31FB82-BD97-0B3F-D433-AE057912CBDE}"/>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4" name="Footer Placeholder 3">
            <a:extLst>
              <a:ext uri="{FF2B5EF4-FFF2-40B4-BE49-F238E27FC236}">
                <a16:creationId xmlns:a16="http://schemas.microsoft.com/office/drawing/2014/main" id="{9C72E091-2C51-661C-C61F-A5A9B2EE8B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C476A93-136C-8C92-1789-14A4EE548A64}"/>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2804748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FF3D6E-40C9-CA78-6917-A63E9E6D3D15}"/>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3" name="Footer Placeholder 2">
            <a:extLst>
              <a:ext uri="{FF2B5EF4-FFF2-40B4-BE49-F238E27FC236}">
                <a16:creationId xmlns:a16="http://schemas.microsoft.com/office/drawing/2014/main" id="{55EB6503-491A-3CC4-D2BF-4F5047A18F1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50A3613-8C42-85FC-57F3-828704E55C5E}"/>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1441957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171D4-CF0D-C374-04D4-C76CB350CF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9A8925-7E98-9350-8F1C-6785B7CAB8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0AD3E8-D469-FF22-FB34-7DEFF0FF07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BEACF7-D9B7-91AC-0864-EEE9D8BD639E}"/>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6" name="Footer Placeholder 5">
            <a:extLst>
              <a:ext uri="{FF2B5EF4-FFF2-40B4-BE49-F238E27FC236}">
                <a16:creationId xmlns:a16="http://schemas.microsoft.com/office/drawing/2014/main" id="{C23A2388-1D9B-1F6E-80A8-E47DCD38CE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4FBB62-8EDA-2454-5B58-30454EDAFE0E}"/>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567584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1EA28-2AFB-F65E-5CA3-216828C791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43966A-C63F-927A-AD30-AC6BD1C43A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F222C51-2866-EDBB-E10C-807413F3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469A5C-5D7E-91C5-645C-975C562E9E2C}"/>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6" name="Footer Placeholder 5">
            <a:extLst>
              <a:ext uri="{FF2B5EF4-FFF2-40B4-BE49-F238E27FC236}">
                <a16:creationId xmlns:a16="http://schemas.microsoft.com/office/drawing/2014/main" id="{027867E8-4499-FA0E-618C-52E93ECDDE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782945-D088-4299-4097-BD88D6DD2F7D}"/>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986113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959D-95A6-684B-E0D9-D8E3C0BA405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73F506-94FA-6793-C48A-0ADE20D210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89C4EF-712D-7BDA-EFFB-AEBCE870A4E7}"/>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C1D0AFF7-06BE-A175-B683-37EE48893E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258B28-6967-9972-B12A-20C1C8DE1D34}"/>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310628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22C550-83D8-E638-644F-DBFEBD148D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F1014D4-BC8A-0916-AC0B-27D8DC5D64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BFF87F0-9081-1939-FCE7-6B8211F493FA}"/>
              </a:ext>
            </a:extLst>
          </p:cNvPr>
          <p:cNvSpPr>
            <a:spLocks noGrp="1"/>
          </p:cNvSpPr>
          <p:nvPr>
            <p:ph type="dt" sz="half" idx="10"/>
          </p:nvPr>
        </p:nvSpPr>
        <p:spPr/>
        <p:txBody>
          <a:body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3915D8DC-2113-5161-BCD0-C3F29D7199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B6A80D-5D08-A367-9C65-1CCB348A178C}"/>
              </a:ext>
            </a:extLst>
          </p:cNvPr>
          <p:cNvSpPr>
            <a:spLocks noGrp="1"/>
          </p:cNvSpPr>
          <p:nvPr>
            <p:ph type="sldNum" sz="quarter" idx="12"/>
          </p:nvPr>
        </p:nvSpPr>
        <p:spPr/>
        <p:txBody>
          <a:bodyPr/>
          <a:lstStyle/>
          <a:p>
            <a:fld id="{92CA912B-CC18-F446-9452-D5DF2B3C3D6F}" type="slidenum">
              <a:rPr lang="en-US" smtClean="0"/>
              <a:t>‹#›</a:t>
            </a:fld>
            <a:endParaRPr lang="en-US"/>
          </a:p>
        </p:txBody>
      </p:sp>
    </p:spTree>
    <p:extLst>
      <p:ext uri="{BB962C8B-B14F-4D97-AF65-F5344CB8AC3E}">
        <p14:creationId xmlns:p14="http://schemas.microsoft.com/office/powerpoint/2010/main" val="907534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05C80D-0AEB-D9E0-91EA-A43C458E6A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92D7CA-74B7-32AF-D868-A77EAB15F5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3E6B2-09B4-23FF-24D1-3B4CF659B4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437B9A-5C69-7543-A228-5C4129320C91}" type="datetimeFigureOut">
              <a:rPr lang="en-US" smtClean="0"/>
              <a:t>12/13/22</a:t>
            </a:fld>
            <a:endParaRPr lang="en-US"/>
          </a:p>
        </p:txBody>
      </p:sp>
      <p:sp>
        <p:nvSpPr>
          <p:cNvPr id="5" name="Footer Placeholder 4">
            <a:extLst>
              <a:ext uri="{FF2B5EF4-FFF2-40B4-BE49-F238E27FC236}">
                <a16:creationId xmlns:a16="http://schemas.microsoft.com/office/drawing/2014/main" id="{432F0FEC-E517-601C-3346-33C919A843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18C30B-8A5F-6D25-C52F-90A610D484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CA912B-CC18-F446-9452-D5DF2B3C3D6F}" type="slidenum">
              <a:rPr lang="en-US" smtClean="0"/>
              <a:t>‹#›</a:t>
            </a:fld>
            <a:endParaRPr lang="en-US"/>
          </a:p>
        </p:txBody>
      </p:sp>
    </p:spTree>
    <p:extLst>
      <p:ext uri="{BB962C8B-B14F-4D97-AF65-F5344CB8AC3E}">
        <p14:creationId xmlns:p14="http://schemas.microsoft.com/office/powerpoint/2010/main" val="23584284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uwtsd.ac.uk/study-skills/" TargetMode="External"/><Relationship Id="rId3" Type="http://schemas.openxmlformats.org/officeDocument/2006/relationships/image" Target="../media/image8.jpeg"/><Relationship Id="rId7" Type="http://schemas.openxmlformats.org/officeDocument/2006/relationships/hyperlink" Target="mailto:l.ellis@uwtsd.ac.uk"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1.jpeg"/><Relationship Id="rId5" Type="http://schemas.openxmlformats.org/officeDocument/2006/relationships/image" Target="../media/image10.jpeg"/><Relationship Id="rId10" Type="http://schemas.openxmlformats.org/officeDocument/2006/relationships/image" Target="../media/image12.jpeg"/><Relationship Id="rId4" Type="http://schemas.openxmlformats.org/officeDocument/2006/relationships/image" Target="../media/image9.jpeg"/><Relationship Id="rId9"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hyperlink" Target="https://www.uwtsd.ac.uk/librar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8.xml"/><Relationship Id="rId3" Type="http://schemas.openxmlformats.org/officeDocument/2006/relationships/tags" Target="../tags/tag3.xml"/><Relationship Id="rId7" Type="http://schemas.openxmlformats.org/officeDocument/2006/relationships/slideLayout" Target="../slideLayouts/slideLayout7.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9"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diagramQuickStyle" Target="../diagrams/quickStyle1.xml"/><Relationship Id="rId3" Type="http://schemas.openxmlformats.org/officeDocument/2006/relationships/tags" Target="../tags/tag9.xml"/><Relationship Id="rId7" Type="http://schemas.openxmlformats.org/officeDocument/2006/relationships/tags" Target="../tags/tag13.xml"/><Relationship Id="rId12" Type="http://schemas.openxmlformats.org/officeDocument/2006/relationships/diagramLayout" Target="../diagrams/layout1.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diagramData" Target="../diagrams/data1.xml"/><Relationship Id="rId5" Type="http://schemas.openxmlformats.org/officeDocument/2006/relationships/tags" Target="../tags/tag11.xml"/><Relationship Id="rId15" Type="http://schemas.microsoft.com/office/2007/relationships/diagramDrawing" Target="../diagrams/drawing1.xml"/><Relationship Id="rId10" Type="http://schemas.openxmlformats.org/officeDocument/2006/relationships/notesSlide" Target="../notesSlides/notesSlide9.xml"/><Relationship Id="rId4" Type="http://schemas.openxmlformats.org/officeDocument/2006/relationships/tags" Target="../tags/tag10.xml"/><Relationship Id="rId9" Type="http://schemas.openxmlformats.org/officeDocument/2006/relationships/slideLayout" Target="../slideLayouts/slideLayout7.xml"/><Relationship Id="rId14" Type="http://schemas.openxmlformats.org/officeDocument/2006/relationships/diagramColors" Target="../diagrams/colors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33.jpeg"/><Relationship Id="rId4" Type="http://schemas.openxmlformats.org/officeDocument/2006/relationships/diagramLayout" Target="../diagrams/layout2.xml"/><Relationship Id="rId9" Type="http://schemas.openxmlformats.org/officeDocument/2006/relationships/image" Target="../media/image32.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6.xml"/><Relationship Id="rId4" Type="http://schemas.openxmlformats.org/officeDocument/2006/relationships/image" Target="../media/image42.jpe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50.jpeg"/><Relationship Id="rId4" Type="http://schemas.openxmlformats.org/officeDocument/2006/relationships/image" Target="../media/image49.png"/></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54.jpeg"/></Relationships>
</file>

<file path=ppt/slides/_rels/slide34.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6.jpeg"/><Relationship Id="rId7" Type="http://schemas.openxmlformats.org/officeDocument/2006/relationships/diagramColors" Target="../diagrams/colors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6.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73.jpeg"/><Relationship Id="rId4" Type="http://schemas.openxmlformats.org/officeDocument/2006/relationships/image" Target="../media/image72.png"/></Relationships>
</file>

<file path=ppt/slides/_rels/slide4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75.jpeg"/></Relationships>
</file>

<file path=ppt/slides/_rels/slide4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4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79.jpeg"/></Relationships>
</file>

<file path=ppt/slides/_rels/slide44.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5.xml.rels><?xml version="1.0" encoding="UTF-8" standalone="yes"?>
<Relationships xmlns="http://schemas.openxmlformats.org/package/2006/relationships"><Relationship Id="rId8" Type="http://schemas.openxmlformats.org/officeDocument/2006/relationships/image" Target="../media/image8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85.jpeg"/><Relationship Id="rId4" Type="http://schemas.openxmlformats.org/officeDocument/2006/relationships/diagramLayout" Target="../diagrams/layout8.xml"/><Relationship Id="rId9" Type="http://schemas.openxmlformats.org/officeDocument/2006/relationships/image" Target="../media/image84.jpeg"/></Relationships>
</file>

<file path=ppt/slides/_rels/slide4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89.jpeg"/></Relationships>
</file>

<file path=ppt/slides/_rels/slide4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92.jpeg"/><Relationship Id="rId4" Type="http://schemas.openxmlformats.org/officeDocument/2006/relationships/image" Target="../media/image91.jpg"/></Relationships>
</file>

<file path=ppt/slides/_rels/slide5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94.jpeg"/></Relationships>
</file>

<file path=ppt/slides/_rels/slide5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97.png"/><Relationship Id="rId4" Type="http://schemas.openxmlformats.org/officeDocument/2006/relationships/image" Target="../media/image96.jpg"/></Relationships>
</file>

<file path=ppt/slides/_rels/slide5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100.png"/></Relationships>
</file>

<file path=ppt/slides/_rels/slide54.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103.png"/></Relationships>
</file>

<file path=ppt/slides/_rels/slide56.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image" Target="../media/image106.png"/><Relationship Id="rId3" Type="http://schemas.openxmlformats.org/officeDocument/2006/relationships/tags" Target="../tags/tag18.xml"/><Relationship Id="rId7" Type="http://schemas.openxmlformats.org/officeDocument/2006/relationships/image" Target="../media/image105.png"/><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notesSlide" Target="../notesSlides/notesSlide43.xml"/><Relationship Id="rId5" Type="http://schemas.openxmlformats.org/officeDocument/2006/relationships/slideLayout" Target="../slideLayouts/slideLayout7.xml"/><Relationship Id="rId10" Type="http://schemas.openxmlformats.org/officeDocument/2006/relationships/image" Target="../media/image108.png"/><Relationship Id="rId4" Type="http://schemas.openxmlformats.org/officeDocument/2006/relationships/tags" Target="../tags/tag19.xml"/><Relationship Id="rId9" Type="http://schemas.openxmlformats.org/officeDocument/2006/relationships/image" Target="../media/image107.png"/></Relationships>
</file>

<file path=ppt/slides/_rels/slide58.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image" Target="../media/image112.jpeg"/><Relationship Id="rId5" Type="http://schemas.openxmlformats.org/officeDocument/2006/relationships/image" Target="../media/image111.png"/><Relationship Id="rId4" Type="http://schemas.openxmlformats.org/officeDocument/2006/relationships/image" Target="../media/image110.jpe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8" Type="http://schemas.openxmlformats.org/officeDocument/2006/relationships/tags" Target="../tags/tag27.xml"/><Relationship Id="rId13" Type="http://schemas.openxmlformats.org/officeDocument/2006/relationships/image" Target="../media/image115.png"/><Relationship Id="rId18" Type="http://schemas.openxmlformats.org/officeDocument/2006/relationships/image" Target="../media/image120.png"/><Relationship Id="rId3" Type="http://schemas.openxmlformats.org/officeDocument/2006/relationships/tags" Target="../tags/tag22.xml"/><Relationship Id="rId7" Type="http://schemas.openxmlformats.org/officeDocument/2006/relationships/tags" Target="../tags/tag26.xml"/><Relationship Id="rId12" Type="http://schemas.openxmlformats.org/officeDocument/2006/relationships/image" Target="../media/image114.png"/><Relationship Id="rId17" Type="http://schemas.openxmlformats.org/officeDocument/2006/relationships/image" Target="../media/image119.png"/><Relationship Id="rId2" Type="http://schemas.openxmlformats.org/officeDocument/2006/relationships/tags" Target="../tags/tag21.xml"/><Relationship Id="rId16" Type="http://schemas.openxmlformats.org/officeDocument/2006/relationships/image" Target="../media/image118.png"/><Relationship Id="rId1" Type="http://schemas.openxmlformats.org/officeDocument/2006/relationships/tags" Target="../tags/tag20.xml"/><Relationship Id="rId6" Type="http://schemas.openxmlformats.org/officeDocument/2006/relationships/tags" Target="../tags/tag25.xml"/><Relationship Id="rId11" Type="http://schemas.openxmlformats.org/officeDocument/2006/relationships/image" Target="../media/image113.png"/><Relationship Id="rId5" Type="http://schemas.openxmlformats.org/officeDocument/2006/relationships/tags" Target="../tags/tag24.xml"/><Relationship Id="rId15" Type="http://schemas.openxmlformats.org/officeDocument/2006/relationships/image" Target="../media/image117.png"/><Relationship Id="rId10" Type="http://schemas.openxmlformats.org/officeDocument/2006/relationships/notesSlide" Target="../notesSlides/notesSlide46.xml"/><Relationship Id="rId4" Type="http://schemas.openxmlformats.org/officeDocument/2006/relationships/tags" Target="../tags/tag23.xml"/><Relationship Id="rId9" Type="http://schemas.openxmlformats.org/officeDocument/2006/relationships/slideLayout" Target="../slideLayouts/slideLayout7.xml"/><Relationship Id="rId14" Type="http://schemas.openxmlformats.org/officeDocument/2006/relationships/image" Target="../media/image116.png"/></Relationships>
</file>

<file path=ppt/slides/_rels/slide61.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2.xml"/><Relationship Id="rId4" Type="http://schemas.openxmlformats.org/officeDocument/2006/relationships/image" Target="../media/image126.jpeg"/></Relationships>
</file>

<file path=ppt/slides/_rels/slide65.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7.jpeg"/><Relationship Id="rId1" Type="http://schemas.openxmlformats.org/officeDocument/2006/relationships/slideLayout" Target="../slideLayouts/slideLayout2.xml"/><Relationship Id="rId4" Type="http://schemas.openxmlformats.org/officeDocument/2006/relationships/image" Target="../media/image128.jpeg"/></Relationships>
</file>

<file path=ppt/slides/_rels/slide66.xml.rels><?xml version="1.0" encoding="UTF-8" standalone="yes"?>
<Relationships xmlns="http://schemas.openxmlformats.org/package/2006/relationships"><Relationship Id="rId2" Type="http://schemas.openxmlformats.org/officeDocument/2006/relationships/image" Target="../media/image129.jpe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30.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8" Type="http://schemas.openxmlformats.org/officeDocument/2006/relationships/image" Target="../media/image131.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132.jpeg"/></Relationships>
</file>

<file path=ppt/slides/_rels/slide69.xml.rels><?xml version="1.0" encoding="UTF-8" standalone="yes"?>
<Relationships xmlns="http://schemas.openxmlformats.org/package/2006/relationships"><Relationship Id="rId3" Type="http://schemas.openxmlformats.org/officeDocument/2006/relationships/image" Target="../media/image133.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8" Type="http://schemas.openxmlformats.org/officeDocument/2006/relationships/image" Target="../media/image138.png"/><Relationship Id="rId3" Type="http://schemas.openxmlformats.org/officeDocument/2006/relationships/tags" Target="../tags/tag30.xml"/><Relationship Id="rId7" Type="http://schemas.openxmlformats.org/officeDocument/2006/relationships/image" Target="../media/image137.png"/><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image" Target="../media/image136.png"/><Relationship Id="rId5" Type="http://schemas.openxmlformats.org/officeDocument/2006/relationships/notesSlide" Target="../notesSlides/notesSlide52.xml"/><Relationship Id="rId4"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143.png"/><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image" Target="../media/image142.png"/><Relationship Id="rId5" Type="http://schemas.openxmlformats.org/officeDocument/2006/relationships/image" Target="../media/image141.png"/><Relationship Id="rId4" Type="http://schemas.openxmlformats.org/officeDocument/2006/relationships/image" Target="../media/image140.jpeg"/></Relationships>
</file>

<file path=ppt/slides/_rels/slide76.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notesSlide" Target="../notesSlides/notesSlide55.xml"/><Relationship Id="rId1" Type="http://schemas.openxmlformats.org/officeDocument/2006/relationships/slideLayout" Target="../slideLayouts/slideLayout7.xml"/><Relationship Id="rId4" Type="http://schemas.openxmlformats.org/officeDocument/2006/relationships/image" Target="../media/image145.jpeg"/></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7.xml"/><Relationship Id="rId1" Type="http://schemas.openxmlformats.org/officeDocument/2006/relationships/tags" Target="../tags/tag31.xml"/><Relationship Id="rId4" Type="http://schemas.openxmlformats.org/officeDocument/2006/relationships/image" Target="../media/image146.jpeg"/></Relationships>
</file>

<file path=ppt/slides/_rels/slide78.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149.jpeg"/></Relationships>
</file>

<file path=ppt/slides/_rels/slide80.xml.rels><?xml version="1.0" encoding="UTF-8" standalone="yes"?>
<Relationships xmlns="http://schemas.openxmlformats.org/package/2006/relationships"><Relationship Id="rId3" Type="http://schemas.openxmlformats.org/officeDocument/2006/relationships/image" Target="../media/image150.gif"/><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151.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C1C02-BA59-E85B-158C-29898CB268D6}"/>
              </a:ext>
            </a:extLst>
          </p:cNvPr>
          <p:cNvSpPr>
            <a:spLocks noGrp="1"/>
          </p:cNvSpPr>
          <p:nvPr>
            <p:ph type="ctrTitle"/>
          </p:nvPr>
        </p:nvSpPr>
        <p:spPr>
          <a:xfrm>
            <a:off x="1076855" y="939265"/>
            <a:ext cx="4900144" cy="2736965"/>
          </a:xfrm>
        </p:spPr>
        <p:txBody>
          <a:bodyPr anchor="t">
            <a:normAutofit fontScale="90000"/>
          </a:bodyPr>
          <a:lstStyle/>
          <a:p>
            <a:r>
              <a:rPr lang="en-US" sz="5400" dirty="0"/>
              <a:t>Consolidation Workshop </a:t>
            </a:r>
            <a:br>
              <a:rPr lang="en-US" sz="5400" dirty="0"/>
            </a:br>
            <a:br>
              <a:rPr lang="en-US" sz="5400" dirty="0"/>
            </a:br>
            <a:br>
              <a:rPr lang="en-US" sz="4000" dirty="0">
                <a:solidFill>
                  <a:srgbClr val="FF0000"/>
                </a:solidFill>
              </a:rPr>
            </a:br>
            <a:r>
              <a:rPr lang="en-US" sz="4000" dirty="0">
                <a:solidFill>
                  <a:srgbClr val="FF0000"/>
                </a:solidFill>
              </a:rPr>
              <a:t>Important: </a:t>
            </a:r>
            <a:br>
              <a:rPr lang="en-US" sz="4000" dirty="0">
                <a:solidFill>
                  <a:srgbClr val="FF0000"/>
                </a:solidFill>
              </a:rPr>
            </a:br>
            <a:r>
              <a:rPr lang="en-US" sz="4000" dirty="0">
                <a:solidFill>
                  <a:srgbClr val="FF0000"/>
                </a:solidFill>
              </a:rPr>
              <a:t>Do not</a:t>
            </a:r>
            <a:r>
              <a:rPr lang="en-US" sz="4000" i="1" dirty="0">
                <a:solidFill>
                  <a:srgbClr val="FF0000"/>
                </a:solidFill>
              </a:rPr>
              <a:t> JUST </a:t>
            </a:r>
            <a:r>
              <a:rPr lang="en-US" sz="4000" dirty="0">
                <a:solidFill>
                  <a:srgbClr val="FF0000"/>
                </a:solidFill>
              </a:rPr>
              <a:t>use this PP for revision – look over every pp since week 1</a:t>
            </a:r>
            <a:endParaRPr lang="en-US" sz="5400" dirty="0">
              <a:solidFill>
                <a:srgbClr val="FF0000"/>
              </a:solidFill>
            </a:endParaRPr>
          </a:p>
        </p:txBody>
      </p:sp>
      <p:grpSp>
        <p:nvGrpSpPr>
          <p:cNvPr id="1035" name="Group 103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036" name="Rectangle 103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0" name="Rectangle 103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Revise: 5 study tips that really work - The Tutor Team">
            <a:extLst>
              <a:ext uri="{FF2B5EF4-FFF2-40B4-BE49-F238E27FC236}">
                <a16:creationId xmlns:a16="http://schemas.microsoft.com/office/drawing/2014/main" id="{33CB156D-00B4-8A3C-E9FF-A1BF91F3DE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8" r="2" b="10821"/>
          <a:stretch/>
        </p:blipFill>
        <p:spPr bwMode="auto">
          <a:xfrm>
            <a:off x="7114162" y="471748"/>
            <a:ext cx="4324849" cy="2552007"/>
          </a:xfrm>
          <a:prstGeom prst="rect">
            <a:avLst/>
          </a:prstGeom>
          <a:noFill/>
          <a:extLst>
            <a:ext uri="{909E8E84-426E-40DD-AFC4-6F175D3DCCD1}">
              <a14:hiddenFill xmlns:a14="http://schemas.microsoft.com/office/drawing/2010/main">
                <a:solidFill>
                  <a:srgbClr val="FFFFFF"/>
                </a:solidFill>
              </a14:hiddenFill>
            </a:ext>
          </a:extLst>
        </p:spPr>
      </p:pic>
      <p:sp>
        <p:nvSpPr>
          <p:cNvPr id="1044" name="Rectangle 104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Year 11 Revision Session - English | West Hill School">
            <a:extLst>
              <a:ext uri="{FF2B5EF4-FFF2-40B4-BE49-F238E27FC236}">
                <a16:creationId xmlns:a16="http://schemas.microsoft.com/office/drawing/2014/main" id="{EF1445D9-489C-E982-495C-5158D95709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138" r="2" b="2855"/>
          <a:stretch/>
        </p:blipFill>
        <p:spPr bwMode="auto">
          <a:xfrm>
            <a:off x="7114162" y="3676230"/>
            <a:ext cx="4324849" cy="255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27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6B5DC965-D05A-1A52-37F4-9E1B49AD528E}"/>
              </a:ext>
            </a:extLst>
          </p:cNvPr>
          <p:cNvPicPr>
            <a:picLocks noChangeAspect="1"/>
          </p:cNvPicPr>
          <p:nvPr/>
        </p:nvPicPr>
        <p:blipFill>
          <a:blip r:embed="rId2"/>
          <a:stretch>
            <a:fillRect/>
          </a:stretch>
        </p:blipFill>
        <p:spPr>
          <a:xfrm>
            <a:off x="558139" y="145425"/>
            <a:ext cx="9904021" cy="6567149"/>
          </a:xfrm>
          <a:prstGeom prst="rect">
            <a:avLst/>
          </a:prstGeom>
        </p:spPr>
      </p:pic>
      <p:pic>
        <p:nvPicPr>
          <p:cNvPr id="2050" name="Picture 2" descr="Free Remember Cliparts, Download Free Remember Cliparts png images, Free  ClipArts on Clipart Library">
            <a:extLst>
              <a:ext uri="{FF2B5EF4-FFF2-40B4-BE49-F238E27FC236}">
                <a16:creationId xmlns:a16="http://schemas.microsoft.com/office/drawing/2014/main" id="{A9AF740F-B49F-FAC6-1D55-AB1A2A940C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087" y="145425"/>
            <a:ext cx="4331030" cy="2983598"/>
          </a:xfrm>
          <a:prstGeom prst="rect">
            <a:avLst/>
          </a:prstGeom>
          <a:noFill/>
          <a:extLst>
            <a:ext uri="{909E8E84-426E-40DD-AFC4-6F175D3DCCD1}">
              <a14:hiddenFill xmlns:a14="http://schemas.microsoft.com/office/drawing/2010/main">
                <a:solidFill>
                  <a:srgbClr val="FFFFFF"/>
                </a:solidFill>
              </a14:hiddenFill>
            </a:ext>
          </a:extLst>
        </p:spPr>
      </p:pic>
      <p:sp>
        <p:nvSpPr>
          <p:cNvPr id="4" name="Doughnut 3">
            <a:extLst>
              <a:ext uri="{FF2B5EF4-FFF2-40B4-BE49-F238E27FC236}">
                <a16:creationId xmlns:a16="http://schemas.microsoft.com/office/drawing/2014/main" id="{5B3E8BC3-8034-5D53-63D8-0E39F2A4F3FA}"/>
              </a:ext>
            </a:extLst>
          </p:cNvPr>
          <p:cNvSpPr/>
          <p:nvPr/>
        </p:nvSpPr>
        <p:spPr>
          <a:xfrm>
            <a:off x="296883" y="1781299"/>
            <a:ext cx="2992582" cy="2458192"/>
          </a:xfrm>
          <a:prstGeom prst="donut">
            <a:avLst>
              <a:gd name="adj" fmla="val 322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Left Arrow 4">
            <a:extLst>
              <a:ext uri="{FF2B5EF4-FFF2-40B4-BE49-F238E27FC236}">
                <a16:creationId xmlns:a16="http://schemas.microsoft.com/office/drawing/2014/main" id="{BC6B7C93-5C20-BA10-4E8F-C8FCBC8D112C}"/>
              </a:ext>
            </a:extLst>
          </p:cNvPr>
          <p:cNvSpPr/>
          <p:nvPr/>
        </p:nvSpPr>
        <p:spPr>
          <a:xfrm rot="20336480">
            <a:off x="3254686" y="1645104"/>
            <a:ext cx="5354485" cy="1264334"/>
          </a:xfrm>
          <a:prstGeom prst="leftArrow">
            <a:avLst>
              <a:gd name="adj1" fmla="val 17237"/>
              <a:gd name="adj2" fmla="val 50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517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55324" y="178392"/>
            <a:ext cx="5808133" cy="1325563"/>
          </a:xfrm>
        </p:spPr>
        <p:txBody>
          <a:bodyPr vert="horz" lIns="91440" tIns="45720" rIns="91440" bIns="45720" rtlCol="0" anchor="ctr">
            <a:normAutofit/>
          </a:bodyPr>
          <a:lstStyle/>
          <a:p>
            <a:r>
              <a:rPr lang="en-US" b="1" u="sng" kern="1200" dirty="0">
                <a:solidFill>
                  <a:schemeClr val="tx1"/>
                </a:solidFill>
                <a:latin typeface="Arial" panose="020B0604020202020204" pitchFamily="34" charset="0"/>
                <a:cs typeface="Arial" panose="020B0604020202020204" pitchFamily="34" charset="0"/>
              </a:rPr>
              <a:t>Assessment 1: Exam</a:t>
            </a:r>
          </a:p>
        </p:txBody>
      </p:sp>
      <p:sp>
        <p:nvSpPr>
          <p:cNvPr id="2" name="TextBox 1">
            <a:extLst>
              <a:ext uri="{FF2B5EF4-FFF2-40B4-BE49-F238E27FC236}">
                <a16:creationId xmlns:a16="http://schemas.microsoft.com/office/drawing/2014/main" id="{CA8B88CD-93ED-B289-5743-953DF61B8AFB}"/>
              </a:ext>
            </a:extLst>
          </p:cNvPr>
          <p:cNvSpPr txBox="1"/>
          <p:nvPr/>
        </p:nvSpPr>
        <p:spPr>
          <a:xfrm>
            <a:off x="293903" y="1171235"/>
            <a:ext cx="6995100"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50% contribution to overall module.</a:t>
            </a:r>
          </a:p>
          <a:p>
            <a:pPr>
              <a:lnSpc>
                <a:spcPct val="90000"/>
              </a:lnSpc>
              <a:spcAft>
                <a:spcPts val="600"/>
              </a:spcAft>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a:latin typeface="Arial" panose="020B0604020202020204" pitchFamily="34" charset="0"/>
                <a:cs typeface="Arial" panose="020B0604020202020204" pitchFamily="34" charset="0"/>
              </a:rPr>
              <a:t>Exam 2 </a:t>
            </a:r>
            <a:r>
              <a:rPr lang="en-US" sz="2400" dirty="0">
                <a:latin typeface="Arial" panose="020B0604020202020204" pitchFamily="34" charset="0"/>
                <a:cs typeface="Arial" panose="020B0604020202020204" pitchFamily="34" charset="0"/>
              </a:rPr>
              <a:t>hours Short answer questions</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Date: During the on-campus events in Jan 2023</a:t>
            </a:r>
            <a:endParaRPr lang="en-US" sz="24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b="1" dirty="0"/>
          </a:p>
        </p:txBody>
      </p:sp>
      <p:pic>
        <p:nvPicPr>
          <p:cNvPr id="4" name="Picture 4" descr="A picture containing icon&#10;&#10;Description automatically generated">
            <a:extLst>
              <a:ext uri="{FF2B5EF4-FFF2-40B4-BE49-F238E27FC236}">
                <a16:creationId xmlns:a16="http://schemas.microsoft.com/office/drawing/2014/main" id="{D1FAE3F1-4A2E-9978-CEEC-EA4D58F1B577}"/>
              </a:ext>
            </a:extLst>
          </p:cNvPr>
          <p:cNvPicPr>
            <a:picLocks noChangeAspect="1"/>
          </p:cNvPicPr>
          <p:nvPr/>
        </p:nvPicPr>
        <p:blipFill rotWithShape="1">
          <a:blip r:embed="rId3"/>
          <a:srcRect l="9379" r="959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3" name="Picture 3" descr="A picture containing text, floor, wooden&#10;&#10;Description automatically generated">
            <a:extLst>
              <a:ext uri="{FF2B5EF4-FFF2-40B4-BE49-F238E27FC236}">
                <a16:creationId xmlns:a16="http://schemas.microsoft.com/office/drawing/2014/main" id="{F534F1D5-B220-9F07-F61A-C880DC5ABD12}"/>
              </a:ext>
            </a:extLst>
          </p:cNvPr>
          <p:cNvPicPr>
            <a:picLocks noChangeAspect="1"/>
          </p:cNvPicPr>
          <p:nvPr/>
        </p:nvPicPr>
        <p:blipFill rotWithShape="1">
          <a:blip r:embed="rId4"/>
          <a:srcRect l="180" r="21822"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BFADCD6-1194-3C83-EB5C-01E45B654580}"/>
              </a:ext>
            </a:extLst>
          </p:cNvPr>
          <p:cNvSpPr txBox="1"/>
          <p:nvPr/>
        </p:nvSpPr>
        <p:spPr>
          <a:xfrm>
            <a:off x="1687477" y="5686765"/>
            <a:ext cx="5206530" cy="341632"/>
          </a:xfrm>
          <a:prstGeom prst="rect">
            <a:avLst/>
          </a:prstGeom>
          <a:noFill/>
        </p:spPr>
        <p:txBody>
          <a:bodyPr wrap="square" rtlCol="0">
            <a:spAutoFit/>
          </a:bodyPr>
          <a:lstStyle/>
          <a:p>
            <a:pPr>
              <a:lnSpc>
                <a:spcPct val="90000"/>
              </a:lnSpc>
              <a:spcAft>
                <a:spcPts val="600"/>
              </a:spcAft>
            </a:pPr>
            <a:r>
              <a:rPr lang="en-US" sz="1800" b="1" dirty="0">
                <a:solidFill>
                  <a:srgbClr val="FF0000"/>
                </a:solidFill>
                <a:latin typeface="Arial" panose="020B0604020202020204" pitchFamily="34" charset="0"/>
                <a:cs typeface="Arial" panose="020B0604020202020204" pitchFamily="34" charset="0"/>
              </a:rPr>
              <a:t>11</a:t>
            </a:r>
            <a:r>
              <a:rPr lang="en-US" sz="1800" b="1" baseline="30000" dirty="0">
                <a:solidFill>
                  <a:srgbClr val="FF0000"/>
                </a:solidFill>
                <a:latin typeface="Arial" panose="020B0604020202020204" pitchFamily="34" charset="0"/>
                <a:cs typeface="Arial" panose="020B0604020202020204" pitchFamily="34" charset="0"/>
              </a:rPr>
              <a:t>th</a:t>
            </a:r>
            <a:r>
              <a:rPr lang="en-US" sz="1800" b="1" dirty="0">
                <a:solidFill>
                  <a:srgbClr val="FF0000"/>
                </a:solidFill>
                <a:latin typeface="Arial" panose="020B0604020202020204" pitchFamily="34" charset="0"/>
                <a:cs typeface="Arial" panose="020B0604020202020204" pitchFamily="34" charset="0"/>
              </a:rPr>
              <a:t> AND 12</a:t>
            </a:r>
            <a:r>
              <a:rPr lang="en-US" sz="1800" b="1" baseline="30000" dirty="0">
                <a:solidFill>
                  <a:srgbClr val="FF0000"/>
                </a:solidFill>
                <a:latin typeface="Arial" panose="020B0604020202020204" pitchFamily="34" charset="0"/>
                <a:cs typeface="Arial" panose="020B0604020202020204" pitchFamily="34" charset="0"/>
              </a:rPr>
              <a:t>th</a:t>
            </a:r>
            <a:r>
              <a:rPr lang="en-US" sz="1800" b="1" dirty="0">
                <a:solidFill>
                  <a:srgbClr val="FF0000"/>
                </a:solidFill>
                <a:latin typeface="Arial" panose="020B0604020202020204" pitchFamily="34" charset="0"/>
                <a:cs typeface="Arial" panose="020B0604020202020204" pitchFamily="34" charset="0"/>
              </a:rPr>
              <a:t> of January 2023</a:t>
            </a:r>
          </a:p>
        </p:txBody>
      </p:sp>
    </p:spTree>
    <p:extLst>
      <p:ext uri="{BB962C8B-B14F-4D97-AF65-F5344CB8AC3E}">
        <p14:creationId xmlns:p14="http://schemas.microsoft.com/office/powerpoint/2010/main" val="175208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227350" y="297849"/>
            <a:ext cx="8229600" cy="1143000"/>
          </a:xfrm>
        </p:spPr>
        <p:txBody>
          <a:bodyPr vert="horz" lIns="91440" tIns="45720" rIns="91440" bIns="45720" rtlCol="0" anchor="ctr">
            <a:normAutofit/>
          </a:bodyPr>
          <a:lstStyle/>
          <a:p>
            <a:r>
              <a:rPr lang="en-GB" b="1" u="sng" dirty="0">
                <a:latin typeface="Arial" panose="020B0604020202020204" pitchFamily="34" charset="0"/>
                <a:cs typeface="Arial" panose="020B0604020202020204" pitchFamily="34" charset="0"/>
              </a:rPr>
              <a:t>Assessment 2: Role Play </a:t>
            </a:r>
          </a:p>
        </p:txBody>
      </p:sp>
      <p:pic>
        <p:nvPicPr>
          <p:cNvPr id="3" name="Picture 3">
            <a:extLst>
              <a:ext uri="{FF2B5EF4-FFF2-40B4-BE49-F238E27FC236}">
                <a16:creationId xmlns:a16="http://schemas.microsoft.com/office/drawing/2014/main" id="{A94FB9A4-EE4F-1820-DA75-55853C30B6D9}"/>
              </a:ext>
            </a:extLst>
          </p:cNvPr>
          <p:cNvPicPr>
            <a:picLocks noChangeAspect="1"/>
          </p:cNvPicPr>
          <p:nvPr/>
        </p:nvPicPr>
        <p:blipFill>
          <a:blip r:embed="rId3"/>
          <a:stretch>
            <a:fillRect/>
          </a:stretch>
        </p:blipFill>
        <p:spPr>
          <a:xfrm>
            <a:off x="6999647" y="3805548"/>
            <a:ext cx="5087422" cy="3052452"/>
          </a:xfrm>
          <a:prstGeom prst="rect">
            <a:avLst/>
          </a:prstGeom>
          <a:noFill/>
        </p:spPr>
      </p:pic>
      <p:sp>
        <p:nvSpPr>
          <p:cNvPr id="2" name="TextBox 1">
            <a:extLst>
              <a:ext uri="{FF2B5EF4-FFF2-40B4-BE49-F238E27FC236}">
                <a16:creationId xmlns:a16="http://schemas.microsoft.com/office/drawing/2014/main" id="{6D2E304A-6511-75B4-F0DD-1414F73B1B6D}"/>
              </a:ext>
            </a:extLst>
          </p:cNvPr>
          <p:cNvSpPr txBox="1"/>
          <p:nvPr/>
        </p:nvSpPr>
        <p:spPr>
          <a:xfrm>
            <a:off x="227349" y="1440849"/>
            <a:ext cx="10115863" cy="50554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GB" sz="2800" dirty="0"/>
              <a:t>Contribution to module : 50%</a:t>
            </a:r>
            <a:br>
              <a:rPr lang="en-GB" sz="2800" dirty="0"/>
            </a:br>
            <a:endParaRPr lang="en-GB" sz="2800" dirty="0"/>
          </a:p>
          <a:p>
            <a:pPr marL="457200" indent="-457200">
              <a:spcBef>
                <a:spcPct val="20000"/>
              </a:spcBef>
              <a:buFont typeface="Arial" panose="020B0604020202020204" pitchFamily="34" charset="0"/>
              <a:buChar char="•"/>
            </a:pPr>
            <a:r>
              <a:rPr lang="en-GB" sz="2800" dirty="0"/>
              <a:t>Role Play: Stop &amp; Search procedure practical assessment</a:t>
            </a:r>
          </a:p>
          <a:p>
            <a:pPr>
              <a:spcBef>
                <a:spcPct val="20000"/>
              </a:spcBef>
              <a:buFont typeface="Arial" pitchFamily="34" charset="0"/>
            </a:pPr>
            <a:endParaRPr lang="en-GB" sz="2800" dirty="0"/>
          </a:p>
          <a:p>
            <a:pPr marL="457200" indent="-457200">
              <a:spcBef>
                <a:spcPct val="20000"/>
              </a:spcBef>
              <a:buFont typeface="Arial" panose="020B0604020202020204" pitchFamily="34" charset="0"/>
              <a:buChar char="•"/>
            </a:pPr>
            <a:r>
              <a:rPr lang="en-US" sz="2800" dirty="0"/>
              <a:t>Date: During the on-campus events in Jan 2023</a:t>
            </a:r>
            <a:endParaRPr lang="en-US" sz="2800" b="1" dirty="0"/>
          </a:p>
          <a:p>
            <a:pPr>
              <a:spcBef>
                <a:spcPct val="20000"/>
              </a:spcBef>
              <a:buFont typeface="Arial" pitchFamily="34" charset="0"/>
            </a:pPr>
            <a:endParaRPr lang="en-GB" sz="2800" dirty="0"/>
          </a:p>
          <a:p>
            <a:pPr>
              <a:spcBef>
                <a:spcPct val="20000"/>
              </a:spcBef>
              <a:buFont typeface="Arial" pitchFamily="34" charset="0"/>
            </a:pPr>
            <a:endParaRPr lang="en-GB" sz="2800" dirty="0"/>
          </a:p>
          <a:p>
            <a:pPr>
              <a:spcBef>
                <a:spcPct val="20000"/>
              </a:spcBef>
              <a:buFont typeface="Arial" pitchFamily="34" charset="0"/>
            </a:pPr>
            <a:endParaRPr lang="en-GB" sz="2800" dirty="0"/>
          </a:p>
        </p:txBody>
      </p:sp>
      <p:sp>
        <p:nvSpPr>
          <p:cNvPr id="5" name="TextBox 4">
            <a:extLst>
              <a:ext uri="{FF2B5EF4-FFF2-40B4-BE49-F238E27FC236}">
                <a16:creationId xmlns:a16="http://schemas.microsoft.com/office/drawing/2014/main" id="{DA9EF472-88A2-1602-0D47-2CB797D789C2}"/>
              </a:ext>
            </a:extLst>
          </p:cNvPr>
          <p:cNvSpPr txBox="1"/>
          <p:nvPr/>
        </p:nvSpPr>
        <p:spPr>
          <a:xfrm>
            <a:off x="2698667" y="5075519"/>
            <a:ext cx="6109854" cy="341632"/>
          </a:xfrm>
          <a:prstGeom prst="rect">
            <a:avLst/>
          </a:prstGeom>
          <a:noFill/>
        </p:spPr>
        <p:txBody>
          <a:bodyPr wrap="square">
            <a:spAutoFit/>
          </a:bodyPr>
          <a:lstStyle/>
          <a:p>
            <a:pPr>
              <a:lnSpc>
                <a:spcPct val="90000"/>
              </a:lnSpc>
              <a:spcAft>
                <a:spcPts val="600"/>
              </a:spcAft>
            </a:pPr>
            <a:r>
              <a:rPr lang="en-US" sz="1800" b="1" dirty="0">
                <a:solidFill>
                  <a:srgbClr val="FF0000"/>
                </a:solidFill>
                <a:latin typeface="Arial" panose="020B0604020202020204" pitchFamily="34" charset="0"/>
                <a:cs typeface="Arial" panose="020B0604020202020204" pitchFamily="34" charset="0"/>
              </a:rPr>
              <a:t>11</a:t>
            </a:r>
            <a:r>
              <a:rPr lang="en-US" sz="1800" b="1" baseline="30000" dirty="0">
                <a:solidFill>
                  <a:srgbClr val="FF0000"/>
                </a:solidFill>
                <a:latin typeface="Arial" panose="020B0604020202020204" pitchFamily="34" charset="0"/>
                <a:cs typeface="Arial" panose="020B0604020202020204" pitchFamily="34" charset="0"/>
              </a:rPr>
              <a:t>th</a:t>
            </a:r>
            <a:r>
              <a:rPr lang="en-US" sz="1800" b="1" dirty="0">
                <a:solidFill>
                  <a:srgbClr val="FF0000"/>
                </a:solidFill>
                <a:latin typeface="Arial" panose="020B0604020202020204" pitchFamily="34" charset="0"/>
                <a:cs typeface="Arial" panose="020B0604020202020204" pitchFamily="34" charset="0"/>
              </a:rPr>
              <a:t> AND 12</a:t>
            </a:r>
            <a:r>
              <a:rPr lang="en-US" sz="1800" b="1" baseline="30000" dirty="0">
                <a:solidFill>
                  <a:srgbClr val="FF0000"/>
                </a:solidFill>
                <a:latin typeface="Arial" panose="020B0604020202020204" pitchFamily="34" charset="0"/>
                <a:cs typeface="Arial" panose="020B0604020202020204" pitchFamily="34" charset="0"/>
              </a:rPr>
              <a:t>th</a:t>
            </a:r>
            <a:r>
              <a:rPr lang="en-US" sz="1800" b="1" dirty="0">
                <a:solidFill>
                  <a:srgbClr val="FF0000"/>
                </a:solidFill>
                <a:latin typeface="Arial" panose="020B0604020202020204" pitchFamily="34" charset="0"/>
                <a:cs typeface="Arial" panose="020B0604020202020204" pitchFamily="34" charset="0"/>
              </a:rPr>
              <a:t> of January 2023</a:t>
            </a:r>
          </a:p>
        </p:txBody>
      </p:sp>
    </p:spTree>
    <p:extLst>
      <p:ext uri="{BB962C8B-B14F-4D97-AF65-F5344CB8AC3E}">
        <p14:creationId xmlns:p14="http://schemas.microsoft.com/office/powerpoint/2010/main" val="1430630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C296-AB28-7FDB-327D-B599353D34EA}"/>
              </a:ext>
            </a:extLst>
          </p:cNvPr>
          <p:cNvSpPr>
            <a:spLocks noGrp="1"/>
          </p:cNvSpPr>
          <p:nvPr>
            <p:ph type="title"/>
          </p:nvPr>
        </p:nvSpPr>
        <p:spPr>
          <a:xfrm>
            <a:off x="180248" y="398394"/>
            <a:ext cx="10515600" cy="1325563"/>
          </a:xfrm>
        </p:spPr>
        <p:txBody>
          <a:bodyPr/>
          <a:lstStyle/>
          <a:p>
            <a:r>
              <a:rPr lang="en-GB" b="1" u="sng" dirty="0">
                <a:latin typeface="Arial" panose="020B0604020202020204" pitchFamily="34" charset="0"/>
                <a:cs typeface="Arial" panose="020B0604020202020204" pitchFamily="34" charset="0"/>
              </a:rPr>
              <a:t>Help and Support</a:t>
            </a:r>
          </a:p>
        </p:txBody>
      </p:sp>
      <p:sp>
        <p:nvSpPr>
          <p:cNvPr id="3" name="Content Placeholder 2">
            <a:extLst>
              <a:ext uri="{FF2B5EF4-FFF2-40B4-BE49-F238E27FC236}">
                <a16:creationId xmlns:a16="http://schemas.microsoft.com/office/drawing/2014/main" id="{FD4351ED-2FA7-C3F3-7B33-9EFEC6FE6E23}"/>
              </a:ext>
            </a:extLst>
          </p:cNvPr>
          <p:cNvSpPr>
            <a:spLocks noGrp="1"/>
          </p:cNvSpPr>
          <p:nvPr>
            <p:ph sz="half" idx="1"/>
          </p:nvPr>
        </p:nvSpPr>
        <p:spPr>
          <a:xfrm>
            <a:off x="256448" y="1678603"/>
            <a:ext cx="5181600" cy="4351338"/>
          </a:xfrm>
        </p:spPr>
        <p:txBody>
          <a:bodyPr vert="horz" lIns="91440" tIns="45720" rIns="91440" bIns="45720" rtlCol="0" anchor="t">
            <a:normAutofit/>
          </a:bodyPr>
          <a:lstStyle/>
          <a:p>
            <a:pPr marL="0" indent="0">
              <a:buNone/>
            </a:pPr>
            <a:endParaRPr lang="en-GB"/>
          </a:p>
          <a:p>
            <a:endParaRPr lang="en-GB"/>
          </a:p>
          <a:p>
            <a:endParaRPr lang="en-GB"/>
          </a:p>
        </p:txBody>
      </p:sp>
      <p:pic>
        <p:nvPicPr>
          <p:cNvPr id="5" name="Picture 5" descr="Text&#10;&#10;Description automatically generated">
            <a:extLst>
              <a:ext uri="{FF2B5EF4-FFF2-40B4-BE49-F238E27FC236}">
                <a16:creationId xmlns:a16="http://schemas.microsoft.com/office/drawing/2014/main" id="{029BD47B-257D-88B4-823A-5D5886AE9D4B}"/>
              </a:ext>
            </a:extLst>
          </p:cNvPr>
          <p:cNvPicPr>
            <a:picLocks noGrp="1" noChangeAspect="1"/>
          </p:cNvPicPr>
          <p:nvPr>
            <p:ph sz="half" idx="2"/>
          </p:nvPr>
        </p:nvPicPr>
        <p:blipFill>
          <a:blip r:embed="rId3"/>
          <a:stretch>
            <a:fillRect/>
          </a:stretch>
        </p:blipFill>
        <p:spPr>
          <a:xfrm>
            <a:off x="9208308" y="3011309"/>
            <a:ext cx="1685925" cy="1685925"/>
          </a:xfrm>
        </p:spPr>
      </p:pic>
      <p:pic>
        <p:nvPicPr>
          <p:cNvPr id="6" name="Picture 6">
            <a:extLst>
              <a:ext uri="{FF2B5EF4-FFF2-40B4-BE49-F238E27FC236}">
                <a16:creationId xmlns:a16="http://schemas.microsoft.com/office/drawing/2014/main" id="{3FFB013C-D245-FEB6-57E4-D1AA9F190330}"/>
              </a:ext>
            </a:extLst>
          </p:cNvPr>
          <p:cNvPicPr>
            <a:picLocks noChangeAspect="1"/>
          </p:cNvPicPr>
          <p:nvPr/>
        </p:nvPicPr>
        <p:blipFill>
          <a:blip r:embed="rId4"/>
          <a:stretch>
            <a:fillRect/>
          </a:stretch>
        </p:blipFill>
        <p:spPr>
          <a:xfrm>
            <a:off x="9500057" y="4768031"/>
            <a:ext cx="2280189" cy="1691575"/>
          </a:xfrm>
          <a:prstGeom prst="rect">
            <a:avLst/>
          </a:prstGeom>
        </p:spPr>
      </p:pic>
      <p:pic>
        <p:nvPicPr>
          <p:cNvPr id="9" name="Picture 9" descr="Text&#10;&#10;Description automatically generated">
            <a:extLst>
              <a:ext uri="{FF2B5EF4-FFF2-40B4-BE49-F238E27FC236}">
                <a16:creationId xmlns:a16="http://schemas.microsoft.com/office/drawing/2014/main" id="{221DC831-6CDE-EB74-F4A4-E71821E23F73}"/>
              </a:ext>
            </a:extLst>
          </p:cNvPr>
          <p:cNvPicPr>
            <a:picLocks noChangeAspect="1"/>
          </p:cNvPicPr>
          <p:nvPr/>
        </p:nvPicPr>
        <p:blipFill>
          <a:blip r:embed="rId5"/>
          <a:stretch>
            <a:fillRect/>
          </a:stretch>
        </p:blipFill>
        <p:spPr>
          <a:xfrm>
            <a:off x="6357444" y="2580322"/>
            <a:ext cx="1628775" cy="1899834"/>
          </a:xfrm>
          <a:prstGeom prst="rect">
            <a:avLst/>
          </a:prstGeom>
        </p:spPr>
      </p:pic>
      <p:pic>
        <p:nvPicPr>
          <p:cNvPr id="10" name="Picture 10" descr="Graphical user interface, text&#10;&#10;Description automatically generated">
            <a:extLst>
              <a:ext uri="{FF2B5EF4-FFF2-40B4-BE49-F238E27FC236}">
                <a16:creationId xmlns:a16="http://schemas.microsoft.com/office/drawing/2014/main" id="{CA0CC894-CDCF-9962-5CD6-4BFE86D26603}"/>
              </a:ext>
            </a:extLst>
          </p:cNvPr>
          <p:cNvPicPr>
            <a:picLocks noChangeAspect="1"/>
          </p:cNvPicPr>
          <p:nvPr/>
        </p:nvPicPr>
        <p:blipFill>
          <a:blip r:embed="rId6"/>
          <a:stretch>
            <a:fillRect/>
          </a:stretch>
        </p:blipFill>
        <p:spPr>
          <a:xfrm>
            <a:off x="7464355" y="4915657"/>
            <a:ext cx="1295400" cy="1457325"/>
          </a:xfrm>
          <a:prstGeom prst="rect">
            <a:avLst/>
          </a:prstGeom>
        </p:spPr>
      </p:pic>
      <p:sp>
        <p:nvSpPr>
          <p:cNvPr id="7" name="TextBox 6">
            <a:extLst>
              <a:ext uri="{FF2B5EF4-FFF2-40B4-BE49-F238E27FC236}">
                <a16:creationId xmlns:a16="http://schemas.microsoft.com/office/drawing/2014/main" id="{0B413133-C390-EC76-1F76-95FB818E8E7E}"/>
              </a:ext>
            </a:extLst>
          </p:cNvPr>
          <p:cNvSpPr txBox="1"/>
          <p:nvPr/>
        </p:nvSpPr>
        <p:spPr>
          <a:xfrm>
            <a:off x="182522" y="2587330"/>
            <a:ext cx="6100996" cy="3785652"/>
          </a:xfrm>
          <a:prstGeom prst="rect">
            <a:avLst/>
          </a:prstGeom>
          <a:noFill/>
        </p:spPr>
        <p:txBody>
          <a:bodyPr wrap="square">
            <a:spAutoFit/>
          </a:bodyPr>
          <a:lstStyle/>
          <a:p>
            <a:pPr marL="0" indent="0">
              <a:buNone/>
            </a:pPr>
            <a:r>
              <a:rPr lang="en-GB" sz="2000" dirty="0">
                <a:latin typeface="Arial" panose="020B0604020202020204" pitchFamily="34" charset="0"/>
                <a:cs typeface="Arial" panose="020B0604020202020204" pitchFamily="34" charset="0"/>
              </a:rPr>
              <a:t>Lisa Ellis for Referencing Support</a:t>
            </a:r>
            <a:endParaRPr lang="en-US"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7"/>
              </a:rPr>
              <a:t>l.ellis@uwtsd.ac.uk</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Study Skills: </a:t>
            </a:r>
          </a:p>
          <a:p>
            <a:pPr marL="0" indent="0">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8"/>
              </a:rPr>
              <a:t>Study Skills Support | UWTSD</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Reading List: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ea typeface="+mn-lt"/>
                <a:cs typeface="Arial" panose="020B0604020202020204" pitchFamily="34" charset="0"/>
                <a:hlinkClick r:id="rId9"/>
              </a:rPr>
              <a:t>Library and Learning Resources | University of Wales Trinity Saint David (uwtsd.ac.uk)</a:t>
            </a:r>
            <a:endParaRPr lang="en-GB" sz="2000" dirty="0">
              <a:latin typeface="Arial" panose="020B0604020202020204" pitchFamily="34" charset="0"/>
              <a:cs typeface="Arial" panose="020B0604020202020204" pitchFamily="34" charset="0"/>
            </a:endParaRPr>
          </a:p>
        </p:txBody>
      </p:sp>
      <p:pic>
        <p:nvPicPr>
          <p:cNvPr id="11" name="Picture 5" descr="A picture containing text, sign, sky, outdoor&#10;&#10;Description automatically generated">
            <a:extLst>
              <a:ext uri="{FF2B5EF4-FFF2-40B4-BE49-F238E27FC236}">
                <a16:creationId xmlns:a16="http://schemas.microsoft.com/office/drawing/2014/main" id="{70C11B54-DFD3-BE4B-11EB-171450B39E2A}"/>
              </a:ext>
            </a:extLst>
          </p:cNvPr>
          <p:cNvPicPr>
            <a:picLocks noChangeAspect="1"/>
          </p:cNvPicPr>
          <p:nvPr/>
        </p:nvPicPr>
        <p:blipFill>
          <a:blip r:embed="rId10"/>
          <a:stretch>
            <a:fillRect/>
          </a:stretch>
        </p:blipFill>
        <p:spPr>
          <a:xfrm>
            <a:off x="8375383" y="369551"/>
            <a:ext cx="2743200" cy="2170545"/>
          </a:xfrm>
          <a:prstGeom prst="rect">
            <a:avLst/>
          </a:prstGeom>
        </p:spPr>
      </p:pic>
    </p:spTree>
    <p:extLst>
      <p:ext uri="{BB962C8B-B14F-4D97-AF65-F5344CB8AC3E}">
        <p14:creationId xmlns:p14="http://schemas.microsoft.com/office/powerpoint/2010/main" val="4206665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26207"/>
            <a:ext cx="12192000" cy="5949279"/>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5164209" y="410248"/>
            <a:ext cx="6686531" cy="1535036"/>
          </a:xfrm>
          <a:prstGeom prst="rect">
            <a:avLst/>
          </a:prstGeom>
          <a:solidFill>
            <a:schemeClr val="bg1"/>
          </a:solidFill>
        </p:spPr>
        <p:txBody>
          <a:bodyPr wrap="square" rtlCol="0">
            <a:spAutoFit/>
          </a:bodyPr>
          <a:lstStyle/>
          <a:p>
            <a:pPr algn="ctr" defTabSz="685800" eaLnBrk="1" fontAlgn="auto" hangingPunct="1">
              <a:spcBef>
                <a:spcPts val="0"/>
              </a:spcBef>
              <a:spcAft>
                <a:spcPts val="0"/>
              </a:spcAft>
            </a:pP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The National Decision Making Model </a:t>
            </a:r>
            <a:b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and Discretion – what can you remember?</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51201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6" name="Rectangle 6151">
            <a:extLst>
              <a:ext uri="{FF2B5EF4-FFF2-40B4-BE49-F238E27FC236}">
                <a16:creationId xmlns:a16="http://schemas.microsoft.com/office/drawing/2014/main" id="{DCF72F19-1473-448C-AA14-0CB8AA374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99609" y="679731"/>
            <a:ext cx="4171994" cy="3736540"/>
          </a:xfrm>
          <a:prstGeom prst="rect">
            <a:avLst/>
          </a:prstGeom>
        </p:spPr>
        <p:txBody>
          <a:bodyPr vert="horz" lIns="91440" tIns="45720" rIns="91440" bIns="45720" rtlCol="0" anchor="b">
            <a:normAutofit/>
          </a:bodyPr>
          <a:lstStyle/>
          <a:p>
            <a:pPr>
              <a:lnSpc>
                <a:spcPct val="90000"/>
              </a:lnSpc>
              <a:spcBef>
                <a:spcPct val="0"/>
              </a:spcBef>
              <a:spcAft>
                <a:spcPts val="600"/>
              </a:spcAft>
              <a:defRPr/>
            </a:pPr>
            <a:r>
              <a:rPr lang="en-US" sz="6000" b="1">
                <a:latin typeface="+mj-lt"/>
                <a:ea typeface="+mj-ea"/>
                <a:cs typeface="+mj-cs"/>
              </a:rPr>
              <a:t>What is Discretion?</a:t>
            </a:r>
          </a:p>
        </p:txBody>
      </p:sp>
      <p:grpSp>
        <p:nvGrpSpPr>
          <p:cNvPr id="6167" name="Group 615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6155" name="Straight Connector 615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168" name="Rectangle 615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69" name="Rectangle 615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l="424" r="2" b="2"/>
          <a:stretch/>
        </p:blipFill>
        <p:spPr bwMode="auto">
          <a:xfrm>
            <a:off x="5640572" y="557360"/>
            <a:ext cx="5608830" cy="56327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3"/>
          <p:cNvPicPr>
            <a:picLocks noChangeAspect="1"/>
          </p:cNvPicPr>
          <p:nvPr/>
        </p:nvPicPr>
        <p:blipFill>
          <a:blip r:embed="rId9">
            <a:extLst>
              <a:ext uri="{28A0092B-C50C-407E-A947-70E740481C1C}">
                <a14:useLocalDpi xmlns:a14="http://schemas.microsoft.com/office/drawing/2010/main" val="0"/>
              </a:ext>
            </a:extLst>
          </a:blip>
          <a:srcRect l="5556" r="8333"/>
          <a:stretch>
            <a:fillRect/>
          </a:stretch>
        </p:blipFill>
        <p:spPr bwMode="auto">
          <a:xfrm>
            <a:off x="1644649" y="2298739"/>
            <a:ext cx="3181350" cy="246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7"/>
          <p:cNvSpPr txBox="1">
            <a:spLocks noChangeArrowheads="1"/>
          </p:cNvSpPr>
          <p:nvPr>
            <p:custDataLst>
              <p:tags r:id="rId1"/>
            </p:custDataLst>
          </p:nvPr>
        </p:nvSpPr>
        <p:spPr bwMode="auto">
          <a:xfrm>
            <a:off x="5511800" y="2064483"/>
            <a:ext cx="19208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Report for Process?</a:t>
            </a:r>
          </a:p>
        </p:txBody>
      </p:sp>
      <p:sp>
        <p:nvSpPr>
          <p:cNvPr id="6" name="Text Box 6"/>
          <p:cNvSpPr txBox="1">
            <a:spLocks noChangeArrowheads="1"/>
          </p:cNvSpPr>
          <p:nvPr>
            <p:custDataLst>
              <p:tags r:id="rId2"/>
            </p:custDataLst>
          </p:nvPr>
        </p:nvSpPr>
        <p:spPr bwMode="auto">
          <a:xfrm>
            <a:off x="8118476" y="2698789"/>
            <a:ext cx="24288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Traffic Offence Report?</a:t>
            </a:r>
          </a:p>
        </p:txBody>
      </p:sp>
      <p:sp>
        <p:nvSpPr>
          <p:cNvPr id="7" name="Text Box 8"/>
          <p:cNvSpPr txBox="1">
            <a:spLocks noChangeArrowheads="1"/>
          </p:cNvSpPr>
          <p:nvPr>
            <p:custDataLst>
              <p:tags r:id="rId3"/>
            </p:custDataLst>
          </p:nvPr>
        </p:nvSpPr>
        <p:spPr bwMode="auto">
          <a:xfrm>
            <a:off x="6092237" y="4095653"/>
            <a:ext cx="11769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Arrest?</a:t>
            </a:r>
          </a:p>
        </p:txBody>
      </p:sp>
      <p:sp>
        <p:nvSpPr>
          <p:cNvPr id="8" name="Text Box 3"/>
          <p:cNvSpPr txBox="1">
            <a:spLocks noChangeArrowheads="1"/>
          </p:cNvSpPr>
          <p:nvPr>
            <p:custDataLst>
              <p:tags r:id="rId4"/>
            </p:custDataLst>
          </p:nvPr>
        </p:nvSpPr>
        <p:spPr bwMode="auto">
          <a:xfrm>
            <a:off x="4922837" y="5758227"/>
            <a:ext cx="23463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b="1">
                <a:latin typeface="Arial" panose="020B0604020202020204" pitchFamily="34" charset="0"/>
                <a:cs typeface="Arial" panose="020B0604020202020204" pitchFamily="34" charset="0"/>
              </a:rPr>
              <a:t>Do Nothing</a:t>
            </a:r>
            <a:r>
              <a:rPr lang="en-US" altLang="en-US" sz="2800" b="1">
                <a:latin typeface="Arial" panose="020B0604020202020204" pitchFamily="34" charset="0"/>
                <a:cs typeface="Arial" panose="020B0604020202020204" pitchFamily="34" charset="0"/>
              </a:rPr>
              <a:t>?</a:t>
            </a:r>
          </a:p>
        </p:txBody>
      </p:sp>
      <p:sp>
        <p:nvSpPr>
          <p:cNvPr id="9" name="TextBox 8"/>
          <p:cNvSpPr txBox="1"/>
          <p:nvPr/>
        </p:nvSpPr>
        <p:spPr>
          <a:xfrm>
            <a:off x="0" y="277325"/>
            <a:ext cx="7416800" cy="584200"/>
          </a:xfrm>
          <a:prstGeom prst="rect">
            <a:avLst/>
          </a:prstGeom>
          <a:solidFill>
            <a:srgbClr val="FF0000"/>
          </a:solidFill>
          <a:ln>
            <a:solidFill>
              <a:srgbClr val="FF0000"/>
            </a:solidFill>
          </a:ln>
        </p:spPr>
        <p:txBody>
          <a:bodyPr>
            <a:spAutoFit/>
          </a:bodyPr>
          <a:lstStyle/>
          <a:p>
            <a:pPr algn="ctr">
              <a:defRPr/>
            </a:pPr>
            <a:r>
              <a:rPr lang="en-GB" sz="3200" b="1" dirty="0">
                <a:solidFill>
                  <a:schemeClr val="bg1"/>
                </a:solidFill>
                <a:latin typeface="+mn-lt"/>
              </a:rPr>
              <a:t>What Options Are Available to Police? </a:t>
            </a:r>
          </a:p>
        </p:txBody>
      </p:sp>
      <p:sp>
        <p:nvSpPr>
          <p:cNvPr id="2" name="Text Box 8">
            <a:extLst>
              <a:ext uri="{FF2B5EF4-FFF2-40B4-BE49-F238E27FC236}">
                <a16:creationId xmlns:a16="http://schemas.microsoft.com/office/drawing/2014/main" id="{41B0BDFF-2D9A-68C5-3F01-9AEA76AB56BB}"/>
              </a:ext>
            </a:extLst>
          </p:cNvPr>
          <p:cNvSpPr txBox="1">
            <a:spLocks noChangeArrowheads="1"/>
          </p:cNvSpPr>
          <p:nvPr>
            <p:custDataLst>
              <p:tags r:id="rId5"/>
            </p:custDataLst>
          </p:nvPr>
        </p:nvSpPr>
        <p:spPr bwMode="auto">
          <a:xfrm>
            <a:off x="8836155" y="4791503"/>
            <a:ext cx="26429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US" altLang="en-US" dirty="0">
                <a:solidFill>
                  <a:srgbClr val="0070C0"/>
                </a:solidFill>
                <a:latin typeface="Arial" panose="020B0604020202020204" pitchFamily="34" charset="0"/>
                <a:cs typeface="Arial" panose="020B0604020202020204" pitchFamily="34" charset="0"/>
              </a:rPr>
              <a:t>Words of advice? </a:t>
            </a:r>
          </a:p>
        </p:txBody>
      </p:sp>
      <p:sp>
        <p:nvSpPr>
          <p:cNvPr id="3" name="Text Box 7">
            <a:extLst>
              <a:ext uri="{FF2B5EF4-FFF2-40B4-BE49-F238E27FC236}">
                <a16:creationId xmlns:a16="http://schemas.microsoft.com/office/drawing/2014/main" id="{038257BC-7447-629D-5718-E28A9BC8F18C}"/>
              </a:ext>
            </a:extLst>
          </p:cNvPr>
          <p:cNvSpPr txBox="1">
            <a:spLocks noChangeArrowheads="1"/>
          </p:cNvSpPr>
          <p:nvPr>
            <p:custDataLst>
              <p:tags r:id="rId6"/>
            </p:custDataLst>
          </p:nvPr>
        </p:nvSpPr>
        <p:spPr bwMode="auto">
          <a:xfrm>
            <a:off x="8383198" y="1022794"/>
            <a:ext cx="19208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r>
              <a:rPr lang="en-US" altLang="en-US" dirty="0">
                <a:solidFill>
                  <a:srgbClr val="0070C0"/>
                </a:solidFill>
                <a:latin typeface="Arial" panose="020B0604020202020204" pitchFamily="34" charset="0"/>
                <a:cs typeface="Arial" panose="020B0604020202020204" pitchFamily="34" charset="0"/>
              </a:rPr>
              <a:t>Summons?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3E6EA8E-6128-31F6-3099-4105A8B57618}"/>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a:solidFill>
                  <a:srgbClr val="FFFFFF"/>
                </a:solidFill>
                <a:latin typeface="+mj-lt"/>
                <a:ea typeface="+mj-ea"/>
                <a:cs typeface="+mj-cs"/>
              </a:rPr>
              <a:t>What is a summons? </a:t>
            </a:r>
          </a:p>
        </p:txBody>
      </p:sp>
      <p:cxnSp>
        <p:nvCxnSpPr>
          <p:cNvPr id="2057" name="Straight Connector 205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Graphic 5" descr="Pilot">
            <a:extLst>
              <a:ext uri="{FF2B5EF4-FFF2-40B4-BE49-F238E27FC236}">
                <a16:creationId xmlns:a16="http://schemas.microsoft.com/office/drawing/2014/main" id="{B55FACCA-995F-75AD-75AD-60A856F7D5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0707" y="2426818"/>
            <a:ext cx="3997637" cy="3997637"/>
          </a:xfrm>
          <a:prstGeom prst="rect">
            <a:avLst/>
          </a:prstGeom>
        </p:spPr>
      </p:pic>
      <p:cxnSp>
        <p:nvCxnSpPr>
          <p:cNvPr id="2059" name="Straight Connector 2058">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63D6DABE-4476-9A86-AFB2-8435965AC9D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65290" y="2426818"/>
            <a:ext cx="4015483"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55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u="sng" kern="1200">
                <a:solidFill>
                  <a:schemeClr val="tx1"/>
                </a:solidFill>
                <a:latin typeface="+mj-lt"/>
                <a:ea typeface="+mj-ea"/>
                <a:cs typeface="+mj-cs"/>
              </a:rPr>
              <a:t>The National Decision Model (NDM)</a:t>
            </a:r>
          </a:p>
        </p:txBody>
      </p:sp>
      <p:sp>
        <p:nvSpPr>
          <p:cNvPr id="4" name="TextBox 3">
            <a:extLst>
              <a:ext uri="{FF2B5EF4-FFF2-40B4-BE49-F238E27FC236}">
                <a16:creationId xmlns:a16="http://schemas.microsoft.com/office/drawing/2014/main" id="{00A0BDB8-40B3-A448-AFA8-D9788C448CBD}"/>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Helps everyone in policing make decisions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Provides a framework in which decisions can be examined and challenged </a:t>
            </a:r>
          </a:p>
          <a:p>
            <a:pPr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Encourages officers and staff to act in accordance with the Code of Ethics and use their discretion where appropriate</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Reduces risk aversion and weighs the balance of resourcing against demand, threat and risk</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763066"/>
            <a:ext cx="5150277" cy="3156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21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Diagram 9"/>
          <p:cNvGraphicFramePr/>
          <p:nvPr>
            <p:custDataLst>
              <p:tags r:id="rId1"/>
            </p:custData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87030" y="57538"/>
            <a:ext cx="4386936"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a:solidFill>
                  <a:srgbClr val="002060"/>
                </a:solidFill>
                <a:latin typeface="+mn-lt"/>
              </a:rPr>
              <a:t>National Decision</a:t>
            </a:r>
          </a:p>
          <a:p>
            <a:pPr>
              <a:lnSpc>
                <a:spcPct val="90000"/>
              </a:lnSpc>
              <a:defRPr/>
            </a:pPr>
            <a:r>
              <a:rPr lang="en-GB" altLang="en-US" sz="3600" b="1" kern="0" dirty="0">
                <a:solidFill>
                  <a:srgbClr val="002060"/>
                </a:solidFill>
                <a:latin typeface="+mn-lt"/>
              </a:rPr>
              <a:t>Model for Policing</a:t>
            </a:r>
          </a:p>
        </p:txBody>
      </p:sp>
    </p:spTree>
    <p:extLst>
      <p:ext uri="{BB962C8B-B14F-4D97-AF65-F5344CB8AC3E}">
        <p14:creationId xmlns:p14="http://schemas.microsoft.com/office/powerpoint/2010/main" val="181549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8FE12697-9175-3F42-20C8-248AD1438D9F}"/>
              </a:ext>
            </a:extLst>
          </p:cNvPr>
          <p:cNvPicPr>
            <a:picLocks noGrp="1" noChangeAspect="1"/>
          </p:cNvPicPr>
          <p:nvPr>
            <p:ph idx="1"/>
          </p:nvPr>
        </p:nvPicPr>
        <p:blipFill>
          <a:blip r:embed="rId3"/>
          <a:stretch>
            <a:fillRect/>
          </a:stretch>
        </p:blipFill>
        <p:spPr>
          <a:xfrm>
            <a:off x="838200" y="2445706"/>
            <a:ext cx="8537294" cy="3931422"/>
          </a:xfrm>
        </p:spPr>
      </p:pic>
      <p:sp>
        <p:nvSpPr>
          <p:cNvPr id="6" name="Doughnut 5">
            <a:extLst>
              <a:ext uri="{FF2B5EF4-FFF2-40B4-BE49-F238E27FC236}">
                <a16:creationId xmlns:a16="http://schemas.microsoft.com/office/drawing/2014/main" id="{33184706-E5A1-34AA-E36D-8B583DFB04D5}"/>
              </a:ext>
            </a:extLst>
          </p:cNvPr>
          <p:cNvSpPr/>
          <p:nvPr/>
        </p:nvSpPr>
        <p:spPr>
          <a:xfrm>
            <a:off x="960699" y="4179923"/>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oughnut 7">
            <a:extLst>
              <a:ext uri="{FF2B5EF4-FFF2-40B4-BE49-F238E27FC236}">
                <a16:creationId xmlns:a16="http://schemas.microsoft.com/office/drawing/2014/main" id="{8596B7E0-E162-3E98-BCF4-9F2BE6E9F7F4}"/>
              </a:ext>
            </a:extLst>
          </p:cNvPr>
          <p:cNvSpPr/>
          <p:nvPr/>
        </p:nvSpPr>
        <p:spPr>
          <a:xfrm>
            <a:off x="1390892" y="4802138"/>
            <a:ext cx="2569580" cy="462988"/>
          </a:xfrm>
          <a:prstGeom prst="donut">
            <a:avLst>
              <a:gd name="adj" fmla="val 7751"/>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Arrow Connector 9">
            <a:extLst>
              <a:ext uri="{FF2B5EF4-FFF2-40B4-BE49-F238E27FC236}">
                <a16:creationId xmlns:a16="http://schemas.microsoft.com/office/drawing/2014/main" id="{1D47A7E7-887C-9CB5-3476-F40EF3357181}"/>
              </a:ext>
            </a:extLst>
          </p:cNvPr>
          <p:cNvCxnSpPr>
            <a:cxnSpLocks/>
          </p:cNvCxnSpPr>
          <p:nvPr/>
        </p:nvCxnSpPr>
        <p:spPr>
          <a:xfrm flipH="1" flipV="1">
            <a:off x="2905246" y="4411417"/>
            <a:ext cx="2411876" cy="7961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0B712857-D861-425A-6A76-FC42CC9C1BC0}"/>
              </a:ext>
            </a:extLst>
          </p:cNvPr>
          <p:cNvCxnSpPr>
            <a:cxnSpLocks/>
          </p:cNvCxnSpPr>
          <p:nvPr/>
        </p:nvCxnSpPr>
        <p:spPr>
          <a:xfrm flipH="1">
            <a:off x="3530279" y="4527163"/>
            <a:ext cx="1786843" cy="42685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 name="Title 1">
            <a:extLst>
              <a:ext uri="{FF2B5EF4-FFF2-40B4-BE49-F238E27FC236}">
                <a16:creationId xmlns:a16="http://schemas.microsoft.com/office/drawing/2014/main" id="{5B7BC1EC-EB6F-1A62-348D-FA7A6A684A35}"/>
              </a:ext>
            </a:extLst>
          </p:cNvPr>
          <p:cNvSpPr>
            <a:spLocks noGrp="1"/>
          </p:cNvSpPr>
          <p:nvPr>
            <p:ph type="title"/>
          </p:nvPr>
        </p:nvSpPr>
        <p:spPr>
          <a:xfrm>
            <a:off x="5317122" y="3864382"/>
            <a:ext cx="1777678" cy="1325563"/>
          </a:xfrm>
        </p:spPr>
        <p:txBody>
          <a:bodyPr>
            <a:noAutofit/>
          </a:bodyPr>
          <a:lstStyle/>
          <a:p>
            <a:r>
              <a:rPr lang="en-US" sz="1100" dirty="0"/>
              <a:t>Please take time to read these two docs on Moodle in your own time to learn more about the NDM and the Code of Ethics. </a:t>
            </a:r>
            <a:br>
              <a:rPr lang="en-US" sz="1100" dirty="0"/>
            </a:br>
            <a:br>
              <a:rPr lang="en-US" sz="1100" dirty="0"/>
            </a:br>
            <a:r>
              <a:rPr lang="en-US" sz="1100" dirty="0"/>
              <a:t>These will be good revision tools. </a:t>
            </a:r>
          </a:p>
        </p:txBody>
      </p:sp>
      <p:sp>
        <p:nvSpPr>
          <p:cNvPr id="14" name="TextBox 13">
            <a:extLst>
              <a:ext uri="{FF2B5EF4-FFF2-40B4-BE49-F238E27FC236}">
                <a16:creationId xmlns:a16="http://schemas.microsoft.com/office/drawing/2014/main" id="{FCA3F1D0-F0F0-083C-BC24-90B71A3CD20A}"/>
              </a:ext>
            </a:extLst>
          </p:cNvPr>
          <p:cNvSpPr txBox="1"/>
          <p:nvPr/>
        </p:nvSpPr>
        <p:spPr>
          <a:xfrm>
            <a:off x="659275" y="960169"/>
            <a:ext cx="8895144" cy="707886"/>
          </a:xfrm>
          <a:prstGeom prst="rect">
            <a:avLst/>
          </a:prstGeom>
          <a:noFill/>
        </p:spPr>
        <p:txBody>
          <a:bodyPr wrap="square">
            <a:spAutoFit/>
          </a:bodyPr>
          <a:lstStyle/>
          <a:p>
            <a:r>
              <a:rPr lang="en-US" sz="4000" dirty="0"/>
              <a:t>Task: Independent Readings on Moodle</a:t>
            </a:r>
          </a:p>
        </p:txBody>
      </p:sp>
      <p:pic>
        <p:nvPicPr>
          <p:cNvPr id="17" name="Picture 2" descr="Moodle | moodle.com (@moodle) / Twitter">
            <a:extLst>
              <a:ext uri="{FF2B5EF4-FFF2-40B4-BE49-F238E27FC236}">
                <a16:creationId xmlns:a16="http://schemas.microsoft.com/office/drawing/2014/main" id="{10662FE8-769C-34C8-B63B-DB918121BC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1544" y="599737"/>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220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FC2B-C5CA-5A48-9EF7-DB8F9DE69916}"/>
              </a:ext>
            </a:extLst>
          </p:cNvPr>
          <p:cNvSpPr>
            <a:spLocks noGrp="1"/>
          </p:cNvSpPr>
          <p:nvPr>
            <p:ph type="title"/>
          </p:nvPr>
        </p:nvSpPr>
        <p:spPr>
          <a:xfrm>
            <a:off x="178443" y="-139594"/>
            <a:ext cx="10515600" cy="1325563"/>
          </a:xfrm>
        </p:spPr>
        <p:txBody>
          <a:bodyPr>
            <a:normAutofit/>
          </a:bodyPr>
          <a:lstStyle/>
          <a:p>
            <a:r>
              <a:rPr lang="en-GB" sz="4000" b="1" u="sng" dirty="0"/>
              <a:t>Reading Task: Code of Ethics </a:t>
            </a:r>
          </a:p>
        </p:txBody>
      </p:sp>
      <p:pic>
        <p:nvPicPr>
          <p:cNvPr id="5" name="Picture 4" descr="A picture containing funnel chart&#10;&#10;Description automatically generated">
            <a:extLst>
              <a:ext uri="{FF2B5EF4-FFF2-40B4-BE49-F238E27FC236}">
                <a16:creationId xmlns:a16="http://schemas.microsoft.com/office/drawing/2014/main" id="{6B02D379-BA86-8945-ADE0-749167698EA5}"/>
              </a:ext>
            </a:extLst>
          </p:cNvPr>
          <p:cNvPicPr>
            <a:picLocks noChangeAspect="1"/>
          </p:cNvPicPr>
          <p:nvPr/>
        </p:nvPicPr>
        <p:blipFill>
          <a:blip r:embed="rId2"/>
          <a:stretch>
            <a:fillRect/>
          </a:stretch>
        </p:blipFill>
        <p:spPr>
          <a:xfrm rot="21230938">
            <a:off x="672734" y="1939393"/>
            <a:ext cx="3206181" cy="4574476"/>
          </a:xfrm>
          <a:prstGeom prst="rect">
            <a:avLst/>
          </a:prstGeom>
        </p:spPr>
      </p:pic>
      <p:sp>
        <p:nvSpPr>
          <p:cNvPr id="6" name="TextBox 5">
            <a:extLst>
              <a:ext uri="{FF2B5EF4-FFF2-40B4-BE49-F238E27FC236}">
                <a16:creationId xmlns:a16="http://schemas.microsoft.com/office/drawing/2014/main" id="{4A7D3F6A-87EA-E54E-BC91-025B2B940C69}"/>
              </a:ext>
            </a:extLst>
          </p:cNvPr>
          <p:cNvSpPr txBox="1"/>
          <p:nvPr/>
        </p:nvSpPr>
        <p:spPr>
          <a:xfrm>
            <a:off x="6741469" y="851913"/>
            <a:ext cx="5272088" cy="6740307"/>
          </a:xfrm>
          <a:prstGeom prst="rect">
            <a:avLst/>
          </a:prstGeom>
          <a:noFill/>
        </p:spPr>
        <p:txBody>
          <a:bodyPr wrap="square" rtlCol="0">
            <a:spAutoFit/>
          </a:bodyPr>
          <a:lstStyle/>
          <a:p>
            <a:r>
              <a:rPr lang="en-GB" sz="2400" u="sng" dirty="0"/>
              <a:t>1. Code of Ethics</a:t>
            </a:r>
          </a:p>
          <a:p>
            <a:endParaRPr lang="en-GB" sz="2400" u="sng" dirty="0"/>
          </a:p>
          <a:p>
            <a:r>
              <a:rPr lang="en-GB" dirty="0"/>
              <a:t>Sets out principles and standards of behaviour that will promote, reinforce and support the highest standards from everyone who works in policing in England and Wales. </a:t>
            </a:r>
          </a:p>
          <a:p>
            <a:pPr marL="285750" indent="-285750">
              <a:buFont typeface="Arial" panose="020B0604020202020204" pitchFamily="34" charset="0"/>
              <a:buChar char="•"/>
            </a:pPr>
            <a:endParaRPr lang="en-GB" dirty="0"/>
          </a:p>
          <a:p>
            <a:endParaRPr lang="en-GB" dirty="0"/>
          </a:p>
          <a:p>
            <a:r>
              <a:rPr lang="en-GB" sz="2400" u="sng" dirty="0"/>
              <a:t>2. 9 Policing Principles</a:t>
            </a:r>
          </a:p>
          <a:p>
            <a:endParaRPr lang="en-GB" sz="2400" u="sng" dirty="0"/>
          </a:p>
          <a:p>
            <a:r>
              <a:rPr lang="en-GB" dirty="0"/>
              <a:t>Built on the Nolan Principles for Public Life, with the addition of ‘Fairness’ and ‘Respect’</a:t>
            </a:r>
          </a:p>
          <a:p>
            <a:pPr marL="285750" indent="-285750">
              <a:buFont typeface="Arial" panose="020B0604020202020204" pitchFamily="34" charset="0"/>
              <a:buChar char="•"/>
            </a:pPr>
            <a:endParaRPr lang="en-GB" dirty="0"/>
          </a:p>
          <a:p>
            <a:r>
              <a:rPr lang="en-GB" sz="2400" u="sng" dirty="0"/>
              <a:t>3. Standards of Professional Behaviour </a:t>
            </a:r>
          </a:p>
          <a:p>
            <a:endParaRPr lang="en-GB" sz="2400" u="sng" dirty="0"/>
          </a:p>
          <a:p>
            <a:r>
              <a:rPr lang="en-GB" dirty="0"/>
              <a:t>Reflects the expectations that the professional body and the public have of the behaviour of those working in policing. </a:t>
            </a:r>
          </a:p>
          <a:p>
            <a:endParaRPr lang="en-GB" dirty="0"/>
          </a:p>
          <a:p>
            <a:endParaRPr lang="en-GB" dirty="0"/>
          </a:p>
          <a:p>
            <a:endParaRPr lang="en-GB" dirty="0"/>
          </a:p>
          <a:p>
            <a:r>
              <a:rPr lang="en-GB" dirty="0"/>
              <a:t> </a:t>
            </a:r>
          </a:p>
        </p:txBody>
      </p:sp>
      <p:pic>
        <p:nvPicPr>
          <p:cNvPr id="14338" name="Picture 2" descr="Moodle | moodle.com (@moodle) / Twitter">
            <a:extLst>
              <a:ext uri="{FF2B5EF4-FFF2-40B4-BE49-F238E27FC236}">
                <a16:creationId xmlns:a16="http://schemas.microsoft.com/office/drawing/2014/main" id="{84898B61-4953-9341-BCF8-7DDCF4AD3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0825" y="5043488"/>
            <a:ext cx="1428750" cy="1428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FDA844-F5D8-D04A-87E4-384DB48062D8}"/>
              </a:ext>
            </a:extLst>
          </p:cNvPr>
          <p:cNvSpPr txBox="1"/>
          <p:nvPr/>
        </p:nvSpPr>
        <p:spPr>
          <a:xfrm>
            <a:off x="9268537" y="6472238"/>
            <a:ext cx="2818504" cy="369332"/>
          </a:xfrm>
          <a:prstGeom prst="rect">
            <a:avLst/>
          </a:prstGeom>
          <a:noFill/>
        </p:spPr>
        <p:txBody>
          <a:bodyPr wrap="square" rtlCol="0">
            <a:spAutoFit/>
          </a:bodyPr>
          <a:lstStyle/>
          <a:p>
            <a:r>
              <a:rPr lang="en-GB" dirty="0"/>
              <a:t>(College of Policing, 2014) </a:t>
            </a:r>
          </a:p>
        </p:txBody>
      </p:sp>
      <p:pic>
        <p:nvPicPr>
          <p:cNvPr id="1026" name="Picture 2" descr="1000+ Free Book Clipart Images You Can Download Right Now">
            <a:extLst>
              <a:ext uri="{FF2B5EF4-FFF2-40B4-BE49-F238E27FC236}">
                <a16:creationId xmlns:a16="http://schemas.microsoft.com/office/drawing/2014/main" id="{4C7E124C-8D74-170B-74C3-09461B65D2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763" y="2919166"/>
            <a:ext cx="1019667" cy="1019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9123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5A5F-B6A7-054B-AD6A-9C15D4DB7D3B}"/>
              </a:ext>
            </a:extLst>
          </p:cNvPr>
          <p:cNvSpPr/>
          <p:nvPr/>
        </p:nvSpPr>
        <p:spPr>
          <a:xfrm>
            <a:off x="360292" y="1723077"/>
            <a:ext cx="3234246" cy="170592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11F857C-2655-304F-B171-36E1986902BE}"/>
              </a:ext>
            </a:extLst>
          </p:cNvPr>
          <p:cNvSpPr/>
          <p:nvPr/>
        </p:nvSpPr>
        <p:spPr>
          <a:xfrm>
            <a:off x="360292" y="3988512"/>
            <a:ext cx="3234246" cy="2002385"/>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31A883C-492F-DA4D-9C39-5B28092B0FBC}"/>
              </a:ext>
            </a:extLst>
          </p:cNvPr>
          <p:cNvSpPr>
            <a:spLocks noGrp="1"/>
          </p:cNvSpPr>
          <p:nvPr>
            <p:ph type="title"/>
          </p:nvPr>
        </p:nvSpPr>
        <p:spPr>
          <a:xfrm>
            <a:off x="360292" y="55743"/>
            <a:ext cx="10515600" cy="1325563"/>
          </a:xfrm>
        </p:spPr>
        <p:txBody>
          <a:bodyPr/>
          <a:lstStyle/>
          <a:p>
            <a:r>
              <a:rPr lang="en-GB" b="1" u="sng" dirty="0"/>
              <a:t>The 9 Principles of Policing </a:t>
            </a:r>
          </a:p>
        </p:txBody>
      </p:sp>
      <p:sp>
        <p:nvSpPr>
          <p:cNvPr id="5" name="TextBox 4">
            <a:extLst>
              <a:ext uri="{FF2B5EF4-FFF2-40B4-BE49-F238E27FC236}">
                <a16:creationId xmlns:a16="http://schemas.microsoft.com/office/drawing/2014/main" id="{12430956-2D13-F243-8153-F0E0EE54A508}"/>
              </a:ext>
            </a:extLst>
          </p:cNvPr>
          <p:cNvSpPr txBox="1"/>
          <p:nvPr/>
        </p:nvSpPr>
        <p:spPr>
          <a:xfrm>
            <a:off x="521576" y="1837374"/>
            <a:ext cx="2823380" cy="1477328"/>
          </a:xfrm>
          <a:prstGeom prst="rect">
            <a:avLst/>
          </a:prstGeom>
          <a:noFill/>
        </p:spPr>
        <p:txBody>
          <a:bodyPr wrap="square">
            <a:spAutoFit/>
          </a:bodyPr>
          <a:lstStyle/>
          <a:p>
            <a:pPr algn="ctr"/>
            <a:r>
              <a:rPr lang="en-GB" dirty="0">
                <a:latin typeface="FSElliotPro"/>
              </a:rPr>
              <a:t>O</a:t>
            </a:r>
            <a:r>
              <a:rPr lang="en-GB" sz="1800" b="0" dirty="0">
                <a:effectLst/>
                <a:latin typeface="FSElliotPro"/>
              </a:rPr>
              <a:t>riginates from the ‘Principles of Public Life’ published by the Committee on Standards in Public Life in 1995 </a:t>
            </a:r>
            <a:endParaRPr lang="en-GB" dirty="0"/>
          </a:p>
        </p:txBody>
      </p:sp>
      <p:sp>
        <p:nvSpPr>
          <p:cNvPr id="7" name="TextBox 6">
            <a:extLst>
              <a:ext uri="{FF2B5EF4-FFF2-40B4-BE49-F238E27FC236}">
                <a16:creationId xmlns:a16="http://schemas.microsoft.com/office/drawing/2014/main" id="{1D06F3BC-F961-CF4C-BB51-90A36DAB7FEA}"/>
              </a:ext>
            </a:extLst>
          </p:cNvPr>
          <p:cNvSpPr txBox="1"/>
          <p:nvPr/>
        </p:nvSpPr>
        <p:spPr>
          <a:xfrm>
            <a:off x="485083" y="4112541"/>
            <a:ext cx="2984664" cy="1754326"/>
          </a:xfrm>
          <a:prstGeom prst="rect">
            <a:avLst/>
          </a:prstGeom>
          <a:noFill/>
        </p:spPr>
        <p:txBody>
          <a:bodyPr wrap="square">
            <a:spAutoFit/>
          </a:bodyPr>
          <a:lstStyle/>
          <a:p>
            <a:pPr algn="ctr"/>
            <a:r>
              <a:rPr lang="en-GB" dirty="0">
                <a:latin typeface="FSElliotPro"/>
              </a:rPr>
              <a:t>I</a:t>
            </a:r>
            <a:r>
              <a:rPr lang="en-GB" sz="1800" b="0" dirty="0">
                <a:effectLst/>
                <a:latin typeface="FSElliotPro"/>
              </a:rPr>
              <a:t>ncludes the additional principles of ‘fairness’ and ‘respect’ as research has shown these to be crucial to maintaining and enhancing public confidence in policing</a:t>
            </a:r>
            <a:endParaRPr lang="en-GB" dirty="0"/>
          </a:p>
        </p:txBody>
      </p:sp>
      <p:graphicFrame>
        <p:nvGraphicFramePr>
          <p:cNvPr id="12" name="Table 12">
            <a:extLst>
              <a:ext uri="{FF2B5EF4-FFF2-40B4-BE49-F238E27FC236}">
                <a16:creationId xmlns:a16="http://schemas.microsoft.com/office/drawing/2014/main" id="{51073D2A-79C6-4E4B-BE84-F2D2F80F1516}"/>
              </a:ext>
            </a:extLst>
          </p:cNvPr>
          <p:cNvGraphicFramePr>
            <a:graphicFrameLocks noGrp="1"/>
          </p:cNvGraphicFramePr>
          <p:nvPr/>
        </p:nvGraphicFramePr>
        <p:xfrm>
          <a:off x="4740288" y="1443321"/>
          <a:ext cx="6484762" cy="4961646"/>
        </p:xfrm>
        <a:graphic>
          <a:graphicData uri="http://schemas.openxmlformats.org/drawingml/2006/table">
            <a:tbl>
              <a:tblPr firstRow="1" bandRow="1">
                <a:effectLst/>
                <a:tableStyleId>{5C22544A-7EE6-4342-B048-85BDC9FD1C3A}</a:tableStyleId>
              </a:tblPr>
              <a:tblGrid>
                <a:gridCol w="2238582">
                  <a:extLst>
                    <a:ext uri="{9D8B030D-6E8A-4147-A177-3AD203B41FA5}">
                      <a16:colId xmlns:a16="http://schemas.microsoft.com/office/drawing/2014/main" val="4262625903"/>
                    </a:ext>
                  </a:extLst>
                </a:gridCol>
                <a:gridCol w="4246180">
                  <a:extLst>
                    <a:ext uri="{9D8B030D-6E8A-4147-A177-3AD203B41FA5}">
                      <a16:colId xmlns:a16="http://schemas.microsoft.com/office/drawing/2014/main" val="377126454"/>
                    </a:ext>
                  </a:extLst>
                </a:gridCol>
              </a:tblGrid>
              <a:tr h="506901">
                <a:tc>
                  <a:txBody>
                    <a:bodyPr/>
                    <a:lstStyle/>
                    <a:p>
                      <a:r>
                        <a:rPr lang="en-GB" b="0" dirty="0">
                          <a:solidFill>
                            <a:schemeClr val="tx1"/>
                          </a:solidFill>
                        </a:rPr>
                        <a:t>Accountability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mn-lt"/>
                          <a:ea typeface="+mn-ea"/>
                          <a:cs typeface="+mn-cs"/>
                        </a:rPr>
                        <a:t>You are answerable for your decisions, actions and omissions. </a:t>
                      </a:r>
                      <a:endParaRPr lang="en-GB" dirty="0">
                        <a:solidFill>
                          <a:schemeClr val="tx1"/>
                        </a:solidFill>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1170203159"/>
                  </a:ext>
                </a:extLst>
              </a:tr>
              <a:tr h="506901">
                <a:tc>
                  <a:txBody>
                    <a:bodyPr/>
                    <a:lstStyle/>
                    <a:p>
                      <a:r>
                        <a:rPr lang="en-GB" dirty="0"/>
                        <a:t>Fairness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people fairly.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471587470"/>
                  </a:ext>
                </a:extLst>
              </a:tr>
              <a:tr h="506901">
                <a:tc>
                  <a:txBody>
                    <a:bodyPr/>
                    <a:lstStyle/>
                    <a:p>
                      <a:r>
                        <a:rPr lang="en-GB" dirty="0"/>
                        <a:t>Honesty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truthful and trustworthy.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90829731"/>
                  </a:ext>
                </a:extLst>
              </a:tr>
              <a:tr h="506901">
                <a:tc>
                  <a:txBody>
                    <a:bodyPr/>
                    <a:lstStyle/>
                    <a:p>
                      <a:r>
                        <a:rPr lang="en-GB" dirty="0"/>
                        <a:t>Integrity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always do the right thing.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1448812374"/>
                  </a:ext>
                </a:extLst>
              </a:tr>
              <a:tr h="506901">
                <a:tc>
                  <a:txBody>
                    <a:bodyPr/>
                    <a:lstStyle/>
                    <a:p>
                      <a:r>
                        <a:rPr lang="en-GB" dirty="0"/>
                        <a:t>Leadership</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lead by good example.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561235605"/>
                  </a:ext>
                </a:extLst>
              </a:tr>
              <a:tr h="506901">
                <a:tc>
                  <a:txBody>
                    <a:bodyPr/>
                    <a:lstStyle/>
                    <a:p>
                      <a:r>
                        <a:rPr lang="en-GB" dirty="0"/>
                        <a:t>Objectivity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make choices on evidence and your best professional judgement.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100230736"/>
                  </a:ext>
                </a:extLst>
              </a:tr>
              <a:tr h="506901">
                <a:tc>
                  <a:txBody>
                    <a:bodyPr/>
                    <a:lstStyle/>
                    <a:p>
                      <a:r>
                        <a:rPr lang="en-GB" dirty="0"/>
                        <a:t>Openness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are open and transparent in your actions and decisions.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328638497"/>
                  </a:ext>
                </a:extLst>
              </a:tr>
              <a:tr h="506901">
                <a:tc>
                  <a:txBody>
                    <a:bodyPr/>
                    <a:lstStyle/>
                    <a:p>
                      <a:r>
                        <a:rPr lang="en-GB" dirty="0"/>
                        <a:t>Respect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treat everyone with respect.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2998633811"/>
                  </a:ext>
                </a:extLst>
              </a:tr>
              <a:tr h="506901">
                <a:tc>
                  <a:txBody>
                    <a:bodyPr/>
                    <a:lstStyle/>
                    <a:p>
                      <a:r>
                        <a:rPr lang="en-GB" dirty="0"/>
                        <a:t>Selflessness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dk1"/>
                          </a:solidFill>
                          <a:effectLst/>
                          <a:latin typeface="+mn-lt"/>
                          <a:ea typeface="+mn-ea"/>
                          <a:cs typeface="+mn-cs"/>
                        </a:rPr>
                        <a:t>You act in the public interest. </a:t>
                      </a:r>
                      <a:endParaRPr lang="en-GB"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925488442"/>
                  </a:ext>
                </a:extLst>
              </a:tr>
            </a:tbl>
          </a:graphicData>
        </a:graphic>
      </p:graphicFrame>
      <p:sp>
        <p:nvSpPr>
          <p:cNvPr id="10" name="TextBox 9">
            <a:extLst>
              <a:ext uri="{FF2B5EF4-FFF2-40B4-BE49-F238E27FC236}">
                <a16:creationId xmlns:a16="http://schemas.microsoft.com/office/drawing/2014/main" id="{DD29C05A-131E-F149-AFDD-7E1C603DA9DD}"/>
              </a:ext>
            </a:extLst>
          </p:cNvPr>
          <p:cNvSpPr txBox="1"/>
          <p:nvPr/>
        </p:nvSpPr>
        <p:spPr>
          <a:xfrm>
            <a:off x="9142207" y="6404967"/>
            <a:ext cx="6099586" cy="369332"/>
          </a:xfrm>
          <a:prstGeom prst="rect">
            <a:avLst/>
          </a:prstGeom>
          <a:noFill/>
        </p:spPr>
        <p:txBody>
          <a:bodyPr wrap="square">
            <a:spAutoFit/>
          </a:bodyPr>
          <a:lstStyle/>
          <a:p>
            <a:r>
              <a:rPr lang="en-GB" dirty="0"/>
              <a:t>(College of Policing, 2014) </a:t>
            </a:r>
          </a:p>
        </p:txBody>
      </p:sp>
      <p:pic>
        <p:nvPicPr>
          <p:cNvPr id="8194" name="Picture 2" descr="IMPORTANT! | IsleChile … All B.S Aside">
            <a:extLst>
              <a:ext uri="{FF2B5EF4-FFF2-40B4-BE49-F238E27FC236}">
                <a16:creationId xmlns:a16="http://schemas.microsoft.com/office/drawing/2014/main" id="{76F178BF-1D5A-2EFD-085B-0CAA49A2F0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3627" y="57729"/>
            <a:ext cx="2258081"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49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1E35F-B0A4-6C4E-BC29-000AF25E83D7}"/>
              </a:ext>
            </a:extLst>
          </p:cNvPr>
          <p:cNvSpPr>
            <a:spLocks noGrp="1"/>
          </p:cNvSpPr>
          <p:nvPr>
            <p:ph type="title"/>
          </p:nvPr>
        </p:nvSpPr>
        <p:spPr>
          <a:xfrm>
            <a:off x="505948" y="1395350"/>
            <a:ext cx="3613876" cy="2547257"/>
          </a:xfrm>
          <a:noFill/>
        </p:spPr>
        <p:txBody>
          <a:bodyPr vert="horz" lIns="91440" tIns="45720" rIns="91440" bIns="45720" rtlCol="0" anchor="ctr">
            <a:normAutofit/>
          </a:bodyPr>
          <a:lstStyle/>
          <a:p>
            <a:pPr algn="ctr"/>
            <a:r>
              <a:rPr lang="en-US" sz="3600" u="sng" kern="1200" dirty="0">
                <a:solidFill>
                  <a:schemeClr val="tx2"/>
                </a:solidFill>
                <a:latin typeface="+mj-lt"/>
                <a:ea typeface="+mj-ea"/>
                <a:cs typeface="+mj-cs"/>
              </a:rPr>
              <a:t>Standards of Professional Behaviour </a:t>
            </a:r>
            <a:br>
              <a:rPr lang="en-US" sz="3600" u="sng" kern="1200" dirty="0">
                <a:solidFill>
                  <a:schemeClr val="tx2"/>
                </a:solidFill>
                <a:latin typeface="+mj-lt"/>
                <a:ea typeface="+mj-ea"/>
                <a:cs typeface="+mj-cs"/>
              </a:rPr>
            </a:br>
            <a:endParaRPr lang="en-US" sz="3600" kern="1200" dirty="0">
              <a:solidFill>
                <a:schemeClr val="tx2"/>
              </a:solidFill>
              <a:latin typeface="+mj-lt"/>
              <a:ea typeface="+mj-ea"/>
              <a:cs typeface="+mj-cs"/>
            </a:endParaRPr>
          </a:p>
        </p:txBody>
      </p:sp>
      <p:pic>
        <p:nvPicPr>
          <p:cNvPr id="5" name="Picture 4" descr="Text&#10;&#10;Description automatically generated with medium confidence">
            <a:extLst>
              <a:ext uri="{FF2B5EF4-FFF2-40B4-BE49-F238E27FC236}">
                <a16:creationId xmlns:a16="http://schemas.microsoft.com/office/drawing/2014/main" id="{86ED5177-F2ED-164B-B8D9-A94D854355BD}"/>
              </a:ext>
            </a:extLst>
          </p:cNvPr>
          <p:cNvPicPr>
            <a:picLocks noChangeAspect="1"/>
          </p:cNvPicPr>
          <p:nvPr/>
        </p:nvPicPr>
        <p:blipFill>
          <a:blip r:embed="rId2"/>
          <a:stretch>
            <a:fillRect/>
          </a:stretch>
        </p:blipFill>
        <p:spPr>
          <a:xfrm>
            <a:off x="4527804" y="161553"/>
            <a:ext cx="7539804" cy="6672727"/>
          </a:xfrm>
          <a:prstGeom prst="rect">
            <a:avLst/>
          </a:prstGeom>
        </p:spPr>
      </p:pic>
      <p:sp>
        <p:nvSpPr>
          <p:cNvPr id="6" name="TextBox 5">
            <a:extLst>
              <a:ext uri="{FF2B5EF4-FFF2-40B4-BE49-F238E27FC236}">
                <a16:creationId xmlns:a16="http://schemas.microsoft.com/office/drawing/2014/main" id="{140333A7-E9B5-AE48-AD85-E84A540D7FCA}"/>
              </a:ext>
            </a:extLst>
          </p:cNvPr>
          <p:cNvSpPr txBox="1"/>
          <p:nvPr/>
        </p:nvSpPr>
        <p:spPr>
          <a:xfrm>
            <a:off x="395416" y="6327115"/>
            <a:ext cx="4527804" cy="369332"/>
          </a:xfrm>
          <a:prstGeom prst="rect">
            <a:avLst/>
          </a:prstGeom>
          <a:noFill/>
        </p:spPr>
        <p:txBody>
          <a:bodyPr wrap="square" rtlCol="0">
            <a:spAutoFit/>
          </a:bodyPr>
          <a:lstStyle/>
          <a:p>
            <a:r>
              <a:rPr lang="en-GB" dirty="0"/>
              <a:t>Taken from: (College of Policing, 2014)</a:t>
            </a:r>
          </a:p>
        </p:txBody>
      </p:sp>
    </p:spTree>
    <p:extLst>
      <p:ext uri="{BB962C8B-B14F-4D97-AF65-F5344CB8AC3E}">
        <p14:creationId xmlns:p14="http://schemas.microsoft.com/office/powerpoint/2010/main" val="1314479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3" r="7022" b="2"/>
          <a:stretch/>
        </p:blipFill>
        <p:spPr bwMode="auto">
          <a:xfrm>
            <a:off x="5186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4">
            <a:extLst>
              <a:ext uri="{28A0092B-C50C-407E-A947-70E740481C1C}">
                <a14:useLocalDpi xmlns:a14="http://schemas.microsoft.com/office/drawing/2010/main" val="0"/>
              </a:ext>
            </a:extLst>
          </a:blip>
          <a:srcRect l="8366" r="3" b="3"/>
          <a:stretch/>
        </p:blipFill>
        <p:spPr>
          <a:xfrm>
            <a:off x="5186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10" name="TextBox 9">
            <a:extLst>
              <a:ext uri="{FF2B5EF4-FFF2-40B4-BE49-F238E27FC236}">
                <a16:creationId xmlns:a16="http://schemas.microsoft.com/office/drawing/2014/main" id="{D11BBBE3-89BD-4392-B5CB-F459ACD19BC8}"/>
              </a:ext>
            </a:extLst>
          </p:cNvPr>
          <p:cNvSpPr txBox="1"/>
          <p:nvPr/>
        </p:nvSpPr>
        <p:spPr>
          <a:xfrm>
            <a:off x="0" y="0"/>
            <a:ext cx="5449824" cy="3664351"/>
          </a:xfrm>
          <a:prstGeom prst="rect">
            <a:avLst/>
          </a:prstGeom>
        </p:spPr>
        <p:txBody>
          <a:bodyPr vert="horz" lIns="91440" tIns="45720" rIns="91440" bIns="45720" rtlCol="0">
            <a:normAutofit/>
          </a:bodyPr>
          <a:lstStyle/>
          <a:p>
            <a:pPr algn="ctr">
              <a:lnSpc>
                <a:spcPct val="90000"/>
              </a:lnSpc>
              <a:spcAft>
                <a:spcPts val="600"/>
              </a:spcAft>
            </a:pPr>
            <a:endParaRPr lang="en-US" sz="3200" b="1" dirty="0"/>
          </a:p>
          <a:p>
            <a:pPr algn="ctr">
              <a:lnSpc>
                <a:spcPct val="90000"/>
              </a:lnSpc>
              <a:spcAft>
                <a:spcPts val="600"/>
              </a:spcAft>
            </a:pPr>
            <a:r>
              <a:rPr lang="en-US" sz="3200" b="1" dirty="0"/>
              <a:t>Workshop: </a:t>
            </a:r>
            <a:br>
              <a:rPr lang="en-US" sz="3200" b="1" dirty="0"/>
            </a:br>
            <a:r>
              <a:rPr lang="en-US" sz="3200" b="1" dirty="0"/>
              <a:t>Escorting &amp; Presenting a Detained Person to Custody</a:t>
            </a:r>
            <a:endParaRPr lang="en-US" sz="3200" dirty="0"/>
          </a:p>
          <a:p>
            <a:pPr indent="-2286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0F0C113C-87BD-6A8A-A07E-212BCD4EB28F}"/>
              </a:ext>
            </a:extLst>
          </p:cNvPr>
          <p:cNvSpPr txBox="1"/>
          <p:nvPr/>
        </p:nvSpPr>
        <p:spPr>
          <a:xfrm>
            <a:off x="137160" y="3364992"/>
            <a:ext cx="5312664" cy="1200329"/>
          </a:xfrm>
          <a:prstGeom prst="rect">
            <a:avLst/>
          </a:prstGeom>
          <a:noFill/>
        </p:spPr>
        <p:txBody>
          <a:bodyPr wrap="square">
            <a:spAutoFit/>
          </a:bodyPr>
          <a:lstStyle/>
          <a:p>
            <a:r>
              <a:rPr lang="en-US" sz="1800" dirty="0"/>
              <a:t>What can you remember about escorting detained persons to custody?</a:t>
            </a:r>
            <a:br>
              <a:rPr lang="en-US" sz="1800" dirty="0"/>
            </a:br>
            <a:r>
              <a:rPr lang="en-US" sz="1800" dirty="0"/>
              <a:t> </a:t>
            </a:r>
            <a:br>
              <a:rPr lang="en-US" sz="1800" dirty="0"/>
            </a:br>
            <a:r>
              <a:rPr lang="en-US" sz="1800" dirty="0"/>
              <a:t>What happens upon arrival at a custody unit? </a:t>
            </a:r>
            <a:endParaRPr lang="en-US" dirty="0"/>
          </a:p>
        </p:txBody>
      </p:sp>
    </p:spTree>
    <p:extLst>
      <p:ext uri="{BB962C8B-B14F-4D97-AF65-F5344CB8AC3E}">
        <p14:creationId xmlns:p14="http://schemas.microsoft.com/office/powerpoint/2010/main" val="401129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61081" y="498410"/>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2058693" y="1763902"/>
          <a:ext cx="8322589" cy="400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5318760" y="6116536"/>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3538937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1687774" y="990315"/>
            <a:ext cx="4964373"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9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1782170" y="1059285"/>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1782171" y="2613230"/>
            <a:ext cx="4575411" cy="320857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7412887"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87774" y="2013460"/>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1443"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1644224" y="215252"/>
            <a:ext cx="6097707" cy="584775"/>
          </a:xfrm>
          <a:prstGeom prst="rect">
            <a:avLst/>
          </a:prstGeom>
          <a:noFill/>
        </p:spPr>
        <p:txBody>
          <a:bodyPr wrap="square" rtlCol="0">
            <a:spAutoFit/>
          </a:bodyPr>
          <a:lstStyle/>
          <a:p>
            <a:r>
              <a:rPr lang="en-US" sz="3200" dirty="0">
                <a:solidFill>
                  <a:srgbClr val="FF0000"/>
                </a:solidFill>
              </a:rPr>
              <a:t>Preventing Cross-contamination</a:t>
            </a:r>
          </a:p>
        </p:txBody>
      </p:sp>
    </p:spTree>
    <p:extLst>
      <p:ext uri="{BB962C8B-B14F-4D97-AF65-F5344CB8AC3E}">
        <p14:creationId xmlns:p14="http://schemas.microsoft.com/office/powerpoint/2010/main" val="2312741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1628172" y="1316371"/>
            <a:ext cx="6504973"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maximum period of detention </a:t>
            </a:r>
            <a:r>
              <a:rPr lang="en-GB" b="1" dirty="0">
                <a:latin typeface="Calibri" panose="020F0502020204030204" pitchFamily="34" charset="0"/>
                <a:ea typeface="Times New Roman" panose="02020603050405020304" pitchFamily="18" charset="0"/>
              </a:rPr>
              <a:t>without charge</a:t>
            </a:r>
            <a:br>
              <a:rPr lang="en-GB" b="1"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is generally </a:t>
            </a:r>
            <a:r>
              <a:rPr lang="en-GB" b="1" dirty="0">
                <a:solidFill>
                  <a:srgbClr val="FF0000"/>
                </a:solidFill>
                <a:latin typeface="Calibri" panose="020F0502020204030204" pitchFamily="34" charset="0"/>
                <a:ea typeface="Times New Roman" panose="02020603050405020304" pitchFamily="18" charset="0"/>
              </a:rPr>
              <a:t>24 hours</a:t>
            </a:r>
            <a:r>
              <a:rPr lang="en-GB" b="1" dirty="0">
                <a:latin typeface="Calibri" panose="020F0502020204030204" pitchFamily="34" charset="0"/>
                <a:ea typeface="Times New Roman" panose="02020603050405020304" pitchFamily="18" charset="0"/>
              </a:rPr>
              <a:t> from the relevant time</a:t>
            </a:r>
            <a:r>
              <a:rPr lang="en-GB" dirty="0">
                <a:latin typeface="Calibri" panose="020F0502020204030204" pitchFamily="34" charset="0"/>
                <a:ea typeface="Times New Roman" panose="02020603050405020304" pitchFamily="18" charset="0"/>
              </a:rPr>
              <a:t>. </a:t>
            </a: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1628171" y="3277718"/>
            <a:ext cx="6250330" cy="1579920"/>
          </a:xfrm>
          <a:prstGeom prst="rect">
            <a:avLst/>
          </a:prstGeom>
          <a:noFill/>
        </p:spPr>
        <p:txBody>
          <a:bodyPr wrap="square">
            <a:spAutoFit/>
          </a:bodyPr>
          <a:lstStyle/>
          <a:p>
            <a:pPr eaLnBrk="0" fontAlgn="base" hangingPunct="0">
              <a:spcBef>
                <a:spcPts val="395"/>
              </a:spcBef>
            </a:pP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Detention </a:t>
            </a:r>
            <a:r>
              <a:rPr lang="en-GB" b="1" dirty="0">
                <a:solidFill>
                  <a:srgbClr val="FF0000"/>
                </a:solidFill>
                <a:latin typeface="Calibri" panose="020F0502020204030204" pitchFamily="34" charset="0"/>
                <a:ea typeface="Times New Roman" panose="02020603050405020304" pitchFamily="18" charset="0"/>
              </a:rPr>
              <a:t>beyond 36 hours </a:t>
            </a:r>
            <a:r>
              <a:rPr lang="en-GB" dirty="0">
                <a:latin typeface="Calibri" panose="020F0502020204030204" pitchFamily="34" charset="0"/>
                <a:ea typeface="Times New Roman" panose="02020603050405020304" pitchFamily="18" charset="0"/>
              </a:rPr>
              <a:t>is only permitted under </a:t>
            </a:r>
            <a:r>
              <a:rPr lang="en-GB" b="1" dirty="0">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where a magistrates' court issues </a:t>
            </a:r>
            <a:r>
              <a:rPr lang="en-GB" b="1" dirty="0">
                <a:latin typeface="Calibri" panose="020F0502020204030204" pitchFamily="34" charset="0"/>
                <a:ea typeface="Times New Roman" panose="02020603050405020304" pitchFamily="18" charset="0"/>
              </a:rPr>
              <a:t>a warrant of further detention</a:t>
            </a: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1628172" y="4922118"/>
            <a:ext cx="6412375" cy="1200329"/>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If the court grants the application, the warrant can be issued up to a maximum of </a:t>
            </a:r>
            <a:r>
              <a:rPr lang="en-GB" b="1" dirty="0">
                <a:solidFill>
                  <a:srgbClr val="FF0000"/>
                </a:solidFill>
                <a:latin typeface="Calibri" panose="020F0502020204030204" pitchFamily="34" charset="0"/>
                <a:ea typeface="Times New Roman" panose="02020603050405020304" pitchFamily="18" charset="0"/>
              </a:rPr>
              <a:t>36 hours</a:t>
            </a:r>
            <a:r>
              <a:rPr lang="en-GB" dirty="0">
                <a:latin typeface="Calibri" panose="020F0502020204030204" pitchFamily="34" charset="0"/>
                <a:ea typeface="Times New Roman" panose="02020603050405020304" pitchFamily="18" charset="0"/>
              </a:rPr>
              <a:t>. </a:t>
            </a:r>
            <a:r>
              <a:rPr lang="en-GB" b="1" dirty="0">
                <a:latin typeface="Calibri" panose="020F0502020204030204" pitchFamily="34" charset="0"/>
                <a:ea typeface="Times New Roman" panose="02020603050405020304" pitchFamily="18" charset="0"/>
              </a:rPr>
              <a:t>However, this is subject to an overall maximum period of detention without charge </a:t>
            </a:r>
            <a:r>
              <a:rPr lang="en-GB" b="1" dirty="0">
                <a:solidFill>
                  <a:srgbClr val="FF0000"/>
                </a:solidFill>
                <a:latin typeface="Calibri" panose="020F0502020204030204" pitchFamily="34" charset="0"/>
                <a:ea typeface="Times New Roman" panose="02020603050405020304" pitchFamily="18" charset="0"/>
              </a:rPr>
              <a:t>of 96 hours</a:t>
            </a:r>
            <a:r>
              <a:rPr lang="en-GB" b="1" dirty="0">
                <a:latin typeface="Calibri" panose="020F0502020204030204" pitchFamily="34" charset="0"/>
                <a:ea typeface="Times New Roman" panose="02020603050405020304" pitchFamily="18" charset="0"/>
              </a:rPr>
              <a:t> from the relevant time.</a:t>
            </a: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1628172" y="250567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dirty="0">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1686047" y="284017"/>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252984" y="1012817"/>
            <a:ext cx="3404616" cy="4003800"/>
          </a:xfrm>
        </p:spPr>
        <p:txBody>
          <a:bodyPr>
            <a:normAutofit/>
          </a:bodyPr>
          <a:lstStyle/>
          <a:p>
            <a:endParaRPr lang="en-US" sz="3600" dirty="0">
              <a:solidFill>
                <a:schemeClr val="accent2"/>
              </a:solidFill>
            </a:endParaRPr>
          </a:p>
          <a:p>
            <a:r>
              <a:rPr lang="en-US" sz="3600" dirty="0">
                <a:solidFill>
                  <a:schemeClr val="accent2"/>
                </a:solidFill>
              </a:rPr>
              <a:t>Misuse of Drugs Act 1971</a:t>
            </a:r>
          </a:p>
          <a:p>
            <a:endParaRPr lang="en-US" sz="3600" dirty="0">
              <a:solidFill>
                <a:schemeClr val="accent2"/>
              </a:solidFill>
            </a:endParaRPr>
          </a:p>
          <a:p>
            <a:r>
              <a:rPr lang="en-US" sz="3600" dirty="0">
                <a:solidFill>
                  <a:schemeClr val="accent2"/>
                </a:solidFill>
              </a:rPr>
              <a:t>What can you remember?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dirty="0"/>
              <a:t>What can you remember?</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graphicFrame>
        <p:nvGraphicFramePr>
          <p:cNvPr id="7" name="TextBox 2">
            <a:extLst>
              <a:ext uri="{FF2B5EF4-FFF2-40B4-BE49-F238E27FC236}">
                <a16:creationId xmlns:a16="http://schemas.microsoft.com/office/drawing/2014/main" id="{402EE627-B893-FD31-4DAB-6B3FB77EC2A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3903F8D-E3EB-D6AD-6B76-0193C6EAE69F}"/>
              </a:ext>
            </a:extLst>
          </p:cNvPr>
          <p:cNvSpPr txBox="1"/>
          <p:nvPr/>
        </p:nvSpPr>
        <p:spPr>
          <a:xfrm>
            <a:off x="397657" y="1056607"/>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br>
              <a:rPr lang="en-US" altLang="en-US" sz="3800" b="1" kern="1200" dirty="0">
                <a:solidFill>
                  <a:schemeClr val="tx1"/>
                </a:solidFill>
                <a:latin typeface="+mj-lt"/>
                <a:ea typeface="+mj-ea"/>
                <a:cs typeface="+mj-cs"/>
              </a:rPr>
            </a:br>
            <a:br>
              <a:rPr lang="en-US" altLang="en-US" sz="2800" b="1" kern="1200" dirty="0">
                <a:solidFill>
                  <a:srgbClr val="FF0000"/>
                </a:solidFill>
                <a:latin typeface="+mj-lt"/>
                <a:ea typeface="+mj-ea"/>
                <a:cs typeface="+mj-cs"/>
              </a:rPr>
            </a:br>
            <a:r>
              <a:rPr lang="en-US" altLang="en-US" sz="2800" b="1" kern="1200" dirty="0">
                <a:solidFill>
                  <a:srgbClr val="FF0000"/>
                </a:solidFill>
                <a:latin typeface="+mj-lt"/>
                <a:ea typeface="+mj-ea"/>
                <a:cs typeface="+mj-cs"/>
              </a:rPr>
              <a:t>(ROLE PLAY ASSESSMENT!) </a:t>
            </a:r>
            <a:endParaRPr lang="en-US" altLang="en-US" sz="3800" b="1" kern="1200" dirty="0">
              <a:solidFill>
                <a:srgbClr val="FF0000"/>
              </a:solidFill>
              <a:latin typeface="+mj-lt"/>
              <a:ea typeface="+mj-ea"/>
              <a:cs typeface="+mj-cs"/>
            </a:endParaRPr>
          </a:p>
        </p:txBody>
      </p:sp>
    </p:spTree>
    <p:extLst>
      <p:ext uri="{BB962C8B-B14F-4D97-AF65-F5344CB8AC3E}">
        <p14:creationId xmlns:p14="http://schemas.microsoft.com/office/powerpoint/2010/main" val="15910017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Professional | Compensation offer for knife owners who surrender  weapons to police">
            <a:extLst>
              <a:ext uri="{FF2B5EF4-FFF2-40B4-BE49-F238E27FC236}">
                <a16:creationId xmlns:a16="http://schemas.microsoft.com/office/drawing/2014/main" id="{05FDAD0C-C7B0-BBF9-6A0B-AB62C0C82B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05" r="-2" b="1493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umberside Police encourage people to surrender offensive weapons in bid to  tackle knife crime - Gi Media">
            <a:extLst>
              <a:ext uri="{FF2B5EF4-FFF2-40B4-BE49-F238E27FC236}">
                <a16:creationId xmlns:a16="http://schemas.microsoft.com/office/drawing/2014/main" id="{AB272C69-116B-9F20-10B0-AAA870B448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945857A-E1EC-08BD-83D3-DF45342BF669}"/>
              </a:ext>
            </a:extLst>
          </p:cNvPr>
          <p:cNvSpPr>
            <a:spLocks noGrp="1"/>
          </p:cNvSpPr>
          <p:nvPr>
            <p:ph type="ctrTitle"/>
          </p:nvPr>
        </p:nvSpPr>
        <p:spPr>
          <a:xfrm>
            <a:off x="438912" y="1524659"/>
            <a:ext cx="5019074" cy="2774088"/>
          </a:xfrm>
        </p:spPr>
        <p:txBody>
          <a:bodyPr>
            <a:normAutofit/>
          </a:bodyPr>
          <a:lstStyle/>
          <a:p>
            <a:pPr algn="l"/>
            <a:r>
              <a:rPr lang="en-US" sz="5400" dirty="0"/>
              <a:t>What can </a:t>
            </a:r>
            <a:r>
              <a:rPr lang="en-US" sz="5400"/>
              <a:t>you remember? </a:t>
            </a:r>
            <a:endParaRPr lang="en-US" sz="5400" dirty="0"/>
          </a:p>
        </p:txBody>
      </p:sp>
      <p:sp>
        <p:nvSpPr>
          <p:cNvPr id="3" name="Subtitle 2">
            <a:extLst>
              <a:ext uri="{FF2B5EF4-FFF2-40B4-BE49-F238E27FC236}">
                <a16:creationId xmlns:a16="http://schemas.microsoft.com/office/drawing/2014/main" id="{BB4AEF14-A884-4AC1-D913-5C6A7F0C0909}"/>
              </a:ext>
            </a:extLst>
          </p:cNvPr>
          <p:cNvSpPr>
            <a:spLocks noGrp="1"/>
          </p:cNvSpPr>
          <p:nvPr>
            <p:ph type="subTitle" idx="1"/>
          </p:nvPr>
        </p:nvSpPr>
        <p:spPr>
          <a:xfrm>
            <a:off x="438912" y="4687367"/>
            <a:ext cx="4917948" cy="1335024"/>
          </a:xfrm>
        </p:spPr>
        <p:txBody>
          <a:bodyPr>
            <a:normAutofit/>
          </a:bodyPr>
          <a:lstStyle/>
          <a:p>
            <a:pPr algn="l"/>
            <a:r>
              <a:rPr lang="en-US" sz="2800" dirty="0"/>
              <a:t>Offensive Weapons</a:t>
            </a:r>
          </a:p>
        </p:txBody>
      </p:sp>
    </p:spTree>
    <p:extLst>
      <p:ext uri="{BB962C8B-B14F-4D97-AF65-F5344CB8AC3E}">
        <p14:creationId xmlns:p14="http://schemas.microsoft.com/office/powerpoint/2010/main" val="147642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F60337-1C5D-8D9C-6AC2-E63EF05553A4}"/>
              </a:ext>
            </a:extLst>
          </p:cNvPr>
          <p:cNvSpPr txBox="1"/>
          <p:nvPr/>
        </p:nvSpPr>
        <p:spPr>
          <a:xfrm>
            <a:off x="640080" y="304800"/>
            <a:ext cx="10908792" cy="144233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100" u="sng" kern="1200">
                <a:solidFill>
                  <a:schemeClr val="tx1"/>
                </a:solidFill>
                <a:latin typeface="+mj-lt"/>
                <a:ea typeface="+mj-ea"/>
                <a:cs typeface="+mj-cs"/>
              </a:rPr>
              <a:t>Discuss</a:t>
            </a:r>
            <a:br>
              <a:rPr lang="en-US" sz="3100" u="sng" kern="1200">
                <a:solidFill>
                  <a:schemeClr val="tx1"/>
                </a:solidFill>
                <a:latin typeface="+mj-lt"/>
                <a:ea typeface="+mj-ea"/>
                <a:cs typeface="+mj-cs"/>
              </a:rPr>
            </a:br>
            <a:br>
              <a:rPr lang="en-US" sz="3100" kern="1200">
                <a:solidFill>
                  <a:schemeClr val="tx1"/>
                </a:solidFill>
                <a:latin typeface="+mj-lt"/>
                <a:ea typeface="+mj-ea"/>
                <a:cs typeface="+mj-cs"/>
              </a:rPr>
            </a:br>
            <a:r>
              <a:rPr lang="en-US" sz="3100" kern="1200">
                <a:solidFill>
                  <a:schemeClr val="tx1"/>
                </a:solidFill>
                <a:latin typeface="+mj-lt"/>
                <a:ea typeface="+mj-ea"/>
                <a:cs typeface="+mj-cs"/>
              </a:rPr>
              <a:t>What is an offensive weapon?</a:t>
            </a:r>
          </a:p>
        </p:txBody>
      </p:sp>
      <p:pic>
        <p:nvPicPr>
          <p:cNvPr id="11266" name="Picture 2" descr="Guidance on definition of what is an 'offensive weapon' | Sunderland Echo">
            <a:extLst>
              <a:ext uri="{FF2B5EF4-FFF2-40B4-BE49-F238E27FC236}">
                <a16:creationId xmlns:a16="http://schemas.microsoft.com/office/drawing/2014/main" id="{4C95EEDD-93EE-BAA2-0B81-F45ECD4E7F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886" b="1"/>
          <a:stretch/>
        </p:blipFill>
        <p:spPr bwMode="auto">
          <a:xfrm>
            <a:off x="20" y="2665139"/>
            <a:ext cx="6181981" cy="4192863"/>
          </a:xfrm>
          <a:custGeom>
            <a:avLst/>
            <a:gdLst/>
            <a:ahLst/>
            <a:cxnLst/>
            <a:rect l="l" t="t" r="r" b="b"/>
            <a:pathLst>
              <a:path w="6005375" h="4192863">
                <a:moveTo>
                  <a:pt x="5424937" y="874"/>
                </a:moveTo>
                <a:cubicBezTo>
                  <a:pt x="5470440" y="-1251"/>
                  <a:pt x="5516123" y="499"/>
                  <a:pt x="5561495" y="6147"/>
                </a:cubicBezTo>
                <a:cubicBezTo>
                  <a:pt x="5636334" y="13389"/>
                  <a:pt x="5711424" y="18471"/>
                  <a:pt x="5786261" y="26095"/>
                </a:cubicBezTo>
                <a:cubicBezTo>
                  <a:pt x="5819550" y="29525"/>
                  <a:pt x="5853222" y="16820"/>
                  <a:pt x="5886002" y="28509"/>
                </a:cubicBezTo>
                <a:cubicBezTo>
                  <a:pt x="5922214" y="41469"/>
                  <a:pt x="5958870" y="47282"/>
                  <a:pt x="5995622" y="48044"/>
                </a:cubicBezTo>
                <a:lnTo>
                  <a:pt x="5998366" y="47926"/>
                </a:lnTo>
                <a:lnTo>
                  <a:pt x="5995171" y="398504"/>
                </a:lnTo>
                <a:cubicBezTo>
                  <a:pt x="5993433" y="528663"/>
                  <a:pt x="5993035" y="658806"/>
                  <a:pt x="5999656" y="788917"/>
                </a:cubicBezTo>
                <a:cubicBezTo>
                  <a:pt x="6009855" y="990282"/>
                  <a:pt x="6003364" y="1191519"/>
                  <a:pt x="5999656" y="1392757"/>
                </a:cubicBezTo>
                <a:cubicBezTo>
                  <a:pt x="5992506" y="1778706"/>
                  <a:pt x="6003364" y="2164146"/>
                  <a:pt x="5998730" y="2549586"/>
                </a:cubicBezTo>
                <a:cubicBezTo>
                  <a:pt x="5996744" y="2720440"/>
                  <a:pt x="5998994" y="2891040"/>
                  <a:pt x="6003364" y="3061895"/>
                </a:cubicBezTo>
                <a:cubicBezTo>
                  <a:pt x="6009720" y="3305846"/>
                  <a:pt x="5999922" y="3549924"/>
                  <a:pt x="5989196" y="3793749"/>
                </a:cubicBezTo>
                <a:cubicBezTo>
                  <a:pt x="5985594" y="3860794"/>
                  <a:pt x="5984646" y="3927918"/>
                  <a:pt x="5986348" y="3994981"/>
                </a:cubicBezTo>
                <a:lnTo>
                  <a:pt x="5999199" y="4192863"/>
                </a:lnTo>
                <a:lnTo>
                  <a:pt x="0" y="4192863"/>
                </a:lnTo>
                <a:lnTo>
                  <a:pt x="0" y="26225"/>
                </a:lnTo>
                <a:lnTo>
                  <a:pt x="10965" y="23935"/>
                </a:lnTo>
                <a:cubicBezTo>
                  <a:pt x="27502" y="19081"/>
                  <a:pt x="44569" y="16260"/>
                  <a:pt x="61788" y="15549"/>
                </a:cubicBezTo>
                <a:cubicBezTo>
                  <a:pt x="194437" y="-1096"/>
                  <a:pt x="327213" y="3351"/>
                  <a:pt x="460497" y="8815"/>
                </a:cubicBezTo>
                <a:cubicBezTo>
                  <a:pt x="692632" y="18217"/>
                  <a:pt x="925021" y="29144"/>
                  <a:pt x="1157537" y="25841"/>
                </a:cubicBezTo>
                <a:cubicBezTo>
                  <a:pt x="1393484" y="22410"/>
                  <a:pt x="1628922" y="29653"/>
                  <a:pt x="1864615" y="39182"/>
                </a:cubicBezTo>
                <a:cubicBezTo>
                  <a:pt x="1967913" y="43121"/>
                  <a:pt x="2071847" y="47059"/>
                  <a:pt x="2173493" y="17709"/>
                </a:cubicBezTo>
                <a:cubicBezTo>
                  <a:pt x="2196465" y="12334"/>
                  <a:pt x="2220416" y="12855"/>
                  <a:pt x="2243121" y="19234"/>
                </a:cubicBezTo>
                <a:cubicBezTo>
                  <a:pt x="2357219" y="45789"/>
                  <a:pt x="2471952" y="53666"/>
                  <a:pt x="2587321" y="27492"/>
                </a:cubicBezTo>
                <a:cubicBezTo>
                  <a:pt x="2719944" y="-1223"/>
                  <a:pt x="2856455" y="-7360"/>
                  <a:pt x="2991111" y="9323"/>
                </a:cubicBezTo>
                <a:cubicBezTo>
                  <a:pt x="3114231" y="23045"/>
                  <a:pt x="3237985" y="37911"/>
                  <a:pt x="3361358" y="26857"/>
                </a:cubicBezTo>
                <a:cubicBezTo>
                  <a:pt x="3556266" y="9323"/>
                  <a:pt x="3750918" y="24570"/>
                  <a:pt x="3945825" y="29271"/>
                </a:cubicBezTo>
                <a:cubicBezTo>
                  <a:pt x="4010625" y="30796"/>
                  <a:pt x="4075806" y="44137"/>
                  <a:pt x="4140224" y="32193"/>
                </a:cubicBezTo>
                <a:cubicBezTo>
                  <a:pt x="4241744" y="13389"/>
                  <a:pt x="4342120" y="20631"/>
                  <a:pt x="4443766" y="31177"/>
                </a:cubicBezTo>
                <a:cubicBezTo>
                  <a:pt x="4638419" y="51507"/>
                  <a:pt x="4832945" y="61290"/>
                  <a:pt x="5026708" y="23172"/>
                </a:cubicBezTo>
                <a:cubicBezTo>
                  <a:pt x="5086807" y="11229"/>
                  <a:pt x="5146524" y="4368"/>
                  <a:pt x="5207640" y="20377"/>
                </a:cubicBezTo>
                <a:cubicBezTo>
                  <a:pt x="5234626" y="26539"/>
                  <a:pt x="5262719" y="26019"/>
                  <a:pt x="5289465" y="18853"/>
                </a:cubicBezTo>
                <a:cubicBezTo>
                  <a:pt x="5334113" y="9000"/>
                  <a:pt x="5379435" y="2999"/>
                  <a:pt x="5424937" y="874"/>
                </a:cubicBezTo>
                <a:close/>
              </a:path>
            </a:pathLst>
          </a:custGeom>
          <a:noFill/>
          <a:extLst>
            <a:ext uri="{909E8E84-426E-40DD-AFC4-6F175D3DCCD1}">
              <a14:hiddenFill xmlns:a14="http://schemas.microsoft.com/office/drawing/2010/main">
                <a:solidFill>
                  <a:srgbClr val="FFFFFF"/>
                </a:solidFill>
              </a14:hiddenFill>
            </a:ext>
          </a:extLst>
        </p:spPr>
      </p:pic>
      <p:pic>
        <p:nvPicPr>
          <p:cNvPr id="11268" name="Picture 4" descr="Man with offensive weapon arrested after suspicious activity | Peterborough  Matters">
            <a:extLst>
              <a:ext uri="{FF2B5EF4-FFF2-40B4-BE49-F238E27FC236}">
                <a16:creationId xmlns:a16="http://schemas.microsoft.com/office/drawing/2014/main" id="{466493A2-AB97-F877-6CB1-E8487EF414A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8791"/>
          <a:stretch/>
        </p:blipFill>
        <p:spPr bwMode="auto">
          <a:xfrm>
            <a:off x="6096001" y="2654313"/>
            <a:ext cx="6096002" cy="4203687"/>
          </a:xfrm>
          <a:custGeom>
            <a:avLst/>
            <a:gdLst/>
            <a:ahLst/>
            <a:cxnLst/>
            <a:rect l="l" t="t" r="r" b="b"/>
            <a:pathLst>
              <a:path w="6006951" h="4203687">
                <a:moveTo>
                  <a:pt x="1041516" y="879"/>
                </a:moveTo>
                <a:cubicBezTo>
                  <a:pt x="1141687" y="5084"/>
                  <a:pt x="1240768" y="23261"/>
                  <a:pt x="1340635" y="31075"/>
                </a:cubicBezTo>
                <a:cubicBezTo>
                  <a:pt x="1435675" y="38571"/>
                  <a:pt x="1530714" y="49499"/>
                  <a:pt x="1626262" y="34506"/>
                </a:cubicBezTo>
                <a:cubicBezTo>
                  <a:pt x="1719980" y="21762"/>
                  <a:pt x="1814765" y="18776"/>
                  <a:pt x="1909093" y="25612"/>
                </a:cubicBezTo>
                <a:cubicBezTo>
                  <a:pt x="2013408" y="30821"/>
                  <a:pt x="2117468" y="48101"/>
                  <a:pt x="2222418" y="33616"/>
                </a:cubicBezTo>
                <a:cubicBezTo>
                  <a:pt x="2235644" y="32269"/>
                  <a:pt x="2248998" y="34010"/>
                  <a:pt x="2261425" y="38699"/>
                </a:cubicBezTo>
                <a:cubicBezTo>
                  <a:pt x="2302223" y="52255"/>
                  <a:pt x="2346173" y="53094"/>
                  <a:pt x="2387466" y="41113"/>
                </a:cubicBezTo>
                <a:cubicBezTo>
                  <a:pt x="2439687" y="27213"/>
                  <a:pt x="2494525" y="26297"/>
                  <a:pt x="2547178" y="38445"/>
                </a:cubicBezTo>
                <a:cubicBezTo>
                  <a:pt x="2625446" y="55470"/>
                  <a:pt x="2703968" y="72242"/>
                  <a:pt x="2785412" y="58266"/>
                </a:cubicBezTo>
                <a:cubicBezTo>
                  <a:pt x="2832805" y="50261"/>
                  <a:pt x="2876767" y="30821"/>
                  <a:pt x="2923524" y="21673"/>
                </a:cubicBezTo>
                <a:cubicBezTo>
                  <a:pt x="3058205" y="-4628"/>
                  <a:pt x="3194158" y="3249"/>
                  <a:pt x="3330110" y="12143"/>
                </a:cubicBezTo>
                <a:cubicBezTo>
                  <a:pt x="3462886" y="20910"/>
                  <a:pt x="3595026" y="38952"/>
                  <a:pt x="3728564" y="36284"/>
                </a:cubicBezTo>
                <a:cubicBezTo>
                  <a:pt x="3756999" y="36500"/>
                  <a:pt x="3785372" y="38876"/>
                  <a:pt x="3813438" y="43400"/>
                </a:cubicBezTo>
                <a:cubicBezTo>
                  <a:pt x="3917626" y="57122"/>
                  <a:pt x="4022322" y="70082"/>
                  <a:pt x="4125366" y="42383"/>
                </a:cubicBezTo>
                <a:cubicBezTo>
                  <a:pt x="4217750" y="17340"/>
                  <a:pt x="4314149" y="10695"/>
                  <a:pt x="4409087" y="22816"/>
                </a:cubicBezTo>
                <a:cubicBezTo>
                  <a:pt x="4534099" y="39194"/>
                  <a:pt x="4660458" y="42777"/>
                  <a:pt x="4786195" y="33489"/>
                </a:cubicBezTo>
                <a:cubicBezTo>
                  <a:pt x="4825659" y="29563"/>
                  <a:pt x="4865339" y="28153"/>
                  <a:pt x="4904994" y="29296"/>
                </a:cubicBezTo>
                <a:cubicBezTo>
                  <a:pt x="5194178" y="42510"/>
                  <a:pt x="5484252" y="25103"/>
                  <a:pt x="5772928" y="55851"/>
                </a:cubicBezTo>
                <a:cubicBezTo>
                  <a:pt x="5818560" y="61232"/>
                  <a:pt x="5864504" y="61626"/>
                  <a:pt x="5909961" y="57111"/>
                </a:cubicBezTo>
                <a:lnTo>
                  <a:pt x="6006951" y="36719"/>
                </a:lnTo>
                <a:lnTo>
                  <a:pt x="6006951" y="4203687"/>
                </a:lnTo>
                <a:lnTo>
                  <a:pt x="11720" y="4203687"/>
                </a:lnTo>
                <a:lnTo>
                  <a:pt x="11786" y="4203489"/>
                </a:lnTo>
                <a:cubicBezTo>
                  <a:pt x="27809" y="3962716"/>
                  <a:pt x="39197" y="3721434"/>
                  <a:pt x="15626" y="3481297"/>
                </a:cubicBezTo>
                <a:cubicBezTo>
                  <a:pt x="-847" y="3334800"/>
                  <a:pt x="-4304" y="3187234"/>
                  <a:pt x="5296" y="3040178"/>
                </a:cubicBezTo>
                <a:cubicBezTo>
                  <a:pt x="11786" y="2956021"/>
                  <a:pt x="18539" y="2871864"/>
                  <a:pt x="22776" y="2787582"/>
                </a:cubicBezTo>
                <a:cubicBezTo>
                  <a:pt x="28180" y="2667690"/>
                  <a:pt x="25173" y="2547584"/>
                  <a:pt x="13771" y="2428074"/>
                </a:cubicBezTo>
                <a:cubicBezTo>
                  <a:pt x="4237" y="2336939"/>
                  <a:pt x="3177" y="2245180"/>
                  <a:pt x="10593" y="2153867"/>
                </a:cubicBezTo>
                <a:cubicBezTo>
                  <a:pt x="25690" y="1998396"/>
                  <a:pt x="9931" y="1842923"/>
                  <a:pt x="5032" y="1687576"/>
                </a:cubicBezTo>
                <a:cubicBezTo>
                  <a:pt x="-3577" y="1401802"/>
                  <a:pt x="20393" y="1116155"/>
                  <a:pt x="9666" y="830380"/>
                </a:cubicBezTo>
                <a:cubicBezTo>
                  <a:pt x="3841" y="689018"/>
                  <a:pt x="16420" y="547783"/>
                  <a:pt x="9666" y="406421"/>
                </a:cubicBezTo>
                <a:cubicBezTo>
                  <a:pt x="4105" y="305866"/>
                  <a:pt x="397" y="205310"/>
                  <a:pt x="4105" y="104628"/>
                </a:cubicBezTo>
                <a:lnTo>
                  <a:pt x="8821" y="33297"/>
                </a:lnTo>
                <a:lnTo>
                  <a:pt x="35743" y="28771"/>
                </a:lnTo>
                <a:cubicBezTo>
                  <a:pt x="151314" y="14091"/>
                  <a:pt x="268377" y="13376"/>
                  <a:pt x="384397" y="26755"/>
                </a:cubicBezTo>
                <a:cubicBezTo>
                  <a:pt x="448561" y="35141"/>
                  <a:pt x="512980" y="47847"/>
                  <a:pt x="578287" y="35141"/>
                </a:cubicBezTo>
                <a:cubicBezTo>
                  <a:pt x="584437" y="34048"/>
                  <a:pt x="590625" y="36818"/>
                  <a:pt x="593916" y="42129"/>
                </a:cubicBezTo>
                <a:cubicBezTo>
                  <a:pt x="626188" y="81517"/>
                  <a:pt x="668117" y="80246"/>
                  <a:pt x="710936" y="67541"/>
                </a:cubicBezTo>
                <a:cubicBezTo>
                  <a:pt x="739041" y="58837"/>
                  <a:pt x="766587" y="48406"/>
                  <a:pt x="793396" y="36284"/>
                </a:cubicBezTo>
                <a:cubicBezTo>
                  <a:pt x="840332" y="16819"/>
                  <a:pt x="890189" y="5308"/>
                  <a:pt x="940911" y="2233"/>
                </a:cubicBezTo>
                <a:cubicBezTo>
                  <a:pt x="974613" y="-372"/>
                  <a:pt x="1008125" y="-522"/>
                  <a:pt x="1041516" y="87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86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17618"/>
            <a:ext cx="8229600" cy="584775"/>
          </a:xfrm>
          <a:prstGeom prst="rect">
            <a:avLst/>
          </a:prstGeom>
          <a:solidFill>
            <a:schemeClr val="accent6"/>
          </a:solidFill>
        </p:spPr>
        <p:txBody>
          <a:bodyPr wrap="square" rtlCol="0">
            <a:spAutoFit/>
          </a:bodyPr>
          <a:lstStyle/>
          <a:p>
            <a:pPr algn="ctr"/>
            <a:r>
              <a:rPr lang="en-GB" sz="3200" b="1" dirty="0">
                <a:solidFill>
                  <a:schemeClr val="bg1"/>
                </a:solidFill>
              </a:rPr>
              <a:t>Offensive Weapons Act 2019</a:t>
            </a:r>
          </a:p>
        </p:txBody>
      </p:sp>
      <p:graphicFrame>
        <p:nvGraphicFramePr>
          <p:cNvPr id="2" name="Diagram 1">
            <a:extLst>
              <a:ext uri="{FF2B5EF4-FFF2-40B4-BE49-F238E27FC236}">
                <a16:creationId xmlns:a16="http://schemas.microsoft.com/office/drawing/2014/main" id="{4966820D-F0F2-4C6D-81D2-4248C1D46A98}"/>
              </a:ext>
            </a:extLst>
          </p:cNvPr>
          <p:cNvGraphicFramePr/>
          <p:nvPr/>
        </p:nvGraphicFramePr>
        <p:xfrm>
          <a:off x="298376" y="1281942"/>
          <a:ext cx="763284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Flick knife - Horn - 10 cm blade">
            <a:extLst>
              <a:ext uri="{FF2B5EF4-FFF2-40B4-BE49-F238E27FC236}">
                <a16:creationId xmlns:a16="http://schemas.microsoft.com/office/drawing/2014/main" id="{62A6D22A-209B-49EE-6BBC-607830789AB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71691" y="1200161"/>
            <a:ext cx="3054724" cy="152736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Experiencing My New Kirpan | MrSikhNet">
            <a:extLst>
              <a:ext uri="{FF2B5EF4-FFF2-40B4-BE49-F238E27FC236}">
                <a16:creationId xmlns:a16="http://schemas.microsoft.com/office/drawing/2014/main" id="{9AAD2ADD-9614-99DA-9892-4C38F221C3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90433" y="2971890"/>
            <a:ext cx="2124010" cy="1444639"/>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The Rancor Pit :: View topic - Katars in the RAW?">
            <a:extLst>
              <a:ext uri="{FF2B5EF4-FFF2-40B4-BE49-F238E27FC236}">
                <a16:creationId xmlns:a16="http://schemas.microsoft.com/office/drawing/2014/main" id="{D10DD4DA-AE3A-56F8-02CF-E74B95D9691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81248" y="4905263"/>
            <a:ext cx="2033195" cy="1444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440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EE4578C-4CFA-4D05-B454-093B70CAEC0E}"/>
                                            </p:graphicEl>
                                          </p:spTgt>
                                        </p:tgtEl>
                                        <p:attrNameLst>
                                          <p:attrName>style.visibility</p:attrName>
                                        </p:attrNameLst>
                                      </p:cBhvr>
                                      <p:to>
                                        <p:strVal val="visible"/>
                                      </p:to>
                                    </p:set>
                                    <p:animEffect transition="in" filter="fade">
                                      <p:cBhvr>
                                        <p:cTn id="7" dur="500"/>
                                        <p:tgtEl>
                                          <p:spTgt spid="2">
                                            <p:graphicEl>
                                              <a:dgm id="{6EE4578C-4CFA-4D05-B454-093B70CAEC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26C67D1-02F3-4D66-B034-EBE1B7D9B7DB}"/>
                                            </p:graphicEl>
                                          </p:spTgt>
                                        </p:tgtEl>
                                        <p:attrNameLst>
                                          <p:attrName>style.visibility</p:attrName>
                                        </p:attrNameLst>
                                      </p:cBhvr>
                                      <p:to>
                                        <p:strVal val="visible"/>
                                      </p:to>
                                    </p:set>
                                    <p:animEffect transition="in" filter="fade">
                                      <p:cBhvr>
                                        <p:cTn id="12" dur="500"/>
                                        <p:tgtEl>
                                          <p:spTgt spid="2">
                                            <p:graphicEl>
                                              <a:dgm id="{626C67D1-02F3-4D66-B034-EBE1B7D9B7D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FB7275F-3908-4A96-87B4-70AD0BA4B3CC}"/>
                                            </p:graphicEl>
                                          </p:spTgt>
                                        </p:tgtEl>
                                        <p:attrNameLst>
                                          <p:attrName>style.visibility</p:attrName>
                                        </p:attrNameLst>
                                      </p:cBhvr>
                                      <p:to>
                                        <p:strVal val="visible"/>
                                      </p:to>
                                    </p:set>
                                    <p:animEffect transition="in" filter="fade">
                                      <p:cBhvr>
                                        <p:cTn id="15" dur="500"/>
                                        <p:tgtEl>
                                          <p:spTgt spid="2">
                                            <p:graphicEl>
                                              <a:dgm id="{FFB7275F-3908-4A96-87B4-70AD0BA4B3C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8F07736-84EA-4ABA-BDAB-A66D20AB5313}"/>
                                            </p:graphicEl>
                                          </p:spTgt>
                                        </p:tgtEl>
                                        <p:attrNameLst>
                                          <p:attrName>style.visibility</p:attrName>
                                        </p:attrNameLst>
                                      </p:cBhvr>
                                      <p:to>
                                        <p:strVal val="visible"/>
                                      </p:to>
                                    </p:set>
                                    <p:animEffect transition="in" filter="fade">
                                      <p:cBhvr>
                                        <p:cTn id="20" dur="500"/>
                                        <p:tgtEl>
                                          <p:spTgt spid="2">
                                            <p:graphicEl>
                                              <a:dgm id="{18F07736-84EA-4ABA-BDAB-A66D20AB5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A2B4C3-7AD1-4B26-9B3C-8BEF33887493}"/>
                                            </p:graphicEl>
                                          </p:spTgt>
                                        </p:tgtEl>
                                        <p:attrNameLst>
                                          <p:attrName>style.visibility</p:attrName>
                                        </p:attrNameLst>
                                      </p:cBhvr>
                                      <p:to>
                                        <p:strVal val="visible"/>
                                      </p:to>
                                    </p:set>
                                    <p:animEffect transition="in" filter="fade">
                                      <p:cBhvr>
                                        <p:cTn id="23" dur="500"/>
                                        <p:tgtEl>
                                          <p:spTgt spid="2">
                                            <p:graphicEl>
                                              <a:dgm id="{73A2B4C3-7AD1-4B26-9B3C-8BEF338874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phical user interface&#10;&#10;Description automatically generated">
            <a:extLst>
              <a:ext uri="{FF2B5EF4-FFF2-40B4-BE49-F238E27FC236}">
                <a16:creationId xmlns:a16="http://schemas.microsoft.com/office/drawing/2014/main" id="{AE8B2D1E-9F43-D4D3-F684-D746971EBE4B}"/>
              </a:ext>
            </a:extLst>
          </p:cNvPr>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2620958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0ACB9958-1FD1-1762-2682-4041D371D8FE}"/>
              </a:ext>
            </a:extLst>
          </p:cNvPr>
          <p:cNvPicPr>
            <a:picLocks noChangeAspect="1"/>
          </p:cNvPicPr>
          <p:nvPr/>
        </p:nvPicPr>
        <p:blipFill>
          <a:blip r:embed="rId3"/>
          <a:stretch>
            <a:fillRect/>
          </a:stretch>
        </p:blipFill>
        <p:spPr>
          <a:xfrm>
            <a:off x="430306" y="0"/>
            <a:ext cx="11284771" cy="6858000"/>
          </a:xfrm>
          <a:prstGeom prst="rect">
            <a:avLst/>
          </a:prstGeom>
        </p:spPr>
      </p:pic>
    </p:spTree>
    <p:extLst>
      <p:ext uri="{BB962C8B-B14F-4D97-AF65-F5344CB8AC3E}">
        <p14:creationId xmlns:p14="http://schemas.microsoft.com/office/powerpoint/2010/main" val="33120753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Screwdriver - Wikipedia">
            <a:extLst>
              <a:ext uri="{FF2B5EF4-FFF2-40B4-BE49-F238E27FC236}">
                <a16:creationId xmlns:a16="http://schemas.microsoft.com/office/drawing/2014/main" id="{86C56196-9CFE-0119-354D-00B145A9F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822" y="4489644"/>
            <a:ext cx="6096000" cy="21783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txBox="1">
            <a:spLocks noChangeArrowheads="1"/>
          </p:cNvSpPr>
          <p:nvPr/>
        </p:nvSpPr>
        <p:spPr bwMode="auto">
          <a:xfrm>
            <a:off x="0" y="1021669"/>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139 Criminal Justice Act 1988</a:t>
            </a:r>
          </a:p>
        </p:txBody>
      </p:sp>
      <p:sp>
        <p:nvSpPr>
          <p:cNvPr id="5" name="TextBox 4"/>
          <p:cNvSpPr txBox="1"/>
          <p:nvPr/>
        </p:nvSpPr>
        <p:spPr>
          <a:xfrm>
            <a:off x="0" y="260649"/>
            <a:ext cx="8229600"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762FA8E1-7921-31BE-4D90-0DA6C1AFE80F}"/>
              </a:ext>
            </a:extLst>
          </p:cNvPr>
          <p:cNvSpPr txBox="1"/>
          <p:nvPr/>
        </p:nvSpPr>
        <p:spPr>
          <a:xfrm>
            <a:off x="-263562" y="2514922"/>
            <a:ext cx="7933765"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rgbClr val="FF0000"/>
                </a:solidFill>
                <a:cs typeface="Arial"/>
              </a:rPr>
              <a:t>any article </a:t>
            </a:r>
            <a:r>
              <a:rPr lang="en-GB" sz="2800" dirty="0">
                <a:solidFill>
                  <a:schemeClr val="tx1"/>
                </a:solidFill>
                <a:cs typeface="Arial"/>
              </a:rPr>
              <a:t>which has a </a:t>
            </a:r>
            <a:r>
              <a:rPr lang="en-GB" sz="2800" dirty="0">
                <a:solidFill>
                  <a:srgbClr val="FF0000"/>
                </a:solidFill>
                <a:cs typeface="Arial"/>
              </a:rPr>
              <a:t>blade</a:t>
            </a:r>
            <a:r>
              <a:rPr lang="en-GB" sz="2800" dirty="0">
                <a:solidFill>
                  <a:schemeClr val="tx1"/>
                </a:solidFill>
                <a:cs typeface="Arial"/>
              </a:rPr>
              <a:t> or is </a:t>
            </a:r>
            <a:r>
              <a:rPr lang="en-GB" sz="2800" dirty="0">
                <a:solidFill>
                  <a:srgbClr val="FF0000"/>
                </a:solidFill>
                <a:cs typeface="Arial"/>
              </a:rPr>
              <a:t>sharply</a:t>
            </a:r>
          </a:p>
          <a:p>
            <a:pPr marL="342900" indent="-342900" algn="ctr" fontAlgn="base">
              <a:lnSpc>
                <a:spcPct val="80000"/>
              </a:lnSpc>
              <a:spcBef>
                <a:spcPct val="20000"/>
              </a:spcBef>
              <a:spcAft>
                <a:spcPct val="0"/>
              </a:spcAft>
              <a:defRPr/>
            </a:pPr>
            <a:r>
              <a:rPr lang="en-GB" sz="2800" dirty="0">
                <a:solidFill>
                  <a:srgbClr val="FF0000"/>
                </a:solidFill>
                <a:cs typeface="Arial"/>
              </a:rPr>
              <a:t>pointed</a:t>
            </a:r>
            <a:r>
              <a:rPr lang="en-GB" sz="2800" dirty="0">
                <a:solidFill>
                  <a:schemeClr val="tx1"/>
                </a:solidFill>
                <a:cs typeface="Arial"/>
              </a:rPr>
              <a:t>, except a folding pocket knife, in a</a:t>
            </a:r>
          </a:p>
          <a:p>
            <a:pPr marL="342900" indent="-342900" algn="ctr" fontAlgn="base">
              <a:lnSpc>
                <a:spcPct val="80000"/>
              </a:lnSpc>
              <a:spcBef>
                <a:spcPct val="20000"/>
              </a:spcBef>
              <a:spcAft>
                <a:spcPct val="0"/>
              </a:spcAft>
              <a:defRPr/>
            </a:pPr>
            <a:r>
              <a:rPr lang="en-GB" sz="2800" dirty="0">
                <a:solidFill>
                  <a:srgbClr val="FF0000"/>
                </a:solidFill>
                <a:cs typeface="Arial"/>
              </a:rPr>
              <a:t>public place without good reason </a:t>
            </a:r>
            <a:r>
              <a:rPr lang="en-GB" sz="2800" dirty="0">
                <a:solidFill>
                  <a:schemeClr val="tx1"/>
                </a:solidFill>
                <a:cs typeface="Arial"/>
              </a:rPr>
              <a:t>or </a:t>
            </a:r>
            <a:r>
              <a:rPr lang="en-GB" sz="2800" dirty="0">
                <a:solidFill>
                  <a:srgbClr val="FF0000"/>
                </a:solidFill>
                <a:cs typeface="Arial"/>
              </a:rPr>
              <a:t>lawful</a:t>
            </a:r>
          </a:p>
          <a:p>
            <a:pPr marL="342900" indent="-342900" algn="ctr" fontAlgn="base">
              <a:lnSpc>
                <a:spcPct val="80000"/>
              </a:lnSpc>
              <a:spcBef>
                <a:spcPct val="20000"/>
              </a:spcBef>
              <a:spcAft>
                <a:spcPct val="0"/>
              </a:spcAft>
              <a:defRPr/>
            </a:pPr>
            <a:r>
              <a:rPr lang="en-GB" sz="2800" dirty="0">
                <a:solidFill>
                  <a:srgbClr val="FF0000"/>
                </a:solidFill>
                <a:cs typeface="Arial"/>
              </a:rPr>
              <a:t>authority</a:t>
            </a:r>
            <a:r>
              <a:rPr lang="en-GB" sz="2800" dirty="0">
                <a:solidFill>
                  <a:schemeClr val="tx1"/>
                </a:solidFill>
                <a:cs typeface="Arial"/>
              </a:rPr>
              <a:t>,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5364" name="Picture 4" descr="Victorinox Classic SD Pocket Knife | UK | Ultralight Outdoor Gear">
            <a:extLst>
              <a:ext uri="{FF2B5EF4-FFF2-40B4-BE49-F238E27FC236}">
                <a16:creationId xmlns:a16="http://schemas.microsoft.com/office/drawing/2014/main" id="{87F8EE86-F4E5-D126-0FF6-58462ADC8E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2922" y="1451610"/>
            <a:ext cx="3174178" cy="317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2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12648" y="365124"/>
            <a:ext cx="5221224" cy="206654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Folding Pocket Knives</a:t>
            </a:r>
          </a:p>
        </p:txBody>
      </p:sp>
      <p:pic>
        <p:nvPicPr>
          <p:cNvPr id="6" name="Content Placeholder 4"/>
          <p:cNvPicPr>
            <a:picLocks noChangeAspect="1"/>
          </p:cNvPicPr>
          <p:nvPr/>
        </p:nvPicPr>
        <p:blipFill rotWithShape="1">
          <a:blip r:embed="rId3" cstate="print">
            <a:extLst>
              <a:ext uri="{28A0092B-C50C-407E-A947-70E740481C1C}">
                <a14:useLocalDpi xmlns:a14="http://schemas.microsoft.com/office/drawing/2010/main" val="0"/>
              </a:ext>
            </a:extLst>
          </a:blip>
          <a:srcRect l="14798" r="3" b="3"/>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3181" r="-3" b="8471"/>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8" name="TextBox 7">
            <a:extLst>
              <a:ext uri="{FF2B5EF4-FFF2-40B4-BE49-F238E27FC236}">
                <a16:creationId xmlns:a16="http://schemas.microsoft.com/office/drawing/2014/main" id="{8B72097A-205F-34C2-E15E-48F4B82E6164}"/>
              </a:ext>
            </a:extLst>
          </p:cNvPr>
          <p:cNvSpPr txBox="1"/>
          <p:nvPr/>
        </p:nvSpPr>
        <p:spPr>
          <a:xfrm>
            <a:off x="612648" y="2843784"/>
            <a:ext cx="5221224" cy="3328416"/>
          </a:xfrm>
          <a:prstGeom prst="rect">
            <a:avLst/>
          </a:prstGeom>
        </p:spPr>
        <p:txBody>
          <a:bodyPr vert="horz" lIns="91440" tIns="45720" rIns="91440" bIns="45720" rtlCol="0">
            <a:normAutofit/>
          </a:bodyPr>
          <a:lstStyle/>
          <a:p>
            <a:pPr>
              <a:lnSpc>
                <a:spcPct val="90000"/>
              </a:lnSpc>
              <a:spcAft>
                <a:spcPts val="600"/>
              </a:spcAft>
              <a:defRPr/>
            </a:pPr>
            <a:r>
              <a:rPr lang="en-US" altLang="en-US" sz="2200" b="1" dirty="0"/>
              <a:t>Remember</a:t>
            </a:r>
            <a:r>
              <a:rPr lang="en-US" altLang="en-US" sz="2200" dirty="0"/>
              <a:t>: </a:t>
            </a:r>
          </a:p>
          <a:p>
            <a:pPr indent="-228600">
              <a:lnSpc>
                <a:spcPct val="90000"/>
              </a:lnSpc>
              <a:spcAft>
                <a:spcPts val="600"/>
              </a:spcAft>
              <a:buFont typeface="Arial" panose="020B0604020202020204" pitchFamily="34" charset="0"/>
              <a:buChar char="•"/>
              <a:defRPr/>
            </a:pPr>
            <a:endParaRPr lang="en-US" altLang="en-US" sz="2200" dirty="0"/>
          </a:p>
          <a:p>
            <a:pPr indent="-228600">
              <a:lnSpc>
                <a:spcPct val="90000"/>
              </a:lnSpc>
              <a:spcAft>
                <a:spcPts val="600"/>
              </a:spcAft>
              <a:buFont typeface="Arial" panose="020B0604020202020204" pitchFamily="34" charset="0"/>
              <a:buChar char="•"/>
              <a:defRPr/>
            </a:pPr>
            <a:r>
              <a:rPr lang="en-US" altLang="en-US" sz="2200" dirty="0"/>
              <a:t>Folding pocketknives </a:t>
            </a:r>
          </a:p>
          <a:p>
            <a:pPr indent="-228600">
              <a:lnSpc>
                <a:spcPct val="90000"/>
              </a:lnSpc>
              <a:spcAft>
                <a:spcPts val="600"/>
              </a:spcAft>
              <a:buFont typeface="Arial" panose="020B0604020202020204" pitchFamily="34" charset="0"/>
              <a:buChar char="•"/>
              <a:defRPr/>
            </a:pPr>
            <a:r>
              <a:rPr lang="en-US" altLang="en-US" sz="2200" dirty="0"/>
              <a:t>that have a blade </a:t>
            </a:r>
          </a:p>
          <a:p>
            <a:pPr indent="-228600">
              <a:lnSpc>
                <a:spcPct val="90000"/>
              </a:lnSpc>
              <a:spcAft>
                <a:spcPts val="600"/>
              </a:spcAft>
              <a:buFont typeface="Arial" panose="020B0604020202020204" pitchFamily="34" charset="0"/>
              <a:buChar char="•"/>
              <a:defRPr/>
            </a:pPr>
            <a:r>
              <a:rPr lang="en-US" altLang="en-US" sz="2200" dirty="0"/>
              <a:t>where the cutting edge is less </a:t>
            </a:r>
          </a:p>
          <a:p>
            <a:pPr indent="-228600">
              <a:lnSpc>
                <a:spcPct val="90000"/>
              </a:lnSpc>
              <a:spcAft>
                <a:spcPts val="600"/>
              </a:spcAft>
              <a:buFont typeface="Arial" panose="020B0604020202020204" pitchFamily="34" charset="0"/>
              <a:buChar char="•"/>
              <a:defRPr/>
            </a:pPr>
            <a:r>
              <a:rPr lang="en-US" altLang="en-US" sz="2200" dirty="0"/>
              <a:t>than 7.62 cm (3 inches) long </a:t>
            </a:r>
          </a:p>
          <a:p>
            <a:pPr indent="-228600">
              <a:lnSpc>
                <a:spcPct val="90000"/>
              </a:lnSpc>
              <a:spcAft>
                <a:spcPts val="600"/>
              </a:spcAft>
              <a:buFont typeface="Arial" panose="020B0604020202020204" pitchFamily="34" charset="0"/>
              <a:buChar char="•"/>
              <a:defRPr/>
            </a:pPr>
            <a:r>
              <a:rPr lang="en-US" altLang="en-US" sz="2200" dirty="0"/>
              <a:t>are </a:t>
            </a:r>
            <a:r>
              <a:rPr lang="en-US" altLang="en-US" sz="2200" b="1" i="1" u="sng" dirty="0"/>
              <a:t>excluded. </a:t>
            </a:r>
          </a:p>
        </p:txBody>
      </p:sp>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t="7642" r="1" b="21939"/>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494578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638292" y="822259"/>
            <a:ext cx="4915415" cy="584776"/>
          </a:xfrm>
          <a:prstGeom prst="rect">
            <a:avLst/>
          </a:prstGeom>
          <a:solidFill>
            <a:schemeClr val="bg2">
              <a:lumMod val="75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kern="0" dirty="0">
                <a:solidFill>
                  <a:schemeClr val="bg1"/>
                </a:solidFill>
                <a:latin typeface="+mn-lt"/>
              </a:rPr>
              <a:t>S.25 Theft Act 1968</a:t>
            </a:r>
          </a:p>
        </p:txBody>
      </p:sp>
      <p:sp>
        <p:nvSpPr>
          <p:cNvPr id="7" name="TextBox 6"/>
          <p:cNvSpPr txBox="1"/>
          <p:nvPr/>
        </p:nvSpPr>
        <p:spPr>
          <a:xfrm>
            <a:off x="1981199" y="210164"/>
            <a:ext cx="8229600" cy="584775"/>
          </a:xfrm>
          <a:prstGeom prst="rect">
            <a:avLst/>
          </a:prstGeom>
          <a:solidFill>
            <a:schemeClr val="bg2">
              <a:lumMod val="75000"/>
            </a:schemeClr>
          </a:solidFill>
        </p:spPr>
        <p:txBody>
          <a:bodyPr wrap="square" rtlCol="0">
            <a:spAutoFit/>
          </a:bodyPr>
          <a:lstStyle/>
          <a:p>
            <a:pPr algn="ctr"/>
            <a:r>
              <a:rPr lang="en-GB" sz="3200" b="1" dirty="0">
                <a:solidFill>
                  <a:schemeClr val="bg1"/>
                </a:solidFill>
              </a:rPr>
              <a:t>Going Equipped</a:t>
            </a:r>
          </a:p>
        </p:txBody>
      </p:sp>
      <p:sp>
        <p:nvSpPr>
          <p:cNvPr id="4" name="TextBox 3">
            <a:extLst>
              <a:ext uri="{FF2B5EF4-FFF2-40B4-BE49-F238E27FC236}">
                <a16:creationId xmlns:a16="http://schemas.microsoft.com/office/drawing/2014/main" id="{8638C54E-73C5-B6C8-ED31-D92A425649A8}"/>
              </a:ext>
            </a:extLst>
          </p:cNvPr>
          <p:cNvSpPr txBox="1"/>
          <p:nvPr/>
        </p:nvSpPr>
        <p:spPr>
          <a:xfrm>
            <a:off x="488692" y="2325793"/>
            <a:ext cx="6096000" cy="335226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3200" dirty="0">
                <a:solidFill>
                  <a:schemeClr val="tx1"/>
                </a:solidFill>
                <a:cs typeface="Arial"/>
              </a:rPr>
              <a:t>A person shall be guilty</a:t>
            </a:r>
          </a:p>
          <a:p>
            <a:pPr marL="342900" indent="-342900" algn="ctr" fontAlgn="base">
              <a:lnSpc>
                <a:spcPct val="80000"/>
              </a:lnSpc>
              <a:spcBef>
                <a:spcPct val="20000"/>
              </a:spcBef>
              <a:spcAft>
                <a:spcPct val="0"/>
              </a:spcAft>
              <a:defRPr/>
            </a:pPr>
            <a:r>
              <a:rPr lang="en-GB" sz="3200" dirty="0">
                <a:solidFill>
                  <a:schemeClr val="tx1"/>
                </a:solidFill>
                <a:cs typeface="Arial"/>
              </a:rPr>
              <a:t> of an offence if when</a:t>
            </a:r>
            <a:br>
              <a:rPr lang="en-GB" sz="3200" dirty="0">
                <a:solidFill>
                  <a:schemeClr val="tx1"/>
                </a:solidFill>
                <a:cs typeface="Arial"/>
              </a:rPr>
            </a:br>
            <a:r>
              <a:rPr lang="en-GB" sz="3200" dirty="0">
                <a:solidFill>
                  <a:schemeClr val="tx1"/>
                </a:solidFill>
                <a:cs typeface="Arial"/>
              </a:rPr>
              <a:t> </a:t>
            </a:r>
            <a:r>
              <a:rPr lang="en-GB" sz="3200" u="sng" dirty="0">
                <a:solidFill>
                  <a:srgbClr val="FF0000"/>
                </a:solidFill>
                <a:cs typeface="Arial"/>
              </a:rPr>
              <a:t>not at his place of abode</a:t>
            </a:r>
            <a:r>
              <a:rPr lang="en-GB" sz="3200" dirty="0">
                <a:solidFill>
                  <a:schemeClr val="tx1"/>
                </a:solidFill>
                <a:cs typeface="Arial"/>
              </a:rPr>
              <a:t>,</a:t>
            </a:r>
          </a:p>
          <a:p>
            <a:pPr marL="342900" indent="-342900" algn="ctr" fontAlgn="base">
              <a:lnSpc>
                <a:spcPct val="80000"/>
              </a:lnSpc>
              <a:spcBef>
                <a:spcPct val="20000"/>
              </a:spcBef>
              <a:spcAft>
                <a:spcPct val="0"/>
              </a:spcAft>
              <a:defRPr/>
            </a:pPr>
            <a:r>
              <a:rPr lang="en-GB" sz="3200" dirty="0">
                <a:solidFill>
                  <a:schemeClr val="tx1"/>
                </a:solidFill>
                <a:cs typeface="Arial"/>
              </a:rPr>
              <a:t> he has with him</a:t>
            </a:r>
          </a:p>
          <a:p>
            <a:pPr marL="342900" indent="-342900" algn="ctr" fontAlgn="base">
              <a:lnSpc>
                <a:spcPct val="80000"/>
              </a:lnSpc>
              <a:spcBef>
                <a:spcPct val="20000"/>
              </a:spcBef>
              <a:spcAft>
                <a:spcPct val="0"/>
              </a:spcAft>
              <a:defRPr/>
            </a:pPr>
            <a:r>
              <a:rPr lang="en-GB" sz="3200" dirty="0">
                <a:solidFill>
                  <a:schemeClr val="tx1"/>
                </a:solidFill>
                <a:cs typeface="Arial"/>
              </a:rPr>
              <a:t> </a:t>
            </a:r>
            <a:r>
              <a:rPr lang="en-GB" sz="3200" dirty="0">
                <a:solidFill>
                  <a:srgbClr val="FF0000"/>
                </a:solidFill>
                <a:cs typeface="Arial"/>
              </a:rPr>
              <a:t>any article </a:t>
            </a:r>
            <a:r>
              <a:rPr lang="en-GB" sz="3200" dirty="0">
                <a:solidFill>
                  <a:schemeClr val="tx1"/>
                </a:solidFill>
                <a:cs typeface="Arial"/>
              </a:rPr>
              <a:t>for use in the course of </a:t>
            </a:r>
          </a:p>
          <a:p>
            <a:pPr marL="342900" indent="-342900" algn="ctr" fontAlgn="base">
              <a:lnSpc>
                <a:spcPct val="80000"/>
              </a:lnSpc>
              <a:spcBef>
                <a:spcPct val="20000"/>
              </a:spcBef>
              <a:spcAft>
                <a:spcPct val="0"/>
              </a:spcAft>
              <a:defRPr/>
            </a:pPr>
            <a:r>
              <a:rPr lang="en-GB" sz="3200" dirty="0">
                <a:solidFill>
                  <a:schemeClr val="tx1"/>
                </a:solidFill>
                <a:cs typeface="Arial"/>
              </a:rPr>
              <a:t>or in connection with any </a:t>
            </a:r>
          </a:p>
          <a:p>
            <a:pPr marL="342900" indent="-342900" algn="ctr" fontAlgn="base">
              <a:lnSpc>
                <a:spcPct val="80000"/>
              </a:lnSpc>
              <a:spcBef>
                <a:spcPct val="20000"/>
              </a:spcBef>
              <a:spcAft>
                <a:spcPct val="0"/>
              </a:spcAft>
              <a:defRPr/>
            </a:pPr>
            <a:r>
              <a:rPr lang="en-GB" sz="3200" dirty="0">
                <a:solidFill>
                  <a:srgbClr val="FF0000"/>
                </a:solidFill>
                <a:cs typeface="Arial"/>
              </a:rPr>
              <a:t>burglary or theft. </a:t>
            </a:r>
            <a:endParaRPr lang="en-GB" altLang="en-US" sz="3200" dirty="0">
              <a:solidFill>
                <a:srgbClr val="FF0000"/>
              </a:solidFill>
              <a:cs typeface="Arial"/>
            </a:endParaRPr>
          </a:p>
        </p:txBody>
      </p:sp>
      <p:pic>
        <p:nvPicPr>
          <p:cNvPr id="3074" name="Picture 2" descr="Going Equipped for Stealing">
            <a:extLst>
              <a:ext uri="{FF2B5EF4-FFF2-40B4-BE49-F238E27FC236}">
                <a16:creationId xmlns:a16="http://schemas.microsoft.com/office/drawing/2014/main" id="{F1F1CCCE-D0DD-2CF4-FB3D-1826EAF74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0921" y="2325792"/>
            <a:ext cx="3492500" cy="3352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7E726D-FF42-7D43-5F42-646691BCE92D}"/>
              </a:ext>
            </a:extLst>
          </p:cNvPr>
          <p:cNvSpPr txBox="1"/>
          <p:nvPr/>
        </p:nvSpPr>
        <p:spPr>
          <a:xfrm>
            <a:off x="638881" y="457200"/>
            <a:ext cx="10909640" cy="136861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100">
                <a:latin typeface="+mj-lt"/>
                <a:ea typeface="+mj-ea"/>
                <a:cs typeface="+mj-cs"/>
              </a:rPr>
              <a:t>In the course of and in connection with: </a:t>
            </a:r>
          </a:p>
        </p:txBody>
      </p:sp>
      <p:pic>
        <p:nvPicPr>
          <p:cNvPr id="5124" name="Picture 4" descr="Robbery vs. Burglary vs. Theft: What's the Difference?">
            <a:extLst>
              <a:ext uri="{FF2B5EF4-FFF2-40B4-BE49-F238E27FC236}">
                <a16:creationId xmlns:a16="http://schemas.microsoft.com/office/drawing/2014/main" id="{831F5417-10B7-E0F2-89BE-051C78AF02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7984" y="2642616"/>
            <a:ext cx="5418527" cy="360578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remium Vector | Collection of tools and equipment for theft, robbery,  burglary, housebreaking - lock picks, padlocks, masks, rope, flashlight,  gun, knife, saw isolated on white background. flat vector illustration.">
            <a:extLst>
              <a:ext uri="{FF2B5EF4-FFF2-40B4-BE49-F238E27FC236}">
                <a16:creationId xmlns:a16="http://schemas.microsoft.com/office/drawing/2014/main" id="{C8AE9346-2EFD-47B8-C517-9E70A1A5D08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4496" y="2853501"/>
            <a:ext cx="5614416" cy="3184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20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726" r="1" b="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715" r="-2" b="6323"/>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838200" y="1115219"/>
            <a:ext cx="5395912" cy="2387600"/>
          </a:xfrm>
        </p:spPr>
        <p:txBody>
          <a:bodyPr>
            <a:normAutofit/>
          </a:bodyPr>
          <a:lstStyle/>
          <a:p>
            <a:pPr algn="l"/>
            <a:r>
              <a:rPr lang="en-US" sz="5000" dirty="0">
                <a:solidFill>
                  <a:srgbClr val="FF0000"/>
                </a:solidFill>
              </a:rPr>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838200" y="3902075"/>
            <a:ext cx="5395912" cy="1655762"/>
          </a:xfrm>
        </p:spPr>
        <p:txBody>
          <a:bodyPr>
            <a:normAutofit/>
          </a:bodyPr>
          <a:lstStyle/>
          <a:p>
            <a:pPr algn="l"/>
            <a:r>
              <a:rPr lang="en-US" sz="2000" dirty="0">
                <a:solidFill>
                  <a:srgbClr val="FF0000"/>
                </a:solidFill>
              </a:rPr>
              <a:t>Pre-read: Definitions and Terms </a:t>
            </a:r>
          </a:p>
        </p:txBody>
      </p:sp>
    </p:spTree>
    <p:extLst>
      <p:ext uri="{BB962C8B-B14F-4D97-AF65-F5344CB8AC3E}">
        <p14:creationId xmlns:p14="http://schemas.microsoft.com/office/powerpoint/2010/main" val="6372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
          <p:cNvSpPr txBox="1">
            <a:spLocks noChangeArrowheads="1"/>
          </p:cNvSpPr>
          <p:nvPr/>
        </p:nvSpPr>
        <p:spPr bwMode="auto">
          <a:xfrm>
            <a:off x="838200" y="3146400"/>
            <a:ext cx="4391024" cy="28622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b="0" dirty="0">
                <a:solidFill>
                  <a:srgbClr val="FF0000">
                    <a:alpha val="80000"/>
                  </a:srgbClr>
                </a:solidFill>
                <a:latin typeface="+mn-lt"/>
                <a:ea typeface="+mn-ea"/>
              </a:rPr>
              <a:t>Any place to which the public have access </a:t>
            </a:r>
            <a:r>
              <a:rPr lang="en-US" altLang="en-US" b="0" dirty="0">
                <a:solidFill>
                  <a:srgbClr val="FF0000"/>
                </a:solidFill>
                <a:latin typeface="+mn-lt"/>
                <a:ea typeface="+mn-ea"/>
              </a:rPr>
              <a:t>whether on payment or otherwise</a:t>
            </a:r>
          </a:p>
        </p:txBody>
      </p:sp>
      <p:pic>
        <p:nvPicPr>
          <p:cNvPr id="6" name="Picture 2" descr="\\Client\G$\CKP Images\Traffic\Public Place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6152" r="2" b="2"/>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5BFEF46-26E1-EA4A-66E2-A1DA954AEFCB}"/>
              </a:ext>
            </a:extLst>
          </p:cNvPr>
          <p:cNvSpPr txBox="1"/>
          <p:nvPr/>
        </p:nvSpPr>
        <p:spPr>
          <a:xfrm>
            <a:off x="1206852" y="1641634"/>
            <a:ext cx="4391024" cy="769441"/>
          </a:xfrm>
          <a:prstGeom prst="rect">
            <a:avLst/>
          </a:prstGeom>
          <a:noFill/>
        </p:spPr>
        <p:txBody>
          <a:bodyPr wrap="square" rtlCol="0">
            <a:spAutoFit/>
          </a:bodyPr>
          <a:lstStyle/>
          <a:p>
            <a:r>
              <a:rPr lang="en-US" sz="4400" dirty="0">
                <a:solidFill>
                  <a:srgbClr val="FF0000"/>
                </a:solidFill>
              </a:rPr>
              <a:t>Public Place </a:t>
            </a: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090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9CA33E-4E61-2D38-14BD-A75439FB272E}"/>
              </a:ext>
            </a:extLst>
          </p:cNvPr>
          <p:cNvSpPr/>
          <p:nvPr/>
        </p:nvSpPr>
        <p:spPr>
          <a:xfrm>
            <a:off x="1878698" y="2006167"/>
            <a:ext cx="7802880" cy="215759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438040" y="422452"/>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9064736" y="318788"/>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42805" y="4790303"/>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877410" y="4352153"/>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MPV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6289" y="1324940"/>
            <a:ext cx="2156500" cy="185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motor cyc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2597" y="2437351"/>
            <a:ext cx="2019964" cy="2073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MPV 3.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6289" y="3583005"/>
            <a:ext cx="2156501" cy="2229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2"/>
          <p:cNvSpPr txBox="1">
            <a:spLocks noChangeArrowheads="1"/>
          </p:cNvSpPr>
          <p:nvPr/>
        </p:nvSpPr>
        <p:spPr bwMode="auto">
          <a:xfrm>
            <a:off x="6402619" y="1324940"/>
            <a:ext cx="518589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002060"/>
                </a:solidFill>
                <a:latin typeface="Calibri" panose="020F0502020204030204" pitchFamily="34" charset="0"/>
                <a:cs typeface="Calibri" panose="020F0502020204030204" pitchFamily="34" charset="0"/>
              </a:rPr>
              <a:t>A vehicle that is constructed so that it can be propelled mechanically:</a:t>
            </a:r>
          </a:p>
          <a:p>
            <a:pPr algn="ctr" eaLnBrk="1" hangingPunct="1">
              <a:spcBef>
                <a:spcPct val="0"/>
              </a:spcBef>
              <a:buFontTx/>
              <a:buNone/>
            </a:pPr>
            <a:endParaRPr lang="en-GB" altLang="en-US" sz="2800" dirty="0">
              <a:solidFill>
                <a:srgbClr val="002060"/>
              </a:solidFill>
              <a:latin typeface="Calibri" panose="020F0502020204030204" pitchFamily="34" charset="0"/>
              <a:cs typeface="Calibri" panose="020F0502020204030204" pitchFamily="34" charset="0"/>
            </a:endParaRP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S</a:t>
            </a:r>
            <a:r>
              <a:rPr lang="en-GB" altLang="en-US" sz="2800" b="1" dirty="0">
                <a:solidFill>
                  <a:srgbClr val="002060"/>
                </a:solidFill>
                <a:latin typeface="Calibri" panose="020F0502020204030204" pitchFamily="34" charset="0"/>
                <a:cs typeface="Calibri" panose="020F0502020204030204" pitchFamily="34" charset="0"/>
              </a:rPr>
              <a:t>team</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E</a:t>
            </a:r>
            <a:r>
              <a:rPr lang="en-GB" altLang="en-US" sz="2800" b="1" dirty="0">
                <a:solidFill>
                  <a:srgbClr val="002060"/>
                </a:solidFill>
                <a:latin typeface="Calibri" panose="020F0502020204030204" pitchFamily="34" charset="0"/>
                <a:cs typeface="Calibri" panose="020F0502020204030204" pitchFamily="34" charset="0"/>
              </a:rPr>
              <a:t>lectric</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P</a:t>
            </a:r>
            <a:r>
              <a:rPr lang="en-GB" altLang="en-US" sz="2800" b="1" dirty="0">
                <a:solidFill>
                  <a:srgbClr val="002060"/>
                </a:solidFill>
                <a:latin typeface="Calibri" panose="020F0502020204030204" pitchFamily="34" charset="0"/>
                <a:cs typeface="Calibri" panose="020F0502020204030204" pitchFamily="34" charset="0"/>
              </a:rPr>
              <a:t>etrol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D</a:t>
            </a:r>
            <a:r>
              <a:rPr lang="en-GB" altLang="en-US" sz="2800" b="1" dirty="0">
                <a:solidFill>
                  <a:srgbClr val="002060"/>
                </a:solidFill>
                <a:latin typeface="Calibri" panose="020F0502020204030204" pitchFamily="34" charset="0"/>
                <a:cs typeface="Calibri" panose="020F0502020204030204" pitchFamily="34" charset="0"/>
              </a:rPr>
              <a:t>iesel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O</a:t>
            </a:r>
            <a:r>
              <a:rPr lang="en-GB" altLang="en-US" sz="2800" b="1" dirty="0">
                <a:solidFill>
                  <a:srgbClr val="002060"/>
                </a:solidFill>
                <a:latin typeface="Calibri" panose="020F0502020204030204" pitchFamily="34" charset="0"/>
                <a:cs typeface="Calibri" panose="020F0502020204030204" pitchFamily="34" charset="0"/>
              </a:rPr>
              <a:t>il</a:t>
            </a:r>
          </a:p>
          <a:p>
            <a:pPr marL="457200" indent="-457200">
              <a:spcBef>
                <a:spcPct val="0"/>
              </a:spcBef>
            </a:pPr>
            <a:r>
              <a:rPr lang="en-GB" altLang="en-US" sz="2800" b="1" dirty="0">
                <a:solidFill>
                  <a:srgbClr val="FF0000"/>
                </a:solidFill>
                <a:latin typeface="Calibri" panose="020F0502020204030204" pitchFamily="34" charset="0"/>
                <a:cs typeface="Calibri" panose="020F0502020204030204" pitchFamily="34" charset="0"/>
              </a:rPr>
              <a:t>G</a:t>
            </a:r>
            <a:r>
              <a:rPr lang="en-GB" altLang="en-US" sz="2800" b="1" dirty="0">
                <a:solidFill>
                  <a:srgbClr val="002060"/>
                </a:solidFill>
                <a:latin typeface="Calibri" panose="020F0502020204030204" pitchFamily="34" charset="0"/>
                <a:cs typeface="Calibri" panose="020F0502020204030204" pitchFamily="34" charset="0"/>
              </a:rPr>
              <a:t>as</a:t>
            </a:r>
          </a:p>
        </p:txBody>
      </p:sp>
      <p:sp>
        <p:nvSpPr>
          <p:cNvPr id="7" name="TextBox 6"/>
          <p:cNvSpPr txBox="1"/>
          <p:nvPr/>
        </p:nvSpPr>
        <p:spPr>
          <a:xfrm>
            <a:off x="0" y="248046"/>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Mechanically Propelled Vehicle</a:t>
            </a:r>
          </a:p>
        </p:txBody>
      </p:sp>
      <p:pic>
        <p:nvPicPr>
          <p:cNvPr id="13314" name="Picture 2" descr="SPCA's driving dogs | Financial Times">
            <a:extLst>
              <a:ext uri="{FF2B5EF4-FFF2-40B4-BE49-F238E27FC236}">
                <a16:creationId xmlns:a16="http://schemas.microsoft.com/office/drawing/2014/main" id="{1BF6310A-F570-1B47-8B5E-C88754016A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29678" y="3678887"/>
            <a:ext cx="2757522"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05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Definition: 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DC003C8-D049-3C81-EF42-59DA2960BE8D}"/>
              </a:ext>
            </a:extLst>
          </p:cNvPr>
          <p:cNvSpPr txBox="1"/>
          <p:nvPr/>
        </p:nvSpPr>
        <p:spPr>
          <a:xfrm>
            <a:off x="-606552" y="1886418"/>
            <a:ext cx="5395912" cy="2387600"/>
          </a:xfrm>
          <a:prstGeom prst="rect">
            <a:avLst/>
          </a:prstGeom>
        </p:spPr>
        <p:txBody>
          <a:bodyPr vert="horz" lIns="91440" tIns="45720" rIns="91440" bIns="45720" rtlCol="0" anchor="b">
            <a:normAutofit fontScale="77500" lnSpcReduction="20000"/>
          </a:bodyPr>
          <a:lstStyle/>
          <a:p>
            <a:pPr algn="ctr">
              <a:lnSpc>
                <a:spcPct val="90000"/>
              </a:lnSpc>
              <a:spcBef>
                <a:spcPct val="0"/>
              </a:spcBef>
              <a:spcAft>
                <a:spcPts val="600"/>
              </a:spcAft>
            </a:pPr>
            <a:r>
              <a:rPr lang="en-US" sz="5000" kern="1200" dirty="0">
                <a:latin typeface="+mj-lt"/>
                <a:ea typeface="+mj-ea"/>
                <a:cs typeface="+mj-cs"/>
              </a:rPr>
              <a:t>Crime Scene Considerations</a:t>
            </a: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kern="1200" dirty="0">
                <a:latin typeface="+mj-lt"/>
                <a:ea typeface="+mj-ea"/>
                <a:cs typeface="+mj-cs"/>
              </a:rPr>
              <a:t>What can</a:t>
            </a:r>
            <a:br>
              <a:rPr lang="en-US" sz="5000" kern="1200" dirty="0">
                <a:latin typeface="+mj-lt"/>
                <a:ea typeface="+mj-ea"/>
                <a:cs typeface="+mj-cs"/>
              </a:rPr>
            </a:br>
            <a:r>
              <a:rPr lang="en-US" sz="5000" kern="1200" dirty="0">
                <a:latin typeface="+mj-lt"/>
                <a:ea typeface="+mj-ea"/>
                <a:cs typeface="+mj-cs"/>
              </a:rPr>
              <a:t> you remember? </a:t>
            </a:r>
          </a:p>
        </p:txBody>
      </p:sp>
    </p:spTree>
    <p:extLst>
      <p:ext uri="{BB962C8B-B14F-4D97-AF65-F5344CB8AC3E}">
        <p14:creationId xmlns:p14="http://schemas.microsoft.com/office/powerpoint/2010/main" val="38735983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785929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141897099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EA7A0-F062-1C46-195C-77A44D20EF22}"/>
              </a:ext>
            </a:extLst>
          </p:cNvPr>
          <p:cNvSpPr txBox="1"/>
          <p:nvPr/>
        </p:nvSpPr>
        <p:spPr>
          <a:xfrm>
            <a:off x="5687568" y="5449824"/>
            <a:ext cx="1737360" cy="1200329"/>
          </a:xfrm>
          <a:prstGeom prst="rect">
            <a:avLst/>
          </a:prstGeom>
          <a:noFill/>
        </p:spPr>
        <p:txBody>
          <a:bodyPr wrap="square" rtlCol="0">
            <a:spAutoFit/>
          </a:bodyPr>
          <a:lstStyle/>
          <a:p>
            <a:pPr algn="ctr"/>
            <a:r>
              <a:rPr lang="en-US" dirty="0"/>
              <a:t>APC APPROACH</a:t>
            </a:r>
          </a:p>
          <a:p>
            <a:pPr algn="ctr"/>
            <a:r>
              <a:rPr lang="en-US" dirty="0"/>
              <a:t>ASSESS</a:t>
            </a:r>
          </a:p>
          <a:p>
            <a:pPr algn="ctr"/>
            <a:r>
              <a:rPr lang="en-US" dirty="0"/>
              <a:t>PROTECT</a:t>
            </a:r>
          </a:p>
          <a:p>
            <a:pPr algn="ctr"/>
            <a:r>
              <a:rPr lang="en-US" dirty="0"/>
              <a:t>COMMUNICATE</a:t>
            </a:r>
          </a:p>
        </p:txBody>
      </p:sp>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E608-0550-4C44-8C66-C788659AC48D}"/>
              </a:ext>
            </a:extLst>
          </p:cNvPr>
          <p:cNvSpPr>
            <a:spLocks noGrp="1"/>
          </p:cNvSpPr>
          <p:nvPr>
            <p:ph type="title"/>
          </p:nvPr>
        </p:nvSpPr>
        <p:spPr>
          <a:xfrm>
            <a:off x="640080" y="325369"/>
            <a:ext cx="4368602" cy="1956841"/>
          </a:xfrm>
        </p:spPr>
        <p:txBody>
          <a:bodyPr anchor="b">
            <a:normAutofit/>
          </a:bodyPr>
          <a:lstStyle/>
          <a:p>
            <a:r>
              <a:rPr lang="en-GB" sz="5400" dirty="0"/>
              <a:t>Toxicology</a:t>
            </a:r>
          </a:p>
        </p:txBody>
      </p:sp>
      <p:sp>
        <p:nvSpPr>
          <p:cNvPr id="3" name="Content Placeholder 2">
            <a:extLst>
              <a:ext uri="{FF2B5EF4-FFF2-40B4-BE49-F238E27FC236}">
                <a16:creationId xmlns:a16="http://schemas.microsoft.com/office/drawing/2014/main" id="{9AC193E6-7FD8-3746-A8D5-04C9D2F965F8}"/>
              </a:ext>
            </a:extLst>
          </p:cNvPr>
          <p:cNvSpPr>
            <a:spLocks noGrp="1"/>
          </p:cNvSpPr>
          <p:nvPr>
            <p:ph idx="1"/>
          </p:nvPr>
        </p:nvSpPr>
        <p:spPr>
          <a:xfrm>
            <a:off x="640080" y="2872899"/>
            <a:ext cx="4243589" cy="3320668"/>
          </a:xfrm>
        </p:spPr>
        <p:txBody>
          <a:bodyPr>
            <a:normAutofit/>
          </a:bodyPr>
          <a:lstStyle/>
          <a:p>
            <a:pPr marL="0" indent="0">
              <a:buNone/>
            </a:pPr>
            <a:r>
              <a:rPr lang="en-GB" sz="1200" dirty="0"/>
              <a:t>This is a specialist field engaged in the analysis of poisons and drugs and may be crucial to an investigation, for example:</a:t>
            </a:r>
          </a:p>
          <a:p>
            <a:r>
              <a:rPr lang="en-GB" sz="1200" dirty="0"/>
              <a:t>To calculate whether a person is over the drink-drive limit, </a:t>
            </a:r>
          </a:p>
          <a:p>
            <a:r>
              <a:rPr lang="en-GB" sz="1200" dirty="0"/>
              <a:t>To establish that alcohol, or drugs may explain behaviour such as violence, </a:t>
            </a:r>
          </a:p>
          <a:p>
            <a:r>
              <a:rPr lang="en-GB" sz="1200" dirty="0"/>
              <a:t>To establish the causes of an illness and death.</a:t>
            </a:r>
          </a:p>
          <a:p>
            <a:pPr marL="0" indent="0">
              <a:buNone/>
            </a:pPr>
            <a:endParaRPr lang="en-GB" sz="1200" dirty="0"/>
          </a:p>
          <a:p>
            <a:pPr marL="0" indent="0">
              <a:buNone/>
            </a:pPr>
            <a:r>
              <a:rPr lang="en-GB" sz="1200" dirty="0"/>
              <a:t>Common types of toxicology:</a:t>
            </a:r>
          </a:p>
          <a:p>
            <a:r>
              <a:rPr lang="en-GB" sz="1200" dirty="0"/>
              <a:t>Roadside breath tests,</a:t>
            </a:r>
          </a:p>
          <a:p>
            <a:r>
              <a:rPr lang="en-GB" sz="1200" dirty="0"/>
              <a:t>Blood, </a:t>
            </a:r>
          </a:p>
          <a:p>
            <a:r>
              <a:rPr lang="en-GB" sz="1200" dirty="0"/>
              <a:t>Urine,</a:t>
            </a:r>
          </a:p>
          <a:p>
            <a:r>
              <a:rPr lang="en-GB" sz="1200" dirty="0"/>
              <a:t>Tissue.</a:t>
            </a:r>
          </a:p>
          <a:p>
            <a:endParaRPr lang="en-GB" sz="1200" dirty="0"/>
          </a:p>
        </p:txBody>
      </p:sp>
      <p:pic>
        <p:nvPicPr>
          <p:cNvPr id="9218" name="Picture 2" descr="General Toxicology">
            <a:extLst>
              <a:ext uri="{FF2B5EF4-FFF2-40B4-BE49-F238E27FC236}">
                <a16:creationId xmlns:a16="http://schemas.microsoft.com/office/drawing/2014/main" id="{1C3385C9-A58A-464A-A687-B3606A1B55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91" r="18288"/>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86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Road</a:t>
            </a:r>
          </a:p>
        </p:txBody>
      </p:sp>
      <p:sp>
        <p:nvSpPr>
          <p:cNvPr id="10" name="Rectangle 3"/>
          <p:cNvSpPr txBox="1">
            <a:spLocks noChangeArrowheads="1"/>
          </p:cNvSpPr>
          <p:nvPr/>
        </p:nvSpPr>
        <p:spPr bwMode="auto">
          <a:xfrm>
            <a:off x="630936" y="2807208"/>
            <a:ext cx="3429000" cy="3410712"/>
          </a:xfrm>
          <a:prstGeom prst="rect">
            <a:avLst/>
          </a:prstGeom>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indent="-228600" algn="ctr" eaLnBrk="1" hangingPunct="1">
              <a:lnSpc>
                <a:spcPct val="90000"/>
              </a:lnSpc>
              <a:buFont typeface="Arial" panose="020B0604020202020204" pitchFamily="34" charset="0"/>
              <a:buChar char="•"/>
              <a:defRPr/>
            </a:pPr>
            <a:endParaRPr lang="en-US" sz="2200" b="1" dirty="0">
              <a:solidFill>
                <a:schemeClr val="tx1"/>
              </a:solidFill>
              <a:ea typeface="+mn-ea"/>
              <a:cs typeface="+mn-cs"/>
            </a:endParaRPr>
          </a:p>
          <a:p>
            <a:pPr marL="0" indent="0" algn="ctr" eaLnBrk="1" hangingPunct="1">
              <a:lnSpc>
                <a:spcPct val="90000"/>
              </a:lnSpc>
              <a:buNone/>
              <a:defRPr/>
            </a:pPr>
            <a:r>
              <a:rPr lang="en-US" sz="2200" b="1" dirty="0">
                <a:solidFill>
                  <a:schemeClr val="tx1"/>
                </a:solidFill>
                <a:ea typeface="+mn-ea"/>
                <a:cs typeface="+mn-cs"/>
              </a:rPr>
              <a:t>‘Any highway and any other road to which the public has access, and includes bridges over which the road passes’</a:t>
            </a:r>
          </a:p>
        </p:txBody>
      </p:sp>
      <p:pic>
        <p:nvPicPr>
          <p:cNvPr id="14338" name="Picture 2" descr="Section 172 Road Traffic Act - Universal Motoring Lawyers">
            <a:extLst>
              <a:ext uri="{FF2B5EF4-FFF2-40B4-BE49-F238E27FC236}">
                <a16:creationId xmlns:a16="http://schemas.microsoft.com/office/drawing/2014/main" id="{E7F359FA-4310-B146-8EBE-012FA2BA85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3437"/>
            <a:ext cx="6903720" cy="5171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573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841248" y="2516777"/>
            <a:ext cx="5013287" cy="366018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
          <p:cNvSpPr txBox="1">
            <a:spLocks noChangeArrowheads="1"/>
          </p:cNvSpPr>
          <p:nvPr/>
        </p:nvSpPr>
        <p:spPr bwMode="auto">
          <a:xfrm>
            <a:off x="6096001" y="2516777"/>
            <a:ext cx="5254752" cy="36601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S</a:t>
            </a:r>
            <a:r>
              <a:rPr lang="en-US" altLang="en-US" b="0" dirty="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A</a:t>
            </a:r>
            <a:r>
              <a:rPr lang="en-US" altLang="en-US" b="0" dirty="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b="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b="1" dirty="0">
                <a:solidFill>
                  <a:srgbClr val="FF0000"/>
                </a:solidFill>
                <a:latin typeface="+mn-lt"/>
                <a:ea typeface="+mn-ea"/>
              </a:rPr>
              <a:t>M</a:t>
            </a:r>
            <a:r>
              <a:rPr lang="en-US" altLang="en-US" b="0" dirty="0">
                <a:solidFill>
                  <a:schemeClr val="tx1"/>
                </a:solidFill>
                <a:latin typeface="+mn-lt"/>
                <a:ea typeface="+mn-ea"/>
              </a:rPr>
              <a:t>oving traffic offence has been committed</a:t>
            </a:r>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B0F29AAC-7BF6-C144-8989-82BD91085F4A}"/>
              </a:ext>
            </a:extLst>
          </p:cNvPr>
          <p:cNvSpPr txBox="1"/>
          <p:nvPr/>
        </p:nvSpPr>
        <p:spPr>
          <a:xfrm>
            <a:off x="542545" y="706304"/>
            <a:ext cx="5905756" cy="1089529"/>
          </a:xfrm>
          <a:prstGeom prst="rect">
            <a:avLst/>
          </a:prstGeom>
          <a:noFill/>
        </p:spPr>
        <p:txBody>
          <a:bodyPr wrap="square">
            <a:spAutoFit/>
          </a:bodyPr>
          <a:lstStyle/>
          <a:p>
            <a:pPr>
              <a:lnSpc>
                <a:spcPct val="90000"/>
              </a:lnSpc>
              <a:spcBef>
                <a:spcPct val="0"/>
              </a:spcBef>
              <a:spcAft>
                <a:spcPts val="600"/>
              </a:spcAft>
            </a:pPr>
            <a:r>
              <a:rPr lang="en-US" altLang="en-US" sz="3600" b="0" dirty="0">
                <a:solidFill>
                  <a:srgbClr val="FF0000"/>
                </a:solidFill>
                <a:latin typeface="+mn-lt"/>
                <a:ea typeface="+mn-ea"/>
              </a:rPr>
              <a:t>Police Officers can only test </a:t>
            </a:r>
            <a:r>
              <a:rPr lang="en-US" altLang="en-US" sz="3600" b="0" dirty="0">
                <a:solidFill>
                  <a:schemeClr val="bg1"/>
                </a:solidFill>
                <a:latin typeface="+mn-lt"/>
                <a:ea typeface="+mn-ea"/>
              </a:rPr>
              <a:t>a person for alcohol or drugs if: </a:t>
            </a: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accent2"/>
                </a:solidFill>
                <a:latin typeface="+mj-lt"/>
                <a:ea typeface="+mj-ea"/>
                <a:cs typeface="+mj-cs"/>
              </a:rPr>
              <a:t>Considerations</a:t>
            </a:r>
          </a:p>
        </p:txBody>
      </p:sp>
      <p:sp>
        <p:nvSpPr>
          <p:cNvPr id="12" name="TextBox 4"/>
          <p:cNvSpPr txBox="1">
            <a:spLocks noChangeArrowheads="1"/>
          </p:cNvSpPr>
          <p:nvPr/>
        </p:nvSpPr>
        <p:spPr bwMode="auto">
          <a:xfrm>
            <a:off x="413986" y="1825624"/>
            <a:ext cx="5092194"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When did they last consume alcohol?</a:t>
            </a: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used any ‘breath freshening’ sprays recently?</a:t>
            </a:r>
          </a:p>
          <a:p>
            <a:pPr indent="-228600" algn="ctr">
              <a:lnSpc>
                <a:spcPct val="90000"/>
              </a:lnSpc>
              <a:spcBef>
                <a:spcPct val="0"/>
              </a:spcBef>
              <a:spcAft>
                <a:spcPts val="600"/>
              </a:spcAft>
              <a:buFont typeface="Arial" panose="020B0604020202020204" pitchFamily="34" charset="0"/>
              <a:buChar char="•"/>
            </a:pPr>
            <a:endParaRPr lang="en-US" altLang="en-US" sz="2800" dirty="0">
              <a:solidFill>
                <a:schemeClr val="tx1"/>
              </a:solidFill>
              <a:latin typeface="+mn-lt"/>
              <a:ea typeface="+mn-ea"/>
            </a:endParaRPr>
          </a:p>
          <a:p>
            <a:pPr algn="ctr">
              <a:lnSpc>
                <a:spcPct val="90000"/>
              </a:lnSpc>
              <a:spcBef>
                <a:spcPct val="0"/>
              </a:spcBef>
              <a:spcAft>
                <a:spcPts val="600"/>
              </a:spcAft>
              <a:buNone/>
            </a:pPr>
            <a:endParaRPr lang="en-US" altLang="en-US" sz="2800" dirty="0">
              <a:solidFill>
                <a:schemeClr val="tx1"/>
              </a:solidFill>
              <a:latin typeface="+mn-lt"/>
              <a:ea typeface="+mn-ea"/>
            </a:endParaRPr>
          </a:p>
          <a:p>
            <a:pPr indent="-228600" algn="ctr">
              <a:lnSpc>
                <a:spcPct val="90000"/>
              </a:lnSpc>
              <a:spcBef>
                <a:spcPct val="0"/>
              </a:spcBef>
              <a:spcAft>
                <a:spcPts val="600"/>
              </a:spcAft>
              <a:buFont typeface="Arial" panose="020B0604020202020204" pitchFamily="34" charset="0"/>
              <a:buChar char="•"/>
            </a:pPr>
            <a:r>
              <a:rPr lang="en-US" altLang="en-US" sz="2800" dirty="0">
                <a:solidFill>
                  <a:schemeClr val="tx1"/>
                </a:solidFill>
                <a:latin typeface="+mn-lt"/>
                <a:ea typeface="+mn-ea"/>
              </a:rPr>
              <a:t>Have they smoked recently?</a:t>
            </a:r>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249" r="2" b="8958"/>
          <a:stretch/>
        </p:blipFill>
        <p:spPr bwMode="auto">
          <a:xfrm>
            <a:off x="7713796" y="-1"/>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39" r="-2" b="8590"/>
          <a:stretch/>
        </p:blipFill>
        <p:spPr bwMode="auto">
          <a:xfrm>
            <a:off x="8443403" y="385009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A5F939-00BC-F89F-8042-6722B1E2E580}"/>
              </a:ext>
            </a:extLst>
          </p:cNvPr>
          <p:cNvSpPr txBox="1"/>
          <p:nvPr/>
        </p:nvSpPr>
        <p:spPr>
          <a:xfrm>
            <a:off x="639656" y="247697"/>
            <a:ext cx="10909640" cy="136861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600" dirty="0">
                <a:solidFill>
                  <a:srgbClr val="FF0000"/>
                </a:solidFill>
                <a:latin typeface="+mj-lt"/>
                <a:ea typeface="+mj-ea"/>
                <a:cs typeface="+mj-cs"/>
              </a:rPr>
              <a:t>Have a lovely Christmas! </a:t>
            </a:r>
          </a:p>
        </p:txBody>
      </p:sp>
      <p:pic>
        <p:nvPicPr>
          <p:cNvPr id="4" name="Picture 3">
            <a:extLst>
              <a:ext uri="{FF2B5EF4-FFF2-40B4-BE49-F238E27FC236}">
                <a16:creationId xmlns:a16="http://schemas.microsoft.com/office/drawing/2014/main" id="{B740F6B3-FF2E-9E72-066F-8C85A69BBADC}"/>
              </a:ext>
            </a:extLst>
          </p:cNvPr>
          <p:cNvPicPr>
            <a:picLocks noChangeAspect="1"/>
          </p:cNvPicPr>
          <p:nvPr/>
        </p:nvPicPr>
        <p:blipFill>
          <a:blip r:embed="rId3"/>
          <a:stretch>
            <a:fillRect/>
          </a:stretch>
        </p:blipFill>
        <p:spPr>
          <a:xfrm>
            <a:off x="156841" y="266346"/>
            <a:ext cx="2662518" cy="2640511"/>
          </a:xfrm>
          <a:prstGeom prst="rect">
            <a:avLst/>
          </a:prstGeom>
        </p:spPr>
      </p:pic>
      <p:pic>
        <p:nvPicPr>
          <p:cNvPr id="7" name="Picture 6">
            <a:extLst>
              <a:ext uri="{FF2B5EF4-FFF2-40B4-BE49-F238E27FC236}">
                <a16:creationId xmlns:a16="http://schemas.microsoft.com/office/drawing/2014/main" id="{56270372-7AA7-33AF-DFC7-B1B01E21F501}"/>
              </a:ext>
            </a:extLst>
          </p:cNvPr>
          <p:cNvPicPr>
            <a:picLocks noChangeAspect="1"/>
          </p:cNvPicPr>
          <p:nvPr/>
        </p:nvPicPr>
        <p:blipFill>
          <a:blip r:embed="rId4"/>
          <a:stretch>
            <a:fillRect/>
          </a:stretch>
        </p:blipFill>
        <p:spPr>
          <a:xfrm>
            <a:off x="9205003" y="266345"/>
            <a:ext cx="2662517" cy="2640511"/>
          </a:xfrm>
          <a:prstGeom prst="rect">
            <a:avLst/>
          </a:prstGeom>
        </p:spPr>
      </p:pic>
      <p:sp>
        <p:nvSpPr>
          <p:cNvPr id="9" name="TextBox 8">
            <a:extLst>
              <a:ext uri="{FF2B5EF4-FFF2-40B4-BE49-F238E27FC236}">
                <a16:creationId xmlns:a16="http://schemas.microsoft.com/office/drawing/2014/main" id="{3754D7DE-C1AC-1EFF-81B4-DF2D476677EC}"/>
              </a:ext>
            </a:extLst>
          </p:cNvPr>
          <p:cNvSpPr txBox="1"/>
          <p:nvPr/>
        </p:nvSpPr>
        <p:spPr>
          <a:xfrm>
            <a:off x="3634740" y="1586600"/>
            <a:ext cx="4919472" cy="5632311"/>
          </a:xfrm>
          <a:prstGeom prst="rect">
            <a:avLst/>
          </a:prstGeom>
          <a:noFill/>
        </p:spPr>
        <p:txBody>
          <a:bodyPr wrap="square" rtlCol="0">
            <a:spAutoFit/>
          </a:bodyPr>
          <a:lstStyle/>
          <a:p>
            <a:pPr algn="ctr"/>
            <a:r>
              <a:rPr lang="en-US" dirty="0"/>
              <a:t>Thank you for filling out the module feedback – your lovely comments are very much appreciated.</a:t>
            </a:r>
          </a:p>
          <a:p>
            <a:pPr algn="ctr"/>
            <a:endParaRPr lang="en-US" dirty="0"/>
          </a:p>
          <a:p>
            <a:pPr algn="ctr"/>
            <a:endParaRPr lang="en-US" dirty="0"/>
          </a:p>
          <a:p>
            <a:pPr algn="ctr"/>
            <a:r>
              <a:rPr lang="en-US" dirty="0"/>
              <a:t>I’ve really enjoyed meeting you all! </a:t>
            </a:r>
            <a:br>
              <a:rPr lang="en-US" dirty="0"/>
            </a:br>
            <a:r>
              <a:rPr lang="en-US" dirty="0"/>
              <a:t>You’ve all been great!  </a:t>
            </a:r>
          </a:p>
          <a:p>
            <a:pPr algn="ctr"/>
            <a:endParaRPr lang="en-US" dirty="0"/>
          </a:p>
          <a:p>
            <a:pPr algn="ctr"/>
            <a:r>
              <a:rPr lang="en-US" dirty="0"/>
              <a:t>Please reply to my email regarding coming back to level 5 / level 6 by next Wednesday.</a:t>
            </a:r>
          </a:p>
          <a:p>
            <a:pPr algn="ctr"/>
            <a:endParaRPr lang="en-US" dirty="0"/>
          </a:p>
          <a:p>
            <a:pPr algn="ctr"/>
            <a:r>
              <a:rPr lang="en-US" dirty="0"/>
              <a:t>It’s been a pleasure! I hope to see you all soon in level 5 / Level 6 if you decide to transfer over :-D </a:t>
            </a:r>
          </a:p>
          <a:p>
            <a:pPr algn="ctr"/>
            <a:endParaRPr lang="en-US" dirty="0"/>
          </a:p>
          <a:p>
            <a:pPr algn="ctr"/>
            <a:r>
              <a:rPr lang="en-US" dirty="0"/>
              <a:t>Good luck for the future if you don’t come back – Stay Safe! </a:t>
            </a:r>
          </a:p>
          <a:p>
            <a:pPr algn="ctr"/>
            <a:endParaRPr lang="en-US" dirty="0"/>
          </a:p>
          <a:p>
            <a:pPr algn="ctr"/>
            <a:r>
              <a:rPr lang="en-US" dirty="0"/>
              <a:t>REMEMBER: EXAM AND ROLE PLAY ASSESSMENTS IN JANUARY (11</a:t>
            </a:r>
            <a:r>
              <a:rPr lang="en-US" baseline="30000" dirty="0"/>
              <a:t>TH</a:t>
            </a:r>
            <a:r>
              <a:rPr lang="en-US" dirty="0"/>
              <a:t> &amp; 12</a:t>
            </a:r>
            <a:r>
              <a:rPr lang="en-US" baseline="30000" dirty="0"/>
              <a:t>TH</a:t>
            </a:r>
            <a:r>
              <a:rPr lang="en-US" dirty="0"/>
              <a:t>) </a:t>
            </a:r>
          </a:p>
          <a:p>
            <a:pPr algn="ctr"/>
            <a:endParaRPr lang="en-US" dirty="0"/>
          </a:p>
          <a:p>
            <a:pPr algn="ctr"/>
            <a:endParaRPr lang="en-US" dirty="0"/>
          </a:p>
        </p:txBody>
      </p:sp>
    </p:spTree>
    <p:extLst>
      <p:ext uri="{BB962C8B-B14F-4D97-AF65-F5344CB8AC3E}">
        <p14:creationId xmlns:p14="http://schemas.microsoft.com/office/powerpoint/2010/main" val="2582016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18.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19.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20.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21.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22.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23.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24.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25.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26.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27.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ags/tag28.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29.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30.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31.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5013</Words>
  <Application>Microsoft Macintosh PowerPoint</Application>
  <PresentationFormat>Widescreen</PresentationFormat>
  <Paragraphs>716</Paragraphs>
  <Slides>80</Slides>
  <Notes>59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80</vt:i4>
      </vt:variant>
    </vt:vector>
  </HeadingPairs>
  <TitlesOfParts>
    <vt:vector size="92" baseType="lpstr">
      <vt:lpstr>Arial</vt:lpstr>
      <vt:lpstr>Arial Nova</vt:lpstr>
      <vt:lpstr>Arial Nova Cond</vt:lpstr>
      <vt:lpstr>Bradley Hand</vt:lpstr>
      <vt:lpstr>Calibri</vt:lpstr>
      <vt:lpstr>Calibri Light</vt:lpstr>
      <vt:lpstr>FSElliotPro</vt:lpstr>
      <vt:lpstr>Tahoma</vt:lpstr>
      <vt:lpstr>Times</vt:lpstr>
      <vt:lpstr>Times New Roman</vt:lpstr>
      <vt:lpstr>Verdana</vt:lpstr>
      <vt:lpstr>Office Theme</vt:lpstr>
      <vt:lpstr>Consolidation Workshop    Important:  Do not JUST use this PP for revision – look over every pp since week 1</vt:lpstr>
      <vt:lpstr>PowerPoint Presentation</vt:lpstr>
      <vt:lpstr>Assessment 1: Exam</vt:lpstr>
      <vt:lpstr>Assessment 2: Role Play </vt:lpstr>
      <vt:lpstr>Help and Support</vt:lpstr>
      <vt:lpstr>PowerPoint Presentation</vt:lpstr>
      <vt:lpstr>PowerPoint Presentation</vt:lpstr>
      <vt:lpstr>PowerPoint Presentation</vt:lpstr>
      <vt:lpstr>Discretion – what does it mean?? </vt:lpstr>
      <vt:lpstr>PowerPoint Presentation</vt:lpstr>
      <vt:lpstr>PowerPoint Presentation</vt:lpstr>
      <vt:lpstr>The National Decision Model (NDM)</vt:lpstr>
      <vt:lpstr>PowerPoint Presentation</vt:lpstr>
      <vt:lpstr>Please take time to read these two docs on Moodle in your own time to learn more about the NDM and the Code of Ethics.   These will be good revision tools. </vt:lpstr>
      <vt:lpstr>Reading Task: Code of Ethics </vt:lpstr>
      <vt:lpstr>The 9 Principles of Policing </vt:lpstr>
      <vt:lpstr>Standards of Professional Behaviour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 we already know?   What is a ‘controlled drug’?</vt:lpstr>
      <vt:lpstr>Key Legislation </vt:lpstr>
      <vt:lpstr>PowerPoint Presentation</vt:lpstr>
      <vt:lpstr>PowerPoint Presentation</vt:lpstr>
      <vt:lpstr>PowerPoint Presentation</vt:lpstr>
      <vt:lpstr>PowerPoint Presentation</vt:lpstr>
      <vt:lpstr>PowerPoint Presentation</vt:lpstr>
      <vt:lpstr>What can you remember?</vt:lpstr>
      <vt:lpstr>Section 1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can you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Road Traffic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Sources of Forensic Evidence </vt:lpstr>
      <vt:lpstr>Types of Forensic Evidence  </vt:lpstr>
      <vt:lpstr>“The Golden Hour” </vt:lpstr>
      <vt:lpstr>PowerPoint Presentation</vt:lpstr>
      <vt:lpstr>PowerPoint Presentation</vt:lpstr>
      <vt:lpstr>Toxicology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Consolidation Workshop    Important:  Do not JUST use this PP for revision – look over every pp since week 1</dc:title>
  <dc:creator>Rhiannon Lloyd</dc:creator>
  <cp:lastModifiedBy>Rhiannon Lloyd</cp:lastModifiedBy>
  <cp:revision>3</cp:revision>
  <dcterms:created xsi:type="dcterms:W3CDTF">2022-12-06T20:40:12Z</dcterms:created>
  <dcterms:modified xsi:type="dcterms:W3CDTF">2022-12-13T08:56:09Z</dcterms:modified>
</cp:coreProperties>
</file>