
<file path=[Content_Types].xml><?xml version="1.0" encoding="utf-8"?>
<Types xmlns="http://schemas.openxmlformats.org/package/2006/content-types">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41"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9144000"/>
  <p:embeddedFontLst>
    <p:embeddedFont>
      <p:font typeface="Bodoni MT" panose="02070603080606020203" pitchFamily="18" charset="0"/>
      <p:regular r:id="rId24"/>
      <p:bold r:id="rId25"/>
      <p:italic r:id="rId26"/>
      <p:boldItalic r:id="rId27"/>
    </p:embeddedFont>
    <p:embeddedFont>
      <p:font typeface="Goudy Old Style" panose="02020502050305020303" pitchFamily="18" charset="0"/>
      <p:regular r:id="rId28"/>
      <p:bold r:id="rId29"/>
      <p:italic r:id="rId30"/>
    </p:embeddedFont>
    <p:embeddedFont>
      <p:font typeface="Wingdings 2" panose="05020102010507070707" pitchFamily="18" charset="2"/>
      <p:regular r:id="rId3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17" autoAdjust="0"/>
    <p:restoredTop sz="94660"/>
  </p:normalViewPr>
  <p:slideViewPr>
    <p:cSldViewPr snapToGrid="0">
      <p:cViewPr varScale="1">
        <p:scale>
          <a:sx n="75" d="100"/>
          <a:sy n="75" d="100"/>
        </p:scale>
        <p:origin x="60"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2.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5.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4.fntdata"/><Relationship Id="rId30" Type="http://schemas.openxmlformats.org/officeDocument/2006/relationships/font" Target="fonts/font7.fntdata"/><Relationship Id="rId35" Type="http://schemas.openxmlformats.org/officeDocument/2006/relationships/tableStyles" Target="tableStyle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image" Target="../media/image9.png"/><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png"/></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image" Target="../media/image9.png"/><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5E2AD1-A796-4C0D-9A3F-DDB96A6AC08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39AF024-E242-423E-BF7B-6B533632C4A4}">
      <dgm:prSet/>
      <dgm:spPr/>
      <dgm:t>
        <a:bodyPr/>
        <a:lstStyle/>
        <a:p>
          <a:r>
            <a:rPr lang="en-GB"/>
            <a:t>Design against Crime (Cars) </a:t>
          </a:r>
          <a:endParaRPr lang="en-US"/>
        </a:p>
      </dgm:t>
    </dgm:pt>
    <dgm:pt modelId="{D0F42776-6372-4789-BD94-0A82A3A4EFF2}" type="parTrans" cxnId="{1F3E4425-E0EC-4055-8393-6C89376A89E8}">
      <dgm:prSet/>
      <dgm:spPr/>
      <dgm:t>
        <a:bodyPr/>
        <a:lstStyle/>
        <a:p>
          <a:endParaRPr lang="en-US"/>
        </a:p>
      </dgm:t>
    </dgm:pt>
    <dgm:pt modelId="{74A36D91-BB9F-4B57-A782-904395352147}" type="sibTrans" cxnId="{1F3E4425-E0EC-4055-8393-6C89376A89E8}">
      <dgm:prSet/>
      <dgm:spPr/>
      <dgm:t>
        <a:bodyPr/>
        <a:lstStyle/>
        <a:p>
          <a:endParaRPr lang="en-US"/>
        </a:p>
      </dgm:t>
    </dgm:pt>
    <dgm:pt modelId="{BD5B884D-C0BC-4762-B984-E49C56AA9635}">
      <dgm:prSet/>
      <dgm:spPr/>
      <dgm:t>
        <a:bodyPr/>
        <a:lstStyle/>
        <a:p>
          <a:r>
            <a:rPr lang="en-GB"/>
            <a:t>Surveillance (Graffiti)</a:t>
          </a:r>
          <a:endParaRPr lang="en-US"/>
        </a:p>
      </dgm:t>
    </dgm:pt>
    <dgm:pt modelId="{96B098D0-B4D8-457C-B68D-3F48C9E5F979}" type="parTrans" cxnId="{6E4EA35B-A05B-4B37-B51D-1791B4979EFB}">
      <dgm:prSet/>
      <dgm:spPr/>
      <dgm:t>
        <a:bodyPr/>
        <a:lstStyle/>
        <a:p>
          <a:endParaRPr lang="en-US"/>
        </a:p>
      </dgm:t>
    </dgm:pt>
    <dgm:pt modelId="{792FFEEA-7BD3-488A-A29D-EB683EF95ADF}" type="sibTrans" cxnId="{6E4EA35B-A05B-4B37-B51D-1791B4979EFB}">
      <dgm:prSet/>
      <dgm:spPr/>
      <dgm:t>
        <a:bodyPr/>
        <a:lstStyle/>
        <a:p>
          <a:endParaRPr lang="en-US"/>
        </a:p>
      </dgm:t>
    </dgm:pt>
    <dgm:pt modelId="{536F7607-5975-4414-BE60-F830B384B79C}">
      <dgm:prSet/>
      <dgm:spPr/>
      <dgm:t>
        <a:bodyPr/>
        <a:lstStyle/>
        <a:p>
          <a:r>
            <a:rPr lang="en-GB"/>
            <a:t>Design out Crime (Lighting/Hedges)</a:t>
          </a:r>
          <a:endParaRPr lang="en-US"/>
        </a:p>
      </dgm:t>
    </dgm:pt>
    <dgm:pt modelId="{DD8044A3-01E7-451D-ACA2-C69AB0A47E02}" type="parTrans" cxnId="{36B72937-9EF4-4871-A4B0-9DF9E8F279B0}">
      <dgm:prSet/>
      <dgm:spPr/>
      <dgm:t>
        <a:bodyPr/>
        <a:lstStyle/>
        <a:p>
          <a:endParaRPr lang="en-US"/>
        </a:p>
      </dgm:t>
    </dgm:pt>
    <dgm:pt modelId="{AD5C2BAB-6C2A-4BCD-8CDC-B4500B3F9CA2}" type="sibTrans" cxnId="{36B72937-9EF4-4871-A4B0-9DF9E8F279B0}">
      <dgm:prSet/>
      <dgm:spPr/>
      <dgm:t>
        <a:bodyPr/>
        <a:lstStyle/>
        <a:p>
          <a:endParaRPr lang="en-US"/>
        </a:p>
      </dgm:t>
    </dgm:pt>
    <dgm:pt modelId="{2772585C-6F85-4C5F-86EA-5923888B93A5}">
      <dgm:prSet/>
      <dgm:spPr/>
      <dgm:t>
        <a:bodyPr/>
        <a:lstStyle/>
        <a:p>
          <a:r>
            <a:rPr lang="en-GB"/>
            <a:t>Target Removal (Uber/Oyster)</a:t>
          </a:r>
          <a:endParaRPr lang="en-US"/>
        </a:p>
      </dgm:t>
    </dgm:pt>
    <dgm:pt modelId="{D5F73303-5AEC-4A0F-A854-7A9AF7474CCA}" type="parTrans" cxnId="{4512FB7B-FCC1-44A2-B608-4E9044A870F7}">
      <dgm:prSet/>
      <dgm:spPr/>
      <dgm:t>
        <a:bodyPr/>
        <a:lstStyle/>
        <a:p>
          <a:endParaRPr lang="en-US"/>
        </a:p>
      </dgm:t>
    </dgm:pt>
    <dgm:pt modelId="{01B021A6-2123-4133-8403-0DD7A6FB6193}" type="sibTrans" cxnId="{4512FB7B-FCC1-44A2-B608-4E9044A870F7}">
      <dgm:prSet/>
      <dgm:spPr/>
      <dgm:t>
        <a:bodyPr/>
        <a:lstStyle/>
        <a:p>
          <a:endParaRPr lang="en-US"/>
        </a:p>
      </dgm:t>
    </dgm:pt>
    <dgm:pt modelId="{F72C3C97-F33D-4267-9631-ACA8563B3673}" type="pres">
      <dgm:prSet presAssocID="{FA5E2AD1-A796-4C0D-9A3F-DDB96A6AC080}" presName="root" presStyleCnt="0">
        <dgm:presLayoutVars>
          <dgm:dir/>
          <dgm:resizeHandles val="exact"/>
        </dgm:presLayoutVars>
      </dgm:prSet>
      <dgm:spPr/>
    </dgm:pt>
    <dgm:pt modelId="{E5A8F4F0-E121-4CAF-B0D7-5F29139B44CB}" type="pres">
      <dgm:prSet presAssocID="{039AF024-E242-423E-BF7B-6B533632C4A4}" presName="compNode" presStyleCnt="0"/>
      <dgm:spPr/>
    </dgm:pt>
    <dgm:pt modelId="{78936BB3-49C9-4BE4-A238-0435AF9D0C48}" type="pres">
      <dgm:prSet presAssocID="{039AF024-E242-423E-BF7B-6B533632C4A4}" presName="bgRect" presStyleLbl="bgShp" presStyleIdx="0" presStyleCnt="4"/>
      <dgm:spPr/>
    </dgm:pt>
    <dgm:pt modelId="{582AA1D2-F628-4099-9085-709008B3294D}" type="pres">
      <dgm:prSet presAssocID="{039AF024-E242-423E-BF7B-6B533632C4A4}" presName="iconRect" presStyleLbl="node1" presStyleIdx="0" presStyleCnt="4"/>
      <dgm:spPr>
        <a:blipFill rotWithShape="1">
          <a:blip xmlns:r="http://schemas.openxmlformats.org/officeDocument/2006/relationships" r:embed="rId1"/>
          <a:srcRect/>
          <a:stretch>
            <a:fillRect l="-25000" r="-25000"/>
          </a:stretch>
        </a:blipFill>
        <a:ln>
          <a:noFill/>
        </a:ln>
      </dgm:spPr>
    </dgm:pt>
    <dgm:pt modelId="{7945FA19-F6AC-48CF-A34B-21F378A358D5}" type="pres">
      <dgm:prSet presAssocID="{039AF024-E242-423E-BF7B-6B533632C4A4}" presName="spaceRect" presStyleCnt="0"/>
      <dgm:spPr/>
    </dgm:pt>
    <dgm:pt modelId="{4C7BB006-E7C2-4873-831B-97F57441C36F}" type="pres">
      <dgm:prSet presAssocID="{039AF024-E242-423E-BF7B-6B533632C4A4}" presName="parTx" presStyleLbl="revTx" presStyleIdx="0" presStyleCnt="4">
        <dgm:presLayoutVars>
          <dgm:chMax val="0"/>
          <dgm:chPref val="0"/>
        </dgm:presLayoutVars>
      </dgm:prSet>
      <dgm:spPr/>
    </dgm:pt>
    <dgm:pt modelId="{37A84BA8-97B3-4CF5-9A6E-68FCFACAF6A2}" type="pres">
      <dgm:prSet presAssocID="{74A36D91-BB9F-4B57-A782-904395352147}" presName="sibTrans" presStyleCnt="0"/>
      <dgm:spPr/>
    </dgm:pt>
    <dgm:pt modelId="{08DC00AE-910E-4BB3-8340-A7199572A839}" type="pres">
      <dgm:prSet presAssocID="{BD5B884D-C0BC-4762-B984-E49C56AA9635}" presName="compNode" presStyleCnt="0"/>
      <dgm:spPr/>
    </dgm:pt>
    <dgm:pt modelId="{C656273A-9226-47AC-9502-1544060447A3}" type="pres">
      <dgm:prSet presAssocID="{BD5B884D-C0BC-4762-B984-E49C56AA9635}" presName="bgRect" presStyleLbl="bgShp" presStyleIdx="1" presStyleCnt="4"/>
      <dgm:spPr/>
    </dgm:pt>
    <dgm:pt modelId="{7490D865-050A-4EB0-9874-C8315088AFAA}" type="pres">
      <dgm:prSet presAssocID="{BD5B884D-C0BC-4762-B984-E49C56AA9635}" presName="iconRect" presStyleLbl="node1" presStyleIdx="1" presStyleCnt="4"/>
      <dgm:spPr>
        <a:blipFill>
          <a:blip xmlns:r="http://schemas.openxmlformats.org/officeDocument/2006/relationships"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ecurity Camera Sign"/>
        </a:ext>
      </dgm:extLst>
    </dgm:pt>
    <dgm:pt modelId="{5C668322-65FD-478B-9A38-0C51AAC2B55F}" type="pres">
      <dgm:prSet presAssocID="{BD5B884D-C0BC-4762-B984-E49C56AA9635}" presName="spaceRect" presStyleCnt="0"/>
      <dgm:spPr/>
    </dgm:pt>
    <dgm:pt modelId="{31369FCE-991F-48CD-A232-26CB786A0B02}" type="pres">
      <dgm:prSet presAssocID="{BD5B884D-C0BC-4762-B984-E49C56AA9635}" presName="parTx" presStyleLbl="revTx" presStyleIdx="1" presStyleCnt="4">
        <dgm:presLayoutVars>
          <dgm:chMax val="0"/>
          <dgm:chPref val="0"/>
        </dgm:presLayoutVars>
      </dgm:prSet>
      <dgm:spPr/>
    </dgm:pt>
    <dgm:pt modelId="{A156716C-F96C-4ACC-ACFD-4F2D0EE966CE}" type="pres">
      <dgm:prSet presAssocID="{792FFEEA-7BD3-488A-A29D-EB683EF95ADF}" presName="sibTrans" presStyleCnt="0"/>
      <dgm:spPr/>
    </dgm:pt>
    <dgm:pt modelId="{87DC7831-2127-418A-B092-E28E049B4808}" type="pres">
      <dgm:prSet presAssocID="{536F7607-5975-4414-BE60-F830B384B79C}" presName="compNode" presStyleCnt="0"/>
      <dgm:spPr/>
    </dgm:pt>
    <dgm:pt modelId="{14CD2C0A-F22C-4030-838F-36B0D329407A}" type="pres">
      <dgm:prSet presAssocID="{536F7607-5975-4414-BE60-F830B384B79C}" presName="bgRect" presStyleLbl="bgShp" presStyleIdx="2" presStyleCnt="4"/>
      <dgm:spPr/>
    </dgm:pt>
    <dgm:pt modelId="{15088632-6E6E-41BF-873B-EFA1E5B6504C}" type="pres">
      <dgm:prSet presAssocID="{536F7607-5975-4414-BE60-F830B384B79C}" presName="iconRect" presStyleLbl="node1" presStyleIdx="2" presStyleCnt="4"/>
      <dgm:spPr>
        <a:blipFill>
          <a:blip xmlns:r="http://schemas.openxmlformats.org/officeDocument/2006/relationships"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reetlight"/>
        </a:ext>
      </dgm:extLst>
    </dgm:pt>
    <dgm:pt modelId="{16E791EA-50E4-4286-9F81-2DE3EE816836}" type="pres">
      <dgm:prSet presAssocID="{536F7607-5975-4414-BE60-F830B384B79C}" presName="spaceRect" presStyleCnt="0"/>
      <dgm:spPr/>
    </dgm:pt>
    <dgm:pt modelId="{1DA1A359-BAAC-4B13-9361-821F757CB128}" type="pres">
      <dgm:prSet presAssocID="{536F7607-5975-4414-BE60-F830B384B79C}" presName="parTx" presStyleLbl="revTx" presStyleIdx="2" presStyleCnt="4">
        <dgm:presLayoutVars>
          <dgm:chMax val="0"/>
          <dgm:chPref val="0"/>
        </dgm:presLayoutVars>
      </dgm:prSet>
      <dgm:spPr/>
    </dgm:pt>
    <dgm:pt modelId="{216BEA56-C00F-4542-AC9F-BAFE73D600F0}" type="pres">
      <dgm:prSet presAssocID="{AD5C2BAB-6C2A-4BCD-8CDC-B4500B3F9CA2}" presName="sibTrans" presStyleCnt="0"/>
      <dgm:spPr/>
    </dgm:pt>
    <dgm:pt modelId="{7DF96691-E7E5-4497-B99C-1D31616B7AEC}" type="pres">
      <dgm:prSet presAssocID="{2772585C-6F85-4C5F-86EA-5923888B93A5}" presName="compNode" presStyleCnt="0"/>
      <dgm:spPr/>
    </dgm:pt>
    <dgm:pt modelId="{A57847B5-04EA-4B07-9058-C6B9036BDC62}" type="pres">
      <dgm:prSet presAssocID="{2772585C-6F85-4C5F-86EA-5923888B93A5}" presName="bgRect" presStyleLbl="bgShp" presStyleIdx="3" presStyleCnt="4"/>
      <dgm:spPr/>
    </dgm:pt>
    <dgm:pt modelId="{0FC3697C-E899-4FDF-B33C-1995D071C3AE}" type="pres">
      <dgm:prSet presAssocID="{2772585C-6F85-4C5F-86EA-5923888B93A5}" presName="iconRect" presStyleLbl="node1" presStyleIdx="3" presStyleCnt="4"/>
      <dgm:spPr>
        <a:blipFill rotWithShape="1">
          <a:blip xmlns:r="http://schemas.openxmlformats.org/officeDocument/2006/relationships" r:embed="rId6"/>
          <a:srcRect/>
          <a:stretch>
            <a:fillRect l="-42000" r="-42000"/>
          </a:stretch>
        </a:blipFill>
        <a:ln>
          <a:noFill/>
        </a:ln>
      </dgm:spPr>
    </dgm:pt>
    <dgm:pt modelId="{F2683D40-ADA2-4B9A-B40E-8456F909AF66}" type="pres">
      <dgm:prSet presAssocID="{2772585C-6F85-4C5F-86EA-5923888B93A5}" presName="spaceRect" presStyleCnt="0"/>
      <dgm:spPr/>
    </dgm:pt>
    <dgm:pt modelId="{0745D46E-E5C4-4637-84A5-482DC4E54199}" type="pres">
      <dgm:prSet presAssocID="{2772585C-6F85-4C5F-86EA-5923888B93A5}" presName="parTx" presStyleLbl="revTx" presStyleIdx="3" presStyleCnt="4">
        <dgm:presLayoutVars>
          <dgm:chMax val="0"/>
          <dgm:chPref val="0"/>
        </dgm:presLayoutVars>
      </dgm:prSet>
      <dgm:spPr/>
    </dgm:pt>
  </dgm:ptLst>
  <dgm:cxnLst>
    <dgm:cxn modelId="{1F3E4425-E0EC-4055-8393-6C89376A89E8}" srcId="{FA5E2AD1-A796-4C0D-9A3F-DDB96A6AC080}" destId="{039AF024-E242-423E-BF7B-6B533632C4A4}" srcOrd="0" destOrd="0" parTransId="{D0F42776-6372-4789-BD94-0A82A3A4EFF2}" sibTransId="{74A36D91-BB9F-4B57-A782-904395352147}"/>
    <dgm:cxn modelId="{36B72937-9EF4-4871-A4B0-9DF9E8F279B0}" srcId="{FA5E2AD1-A796-4C0D-9A3F-DDB96A6AC080}" destId="{536F7607-5975-4414-BE60-F830B384B79C}" srcOrd="2" destOrd="0" parTransId="{DD8044A3-01E7-451D-ACA2-C69AB0A47E02}" sibTransId="{AD5C2BAB-6C2A-4BCD-8CDC-B4500B3F9CA2}"/>
    <dgm:cxn modelId="{6E4EA35B-A05B-4B37-B51D-1791B4979EFB}" srcId="{FA5E2AD1-A796-4C0D-9A3F-DDB96A6AC080}" destId="{BD5B884D-C0BC-4762-B984-E49C56AA9635}" srcOrd="1" destOrd="0" parTransId="{96B098D0-B4D8-457C-B68D-3F48C9E5F979}" sibTransId="{792FFEEA-7BD3-488A-A29D-EB683EF95ADF}"/>
    <dgm:cxn modelId="{6C8EC174-69D9-4A68-BB4C-4543D11C6D2C}" type="presOf" srcId="{FA5E2AD1-A796-4C0D-9A3F-DDB96A6AC080}" destId="{F72C3C97-F33D-4267-9631-ACA8563B3673}" srcOrd="0" destOrd="0" presId="urn:microsoft.com/office/officeart/2018/2/layout/IconVerticalSolidList"/>
    <dgm:cxn modelId="{A1F7E277-FC65-4C04-8624-D39857A9D5EF}" type="presOf" srcId="{039AF024-E242-423E-BF7B-6B533632C4A4}" destId="{4C7BB006-E7C2-4873-831B-97F57441C36F}" srcOrd="0" destOrd="0" presId="urn:microsoft.com/office/officeart/2018/2/layout/IconVerticalSolidList"/>
    <dgm:cxn modelId="{95E8F559-EB71-4AE5-A320-D2E65E123A21}" type="presOf" srcId="{536F7607-5975-4414-BE60-F830B384B79C}" destId="{1DA1A359-BAAC-4B13-9361-821F757CB128}" srcOrd="0" destOrd="0" presId="urn:microsoft.com/office/officeart/2018/2/layout/IconVerticalSolidList"/>
    <dgm:cxn modelId="{4512FB7B-FCC1-44A2-B608-4E9044A870F7}" srcId="{FA5E2AD1-A796-4C0D-9A3F-DDB96A6AC080}" destId="{2772585C-6F85-4C5F-86EA-5923888B93A5}" srcOrd="3" destOrd="0" parTransId="{D5F73303-5AEC-4A0F-A854-7A9AF7474CCA}" sibTransId="{01B021A6-2123-4133-8403-0DD7A6FB6193}"/>
    <dgm:cxn modelId="{08C92381-10F1-4925-874D-AC78F9760D8F}" type="presOf" srcId="{BD5B884D-C0BC-4762-B984-E49C56AA9635}" destId="{31369FCE-991F-48CD-A232-26CB786A0B02}" srcOrd="0" destOrd="0" presId="urn:microsoft.com/office/officeart/2018/2/layout/IconVerticalSolidList"/>
    <dgm:cxn modelId="{D995C1EA-6A3F-4FCF-9665-A70E21F18F03}" type="presOf" srcId="{2772585C-6F85-4C5F-86EA-5923888B93A5}" destId="{0745D46E-E5C4-4637-84A5-482DC4E54199}" srcOrd="0" destOrd="0" presId="urn:microsoft.com/office/officeart/2018/2/layout/IconVerticalSolidList"/>
    <dgm:cxn modelId="{19F47DD6-6F6E-428B-97C1-CDFC66FA53DE}" type="presParOf" srcId="{F72C3C97-F33D-4267-9631-ACA8563B3673}" destId="{E5A8F4F0-E121-4CAF-B0D7-5F29139B44CB}" srcOrd="0" destOrd="0" presId="urn:microsoft.com/office/officeart/2018/2/layout/IconVerticalSolidList"/>
    <dgm:cxn modelId="{0125AA19-CBAD-4A1A-8E12-21328D1C3983}" type="presParOf" srcId="{E5A8F4F0-E121-4CAF-B0D7-5F29139B44CB}" destId="{78936BB3-49C9-4BE4-A238-0435AF9D0C48}" srcOrd="0" destOrd="0" presId="urn:microsoft.com/office/officeart/2018/2/layout/IconVerticalSolidList"/>
    <dgm:cxn modelId="{0C7975DE-9883-4468-A5F6-3480BABAEE11}" type="presParOf" srcId="{E5A8F4F0-E121-4CAF-B0D7-5F29139B44CB}" destId="{582AA1D2-F628-4099-9085-709008B3294D}" srcOrd="1" destOrd="0" presId="urn:microsoft.com/office/officeart/2018/2/layout/IconVerticalSolidList"/>
    <dgm:cxn modelId="{9C0F08C3-A193-47D4-9F39-B0894567DD02}" type="presParOf" srcId="{E5A8F4F0-E121-4CAF-B0D7-5F29139B44CB}" destId="{7945FA19-F6AC-48CF-A34B-21F378A358D5}" srcOrd="2" destOrd="0" presId="urn:microsoft.com/office/officeart/2018/2/layout/IconVerticalSolidList"/>
    <dgm:cxn modelId="{2FE6B8F5-2C7F-4792-8604-CFB0A6186BFD}" type="presParOf" srcId="{E5A8F4F0-E121-4CAF-B0D7-5F29139B44CB}" destId="{4C7BB006-E7C2-4873-831B-97F57441C36F}" srcOrd="3" destOrd="0" presId="urn:microsoft.com/office/officeart/2018/2/layout/IconVerticalSolidList"/>
    <dgm:cxn modelId="{CAB4015C-066A-4F63-86DE-336BADE75B71}" type="presParOf" srcId="{F72C3C97-F33D-4267-9631-ACA8563B3673}" destId="{37A84BA8-97B3-4CF5-9A6E-68FCFACAF6A2}" srcOrd="1" destOrd="0" presId="urn:microsoft.com/office/officeart/2018/2/layout/IconVerticalSolidList"/>
    <dgm:cxn modelId="{2CFF8C60-A8FF-4E37-8ABF-DD49AE9A4CE9}" type="presParOf" srcId="{F72C3C97-F33D-4267-9631-ACA8563B3673}" destId="{08DC00AE-910E-4BB3-8340-A7199572A839}" srcOrd="2" destOrd="0" presId="urn:microsoft.com/office/officeart/2018/2/layout/IconVerticalSolidList"/>
    <dgm:cxn modelId="{A076FF62-C2CD-43D0-9A25-E5D33B3C4DC6}" type="presParOf" srcId="{08DC00AE-910E-4BB3-8340-A7199572A839}" destId="{C656273A-9226-47AC-9502-1544060447A3}" srcOrd="0" destOrd="0" presId="urn:microsoft.com/office/officeart/2018/2/layout/IconVerticalSolidList"/>
    <dgm:cxn modelId="{5CA35E88-0A04-43A7-870C-148C2A0AFEB5}" type="presParOf" srcId="{08DC00AE-910E-4BB3-8340-A7199572A839}" destId="{7490D865-050A-4EB0-9874-C8315088AFAA}" srcOrd="1" destOrd="0" presId="urn:microsoft.com/office/officeart/2018/2/layout/IconVerticalSolidList"/>
    <dgm:cxn modelId="{58AC9E8A-5977-40B8-B027-6D0FE1212A8F}" type="presParOf" srcId="{08DC00AE-910E-4BB3-8340-A7199572A839}" destId="{5C668322-65FD-478B-9A38-0C51AAC2B55F}" srcOrd="2" destOrd="0" presId="urn:microsoft.com/office/officeart/2018/2/layout/IconVerticalSolidList"/>
    <dgm:cxn modelId="{AFD1ACB1-F766-4D58-A431-D9BBED6E5E4C}" type="presParOf" srcId="{08DC00AE-910E-4BB3-8340-A7199572A839}" destId="{31369FCE-991F-48CD-A232-26CB786A0B02}" srcOrd="3" destOrd="0" presId="urn:microsoft.com/office/officeart/2018/2/layout/IconVerticalSolidList"/>
    <dgm:cxn modelId="{67888A8A-846E-4649-8226-C3C56C6AC6EE}" type="presParOf" srcId="{F72C3C97-F33D-4267-9631-ACA8563B3673}" destId="{A156716C-F96C-4ACC-ACFD-4F2D0EE966CE}" srcOrd="3" destOrd="0" presId="urn:microsoft.com/office/officeart/2018/2/layout/IconVerticalSolidList"/>
    <dgm:cxn modelId="{141209CC-8253-4E79-9D1C-6978298B53B9}" type="presParOf" srcId="{F72C3C97-F33D-4267-9631-ACA8563B3673}" destId="{87DC7831-2127-418A-B092-E28E049B4808}" srcOrd="4" destOrd="0" presId="urn:microsoft.com/office/officeart/2018/2/layout/IconVerticalSolidList"/>
    <dgm:cxn modelId="{8B3F6129-BA17-4FF0-A496-814642A616BE}" type="presParOf" srcId="{87DC7831-2127-418A-B092-E28E049B4808}" destId="{14CD2C0A-F22C-4030-838F-36B0D329407A}" srcOrd="0" destOrd="0" presId="urn:microsoft.com/office/officeart/2018/2/layout/IconVerticalSolidList"/>
    <dgm:cxn modelId="{8247F84D-538A-472E-8DFF-F0F48E538609}" type="presParOf" srcId="{87DC7831-2127-418A-B092-E28E049B4808}" destId="{15088632-6E6E-41BF-873B-EFA1E5B6504C}" srcOrd="1" destOrd="0" presId="urn:microsoft.com/office/officeart/2018/2/layout/IconVerticalSolidList"/>
    <dgm:cxn modelId="{BFEA39ED-B480-4A4D-ADF1-3455EAC3FB61}" type="presParOf" srcId="{87DC7831-2127-418A-B092-E28E049B4808}" destId="{16E791EA-50E4-4286-9F81-2DE3EE816836}" srcOrd="2" destOrd="0" presId="urn:microsoft.com/office/officeart/2018/2/layout/IconVerticalSolidList"/>
    <dgm:cxn modelId="{D71E9F99-0D6B-47C5-AE66-5A13CAC741FF}" type="presParOf" srcId="{87DC7831-2127-418A-B092-E28E049B4808}" destId="{1DA1A359-BAAC-4B13-9361-821F757CB128}" srcOrd="3" destOrd="0" presId="urn:microsoft.com/office/officeart/2018/2/layout/IconVerticalSolidList"/>
    <dgm:cxn modelId="{5BB26C52-D68B-47CD-BF62-AAE8E381C370}" type="presParOf" srcId="{F72C3C97-F33D-4267-9631-ACA8563B3673}" destId="{216BEA56-C00F-4542-AC9F-BAFE73D600F0}" srcOrd="5" destOrd="0" presId="urn:microsoft.com/office/officeart/2018/2/layout/IconVerticalSolidList"/>
    <dgm:cxn modelId="{258F6B86-A48A-44FF-BFC1-AB3330DD9971}" type="presParOf" srcId="{F72C3C97-F33D-4267-9631-ACA8563B3673}" destId="{7DF96691-E7E5-4497-B99C-1D31616B7AEC}" srcOrd="6" destOrd="0" presId="urn:microsoft.com/office/officeart/2018/2/layout/IconVerticalSolidList"/>
    <dgm:cxn modelId="{830E6811-2C68-4299-8600-E8DB0DDCB6BA}" type="presParOf" srcId="{7DF96691-E7E5-4497-B99C-1D31616B7AEC}" destId="{A57847B5-04EA-4B07-9058-C6B9036BDC62}" srcOrd="0" destOrd="0" presId="urn:microsoft.com/office/officeart/2018/2/layout/IconVerticalSolidList"/>
    <dgm:cxn modelId="{8BC373FF-8E12-4DE4-8C96-2F1CFD6A110B}" type="presParOf" srcId="{7DF96691-E7E5-4497-B99C-1D31616B7AEC}" destId="{0FC3697C-E899-4FDF-B33C-1995D071C3AE}" srcOrd="1" destOrd="0" presId="urn:microsoft.com/office/officeart/2018/2/layout/IconVerticalSolidList"/>
    <dgm:cxn modelId="{7C962ED0-0E74-4D74-99F3-FC554C439B9B}" type="presParOf" srcId="{7DF96691-E7E5-4497-B99C-1D31616B7AEC}" destId="{F2683D40-ADA2-4B9A-B40E-8456F909AF66}" srcOrd="2" destOrd="0" presId="urn:microsoft.com/office/officeart/2018/2/layout/IconVerticalSolidList"/>
    <dgm:cxn modelId="{A5744FA5-AEE4-4675-9CF2-C554DC0F9F31}" type="presParOf" srcId="{7DF96691-E7E5-4497-B99C-1D31616B7AEC}" destId="{0745D46E-E5C4-4637-84A5-482DC4E5419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D682C8-2224-45D0-9157-569B0DE6A451}" type="doc">
      <dgm:prSet loTypeId="urn:microsoft.com/office/officeart/2005/8/layout/hList7" loCatId="list" qsTypeId="urn:microsoft.com/office/officeart/2005/8/quickstyle/simple1" qsCatId="simple" csTypeId="urn:microsoft.com/office/officeart/2005/8/colors/accent1_2" csCatId="accent1" phldr="1"/>
      <dgm:spPr/>
    </dgm:pt>
    <dgm:pt modelId="{4D59FAE5-47F3-44A4-9599-A13F32CFCED0}">
      <dgm:prSet phldrT="[Text]"/>
      <dgm:spPr/>
      <dgm:t>
        <a:bodyPr/>
        <a:lstStyle/>
        <a:p>
          <a:r>
            <a:rPr lang="en-GB" dirty="0"/>
            <a:t>Target</a:t>
          </a:r>
        </a:p>
      </dgm:t>
    </dgm:pt>
    <dgm:pt modelId="{B018347A-3B1B-4C65-9188-1875B5AE3565}" type="parTrans" cxnId="{1678B469-F01C-4E59-A7B6-8209B06BF99D}">
      <dgm:prSet/>
      <dgm:spPr/>
      <dgm:t>
        <a:bodyPr/>
        <a:lstStyle/>
        <a:p>
          <a:endParaRPr lang="en-GB"/>
        </a:p>
      </dgm:t>
    </dgm:pt>
    <dgm:pt modelId="{4AF72679-3DEF-4F6A-B040-967AA1E10D05}" type="sibTrans" cxnId="{1678B469-F01C-4E59-A7B6-8209B06BF99D}">
      <dgm:prSet/>
      <dgm:spPr/>
      <dgm:t>
        <a:bodyPr/>
        <a:lstStyle/>
        <a:p>
          <a:endParaRPr lang="en-GB"/>
        </a:p>
      </dgm:t>
    </dgm:pt>
    <dgm:pt modelId="{CE3E3AB6-41B9-4CDB-8F39-33C44DA140E3}">
      <dgm:prSet phldrT="[Text]"/>
      <dgm:spPr/>
      <dgm:t>
        <a:bodyPr/>
        <a:lstStyle/>
        <a:p>
          <a:r>
            <a:rPr lang="en-GB" dirty="0"/>
            <a:t>Motivated Offender</a:t>
          </a:r>
        </a:p>
      </dgm:t>
    </dgm:pt>
    <dgm:pt modelId="{45C59BDE-EFFF-42E6-AF07-EEF8F54F600A}" type="parTrans" cxnId="{DA399CB1-456F-4120-9687-BE2FF6F5B12C}">
      <dgm:prSet/>
      <dgm:spPr/>
      <dgm:t>
        <a:bodyPr/>
        <a:lstStyle/>
        <a:p>
          <a:endParaRPr lang="en-GB"/>
        </a:p>
      </dgm:t>
    </dgm:pt>
    <dgm:pt modelId="{6E7DD5A7-0D83-4DF7-B905-FE0A7FD28129}" type="sibTrans" cxnId="{DA399CB1-456F-4120-9687-BE2FF6F5B12C}">
      <dgm:prSet/>
      <dgm:spPr/>
      <dgm:t>
        <a:bodyPr/>
        <a:lstStyle/>
        <a:p>
          <a:endParaRPr lang="en-GB"/>
        </a:p>
      </dgm:t>
    </dgm:pt>
    <dgm:pt modelId="{6B6B2B47-3796-4725-A981-122D9527B55C}">
      <dgm:prSet phldrT="[Text]"/>
      <dgm:spPr/>
      <dgm:t>
        <a:bodyPr/>
        <a:lstStyle/>
        <a:p>
          <a:r>
            <a:rPr lang="en-GB" dirty="0"/>
            <a:t>Absence of Guardian</a:t>
          </a:r>
        </a:p>
      </dgm:t>
    </dgm:pt>
    <dgm:pt modelId="{D4E44EDD-70F2-4E70-9BFA-5C4BD4336A87}" type="parTrans" cxnId="{E7159ADE-F4CB-4A19-9FED-D854AC4D842C}">
      <dgm:prSet/>
      <dgm:spPr/>
      <dgm:t>
        <a:bodyPr/>
        <a:lstStyle/>
        <a:p>
          <a:endParaRPr lang="en-GB"/>
        </a:p>
      </dgm:t>
    </dgm:pt>
    <dgm:pt modelId="{0EE7200D-8939-493D-9664-DC147B322411}" type="sibTrans" cxnId="{E7159ADE-F4CB-4A19-9FED-D854AC4D842C}">
      <dgm:prSet/>
      <dgm:spPr/>
      <dgm:t>
        <a:bodyPr/>
        <a:lstStyle/>
        <a:p>
          <a:endParaRPr lang="en-GB"/>
        </a:p>
      </dgm:t>
    </dgm:pt>
    <dgm:pt modelId="{6FC36FEB-5A51-42FB-8179-3995209249F8}" type="pres">
      <dgm:prSet presAssocID="{32D682C8-2224-45D0-9157-569B0DE6A451}" presName="Name0" presStyleCnt="0">
        <dgm:presLayoutVars>
          <dgm:dir/>
          <dgm:resizeHandles val="exact"/>
        </dgm:presLayoutVars>
      </dgm:prSet>
      <dgm:spPr/>
    </dgm:pt>
    <dgm:pt modelId="{F6C19F67-1D76-4177-8B3C-5F3D1B619805}" type="pres">
      <dgm:prSet presAssocID="{32D682C8-2224-45D0-9157-569B0DE6A451}" presName="fgShape" presStyleLbl="fgShp" presStyleIdx="0" presStyleCnt="1" custFlipHor="1" custScaleX="80533" custScaleY="146894" custLinFactNeighborX="0" custLinFactNeighborY="-28705">
        <dgm:style>
          <a:lnRef idx="2">
            <a:schemeClr val="dk1"/>
          </a:lnRef>
          <a:fillRef idx="1">
            <a:schemeClr val="lt1"/>
          </a:fillRef>
          <a:effectRef idx="0">
            <a:schemeClr val="dk1"/>
          </a:effectRef>
          <a:fontRef idx="minor">
            <a:schemeClr val="dk1"/>
          </a:fontRef>
        </dgm:style>
      </dgm:prSet>
      <dgm:spPr>
        <a:solidFill>
          <a:srgbClr val="92D050"/>
        </a:solidFill>
      </dgm:spPr>
    </dgm:pt>
    <dgm:pt modelId="{7EC004AF-6946-4897-A605-3E99FC9CB70C}" type="pres">
      <dgm:prSet presAssocID="{32D682C8-2224-45D0-9157-569B0DE6A451}" presName="linComp" presStyleCnt="0"/>
      <dgm:spPr/>
    </dgm:pt>
    <dgm:pt modelId="{E7216F11-9294-4A1E-8313-63FCD5BCC1FE}" type="pres">
      <dgm:prSet presAssocID="{4D59FAE5-47F3-44A4-9599-A13F32CFCED0}" presName="compNode" presStyleCnt="0"/>
      <dgm:spPr/>
    </dgm:pt>
    <dgm:pt modelId="{510A8000-8D0A-4EA0-A14C-8C465D3A2828}" type="pres">
      <dgm:prSet presAssocID="{4D59FAE5-47F3-44A4-9599-A13F32CFCED0}" presName="bkgdShape" presStyleLbl="node1" presStyleIdx="0" presStyleCnt="3" custLinFactNeighborX="1144" custLinFactNeighborY="-8731"/>
      <dgm:spPr/>
    </dgm:pt>
    <dgm:pt modelId="{E7CFD913-A96B-4839-8369-329A2530249B}" type="pres">
      <dgm:prSet presAssocID="{4D59FAE5-47F3-44A4-9599-A13F32CFCED0}" presName="nodeTx" presStyleLbl="node1" presStyleIdx="0" presStyleCnt="3">
        <dgm:presLayoutVars>
          <dgm:bulletEnabled val="1"/>
        </dgm:presLayoutVars>
      </dgm:prSet>
      <dgm:spPr/>
    </dgm:pt>
    <dgm:pt modelId="{52C8B2E2-B306-4D0D-ABD3-3756B4647830}" type="pres">
      <dgm:prSet presAssocID="{4D59FAE5-47F3-44A4-9599-A13F32CFCED0}" presName="invisiNode" presStyleLbl="node1" presStyleIdx="0" presStyleCnt="3"/>
      <dgm:spPr/>
    </dgm:pt>
    <dgm:pt modelId="{C4D75C2F-48AC-48F2-9197-5016CC9CB6E3}" type="pres">
      <dgm:prSet presAssocID="{4D59FAE5-47F3-44A4-9599-A13F32CFCED0}" presName="imagNode" presStyleLbl="fgImgPlace1" presStyleIdx="0" presStyleCnt="3"/>
      <dgm:spPr>
        <a:blipFill rotWithShape="1">
          <a:blip xmlns:r="http://schemas.openxmlformats.org/officeDocument/2006/relationships" r:embed="rId1"/>
          <a:srcRect/>
          <a:stretch>
            <a:fillRect l="-11000" r="-11000"/>
          </a:stretch>
        </a:blipFill>
      </dgm:spPr>
    </dgm:pt>
    <dgm:pt modelId="{7588A622-4489-4BA2-9CB7-2D1E3B220B6C}" type="pres">
      <dgm:prSet presAssocID="{4AF72679-3DEF-4F6A-B040-967AA1E10D05}" presName="sibTrans" presStyleLbl="sibTrans2D1" presStyleIdx="0" presStyleCnt="0"/>
      <dgm:spPr/>
    </dgm:pt>
    <dgm:pt modelId="{F1E6CC32-3593-47DE-B964-03DDAD2DF6DF}" type="pres">
      <dgm:prSet presAssocID="{CE3E3AB6-41B9-4CDB-8F39-33C44DA140E3}" presName="compNode" presStyleCnt="0"/>
      <dgm:spPr/>
    </dgm:pt>
    <dgm:pt modelId="{0F00430C-8E28-450C-B909-1690FC5D3099}" type="pres">
      <dgm:prSet presAssocID="{CE3E3AB6-41B9-4CDB-8F39-33C44DA140E3}" presName="bkgdShape" presStyleLbl="node1" presStyleIdx="1" presStyleCnt="3"/>
      <dgm:spPr/>
    </dgm:pt>
    <dgm:pt modelId="{50214D54-D4C0-4FD6-8B67-D539EEE72004}" type="pres">
      <dgm:prSet presAssocID="{CE3E3AB6-41B9-4CDB-8F39-33C44DA140E3}" presName="nodeTx" presStyleLbl="node1" presStyleIdx="1" presStyleCnt="3">
        <dgm:presLayoutVars>
          <dgm:bulletEnabled val="1"/>
        </dgm:presLayoutVars>
      </dgm:prSet>
      <dgm:spPr/>
    </dgm:pt>
    <dgm:pt modelId="{EA2135FF-A91D-4C20-89E5-C2DB23664723}" type="pres">
      <dgm:prSet presAssocID="{CE3E3AB6-41B9-4CDB-8F39-33C44DA140E3}" presName="invisiNode" presStyleLbl="node1" presStyleIdx="1" presStyleCnt="3"/>
      <dgm:spPr/>
    </dgm:pt>
    <dgm:pt modelId="{E6C9F6AE-23FB-4A9A-8F29-8B14FF1E1CB3}" type="pres">
      <dgm:prSet presAssocID="{CE3E3AB6-41B9-4CDB-8F39-33C44DA140E3}" presName="imagNode" presStyleLbl="fgImgPlace1" presStyleIdx="1" presStyleCnt="3"/>
      <dgm:spPr>
        <a:blipFill rotWithShape="1">
          <a:blip xmlns:r="http://schemas.openxmlformats.org/officeDocument/2006/relationships" r:embed="rId2"/>
          <a:srcRect/>
          <a:stretch>
            <a:fillRect t="-23000" b="-23000"/>
          </a:stretch>
        </a:blipFill>
      </dgm:spPr>
    </dgm:pt>
    <dgm:pt modelId="{94862D84-9999-434D-BC30-551B1780C072}" type="pres">
      <dgm:prSet presAssocID="{6E7DD5A7-0D83-4DF7-B905-FE0A7FD28129}" presName="sibTrans" presStyleLbl="sibTrans2D1" presStyleIdx="0" presStyleCnt="0"/>
      <dgm:spPr/>
    </dgm:pt>
    <dgm:pt modelId="{6EA5F9EF-2E47-4A09-9F08-F216847F4B78}" type="pres">
      <dgm:prSet presAssocID="{6B6B2B47-3796-4725-A981-122D9527B55C}" presName="compNode" presStyleCnt="0"/>
      <dgm:spPr/>
    </dgm:pt>
    <dgm:pt modelId="{6EE2FB40-A768-4E68-83C7-EAF30B20182E}" type="pres">
      <dgm:prSet presAssocID="{6B6B2B47-3796-4725-A981-122D9527B55C}" presName="bkgdShape" presStyleLbl="node1" presStyleIdx="2" presStyleCnt="3"/>
      <dgm:spPr/>
    </dgm:pt>
    <dgm:pt modelId="{10383AD6-3334-4E80-923F-0DF5E3D986B7}" type="pres">
      <dgm:prSet presAssocID="{6B6B2B47-3796-4725-A981-122D9527B55C}" presName="nodeTx" presStyleLbl="node1" presStyleIdx="2" presStyleCnt="3">
        <dgm:presLayoutVars>
          <dgm:bulletEnabled val="1"/>
        </dgm:presLayoutVars>
      </dgm:prSet>
      <dgm:spPr/>
    </dgm:pt>
    <dgm:pt modelId="{6F44691D-0EDE-4908-8808-5B12ABE47010}" type="pres">
      <dgm:prSet presAssocID="{6B6B2B47-3796-4725-A981-122D9527B55C}" presName="invisiNode" presStyleLbl="node1" presStyleIdx="2" presStyleCnt="3"/>
      <dgm:spPr/>
    </dgm:pt>
    <dgm:pt modelId="{54C59EC9-D7EB-48D1-9D0E-077A9E4088DA}" type="pres">
      <dgm:prSet presAssocID="{6B6B2B47-3796-4725-A981-122D9527B55C}" presName="imagNode" presStyleLbl="fgImgPlace1" presStyleIdx="2" presStyleCnt="3"/>
      <dgm:spPr>
        <a:blipFill rotWithShape="1">
          <a:blip xmlns:r="http://schemas.openxmlformats.org/officeDocument/2006/relationships" r:embed="rId3"/>
          <a:srcRect/>
          <a:stretch>
            <a:fillRect l="-25000" r="-25000"/>
          </a:stretch>
        </a:blipFill>
      </dgm:spPr>
    </dgm:pt>
  </dgm:ptLst>
  <dgm:cxnLst>
    <dgm:cxn modelId="{52F0891D-B430-43E9-B091-CAEE48DDBDEC}" type="presOf" srcId="{6B6B2B47-3796-4725-A981-122D9527B55C}" destId="{10383AD6-3334-4E80-923F-0DF5E3D986B7}" srcOrd="1" destOrd="0" presId="urn:microsoft.com/office/officeart/2005/8/layout/hList7"/>
    <dgm:cxn modelId="{56AF6932-80DB-4158-A6E8-D0480FA7DD07}" type="presOf" srcId="{4AF72679-3DEF-4F6A-B040-967AA1E10D05}" destId="{7588A622-4489-4BA2-9CB7-2D1E3B220B6C}" srcOrd="0" destOrd="0" presId="urn:microsoft.com/office/officeart/2005/8/layout/hList7"/>
    <dgm:cxn modelId="{1678B469-F01C-4E59-A7B6-8209B06BF99D}" srcId="{32D682C8-2224-45D0-9157-569B0DE6A451}" destId="{4D59FAE5-47F3-44A4-9599-A13F32CFCED0}" srcOrd="0" destOrd="0" parTransId="{B018347A-3B1B-4C65-9188-1875B5AE3565}" sibTransId="{4AF72679-3DEF-4F6A-B040-967AA1E10D05}"/>
    <dgm:cxn modelId="{FCAA487B-781F-4750-977C-CB3B8581848F}" type="presOf" srcId="{4D59FAE5-47F3-44A4-9599-A13F32CFCED0}" destId="{510A8000-8D0A-4EA0-A14C-8C465D3A2828}" srcOrd="0" destOrd="0" presId="urn:microsoft.com/office/officeart/2005/8/layout/hList7"/>
    <dgm:cxn modelId="{0994C081-77AB-48AC-B411-BE181D7A2F47}" type="presOf" srcId="{32D682C8-2224-45D0-9157-569B0DE6A451}" destId="{6FC36FEB-5A51-42FB-8179-3995209249F8}" srcOrd="0" destOrd="0" presId="urn:microsoft.com/office/officeart/2005/8/layout/hList7"/>
    <dgm:cxn modelId="{B33C41AC-0052-45F7-9354-432865B58B84}" type="presOf" srcId="{6B6B2B47-3796-4725-A981-122D9527B55C}" destId="{6EE2FB40-A768-4E68-83C7-EAF30B20182E}" srcOrd="0" destOrd="0" presId="urn:microsoft.com/office/officeart/2005/8/layout/hList7"/>
    <dgm:cxn modelId="{DA399CB1-456F-4120-9687-BE2FF6F5B12C}" srcId="{32D682C8-2224-45D0-9157-569B0DE6A451}" destId="{CE3E3AB6-41B9-4CDB-8F39-33C44DA140E3}" srcOrd="1" destOrd="0" parTransId="{45C59BDE-EFFF-42E6-AF07-EEF8F54F600A}" sibTransId="{6E7DD5A7-0D83-4DF7-B905-FE0A7FD28129}"/>
    <dgm:cxn modelId="{C196CFBD-0070-4905-B85C-389F73A1FFAD}" type="presOf" srcId="{CE3E3AB6-41B9-4CDB-8F39-33C44DA140E3}" destId="{50214D54-D4C0-4FD6-8B67-D539EEE72004}" srcOrd="1" destOrd="0" presId="urn:microsoft.com/office/officeart/2005/8/layout/hList7"/>
    <dgm:cxn modelId="{CB140FD0-F9D6-4C70-83AF-B3483362C6F6}" type="presOf" srcId="{6E7DD5A7-0D83-4DF7-B905-FE0A7FD28129}" destId="{94862D84-9999-434D-BC30-551B1780C072}" srcOrd="0" destOrd="0" presId="urn:microsoft.com/office/officeart/2005/8/layout/hList7"/>
    <dgm:cxn modelId="{89ED2FD5-03BB-4C5A-9CEE-133C16659B1B}" type="presOf" srcId="{CE3E3AB6-41B9-4CDB-8F39-33C44DA140E3}" destId="{0F00430C-8E28-450C-B909-1690FC5D3099}" srcOrd="0" destOrd="0" presId="urn:microsoft.com/office/officeart/2005/8/layout/hList7"/>
    <dgm:cxn modelId="{E7159ADE-F4CB-4A19-9FED-D854AC4D842C}" srcId="{32D682C8-2224-45D0-9157-569B0DE6A451}" destId="{6B6B2B47-3796-4725-A981-122D9527B55C}" srcOrd="2" destOrd="0" parTransId="{D4E44EDD-70F2-4E70-9BFA-5C4BD4336A87}" sibTransId="{0EE7200D-8939-493D-9664-DC147B322411}"/>
    <dgm:cxn modelId="{C5F7DBF6-EE35-49D7-BE5B-7697A1F83CE3}" type="presOf" srcId="{4D59FAE5-47F3-44A4-9599-A13F32CFCED0}" destId="{E7CFD913-A96B-4839-8369-329A2530249B}" srcOrd="1" destOrd="0" presId="urn:microsoft.com/office/officeart/2005/8/layout/hList7"/>
    <dgm:cxn modelId="{DA1AE0BD-F218-45BB-9EF4-E14F1390AEAA}" type="presParOf" srcId="{6FC36FEB-5A51-42FB-8179-3995209249F8}" destId="{F6C19F67-1D76-4177-8B3C-5F3D1B619805}" srcOrd="0" destOrd="0" presId="urn:microsoft.com/office/officeart/2005/8/layout/hList7"/>
    <dgm:cxn modelId="{E68E64DE-C00B-47ED-BC2D-B0DE641E2387}" type="presParOf" srcId="{6FC36FEB-5A51-42FB-8179-3995209249F8}" destId="{7EC004AF-6946-4897-A605-3E99FC9CB70C}" srcOrd="1" destOrd="0" presId="urn:microsoft.com/office/officeart/2005/8/layout/hList7"/>
    <dgm:cxn modelId="{F3DF092A-59C3-4A7B-BD4C-6DA27BF82736}" type="presParOf" srcId="{7EC004AF-6946-4897-A605-3E99FC9CB70C}" destId="{E7216F11-9294-4A1E-8313-63FCD5BCC1FE}" srcOrd="0" destOrd="0" presId="urn:microsoft.com/office/officeart/2005/8/layout/hList7"/>
    <dgm:cxn modelId="{501F98F9-E7EE-4191-953B-C2F64C7EA97E}" type="presParOf" srcId="{E7216F11-9294-4A1E-8313-63FCD5BCC1FE}" destId="{510A8000-8D0A-4EA0-A14C-8C465D3A2828}" srcOrd="0" destOrd="0" presId="urn:microsoft.com/office/officeart/2005/8/layout/hList7"/>
    <dgm:cxn modelId="{C10658E7-65B2-46F2-867B-5963A9A317B4}" type="presParOf" srcId="{E7216F11-9294-4A1E-8313-63FCD5BCC1FE}" destId="{E7CFD913-A96B-4839-8369-329A2530249B}" srcOrd="1" destOrd="0" presId="urn:microsoft.com/office/officeart/2005/8/layout/hList7"/>
    <dgm:cxn modelId="{63B0F1B3-B086-4BA7-AD8C-EEB2D4BF904B}" type="presParOf" srcId="{E7216F11-9294-4A1E-8313-63FCD5BCC1FE}" destId="{52C8B2E2-B306-4D0D-ABD3-3756B4647830}" srcOrd="2" destOrd="0" presId="urn:microsoft.com/office/officeart/2005/8/layout/hList7"/>
    <dgm:cxn modelId="{4A533D5C-143A-44C0-B3E2-6F0FB8058757}" type="presParOf" srcId="{E7216F11-9294-4A1E-8313-63FCD5BCC1FE}" destId="{C4D75C2F-48AC-48F2-9197-5016CC9CB6E3}" srcOrd="3" destOrd="0" presId="urn:microsoft.com/office/officeart/2005/8/layout/hList7"/>
    <dgm:cxn modelId="{C49E067B-036E-4582-8F21-E7672F5DF83F}" type="presParOf" srcId="{7EC004AF-6946-4897-A605-3E99FC9CB70C}" destId="{7588A622-4489-4BA2-9CB7-2D1E3B220B6C}" srcOrd="1" destOrd="0" presId="urn:microsoft.com/office/officeart/2005/8/layout/hList7"/>
    <dgm:cxn modelId="{8F7F0F48-B221-4CC4-B020-9BFDEA62C775}" type="presParOf" srcId="{7EC004AF-6946-4897-A605-3E99FC9CB70C}" destId="{F1E6CC32-3593-47DE-B964-03DDAD2DF6DF}" srcOrd="2" destOrd="0" presId="urn:microsoft.com/office/officeart/2005/8/layout/hList7"/>
    <dgm:cxn modelId="{1CEEC5A3-C341-4538-9A1A-20322BCC240B}" type="presParOf" srcId="{F1E6CC32-3593-47DE-B964-03DDAD2DF6DF}" destId="{0F00430C-8E28-450C-B909-1690FC5D3099}" srcOrd="0" destOrd="0" presId="urn:microsoft.com/office/officeart/2005/8/layout/hList7"/>
    <dgm:cxn modelId="{327E771D-EF28-4555-BEEF-5B976E7D7FB5}" type="presParOf" srcId="{F1E6CC32-3593-47DE-B964-03DDAD2DF6DF}" destId="{50214D54-D4C0-4FD6-8B67-D539EEE72004}" srcOrd="1" destOrd="0" presId="urn:microsoft.com/office/officeart/2005/8/layout/hList7"/>
    <dgm:cxn modelId="{8B5C75D3-B017-4B3A-B0ED-F5FC3333ECAA}" type="presParOf" srcId="{F1E6CC32-3593-47DE-B964-03DDAD2DF6DF}" destId="{EA2135FF-A91D-4C20-89E5-C2DB23664723}" srcOrd="2" destOrd="0" presId="urn:microsoft.com/office/officeart/2005/8/layout/hList7"/>
    <dgm:cxn modelId="{37E33308-B926-4D4F-833B-29AD485BBA99}" type="presParOf" srcId="{F1E6CC32-3593-47DE-B964-03DDAD2DF6DF}" destId="{E6C9F6AE-23FB-4A9A-8F29-8B14FF1E1CB3}" srcOrd="3" destOrd="0" presId="urn:microsoft.com/office/officeart/2005/8/layout/hList7"/>
    <dgm:cxn modelId="{F0B06C05-77BA-4867-ADF3-B98AAD833CBF}" type="presParOf" srcId="{7EC004AF-6946-4897-A605-3E99FC9CB70C}" destId="{94862D84-9999-434D-BC30-551B1780C072}" srcOrd="3" destOrd="0" presId="urn:microsoft.com/office/officeart/2005/8/layout/hList7"/>
    <dgm:cxn modelId="{58FB49AC-1E2F-417C-9320-2A617FD3BF6F}" type="presParOf" srcId="{7EC004AF-6946-4897-A605-3E99FC9CB70C}" destId="{6EA5F9EF-2E47-4A09-9F08-F216847F4B78}" srcOrd="4" destOrd="0" presId="urn:microsoft.com/office/officeart/2005/8/layout/hList7"/>
    <dgm:cxn modelId="{3AE9643C-2F9D-40E9-B1E6-38596FA9DF22}" type="presParOf" srcId="{6EA5F9EF-2E47-4A09-9F08-F216847F4B78}" destId="{6EE2FB40-A768-4E68-83C7-EAF30B20182E}" srcOrd="0" destOrd="0" presId="urn:microsoft.com/office/officeart/2005/8/layout/hList7"/>
    <dgm:cxn modelId="{3DC164AF-531A-481D-A64B-A5881EBC3D7A}" type="presParOf" srcId="{6EA5F9EF-2E47-4A09-9F08-F216847F4B78}" destId="{10383AD6-3334-4E80-923F-0DF5E3D986B7}" srcOrd="1" destOrd="0" presId="urn:microsoft.com/office/officeart/2005/8/layout/hList7"/>
    <dgm:cxn modelId="{5CE6C6B2-E372-4B49-8642-C05191B38E18}" type="presParOf" srcId="{6EA5F9EF-2E47-4A09-9F08-F216847F4B78}" destId="{6F44691D-0EDE-4908-8808-5B12ABE47010}" srcOrd="2" destOrd="0" presId="urn:microsoft.com/office/officeart/2005/8/layout/hList7"/>
    <dgm:cxn modelId="{A7DC0A67-64D1-48CC-B69C-3C1313BEDDD0}" type="presParOf" srcId="{6EA5F9EF-2E47-4A09-9F08-F216847F4B78}" destId="{54C59EC9-D7EB-48D1-9D0E-077A9E4088DA}"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936BB3-49C9-4BE4-A238-0435AF9D0C48}">
      <dsp:nvSpPr>
        <dsp:cNvPr id="0" name=""/>
        <dsp:cNvSpPr/>
      </dsp:nvSpPr>
      <dsp:spPr>
        <a:xfrm>
          <a:off x="0" y="1541"/>
          <a:ext cx="10353675" cy="78140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2AA1D2-F628-4099-9085-709008B3294D}">
      <dsp:nvSpPr>
        <dsp:cNvPr id="0" name=""/>
        <dsp:cNvSpPr/>
      </dsp:nvSpPr>
      <dsp:spPr>
        <a:xfrm>
          <a:off x="236374" y="177357"/>
          <a:ext cx="429771" cy="429771"/>
        </a:xfrm>
        <a:prstGeom prst="rect">
          <a:avLst/>
        </a:prstGeom>
        <a:blipFill rotWithShape="1">
          <a:blip xmlns:r="http://schemas.openxmlformats.org/officeDocument/2006/relationships" r:embed="rId1"/>
          <a:srcRect/>
          <a:stretch>
            <a:fillRect l="-25000" r="-25000"/>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C7BB006-E7C2-4873-831B-97F57441C36F}">
      <dsp:nvSpPr>
        <dsp:cNvPr id="0" name=""/>
        <dsp:cNvSpPr/>
      </dsp:nvSpPr>
      <dsp:spPr>
        <a:xfrm>
          <a:off x="902521" y="1541"/>
          <a:ext cx="9451153" cy="781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99" tIns="82699" rIns="82699" bIns="82699" numCol="1" spcCol="1270" anchor="ctr" anchorCtr="0">
          <a:noAutofit/>
        </a:bodyPr>
        <a:lstStyle/>
        <a:p>
          <a:pPr marL="0" lvl="0" indent="0" algn="l" defTabSz="977900">
            <a:lnSpc>
              <a:spcPct val="90000"/>
            </a:lnSpc>
            <a:spcBef>
              <a:spcPct val="0"/>
            </a:spcBef>
            <a:spcAft>
              <a:spcPct val="35000"/>
            </a:spcAft>
            <a:buNone/>
          </a:pPr>
          <a:r>
            <a:rPr lang="en-GB" sz="2200" kern="1200"/>
            <a:t>Design against Crime (Cars) </a:t>
          </a:r>
          <a:endParaRPr lang="en-US" sz="2200" kern="1200"/>
        </a:p>
      </dsp:txBody>
      <dsp:txXfrm>
        <a:off x="902521" y="1541"/>
        <a:ext cx="9451153" cy="781403"/>
      </dsp:txXfrm>
    </dsp:sp>
    <dsp:sp modelId="{C656273A-9226-47AC-9502-1544060447A3}">
      <dsp:nvSpPr>
        <dsp:cNvPr id="0" name=""/>
        <dsp:cNvSpPr/>
      </dsp:nvSpPr>
      <dsp:spPr>
        <a:xfrm>
          <a:off x="0" y="978296"/>
          <a:ext cx="10353675" cy="78140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90D865-050A-4EB0-9874-C8315088AFAA}">
      <dsp:nvSpPr>
        <dsp:cNvPr id="0" name=""/>
        <dsp:cNvSpPr/>
      </dsp:nvSpPr>
      <dsp:spPr>
        <a:xfrm>
          <a:off x="236374" y="1154111"/>
          <a:ext cx="429771" cy="429771"/>
        </a:xfrm>
        <a:prstGeom prst="rect">
          <a:avLst/>
        </a:prstGeom>
        <a:blipFill>
          <a:blip xmlns:r="http://schemas.openxmlformats.org/officeDocument/2006/relationships"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1369FCE-991F-48CD-A232-26CB786A0B02}">
      <dsp:nvSpPr>
        <dsp:cNvPr id="0" name=""/>
        <dsp:cNvSpPr/>
      </dsp:nvSpPr>
      <dsp:spPr>
        <a:xfrm>
          <a:off x="902521" y="978296"/>
          <a:ext cx="9451153" cy="781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99" tIns="82699" rIns="82699" bIns="82699" numCol="1" spcCol="1270" anchor="ctr" anchorCtr="0">
          <a:noAutofit/>
        </a:bodyPr>
        <a:lstStyle/>
        <a:p>
          <a:pPr marL="0" lvl="0" indent="0" algn="l" defTabSz="977900">
            <a:lnSpc>
              <a:spcPct val="90000"/>
            </a:lnSpc>
            <a:spcBef>
              <a:spcPct val="0"/>
            </a:spcBef>
            <a:spcAft>
              <a:spcPct val="35000"/>
            </a:spcAft>
            <a:buNone/>
          </a:pPr>
          <a:r>
            <a:rPr lang="en-GB" sz="2200" kern="1200"/>
            <a:t>Surveillance (Graffiti)</a:t>
          </a:r>
          <a:endParaRPr lang="en-US" sz="2200" kern="1200"/>
        </a:p>
      </dsp:txBody>
      <dsp:txXfrm>
        <a:off x="902521" y="978296"/>
        <a:ext cx="9451153" cy="781403"/>
      </dsp:txXfrm>
    </dsp:sp>
    <dsp:sp modelId="{14CD2C0A-F22C-4030-838F-36B0D329407A}">
      <dsp:nvSpPr>
        <dsp:cNvPr id="0" name=""/>
        <dsp:cNvSpPr/>
      </dsp:nvSpPr>
      <dsp:spPr>
        <a:xfrm>
          <a:off x="0" y="1955050"/>
          <a:ext cx="10353675" cy="78140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088632-6E6E-41BF-873B-EFA1E5B6504C}">
      <dsp:nvSpPr>
        <dsp:cNvPr id="0" name=""/>
        <dsp:cNvSpPr/>
      </dsp:nvSpPr>
      <dsp:spPr>
        <a:xfrm>
          <a:off x="236374" y="2130866"/>
          <a:ext cx="429771" cy="429771"/>
        </a:xfrm>
        <a:prstGeom prst="rect">
          <a:avLst/>
        </a:prstGeom>
        <a:blipFill>
          <a:blip xmlns:r="http://schemas.openxmlformats.org/officeDocument/2006/relationships"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DA1A359-BAAC-4B13-9361-821F757CB128}">
      <dsp:nvSpPr>
        <dsp:cNvPr id="0" name=""/>
        <dsp:cNvSpPr/>
      </dsp:nvSpPr>
      <dsp:spPr>
        <a:xfrm>
          <a:off x="902521" y="1955050"/>
          <a:ext cx="9451153" cy="781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99" tIns="82699" rIns="82699" bIns="82699" numCol="1" spcCol="1270" anchor="ctr" anchorCtr="0">
          <a:noAutofit/>
        </a:bodyPr>
        <a:lstStyle/>
        <a:p>
          <a:pPr marL="0" lvl="0" indent="0" algn="l" defTabSz="977900">
            <a:lnSpc>
              <a:spcPct val="90000"/>
            </a:lnSpc>
            <a:spcBef>
              <a:spcPct val="0"/>
            </a:spcBef>
            <a:spcAft>
              <a:spcPct val="35000"/>
            </a:spcAft>
            <a:buNone/>
          </a:pPr>
          <a:r>
            <a:rPr lang="en-GB" sz="2200" kern="1200"/>
            <a:t>Design out Crime (Lighting/Hedges)</a:t>
          </a:r>
          <a:endParaRPr lang="en-US" sz="2200" kern="1200"/>
        </a:p>
      </dsp:txBody>
      <dsp:txXfrm>
        <a:off x="902521" y="1955050"/>
        <a:ext cx="9451153" cy="781403"/>
      </dsp:txXfrm>
    </dsp:sp>
    <dsp:sp modelId="{A57847B5-04EA-4B07-9058-C6B9036BDC62}">
      <dsp:nvSpPr>
        <dsp:cNvPr id="0" name=""/>
        <dsp:cNvSpPr/>
      </dsp:nvSpPr>
      <dsp:spPr>
        <a:xfrm>
          <a:off x="0" y="2931804"/>
          <a:ext cx="10353675" cy="78140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C3697C-E899-4FDF-B33C-1995D071C3AE}">
      <dsp:nvSpPr>
        <dsp:cNvPr id="0" name=""/>
        <dsp:cNvSpPr/>
      </dsp:nvSpPr>
      <dsp:spPr>
        <a:xfrm>
          <a:off x="236374" y="3107620"/>
          <a:ext cx="429771" cy="429771"/>
        </a:xfrm>
        <a:prstGeom prst="rect">
          <a:avLst/>
        </a:prstGeom>
        <a:blipFill rotWithShape="1">
          <a:blip xmlns:r="http://schemas.openxmlformats.org/officeDocument/2006/relationships" r:embed="rId6"/>
          <a:srcRect/>
          <a:stretch>
            <a:fillRect l="-42000" r="-42000"/>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745D46E-E5C4-4637-84A5-482DC4E54199}">
      <dsp:nvSpPr>
        <dsp:cNvPr id="0" name=""/>
        <dsp:cNvSpPr/>
      </dsp:nvSpPr>
      <dsp:spPr>
        <a:xfrm>
          <a:off x="902521" y="2931804"/>
          <a:ext cx="9451153" cy="781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99" tIns="82699" rIns="82699" bIns="82699" numCol="1" spcCol="1270" anchor="ctr" anchorCtr="0">
          <a:noAutofit/>
        </a:bodyPr>
        <a:lstStyle/>
        <a:p>
          <a:pPr marL="0" lvl="0" indent="0" algn="l" defTabSz="977900">
            <a:lnSpc>
              <a:spcPct val="90000"/>
            </a:lnSpc>
            <a:spcBef>
              <a:spcPct val="0"/>
            </a:spcBef>
            <a:spcAft>
              <a:spcPct val="35000"/>
            </a:spcAft>
            <a:buNone/>
          </a:pPr>
          <a:r>
            <a:rPr lang="en-GB" sz="2200" kern="1200"/>
            <a:t>Target Removal (Uber/Oyster)</a:t>
          </a:r>
          <a:endParaRPr lang="en-US" sz="2200" kern="1200"/>
        </a:p>
      </dsp:txBody>
      <dsp:txXfrm>
        <a:off x="902521" y="2931804"/>
        <a:ext cx="9451153" cy="7814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0A8000-8D0A-4EA0-A14C-8C465D3A2828}">
      <dsp:nvSpPr>
        <dsp:cNvPr id="0" name=""/>
        <dsp:cNvSpPr/>
      </dsp:nvSpPr>
      <dsp:spPr>
        <a:xfrm>
          <a:off x="23916" y="0"/>
          <a:ext cx="1979393" cy="2847975"/>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t>Target</a:t>
          </a:r>
        </a:p>
      </dsp:txBody>
      <dsp:txXfrm>
        <a:off x="23916" y="1139190"/>
        <a:ext cx="1979393" cy="1139190"/>
      </dsp:txXfrm>
    </dsp:sp>
    <dsp:sp modelId="{C4D75C2F-48AC-48F2-9197-5016CC9CB6E3}">
      <dsp:nvSpPr>
        <dsp:cNvPr id="0" name=""/>
        <dsp:cNvSpPr/>
      </dsp:nvSpPr>
      <dsp:spPr>
        <a:xfrm>
          <a:off x="516781" y="170878"/>
          <a:ext cx="948375" cy="948375"/>
        </a:xfrm>
        <a:prstGeom prst="ellipse">
          <a:avLst/>
        </a:prstGeom>
        <a:blipFill rotWithShape="1">
          <a:blip xmlns:r="http://schemas.openxmlformats.org/officeDocument/2006/relationships" r:embed="rId1"/>
          <a:srcRect/>
          <a:stretch>
            <a:fillRect l="-11000" r="-11000"/>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F00430C-8E28-450C-B909-1690FC5D3099}">
      <dsp:nvSpPr>
        <dsp:cNvPr id="0" name=""/>
        <dsp:cNvSpPr/>
      </dsp:nvSpPr>
      <dsp:spPr>
        <a:xfrm>
          <a:off x="2040047" y="0"/>
          <a:ext cx="1979393" cy="2847975"/>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t>Motivated Offender</a:t>
          </a:r>
        </a:p>
      </dsp:txBody>
      <dsp:txXfrm>
        <a:off x="2040047" y="1139190"/>
        <a:ext cx="1979393" cy="1139190"/>
      </dsp:txXfrm>
    </dsp:sp>
    <dsp:sp modelId="{E6C9F6AE-23FB-4A9A-8F29-8B14FF1E1CB3}">
      <dsp:nvSpPr>
        <dsp:cNvPr id="0" name=""/>
        <dsp:cNvSpPr/>
      </dsp:nvSpPr>
      <dsp:spPr>
        <a:xfrm>
          <a:off x="2555556" y="170878"/>
          <a:ext cx="948375" cy="948375"/>
        </a:xfrm>
        <a:prstGeom prst="ellipse">
          <a:avLst/>
        </a:prstGeom>
        <a:blipFill rotWithShape="1">
          <a:blip xmlns:r="http://schemas.openxmlformats.org/officeDocument/2006/relationships" r:embed="rId2"/>
          <a:srcRect/>
          <a:stretch>
            <a:fillRect t="-23000" b="-23000"/>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EE2FB40-A768-4E68-83C7-EAF30B20182E}">
      <dsp:nvSpPr>
        <dsp:cNvPr id="0" name=""/>
        <dsp:cNvSpPr/>
      </dsp:nvSpPr>
      <dsp:spPr>
        <a:xfrm>
          <a:off x="4078823" y="0"/>
          <a:ext cx="1979393" cy="2847975"/>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t>Absence of Guardian</a:t>
          </a:r>
        </a:p>
      </dsp:txBody>
      <dsp:txXfrm>
        <a:off x="4078823" y="1139190"/>
        <a:ext cx="1979393" cy="1139190"/>
      </dsp:txXfrm>
    </dsp:sp>
    <dsp:sp modelId="{54C59EC9-D7EB-48D1-9D0E-077A9E4088DA}">
      <dsp:nvSpPr>
        <dsp:cNvPr id="0" name=""/>
        <dsp:cNvSpPr/>
      </dsp:nvSpPr>
      <dsp:spPr>
        <a:xfrm>
          <a:off x="4594332" y="170878"/>
          <a:ext cx="948375" cy="948375"/>
        </a:xfrm>
        <a:prstGeom prst="ellipse">
          <a:avLst/>
        </a:prstGeom>
        <a:blipFill rotWithShape="1">
          <a:blip xmlns:r="http://schemas.openxmlformats.org/officeDocument/2006/relationships" r:embed="rId3"/>
          <a:srcRect/>
          <a:stretch>
            <a:fillRect l="-25000" r="-25000"/>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6C19F67-1D76-4177-8B3C-5F3D1B619805}">
      <dsp:nvSpPr>
        <dsp:cNvPr id="0" name=""/>
        <dsp:cNvSpPr/>
      </dsp:nvSpPr>
      <dsp:spPr>
        <a:xfrm flipH="1">
          <a:off x="784995" y="2055588"/>
          <a:ext cx="4489497" cy="627525"/>
        </a:xfrm>
        <a:prstGeom prst="leftRightArrow">
          <a:avLst/>
        </a:prstGeom>
        <a:solidFill>
          <a:srgbClr val="92D050"/>
        </a:solidFill>
        <a:ln w="15875" cap="rnd"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379596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17133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983662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428636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69595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37062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74953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189335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2/2/2022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25421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610401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76063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36024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592245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23891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087169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411623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781259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2/2/2022</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154935976"/>
      </p:ext>
    </p:extLst>
  </p:cSld>
  <p:clrMap bg1="dk1" tx1="lt1" bg2="dk2" tx2="lt2" accent1="accent1" accent2="accent2" accent3="accent3" accent4="accent4" accent5="accent5" accent6="accent6" hlink="hlink" folHlink="folHlink"/>
  <p:sldLayoutIdLst>
    <p:sldLayoutId id="2147483725" r:id="rId1"/>
    <p:sldLayoutId id="2147483726" r:id="rId2"/>
    <p:sldLayoutId id="2147483727" r:id="rId3"/>
    <p:sldLayoutId id="2147483724"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40" r:id="rId13"/>
    <p:sldLayoutId id="2147483736" r:id="rId14"/>
    <p:sldLayoutId id="2147483737" r:id="rId15"/>
    <p:sldLayoutId id="2147483738" r:id="rId16"/>
    <p:sldLayoutId id="2147483739" r:id="rId17"/>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lnSpc>
          <a:spcPct val="110000"/>
        </a:lnSpc>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BGq9zW9w3Fw"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AB646F-3BE3-47A3-B14F-9CB84F6BF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119A61-B654-4EB0-8BF4-F7BF4F284A30}"/>
              </a:ext>
            </a:extLst>
          </p:cNvPr>
          <p:cNvSpPr>
            <a:spLocks noGrp="1"/>
          </p:cNvSpPr>
          <p:nvPr>
            <p:ph type="ctrTitle"/>
          </p:nvPr>
        </p:nvSpPr>
        <p:spPr>
          <a:xfrm>
            <a:off x="913795" y="609599"/>
            <a:ext cx="5978072" cy="1481150"/>
          </a:xfrm>
        </p:spPr>
        <p:txBody>
          <a:bodyPr vert="horz" lIns="91440" tIns="45720" rIns="91440" bIns="45720" rtlCol="0" anchor="ctr">
            <a:normAutofit/>
          </a:bodyPr>
          <a:lstStyle/>
          <a:p>
            <a:r>
              <a:rPr lang="en-US" sz="4000"/>
              <a:t>Evidence Based Policing </a:t>
            </a:r>
          </a:p>
        </p:txBody>
      </p:sp>
      <p:sp>
        <p:nvSpPr>
          <p:cNvPr id="3" name="Subtitle 2">
            <a:extLst>
              <a:ext uri="{FF2B5EF4-FFF2-40B4-BE49-F238E27FC236}">
                <a16:creationId xmlns:a16="http://schemas.microsoft.com/office/drawing/2014/main" id="{510D5A60-1C74-43EC-A611-90CC7F820581}"/>
              </a:ext>
            </a:extLst>
          </p:cNvPr>
          <p:cNvSpPr>
            <a:spLocks noGrp="1"/>
          </p:cNvSpPr>
          <p:nvPr>
            <p:ph type="subTitle" idx="1"/>
          </p:nvPr>
        </p:nvSpPr>
        <p:spPr>
          <a:xfrm>
            <a:off x="913795" y="2279176"/>
            <a:ext cx="5978072" cy="3415672"/>
          </a:xfrm>
        </p:spPr>
        <p:txBody>
          <a:bodyPr vert="horz" lIns="91440" tIns="45720" rIns="91440" bIns="45720" rtlCol="0" anchor="ctr">
            <a:normAutofit/>
          </a:bodyPr>
          <a:lstStyle/>
          <a:p>
            <a:pPr algn="l"/>
            <a:r>
              <a:rPr lang="en-US">
                <a:solidFill>
                  <a:schemeClr val="tx2"/>
                </a:solidFill>
              </a:rPr>
              <a:t>Week 3</a:t>
            </a:r>
          </a:p>
          <a:p>
            <a:pPr algn="l"/>
            <a:r>
              <a:rPr lang="en-US">
                <a:solidFill>
                  <a:schemeClr val="tx2"/>
                </a:solidFill>
              </a:rPr>
              <a:t>Rational Choice and Designing Out Crime</a:t>
            </a:r>
          </a:p>
          <a:p>
            <a:pPr algn="l"/>
            <a:r>
              <a:rPr lang="en-US">
                <a:solidFill>
                  <a:schemeClr val="tx2"/>
                </a:solidFill>
              </a:rPr>
              <a:t>Part 1</a:t>
            </a:r>
          </a:p>
          <a:p>
            <a:pPr algn="l"/>
            <a:endParaRPr lang="en-US">
              <a:solidFill>
                <a:schemeClr val="tx2"/>
              </a:solidFill>
            </a:endParaRPr>
          </a:p>
        </p:txBody>
      </p:sp>
      <p:pic>
        <p:nvPicPr>
          <p:cNvPr id="5" name="Picture 4">
            <a:extLst>
              <a:ext uri="{FF2B5EF4-FFF2-40B4-BE49-F238E27FC236}">
                <a16:creationId xmlns:a16="http://schemas.microsoft.com/office/drawing/2014/main" id="{943F9E9E-E818-430A-8184-2DB71BA351E5}"/>
              </a:ext>
            </a:extLst>
          </p:cNvPr>
          <p:cNvPicPr>
            <a:picLocks noChangeAspect="1"/>
          </p:cNvPicPr>
          <p:nvPr/>
        </p:nvPicPr>
        <p:blipFill rotWithShape="1">
          <a:blip r:embed="rId3"/>
          <a:srcRect l="10752" r="22587"/>
          <a:stretch/>
        </p:blipFill>
        <p:spPr>
          <a:xfrm>
            <a:off x="7620351" y="10"/>
            <a:ext cx="4571649" cy="6857990"/>
          </a:xfrm>
          <a:prstGeom prst="rect">
            <a:avLst/>
          </a:prstGeom>
        </p:spPr>
      </p:pic>
      <p:pic>
        <p:nvPicPr>
          <p:cNvPr id="12" name="Picture 11">
            <a:extLst>
              <a:ext uri="{FF2B5EF4-FFF2-40B4-BE49-F238E27FC236}">
                <a16:creationId xmlns:a16="http://schemas.microsoft.com/office/drawing/2014/main" id="{E0BE7827-5B1A-4F37-BF70-19F7C5C6BD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sp>
        <p:nvSpPr>
          <p:cNvPr id="4" name="TextBox 3">
            <a:extLst>
              <a:ext uri="{FF2B5EF4-FFF2-40B4-BE49-F238E27FC236}">
                <a16:creationId xmlns:a16="http://schemas.microsoft.com/office/drawing/2014/main" id="{1B9305E8-1BD6-4D1F-B511-07E0899C5169}"/>
              </a:ext>
            </a:extLst>
          </p:cNvPr>
          <p:cNvSpPr txBox="1"/>
          <p:nvPr/>
        </p:nvSpPr>
        <p:spPr>
          <a:xfrm>
            <a:off x="913795" y="5333211"/>
            <a:ext cx="4218709" cy="723275"/>
          </a:xfrm>
          <a:prstGeom prst="rect">
            <a:avLst/>
          </a:prstGeom>
          <a:noFill/>
        </p:spPr>
        <p:txBody>
          <a:bodyPr wrap="square" rtlCol="0">
            <a:spAutoFit/>
          </a:bodyPr>
          <a:lstStyle/>
          <a:p>
            <a:pPr>
              <a:spcAft>
                <a:spcPts val="600"/>
              </a:spcAft>
            </a:pPr>
            <a:r>
              <a:rPr lang="en-GB" dirty="0"/>
              <a:t>Dr Luke Roach</a:t>
            </a:r>
          </a:p>
          <a:p>
            <a:pPr>
              <a:spcAft>
                <a:spcPts val="600"/>
              </a:spcAft>
            </a:pPr>
            <a:r>
              <a:rPr lang="en-GB" dirty="0"/>
              <a:t>l.roach@UWTSD.ac.uk</a:t>
            </a:r>
          </a:p>
        </p:txBody>
      </p:sp>
    </p:spTree>
    <p:extLst>
      <p:ext uri="{BB962C8B-B14F-4D97-AF65-F5344CB8AC3E}">
        <p14:creationId xmlns:p14="http://schemas.microsoft.com/office/powerpoint/2010/main" val="23955564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1026" name="Picture 2" descr="think 1 - Student life">
            <a:extLst>
              <a:ext uri="{FF2B5EF4-FFF2-40B4-BE49-F238E27FC236}">
                <a16:creationId xmlns:a16="http://schemas.microsoft.com/office/drawing/2014/main" id="{13F42726-5C48-4183-80A9-5312C929424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22" r="1" b="1"/>
          <a:stretch/>
        </p:blipFill>
        <p:spPr bwMode="auto">
          <a:xfrm>
            <a:off x="1" y="10"/>
            <a:ext cx="12192000" cy="6857990"/>
          </a:xfrm>
          <a:prstGeom prst="rect">
            <a:avLst/>
          </a:prstGeom>
          <a:noFill/>
          <a:extLst>
            <a:ext uri="{909E8E84-426E-40DD-AFC4-6F175D3DCCD1}">
              <a14:hiddenFill xmlns:a14="http://schemas.microsoft.com/office/drawing/2010/main">
                <a:solidFill>
                  <a:srgbClr val="FFFFFF"/>
                </a:solidFill>
              </a14:hiddenFill>
            </a:ext>
          </a:extLst>
        </p:spPr>
      </p:pic>
      <p:sp useBgFill="1">
        <p:nvSpPr>
          <p:cNvPr id="71" name="Freeform 5">
            <a:extLst>
              <a:ext uri="{FF2B5EF4-FFF2-40B4-BE49-F238E27FC236}">
                <a16:creationId xmlns:a16="http://schemas.microsoft.com/office/drawing/2014/main" id="{37D54B6C-87D0-4C03-8335-3955179D2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8536" y="1371603"/>
            <a:ext cx="5624423"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B9C7D49-C659-4D03-A0A2-CAF3636420E4}"/>
              </a:ext>
            </a:extLst>
          </p:cNvPr>
          <p:cNvSpPr>
            <a:spLocks noGrp="1"/>
          </p:cNvSpPr>
          <p:nvPr>
            <p:ph type="title"/>
          </p:nvPr>
        </p:nvSpPr>
        <p:spPr>
          <a:xfrm>
            <a:off x="913795" y="845388"/>
            <a:ext cx="3596420" cy="979016"/>
          </a:xfrm>
        </p:spPr>
        <p:txBody>
          <a:bodyPr anchor="b">
            <a:normAutofit/>
          </a:bodyPr>
          <a:lstStyle/>
          <a:p>
            <a:pPr algn="l"/>
            <a:r>
              <a:rPr lang="en-GB" sz="2400"/>
              <a:t>Rational Choice Theory</a:t>
            </a:r>
          </a:p>
        </p:txBody>
      </p:sp>
      <p:sp>
        <p:nvSpPr>
          <p:cNvPr id="3" name="Content Placeholder 2">
            <a:extLst>
              <a:ext uri="{FF2B5EF4-FFF2-40B4-BE49-F238E27FC236}">
                <a16:creationId xmlns:a16="http://schemas.microsoft.com/office/drawing/2014/main" id="{15ECC4C0-7F2D-4D87-B985-DED82B7776D8}"/>
              </a:ext>
            </a:extLst>
          </p:cNvPr>
          <p:cNvSpPr>
            <a:spLocks noGrp="1"/>
          </p:cNvSpPr>
          <p:nvPr>
            <p:ph idx="1"/>
          </p:nvPr>
        </p:nvSpPr>
        <p:spPr>
          <a:xfrm>
            <a:off x="913795" y="1968237"/>
            <a:ext cx="3531684" cy="3679189"/>
          </a:xfrm>
        </p:spPr>
        <p:txBody>
          <a:bodyPr anchor="t">
            <a:normAutofit/>
          </a:bodyPr>
          <a:lstStyle/>
          <a:p>
            <a:r>
              <a:rPr lang="en-GB" sz="1600"/>
              <a:t>Rational Choice Theory – Clarke and Cornish (1986)</a:t>
            </a:r>
          </a:p>
          <a:p>
            <a:r>
              <a:rPr lang="en-GB" sz="1600"/>
              <a:t>Use hedonic calculus to decide if the benefits of crime outweigh the likelihood of being caught, or the punishment</a:t>
            </a:r>
          </a:p>
          <a:p>
            <a:endParaRPr lang="en-GB" sz="1600"/>
          </a:p>
        </p:txBody>
      </p:sp>
    </p:spTree>
    <p:extLst>
      <p:ext uri="{BB962C8B-B14F-4D97-AF65-F5344CB8AC3E}">
        <p14:creationId xmlns:p14="http://schemas.microsoft.com/office/powerpoint/2010/main" val="2128878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E3D1E-77CF-4998-8178-EE15DDFF4F04}"/>
              </a:ext>
            </a:extLst>
          </p:cNvPr>
          <p:cNvSpPr>
            <a:spLocks noGrp="1"/>
          </p:cNvSpPr>
          <p:nvPr>
            <p:ph type="title"/>
          </p:nvPr>
        </p:nvSpPr>
        <p:spPr/>
        <p:txBody>
          <a:bodyPr>
            <a:normAutofit fontScale="90000"/>
          </a:bodyPr>
          <a:lstStyle/>
          <a:p>
            <a:r>
              <a:rPr lang="en-GB" sz="4800" b="1" dirty="0"/>
              <a:t>Rational Choice and </a:t>
            </a:r>
            <a:br>
              <a:rPr lang="en-GB" sz="4800" b="1" dirty="0"/>
            </a:br>
            <a:r>
              <a:rPr lang="en-GB" sz="4800" b="1" dirty="0"/>
              <a:t>Crime Reduction</a:t>
            </a:r>
            <a:endParaRPr lang="en-GB" dirty="0"/>
          </a:p>
        </p:txBody>
      </p:sp>
      <p:graphicFrame>
        <p:nvGraphicFramePr>
          <p:cNvPr id="4" name="Content Placeholder 5">
            <a:extLst>
              <a:ext uri="{FF2B5EF4-FFF2-40B4-BE49-F238E27FC236}">
                <a16:creationId xmlns:a16="http://schemas.microsoft.com/office/drawing/2014/main" id="{E8173C4C-EC5D-40F2-B159-77D1611B82C4}"/>
              </a:ext>
            </a:extLst>
          </p:cNvPr>
          <p:cNvGraphicFramePr>
            <a:graphicFrameLocks noGrp="1"/>
          </p:cNvGraphicFramePr>
          <p:nvPr>
            <p:ph idx="1"/>
            <p:extLst>
              <p:ext uri="{D42A27DB-BD31-4B8C-83A1-F6EECF244321}">
                <p14:modId xmlns:p14="http://schemas.microsoft.com/office/powerpoint/2010/main" val="1779052160"/>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4964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AEF30-8E67-4168-8475-D0D3D66BA980}"/>
              </a:ext>
            </a:extLst>
          </p:cNvPr>
          <p:cNvSpPr>
            <a:spLocks noGrp="1"/>
          </p:cNvSpPr>
          <p:nvPr>
            <p:ph type="title"/>
          </p:nvPr>
        </p:nvSpPr>
        <p:spPr/>
        <p:txBody>
          <a:bodyPr/>
          <a:lstStyle/>
          <a:p>
            <a:r>
              <a:rPr lang="en-GB" dirty="0"/>
              <a:t>Routine Activity Theory</a:t>
            </a:r>
          </a:p>
        </p:txBody>
      </p:sp>
      <p:sp>
        <p:nvSpPr>
          <p:cNvPr id="3" name="Content Placeholder 2">
            <a:extLst>
              <a:ext uri="{FF2B5EF4-FFF2-40B4-BE49-F238E27FC236}">
                <a16:creationId xmlns:a16="http://schemas.microsoft.com/office/drawing/2014/main" id="{651E7A4F-76FB-4F55-A246-88023B5E1474}"/>
              </a:ext>
            </a:extLst>
          </p:cNvPr>
          <p:cNvSpPr>
            <a:spLocks noGrp="1"/>
          </p:cNvSpPr>
          <p:nvPr>
            <p:ph idx="1"/>
          </p:nvPr>
        </p:nvSpPr>
        <p:spPr/>
        <p:txBody>
          <a:bodyPr/>
          <a:lstStyle/>
          <a:p>
            <a:r>
              <a:rPr lang="en-GB" dirty="0"/>
              <a:t>Routine Activities Theory – Cohen and Felson  (1979)</a:t>
            </a:r>
          </a:p>
          <a:p>
            <a:endParaRPr lang="en-GB" dirty="0"/>
          </a:p>
        </p:txBody>
      </p:sp>
      <p:graphicFrame>
        <p:nvGraphicFramePr>
          <p:cNvPr id="4" name="Content Placeholder 6">
            <a:extLst>
              <a:ext uri="{FF2B5EF4-FFF2-40B4-BE49-F238E27FC236}">
                <a16:creationId xmlns:a16="http://schemas.microsoft.com/office/drawing/2014/main" id="{3CE2EE04-983E-44D0-9160-F47515D1767E}"/>
              </a:ext>
            </a:extLst>
          </p:cNvPr>
          <p:cNvGraphicFramePr>
            <a:graphicFrameLocks/>
          </p:cNvGraphicFramePr>
          <p:nvPr>
            <p:extLst>
              <p:ext uri="{D42A27DB-BD31-4B8C-83A1-F6EECF244321}">
                <p14:modId xmlns:p14="http://schemas.microsoft.com/office/powerpoint/2010/main" val="587091853"/>
              </p:ext>
            </p:extLst>
          </p:nvPr>
        </p:nvGraphicFramePr>
        <p:xfrm>
          <a:off x="3066255" y="2943224"/>
          <a:ext cx="6059489" cy="2847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D32B0DC0-9527-4F20-966C-B630239DD3BF}"/>
              </a:ext>
            </a:extLst>
          </p:cNvPr>
          <p:cNvSpPr txBox="1"/>
          <p:nvPr/>
        </p:nvSpPr>
        <p:spPr>
          <a:xfrm>
            <a:off x="4606806" y="5081355"/>
            <a:ext cx="2978387" cy="461665"/>
          </a:xfrm>
          <a:prstGeom prst="rect">
            <a:avLst/>
          </a:prstGeom>
          <a:noFill/>
        </p:spPr>
        <p:txBody>
          <a:bodyPr wrap="square" rtlCol="0">
            <a:spAutoFit/>
          </a:bodyPr>
          <a:lstStyle/>
          <a:p>
            <a:pPr algn="ctr"/>
            <a:r>
              <a:rPr lang="en-GB" sz="2400" dirty="0"/>
              <a:t>Commission of Crime</a:t>
            </a:r>
          </a:p>
        </p:txBody>
      </p:sp>
    </p:spTree>
    <p:extLst>
      <p:ext uri="{BB962C8B-B14F-4D97-AF65-F5344CB8AC3E}">
        <p14:creationId xmlns:p14="http://schemas.microsoft.com/office/powerpoint/2010/main" val="1226947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18E1C-6022-4D71-95BD-258FE3EFCAE9}"/>
              </a:ext>
            </a:extLst>
          </p:cNvPr>
          <p:cNvSpPr>
            <a:spLocks noGrp="1"/>
          </p:cNvSpPr>
          <p:nvPr>
            <p:ph type="title"/>
          </p:nvPr>
        </p:nvSpPr>
        <p:spPr/>
        <p:txBody>
          <a:bodyPr/>
          <a:lstStyle/>
          <a:p>
            <a:r>
              <a:rPr lang="en-GB" dirty="0"/>
              <a:t>Routine Activity Theory</a:t>
            </a:r>
          </a:p>
        </p:txBody>
      </p:sp>
      <p:sp>
        <p:nvSpPr>
          <p:cNvPr id="3" name="Content Placeholder 2">
            <a:extLst>
              <a:ext uri="{FF2B5EF4-FFF2-40B4-BE49-F238E27FC236}">
                <a16:creationId xmlns:a16="http://schemas.microsoft.com/office/drawing/2014/main" id="{4AABAFAC-A477-44B5-8FB4-0211A5EEAC4E}"/>
              </a:ext>
            </a:extLst>
          </p:cNvPr>
          <p:cNvSpPr>
            <a:spLocks noGrp="1"/>
          </p:cNvSpPr>
          <p:nvPr>
            <p:ph idx="1"/>
          </p:nvPr>
        </p:nvSpPr>
        <p:spPr/>
        <p:txBody>
          <a:bodyPr>
            <a:normAutofit/>
          </a:bodyPr>
          <a:lstStyle/>
          <a:p>
            <a:pPr>
              <a:buNone/>
            </a:pPr>
            <a:r>
              <a:rPr lang="en-GB" sz="3200" dirty="0"/>
              <a:t>Target suitability is a function of: </a:t>
            </a:r>
          </a:p>
          <a:p>
            <a:endParaRPr lang="en-GB" sz="3200" dirty="0"/>
          </a:p>
          <a:p>
            <a:r>
              <a:rPr lang="en-GB" sz="3200" dirty="0"/>
              <a:t>Value</a:t>
            </a:r>
          </a:p>
          <a:p>
            <a:r>
              <a:rPr lang="en-GB" sz="3200" dirty="0"/>
              <a:t>Visibility</a:t>
            </a:r>
          </a:p>
          <a:p>
            <a:r>
              <a:rPr lang="en-GB" sz="3200" dirty="0"/>
              <a:t>Access </a:t>
            </a:r>
          </a:p>
          <a:p>
            <a:endParaRPr lang="en-GB" sz="3200" dirty="0"/>
          </a:p>
        </p:txBody>
      </p:sp>
    </p:spTree>
    <p:extLst>
      <p:ext uri="{BB962C8B-B14F-4D97-AF65-F5344CB8AC3E}">
        <p14:creationId xmlns:p14="http://schemas.microsoft.com/office/powerpoint/2010/main" val="8116631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928B-3A3D-44C2-91EA-4A517FCADE54}"/>
              </a:ext>
            </a:extLst>
          </p:cNvPr>
          <p:cNvSpPr>
            <a:spLocks noGrp="1"/>
          </p:cNvSpPr>
          <p:nvPr>
            <p:ph type="title"/>
          </p:nvPr>
        </p:nvSpPr>
        <p:spPr/>
        <p:txBody>
          <a:bodyPr/>
          <a:lstStyle/>
          <a:p>
            <a:r>
              <a:rPr lang="en-GB" dirty="0"/>
              <a:t>Suitable Targets are CRAVED</a:t>
            </a:r>
          </a:p>
        </p:txBody>
      </p:sp>
      <p:sp>
        <p:nvSpPr>
          <p:cNvPr id="3" name="Content Placeholder 2">
            <a:extLst>
              <a:ext uri="{FF2B5EF4-FFF2-40B4-BE49-F238E27FC236}">
                <a16:creationId xmlns:a16="http://schemas.microsoft.com/office/drawing/2014/main" id="{E8C63834-3CF2-4594-8EC3-66F7AEEB7896}"/>
              </a:ext>
            </a:extLst>
          </p:cNvPr>
          <p:cNvSpPr>
            <a:spLocks noGrp="1"/>
          </p:cNvSpPr>
          <p:nvPr>
            <p:ph idx="1"/>
          </p:nvPr>
        </p:nvSpPr>
        <p:spPr>
          <a:xfrm>
            <a:off x="913795" y="2076450"/>
            <a:ext cx="10353762" cy="4333875"/>
          </a:xfrm>
        </p:spPr>
        <p:txBody>
          <a:bodyPr>
            <a:normAutofit fontScale="62500" lnSpcReduction="20000"/>
          </a:bodyPr>
          <a:lstStyle/>
          <a:p>
            <a:pPr marL="0" indent="0">
              <a:buNone/>
            </a:pPr>
            <a:r>
              <a:rPr lang="en-GB" sz="3200" dirty="0"/>
              <a:t>According to Clarke, certain goods are more likely to be stolen because they are :</a:t>
            </a:r>
          </a:p>
          <a:p>
            <a:pPr marL="0" indent="0">
              <a:buNone/>
            </a:pPr>
            <a:r>
              <a:rPr lang="en-GB" sz="3200" b="1" dirty="0"/>
              <a:t>C - C</a:t>
            </a:r>
            <a:r>
              <a:rPr lang="en-GB" sz="3200" dirty="0"/>
              <a:t>oncealable</a:t>
            </a:r>
          </a:p>
          <a:p>
            <a:pPr marL="0" indent="0">
              <a:buNone/>
            </a:pPr>
            <a:r>
              <a:rPr lang="en-GB" sz="3200" b="1" dirty="0"/>
              <a:t>R - R</a:t>
            </a:r>
            <a:r>
              <a:rPr lang="en-GB" sz="3200" dirty="0"/>
              <a:t>emovable</a:t>
            </a:r>
          </a:p>
          <a:p>
            <a:pPr marL="0" indent="0">
              <a:buNone/>
            </a:pPr>
            <a:r>
              <a:rPr lang="en-GB" sz="3200" b="1" dirty="0"/>
              <a:t>A - A</a:t>
            </a:r>
            <a:r>
              <a:rPr lang="en-GB" sz="3200" dirty="0"/>
              <a:t>vailable</a:t>
            </a:r>
          </a:p>
          <a:p>
            <a:pPr marL="0" indent="0">
              <a:buNone/>
            </a:pPr>
            <a:r>
              <a:rPr lang="en-GB" sz="3200" b="1" dirty="0"/>
              <a:t>V - V</a:t>
            </a:r>
            <a:r>
              <a:rPr lang="en-GB" sz="3200" dirty="0"/>
              <a:t>aluable</a:t>
            </a:r>
          </a:p>
          <a:p>
            <a:pPr marL="0" indent="0">
              <a:buNone/>
            </a:pPr>
            <a:r>
              <a:rPr lang="en-GB" sz="3200" b="1" dirty="0"/>
              <a:t>E - E</a:t>
            </a:r>
            <a:r>
              <a:rPr lang="en-GB" sz="3200" dirty="0"/>
              <a:t>njoyable</a:t>
            </a:r>
          </a:p>
          <a:p>
            <a:pPr marL="0" indent="0">
              <a:buNone/>
            </a:pPr>
            <a:r>
              <a:rPr lang="en-GB" sz="3200" b="1" dirty="0"/>
              <a:t>D - D</a:t>
            </a:r>
            <a:r>
              <a:rPr lang="en-GB" sz="3200" dirty="0"/>
              <a:t>isposable</a:t>
            </a:r>
          </a:p>
          <a:p>
            <a:endParaRPr lang="en-GB" sz="2400" b="1" dirty="0"/>
          </a:p>
          <a:p>
            <a:endParaRPr lang="en-GB" sz="2400" b="1" dirty="0"/>
          </a:p>
          <a:p>
            <a:pPr algn="r"/>
            <a:endParaRPr lang="en-GB" sz="2400" b="1" dirty="0"/>
          </a:p>
          <a:p>
            <a:pPr algn="r"/>
            <a:r>
              <a:rPr lang="en-GB" sz="2400" b="1" dirty="0"/>
              <a:t>Clarke, R. (1980) “’Situational’ crime prevention: theory and practice”, </a:t>
            </a:r>
            <a:r>
              <a:rPr lang="en-GB" sz="2400" b="1" i="1" dirty="0"/>
              <a:t>British Journal of Criminology</a:t>
            </a:r>
            <a:r>
              <a:rPr lang="en-GB" sz="2400" b="1" dirty="0"/>
              <a:t>, 20,2,136-47.</a:t>
            </a:r>
            <a:endParaRPr lang="en-GB" sz="2400" b="1" dirty="0">
              <a:cs typeface="Calibri"/>
            </a:endParaRPr>
          </a:p>
          <a:p>
            <a:endParaRPr lang="en-GB" dirty="0"/>
          </a:p>
        </p:txBody>
      </p:sp>
      <p:pic>
        <p:nvPicPr>
          <p:cNvPr id="2050" name="Picture 2" descr="Yes I Would Like That Very Much David Rose GIF - Yes I Would Like That Very  Much David Rose Dan Levy - Discover &amp;amp; Share GIFs">
            <a:extLst>
              <a:ext uri="{FF2B5EF4-FFF2-40B4-BE49-F238E27FC236}">
                <a16:creationId xmlns:a16="http://schemas.microsoft.com/office/drawing/2014/main" id="{EA8C9CD7-8304-4BB2-90EA-405EDF22A5B3}"/>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7016928" y="2590800"/>
            <a:ext cx="3117671" cy="3105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0917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C77BD-9794-42C7-8E69-2F1F30B1AD95}"/>
              </a:ext>
            </a:extLst>
          </p:cNvPr>
          <p:cNvSpPr>
            <a:spLocks noGrp="1"/>
          </p:cNvSpPr>
          <p:nvPr>
            <p:ph type="title"/>
          </p:nvPr>
        </p:nvSpPr>
        <p:spPr/>
        <p:txBody>
          <a:bodyPr/>
          <a:lstStyle/>
          <a:p>
            <a:r>
              <a:rPr lang="en-GB" dirty="0"/>
              <a:t>Routine Activity Theory</a:t>
            </a:r>
          </a:p>
        </p:txBody>
      </p:sp>
      <p:sp>
        <p:nvSpPr>
          <p:cNvPr id="3" name="Content Placeholder 2">
            <a:extLst>
              <a:ext uri="{FF2B5EF4-FFF2-40B4-BE49-F238E27FC236}">
                <a16:creationId xmlns:a16="http://schemas.microsoft.com/office/drawing/2014/main" id="{1508332A-C92E-4F9A-8660-CF0AAB2C2669}"/>
              </a:ext>
            </a:extLst>
          </p:cNvPr>
          <p:cNvSpPr>
            <a:spLocks noGrp="1"/>
          </p:cNvSpPr>
          <p:nvPr>
            <p:ph idx="1"/>
          </p:nvPr>
        </p:nvSpPr>
        <p:spPr/>
        <p:txBody>
          <a:bodyPr>
            <a:normAutofit/>
          </a:bodyPr>
          <a:lstStyle/>
          <a:p>
            <a:r>
              <a:rPr lang="en-GB" dirty="0"/>
              <a:t>Likely Offender:</a:t>
            </a:r>
          </a:p>
          <a:p>
            <a:pPr lvl="1"/>
            <a:r>
              <a:rPr lang="en-GB" dirty="0"/>
              <a:t>This can be anyone</a:t>
            </a:r>
          </a:p>
          <a:p>
            <a:pPr lvl="1"/>
            <a:endParaRPr lang="en-GB" dirty="0"/>
          </a:p>
          <a:p>
            <a:pPr lvl="1"/>
            <a:r>
              <a:rPr lang="en-GB" dirty="0"/>
              <a:t>Discussion of causes or motivation is deliberately avoided</a:t>
            </a:r>
            <a:endParaRPr lang="en-GB" dirty="0">
              <a:cs typeface="Calibri" panose="020F0502020204030204"/>
            </a:endParaRPr>
          </a:p>
          <a:p>
            <a:pPr lvl="1"/>
            <a:endParaRPr lang="en-GB" dirty="0"/>
          </a:p>
          <a:p>
            <a:pPr lvl="1"/>
            <a:r>
              <a:rPr lang="en-GB" dirty="0"/>
              <a:t>There is a focus on how </a:t>
            </a:r>
            <a:r>
              <a:rPr lang="en-GB" u="sng" dirty="0"/>
              <a:t>victims’ activities</a:t>
            </a:r>
            <a:r>
              <a:rPr lang="en-GB" dirty="0"/>
              <a:t> provide opportunities: </a:t>
            </a:r>
          </a:p>
          <a:p>
            <a:pPr marL="920025" lvl="1" indent="-542925">
              <a:buNone/>
            </a:pPr>
            <a:r>
              <a:rPr lang="en-GB" dirty="0"/>
              <a:t>     “the ordinary activities of people structure the patterns for criminal opportunities” </a:t>
            </a:r>
          </a:p>
          <a:p>
            <a:pPr lvl="1"/>
            <a:endParaRPr lang="en-GB" dirty="0"/>
          </a:p>
        </p:txBody>
      </p:sp>
    </p:spTree>
    <p:extLst>
      <p:ext uri="{BB962C8B-B14F-4D97-AF65-F5344CB8AC3E}">
        <p14:creationId xmlns:p14="http://schemas.microsoft.com/office/powerpoint/2010/main" val="2889506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C77BD-9794-42C7-8E69-2F1F30B1AD95}"/>
              </a:ext>
            </a:extLst>
          </p:cNvPr>
          <p:cNvSpPr>
            <a:spLocks noGrp="1"/>
          </p:cNvSpPr>
          <p:nvPr>
            <p:ph type="title"/>
          </p:nvPr>
        </p:nvSpPr>
        <p:spPr/>
        <p:txBody>
          <a:bodyPr/>
          <a:lstStyle/>
          <a:p>
            <a:r>
              <a:rPr lang="en-GB" dirty="0"/>
              <a:t>Routine Activity Theory</a:t>
            </a:r>
          </a:p>
        </p:txBody>
      </p:sp>
      <p:sp>
        <p:nvSpPr>
          <p:cNvPr id="3" name="Content Placeholder 2">
            <a:extLst>
              <a:ext uri="{FF2B5EF4-FFF2-40B4-BE49-F238E27FC236}">
                <a16:creationId xmlns:a16="http://schemas.microsoft.com/office/drawing/2014/main" id="{1508332A-C92E-4F9A-8660-CF0AAB2C2669}"/>
              </a:ext>
            </a:extLst>
          </p:cNvPr>
          <p:cNvSpPr>
            <a:spLocks noGrp="1"/>
          </p:cNvSpPr>
          <p:nvPr>
            <p:ph idx="1"/>
          </p:nvPr>
        </p:nvSpPr>
        <p:spPr/>
        <p:txBody>
          <a:bodyPr>
            <a:normAutofit/>
          </a:bodyPr>
          <a:lstStyle/>
          <a:p>
            <a:r>
              <a:rPr lang="en-GB" dirty="0"/>
              <a:t>Capable Guardians can include:</a:t>
            </a:r>
          </a:p>
          <a:p>
            <a:pPr lvl="1"/>
            <a:r>
              <a:rPr lang="en-GB" dirty="0"/>
              <a:t>Those who protect targets</a:t>
            </a:r>
          </a:p>
          <a:p>
            <a:pPr lvl="1"/>
            <a:r>
              <a:rPr lang="en-GB" dirty="0"/>
              <a:t>Those who supervise potential offenders </a:t>
            </a:r>
          </a:p>
          <a:p>
            <a:r>
              <a:rPr lang="en-GB" dirty="0"/>
              <a:t>Their interest may be </a:t>
            </a:r>
          </a:p>
          <a:p>
            <a:pPr lvl="1"/>
            <a:r>
              <a:rPr lang="en-GB" dirty="0"/>
              <a:t>Personal (owners, friends and relatives), </a:t>
            </a:r>
          </a:p>
          <a:p>
            <a:pPr lvl="1"/>
            <a:r>
              <a:rPr lang="en-GB" dirty="0"/>
              <a:t>Assigned or diffuse (employees with direct or general responsibilities) or </a:t>
            </a:r>
          </a:p>
          <a:p>
            <a:pPr lvl="1"/>
            <a:r>
              <a:rPr lang="en-GB" dirty="0"/>
              <a:t>General (strangers, the public)</a:t>
            </a:r>
          </a:p>
          <a:p>
            <a:endParaRPr lang="en-GB" dirty="0"/>
          </a:p>
        </p:txBody>
      </p:sp>
    </p:spTree>
    <p:extLst>
      <p:ext uri="{BB962C8B-B14F-4D97-AF65-F5344CB8AC3E}">
        <p14:creationId xmlns:p14="http://schemas.microsoft.com/office/powerpoint/2010/main" val="2148649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E7ED1-9A0E-4F21-8FCA-3941EC64CB64}"/>
              </a:ext>
            </a:extLst>
          </p:cNvPr>
          <p:cNvSpPr>
            <a:spLocks noGrp="1"/>
          </p:cNvSpPr>
          <p:nvPr>
            <p:ph type="title"/>
          </p:nvPr>
        </p:nvSpPr>
        <p:spPr/>
        <p:txBody>
          <a:bodyPr/>
          <a:lstStyle/>
          <a:p>
            <a:r>
              <a:rPr lang="en-GB" dirty="0"/>
              <a:t>Crime and Opportunity</a:t>
            </a:r>
          </a:p>
        </p:txBody>
      </p:sp>
      <p:sp>
        <p:nvSpPr>
          <p:cNvPr id="3" name="Content Placeholder 2">
            <a:extLst>
              <a:ext uri="{FF2B5EF4-FFF2-40B4-BE49-F238E27FC236}">
                <a16:creationId xmlns:a16="http://schemas.microsoft.com/office/drawing/2014/main" id="{ADAB7795-E5D5-4DED-9FAD-370ACB7427AE}"/>
              </a:ext>
            </a:extLst>
          </p:cNvPr>
          <p:cNvSpPr>
            <a:spLocks noGrp="1"/>
          </p:cNvSpPr>
          <p:nvPr>
            <p:ph idx="1"/>
          </p:nvPr>
        </p:nvSpPr>
        <p:spPr/>
        <p:txBody>
          <a:bodyPr>
            <a:normAutofit fontScale="92500" lnSpcReduction="20000"/>
          </a:bodyPr>
          <a:lstStyle/>
          <a:p>
            <a:r>
              <a:rPr lang="en-GB" altLang="en-US" sz="3200" dirty="0"/>
              <a:t>The Problem Oriented Policing Theory is based on the assertion that certain factors provide the opportunity for some to commit crime, these factors are:</a:t>
            </a:r>
          </a:p>
          <a:p>
            <a:r>
              <a:rPr lang="en-GB" altLang="en-US" sz="3200" dirty="0">
                <a:solidFill>
                  <a:srgbClr val="FF0000"/>
                </a:solidFill>
              </a:rPr>
              <a:t>Targets </a:t>
            </a:r>
            <a:r>
              <a:rPr lang="en-GB" altLang="en-US" sz="3200" dirty="0"/>
              <a:t>(e.g. cars, banks, shops),</a:t>
            </a:r>
          </a:p>
          <a:p>
            <a:r>
              <a:rPr lang="en-GB" altLang="en-US" sz="3200" dirty="0">
                <a:solidFill>
                  <a:srgbClr val="FF0000"/>
                </a:solidFill>
              </a:rPr>
              <a:t>Victims </a:t>
            </a:r>
            <a:r>
              <a:rPr lang="en-GB" altLang="en-US" sz="3200" dirty="0"/>
              <a:t>(e.g. women, drunks, strangers, alone), and</a:t>
            </a:r>
          </a:p>
          <a:p>
            <a:r>
              <a:rPr lang="en-GB" altLang="en-US" sz="3200" dirty="0">
                <a:solidFill>
                  <a:srgbClr val="FF0000"/>
                </a:solidFill>
              </a:rPr>
              <a:t>Crime facilitators </a:t>
            </a:r>
            <a:r>
              <a:rPr lang="en-GB" altLang="en-US" sz="3200" dirty="0"/>
              <a:t>(tools, guns, cars and dis-inhibitors such as drugs and alcohol).</a:t>
            </a:r>
          </a:p>
          <a:p>
            <a:endParaRPr lang="en-GB" sz="3200" dirty="0"/>
          </a:p>
        </p:txBody>
      </p:sp>
    </p:spTree>
    <p:extLst>
      <p:ext uri="{BB962C8B-B14F-4D97-AF65-F5344CB8AC3E}">
        <p14:creationId xmlns:p14="http://schemas.microsoft.com/office/powerpoint/2010/main" val="122711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5B01C-AE3F-4C73-B42B-1C499C48ACBA}"/>
              </a:ext>
            </a:extLst>
          </p:cNvPr>
          <p:cNvSpPr>
            <a:spLocks noGrp="1"/>
          </p:cNvSpPr>
          <p:nvPr>
            <p:ph type="title"/>
          </p:nvPr>
        </p:nvSpPr>
        <p:spPr/>
        <p:txBody>
          <a:bodyPr/>
          <a:lstStyle/>
          <a:p>
            <a:r>
              <a:rPr lang="en-GB" sz="4800" b="1" dirty="0"/>
              <a:t>Key Features of a Situational Approach</a:t>
            </a:r>
            <a:endParaRPr lang="en-GB" dirty="0"/>
          </a:p>
        </p:txBody>
      </p:sp>
      <p:sp>
        <p:nvSpPr>
          <p:cNvPr id="3" name="Content Placeholder 2">
            <a:extLst>
              <a:ext uri="{FF2B5EF4-FFF2-40B4-BE49-F238E27FC236}">
                <a16:creationId xmlns:a16="http://schemas.microsoft.com/office/drawing/2014/main" id="{35485CA6-2BD1-46F4-889D-37FD08F6C72F}"/>
              </a:ext>
            </a:extLst>
          </p:cNvPr>
          <p:cNvSpPr>
            <a:spLocks noGrp="1"/>
          </p:cNvSpPr>
          <p:nvPr>
            <p:ph idx="1"/>
          </p:nvPr>
        </p:nvSpPr>
        <p:spPr/>
        <p:txBody>
          <a:bodyPr>
            <a:normAutofit fontScale="92500" lnSpcReduction="10000"/>
          </a:bodyPr>
          <a:lstStyle/>
          <a:p>
            <a:r>
              <a:rPr lang="en-GB" sz="3600" dirty="0"/>
              <a:t>It focuses on the crime event</a:t>
            </a:r>
          </a:p>
          <a:p>
            <a:r>
              <a:rPr lang="en-GB" sz="3600" dirty="0"/>
              <a:t>It emphasises the need for different explanations for different crimes</a:t>
            </a:r>
          </a:p>
          <a:p>
            <a:r>
              <a:rPr lang="en-GB" sz="3600" dirty="0"/>
              <a:t>It gives more weight to the individual’s current circumstances and the immediate setting than other theories.</a:t>
            </a:r>
            <a:endParaRPr lang="en-US" sz="3600" dirty="0"/>
          </a:p>
          <a:p>
            <a:endParaRPr lang="en-GB" sz="3600" dirty="0"/>
          </a:p>
        </p:txBody>
      </p:sp>
    </p:spTree>
    <p:extLst>
      <p:ext uri="{BB962C8B-B14F-4D97-AF65-F5344CB8AC3E}">
        <p14:creationId xmlns:p14="http://schemas.microsoft.com/office/powerpoint/2010/main" val="2430481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5F216-E270-4E48-962C-05D175A0429D}"/>
              </a:ext>
            </a:extLst>
          </p:cNvPr>
          <p:cNvSpPr>
            <a:spLocks noGrp="1"/>
          </p:cNvSpPr>
          <p:nvPr>
            <p:ph type="title"/>
          </p:nvPr>
        </p:nvSpPr>
        <p:spPr/>
        <p:txBody>
          <a:bodyPr/>
          <a:lstStyle/>
          <a:p>
            <a:r>
              <a:rPr lang="en-GB" sz="4800" b="1" dirty="0"/>
              <a:t>Increasing the Risks of Being Caught</a:t>
            </a:r>
            <a:endParaRPr lang="en-GB" dirty="0"/>
          </a:p>
        </p:txBody>
      </p:sp>
      <p:sp>
        <p:nvSpPr>
          <p:cNvPr id="3" name="Content Placeholder 2">
            <a:extLst>
              <a:ext uri="{FF2B5EF4-FFF2-40B4-BE49-F238E27FC236}">
                <a16:creationId xmlns:a16="http://schemas.microsoft.com/office/drawing/2014/main" id="{11F70BE1-EC78-47BC-89E5-A991604B2170}"/>
              </a:ext>
            </a:extLst>
          </p:cNvPr>
          <p:cNvSpPr>
            <a:spLocks noGrp="1"/>
          </p:cNvSpPr>
          <p:nvPr>
            <p:ph idx="1"/>
          </p:nvPr>
        </p:nvSpPr>
        <p:spPr/>
        <p:txBody>
          <a:bodyPr>
            <a:normAutofit fontScale="92500" lnSpcReduction="10000"/>
          </a:bodyPr>
          <a:lstStyle/>
          <a:p>
            <a:r>
              <a:rPr lang="en-GB" sz="2800" dirty="0"/>
              <a:t>Can’t rely on police or general public</a:t>
            </a:r>
          </a:p>
          <a:p>
            <a:r>
              <a:rPr lang="en-GB" sz="2800" dirty="0"/>
              <a:t>But having some ‘semi-official’ public employees can help e.g. resident caretakers, bus conductors</a:t>
            </a:r>
          </a:p>
          <a:p>
            <a:r>
              <a:rPr lang="en-GB" sz="2800" dirty="0"/>
              <a:t>More shop assistants may reduce theft </a:t>
            </a:r>
          </a:p>
          <a:p>
            <a:r>
              <a:rPr lang="en-GB" sz="2800" dirty="0"/>
              <a:t>CCTV in tube stations did reduce theft and robbery</a:t>
            </a:r>
          </a:p>
          <a:p>
            <a:r>
              <a:rPr lang="en-GB" sz="2800" dirty="0"/>
              <a:t>What other, more recent developments can you think of that are aimed at increasing the risks?</a:t>
            </a:r>
          </a:p>
          <a:p>
            <a:endParaRPr lang="en-GB" sz="2800" dirty="0"/>
          </a:p>
        </p:txBody>
      </p:sp>
    </p:spTree>
    <p:extLst>
      <p:ext uri="{BB962C8B-B14F-4D97-AF65-F5344CB8AC3E}">
        <p14:creationId xmlns:p14="http://schemas.microsoft.com/office/powerpoint/2010/main" val="31403693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763BE-2491-42B7-A28D-63C41D8E14DB}"/>
              </a:ext>
            </a:extLst>
          </p:cNvPr>
          <p:cNvSpPr>
            <a:spLocks noGrp="1"/>
          </p:cNvSpPr>
          <p:nvPr>
            <p:ph type="title"/>
          </p:nvPr>
        </p:nvSpPr>
        <p:spPr/>
        <p:txBody>
          <a:bodyPr/>
          <a:lstStyle/>
          <a:p>
            <a:r>
              <a:rPr lang="en-GB" dirty="0"/>
              <a:t>Summary of RAT and RCT</a:t>
            </a:r>
          </a:p>
        </p:txBody>
      </p:sp>
      <p:sp>
        <p:nvSpPr>
          <p:cNvPr id="3" name="Content Placeholder 2">
            <a:extLst>
              <a:ext uri="{FF2B5EF4-FFF2-40B4-BE49-F238E27FC236}">
                <a16:creationId xmlns:a16="http://schemas.microsoft.com/office/drawing/2014/main" id="{D1C9E6DF-893B-43DA-B9F2-17FB7D9B46D3}"/>
              </a:ext>
            </a:extLst>
          </p:cNvPr>
          <p:cNvSpPr>
            <a:spLocks noGrp="1"/>
          </p:cNvSpPr>
          <p:nvPr>
            <p:ph idx="1"/>
          </p:nvPr>
        </p:nvSpPr>
        <p:spPr/>
        <p:txBody>
          <a:bodyPr>
            <a:normAutofit fontScale="92500" lnSpcReduction="20000"/>
          </a:bodyPr>
          <a:lstStyle/>
          <a:p>
            <a:pPr>
              <a:buNone/>
            </a:pPr>
            <a:r>
              <a:rPr lang="en-GB" sz="2800" dirty="0"/>
              <a:t>Crime can be prevented by:</a:t>
            </a:r>
          </a:p>
          <a:p>
            <a:pPr lvl="0"/>
            <a:r>
              <a:rPr lang="en-GB" sz="2800" dirty="0"/>
              <a:t>Increasing the effort</a:t>
            </a:r>
            <a:endParaRPr lang="en-US" sz="2800" dirty="0"/>
          </a:p>
          <a:p>
            <a:pPr lvl="0"/>
            <a:r>
              <a:rPr lang="en-GB" sz="2800" dirty="0"/>
              <a:t>Increasing the risks</a:t>
            </a:r>
            <a:endParaRPr lang="en-US" sz="2800" dirty="0"/>
          </a:p>
          <a:p>
            <a:pPr lvl="0"/>
            <a:r>
              <a:rPr lang="en-GB" sz="2800" dirty="0"/>
              <a:t>Reducing the rewards</a:t>
            </a:r>
            <a:endParaRPr lang="en-US" sz="2800" dirty="0"/>
          </a:p>
          <a:p>
            <a:pPr lvl="0"/>
            <a:r>
              <a:rPr lang="en-GB" sz="2800" dirty="0"/>
              <a:t>Reducing provocations (social pressures to offend or weak moral prohibitions)</a:t>
            </a:r>
            <a:endParaRPr lang="en-US" sz="2800" dirty="0"/>
          </a:p>
          <a:p>
            <a:pPr lvl="0"/>
            <a:r>
              <a:rPr lang="en-GB" sz="2800" dirty="0"/>
              <a:t>Removing excuses</a:t>
            </a:r>
            <a:endParaRPr lang="en-US" sz="2800" dirty="0"/>
          </a:p>
          <a:p>
            <a:endParaRPr lang="en-GB" sz="2800" dirty="0"/>
          </a:p>
        </p:txBody>
      </p:sp>
    </p:spTree>
    <p:extLst>
      <p:ext uri="{BB962C8B-B14F-4D97-AF65-F5344CB8AC3E}">
        <p14:creationId xmlns:p14="http://schemas.microsoft.com/office/powerpoint/2010/main" val="9398974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216CD-00EA-41C2-BB69-A038B150C170}"/>
              </a:ext>
            </a:extLst>
          </p:cNvPr>
          <p:cNvSpPr>
            <a:spLocks noGrp="1"/>
          </p:cNvSpPr>
          <p:nvPr>
            <p:ph type="title"/>
          </p:nvPr>
        </p:nvSpPr>
        <p:spPr/>
        <p:txBody>
          <a:bodyPr/>
          <a:lstStyle/>
          <a:p>
            <a:r>
              <a:rPr lang="en-GB" dirty="0"/>
              <a:t>Sociology in Policing</a:t>
            </a:r>
          </a:p>
        </p:txBody>
      </p:sp>
      <p:sp>
        <p:nvSpPr>
          <p:cNvPr id="3" name="Content Placeholder 2">
            <a:extLst>
              <a:ext uri="{FF2B5EF4-FFF2-40B4-BE49-F238E27FC236}">
                <a16:creationId xmlns:a16="http://schemas.microsoft.com/office/drawing/2014/main" id="{2171C41B-6D25-4005-AF9D-DA1F2B9ED7F2}"/>
              </a:ext>
            </a:extLst>
          </p:cNvPr>
          <p:cNvSpPr>
            <a:spLocks noGrp="1"/>
          </p:cNvSpPr>
          <p:nvPr>
            <p:ph idx="1"/>
          </p:nvPr>
        </p:nvSpPr>
        <p:spPr/>
        <p:txBody>
          <a:bodyPr>
            <a:normAutofit fontScale="92500" lnSpcReduction="10000"/>
          </a:bodyPr>
          <a:lstStyle/>
          <a:p>
            <a:r>
              <a:rPr lang="en-GB" sz="3200" dirty="0"/>
              <a:t>A healthy society is one where balance is achieved and individuals undergo a process of socialisation , learn appropriate behaviours and values and contribute to the overall functioning of the system.</a:t>
            </a:r>
          </a:p>
          <a:p>
            <a:endParaRPr lang="en-GB" sz="3200" dirty="0"/>
          </a:p>
          <a:p>
            <a:r>
              <a:rPr lang="en-GB" sz="3200" dirty="0"/>
              <a:t>Emile Durkheim argued that crime is normal in society and to some extent is a valuable means of challenging moral values. </a:t>
            </a:r>
          </a:p>
          <a:p>
            <a:endParaRPr lang="en-GB" sz="3200" dirty="0"/>
          </a:p>
        </p:txBody>
      </p:sp>
    </p:spTree>
    <p:extLst>
      <p:ext uri="{BB962C8B-B14F-4D97-AF65-F5344CB8AC3E}">
        <p14:creationId xmlns:p14="http://schemas.microsoft.com/office/powerpoint/2010/main" val="12702583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329A3-03B9-47D1-8B6A-B0472A8CE938}"/>
              </a:ext>
            </a:extLst>
          </p:cNvPr>
          <p:cNvSpPr>
            <a:spLocks noGrp="1"/>
          </p:cNvSpPr>
          <p:nvPr>
            <p:ph type="title"/>
          </p:nvPr>
        </p:nvSpPr>
        <p:spPr/>
        <p:txBody>
          <a:bodyPr/>
          <a:lstStyle/>
          <a:p>
            <a:r>
              <a:rPr lang="en-GB" dirty="0"/>
              <a:t>Short film on Sociology of Deviance</a:t>
            </a:r>
          </a:p>
        </p:txBody>
      </p:sp>
      <p:sp>
        <p:nvSpPr>
          <p:cNvPr id="3" name="Content Placeholder 2">
            <a:extLst>
              <a:ext uri="{FF2B5EF4-FFF2-40B4-BE49-F238E27FC236}">
                <a16:creationId xmlns:a16="http://schemas.microsoft.com/office/drawing/2014/main" id="{9188074C-F3E1-49B0-A978-929A2273D63D}"/>
              </a:ext>
            </a:extLst>
          </p:cNvPr>
          <p:cNvSpPr>
            <a:spLocks noGrp="1"/>
          </p:cNvSpPr>
          <p:nvPr>
            <p:ph idx="1"/>
          </p:nvPr>
        </p:nvSpPr>
        <p:spPr/>
        <p:txBody>
          <a:bodyPr/>
          <a:lstStyle/>
          <a:p>
            <a:r>
              <a:rPr lang="en-GB" dirty="0">
                <a:ea typeface="+mn-lt"/>
                <a:cs typeface="+mn-lt"/>
                <a:hlinkClick r:id="rId2"/>
              </a:rPr>
              <a:t>https://www.youtube.com/watch?v=BGq9zW9w3Fw</a:t>
            </a:r>
            <a:endParaRPr lang="en-US" dirty="0"/>
          </a:p>
          <a:p>
            <a:endParaRPr lang="en-GB" dirty="0"/>
          </a:p>
        </p:txBody>
      </p:sp>
    </p:spTree>
    <p:extLst>
      <p:ext uri="{BB962C8B-B14F-4D97-AF65-F5344CB8AC3E}">
        <p14:creationId xmlns:p14="http://schemas.microsoft.com/office/powerpoint/2010/main" val="39141433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36838-9377-489A-8712-E803E09DCC1A}"/>
              </a:ext>
            </a:extLst>
          </p:cNvPr>
          <p:cNvSpPr>
            <a:spLocks noGrp="1"/>
          </p:cNvSpPr>
          <p:nvPr>
            <p:ph type="title"/>
          </p:nvPr>
        </p:nvSpPr>
        <p:spPr/>
        <p:txBody>
          <a:bodyPr/>
          <a:lstStyle/>
          <a:p>
            <a:r>
              <a:rPr lang="en-GB" dirty="0"/>
              <a:t>Sociology in Policing</a:t>
            </a:r>
          </a:p>
        </p:txBody>
      </p:sp>
      <p:sp>
        <p:nvSpPr>
          <p:cNvPr id="3" name="Content Placeholder 2">
            <a:extLst>
              <a:ext uri="{FF2B5EF4-FFF2-40B4-BE49-F238E27FC236}">
                <a16:creationId xmlns:a16="http://schemas.microsoft.com/office/drawing/2014/main" id="{E0D69595-2F60-4B8C-90C7-E746BA73408B}"/>
              </a:ext>
            </a:extLst>
          </p:cNvPr>
          <p:cNvSpPr>
            <a:spLocks noGrp="1"/>
          </p:cNvSpPr>
          <p:nvPr>
            <p:ph idx="1"/>
          </p:nvPr>
        </p:nvSpPr>
        <p:spPr/>
        <p:txBody>
          <a:bodyPr>
            <a:normAutofit lnSpcReduction="10000"/>
          </a:bodyPr>
          <a:lstStyle/>
          <a:p>
            <a:r>
              <a:rPr lang="en-GB" sz="4400" dirty="0"/>
              <a:t>Sociologists consider the role of the police in society, the importance of the police in the study of crime and deviance, the use of police discretion and the measuring of crime through police statistics.</a:t>
            </a:r>
          </a:p>
          <a:p>
            <a:endParaRPr lang="en-GB" sz="4400" dirty="0"/>
          </a:p>
        </p:txBody>
      </p:sp>
    </p:spTree>
    <p:extLst>
      <p:ext uri="{BB962C8B-B14F-4D97-AF65-F5344CB8AC3E}">
        <p14:creationId xmlns:p14="http://schemas.microsoft.com/office/powerpoint/2010/main" val="40482580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5CB840F-8E41-4CA5-B79B-25CC80AD2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362ED5-7D28-4344-8DA9-E7C675F05A3B}"/>
              </a:ext>
            </a:extLst>
          </p:cNvPr>
          <p:cNvSpPr>
            <a:spLocks noGrp="1"/>
          </p:cNvSpPr>
          <p:nvPr>
            <p:ph type="title"/>
          </p:nvPr>
        </p:nvSpPr>
        <p:spPr>
          <a:xfrm>
            <a:off x="913796" y="643465"/>
            <a:ext cx="3382638" cy="1370605"/>
          </a:xfrm>
        </p:spPr>
        <p:txBody>
          <a:bodyPr>
            <a:normAutofit/>
          </a:bodyPr>
          <a:lstStyle/>
          <a:p>
            <a:pPr algn="l"/>
            <a:r>
              <a:rPr lang="en-GB" sz="3000"/>
              <a:t>What are Statistics good for? Why Measure Crime?</a:t>
            </a:r>
          </a:p>
        </p:txBody>
      </p:sp>
      <p:sp>
        <p:nvSpPr>
          <p:cNvPr id="3" name="Content Placeholder 2">
            <a:extLst>
              <a:ext uri="{FF2B5EF4-FFF2-40B4-BE49-F238E27FC236}">
                <a16:creationId xmlns:a16="http://schemas.microsoft.com/office/drawing/2014/main" id="{186883A1-2101-468B-AC6B-E1B91573F490}"/>
              </a:ext>
            </a:extLst>
          </p:cNvPr>
          <p:cNvSpPr>
            <a:spLocks noGrp="1"/>
          </p:cNvSpPr>
          <p:nvPr>
            <p:ph idx="1"/>
          </p:nvPr>
        </p:nvSpPr>
        <p:spPr>
          <a:xfrm>
            <a:off x="913796" y="2247153"/>
            <a:ext cx="3358084" cy="3544046"/>
          </a:xfrm>
        </p:spPr>
        <p:txBody>
          <a:bodyPr>
            <a:normAutofit/>
          </a:bodyPr>
          <a:lstStyle/>
          <a:p>
            <a:r>
              <a:rPr lang="en-GB" sz="1800"/>
              <a:t>Police funding  </a:t>
            </a:r>
          </a:p>
          <a:p>
            <a:r>
              <a:rPr lang="en-GB" sz="1800"/>
              <a:t>Measuring Police performance</a:t>
            </a:r>
          </a:p>
          <a:p>
            <a:r>
              <a:rPr lang="en-GB" sz="1800"/>
              <a:t>Calculate and manage risks</a:t>
            </a:r>
          </a:p>
          <a:p>
            <a:r>
              <a:rPr lang="en-GB" sz="1800"/>
              <a:t>Monitor social trends</a:t>
            </a:r>
          </a:p>
          <a:p>
            <a:r>
              <a:rPr lang="en-GB" sz="1800"/>
              <a:t>Social policy</a:t>
            </a:r>
          </a:p>
          <a:p>
            <a:r>
              <a:rPr lang="en-GB" sz="1800"/>
              <a:t>Find out why people offend</a:t>
            </a:r>
          </a:p>
          <a:p>
            <a:r>
              <a:rPr lang="en-GB" sz="1800"/>
              <a:t>Because it’s interesting</a:t>
            </a:r>
          </a:p>
          <a:p>
            <a:endParaRPr lang="en-GB" sz="1800"/>
          </a:p>
        </p:txBody>
      </p:sp>
      <p:pic>
        <p:nvPicPr>
          <p:cNvPr id="3074" name="Picture 2" descr="BUT WHY MEME - BUT WHY conspiracy keanu">
            <a:extLst>
              <a:ext uri="{FF2B5EF4-FFF2-40B4-BE49-F238E27FC236}">
                <a16:creationId xmlns:a16="http://schemas.microsoft.com/office/drawing/2014/main" id="{495AB80C-F68F-405C-9549-C4E98ECA22C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51623" y="643466"/>
            <a:ext cx="5160634" cy="51477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03806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9A291-1156-4FA2-A79E-1910A12EB45E}"/>
              </a:ext>
            </a:extLst>
          </p:cNvPr>
          <p:cNvSpPr>
            <a:spLocks noGrp="1"/>
          </p:cNvSpPr>
          <p:nvPr>
            <p:ph type="title"/>
          </p:nvPr>
        </p:nvSpPr>
        <p:spPr/>
        <p:txBody>
          <a:bodyPr/>
          <a:lstStyle/>
          <a:p>
            <a:r>
              <a:rPr lang="en-GB" dirty="0"/>
              <a:t>How much Crime is there?</a:t>
            </a:r>
          </a:p>
        </p:txBody>
      </p:sp>
      <p:sp>
        <p:nvSpPr>
          <p:cNvPr id="3" name="Content Placeholder 2">
            <a:extLst>
              <a:ext uri="{FF2B5EF4-FFF2-40B4-BE49-F238E27FC236}">
                <a16:creationId xmlns:a16="http://schemas.microsoft.com/office/drawing/2014/main" id="{3B91BE0C-0DAB-4322-B156-F725335D206C}"/>
              </a:ext>
            </a:extLst>
          </p:cNvPr>
          <p:cNvSpPr>
            <a:spLocks noGrp="1"/>
          </p:cNvSpPr>
          <p:nvPr>
            <p:ph idx="1"/>
          </p:nvPr>
        </p:nvSpPr>
        <p:spPr/>
        <p:txBody>
          <a:bodyPr/>
          <a:lstStyle/>
          <a:p>
            <a:r>
              <a:rPr lang="en-GB" dirty="0"/>
              <a:t>Crime Survey for England &amp; Wales (formerly the British Crime Survey)</a:t>
            </a:r>
          </a:p>
          <a:p>
            <a:endParaRPr lang="en-GB" dirty="0"/>
          </a:p>
          <a:p>
            <a:r>
              <a:rPr lang="en-GB" dirty="0"/>
              <a:t>Can you think of reasons why a crime might not be reported either to the police or to the CSEW?</a:t>
            </a:r>
          </a:p>
          <a:p>
            <a:endParaRPr lang="en-GB" dirty="0"/>
          </a:p>
          <a:p>
            <a:r>
              <a:rPr lang="en-GB" dirty="0"/>
              <a:t>Can you think of reasons why the police might not record an incident reported to them?</a:t>
            </a:r>
          </a:p>
          <a:p>
            <a:endParaRPr lang="en-GB" dirty="0"/>
          </a:p>
        </p:txBody>
      </p:sp>
    </p:spTree>
    <p:extLst>
      <p:ext uri="{BB962C8B-B14F-4D97-AF65-F5344CB8AC3E}">
        <p14:creationId xmlns:p14="http://schemas.microsoft.com/office/powerpoint/2010/main" val="9296679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E70A317-DCED-4E80-AA2D-467D8702E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9C3D56-8CDB-4DDF-A22D-A7B7698F14CA}"/>
              </a:ext>
            </a:extLst>
          </p:cNvPr>
          <p:cNvSpPr>
            <a:spLocks noGrp="1"/>
          </p:cNvSpPr>
          <p:nvPr>
            <p:ph type="title"/>
          </p:nvPr>
        </p:nvSpPr>
        <p:spPr>
          <a:xfrm>
            <a:off x="861791" y="835383"/>
            <a:ext cx="3382832" cy="3499549"/>
          </a:xfrm>
        </p:spPr>
        <p:txBody>
          <a:bodyPr vert="horz" lIns="91440" tIns="45720" rIns="91440" bIns="45720" rtlCol="0" anchor="b">
            <a:normAutofit/>
          </a:bodyPr>
          <a:lstStyle/>
          <a:p>
            <a:pPr algn="l"/>
            <a:r>
              <a:rPr lang="en-US" sz="4200" dirty="0"/>
              <a:t>The Dark Figure of Crime</a:t>
            </a:r>
          </a:p>
        </p:txBody>
      </p:sp>
      <p:sp>
        <p:nvSpPr>
          <p:cNvPr id="73" name="Rectangle 72">
            <a:extLst>
              <a:ext uri="{FF2B5EF4-FFF2-40B4-BE49-F238E27FC236}">
                <a16:creationId xmlns:a16="http://schemas.microsoft.com/office/drawing/2014/main" id="{A6D87845-294F-40CB-BC48-46455460D2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5671" y="0"/>
            <a:ext cx="753632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Undertaker Entering Arena - Meming Wiki">
            <a:extLst>
              <a:ext uri="{FF2B5EF4-FFF2-40B4-BE49-F238E27FC236}">
                <a16:creationId xmlns:a16="http://schemas.microsoft.com/office/drawing/2014/main" id="{EE95B75A-7968-45B5-A189-A325ABF3D91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226214" y="609600"/>
            <a:ext cx="4393870" cy="5638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673B2A5-7338-4701-ACEC-AC7732E7C66F}"/>
              </a:ext>
            </a:extLst>
          </p:cNvPr>
          <p:cNvSpPr txBox="1"/>
          <p:nvPr/>
        </p:nvSpPr>
        <p:spPr>
          <a:xfrm>
            <a:off x="7904786" y="2585157"/>
            <a:ext cx="2362200" cy="369332"/>
          </a:xfrm>
          <a:prstGeom prst="rect">
            <a:avLst/>
          </a:prstGeom>
          <a:noFill/>
        </p:spPr>
        <p:txBody>
          <a:bodyPr wrap="square" rtlCol="0">
            <a:spAutoFit/>
          </a:bodyPr>
          <a:lstStyle/>
          <a:p>
            <a:r>
              <a:rPr lang="en-GB" b="1" dirty="0">
                <a:effectLst>
                  <a:outerShdw blurRad="38100" dist="38100" dir="2700000" algn="tl">
                    <a:srgbClr val="000000">
                      <a:alpha val="43137"/>
                    </a:srgbClr>
                  </a:outerShdw>
                </a:effectLst>
                <a:highlight>
                  <a:srgbClr val="000000"/>
                </a:highlight>
              </a:rPr>
              <a:t>The Dark Figure</a:t>
            </a:r>
          </a:p>
        </p:txBody>
      </p:sp>
      <p:sp>
        <p:nvSpPr>
          <p:cNvPr id="5" name="TextBox 4">
            <a:extLst>
              <a:ext uri="{FF2B5EF4-FFF2-40B4-BE49-F238E27FC236}">
                <a16:creationId xmlns:a16="http://schemas.microsoft.com/office/drawing/2014/main" id="{97837D14-C0FF-4A11-9201-1549EF6246D0}"/>
              </a:ext>
            </a:extLst>
          </p:cNvPr>
          <p:cNvSpPr txBox="1"/>
          <p:nvPr/>
        </p:nvSpPr>
        <p:spPr>
          <a:xfrm>
            <a:off x="8667314" y="5463659"/>
            <a:ext cx="1952770" cy="369332"/>
          </a:xfrm>
          <a:prstGeom prst="rect">
            <a:avLst/>
          </a:prstGeom>
          <a:noFill/>
        </p:spPr>
        <p:txBody>
          <a:bodyPr wrap="square" rtlCol="0">
            <a:spAutoFit/>
          </a:bodyPr>
          <a:lstStyle/>
          <a:p>
            <a:r>
              <a:rPr lang="en-GB" b="1" dirty="0">
                <a:effectLst>
                  <a:outerShdw blurRad="38100" dist="38100" dir="2700000" algn="tl">
                    <a:srgbClr val="000000">
                      <a:alpha val="43137"/>
                    </a:srgbClr>
                  </a:outerShdw>
                </a:effectLst>
                <a:highlight>
                  <a:srgbClr val="000000"/>
                </a:highlight>
              </a:rPr>
              <a:t>Crime Stats</a:t>
            </a:r>
          </a:p>
        </p:txBody>
      </p:sp>
    </p:spTree>
    <p:extLst>
      <p:ext uri="{BB962C8B-B14F-4D97-AF65-F5344CB8AC3E}">
        <p14:creationId xmlns:p14="http://schemas.microsoft.com/office/powerpoint/2010/main" val="38343794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6FB29-33B9-42D9-BD17-87325E6CC91F}"/>
              </a:ext>
            </a:extLst>
          </p:cNvPr>
          <p:cNvSpPr>
            <a:spLocks noGrp="1"/>
          </p:cNvSpPr>
          <p:nvPr>
            <p:ph type="title"/>
          </p:nvPr>
        </p:nvSpPr>
        <p:spPr/>
        <p:txBody>
          <a:bodyPr>
            <a:normAutofit fontScale="90000"/>
          </a:bodyPr>
          <a:lstStyle/>
          <a:p>
            <a:r>
              <a:rPr lang="en-GB" sz="4800" b="1" dirty="0"/>
              <a:t>Why don’t people report crimes to the Police?</a:t>
            </a:r>
            <a:endParaRPr lang="en-GB" dirty="0"/>
          </a:p>
        </p:txBody>
      </p:sp>
      <p:sp>
        <p:nvSpPr>
          <p:cNvPr id="3" name="Content Placeholder 2">
            <a:extLst>
              <a:ext uri="{FF2B5EF4-FFF2-40B4-BE49-F238E27FC236}">
                <a16:creationId xmlns:a16="http://schemas.microsoft.com/office/drawing/2014/main" id="{8A01B455-9E15-4840-8B37-23E0E95203FB}"/>
              </a:ext>
            </a:extLst>
          </p:cNvPr>
          <p:cNvSpPr>
            <a:spLocks noGrp="1"/>
          </p:cNvSpPr>
          <p:nvPr>
            <p:ph idx="1"/>
          </p:nvPr>
        </p:nvSpPr>
        <p:spPr/>
        <p:txBody>
          <a:bodyPr>
            <a:normAutofit fontScale="92500" lnSpcReduction="20000"/>
          </a:bodyPr>
          <a:lstStyle/>
          <a:p>
            <a:r>
              <a:rPr lang="en-GB" sz="3200" dirty="0"/>
              <a:t>Too trivial</a:t>
            </a:r>
          </a:p>
          <a:p>
            <a:r>
              <a:rPr lang="en-GB" sz="3200" dirty="0"/>
              <a:t>Didn’t realise it was a crime </a:t>
            </a:r>
          </a:p>
          <a:p>
            <a:r>
              <a:rPr lang="en-GB" sz="3200" dirty="0"/>
              <a:t>Don’t think police can do anything about it</a:t>
            </a:r>
          </a:p>
          <a:p>
            <a:r>
              <a:rPr lang="en-GB" sz="3200" dirty="0"/>
              <a:t>Crime is embarrassing or compromising</a:t>
            </a:r>
          </a:p>
          <a:p>
            <a:r>
              <a:rPr lang="en-GB" sz="3200" dirty="0"/>
              <a:t>Victim too scared</a:t>
            </a:r>
          </a:p>
          <a:p>
            <a:r>
              <a:rPr lang="en-GB" sz="3200" dirty="0"/>
              <a:t>Victim prefers to deal with matter another way</a:t>
            </a:r>
          </a:p>
          <a:p>
            <a:endParaRPr lang="en-GB" sz="3200" dirty="0"/>
          </a:p>
        </p:txBody>
      </p:sp>
    </p:spTree>
    <p:extLst>
      <p:ext uri="{BB962C8B-B14F-4D97-AF65-F5344CB8AC3E}">
        <p14:creationId xmlns:p14="http://schemas.microsoft.com/office/powerpoint/2010/main" val="32922754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E482A67-6CD8-49D7-9F85-52ECF9915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AF28B7-68ED-4E74-9C36-EDF968D333F5}"/>
              </a:ext>
            </a:extLst>
          </p:cNvPr>
          <p:cNvSpPr>
            <a:spLocks noGrp="1"/>
          </p:cNvSpPr>
          <p:nvPr>
            <p:ph type="title"/>
          </p:nvPr>
        </p:nvSpPr>
        <p:spPr>
          <a:xfrm>
            <a:off x="8050305" y="965196"/>
            <a:ext cx="3131671" cy="2633146"/>
          </a:xfrm>
        </p:spPr>
        <p:txBody>
          <a:bodyPr vert="horz" lIns="91440" tIns="45720" rIns="91440" bIns="45720" rtlCol="0" anchor="b">
            <a:normAutofit/>
          </a:bodyPr>
          <a:lstStyle/>
          <a:p>
            <a:pPr algn="l"/>
            <a:r>
              <a:rPr lang="en-US" sz="4000" b="1" dirty="0"/>
              <a:t>How much crime goes unreported?</a:t>
            </a:r>
            <a:endParaRPr lang="en-US" sz="4000" dirty="0"/>
          </a:p>
        </p:txBody>
      </p:sp>
      <p:sp>
        <p:nvSpPr>
          <p:cNvPr id="5128" name="Rectangle 72">
            <a:extLst>
              <a:ext uri="{FF2B5EF4-FFF2-40B4-BE49-F238E27FC236}">
                <a16:creationId xmlns:a16="http://schemas.microsoft.com/office/drawing/2014/main" id="{418F941B-B7E9-44F2-9A2C-5D35ACF9A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614" y="965196"/>
            <a:ext cx="6476539" cy="4781641"/>
          </a:xfrm>
          <a:prstGeom prst="rect">
            <a:avLst/>
          </a:prstGeom>
          <a:solidFill>
            <a:schemeClr val="tx1"/>
          </a:solidFill>
          <a:ln w="190500">
            <a:solidFill>
              <a:srgbClr val="FFFFFF">
                <a:alpha val="7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Offences recorded by the Crime Survey continue to fall, police recorded crime increased by 8%.">
            <a:extLst>
              <a:ext uri="{FF2B5EF4-FFF2-40B4-BE49-F238E27FC236}">
                <a16:creationId xmlns:a16="http://schemas.microsoft.com/office/drawing/2014/main" id="{78CAF18E-FC9A-4C7E-9D41-6704D50C626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380489" y="1502006"/>
            <a:ext cx="5562032" cy="37080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84825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2F9DD-930B-4B83-9D94-043D409542E1}"/>
              </a:ext>
            </a:extLst>
          </p:cNvPr>
          <p:cNvSpPr>
            <a:spLocks noGrp="1"/>
          </p:cNvSpPr>
          <p:nvPr>
            <p:ph type="title"/>
          </p:nvPr>
        </p:nvSpPr>
        <p:spPr/>
        <p:txBody>
          <a:bodyPr/>
          <a:lstStyle/>
          <a:p>
            <a:r>
              <a:rPr lang="en-GB" dirty="0"/>
              <a:t>Why might crime go un-recorded?</a:t>
            </a:r>
          </a:p>
        </p:txBody>
      </p:sp>
      <p:sp>
        <p:nvSpPr>
          <p:cNvPr id="3" name="Content Placeholder 2">
            <a:extLst>
              <a:ext uri="{FF2B5EF4-FFF2-40B4-BE49-F238E27FC236}">
                <a16:creationId xmlns:a16="http://schemas.microsoft.com/office/drawing/2014/main" id="{B10DF2E8-8854-40AA-8313-96F504C3CF2F}"/>
              </a:ext>
            </a:extLst>
          </p:cNvPr>
          <p:cNvSpPr>
            <a:spLocks noGrp="1"/>
          </p:cNvSpPr>
          <p:nvPr>
            <p:ph idx="1"/>
          </p:nvPr>
        </p:nvSpPr>
        <p:spPr/>
        <p:txBody>
          <a:bodyPr/>
          <a:lstStyle/>
          <a:p>
            <a:r>
              <a:rPr lang="en-GB" dirty="0"/>
              <a:t>Insufficient evidence crime has occurred</a:t>
            </a:r>
          </a:p>
          <a:p>
            <a:r>
              <a:rPr lang="en-GB" dirty="0"/>
              <a:t>Little chance of detection/prosecution</a:t>
            </a:r>
          </a:p>
          <a:p>
            <a:r>
              <a:rPr lang="en-GB" dirty="0"/>
              <a:t>Complaint is withdrawn (by the complainant)</a:t>
            </a:r>
          </a:p>
          <a:p>
            <a:r>
              <a:rPr lang="en-GB" dirty="0"/>
              <a:t>Corruption (Rare in UK?)</a:t>
            </a:r>
          </a:p>
          <a:p>
            <a:r>
              <a:rPr lang="en-GB" dirty="0"/>
              <a:t>Police discretion: cultural prejudices or bias</a:t>
            </a:r>
          </a:p>
          <a:p>
            <a:r>
              <a:rPr lang="en-GB" dirty="0"/>
              <a:t>‘Cuffing’ (not recording, or downgrading crimes for official stats to alter figures or avoid paperwork)</a:t>
            </a:r>
          </a:p>
        </p:txBody>
      </p:sp>
    </p:spTree>
    <p:extLst>
      <p:ext uri="{BB962C8B-B14F-4D97-AF65-F5344CB8AC3E}">
        <p14:creationId xmlns:p14="http://schemas.microsoft.com/office/powerpoint/2010/main" val="35101732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D32A07D-C646-4CC0-BA93-76707E70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BCD71B-8BE3-4D34-AC05-A5EC0C545CD0}"/>
              </a:ext>
            </a:extLst>
          </p:cNvPr>
          <p:cNvSpPr>
            <a:spLocks noGrp="1"/>
          </p:cNvSpPr>
          <p:nvPr>
            <p:ph type="title"/>
          </p:nvPr>
        </p:nvSpPr>
        <p:spPr>
          <a:xfrm>
            <a:off x="7947377" y="835383"/>
            <a:ext cx="3382832" cy="3499549"/>
          </a:xfrm>
        </p:spPr>
        <p:txBody>
          <a:bodyPr vert="horz" lIns="91440" tIns="45720" rIns="91440" bIns="45720" rtlCol="0" anchor="b">
            <a:normAutofit/>
          </a:bodyPr>
          <a:lstStyle/>
          <a:p>
            <a:pPr algn="l"/>
            <a:r>
              <a:rPr lang="en-US" sz="4200"/>
              <a:t>Part 1 Complete!</a:t>
            </a:r>
          </a:p>
        </p:txBody>
      </p:sp>
      <p:sp>
        <p:nvSpPr>
          <p:cNvPr id="3" name="Content Placeholder 2">
            <a:extLst>
              <a:ext uri="{FF2B5EF4-FFF2-40B4-BE49-F238E27FC236}">
                <a16:creationId xmlns:a16="http://schemas.microsoft.com/office/drawing/2014/main" id="{C142D4E3-2382-4EBE-9A22-F6E48E005D43}"/>
              </a:ext>
            </a:extLst>
          </p:cNvPr>
          <p:cNvSpPr>
            <a:spLocks noGrp="1"/>
          </p:cNvSpPr>
          <p:nvPr>
            <p:ph idx="1"/>
          </p:nvPr>
        </p:nvSpPr>
        <p:spPr>
          <a:xfrm>
            <a:off x="7947380" y="4334933"/>
            <a:ext cx="3382831" cy="1185333"/>
          </a:xfrm>
        </p:spPr>
        <p:txBody>
          <a:bodyPr vert="horz" lIns="91440" tIns="45720" rIns="91440" bIns="45720" rtlCol="0" anchor="t">
            <a:normAutofit/>
          </a:bodyPr>
          <a:lstStyle/>
          <a:p>
            <a:pPr marL="0" indent="0">
              <a:buNone/>
            </a:pPr>
            <a:r>
              <a:rPr lang="en-US" sz="2000">
                <a:solidFill>
                  <a:srgbClr val="86A5BE"/>
                </a:solidFill>
              </a:rPr>
              <a:t>See you in Part 2 for more exciting evidence based policing!</a:t>
            </a:r>
          </a:p>
        </p:txBody>
      </p:sp>
      <p:pic>
        <p:nvPicPr>
          <p:cNvPr id="6146" name="Picture 2" descr="Text, letter&#10;&#10;Description automatically generated">
            <a:extLst>
              <a:ext uri="{FF2B5EF4-FFF2-40B4-BE49-F238E27FC236}">
                <a16:creationId xmlns:a16="http://schemas.microsoft.com/office/drawing/2014/main" id="{3223C4FF-EE9B-46F0-B0B2-6C74842B339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307" r="10259"/>
          <a:stretch/>
        </p:blipFill>
        <p:spPr bwMode="auto">
          <a:xfrm>
            <a:off x="-1" y="10"/>
            <a:ext cx="753770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23896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LightSeedRightStep">
      <a:dk1>
        <a:srgbClr val="000000"/>
      </a:dk1>
      <a:lt1>
        <a:srgbClr val="FFFFFF"/>
      </a:lt1>
      <a:dk2>
        <a:srgbClr val="292441"/>
      </a:dk2>
      <a:lt2>
        <a:srgbClr val="E8E5E2"/>
      </a:lt2>
      <a:accent1>
        <a:srgbClr val="86A5BE"/>
      </a:accent1>
      <a:accent2>
        <a:srgbClr val="7F87BA"/>
      </a:accent2>
      <a:accent3>
        <a:srgbClr val="A496C6"/>
      </a:accent3>
      <a:accent4>
        <a:srgbClr val="A87FBA"/>
      </a:accent4>
      <a:accent5>
        <a:srgbClr val="C492BF"/>
      </a:accent5>
      <a:accent6>
        <a:srgbClr val="BA7F9A"/>
      </a:accent6>
      <a:hlink>
        <a:srgbClr val="9F795B"/>
      </a:hlink>
      <a:folHlink>
        <a:srgbClr val="7F7F7F"/>
      </a:folHlink>
    </a:clrScheme>
    <a:fontScheme name="Slate">
      <a:majorFont>
        <a:latin typeface="Bodoni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oudy Old Style"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docProps/app.xml><?xml version="1.0" encoding="utf-8"?>
<Properties xmlns="http://schemas.openxmlformats.org/officeDocument/2006/extended-properties" xmlns:vt="http://schemas.openxmlformats.org/officeDocument/2006/docPropsVTypes">
  <TotalTime>0</TotalTime>
  <Words>824</Words>
  <Application>Microsoft Office PowerPoint</Application>
  <PresentationFormat>Widescreen</PresentationFormat>
  <Paragraphs>118</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Wingdings 2</vt:lpstr>
      <vt:lpstr>Goudy Old Style</vt:lpstr>
      <vt:lpstr>Bodoni MT</vt:lpstr>
      <vt:lpstr>Arial</vt:lpstr>
      <vt:lpstr>SlateVTI</vt:lpstr>
      <vt:lpstr>Evidence Based Policing </vt:lpstr>
      <vt:lpstr>Rational Choice Theory</vt:lpstr>
      <vt:lpstr>Rational Choice and  Crime Reduction</vt:lpstr>
      <vt:lpstr>Routine Activity Theory</vt:lpstr>
      <vt:lpstr>Routine Activity Theory</vt:lpstr>
      <vt:lpstr>Suitable Targets are CRAVED</vt:lpstr>
      <vt:lpstr>Routine Activity Theory</vt:lpstr>
      <vt:lpstr>Routine Activity Theory</vt:lpstr>
      <vt:lpstr>Crime and Opportunity</vt:lpstr>
      <vt:lpstr>Key Features of a Situational Approach</vt:lpstr>
      <vt:lpstr>Increasing the Risks of Being Caught</vt:lpstr>
      <vt:lpstr>Summary of RAT and RCT</vt:lpstr>
      <vt:lpstr>Sociology in Policing</vt:lpstr>
      <vt:lpstr>Short film on Sociology of Deviance</vt:lpstr>
      <vt:lpstr>Sociology in Policing</vt:lpstr>
      <vt:lpstr>What are Statistics good for? Why Measure Crime?</vt:lpstr>
      <vt:lpstr>How much Crime is there?</vt:lpstr>
      <vt:lpstr>The Dark Figure of Crime</vt:lpstr>
      <vt:lpstr>Why don’t people report crimes to the Police?</vt:lpstr>
      <vt:lpstr>How much crime goes unreported?</vt:lpstr>
      <vt:lpstr>Why might crime go un-recorded?</vt:lpstr>
      <vt:lpstr>Part 1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Policing </dc:title>
  <dc:creator>Luke Roach</dc:creator>
  <cp:lastModifiedBy>Luke Roach</cp:lastModifiedBy>
  <cp:revision>2</cp:revision>
  <dcterms:created xsi:type="dcterms:W3CDTF">2022-02-02T14:45:17Z</dcterms:created>
  <dcterms:modified xsi:type="dcterms:W3CDTF">2022-02-02T16:48:37Z</dcterms:modified>
</cp:coreProperties>
</file>