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975" autoAdjust="0"/>
  </p:normalViewPr>
  <p:slideViewPr>
    <p:cSldViewPr>
      <p:cViewPr varScale="1">
        <p:scale>
          <a:sx n="94" d="100"/>
          <a:sy n="94" d="100"/>
        </p:scale>
        <p:origin x="209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1D7C44-5D8E-47AD-A281-666BFB596E08}" type="datetimeFigureOut">
              <a:rPr lang="en-US" smtClean="0"/>
              <a:t>11/8/2021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2AC73E7-87AA-4FFB-8D81-369474200EC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Work-related stress has been </a:t>
            </a:r>
            <a:r>
              <a:rPr lang="en-US" sz="1200" kern="1200" dirty="0" err="1">
                <a:solidFill>
                  <a:schemeClr val="tx1"/>
                </a:solidFill>
                <a:latin typeface="+mn-lt"/>
                <a:ea typeface="+mn-ea"/>
                <a:cs typeface="+mn-cs"/>
              </a:rPr>
              <a:t>recognised</a:t>
            </a:r>
            <a:r>
              <a:rPr lang="en-US" sz="1200" kern="1200" dirty="0">
                <a:solidFill>
                  <a:schemeClr val="tx1"/>
                </a:solidFill>
                <a:latin typeface="+mn-lt"/>
                <a:ea typeface="+mn-ea"/>
                <a:cs typeface="+mn-cs"/>
              </a:rPr>
              <a:t> as one of the key contributors to occupational hazards. Various instances have been observed where workplace stress has resulted in both physical and mental tiredness that further resulted in the emergence of chronic illness in individuals. Work-related stress can harm both employees and employers. This report will shed light on various natures, impacts, and cause-and-effect of work-related stress on employees as well as employers. Furthermore, a PESTLE analysis will be conducted in order to present the elements that are contributing to work-related stress in the UK. Finally, alternative solutions will be presented based on the findings and analyses in order to select the best alternative. </a:t>
            </a:r>
          </a:p>
        </p:txBody>
      </p:sp>
      <p:sp>
        <p:nvSpPr>
          <p:cNvPr id="4" name="Slide Number Placeholder 3"/>
          <p:cNvSpPr>
            <a:spLocks noGrp="1"/>
          </p:cNvSpPr>
          <p:nvPr>
            <p:ph type="sldNum" sz="quarter" idx="10"/>
          </p:nvPr>
        </p:nvSpPr>
        <p:spPr/>
        <p:txBody>
          <a:bodyPr/>
          <a:lstStyle/>
          <a:p>
            <a:fld id="{22AC73E7-87AA-4FFB-8D81-369474200EC5}"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Dissatisfaction in the work environment is one of the major contributors to work-related stress. Work-related stress is the key contributor to stress that can impact the mental health of individuals. The nature of work-related stress depends on various factors such as a</a:t>
            </a:r>
            <a:r>
              <a:rPr lang="en-US" sz="1200" b="1" i="1" kern="1200" dirty="0">
                <a:solidFill>
                  <a:schemeClr val="tx1"/>
                </a:solidFill>
                <a:latin typeface="+mn-lt"/>
                <a:ea typeface="+mn-ea"/>
                <a:cs typeface="+mn-cs"/>
              </a:rPr>
              <a:t> negative working environment, job dissatisfaction, work pressure</a:t>
            </a:r>
            <a:r>
              <a:rPr lang="en-US" sz="1200" kern="1200" dirty="0">
                <a:solidFill>
                  <a:schemeClr val="tx1"/>
                </a:solidFill>
                <a:latin typeface="+mn-lt"/>
                <a:ea typeface="+mn-ea"/>
                <a:cs typeface="+mn-cs"/>
              </a:rPr>
              <a:t>, and managerial pressure in the workplace. Unlike other tiredness, tiredness from work-related stress cannot be remedied with the help of sleep and rest. This is one of the major contributors to mental and physical illness in workers across the UK. </a:t>
            </a:r>
          </a:p>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impact of work-related stress is a major contributor to the deterioration of physical and mental health. Various chronic illnesses such as insomnia, heart diseases, and others have emerged due to workplace stress. According to the data, </a:t>
            </a:r>
            <a:r>
              <a:rPr lang="en-US" sz="1200" b="1" i="1" kern="1200" dirty="0">
                <a:solidFill>
                  <a:schemeClr val="tx1"/>
                </a:solidFill>
                <a:latin typeface="+mn-lt"/>
                <a:ea typeface="+mn-ea"/>
                <a:cs typeface="+mn-cs"/>
              </a:rPr>
              <a:t>37%</a:t>
            </a:r>
            <a:r>
              <a:rPr lang="en-US" sz="1200" kern="1200" dirty="0">
                <a:solidFill>
                  <a:schemeClr val="tx1"/>
                </a:solidFill>
                <a:latin typeface="+mn-lt"/>
                <a:ea typeface="+mn-ea"/>
                <a:cs typeface="+mn-cs"/>
              </a:rPr>
              <a:t> of the organisations in the UK observed absenteeism due to work-related stress in 2020. Furthermore, workplace stress is also known to reduce workplace efficiency in the organisations of the UK. </a:t>
            </a:r>
          </a:p>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Work-related stress is one of the contributors to psychosocial effects. According to data, there was a </a:t>
            </a:r>
            <a:r>
              <a:rPr lang="en-US" sz="1200" b="1" i="1" kern="1200" dirty="0">
                <a:solidFill>
                  <a:schemeClr val="tx1"/>
                </a:solidFill>
                <a:latin typeface="+mn-lt"/>
                <a:ea typeface="+mn-ea"/>
                <a:cs typeface="+mn-cs"/>
              </a:rPr>
              <a:t>5%</a:t>
            </a:r>
            <a:r>
              <a:rPr lang="en-US" sz="1200" kern="1200" dirty="0">
                <a:solidFill>
                  <a:schemeClr val="tx1"/>
                </a:solidFill>
                <a:latin typeface="+mn-lt"/>
                <a:ea typeface="+mn-ea"/>
                <a:cs typeface="+mn-cs"/>
              </a:rPr>
              <a:t> increase in loss of workdays due to increased depression and anxiety. Additionally, </a:t>
            </a:r>
            <a:r>
              <a:rPr lang="en-US" sz="1200" b="1" i="1" kern="1200" dirty="0">
                <a:solidFill>
                  <a:schemeClr val="tx1"/>
                </a:solidFill>
                <a:latin typeface="+mn-lt"/>
                <a:ea typeface="+mn-ea"/>
                <a:cs typeface="+mn-cs"/>
              </a:rPr>
              <a:t>60%</a:t>
            </a:r>
            <a:r>
              <a:rPr lang="en-US" sz="1200" kern="1200" dirty="0">
                <a:solidFill>
                  <a:schemeClr val="tx1"/>
                </a:solidFill>
                <a:latin typeface="+mn-lt"/>
                <a:ea typeface="+mn-ea"/>
                <a:cs typeface="+mn-cs"/>
              </a:rPr>
              <a:t> of the employees reported workload was a major contributor to workplace stress. Management style, work pressure for targets are also among the causes of work-related stress. </a:t>
            </a:r>
          </a:p>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According to the data, </a:t>
            </a:r>
            <a:r>
              <a:rPr lang="en-US" sz="1200" b="1" i="1" kern="1200" dirty="0">
                <a:solidFill>
                  <a:schemeClr val="tx1"/>
                </a:solidFill>
                <a:latin typeface="+mn-lt"/>
                <a:ea typeface="+mn-ea"/>
                <a:cs typeface="+mn-cs"/>
              </a:rPr>
              <a:t>33%</a:t>
            </a:r>
            <a:r>
              <a:rPr lang="en-US" sz="1200" kern="1200" dirty="0">
                <a:solidFill>
                  <a:schemeClr val="tx1"/>
                </a:solidFill>
                <a:latin typeface="+mn-lt"/>
                <a:ea typeface="+mn-ea"/>
                <a:cs typeface="+mn-cs"/>
              </a:rPr>
              <a:t> of the employees in the UK reported that </a:t>
            </a:r>
            <a:r>
              <a:rPr lang="en-US" sz="1200" kern="1200" dirty="0" err="1">
                <a:solidFill>
                  <a:schemeClr val="tx1"/>
                </a:solidFill>
                <a:latin typeface="+mn-lt"/>
                <a:ea typeface="+mn-ea"/>
                <a:cs typeface="+mn-cs"/>
              </a:rPr>
              <a:t>Brexit</a:t>
            </a:r>
            <a:r>
              <a:rPr lang="en-US" sz="1200" kern="1200" dirty="0">
                <a:solidFill>
                  <a:schemeClr val="tx1"/>
                </a:solidFill>
                <a:latin typeface="+mn-lt"/>
                <a:ea typeface="+mn-ea"/>
                <a:cs typeface="+mn-cs"/>
              </a:rPr>
              <a:t> has resulted in the higher workplace stress in the UK. Increased unemployment and economic recession post-COVID-19 pandemic also resulted in work-related stress due to loss of job and pay cuts. Additionally, </a:t>
            </a:r>
            <a:r>
              <a:rPr lang="en-US" sz="1200" b="1" i="1" kern="1200" dirty="0">
                <a:solidFill>
                  <a:schemeClr val="tx1"/>
                </a:solidFill>
                <a:latin typeface="+mn-lt"/>
                <a:ea typeface="+mn-ea"/>
                <a:cs typeface="+mn-cs"/>
              </a:rPr>
              <a:t>37%</a:t>
            </a:r>
            <a:r>
              <a:rPr lang="en-US" sz="1200" kern="1200" dirty="0">
                <a:solidFill>
                  <a:schemeClr val="tx1"/>
                </a:solidFill>
                <a:latin typeface="+mn-lt"/>
                <a:ea typeface="+mn-ea"/>
                <a:cs typeface="+mn-cs"/>
              </a:rPr>
              <a:t> of the employees stated that workplace politics has also contributed to work-related stress in the UK. </a:t>
            </a:r>
          </a:p>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increase in technology also increased technological failure. The result of the technological failure is a contributor to work-related stress for </a:t>
            </a:r>
            <a:r>
              <a:rPr lang="en-US" sz="1200" b="1" i="1" kern="1200" dirty="0">
                <a:solidFill>
                  <a:schemeClr val="tx1"/>
                </a:solidFill>
                <a:latin typeface="+mn-lt"/>
                <a:ea typeface="+mn-ea"/>
                <a:cs typeface="+mn-cs"/>
              </a:rPr>
              <a:t>86%</a:t>
            </a:r>
            <a:r>
              <a:rPr lang="en-US" sz="1200" kern="1200" dirty="0">
                <a:solidFill>
                  <a:schemeClr val="tx1"/>
                </a:solidFill>
                <a:latin typeface="+mn-lt"/>
                <a:ea typeface="+mn-ea"/>
                <a:cs typeface="+mn-cs"/>
              </a:rPr>
              <a:t> of employees in the UK. The legal guidelines in the UK contribute towards the management of work-related stress. “</a:t>
            </a:r>
            <a:r>
              <a:rPr lang="en-US" sz="1200" b="1" i="1" kern="1200" dirty="0">
                <a:solidFill>
                  <a:schemeClr val="tx1"/>
                </a:solidFill>
                <a:latin typeface="+mn-lt"/>
                <a:ea typeface="+mn-ea"/>
                <a:cs typeface="+mn-cs"/>
              </a:rPr>
              <a:t>The Working Time Regulations 1998</a:t>
            </a:r>
            <a:r>
              <a:rPr lang="en-US" sz="1200" kern="1200" dirty="0">
                <a:solidFill>
                  <a:schemeClr val="tx1"/>
                </a:solidFill>
                <a:latin typeface="+mn-lt"/>
                <a:ea typeface="+mn-ea"/>
                <a:cs typeface="+mn-cs"/>
              </a:rPr>
              <a:t>”, “</a:t>
            </a:r>
            <a:r>
              <a:rPr lang="en-US" sz="1200" b="1" i="1" kern="1200" dirty="0">
                <a:solidFill>
                  <a:schemeClr val="tx1"/>
                </a:solidFill>
                <a:latin typeface="+mn-lt"/>
                <a:ea typeface="+mn-ea"/>
                <a:cs typeface="+mn-cs"/>
              </a:rPr>
              <a:t>The Management of Health and Safety at Work Regulations 1999</a:t>
            </a:r>
            <a:r>
              <a:rPr lang="en-US" sz="1200" kern="1200" dirty="0">
                <a:solidFill>
                  <a:schemeClr val="tx1"/>
                </a:solidFill>
                <a:latin typeface="+mn-lt"/>
                <a:ea typeface="+mn-ea"/>
                <a:cs typeface="+mn-cs"/>
              </a:rPr>
              <a:t>” and various other regulations contribute towards the management of work. On the other hand, environmental complaints in the UK have barred normal operations in UK workplaces. As a result, the stress index has risen significantly. </a:t>
            </a:r>
          </a:p>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Encouraging various well-being programs in the workplace can reduce work-related stress among employees. Programs such as fitness contests, entertainment programs can help reduce workplace stress. The inclusion of flexible working such as flexible timing and work from home options can also reduce work-related stress. Additionally, encouraging social interaction through constructive debate and discussions can also help release work-related stress leading to the creation of a healthy working environment. </a:t>
            </a:r>
          </a:p>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Work-related stress impacts the physical and mental health of the employees in the UK. Due to the rising work pressure, work stress has also increased. Work stress can also impact the business of organisations by reducing employee satisfaction, productivity and increased absenteeism in the workplace. This report has represented various cause-and-effect of work-related stress and showed macro-environmental contributors for work-related stress in the UK. Furthermore, it has also suggested alternatives to reduce work-related stress.</a:t>
            </a:r>
          </a:p>
        </p:txBody>
      </p:sp>
      <p:sp>
        <p:nvSpPr>
          <p:cNvPr id="4" name="Slide Number Placeholder 3"/>
          <p:cNvSpPr>
            <a:spLocks noGrp="1"/>
          </p:cNvSpPr>
          <p:nvPr>
            <p:ph type="sldNum" sz="quarter" idx="10"/>
          </p:nvPr>
        </p:nvSpPr>
        <p:spPr/>
        <p:txBody>
          <a:bodyPr/>
          <a:lstStyle/>
          <a:p>
            <a:fld id="{22AC73E7-87AA-4FFB-8D81-369474200EC5}"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2AC73E7-87AA-4FFB-8D81-369474200EC5}"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470A922A-219B-4988-A8AF-699FCDB847CC}" type="datetimeFigureOut">
              <a:rPr lang="en-US" smtClean="0"/>
              <a:t>11/8/2021</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7C5C2044-F04D-463E-8031-0A4F5729288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470A922A-219B-4988-A8AF-699FCDB847CC}" type="datetimeFigureOut">
              <a:rPr lang="en-US" smtClean="0"/>
              <a:t>11/8/2021</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7C5C2044-F04D-463E-8031-0A4F5729288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470A922A-219B-4988-A8AF-699FCDB847CC}" type="datetimeFigureOut">
              <a:rPr lang="en-US" smtClean="0"/>
              <a:t>11/8/2021</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7C5C2044-F04D-463E-8031-0A4F57292886}" type="slidenum">
              <a:rPr lang="en-US" smtClean="0"/>
              <a:t>‹#›</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470A922A-219B-4988-A8AF-699FCDB847CC}" type="datetimeFigureOut">
              <a:rPr lang="en-US" smtClean="0"/>
              <a:t>11/8/2021</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7C5C2044-F04D-463E-8031-0A4F5729288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470A922A-219B-4988-A8AF-699FCDB847CC}" type="datetimeFigureOut">
              <a:rPr lang="en-US" smtClean="0"/>
              <a:t>11/8/2021</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7C5C2044-F04D-463E-8031-0A4F5729288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470A922A-219B-4988-A8AF-699FCDB847CC}"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5C2044-F04D-463E-8031-0A4F5729288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470A922A-219B-4988-A8AF-699FCDB847CC}" type="datetimeFigureOut">
              <a:rPr lang="en-US" smtClean="0"/>
              <a:t>11/8/2021</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7C5C2044-F04D-463E-8031-0A4F5729288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470A922A-219B-4988-A8AF-699FCDB847CC}" type="datetimeFigureOut">
              <a:rPr lang="en-US" smtClean="0"/>
              <a:t>11/8/2021</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7C5C2044-F04D-463E-8031-0A4F5729288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470A922A-219B-4988-A8AF-699FCDB847CC}" type="datetimeFigureOut">
              <a:rPr lang="en-US" smtClean="0"/>
              <a:t>11/8/2021</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7C5C2044-F04D-463E-8031-0A4F5729288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0A922A-219B-4988-A8AF-699FCDB847CC}"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5C2044-F04D-463E-8031-0A4F5729288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0A922A-219B-4988-A8AF-699FCDB847CC}"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5C2044-F04D-463E-8031-0A4F5729288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470A922A-219B-4988-A8AF-699FCDB847CC}" type="datetimeFigureOut">
              <a:rPr lang="en-US" smtClean="0"/>
              <a:t>11/8/2021</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7C5C2044-F04D-463E-8031-0A4F57292886}"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40544" y="1143000"/>
            <a:ext cx="8062912" cy="2590800"/>
          </a:xfrm>
        </p:spPr>
        <p:txBody>
          <a:bodyPr>
            <a:normAutofit/>
          </a:bodyPr>
          <a:lstStyle/>
          <a:p>
            <a:pPr algn="ctr"/>
            <a:r>
              <a:rPr lang="en-US" dirty="0">
                <a:solidFill>
                  <a:schemeClr val="bg1">
                    <a:lumMod val="95000"/>
                    <a:lumOff val="5000"/>
                  </a:schemeClr>
                </a:solidFill>
              </a:rPr>
              <a:t>Work-Related Stress Faced by UK Employees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Introduction</a:t>
            </a:r>
          </a:p>
        </p:txBody>
      </p:sp>
      <p:sp>
        <p:nvSpPr>
          <p:cNvPr id="3" name="Content Placeholder 2"/>
          <p:cNvSpPr>
            <a:spLocks noGrp="1"/>
          </p:cNvSpPr>
          <p:nvPr>
            <p:ph idx="1"/>
          </p:nvPr>
        </p:nvSpPr>
        <p:spPr>
          <a:xfrm>
            <a:off x="457200" y="1882808"/>
            <a:ext cx="4191000" cy="4572000"/>
          </a:xfrm>
        </p:spPr>
        <p:txBody>
          <a:bodyPr>
            <a:noAutofit/>
          </a:bodyPr>
          <a:lstStyle/>
          <a:p>
            <a:pPr lvl="0"/>
            <a:r>
              <a:rPr lang="en-US" sz="2000" dirty="0"/>
              <a:t>Stress from the work environment is a major contributor to risk in occupations (</a:t>
            </a:r>
            <a:r>
              <a:rPr lang="en-US" sz="2000" dirty="0" err="1"/>
              <a:t>Hassard</a:t>
            </a:r>
            <a:r>
              <a:rPr lang="en-US" sz="2000" dirty="0"/>
              <a:t> </a:t>
            </a:r>
            <a:r>
              <a:rPr lang="en-US" sz="2000" i="1" dirty="0"/>
              <a:t>et al.</a:t>
            </a:r>
            <a:r>
              <a:rPr lang="en-US" sz="2000" dirty="0"/>
              <a:t> 2018).</a:t>
            </a:r>
          </a:p>
          <a:p>
            <a:pPr lvl="0"/>
            <a:r>
              <a:rPr lang="en-US" sz="2000" dirty="0"/>
              <a:t>Workplace stress has resulted in fatigue and mental tiredness</a:t>
            </a:r>
          </a:p>
          <a:p>
            <a:pPr lvl="0"/>
            <a:r>
              <a:rPr lang="en-US" sz="2000" dirty="0"/>
              <a:t>Work-related stress can cause various issues that can harm employees and employers</a:t>
            </a:r>
          </a:p>
        </p:txBody>
      </p:sp>
      <p:pic>
        <p:nvPicPr>
          <p:cNvPr id="22530" name="Picture 2" descr="What is work-related stress? Definition and examples"/>
          <p:cNvPicPr>
            <a:picLocks noChangeAspect="1" noChangeArrowheads="1"/>
          </p:cNvPicPr>
          <p:nvPr/>
        </p:nvPicPr>
        <p:blipFill>
          <a:blip r:embed="rId3"/>
          <a:srcRect/>
          <a:stretch>
            <a:fillRect/>
          </a:stretch>
        </p:blipFill>
        <p:spPr bwMode="auto">
          <a:xfrm>
            <a:off x="4572000" y="1981200"/>
            <a:ext cx="4381500" cy="36576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dirty="0"/>
              <a:t>Nature and impact of work-related stress on employees and organisations</a:t>
            </a:r>
          </a:p>
        </p:txBody>
      </p:sp>
      <p:sp>
        <p:nvSpPr>
          <p:cNvPr id="3" name="Content Placeholder 2"/>
          <p:cNvSpPr>
            <a:spLocks noGrp="1"/>
          </p:cNvSpPr>
          <p:nvPr>
            <p:ph idx="1"/>
          </p:nvPr>
        </p:nvSpPr>
        <p:spPr>
          <a:xfrm>
            <a:off x="457200" y="1882808"/>
            <a:ext cx="4191000" cy="4572000"/>
          </a:xfrm>
        </p:spPr>
        <p:txBody>
          <a:bodyPr>
            <a:normAutofit/>
          </a:bodyPr>
          <a:lstStyle/>
          <a:p>
            <a:pPr>
              <a:buNone/>
            </a:pPr>
            <a:r>
              <a:rPr lang="en-US" sz="2000" b="1" i="1" dirty="0"/>
              <a:t>Nature of work-related stress</a:t>
            </a:r>
            <a:endParaRPr lang="en-US" sz="2000" dirty="0"/>
          </a:p>
          <a:p>
            <a:pPr lvl="0"/>
            <a:r>
              <a:rPr lang="en-US" sz="2000" dirty="0"/>
              <a:t>Unpleasant experiences in the workplace contribute to work-related stress (Rose </a:t>
            </a:r>
            <a:r>
              <a:rPr lang="en-US" sz="2000" i="1" dirty="0"/>
              <a:t>et al. </a:t>
            </a:r>
            <a:r>
              <a:rPr lang="en-US" sz="2000" dirty="0"/>
              <a:t>2017).</a:t>
            </a:r>
          </a:p>
          <a:p>
            <a:pPr lvl="0"/>
            <a:r>
              <a:rPr lang="en-US" sz="2000" dirty="0"/>
              <a:t>Work-related stress results in stress in mental health</a:t>
            </a:r>
          </a:p>
          <a:p>
            <a:pPr lvl="0"/>
            <a:r>
              <a:rPr lang="en-US" sz="2000" dirty="0"/>
              <a:t>It also results in tiredness that cannot be remedied with the help of sleep.</a:t>
            </a:r>
          </a:p>
          <a:p>
            <a:endParaRPr lang="en-US" dirty="0"/>
          </a:p>
        </p:txBody>
      </p:sp>
      <p:sp>
        <p:nvSpPr>
          <p:cNvPr id="21506" name="AutoShape 2" descr="Managing the Stress Environment of Your Employe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8" name="AutoShape 4" descr="Managing the Stress Environment of Your Employe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10" name="AutoShape 6" descr="Workplace Stress: A Major Issue For Companies Worldwid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descr="Workplace-Stress.jpg"/>
          <p:cNvPicPr>
            <a:picLocks noChangeAspect="1"/>
          </p:cNvPicPr>
          <p:nvPr/>
        </p:nvPicPr>
        <p:blipFill>
          <a:blip r:embed="rId3"/>
          <a:stretch>
            <a:fillRect/>
          </a:stretch>
        </p:blipFill>
        <p:spPr>
          <a:xfrm>
            <a:off x="4572000" y="1981200"/>
            <a:ext cx="4495800" cy="3200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dirty="0"/>
              <a:t>Nature and impact of work-related stress on employees and organisations</a:t>
            </a:r>
          </a:p>
        </p:txBody>
      </p:sp>
      <p:sp>
        <p:nvSpPr>
          <p:cNvPr id="3" name="Content Placeholder 2"/>
          <p:cNvSpPr>
            <a:spLocks noGrp="1"/>
          </p:cNvSpPr>
          <p:nvPr>
            <p:ph idx="1"/>
          </p:nvPr>
        </p:nvSpPr>
        <p:spPr>
          <a:xfrm>
            <a:off x="457200" y="1882808"/>
            <a:ext cx="4191000" cy="4572000"/>
          </a:xfrm>
        </p:spPr>
        <p:txBody>
          <a:bodyPr>
            <a:normAutofit fontScale="92500"/>
          </a:bodyPr>
          <a:lstStyle/>
          <a:p>
            <a:pPr>
              <a:buNone/>
            </a:pPr>
            <a:r>
              <a:rPr lang="en-US" sz="2200" b="1" i="1" dirty="0"/>
              <a:t>Impacts of work-related stress</a:t>
            </a:r>
            <a:endParaRPr lang="en-US" sz="2200" dirty="0"/>
          </a:p>
          <a:p>
            <a:pPr lvl="0"/>
            <a:r>
              <a:rPr lang="en-US" sz="2200" dirty="0"/>
              <a:t>Deterioration of physical and mental health.</a:t>
            </a:r>
          </a:p>
          <a:p>
            <a:pPr lvl="0"/>
            <a:r>
              <a:rPr lang="en-US" sz="2200" dirty="0"/>
              <a:t>The emergence of chronic illness among individuals (</a:t>
            </a:r>
            <a:r>
              <a:rPr lang="en-US" sz="2200" dirty="0" err="1"/>
              <a:t>Hassard</a:t>
            </a:r>
            <a:r>
              <a:rPr lang="en-US" sz="2200" dirty="0"/>
              <a:t> </a:t>
            </a:r>
            <a:r>
              <a:rPr lang="en-US" sz="2200" i="1" dirty="0"/>
              <a:t>et al.</a:t>
            </a:r>
            <a:r>
              <a:rPr lang="en-US" sz="2200" dirty="0"/>
              <a:t> 2018)</a:t>
            </a:r>
          </a:p>
          <a:p>
            <a:pPr lvl="0"/>
            <a:r>
              <a:rPr lang="en-US" sz="2200" b="1" i="1" dirty="0"/>
              <a:t>37%</a:t>
            </a:r>
            <a:r>
              <a:rPr lang="en-US" sz="2200" dirty="0"/>
              <a:t> increased absenteeism in UK organisations due to work-related stress (Stewart, 2020a)</a:t>
            </a:r>
          </a:p>
          <a:p>
            <a:pPr lvl="0"/>
            <a:r>
              <a:rPr lang="en-US" sz="2200" dirty="0"/>
              <a:t>Deterioration of workplace efficiency</a:t>
            </a:r>
          </a:p>
          <a:p>
            <a:endParaRPr lang="en-US" dirty="0"/>
          </a:p>
        </p:txBody>
      </p:sp>
      <p:pic>
        <p:nvPicPr>
          <p:cNvPr id="4" name="Picture 3" descr="image.png"/>
          <p:cNvPicPr>
            <a:picLocks noChangeAspect="1"/>
          </p:cNvPicPr>
          <p:nvPr/>
        </p:nvPicPr>
        <p:blipFill>
          <a:blip r:embed="rId3"/>
          <a:stretch>
            <a:fillRect/>
          </a:stretch>
        </p:blipFill>
        <p:spPr>
          <a:xfrm>
            <a:off x="4627245" y="1981200"/>
            <a:ext cx="4440555" cy="3810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dirty="0"/>
              <a:t>Cause-and-effect analysis of work-related stress</a:t>
            </a:r>
            <a:endParaRPr lang="en-US" dirty="0"/>
          </a:p>
        </p:txBody>
      </p:sp>
      <p:sp>
        <p:nvSpPr>
          <p:cNvPr id="3" name="Content Placeholder 2"/>
          <p:cNvSpPr>
            <a:spLocks noGrp="1"/>
          </p:cNvSpPr>
          <p:nvPr>
            <p:ph idx="1"/>
          </p:nvPr>
        </p:nvSpPr>
        <p:spPr>
          <a:xfrm>
            <a:off x="457200" y="1882808"/>
            <a:ext cx="4114800" cy="4572000"/>
          </a:xfrm>
        </p:spPr>
        <p:txBody>
          <a:bodyPr>
            <a:normAutofit/>
          </a:bodyPr>
          <a:lstStyle/>
          <a:p>
            <a:pPr lvl="0"/>
            <a:r>
              <a:rPr lang="en-US" sz="2000" dirty="0"/>
              <a:t>Work-related stress can contribute to psychosocial effects</a:t>
            </a:r>
          </a:p>
          <a:p>
            <a:pPr lvl="0"/>
            <a:r>
              <a:rPr lang="en-US" sz="2000" dirty="0"/>
              <a:t>Working days lost were accounted for 54% in 2018-19 data (</a:t>
            </a:r>
            <a:r>
              <a:rPr lang="en-US" sz="2000" dirty="0" err="1"/>
              <a:t>Perkbox</a:t>
            </a:r>
            <a:r>
              <a:rPr lang="en-US" sz="2000" dirty="0"/>
              <a:t>, 2021).</a:t>
            </a:r>
          </a:p>
          <a:p>
            <a:pPr lvl="0"/>
            <a:r>
              <a:rPr lang="en-US" sz="2000" b="1" i="1" dirty="0"/>
              <a:t>60%</a:t>
            </a:r>
            <a:r>
              <a:rPr lang="en-US" sz="2000" dirty="0"/>
              <a:t> of the employees reported workload as a contributor to workplace stress (Stewart, 2020b). </a:t>
            </a:r>
          </a:p>
        </p:txBody>
      </p:sp>
      <p:sp>
        <p:nvSpPr>
          <p:cNvPr id="19458" name="AutoShape 2" descr="The 2020 UK workplace stress survey | Perkbox"/>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60" name="AutoShape 4" descr="The 2020 UK workplace stress survey | Perkbox"/>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 name="Picture 5" descr="d483d985608d6a0346da.jpg"/>
          <p:cNvPicPr>
            <a:picLocks noChangeAspect="1"/>
          </p:cNvPicPr>
          <p:nvPr/>
        </p:nvPicPr>
        <p:blipFill>
          <a:blip r:embed="rId3"/>
          <a:stretch>
            <a:fillRect/>
          </a:stretch>
        </p:blipFill>
        <p:spPr>
          <a:xfrm>
            <a:off x="5181600" y="1905000"/>
            <a:ext cx="3733800" cy="33528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PESTLE Analysis</a:t>
            </a:r>
          </a:p>
        </p:txBody>
      </p:sp>
      <p:sp>
        <p:nvSpPr>
          <p:cNvPr id="3" name="Content Placeholder 2"/>
          <p:cNvSpPr>
            <a:spLocks noGrp="1"/>
          </p:cNvSpPr>
          <p:nvPr>
            <p:ph idx="1"/>
          </p:nvPr>
        </p:nvSpPr>
        <p:spPr>
          <a:xfrm>
            <a:off x="457200" y="1882808"/>
            <a:ext cx="4191000" cy="4572000"/>
          </a:xfrm>
        </p:spPr>
        <p:txBody>
          <a:bodyPr>
            <a:normAutofit/>
          </a:bodyPr>
          <a:lstStyle/>
          <a:p>
            <a:pPr lvl="0"/>
            <a:r>
              <a:rPr lang="en-US" sz="2000" dirty="0"/>
              <a:t>Political: The impact of </a:t>
            </a:r>
            <a:r>
              <a:rPr lang="en-US" sz="2000" dirty="0" err="1"/>
              <a:t>Brexit</a:t>
            </a:r>
            <a:r>
              <a:rPr lang="en-US" sz="2000" dirty="0"/>
              <a:t> has resulted in the workplace stress in the UK (Roper, 2019).</a:t>
            </a:r>
          </a:p>
          <a:p>
            <a:pPr lvl="0"/>
            <a:r>
              <a:rPr lang="en-US" sz="2000" dirty="0"/>
              <a:t>Economic: Increased unemployment and economic deterioration have also been contributors to workplace stress in the UK.</a:t>
            </a:r>
          </a:p>
          <a:p>
            <a:pPr lvl="0"/>
            <a:r>
              <a:rPr lang="en-US" sz="2000" dirty="0"/>
              <a:t>Social: workplace politics in the UK is the contributor to </a:t>
            </a:r>
            <a:r>
              <a:rPr lang="en-US" sz="2000" b="1" i="1" dirty="0"/>
              <a:t>37%</a:t>
            </a:r>
            <a:r>
              <a:rPr lang="en-US" sz="2000" dirty="0"/>
              <a:t> of the work stress in the UK (</a:t>
            </a:r>
            <a:r>
              <a:rPr lang="en-US" sz="2000" dirty="0" err="1"/>
              <a:t>Perkbox</a:t>
            </a:r>
            <a:r>
              <a:rPr lang="en-US" sz="2000" dirty="0"/>
              <a:t>, 2021). </a:t>
            </a:r>
          </a:p>
        </p:txBody>
      </p:sp>
      <p:pic>
        <p:nvPicPr>
          <p:cNvPr id="4" name="Picture 3" descr="image.png"/>
          <p:cNvPicPr>
            <a:picLocks noChangeAspect="1"/>
          </p:cNvPicPr>
          <p:nvPr/>
        </p:nvPicPr>
        <p:blipFill>
          <a:blip r:embed="rId3"/>
          <a:stretch>
            <a:fillRect/>
          </a:stretch>
        </p:blipFill>
        <p:spPr>
          <a:xfrm>
            <a:off x="4627245" y="1981200"/>
            <a:ext cx="4440555" cy="4038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PESTLE Analysis</a:t>
            </a:r>
          </a:p>
        </p:txBody>
      </p:sp>
      <p:sp>
        <p:nvSpPr>
          <p:cNvPr id="3" name="Content Placeholder 2"/>
          <p:cNvSpPr>
            <a:spLocks noGrp="1"/>
          </p:cNvSpPr>
          <p:nvPr>
            <p:ph idx="1"/>
          </p:nvPr>
        </p:nvSpPr>
        <p:spPr>
          <a:xfrm>
            <a:off x="457200" y="1882808"/>
            <a:ext cx="4191000" cy="4572000"/>
          </a:xfrm>
        </p:spPr>
        <p:txBody>
          <a:bodyPr>
            <a:normAutofit/>
          </a:bodyPr>
          <a:lstStyle/>
          <a:p>
            <a:pPr lvl="0"/>
            <a:r>
              <a:rPr lang="en-US" sz="2000" dirty="0"/>
              <a:t>Technological: Technology failure is one of the reasons for work-related stress in the UK according to </a:t>
            </a:r>
            <a:r>
              <a:rPr lang="en-US" sz="2000" b="1" i="1" dirty="0"/>
              <a:t>86%</a:t>
            </a:r>
            <a:r>
              <a:rPr lang="en-US" sz="2000" dirty="0"/>
              <a:t> of employees (Stewart, 2020c). </a:t>
            </a:r>
          </a:p>
          <a:p>
            <a:pPr lvl="0"/>
            <a:r>
              <a:rPr lang="en-US" sz="2000" dirty="0"/>
              <a:t>Legal: Workplace rules and regulations are used to control workplace stress in the UK.</a:t>
            </a:r>
          </a:p>
          <a:p>
            <a:pPr lvl="0"/>
            <a:r>
              <a:rPr lang="en-US" sz="2000" dirty="0"/>
              <a:t>Environmental: Environmental compliances bar normal working behaviours of the employees in the UK</a:t>
            </a:r>
          </a:p>
          <a:p>
            <a:endParaRPr lang="en-US" sz="2000" dirty="0"/>
          </a:p>
        </p:txBody>
      </p:sp>
      <p:pic>
        <p:nvPicPr>
          <p:cNvPr id="17410" name="Picture 2" descr="https://lh3.googleusercontent.com/hangouts/AMSf6AHnJh1QCkPbRLSkQDIFRcPwcn75tTMym-Lpo6IyEzezisKcSALUpXR1kZ2Bmx8ir7JdBPv8OsKGsKiaqQezl1g_A3cbBagnEZ1MCb-c7C9LvtXCpDdluYEH--P7ILxZOzRMZjEm9wcjvUFgwDvXHSSZMUWKok6IXQImbg8HR_DbWbbmLpLB5rmYEXpLzuQK1dvO2qioHhgaEHA3iliw9m4JQBUO_g_yd8ynMzNacSkZt_q1aosQyXh-ilGKOny7_crTBWZ3JTXbIbvjPLIc2veEGb0npZOPFlmSwDhGuZF5pXsYdTk8G-4KcmBwHgox73zkCHX_JBT0jmVBxisLOoWunl6zZqYkGp6mtI_L8UFW6ZSk8S-WSRWR0Ed30qRiv8XOnNnrIfzPId-G_It0PVHoizjoPUN5wCfPpXZ1Wfb3tgnbEZ2SGNTnGIKgQV0UYvO6Bol65AJ2JiWscwIZiUoZuxV0MHRbupbIYP_x-400kiXRw0XvF340LqU9d2BZ1xaeOqsQk_KbMCliV58jYjgxmUvZNK-eZ4YV-UN5VaousukxqNkEW7sU05ogRSUQDxXwfPX2sClH5cfNmurFn2vkdChuSszmQFDYCebjh4te7ad6UJgeqcFB11kENBO87I4QwGxxPIX-95nzg0fKA0xUxg5VyHvzX0Wtq5pdfaTS4Oj0GHzcE-2aqX0KqzZQxCCEnaIEFU8VnZP7rzEDU6f5zlGIwDC0JhbX1-YNnpUK-EIoeKxYg1IsEsRoJzGrWn-X1RQoNlRIGmPj3vuGKHfUQqputG7FqJ8n06SuOdB8R-fdJ9_s_ucnNcU58vaXJ6J6fa2wN8Oamr5KMAdgRHz5-nRakuETk2VXZNZ-8Bo132VX6GMrlbs0eqxr8RFiXXrJfU1VwfHyV580G3MW9h4xUnLENbCkmCpUWFVr6O7fXSoDxLdLF85sCxh_BBzKFfM=w583-h419?authuser=0"/>
          <p:cNvPicPr>
            <a:picLocks noChangeAspect="1" noChangeArrowheads="1"/>
          </p:cNvPicPr>
          <p:nvPr/>
        </p:nvPicPr>
        <p:blipFill>
          <a:blip r:embed="rId3"/>
          <a:srcRect/>
          <a:stretch>
            <a:fillRect/>
          </a:stretch>
        </p:blipFill>
        <p:spPr bwMode="auto">
          <a:xfrm>
            <a:off x="4595278" y="1981200"/>
            <a:ext cx="4386797" cy="43434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Alternative Solutions to Work-Related Stress</a:t>
            </a:r>
          </a:p>
        </p:txBody>
      </p:sp>
      <p:sp>
        <p:nvSpPr>
          <p:cNvPr id="3" name="Content Placeholder 2"/>
          <p:cNvSpPr>
            <a:spLocks noGrp="1"/>
          </p:cNvSpPr>
          <p:nvPr>
            <p:ph idx="1"/>
          </p:nvPr>
        </p:nvSpPr>
        <p:spPr>
          <a:xfrm>
            <a:off x="457200" y="1882808"/>
            <a:ext cx="4191000" cy="4572000"/>
          </a:xfrm>
        </p:spPr>
        <p:txBody>
          <a:bodyPr>
            <a:normAutofit/>
          </a:bodyPr>
          <a:lstStyle/>
          <a:p>
            <a:pPr lvl="0"/>
            <a:r>
              <a:rPr lang="en-US" sz="2000" dirty="0"/>
              <a:t>Encouragement of workplace wellbeing by employers (</a:t>
            </a:r>
            <a:r>
              <a:rPr lang="en-US" sz="2000" dirty="0" err="1"/>
              <a:t>Ryba</a:t>
            </a:r>
            <a:r>
              <a:rPr lang="en-US" sz="2000" dirty="0"/>
              <a:t>, 2019)</a:t>
            </a:r>
          </a:p>
          <a:p>
            <a:pPr lvl="0"/>
            <a:r>
              <a:rPr lang="en-US" sz="2000" dirty="0"/>
              <a:t>The flexible working schedule for employees</a:t>
            </a:r>
          </a:p>
          <a:p>
            <a:pPr lvl="0"/>
            <a:r>
              <a:rPr lang="en-US" sz="2000" dirty="0"/>
              <a:t>Increasing social interactions in the workplace</a:t>
            </a:r>
          </a:p>
        </p:txBody>
      </p:sp>
      <p:pic>
        <p:nvPicPr>
          <p:cNvPr id="16385" name="Picture 1"/>
          <p:cNvPicPr>
            <a:picLocks noChangeAspect="1" noChangeArrowheads="1"/>
          </p:cNvPicPr>
          <p:nvPr/>
        </p:nvPicPr>
        <p:blipFill>
          <a:blip r:embed="rId3"/>
          <a:srcRect/>
          <a:stretch>
            <a:fillRect/>
          </a:stretch>
        </p:blipFill>
        <p:spPr bwMode="auto">
          <a:xfrm>
            <a:off x="5105400" y="1828801"/>
            <a:ext cx="3818770" cy="272036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Conclusion</a:t>
            </a:r>
          </a:p>
        </p:txBody>
      </p:sp>
      <p:sp>
        <p:nvSpPr>
          <p:cNvPr id="3" name="Content Placeholder 2"/>
          <p:cNvSpPr>
            <a:spLocks noGrp="1"/>
          </p:cNvSpPr>
          <p:nvPr>
            <p:ph idx="1"/>
          </p:nvPr>
        </p:nvSpPr>
        <p:spPr>
          <a:xfrm>
            <a:off x="457200" y="1882808"/>
            <a:ext cx="4191000" cy="4572000"/>
          </a:xfrm>
        </p:spPr>
        <p:txBody>
          <a:bodyPr>
            <a:normAutofit/>
          </a:bodyPr>
          <a:lstStyle/>
          <a:p>
            <a:pPr lvl="0"/>
            <a:r>
              <a:rPr lang="en-US" sz="2000" dirty="0"/>
              <a:t>Workplace stress is a major contributor to health issues (</a:t>
            </a:r>
            <a:r>
              <a:rPr lang="en-US" sz="2000" dirty="0" err="1"/>
              <a:t>Hassard</a:t>
            </a:r>
            <a:r>
              <a:rPr lang="en-US" sz="2000" dirty="0"/>
              <a:t> </a:t>
            </a:r>
            <a:r>
              <a:rPr lang="en-US" sz="2000" i="1" dirty="0"/>
              <a:t>et al.</a:t>
            </a:r>
            <a:r>
              <a:rPr lang="en-US" sz="2000" dirty="0"/>
              <a:t> 2018)</a:t>
            </a:r>
          </a:p>
          <a:p>
            <a:pPr lvl="0"/>
            <a:r>
              <a:rPr lang="en-US" sz="2000" dirty="0"/>
              <a:t>It can reduce employee satisfaction and productivity</a:t>
            </a:r>
          </a:p>
          <a:p>
            <a:endParaRPr lang="en-US" dirty="0"/>
          </a:p>
        </p:txBody>
      </p:sp>
      <p:pic>
        <p:nvPicPr>
          <p:cNvPr id="15362" name="Picture 2" descr="Conclusion Behind Ripped Curl Paper Stock Image - Image of headline,  finish: 140925905"/>
          <p:cNvPicPr>
            <a:picLocks noChangeAspect="1" noChangeArrowheads="1"/>
          </p:cNvPicPr>
          <p:nvPr/>
        </p:nvPicPr>
        <p:blipFill>
          <a:blip r:embed="rId3"/>
          <a:srcRect/>
          <a:stretch>
            <a:fillRect/>
          </a:stretch>
        </p:blipFill>
        <p:spPr bwMode="auto">
          <a:xfrm>
            <a:off x="5715000" y="1981200"/>
            <a:ext cx="3145872" cy="214312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References</a:t>
            </a:r>
          </a:p>
        </p:txBody>
      </p:sp>
      <p:sp>
        <p:nvSpPr>
          <p:cNvPr id="3" name="Content Placeholder 2"/>
          <p:cNvSpPr>
            <a:spLocks noGrp="1"/>
          </p:cNvSpPr>
          <p:nvPr>
            <p:ph idx="1"/>
          </p:nvPr>
        </p:nvSpPr>
        <p:spPr>
          <a:xfrm>
            <a:off x="457200" y="1676400"/>
            <a:ext cx="8229600" cy="4572000"/>
          </a:xfrm>
        </p:spPr>
        <p:txBody>
          <a:bodyPr>
            <a:normAutofit fontScale="25000" lnSpcReduction="20000"/>
          </a:bodyPr>
          <a:lstStyle/>
          <a:p>
            <a:r>
              <a:rPr lang="en-US" sz="8000" dirty="0" err="1"/>
              <a:t>Hassard</a:t>
            </a:r>
            <a:r>
              <a:rPr lang="en-US" sz="8000" dirty="0"/>
              <a:t>, J., </a:t>
            </a:r>
            <a:r>
              <a:rPr lang="en-US" sz="8000" dirty="0" err="1"/>
              <a:t>Teoh</a:t>
            </a:r>
            <a:r>
              <a:rPr lang="en-US" sz="8000" dirty="0"/>
              <a:t>, K.R., </a:t>
            </a:r>
            <a:r>
              <a:rPr lang="en-US" sz="8000" dirty="0" err="1"/>
              <a:t>Visockaite</a:t>
            </a:r>
            <a:r>
              <a:rPr lang="en-US" sz="8000" dirty="0"/>
              <a:t>, G., </a:t>
            </a:r>
            <a:r>
              <a:rPr lang="en-US" sz="8000" dirty="0" err="1"/>
              <a:t>Dewe</a:t>
            </a:r>
            <a:r>
              <a:rPr lang="en-US" sz="8000" dirty="0"/>
              <a:t>, P. and Cox, T., 2018. The cost of work-related stress to society: A systematic review. </a:t>
            </a:r>
            <a:r>
              <a:rPr lang="en-US" sz="8000" i="1" dirty="0"/>
              <a:t>Journal of occupational health psychology</a:t>
            </a:r>
            <a:r>
              <a:rPr lang="en-US" sz="8000" dirty="0"/>
              <a:t>, </a:t>
            </a:r>
            <a:r>
              <a:rPr lang="en-US" sz="8000" i="1" dirty="0"/>
              <a:t>23</a:t>
            </a:r>
            <a:r>
              <a:rPr lang="en-US" sz="8000" dirty="0"/>
              <a:t>(1), p.1.</a:t>
            </a:r>
          </a:p>
          <a:p>
            <a:r>
              <a:rPr lang="en-US" sz="8000" dirty="0" err="1"/>
              <a:t>Perkbox</a:t>
            </a:r>
            <a:r>
              <a:rPr lang="en-US" sz="8000" dirty="0"/>
              <a:t>, 2021. </a:t>
            </a:r>
            <a:r>
              <a:rPr lang="en-US" sz="8000" i="1" dirty="0"/>
              <a:t>The 2020 UK workplace stress survey | </a:t>
            </a:r>
            <a:r>
              <a:rPr lang="en-US" sz="8000" i="1" dirty="0" err="1"/>
              <a:t>Perkbox</a:t>
            </a:r>
            <a:r>
              <a:rPr lang="en-US" sz="8000" dirty="0"/>
              <a:t>. [online] </a:t>
            </a:r>
            <a:r>
              <a:rPr lang="en-US" sz="8000" dirty="0" err="1"/>
              <a:t>Perkbox</a:t>
            </a:r>
            <a:r>
              <a:rPr lang="en-US" sz="8000" dirty="0"/>
              <a:t>. Available at: &lt;https://www.perkbox.com/uk/resources/library/2020-workplace-stress-survey&gt; [Accessed 5 October 2021].</a:t>
            </a:r>
          </a:p>
          <a:p>
            <a:r>
              <a:rPr lang="en-US" sz="8000" dirty="0"/>
              <a:t>Roper, J., 2019. </a:t>
            </a:r>
            <a:r>
              <a:rPr lang="en-US" sz="8000" i="1" dirty="0"/>
              <a:t>HR Magazine - </a:t>
            </a:r>
            <a:r>
              <a:rPr lang="en-US" sz="8000" i="1" dirty="0" err="1"/>
              <a:t>Brexit</a:t>
            </a:r>
            <a:r>
              <a:rPr lang="en-US" sz="8000" i="1" dirty="0"/>
              <a:t> uncertainty causing stress and anxiety among staff</a:t>
            </a:r>
            <a:r>
              <a:rPr lang="en-US" sz="8000" dirty="0"/>
              <a:t>. [online] HR Magazine. Available at: &lt;https://www.hrmagazine.co.uk/content/news/brexit-uncertainty-causing-stress-and-anxiety-among-staff&gt; [Accessed 6 October 2021].</a:t>
            </a:r>
          </a:p>
          <a:p>
            <a:r>
              <a:rPr lang="en-US" sz="8000" dirty="0"/>
              <a:t>Rose, D.M., </a:t>
            </a:r>
            <a:r>
              <a:rPr lang="en-US" sz="8000" dirty="0" err="1"/>
              <a:t>Seidler</a:t>
            </a:r>
            <a:r>
              <a:rPr lang="en-US" sz="8000" dirty="0"/>
              <a:t>, A., </a:t>
            </a:r>
            <a:r>
              <a:rPr lang="en-US" sz="8000" dirty="0" err="1"/>
              <a:t>Nübling</a:t>
            </a:r>
            <a:r>
              <a:rPr lang="en-US" sz="8000" dirty="0"/>
              <a:t>, M., </a:t>
            </a:r>
            <a:r>
              <a:rPr lang="en-US" sz="8000" dirty="0" err="1"/>
              <a:t>Latza</a:t>
            </a:r>
            <a:r>
              <a:rPr lang="en-US" sz="8000" dirty="0"/>
              <a:t>, U., </a:t>
            </a:r>
            <a:r>
              <a:rPr lang="en-US" sz="8000" dirty="0" err="1"/>
              <a:t>Brähler</a:t>
            </a:r>
            <a:r>
              <a:rPr lang="en-US" sz="8000" dirty="0"/>
              <a:t>, E., Klein, E.M., </a:t>
            </a:r>
            <a:r>
              <a:rPr lang="en-US" sz="8000" dirty="0" err="1"/>
              <a:t>Wiltink</a:t>
            </a:r>
            <a:r>
              <a:rPr lang="en-US" sz="8000" dirty="0"/>
              <a:t>, J., Michal, M., Nickels, S., Wild, P.S. and </a:t>
            </a:r>
            <a:r>
              <a:rPr lang="en-US" sz="8000" dirty="0" err="1"/>
              <a:t>König</a:t>
            </a:r>
            <a:r>
              <a:rPr lang="en-US" sz="8000" dirty="0"/>
              <a:t>, J., 2017. Associations of fatigue to work-related stress, mental and physical health in an employed community sample. </a:t>
            </a:r>
            <a:r>
              <a:rPr lang="en-US" sz="8000" i="1" dirty="0"/>
              <a:t>BMC psychiatry</a:t>
            </a:r>
            <a:r>
              <a:rPr lang="en-US" sz="8000" dirty="0"/>
              <a:t>, </a:t>
            </a:r>
            <a:r>
              <a:rPr lang="en-US" sz="8000" i="1" dirty="0"/>
              <a:t>17</a:t>
            </a:r>
            <a:r>
              <a:rPr lang="en-US" sz="8000" dirty="0"/>
              <a:t>(1), pp.1-8.</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dirty="0">
                <a:ln w="6350">
                  <a:solidFill>
                    <a:srgbClr val="FF388C">
                      <a:shade val="43000"/>
                    </a:srgbClr>
                  </a:solidFill>
                </a:ln>
                <a:solidFill>
                  <a:srgbClr val="FF388C">
                    <a:tint val="83000"/>
                    <a:satMod val="150000"/>
                  </a:srgbClr>
                </a:solidFill>
              </a:rPr>
              <a:t>References</a:t>
            </a:r>
            <a:endParaRPr lang="en-US" dirty="0"/>
          </a:p>
        </p:txBody>
      </p:sp>
      <p:sp>
        <p:nvSpPr>
          <p:cNvPr id="3" name="Content Placeholder 2"/>
          <p:cNvSpPr>
            <a:spLocks noGrp="1"/>
          </p:cNvSpPr>
          <p:nvPr>
            <p:ph idx="1"/>
          </p:nvPr>
        </p:nvSpPr>
        <p:spPr>
          <a:xfrm>
            <a:off x="457200" y="1676400"/>
            <a:ext cx="8229600" cy="4572000"/>
          </a:xfrm>
        </p:spPr>
        <p:txBody>
          <a:bodyPr>
            <a:normAutofit fontScale="25000" lnSpcReduction="20000"/>
          </a:bodyPr>
          <a:lstStyle/>
          <a:p>
            <a:r>
              <a:rPr lang="en-US" sz="8000" dirty="0" err="1"/>
              <a:t>Ryba</a:t>
            </a:r>
            <a:r>
              <a:rPr lang="en-US" sz="8000" dirty="0"/>
              <a:t>, K., 2019. </a:t>
            </a:r>
            <a:r>
              <a:rPr lang="en-US" sz="8000" i="1" dirty="0"/>
              <a:t>7 Simple Ways to Reduce Stress in the Workplace</a:t>
            </a:r>
            <a:r>
              <a:rPr lang="en-US" sz="8000" dirty="0"/>
              <a:t>. [online] Quantumworkplace.com. Available at: &lt;https://www.quantumworkplace.com/future-of-work/7-ways-employees-can-reduce-stress-in-the-workplace&gt; [Accessed 10 October 2021].</a:t>
            </a:r>
          </a:p>
          <a:p>
            <a:r>
              <a:rPr lang="en-US" sz="8000" dirty="0"/>
              <a:t>Stewart, C., 2020a. </a:t>
            </a:r>
            <a:r>
              <a:rPr lang="en-US" sz="8000" i="1" dirty="0"/>
              <a:t>Changes in stress-related absence in the UK 2019 | </a:t>
            </a:r>
            <a:r>
              <a:rPr lang="en-US" sz="8000" i="1" dirty="0" err="1"/>
              <a:t>Statista</a:t>
            </a:r>
            <a:r>
              <a:rPr lang="en-US" sz="8000" dirty="0"/>
              <a:t>. [online] </a:t>
            </a:r>
            <a:r>
              <a:rPr lang="en-US" sz="8000" dirty="0" err="1"/>
              <a:t>Statista</a:t>
            </a:r>
            <a:r>
              <a:rPr lang="en-US" sz="8000" dirty="0"/>
              <a:t>. Available at: &lt;https://www.statista.com/statistics/1133984/changes-in-stress-related-absence-in-the-uk/&gt; [Accessed 2 October 2021].</a:t>
            </a:r>
          </a:p>
          <a:p>
            <a:r>
              <a:rPr lang="en-US" sz="8000" dirty="0"/>
              <a:t>Stewart, C., 2020b. </a:t>
            </a:r>
            <a:r>
              <a:rPr lang="en-US" sz="8000" i="1" dirty="0"/>
              <a:t>Causes of stress at work in the UK 2019 | </a:t>
            </a:r>
            <a:r>
              <a:rPr lang="en-US" sz="8000" i="1" dirty="0" err="1"/>
              <a:t>Statista</a:t>
            </a:r>
            <a:r>
              <a:rPr lang="en-US" sz="8000" dirty="0"/>
              <a:t>. [online] </a:t>
            </a:r>
            <a:r>
              <a:rPr lang="en-US" sz="8000" dirty="0" err="1"/>
              <a:t>Statista</a:t>
            </a:r>
            <a:r>
              <a:rPr lang="en-US" sz="8000" dirty="0"/>
              <a:t>. Available at: &lt;https://www.statista.com/statistics/1134031/causes-of-stress-at-work-in-the-uk/&gt; [Accessed 4 October 2021].</a:t>
            </a:r>
          </a:p>
          <a:p>
            <a:r>
              <a:rPr lang="en-US" sz="8000" dirty="0"/>
              <a:t>Stewart, C., 2020c. </a:t>
            </a:r>
            <a:r>
              <a:rPr lang="en-US" sz="8000" i="1" dirty="0"/>
              <a:t>Negative effect of tech on employee's well-being in the UK 2019 | </a:t>
            </a:r>
            <a:r>
              <a:rPr lang="en-US" sz="8000" i="1" dirty="0" err="1"/>
              <a:t>Statista</a:t>
            </a:r>
            <a:r>
              <a:rPr lang="en-US" sz="8000" dirty="0"/>
              <a:t>. [online] </a:t>
            </a:r>
            <a:r>
              <a:rPr lang="en-US" sz="8000" dirty="0" err="1"/>
              <a:t>Statista</a:t>
            </a:r>
            <a:r>
              <a:rPr lang="en-US" sz="8000" dirty="0"/>
              <a:t>. Available at: &lt;https://www.statista.com/statistics/1134262/negative-effect-of-tech-on-employee-s-well-being-in-the-uk/&gt; [Accessed 8 October 2021].</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descr="3,392 Thank You Gift Illustrations &amp;amp; Clip Art - i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292" name="AutoShape 4" descr="3,392 Thank You Gift Illustrations &amp;amp; Clip Art - i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 name="Picture 5" descr="istockphoto-1186070150-612x612.jpg"/>
          <p:cNvPicPr>
            <a:picLocks noChangeAspect="1"/>
          </p:cNvPicPr>
          <p:nvPr/>
        </p:nvPicPr>
        <p:blipFill>
          <a:blip r:embed="rId2"/>
          <a:stretch>
            <a:fillRect/>
          </a:stretch>
        </p:blipFill>
        <p:spPr>
          <a:xfrm>
            <a:off x="381000" y="1066800"/>
            <a:ext cx="8416268" cy="464820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32</TotalTime>
  <Words>1486</Words>
  <Application>Microsoft Office PowerPoint</Application>
  <PresentationFormat>On-screen Show (4:3)</PresentationFormat>
  <Paragraphs>63</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Century Gothic</vt:lpstr>
      <vt:lpstr>Verdana</vt:lpstr>
      <vt:lpstr>Wingdings 2</vt:lpstr>
      <vt:lpstr>Verve</vt:lpstr>
      <vt:lpstr>Work-Related Stress Faced by UK Employees</vt:lpstr>
      <vt:lpstr>Introduction</vt:lpstr>
      <vt:lpstr>Nature and impact of work-related stress on employees and organisations</vt:lpstr>
      <vt:lpstr>Nature and impact of work-related stress on employees and organisations</vt:lpstr>
      <vt:lpstr>Cause-and-effect analysis of work-related stress</vt:lpstr>
      <vt:lpstr>PESTLE Analysis</vt:lpstr>
      <vt:lpstr>PESTLE Analysis</vt:lpstr>
      <vt:lpstr>Alternative Solutions to Work-Related Stress</vt:lpstr>
      <vt:lpstr>Conclusion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Work-Related Stress Faced by UK Employees</dc:title>
  <dc:creator>Admin</dc:creator>
  <cp:lastModifiedBy>Test</cp:lastModifiedBy>
  <cp:revision>4</cp:revision>
  <dcterms:created xsi:type="dcterms:W3CDTF">2021-10-19T07:42:07Z</dcterms:created>
  <dcterms:modified xsi:type="dcterms:W3CDTF">2021-11-08T10:52:09Z</dcterms:modified>
</cp:coreProperties>
</file>