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handoutMasterIdLst>
    <p:handoutMasterId r:id="rId61"/>
  </p:handoutMasterIdLst>
  <p:sldIdLst>
    <p:sldId id="256" r:id="rId2"/>
    <p:sldId id="325" r:id="rId3"/>
    <p:sldId id="326" r:id="rId4"/>
    <p:sldId id="313" r:id="rId5"/>
    <p:sldId id="314" r:id="rId6"/>
    <p:sldId id="319" r:id="rId7"/>
    <p:sldId id="318" r:id="rId8"/>
    <p:sldId id="310" r:id="rId9"/>
    <p:sldId id="312" r:id="rId10"/>
    <p:sldId id="315" r:id="rId11"/>
    <p:sldId id="316" r:id="rId12"/>
    <p:sldId id="307" r:id="rId13"/>
    <p:sldId id="317" r:id="rId14"/>
    <p:sldId id="304" r:id="rId15"/>
    <p:sldId id="305" r:id="rId16"/>
    <p:sldId id="306" r:id="rId17"/>
    <p:sldId id="299" r:id="rId18"/>
    <p:sldId id="320" r:id="rId19"/>
    <p:sldId id="301" r:id="rId20"/>
    <p:sldId id="321" r:id="rId21"/>
    <p:sldId id="257" r:id="rId22"/>
    <p:sldId id="258" r:id="rId23"/>
    <p:sldId id="259" r:id="rId24"/>
    <p:sldId id="260" r:id="rId25"/>
    <p:sldId id="302" r:id="rId26"/>
    <p:sldId id="261" r:id="rId27"/>
    <p:sldId id="262" r:id="rId28"/>
    <p:sldId id="263" r:id="rId29"/>
    <p:sldId id="264" r:id="rId30"/>
    <p:sldId id="265" r:id="rId31"/>
    <p:sldId id="269" r:id="rId32"/>
    <p:sldId id="270" r:id="rId33"/>
    <p:sldId id="271" r:id="rId34"/>
    <p:sldId id="272" r:id="rId35"/>
    <p:sldId id="273" r:id="rId36"/>
    <p:sldId id="274" r:id="rId37"/>
    <p:sldId id="275" r:id="rId38"/>
    <p:sldId id="276" r:id="rId39"/>
    <p:sldId id="277" r:id="rId40"/>
    <p:sldId id="278" r:id="rId41"/>
    <p:sldId id="295" r:id="rId42"/>
    <p:sldId id="279" r:id="rId43"/>
    <p:sldId id="280" r:id="rId44"/>
    <p:sldId id="281" r:id="rId45"/>
    <p:sldId id="296" r:id="rId46"/>
    <p:sldId id="322" r:id="rId47"/>
    <p:sldId id="282" r:id="rId48"/>
    <p:sldId id="283" r:id="rId49"/>
    <p:sldId id="297" r:id="rId50"/>
    <p:sldId id="284" r:id="rId51"/>
    <p:sldId id="285" r:id="rId52"/>
    <p:sldId id="286" r:id="rId53"/>
    <p:sldId id="287" r:id="rId54"/>
    <p:sldId id="288" r:id="rId55"/>
    <p:sldId id="323" r:id="rId56"/>
    <p:sldId id="289" r:id="rId57"/>
    <p:sldId id="290" r:id="rId58"/>
    <p:sldId id="324" r:id="rId59"/>
    <p:sldId id="291" r:id="rId6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dgm:spPr/>
      <dgm:t>
        <a:bodyPr/>
        <a:lstStyle/>
        <a:p>
          <a:r>
            <a:rPr lang="en-GB" b="1" dirty="0" smtClean="0">
              <a:solidFill>
                <a:schemeClr val="tx2"/>
              </a:solidFill>
            </a:rPr>
            <a:t>Chapter 1</a:t>
          </a:r>
        </a:p>
        <a:p>
          <a:r>
            <a:rPr lang="en-GB" b="1" dirty="0" smtClean="0">
              <a:solidFill>
                <a:schemeClr val="tx2"/>
              </a:solidFill>
            </a:rPr>
            <a:t>Introduction Background Research question</a:t>
          </a:r>
          <a:endParaRPr lang="en-GB" b="1" dirty="0">
            <a:solidFill>
              <a:schemeClr val="tx2"/>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smtClean="0">
              <a:solidFill>
                <a:schemeClr val="tx2"/>
              </a:solidFill>
            </a:rPr>
            <a:t>Chapter 2Model/theories</a:t>
          </a:r>
        </a:p>
        <a:p>
          <a:r>
            <a:rPr lang="en-GB" b="1" dirty="0" smtClean="0">
              <a:solidFill>
                <a:schemeClr val="tx2"/>
              </a:solidFill>
            </a:rPr>
            <a:t>What explains X?</a:t>
          </a:r>
        </a:p>
        <a:p>
          <a:r>
            <a:rPr lang="en-GB" b="1" dirty="0" smtClean="0">
              <a:solidFill>
                <a:schemeClr val="tx2"/>
              </a:solidFill>
            </a:rPr>
            <a:t>Relevant research</a:t>
          </a:r>
          <a:endParaRPr lang="en-GB" b="1" dirty="0">
            <a:solidFill>
              <a:schemeClr val="tx2"/>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smtClean="0">
              <a:solidFill>
                <a:schemeClr val="tx2"/>
              </a:solidFill>
            </a:rPr>
            <a:t>Chapter 3 Methodology of data collection</a:t>
          </a:r>
          <a:endParaRPr lang="en-GB" b="1" dirty="0">
            <a:solidFill>
              <a:schemeClr val="tx2"/>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endParaRPr lang="en-GB" dirty="0" smtClean="0"/>
        </a:p>
        <a:p>
          <a:r>
            <a:rPr lang="en-GB" b="1" dirty="0" smtClean="0">
              <a:solidFill>
                <a:schemeClr val="tx2"/>
              </a:solidFill>
            </a:rPr>
            <a:t>Chapter 5</a:t>
          </a:r>
        </a:p>
        <a:p>
          <a:r>
            <a:rPr lang="en-GB" b="1" dirty="0" smtClean="0">
              <a:solidFill>
                <a:schemeClr val="tx2"/>
              </a:solidFill>
            </a:rPr>
            <a:t>Implications of findings Contribution to body of knowledge</a:t>
          </a:r>
          <a:endParaRPr lang="en-GB" b="1" dirty="0">
            <a:solidFill>
              <a:schemeClr val="tx2"/>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smtClean="0">
              <a:solidFill>
                <a:schemeClr val="tx2"/>
              </a:solidFill>
            </a:rPr>
            <a:t>Chapter 4</a:t>
          </a:r>
        </a:p>
        <a:p>
          <a:r>
            <a:rPr lang="en-GB" b="1" dirty="0" smtClean="0">
              <a:solidFill>
                <a:schemeClr val="tx2"/>
              </a:solidFill>
            </a:rPr>
            <a:t>Analysis of data</a:t>
          </a:r>
        </a:p>
        <a:p>
          <a:r>
            <a:rPr lang="en-GB" b="1" dirty="0" smtClean="0">
              <a:solidFill>
                <a:schemeClr val="tx2"/>
              </a:solidFill>
            </a:rPr>
            <a:t>Findings</a:t>
          </a:r>
          <a:endParaRPr lang="en-GB" b="1" dirty="0">
            <a:solidFill>
              <a:schemeClr val="tx2"/>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dgm:presLayoutVars>
          <dgm:bulletEnabled val="1"/>
        </dgm:presLayoutVars>
      </dgm:prSet>
      <dgm:spPr/>
      <dgm:t>
        <a:bodyPr/>
        <a:lstStyle/>
        <a:p>
          <a:endParaRPr lang="en-GB"/>
        </a:p>
      </dgm:t>
    </dgm:pt>
  </dgm:ptLst>
  <dgm:cxnLst>
    <dgm:cxn modelId="{21A05CF0-0378-4EA9-95AE-6FE24155B7E0}" type="presOf" srcId="{8A96B63C-6549-4E6B-8310-705936528941}" destId="{70AC2DA4-25AD-44B0-B46E-F1A9FEEF679B}" srcOrd="0" destOrd="0" presId="urn:microsoft.com/office/officeart/2005/8/layout/process1"/>
    <dgm:cxn modelId="{340996A6-900B-423B-BEC0-C5DAC15BE479}" type="presOf" srcId="{56EB989A-EB42-4715-A13E-BAA83F4F7F8D}" destId="{2B768F89-BA7D-4FFF-92B0-7F898D86A5FF}" srcOrd="0" destOrd="0" presId="urn:microsoft.com/office/officeart/2005/8/layout/process1"/>
    <dgm:cxn modelId="{0B7EFF12-5351-454C-A9C5-7F2B93F07B51}" type="presOf" srcId="{337D60EB-DFE8-4DD8-B433-3A49DD04ED8A}" destId="{39458F31-F832-4869-A793-BC45EC9B99D4}"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AA04B3A8-6AD2-4AB2-9602-505A4074BEE4}" type="presOf" srcId="{7015E850-2316-4BFF-81CC-0A0A8A089283}" destId="{0A1B7B23-DCFA-486E-BE5E-B53F23C1552E}" srcOrd="0"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A40099B0-8FFA-4428-9887-809BB3657A2C}" type="presOf" srcId="{1D86D6DF-CD9F-42A4-83FD-0D38A8212988}" destId="{290C66C4-6CA2-4AC3-95C2-8CDCA5E7774F}" srcOrd="0" destOrd="0" presId="urn:microsoft.com/office/officeart/2005/8/layout/process1"/>
    <dgm:cxn modelId="{15649429-A7AE-4D06-94A4-27DB0766C759}" type="presOf" srcId="{56EB989A-EB42-4715-A13E-BAA83F4F7F8D}" destId="{E65D49F9-29B0-483E-AE77-1295155F77B0}" srcOrd="1" destOrd="0" presId="urn:microsoft.com/office/officeart/2005/8/layout/process1"/>
    <dgm:cxn modelId="{3454D68D-38D0-44A3-9DCE-231885A26BF0}" type="presOf" srcId="{6CAF4798-C6A2-4295-BDDC-5DDDDDA65965}" destId="{7A20F605-ECEB-46A2-AABD-7EC0BE1781D2}" srcOrd="1" destOrd="0" presId="urn:microsoft.com/office/officeart/2005/8/layout/process1"/>
    <dgm:cxn modelId="{38D091BA-7157-4024-B9BA-F9B38CE59C7D}" type="presOf" srcId="{6B7C929A-199B-460C-8D4C-D7562475B66A}" destId="{3470D0F7-5628-401F-9A40-9D9ABEFDA730}" srcOrd="0" destOrd="0" presId="urn:microsoft.com/office/officeart/2005/8/layout/process1"/>
    <dgm:cxn modelId="{9D0FD002-074D-4498-9F26-2A276A7E4071}" type="presOf" srcId="{6B7C929A-199B-460C-8D4C-D7562475B66A}" destId="{7E09837C-7D29-4F68-A748-F27340D4CE2B}" srcOrd="1" destOrd="0" presId="urn:microsoft.com/office/officeart/2005/8/layout/process1"/>
    <dgm:cxn modelId="{E9B4C611-BD8C-4EB6-9DD6-90126BF9DB15}" type="presOf" srcId="{E43E6D1E-5C58-49A1-9577-A4573A1A72E7}" destId="{F658B2FD-BF4E-4177-B42B-51B81C8955C8}" srcOrd="0" destOrd="0" presId="urn:microsoft.com/office/officeart/2005/8/layout/process1"/>
    <dgm:cxn modelId="{656706DC-5C81-413C-A5A9-18BA4CC577C4}" type="presOf" srcId="{6CAF4798-C6A2-4295-BDDC-5DDDDDA65965}" destId="{D179D487-C426-4525-9C13-2BEE29926E05}"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1A5A0A1B-50EB-4ED9-9CB6-47904219CB3A}" srcId="{337D60EB-DFE8-4DD8-B433-3A49DD04ED8A}" destId="{E43E6D1E-5C58-49A1-9577-A4573A1A72E7}" srcOrd="2" destOrd="0" parTransId="{5D4439C0-167C-4FDC-82B5-65EF0233FBAA}" sibTransId="{7015E850-2316-4BFF-81CC-0A0A8A089283}"/>
    <dgm:cxn modelId="{6B591A43-9BD4-485E-9B68-6B71EE358F88}" type="presOf" srcId="{0FE78E5A-E807-4123-8B86-A55B2165898A}" destId="{F54A6E03-1D0F-4B5C-BD1D-C66B373EEBD6}" srcOrd="0" destOrd="0" presId="urn:microsoft.com/office/officeart/2005/8/layout/process1"/>
    <dgm:cxn modelId="{72FC4826-AD65-4BEC-80EA-24C14E96B288}" type="presOf" srcId="{7ABF21C1-075F-4F9F-82A0-251DEA2D7FBB}" destId="{7D20082B-F77D-4AE0-9D7A-BCD69924BC4C}" srcOrd="0" destOrd="0" presId="urn:microsoft.com/office/officeart/2005/8/layout/process1"/>
    <dgm:cxn modelId="{4C5042F0-996A-4146-86D5-71B16959FD9A}" type="presOf" srcId="{7015E850-2316-4BFF-81CC-0A0A8A089283}" destId="{7B1B47B5-0F77-45F2-9085-5789BE427A2A}" srcOrd="1"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6E557183-A32F-4004-90C6-1C64F7F85497}" type="presParOf" srcId="{39458F31-F832-4869-A793-BC45EC9B99D4}" destId="{290C66C4-6CA2-4AC3-95C2-8CDCA5E7774F}" srcOrd="0" destOrd="0" presId="urn:microsoft.com/office/officeart/2005/8/layout/process1"/>
    <dgm:cxn modelId="{1DD21956-97AA-4CE5-9EB2-5AF367DE5CFA}" type="presParOf" srcId="{39458F31-F832-4869-A793-BC45EC9B99D4}" destId="{3470D0F7-5628-401F-9A40-9D9ABEFDA730}" srcOrd="1" destOrd="0" presId="urn:microsoft.com/office/officeart/2005/8/layout/process1"/>
    <dgm:cxn modelId="{87836D93-76AB-4C89-98F9-5DEA44E28E9F}" type="presParOf" srcId="{3470D0F7-5628-401F-9A40-9D9ABEFDA730}" destId="{7E09837C-7D29-4F68-A748-F27340D4CE2B}" srcOrd="0" destOrd="0" presId="urn:microsoft.com/office/officeart/2005/8/layout/process1"/>
    <dgm:cxn modelId="{2E522AF2-19D2-4180-81D6-22314A62AB2E}" type="presParOf" srcId="{39458F31-F832-4869-A793-BC45EC9B99D4}" destId="{70AC2DA4-25AD-44B0-B46E-F1A9FEEF679B}" srcOrd="2" destOrd="0" presId="urn:microsoft.com/office/officeart/2005/8/layout/process1"/>
    <dgm:cxn modelId="{3D545E91-4881-42CF-A3B0-04A97FA87598}" type="presParOf" srcId="{39458F31-F832-4869-A793-BC45EC9B99D4}" destId="{2B768F89-BA7D-4FFF-92B0-7F898D86A5FF}" srcOrd="3" destOrd="0" presId="urn:microsoft.com/office/officeart/2005/8/layout/process1"/>
    <dgm:cxn modelId="{196F55B4-F76C-47B1-8DFC-1E78D3E27225}" type="presParOf" srcId="{2B768F89-BA7D-4FFF-92B0-7F898D86A5FF}" destId="{E65D49F9-29B0-483E-AE77-1295155F77B0}" srcOrd="0" destOrd="0" presId="urn:microsoft.com/office/officeart/2005/8/layout/process1"/>
    <dgm:cxn modelId="{86493D57-0A9B-4A9D-B1B2-E3E6DBD0A4FF}" type="presParOf" srcId="{39458F31-F832-4869-A793-BC45EC9B99D4}" destId="{F658B2FD-BF4E-4177-B42B-51B81C8955C8}" srcOrd="4" destOrd="0" presId="urn:microsoft.com/office/officeart/2005/8/layout/process1"/>
    <dgm:cxn modelId="{1FC62D67-52BF-4416-AFB9-11481DA3D271}" type="presParOf" srcId="{39458F31-F832-4869-A793-BC45EC9B99D4}" destId="{0A1B7B23-DCFA-486E-BE5E-B53F23C1552E}" srcOrd="5" destOrd="0" presId="urn:microsoft.com/office/officeart/2005/8/layout/process1"/>
    <dgm:cxn modelId="{95538ED7-972D-4D61-9377-C339514B8952}" type="presParOf" srcId="{0A1B7B23-DCFA-486E-BE5E-B53F23C1552E}" destId="{7B1B47B5-0F77-45F2-9085-5789BE427A2A}" srcOrd="0" destOrd="0" presId="urn:microsoft.com/office/officeart/2005/8/layout/process1"/>
    <dgm:cxn modelId="{3C61A35F-D233-497B-9851-E9E1D667EEA4}" type="presParOf" srcId="{39458F31-F832-4869-A793-BC45EC9B99D4}" destId="{F54A6E03-1D0F-4B5C-BD1D-C66B373EEBD6}" srcOrd="6" destOrd="0" presId="urn:microsoft.com/office/officeart/2005/8/layout/process1"/>
    <dgm:cxn modelId="{15807B87-2342-476E-8868-DE67F6210466}" type="presParOf" srcId="{39458F31-F832-4869-A793-BC45EC9B99D4}" destId="{D179D487-C426-4525-9C13-2BEE29926E05}" srcOrd="7" destOrd="0" presId="urn:microsoft.com/office/officeart/2005/8/layout/process1"/>
    <dgm:cxn modelId="{430DA2C0-B6E0-4A9E-BC53-A6AC5BB2E602}" type="presParOf" srcId="{D179D487-C426-4525-9C13-2BEE29926E05}" destId="{7A20F605-ECEB-46A2-AABD-7EC0BE1781D2}" srcOrd="0" destOrd="0" presId="urn:microsoft.com/office/officeart/2005/8/layout/process1"/>
    <dgm:cxn modelId="{4373CC6E-3B70-4BF8-9AFE-0A4078C85BAB}"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dgm:spPr/>
      <dgm:t>
        <a:bodyPr/>
        <a:lstStyle/>
        <a:p>
          <a:r>
            <a:rPr lang="en-GB" b="1" dirty="0" smtClean="0">
              <a:solidFill>
                <a:schemeClr val="tx2"/>
              </a:solidFill>
            </a:rPr>
            <a:t>Chapter 1</a:t>
          </a:r>
        </a:p>
        <a:p>
          <a:r>
            <a:rPr lang="en-GB" b="1" dirty="0" smtClean="0">
              <a:solidFill>
                <a:schemeClr val="tx2"/>
              </a:solidFill>
            </a:rPr>
            <a:t>Introduction Background Research question</a:t>
          </a:r>
          <a:endParaRPr lang="en-GB" b="1" dirty="0">
            <a:solidFill>
              <a:schemeClr val="tx2"/>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smtClean="0">
              <a:solidFill>
                <a:schemeClr val="tx2"/>
              </a:solidFill>
            </a:rPr>
            <a:t>Chapter 2Model/theories</a:t>
          </a:r>
        </a:p>
        <a:p>
          <a:r>
            <a:rPr lang="en-GB" b="1" dirty="0" smtClean="0">
              <a:solidFill>
                <a:schemeClr val="tx2"/>
              </a:solidFill>
            </a:rPr>
            <a:t>What explains X?</a:t>
          </a:r>
        </a:p>
        <a:p>
          <a:r>
            <a:rPr lang="en-GB" b="1" dirty="0" smtClean="0">
              <a:solidFill>
                <a:schemeClr val="tx2"/>
              </a:solidFill>
            </a:rPr>
            <a:t>Relevant research</a:t>
          </a:r>
          <a:endParaRPr lang="en-GB" b="1" dirty="0">
            <a:solidFill>
              <a:schemeClr val="tx2"/>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smtClean="0">
              <a:solidFill>
                <a:schemeClr val="tx2"/>
              </a:solidFill>
            </a:rPr>
            <a:t>Chapter 3 Methodology of data collection</a:t>
          </a:r>
          <a:endParaRPr lang="en-GB" b="1" dirty="0">
            <a:solidFill>
              <a:schemeClr val="tx2"/>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endParaRPr lang="en-GB" dirty="0" smtClean="0"/>
        </a:p>
        <a:p>
          <a:r>
            <a:rPr lang="en-GB" b="1" dirty="0" smtClean="0">
              <a:solidFill>
                <a:schemeClr val="tx2"/>
              </a:solidFill>
            </a:rPr>
            <a:t>Chapter 5</a:t>
          </a:r>
        </a:p>
        <a:p>
          <a:r>
            <a:rPr lang="en-GB" b="1" dirty="0" smtClean="0">
              <a:solidFill>
                <a:schemeClr val="tx2"/>
              </a:solidFill>
            </a:rPr>
            <a:t>Implications of findings Contribution to body of knowledge</a:t>
          </a:r>
          <a:endParaRPr lang="en-GB" b="1" dirty="0">
            <a:solidFill>
              <a:schemeClr val="tx2"/>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smtClean="0">
              <a:solidFill>
                <a:schemeClr val="tx2"/>
              </a:solidFill>
            </a:rPr>
            <a:t>Chapter 4</a:t>
          </a:r>
        </a:p>
        <a:p>
          <a:r>
            <a:rPr lang="en-GB" b="1" dirty="0" smtClean="0">
              <a:solidFill>
                <a:schemeClr val="tx2"/>
              </a:solidFill>
            </a:rPr>
            <a:t>Analysis of data</a:t>
          </a:r>
        </a:p>
        <a:p>
          <a:r>
            <a:rPr lang="en-GB" b="1" dirty="0" smtClean="0">
              <a:solidFill>
                <a:schemeClr val="tx2"/>
              </a:solidFill>
            </a:rPr>
            <a:t>Findings</a:t>
          </a:r>
          <a:endParaRPr lang="en-GB" b="1" dirty="0">
            <a:solidFill>
              <a:schemeClr val="tx2"/>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dgm:presLayoutVars>
          <dgm:bulletEnabled val="1"/>
        </dgm:presLayoutVars>
      </dgm:prSet>
      <dgm:spPr/>
      <dgm:t>
        <a:bodyPr/>
        <a:lstStyle/>
        <a:p>
          <a:endParaRPr lang="en-GB"/>
        </a:p>
      </dgm:t>
    </dgm:pt>
  </dgm:ptLst>
  <dgm:cxnLst>
    <dgm:cxn modelId="{80EFA7FA-49F6-4C2B-9705-4B08CA52DD15}" type="presOf" srcId="{1D86D6DF-CD9F-42A4-83FD-0D38A8212988}" destId="{290C66C4-6CA2-4AC3-95C2-8CDCA5E7774F}" srcOrd="0" destOrd="0" presId="urn:microsoft.com/office/officeart/2005/8/layout/process1"/>
    <dgm:cxn modelId="{7D331C40-4EAA-46DA-A03E-195F4B0731CE}" type="presOf" srcId="{7015E850-2316-4BFF-81CC-0A0A8A089283}" destId="{0A1B7B23-DCFA-486E-BE5E-B53F23C1552E}" srcOrd="0" destOrd="0" presId="urn:microsoft.com/office/officeart/2005/8/layout/process1"/>
    <dgm:cxn modelId="{21AB8F9D-DED9-4942-8668-8305CEFFD769}" type="presOf" srcId="{6B7C929A-199B-460C-8D4C-D7562475B66A}" destId="{7E09837C-7D29-4F68-A748-F27340D4CE2B}" srcOrd="1" destOrd="0" presId="urn:microsoft.com/office/officeart/2005/8/layout/process1"/>
    <dgm:cxn modelId="{5F223FF2-204B-4DD1-B7A3-0BA2D57C522C}" type="presOf" srcId="{56EB989A-EB42-4715-A13E-BAA83F4F7F8D}" destId="{2B768F89-BA7D-4FFF-92B0-7F898D86A5FF}" srcOrd="0" destOrd="0" presId="urn:microsoft.com/office/officeart/2005/8/layout/process1"/>
    <dgm:cxn modelId="{8E05C28C-FB7E-43BC-BC89-BDA27653EAB0}" type="presOf" srcId="{56EB989A-EB42-4715-A13E-BAA83F4F7F8D}" destId="{E65D49F9-29B0-483E-AE77-1295155F77B0}" srcOrd="1"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2F059E00-64FF-4625-9E04-F49EF2214B63}" type="presOf" srcId="{6CAF4798-C6A2-4295-BDDC-5DDDDDA65965}" destId="{D179D487-C426-4525-9C13-2BEE29926E05}" srcOrd="0" destOrd="0" presId="urn:microsoft.com/office/officeart/2005/8/layout/process1"/>
    <dgm:cxn modelId="{927F6093-D23C-4D1C-A5CA-7FAB226F9D59}" type="presOf" srcId="{6CAF4798-C6A2-4295-BDDC-5DDDDDA65965}" destId="{7A20F605-ECEB-46A2-AABD-7EC0BE1781D2}" srcOrd="1" destOrd="0" presId="urn:microsoft.com/office/officeart/2005/8/layout/process1"/>
    <dgm:cxn modelId="{19165D83-205B-4A71-8C82-E503D74C31F1}" type="presOf" srcId="{7ABF21C1-075F-4F9F-82A0-251DEA2D7FBB}" destId="{7D20082B-F77D-4AE0-9D7A-BCD69924BC4C}" srcOrd="0"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2D8FE4FB-CDC6-41C9-B1C6-C47351DD8C16}" type="presOf" srcId="{E43E6D1E-5C58-49A1-9577-A4573A1A72E7}" destId="{F658B2FD-BF4E-4177-B42B-51B81C8955C8}" srcOrd="0" destOrd="0" presId="urn:microsoft.com/office/officeart/2005/8/layout/process1"/>
    <dgm:cxn modelId="{472DB616-3A32-406A-B08C-E4D071905B64}" type="presOf" srcId="{8A96B63C-6549-4E6B-8310-705936528941}" destId="{70AC2DA4-25AD-44B0-B46E-F1A9FEEF679B}" srcOrd="0" destOrd="0" presId="urn:microsoft.com/office/officeart/2005/8/layout/process1"/>
    <dgm:cxn modelId="{1A5A0A1B-50EB-4ED9-9CB6-47904219CB3A}" srcId="{337D60EB-DFE8-4DD8-B433-3A49DD04ED8A}" destId="{E43E6D1E-5C58-49A1-9577-A4573A1A72E7}" srcOrd="2" destOrd="0" parTransId="{5D4439C0-167C-4FDC-82B5-65EF0233FBAA}" sibTransId="{7015E850-2316-4BFF-81CC-0A0A8A089283}"/>
    <dgm:cxn modelId="{3D846A38-47B6-4E9F-8D57-9F67E9E15F2F}" type="presOf" srcId="{7015E850-2316-4BFF-81CC-0A0A8A089283}" destId="{7B1B47B5-0F77-45F2-9085-5789BE427A2A}" srcOrd="1" destOrd="0" presId="urn:microsoft.com/office/officeart/2005/8/layout/process1"/>
    <dgm:cxn modelId="{FEF652EC-CDF2-4227-9D06-317C540389C0}" type="presOf" srcId="{337D60EB-DFE8-4DD8-B433-3A49DD04ED8A}" destId="{39458F31-F832-4869-A793-BC45EC9B99D4}" srcOrd="0" destOrd="0" presId="urn:microsoft.com/office/officeart/2005/8/layout/process1"/>
    <dgm:cxn modelId="{23396755-F164-4869-8530-FAA7951DB392}" type="presOf" srcId="{0FE78E5A-E807-4123-8B86-A55B2165898A}" destId="{F54A6E03-1D0F-4B5C-BD1D-C66B373EEBD6}"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377B4FFF-09A1-4F80-8881-FED0D67F2C9E}" srcId="{337D60EB-DFE8-4DD8-B433-3A49DD04ED8A}" destId="{7ABF21C1-075F-4F9F-82A0-251DEA2D7FBB}" srcOrd="4" destOrd="0" parTransId="{2739CFBD-1A51-4A1E-BCB6-D8DDF43E8316}" sibTransId="{8AF0E8BB-B9BB-4C0F-9396-765F405D4917}"/>
    <dgm:cxn modelId="{E01BA13B-B555-4130-8AEA-EE43DB945A21}" type="presOf" srcId="{6B7C929A-199B-460C-8D4C-D7562475B66A}" destId="{3470D0F7-5628-401F-9A40-9D9ABEFDA730}" srcOrd="0" destOrd="0" presId="urn:microsoft.com/office/officeart/2005/8/layout/process1"/>
    <dgm:cxn modelId="{6032CD9F-CE35-407C-B4DF-2D408C1C7F7F}" type="presParOf" srcId="{39458F31-F832-4869-A793-BC45EC9B99D4}" destId="{290C66C4-6CA2-4AC3-95C2-8CDCA5E7774F}" srcOrd="0" destOrd="0" presId="urn:microsoft.com/office/officeart/2005/8/layout/process1"/>
    <dgm:cxn modelId="{1F836E09-9D26-4E09-8E58-A4B432C34E35}" type="presParOf" srcId="{39458F31-F832-4869-A793-BC45EC9B99D4}" destId="{3470D0F7-5628-401F-9A40-9D9ABEFDA730}" srcOrd="1" destOrd="0" presId="urn:microsoft.com/office/officeart/2005/8/layout/process1"/>
    <dgm:cxn modelId="{1445D0C2-4C21-4128-9645-E39863778CF4}" type="presParOf" srcId="{3470D0F7-5628-401F-9A40-9D9ABEFDA730}" destId="{7E09837C-7D29-4F68-A748-F27340D4CE2B}" srcOrd="0" destOrd="0" presId="urn:microsoft.com/office/officeart/2005/8/layout/process1"/>
    <dgm:cxn modelId="{AD4294E0-4AEA-4E9D-9514-B8499E4134D2}" type="presParOf" srcId="{39458F31-F832-4869-A793-BC45EC9B99D4}" destId="{70AC2DA4-25AD-44B0-B46E-F1A9FEEF679B}" srcOrd="2" destOrd="0" presId="urn:microsoft.com/office/officeart/2005/8/layout/process1"/>
    <dgm:cxn modelId="{E8CC57FA-9AA8-417E-B659-142631475D86}" type="presParOf" srcId="{39458F31-F832-4869-A793-BC45EC9B99D4}" destId="{2B768F89-BA7D-4FFF-92B0-7F898D86A5FF}" srcOrd="3" destOrd="0" presId="urn:microsoft.com/office/officeart/2005/8/layout/process1"/>
    <dgm:cxn modelId="{FC299FB9-171B-4A7A-BC7F-230823D91EB1}" type="presParOf" srcId="{2B768F89-BA7D-4FFF-92B0-7F898D86A5FF}" destId="{E65D49F9-29B0-483E-AE77-1295155F77B0}" srcOrd="0" destOrd="0" presId="urn:microsoft.com/office/officeart/2005/8/layout/process1"/>
    <dgm:cxn modelId="{3CBB0E35-EE3F-474E-AA71-2D5A32CEEDCA}" type="presParOf" srcId="{39458F31-F832-4869-A793-BC45EC9B99D4}" destId="{F658B2FD-BF4E-4177-B42B-51B81C8955C8}" srcOrd="4" destOrd="0" presId="urn:microsoft.com/office/officeart/2005/8/layout/process1"/>
    <dgm:cxn modelId="{A73B87EC-2C83-4F96-8DDB-5AC026197637}" type="presParOf" srcId="{39458F31-F832-4869-A793-BC45EC9B99D4}" destId="{0A1B7B23-DCFA-486E-BE5E-B53F23C1552E}" srcOrd="5" destOrd="0" presId="urn:microsoft.com/office/officeart/2005/8/layout/process1"/>
    <dgm:cxn modelId="{26B58747-E1B4-46E3-BB5E-C15D93F8EC4B}" type="presParOf" srcId="{0A1B7B23-DCFA-486E-BE5E-B53F23C1552E}" destId="{7B1B47B5-0F77-45F2-9085-5789BE427A2A}" srcOrd="0" destOrd="0" presId="urn:microsoft.com/office/officeart/2005/8/layout/process1"/>
    <dgm:cxn modelId="{20FF3A53-EF85-4F84-BAD2-FF7DE4320890}" type="presParOf" srcId="{39458F31-F832-4869-A793-BC45EC9B99D4}" destId="{F54A6E03-1D0F-4B5C-BD1D-C66B373EEBD6}" srcOrd="6" destOrd="0" presId="urn:microsoft.com/office/officeart/2005/8/layout/process1"/>
    <dgm:cxn modelId="{6CE5A4A3-E449-496E-8420-3DBC2DC881C6}" type="presParOf" srcId="{39458F31-F832-4869-A793-BC45EC9B99D4}" destId="{D179D487-C426-4525-9C13-2BEE29926E05}" srcOrd="7" destOrd="0" presId="urn:microsoft.com/office/officeart/2005/8/layout/process1"/>
    <dgm:cxn modelId="{6E83453C-DFAF-490F-8C4B-9D7BF4701B26}" type="presParOf" srcId="{D179D487-C426-4525-9C13-2BEE29926E05}" destId="{7A20F605-ECEB-46A2-AABD-7EC0BE1781D2}" srcOrd="0" destOrd="0" presId="urn:microsoft.com/office/officeart/2005/8/layout/process1"/>
    <dgm:cxn modelId="{C40285DA-3FF8-4141-8597-D2615E86AF05}"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444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1</a:t>
          </a:r>
        </a:p>
        <a:p>
          <a:pPr lvl="0" algn="ctr" defTabSz="488950">
            <a:lnSpc>
              <a:spcPct val="90000"/>
            </a:lnSpc>
            <a:spcBef>
              <a:spcPct val="0"/>
            </a:spcBef>
            <a:spcAft>
              <a:spcPct val="35000"/>
            </a:spcAft>
          </a:pPr>
          <a:r>
            <a:rPr lang="en-GB" sz="1100" b="1" kern="1200" dirty="0" smtClean="0">
              <a:solidFill>
                <a:schemeClr val="tx2"/>
              </a:solidFill>
            </a:rPr>
            <a:t>Introduction Background Research question</a:t>
          </a:r>
          <a:endParaRPr lang="en-GB" sz="1100" b="1" kern="1200" dirty="0">
            <a:solidFill>
              <a:schemeClr val="tx2"/>
            </a:solidFill>
          </a:endParaRPr>
        </a:p>
      </dsp:txBody>
      <dsp:txXfrm>
        <a:off x="44789" y="1822234"/>
        <a:ext cx="1298044" cy="1296698"/>
      </dsp:txXfrm>
    </dsp:sp>
    <dsp:sp modelId="{3470D0F7-5628-401F-9A40-9D9ABEFDA730}">
      <dsp:nvSpPr>
        <dsp:cNvPr id="0" name=""/>
        <dsp:cNvSpPr/>
      </dsp:nvSpPr>
      <dsp:spPr>
        <a:xfrm>
          <a:off x="152104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1521049" y="2368006"/>
        <a:ext cx="204603" cy="205154"/>
      </dsp:txXfrm>
    </dsp:sp>
    <dsp:sp modelId="{70AC2DA4-25AD-44B0-B46E-F1A9FEEF679B}">
      <dsp:nvSpPr>
        <dsp:cNvPr id="0" name=""/>
        <dsp:cNvSpPr/>
      </dsp:nvSpPr>
      <dsp:spPr>
        <a:xfrm>
          <a:off x="193466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2Model/theories</a:t>
          </a:r>
        </a:p>
        <a:p>
          <a:pPr lvl="0" algn="ctr" defTabSz="488950">
            <a:lnSpc>
              <a:spcPct val="90000"/>
            </a:lnSpc>
            <a:spcBef>
              <a:spcPct val="0"/>
            </a:spcBef>
            <a:spcAft>
              <a:spcPct val="35000"/>
            </a:spcAft>
          </a:pPr>
          <a:r>
            <a:rPr lang="en-GB" sz="1100" b="1" kern="1200" dirty="0" smtClean="0">
              <a:solidFill>
                <a:schemeClr val="tx2"/>
              </a:solidFill>
            </a:rPr>
            <a:t>What explains X?</a:t>
          </a:r>
        </a:p>
        <a:p>
          <a:pPr lvl="0" algn="ctr" defTabSz="488950">
            <a:lnSpc>
              <a:spcPct val="90000"/>
            </a:lnSpc>
            <a:spcBef>
              <a:spcPct val="0"/>
            </a:spcBef>
            <a:spcAft>
              <a:spcPct val="35000"/>
            </a:spcAft>
          </a:pPr>
          <a:r>
            <a:rPr lang="en-GB" sz="1100" b="1" kern="1200" dirty="0" smtClean="0">
              <a:solidFill>
                <a:schemeClr val="tx2"/>
              </a:solidFill>
            </a:rPr>
            <a:t>Relevant research</a:t>
          </a:r>
          <a:endParaRPr lang="en-GB" sz="1100" b="1" kern="1200" dirty="0">
            <a:solidFill>
              <a:schemeClr val="tx2"/>
            </a:solidFill>
          </a:endParaRPr>
        </a:p>
      </dsp:txBody>
      <dsp:txXfrm>
        <a:off x="1975009" y="1822234"/>
        <a:ext cx="1298044" cy="1296698"/>
      </dsp:txXfrm>
    </dsp:sp>
    <dsp:sp modelId="{2B768F89-BA7D-4FFF-92B0-7F898D86A5FF}">
      <dsp:nvSpPr>
        <dsp:cNvPr id="0" name=""/>
        <dsp:cNvSpPr/>
      </dsp:nvSpPr>
      <dsp:spPr>
        <a:xfrm>
          <a:off x="345126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3451269" y="2368006"/>
        <a:ext cx="204603" cy="205154"/>
      </dsp:txXfrm>
    </dsp:sp>
    <dsp:sp modelId="{F658B2FD-BF4E-4177-B42B-51B81C8955C8}">
      <dsp:nvSpPr>
        <dsp:cNvPr id="0" name=""/>
        <dsp:cNvSpPr/>
      </dsp:nvSpPr>
      <dsp:spPr>
        <a:xfrm>
          <a:off x="386488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3 Methodology of data collection</a:t>
          </a:r>
          <a:endParaRPr lang="en-GB" sz="1100" b="1" kern="1200" dirty="0">
            <a:solidFill>
              <a:schemeClr val="tx2"/>
            </a:solidFill>
          </a:endParaRPr>
        </a:p>
      </dsp:txBody>
      <dsp:txXfrm>
        <a:off x="3905229" y="1822234"/>
        <a:ext cx="1298044" cy="1296698"/>
      </dsp:txXfrm>
    </dsp:sp>
    <dsp:sp modelId="{0A1B7B23-DCFA-486E-BE5E-B53F23C1552E}">
      <dsp:nvSpPr>
        <dsp:cNvPr id="0" name=""/>
        <dsp:cNvSpPr/>
      </dsp:nvSpPr>
      <dsp:spPr>
        <a:xfrm>
          <a:off x="538148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5381489" y="2368006"/>
        <a:ext cx="204603" cy="205154"/>
      </dsp:txXfrm>
    </dsp:sp>
    <dsp:sp modelId="{F54A6E03-1D0F-4B5C-BD1D-C66B373EEBD6}">
      <dsp:nvSpPr>
        <dsp:cNvPr id="0" name=""/>
        <dsp:cNvSpPr/>
      </dsp:nvSpPr>
      <dsp:spPr>
        <a:xfrm>
          <a:off x="579510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4</a:t>
          </a:r>
        </a:p>
        <a:p>
          <a:pPr lvl="0" algn="ctr" defTabSz="488950">
            <a:lnSpc>
              <a:spcPct val="90000"/>
            </a:lnSpc>
            <a:spcBef>
              <a:spcPct val="0"/>
            </a:spcBef>
            <a:spcAft>
              <a:spcPct val="35000"/>
            </a:spcAft>
          </a:pPr>
          <a:r>
            <a:rPr lang="en-GB" sz="1100" b="1" kern="1200" dirty="0" smtClean="0">
              <a:solidFill>
                <a:schemeClr val="tx2"/>
              </a:solidFill>
            </a:rPr>
            <a:t>Analysis of data</a:t>
          </a:r>
        </a:p>
        <a:p>
          <a:pPr lvl="0" algn="ctr" defTabSz="488950">
            <a:lnSpc>
              <a:spcPct val="90000"/>
            </a:lnSpc>
            <a:spcBef>
              <a:spcPct val="0"/>
            </a:spcBef>
            <a:spcAft>
              <a:spcPct val="35000"/>
            </a:spcAft>
          </a:pPr>
          <a:r>
            <a:rPr lang="en-GB" sz="1100" b="1" kern="1200" dirty="0" smtClean="0">
              <a:solidFill>
                <a:schemeClr val="tx2"/>
              </a:solidFill>
            </a:rPr>
            <a:t>Findings</a:t>
          </a:r>
          <a:endParaRPr lang="en-GB" sz="1100" b="1" kern="1200" dirty="0">
            <a:solidFill>
              <a:schemeClr val="tx2"/>
            </a:solidFill>
          </a:endParaRPr>
        </a:p>
      </dsp:txBody>
      <dsp:txXfrm>
        <a:off x="5835449" y="1822234"/>
        <a:ext cx="1298044" cy="1296698"/>
      </dsp:txXfrm>
    </dsp:sp>
    <dsp:sp modelId="{D179D487-C426-4525-9C13-2BEE29926E05}">
      <dsp:nvSpPr>
        <dsp:cNvPr id="0" name=""/>
        <dsp:cNvSpPr/>
      </dsp:nvSpPr>
      <dsp:spPr>
        <a:xfrm>
          <a:off x="731170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7311709" y="2368006"/>
        <a:ext cx="204603" cy="205154"/>
      </dsp:txXfrm>
    </dsp:sp>
    <dsp:sp modelId="{7D20082B-F77D-4AE0-9D7A-BCD69924BC4C}">
      <dsp:nvSpPr>
        <dsp:cNvPr id="0" name=""/>
        <dsp:cNvSpPr/>
      </dsp:nvSpPr>
      <dsp:spPr>
        <a:xfrm>
          <a:off x="772532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endParaRPr lang="en-GB" sz="1100" kern="1200" dirty="0" smtClean="0"/>
        </a:p>
        <a:p>
          <a:pPr lvl="0" algn="ctr" defTabSz="488950">
            <a:lnSpc>
              <a:spcPct val="90000"/>
            </a:lnSpc>
            <a:spcBef>
              <a:spcPct val="0"/>
            </a:spcBef>
            <a:spcAft>
              <a:spcPct val="35000"/>
            </a:spcAft>
          </a:pPr>
          <a:r>
            <a:rPr lang="en-GB" sz="1100" b="1" kern="1200" dirty="0" smtClean="0">
              <a:solidFill>
                <a:schemeClr val="tx2"/>
              </a:solidFill>
            </a:rPr>
            <a:t>Chapter 5</a:t>
          </a:r>
        </a:p>
        <a:p>
          <a:pPr lvl="0" algn="ctr" defTabSz="488950">
            <a:lnSpc>
              <a:spcPct val="90000"/>
            </a:lnSpc>
            <a:spcBef>
              <a:spcPct val="0"/>
            </a:spcBef>
            <a:spcAft>
              <a:spcPct val="35000"/>
            </a:spcAft>
          </a:pPr>
          <a:r>
            <a:rPr lang="en-GB" sz="1100" b="1" kern="1200" dirty="0" smtClean="0">
              <a:solidFill>
                <a:schemeClr val="tx2"/>
              </a:solidFill>
            </a:rPr>
            <a:t>Implications of findings Contribution to body of knowledge</a:t>
          </a:r>
          <a:endParaRPr lang="en-GB" sz="1100" b="1" kern="1200" dirty="0">
            <a:solidFill>
              <a:schemeClr val="tx2"/>
            </a:solidFill>
          </a:endParaRPr>
        </a:p>
      </dsp:txBody>
      <dsp:txXfrm>
        <a:off x="7765669" y="1822234"/>
        <a:ext cx="1298044" cy="12966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F385E53-5306-4085-85A6-62D548D9F46A}" type="datetimeFigureOut">
              <a:rPr lang="en-GB" smtClean="0"/>
              <a:t>26/04/2018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687722F6-4534-4C03-A58B-78D52B26A7B0}" type="slidenum">
              <a:rPr lang="en-GB" smtClean="0"/>
              <a:t>‹#›</a:t>
            </a:fld>
            <a:endParaRPr lang="en-GB"/>
          </a:p>
        </p:txBody>
      </p:sp>
    </p:spTree>
    <p:extLst>
      <p:ext uri="{BB962C8B-B14F-4D97-AF65-F5344CB8AC3E}">
        <p14:creationId xmlns:p14="http://schemas.microsoft.com/office/powerpoint/2010/main" val="196451778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chemeClr val="tx1"/>
                </a:solidFill>
                <a:latin typeface="+mn-lt"/>
              </a:defRPr>
            </a:lvl1pPr>
          </a:lstStyle>
          <a:p>
            <a:fld id="{CEE325D0-0E2F-4C12-9E92-56C16599B78F}" type="datetimeFigureOut">
              <a:rPr lang="en-GB" smtClean="0"/>
              <a:t>26/04/2018</a:t>
            </a:fld>
            <a:endParaRPr lang="en-GB"/>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fld id="{3227CD55-B403-4775-9D14-3A59802AF6B9}" type="slidenum">
              <a:rPr lang="en-GB" smtClean="0"/>
              <a:t>‹#›</a:t>
            </a:fld>
            <a:endParaRPr lang="en-GB"/>
          </a:p>
        </p:txBody>
      </p:sp>
    </p:spTree>
    <p:extLst>
      <p:ext uri="{BB962C8B-B14F-4D97-AF65-F5344CB8AC3E}">
        <p14:creationId xmlns:p14="http://schemas.microsoft.com/office/powerpoint/2010/main" val="282385567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EE325D0-0E2F-4C12-9E92-56C16599B78F}" type="datetimeFigureOut">
              <a:rPr lang="en-GB" smtClean="0"/>
              <a:t>26/04/2018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3788893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chemeClr val="tx1"/>
                </a:solidFill>
                <a:latin typeface="+mn-lt"/>
                <a:ea typeface="+mn-ea"/>
                <a:cs typeface="+mn-cs"/>
              </a:defRPr>
            </a:lvl1pPr>
          </a:lstStyle>
          <a:p>
            <a:fld id="{CEE325D0-0E2F-4C12-9E92-56C16599B78F}" type="datetimeFigureOut">
              <a:rPr lang="en-GB" smtClean="0"/>
              <a:t>26/04/2018</a:t>
            </a:fld>
            <a:endParaRPr lang="en-GB"/>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6453378" y="5211060"/>
            <a:ext cx="1584198" cy="228600"/>
          </a:xfrm>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259607102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EE325D0-0E2F-4C12-9E92-56C16599B78F}" type="datetimeFigureOut">
              <a:rPr lang="en-GB" smtClean="0"/>
              <a:t>26/04/2018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2612142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EE325D0-0E2F-4C12-9E92-56C16599B78F}" type="datetimeFigureOut">
              <a:rPr lang="en-GB" smtClean="0"/>
              <a:t>26/04/2018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4232366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EE325D0-0E2F-4C12-9E92-56C16599B78F}" type="datetimeFigureOut">
              <a:rPr lang="en-GB" smtClean="0"/>
              <a:t>26/04/2018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4071904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E325D0-0E2F-4C12-9E92-56C16599B78F}" type="datetimeFigureOut">
              <a:rPr lang="en-GB" smtClean="0"/>
              <a:t>26/04/2018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4068238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3736"/>
            <a:ext cx="6398514"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CEE325D0-0E2F-4C12-9E92-56C16599B78F}" type="datetimeFigureOut">
              <a:rPr lang="en-GB" smtClean="0"/>
              <a:t>26/04/2018</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7795258" y="6310086"/>
            <a:ext cx="1097280" cy="274320"/>
          </a:xfrm>
        </p:spPr>
        <p:txBody>
          <a:bodyPr/>
          <a:lstStyle>
            <a:lvl1pPr>
              <a:defRPr>
                <a:solidFill>
                  <a:srgbClr val="FFFFFF"/>
                </a:solidFill>
              </a:defRPr>
            </a:lvl1pPr>
          </a:lstStyle>
          <a:p>
            <a:fld id="{3227CD55-B403-4775-9D14-3A59802AF6B9}" type="slidenum">
              <a:rPr lang="en-GB" smtClean="0"/>
              <a:t>‹#›</a:t>
            </a:fld>
            <a:endParaRPr lang="en-GB"/>
          </a:p>
        </p:txBody>
      </p:sp>
      <p:sp>
        <p:nvSpPr>
          <p:cNvPr id="12" name="Rectangle 11"/>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88420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CEE325D0-0E2F-4C12-9E92-56C16599B78F}" type="datetimeFigureOut">
              <a:rPr lang="en-GB" smtClean="0"/>
              <a:t>26/04/2018</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rgbClr val="FFFFFF"/>
                </a:solidFill>
              </a:defRPr>
            </a:lvl1pPr>
          </a:lstStyle>
          <a:p>
            <a:fld id="{3227CD55-B403-4775-9D14-3A59802AF6B9}" type="slidenum">
              <a:rPr lang="en-GB" smtClean="0"/>
              <a:t>‹#›</a:t>
            </a:fld>
            <a:endParaRPr lang="en-GB"/>
          </a:p>
        </p:txBody>
      </p:sp>
      <p:sp>
        <p:nvSpPr>
          <p:cNvPr id="11" name="Rectangle 10"/>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29574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EE325D0-0E2F-4C12-9E92-56C16599B78F}" type="datetimeFigureOut">
              <a:rPr lang="en-GB" smtClean="0"/>
              <a:t>26/04/2018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3063022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EE325D0-0E2F-4C12-9E92-56C16599B78F}" type="datetimeFigureOut">
              <a:rPr lang="en-GB" smtClean="0"/>
              <a:t>26/04/2018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688039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34768" y="6309360"/>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fld id="{CEE325D0-0E2F-4C12-9E92-56C16599B78F}" type="datetimeFigureOut">
              <a:rPr lang="en-GB" smtClean="0"/>
              <a:t>26/04/2018</a:t>
            </a:fld>
            <a:endParaRPr lang="en-GB"/>
          </a:p>
        </p:txBody>
      </p:sp>
      <p:sp>
        <p:nvSpPr>
          <p:cNvPr id="5" name="Footer Placeholder 4"/>
          <p:cNvSpPr>
            <a:spLocks noGrp="1"/>
          </p:cNvSpPr>
          <p:nvPr>
            <p:ph type="ftr" sz="quarter" idx="3"/>
          </p:nvPr>
        </p:nvSpPr>
        <p:spPr>
          <a:xfrm>
            <a:off x="2596896" y="6309360"/>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7823382" y="6309360"/>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3227CD55-B403-4775-9D14-3A59802AF6B9}" type="slidenum">
              <a:rPr lang="en-GB" smtClean="0"/>
              <a:t>‹#›</a:t>
            </a:fld>
            <a:endParaRPr lang="en-GB"/>
          </a:p>
        </p:txBody>
      </p:sp>
    </p:spTree>
    <p:extLst>
      <p:ext uri="{BB962C8B-B14F-4D97-AF65-F5344CB8AC3E}">
        <p14:creationId xmlns:p14="http://schemas.microsoft.com/office/powerpoint/2010/main" val="69248297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Refresher Chapter 5</a:t>
            </a:r>
            <a:br>
              <a:rPr lang="en-GB" dirty="0" smtClean="0"/>
            </a:br>
            <a:endParaRPr lang="en-GB" dirty="0"/>
          </a:p>
        </p:txBody>
      </p:sp>
      <p:sp>
        <p:nvSpPr>
          <p:cNvPr id="3" name="Subtitle 2"/>
          <p:cNvSpPr>
            <a:spLocks noGrp="1"/>
          </p:cNvSpPr>
          <p:nvPr>
            <p:ph type="subTitle" idx="1"/>
          </p:nvPr>
        </p:nvSpPr>
        <p:spPr/>
        <p:txBody>
          <a:bodyPr>
            <a:normAutofit lnSpcReduction="10000"/>
          </a:bodyPr>
          <a:lstStyle/>
          <a:p>
            <a:endParaRPr lang="en-GB" dirty="0" smtClean="0"/>
          </a:p>
          <a:p>
            <a:r>
              <a:rPr lang="en-GB" dirty="0" smtClean="0"/>
              <a:t>Caroline Jawad 2018</a:t>
            </a:r>
            <a:endParaRPr lang="en-GB" dirty="0"/>
          </a:p>
        </p:txBody>
      </p:sp>
    </p:spTree>
    <p:extLst>
      <p:ext uri="{BB962C8B-B14F-4D97-AF65-F5344CB8AC3E}">
        <p14:creationId xmlns:p14="http://schemas.microsoft.com/office/powerpoint/2010/main" val="3009556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7680960" cy="1371600"/>
          </a:xfrm>
        </p:spPr>
        <p:txBody>
          <a:bodyPr/>
          <a:lstStyle/>
          <a:p>
            <a:r>
              <a:rPr lang="en-GB" dirty="0" smtClean="0"/>
              <a:t>Printing</a:t>
            </a:r>
            <a:endParaRPr lang="en-GB" dirty="0"/>
          </a:p>
        </p:txBody>
      </p:sp>
      <p:pic>
        <p:nvPicPr>
          <p:cNvPr id="4" name="Content Placeholder 3"/>
          <p:cNvPicPr>
            <a:picLocks noGrp="1" noChangeAspect="1"/>
          </p:cNvPicPr>
          <p:nvPr>
            <p:ph idx="1"/>
          </p:nvPr>
        </p:nvPicPr>
        <p:blipFill>
          <a:blip r:embed="rId2"/>
          <a:stretch>
            <a:fillRect/>
          </a:stretch>
        </p:blipFill>
        <p:spPr>
          <a:xfrm>
            <a:off x="323528" y="1052736"/>
            <a:ext cx="3312368" cy="3312368"/>
          </a:xfrm>
          <a:prstGeom prst="rect">
            <a:avLst/>
          </a:prstGeom>
        </p:spPr>
      </p:pic>
      <p:pic>
        <p:nvPicPr>
          <p:cNvPr id="5" name="Picture 4"/>
          <p:cNvPicPr>
            <a:picLocks noChangeAspect="1"/>
          </p:cNvPicPr>
          <p:nvPr/>
        </p:nvPicPr>
        <p:blipFill>
          <a:blip r:embed="rId3"/>
          <a:stretch>
            <a:fillRect/>
          </a:stretch>
        </p:blipFill>
        <p:spPr>
          <a:xfrm>
            <a:off x="4716016" y="1589013"/>
            <a:ext cx="3528392" cy="2520280"/>
          </a:xfrm>
          <a:prstGeom prst="rect">
            <a:avLst/>
          </a:prstGeom>
        </p:spPr>
      </p:pic>
      <p:pic>
        <p:nvPicPr>
          <p:cNvPr id="6" name="Picture 5"/>
          <p:cNvPicPr>
            <a:picLocks noChangeAspect="1"/>
          </p:cNvPicPr>
          <p:nvPr/>
        </p:nvPicPr>
        <p:blipFill>
          <a:blip r:embed="rId4"/>
          <a:stretch>
            <a:fillRect/>
          </a:stretch>
        </p:blipFill>
        <p:spPr>
          <a:xfrm>
            <a:off x="5580112" y="4653136"/>
            <a:ext cx="2533650" cy="1809750"/>
          </a:xfrm>
          <a:prstGeom prst="rect">
            <a:avLst/>
          </a:prstGeom>
        </p:spPr>
      </p:pic>
      <p:pic>
        <p:nvPicPr>
          <p:cNvPr id="7" name="Picture 6"/>
          <p:cNvPicPr>
            <a:picLocks noChangeAspect="1"/>
          </p:cNvPicPr>
          <p:nvPr/>
        </p:nvPicPr>
        <p:blipFill>
          <a:blip r:embed="rId5"/>
          <a:stretch>
            <a:fillRect/>
          </a:stretch>
        </p:blipFill>
        <p:spPr>
          <a:xfrm>
            <a:off x="1512221" y="4258022"/>
            <a:ext cx="2939819" cy="2204864"/>
          </a:xfrm>
          <a:prstGeom prst="rect">
            <a:avLst/>
          </a:prstGeom>
        </p:spPr>
      </p:pic>
    </p:spTree>
    <p:extLst>
      <p:ext uri="{BB962C8B-B14F-4D97-AF65-F5344CB8AC3E}">
        <p14:creationId xmlns:p14="http://schemas.microsoft.com/office/powerpoint/2010/main" val="653771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Documents</a:t>
            </a:r>
            <a:endParaRPr lang="en-GB" dirty="0"/>
          </a:p>
        </p:txBody>
      </p:sp>
      <p:sp>
        <p:nvSpPr>
          <p:cNvPr id="3" name="Content Placeholder 2"/>
          <p:cNvSpPr>
            <a:spLocks noGrp="1"/>
          </p:cNvSpPr>
          <p:nvPr>
            <p:ph idx="1"/>
          </p:nvPr>
        </p:nvSpPr>
        <p:spPr/>
        <p:txBody>
          <a:bodyPr/>
          <a:lstStyle/>
          <a:p>
            <a:r>
              <a:rPr lang="en-GB" dirty="0" smtClean="0"/>
              <a:t>Dissertation Handbook</a:t>
            </a:r>
          </a:p>
          <a:p>
            <a:r>
              <a:rPr lang="en-GB" smtClean="0"/>
              <a:t>Guidance Handbook </a:t>
            </a:r>
            <a:endParaRPr lang="en-GB"/>
          </a:p>
        </p:txBody>
      </p:sp>
    </p:spTree>
    <p:extLst>
      <p:ext uri="{BB962C8B-B14F-4D97-AF65-F5344CB8AC3E}">
        <p14:creationId xmlns:p14="http://schemas.microsoft.com/office/powerpoint/2010/main" val="2385856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thesis</a:t>
            </a:r>
          </a:p>
        </p:txBody>
      </p:sp>
      <p:graphicFrame>
        <p:nvGraphicFramePr>
          <p:cNvPr id="4" name="Content Placeholder 3"/>
          <p:cNvGraphicFramePr>
            <a:graphicFrameLocks noGrp="1"/>
          </p:cNvGraphicFramePr>
          <p:nvPr>
            <p:ph idx="1"/>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0634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thesis</a:t>
            </a:r>
          </a:p>
        </p:txBody>
      </p:sp>
      <p:graphicFrame>
        <p:nvGraphicFramePr>
          <p:cNvPr id="4" name="Content Placeholder 3"/>
          <p:cNvGraphicFramePr>
            <a:graphicFrameLocks noGrp="1"/>
          </p:cNvGraphicFramePr>
          <p:nvPr>
            <p:ph idx="1"/>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5-Point Star 2"/>
          <p:cNvSpPr/>
          <p:nvPr/>
        </p:nvSpPr>
        <p:spPr>
          <a:xfrm>
            <a:off x="7872420" y="2564904"/>
            <a:ext cx="1080120" cy="936104"/>
          </a:xfrm>
          <a:prstGeom prst="star5">
            <a:avLst/>
          </a:prstGeom>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02659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262312" y="2557462"/>
            <a:ext cx="2619375" cy="1743075"/>
          </a:xfrm>
          <a:prstGeom prst="rect">
            <a:avLst/>
          </a:prstGeom>
        </p:spPr>
      </p:pic>
      <p:pic>
        <p:nvPicPr>
          <p:cNvPr id="6" name="Picture 5"/>
          <p:cNvPicPr>
            <a:picLocks noChangeAspect="1"/>
          </p:cNvPicPr>
          <p:nvPr/>
        </p:nvPicPr>
        <p:blipFill>
          <a:blip r:embed="rId3"/>
          <a:stretch>
            <a:fillRect/>
          </a:stretch>
        </p:blipFill>
        <p:spPr>
          <a:xfrm>
            <a:off x="3414712" y="2709862"/>
            <a:ext cx="2619375" cy="1743075"/>
          </a:xfrm>
          <a:prstGeom prst="rect">
            <a:avLst/>
          </a:prstGeom>
        </p:spPr>
      </p:pic>
      <p:pic>
        <p:nvPicPr>
          <p:cNvPr id="7" name="Picture 6"/>
          <p:cNvPicPr>
            <a:picLocks noChangeAspect="1"/>
          </p:cNvPicPr>
          <p:nvPr/>
        </p:nvPicPr>
        <p:blipFill>
          <a:blip r:embed="rId4"/>
          <a:stretch>
            <a:fillRect/>
          </a:stretch>
        </p:blipFill>
        <p:spPr>
          <a:xfrm>
            <a:off x="0" y="914593"/>
            <a:ext cx="9144000" cy="5028813"/>
          </a:xfrm>
          <a:prstGeom prst="rect">
            <a:avLst/>
          </a:prstGeom>
        </p:spPr>
      </p:pic>
    </p:spTree>
    <p:extLst>
      <p:ext uri="{BB962C8B-B14F-4D97-AF65-F5344CB8AC3E}">
        <p14:creationId xmlns:p14="http://schemas.microsoft.com/office/powerpoint/2010/main" val="1924069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is IT ! </a:t>
            </a:r>
            <a:endParaRPr lang="en-GB" dirty="0"/>
          </a:p>
        </p:txBody>
      </p:sp>
      <p:sp>
        <p:nvSpPr>
          <p:cNvPr id="3" name="Content Placeholder 2"/>
          <p:cNvSpPr>
            <a:spLocks noGrp="1"/>
          </p:cNvSpPr>
          <p:nvPr>
            <p:ph idx="1"/>
          </p:nvPr>
        </p:nvSpPr>
        <p:spPr/>
        <p:txBody>
          <a:bodyPr>
            <a:normAutofit/>
          </a:bodyPr>
          <a:lstStyle/>
          <a:p>
            <a:r>
              <a:rPr lang="en-GB" sz="2400" dirty="0" smtClean="0"/>
              <a:t>You have nearly finished !</a:t>
            </a:r>
          </a:p>
          <a:p>
            <a:r>
              <a:rPr lang="en-GB" sz="2400" dirty="0" smtClean="0"/>
              <a:t>This </a:t>
            </a:r>
            <a:r>
              <a:rPr lang="en-GB" sz="2400" dirty="0"/>
              <a:t>is the heart of the </a:t>
            </a:r>
            <a:r>
              <a:rPr lang="en-GB" sz="2400" dirty="0" smtClean="0"/>
              <a:t>dissertation.</a:t>
            </a:r>
          </a:p>
          <a:p>
            <a:r>
              <a:rPr lang="en-GB" sz="2400" dirty="0" smtClean="0"/>
              <a:t>This </a:t>
            </a:r>
            <a:r>
              <a:rPr lang="en-GB" sz="2400" dirty="0"/>
              <a:t>is where you tie together the research questions or </a:t>
            </a:r>
            <a:r>
              <a:rPr lang="en-GB" sz="2400" dirty="0" smtClean="0"/>
              <a:t>assumptions</a:t>
            </a:r>
            <a:r>
              <a:rPr lang="en-GB" sz="2400" dirty="0"/>
              <a:t>, the </a:t>
            </a:r>
            <a:r>
              <a:rPr lang="en-GB" sz="2400" dirty="0" smtClean="0"/>
              <a:t>findings </a:t>
            </a:r>
            <a:r>
              <a:rPr lang="en-GB" sz="2400" dirty="0"/>
              <a:t>you have </a:t>
            </a:r>
            <a:r>
              <a:rPr lang="en-GB" sz="2400" dirty="0" smtClean="0"/>
              <a:t>collected with the </a:t>
            </a:r>
            <a:r>
              <a:rPr lang="en-GB" sz="2400" dirty="0"/>
              <a:t>previous research and models and </a:t>
            </a:r>
            <a:r>
              <a:rPr lang="en-GB" sz="2400" dirty="0" smtClean="0"/>
              <a:t>arguments.</a:t>
            </a:r>
          </a:p>
          <a:p>
            <a:endParaRPr lang="en-GB" dirty="0"/>
          </a:p>
          <a:p>
            <a:endParaRPr lang="en-GB" dirty="0"/>
          </a:p>
        </p:txBody>
      </p:sp>
    </p:spTree>
    <p:extLst>
      <p:ext uri="{BB962C8B-B14F-4D97-AF65-F5344CB8AC3E}">
        <p14:creationId xmlns:p14="http://schemas.microsoft.com/office/powerpoint/2010/main" val="4145397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zh-TW" sz="4000" b="1"/>
              <a:t>Chapter 5 </a:t>
            </a:r>
            <a:br>
              <a:rPr lang="en-US" altLang="zh-TW" sz="4000" b="1"/>
            </a:br>
            <a:r>
              <a:rPr lang="en-US" altLang="zh-TW" sz="4000" b="1"/>
              <a:t>Conclusions and Implications</a:t>
            </a:r>
          </a:p>
        </p:txBody>
      </p:sp>
      <p:sp>
        <p:nvSpPr>
          <p:cNvPr id="18435" name="Rectangle 3"/>
          <p:cNvSpPr>
            <a:spLocks noGrp="1" noChangeArrowheads="1"/>
          </p:cNvSpPr>
          <p:nvPr>
            <p:ph idx="1"/>
          </p:nvPr>
        </p:nvSpPr>
        <p:spPr/>
        <p:txBody>
          <a:bodyPr>
            <a:normAutofit/>
          </a:bodyPr>
          <a:lstStyle/>
          <a:p>
            <a:pPr>
              <a:lnSpc>
                <a:spcPct val="90000"/>
              </a:lnSpc>
            </a:pPr>
            <a:r>
              <a:rPr lang="en-US" altLang="zh-TW" sz="2400" dirty="0"/>
              <a:t>Chapter 5 is </a:t>
            </a:r>
            <a:r>
              <a:rPr lang="en-US" altLang="zh-TW" sz="2400" dirty="0" smtClean="0"/>
              <a:t>an </a:t>
            </a:r>
            <a:r>
              <a:rPr lang="en-US" altLang="zh-TW" sz="2400" b="1" dirty="0" smtClean="0"/>
              <a:t>important </a:t>
            </a:r>
            <a:r>
              <a:rPr lang="en-US" altLang="zh-TW" sz="2400" b="1" dirty="0"/>
              <a:t>chapter </a:t>
            </a:r>
            <a:r>
              <a:rPr lang="en-US" altLang="zh-TW" sz="2400" dirty="0"/>
              <a:t>of the thesis</a:t>
            </a:r>
          </a:p>
          <a:p>
            <a:pPr>
              <a:lnSpc>
                <a:spcPct val="90000"/>
              </a:lnSpc>
            </a:pPr>
            <a:r>
              <a:rPr lang="en-US" altLang="zh-TW" sz="2400" b="1" dirty="0"/>
              <a:t>E</a:t>
            </a:r>
            <a:r>
              <a:rPr lang="en-US" altLang="zh-TW" sz="2400" b="1" dirty="0" smtClean="0"/>
              <a:t>xaminers </a:t>
            </a:r>
            <a:r>
              <a:rPr lang="en-US" altLang="zh-TW" sz="2400" b="1" dirty="0"/>
              <a:t>will spend much time studying chapter </a:t>
            </a:r>
            <a:r>
              <a:rPr lang="en-US" altLang="zh-TW" sz="2400" b="1" dirty="0" smtClean="0"/>
              <a:t>5</a:t>
            </a:r>
            <a:r>
              <a:rPr lang="en-US" altLang="zh-TW" sz="2400" dirty="0">
                <a:latin typeface="Arial" panose="020B0604020202020204" pitchFamily="34" charset="0"/>
              </a:rPr>
              <a:t> </a:t>
            </a:r>
            <a:r>
              <a:rPr lang="en-US" altLang="zh-TW" sz="2400" dirty="0"/>
              <a:t> </a:t>
            </a:r>
          </a:p>
          <a:p>
            <a:pPr>
              <a:lnSpc>
                <a:spcPct val="90000"/>
              </a:lnSpc>
            </a:pPr>
            <a:r>
              <a:rPr lang="en-US" altLang="zh-TW" sz="2400" b="1" dirty="0" smtClean="0"/>
              <a:t>Students should make </a:t>
            </a:r>
            <a:r>
              <a:rPr lang="en-US" altLang="zh-TW" sz="2400" b="1" dirty="0"/>
              <a:t>his or her chapter 5 worthy of the rest of the thesis</a:t>
            </a:r>
            <a:r>
              <a:rPr lang="en-US" altLang="zh-TW" sz="2400" dirty="0"/>
              <a:t> </a:t>
            </a:r>
          </a:p>
          <a:p>
            <a:pPr>
              <a:lnSpc>
                <a:spcPct val="90000"/>
              </a:lnSpc>
            </a:pPr>
            <a:r>
              <a:rPr lang="en-US" altLang="zh-TW" sz="2400" b="1" dirty="0" smtClean="0"/>
              <a:t>Seek to make </a:t>
            </a:r>
            <a:r>
              <a:rPr lang="en-US" altLang="zh-TW" sz="2400" b="1" dirty="0"/>
              <a:t>a distinct contribution to the body of </a:t>
            </a:r>
            <a:r>
              <a:rPr lang="en-US" altLang="zh-TW" sz="2400" b="1" dirty="0" smtClean="0"/>
              <a:t>knowledge.</a:t>
            </a:r>
            <a:r>
              <a:rPr lang="en-US" altLang="zh-TW" sz="2400" dirty="0" smtClean="0"/>
              <a:t> </a:t>
            </a:r>
            <a:endParaRPr lang="en-US" altLang="zh-TW" sz="2400" dirty="0"/>
          </a:p>
        </p:txBody>
      </p:sp>
    </p:spTree>
    <p:extLst>
      <p:ext uri="{BB962C8B-B14F-4D97-AF65-F5344CB8AC3E}">
        <p14:creationId xmlns:p14="http://schemas.microsoft.com/office/powerpoint/2010/main" val="4106411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4 and Chapter 5</a:t>
            </a:r>
            <a:endParaRPr lang="en-GB" dirty="0"/>
          </a:p>
        </p:txBody>
      </p:sp>
      <p:sp>
        <p:nvSpPr>
          <p:cNvPr id="3" name="Content Placeholder 2"/>
          <p:cNvSpPr>
            <a:spLocks noGrp="1"/>
          </p:cNvSpPr>
          <p:nvPr>
            <p:ph idx="1"/>
          </p:nvPr>
        </p:nvSpPr>
        <p:spPr/>
        <p:txBody>
          <a:bodyPr>
            <a:normAutofit/>
          </a:bodyPr>
          <a:lstStyle/>
          <a:p>
            <a:r>
              <a:rPr lang="en-GB" sz="2400" dirty="0"/>
              <a:t>Chapter 4 presents, in sufficient detail, the research findings and data analyses, and describes the systematic and careful application of the research methods.</a:t>
            </a:r>
          </a:p>
          <a:p>
            <a:r>
              <a:rPr lang="en-GB" sz="2400" b="1" dirty="0" smtClean="0"/>
              <a:t>Chapter </a:t>
            </a:r>
            <a:r>
              <a:rPr lang="en-GB" sz="2400" b="1" dirty="0"/>
              <a:t>5 discusses the findings and expounds on their importance, meaning, and significance.</a:t>
            </a:r>
          </a:p>
        </p:txBody>
      </p:sp>
    </p:spTree>
    <p:extLst>
      <p:ext uri="{BB962C8B-B14F-4D97-AF65-F5344CB8AC3E}">
        <p14:creationId xmlns:p14="http://schemas.microsoft.com/office/powerpoint/2010/main" val="1027490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endParaRPr lang="en-GB" dirty="0"/>
          </a:p>
          <a:p>
            <a:r>
              <a:rPr lang="en-GB" sz="2400" dirty="0"/>
              <a:t>All statements made in chapter 4 should be directly supported by the results of the data analysis. Do not </a:t>
            </a:r>
            <a:r>
              <a:rPr lang="en-GB" sz="2400" i="1" dirty="0"/>
              <a:t>editorialize </a:t>
            </a:r>
            <a:r>
              <a:rPr lang="en-GB" sz="2400" dirty="0"/>
              <a:t>here (i.e. present an opinion in the guise of objective reporting) </a:t>
            </a:r>
          </a:p>
          <a:p>
            <a:r>
              <a:rPr lang="en-GB" sz="2400" dirty="0" smtClean="0"/>
              <a:t>Conclusions </a:t>
            </a:r>
            <a:r>
              <a:rPr lang="en-GB" sz="2400" dirty="0"/>
              <a:t>made in chapter 5 should relate directly to your study. Here is your chance to tell what you found, and “unravel” the power and importance of your research. </a:t>
            </a:r>
            <a:endParaRPr lang="en-GB" sz="2400" dirty="0" smtClean="0"/>
          </a:p>
          <a:p>
            <a:r>
              <a:rPr lang="en-GB" sz="2400" dirty="0" smtClean="0"/>
              <a:t>What </a:t>
            </a:r>
            <a:r>
              <a:rPr lang="en-GB" sz="2400" dirty="0"/>
              <a:t>does it all mean? </a:t>
            </a:r>
            <a:endParaRPr lang="en-GB" sz="2400" dirty="0" smtClean="0"/>
          </a:p>
          <a:p>
            <a:r>
              <a:rPr lang="en-GB" sz="2400" dirty="0" smtClean="0"/>
              <a:t>What’s </a:t>
            </a:r>
            <a:r>
              <a:rPr lang="en-GB" sz="2400" dirty="0"/>
              <a:t>it all about, </a:t>
            </a:r>
            <a:r>
              <a:rPr lang="en-GB" sz="2400" dirty="0" smtClean="0"/>
              <a:t>Alfie</a:t>
            </a:r>
            <a:r>
              <a:rPr lang="en-GB" sz="2400" dirty="0"/>
              <a:t>?</a:t>
            </a:r>
          </a:p>
          <a:p>
            <a:endParaRPr lang="en-GB" dirty="0"/>
          </a:p>
        </p:txBody>
      </p:sp>
    </p:spTree>
    <p:extLst>
      <p:ext uri="{BB962C8B-B14F-4D97-AF65-F5344CB8AC3E}">
        <p14:creationId xmlns:p14="http://schemas.microsoft.com/office/powerpoint/2010/main" val="1159431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5 – YOUR VOICE</a:t>
            </a:r>
            <a:endParaRPr lang="en-GB" dirty="0"/>
          </a:p>
        </p:txBody>
      </p:sp>
      <p:sp>
        <p:nvSpPr>
          <p:cNvPr id="3" name="Content Placeholder 2"/>
          <p:cNvSpPr>
            <a:spLocks noGrp="1"/>
          </p:cNvSpPr>
          <p:nvPr>
            <p:ph idx="1"/>
          </p:nvPr>
        </p:nvSpPr>
        <p:spPr/>
        <p:txBody>
          <a:bodyPr/>
          <a:lstStyle/>
          <a:p>
            <a:endParaRPr lang="en-GB" dirty="0" smtClean="0"/>
          </a:p>
          <a:p>
            <a:r>
              <a:rPr lang="en-GB" dirty="0" smtClean="0"/>
              <a:t>(</a:t>
            </a:r>
            <a:r>
              <a:rPr lang="en-GB" dirty="0"/>
              <a:t>a) Conclusions and Recommendations</a:t>
            </a:r>
          </a:p>
          <a:p>
            <a:r>
              <a:rPr lang="en-GB" dirty="0" smtClean="0"/>
              <a:t>or </a:t>
            </a:r>
          </a:p>
          <a:p>
            <a:r>
              <a:rPr lang="en-GB" dirty="0" smtClean="0"/>
              <a:t>(</a:t>
            </a:r>
            <a:r>
              <a:rPr lang="en-GB" dirty="0"/>
              <a:t>b) Conclusions, </a:t>
            </a:r>
            <a:r>
              <a:rPr lang="en-GB" dirty="0" smtClean="0"/>
              <a:t>Implications </a:t>
            </a:r>
            <a:r>
              <a:rPr lang="en-GB" dirty="0"/>
              <a:t>and </a:t>
            </a:r>
            <a:r>
              <a:rPr lang="en-GB" dirty="0" smtClean="0"/>
              <a:t>Recommendations</a:t>
            </a:r>
          </a:p>
          <a:p>
            <a:endParaRPr lang="en-GB" dirty="0"/>
          </a:p>
          <a:p>
            <a:r>
              <a:rPr lang="en-GB" dirty="0" smtClean="0"/>
              <a:t>??</a:t>
            </a:r>
            <a:endParaRPr lang="en-GB" dirty="0"/>
          </a:p>
        </p:txBody>
      </p:sp>
    </p:spTree>
    <p:extLst>
      <p:ext uri="{BB962C8B-B14F-4D97-AF65-F5344CB8AC3E}">
        <p14:creationId xmlns:p14="http://schemas.microsoft.com/office/powerpoint/2010/main" val="2093821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5 summed up</a:t>
            </a:r>
            <a:endParaRPr lang="en-GB" dirty="0"/>
          </a:p>
        </p:txBody>
      </p:sp>
      <p:sp>
        <p:nvSpPr>
          <p:cNvPr id="3" name="Content Placeholder 2"/>
          <p:cNvSpPr>
            <a:spLocks noGrp="1"/>
          </p:cNvSpPr>
          <p:nvPr>
            <p:ph idx="1"/>
          </p:nvPr>
        </p:nvSpPr>
        <p:spPr/>
        <p:txBody>
          <a:bodyPr>
            <a:normAutofit/>
          </a:bodyPr>
          <a:lstStyle/>
          <a:p>
            <a:r>
              <a:rPr lang="en-GB" sz="2000" b="1" dirty="0"/>
              <a:t>A </a:t>
            </a:r>
            <a:r>
              <a:rPr lang="en-GB" sz="2000" b="1" dirty="0" smtClean="0"/>
              <a:t> well-written Chapter </a:t>
            </a:r>
            <a:r>
              <a:rPr lang="en-GB" sz="2000" b="1" dirty="0"/>
              <a:t>5 should include </a:t>
            </a:r>
            <a:r>
              <a:rPr lang="en-GB" sz="2000" b="1" dirty="0" smtClean="0"/>
              <a:t>information </a:t>
            </a:r>
            <a:r>
              <a:rPr lang="en-GB" sz="2000" b="1" dirty="0"/>
              <a:t>about the following:</a:t>
            </a:r>
          </a:p>
          <a:p>
            <a:r>
              <a:rPr lang="en-GB" sz="2000" b="1" dirty="0" smtClean="0"/>
              <a:t>Summary </a:t>
            </a:r>
            <a:r>
              <a:rPr lang="en-GB" sz="2000" b="1" dirty="0"/>
              <a:t>of findings</a:t>
            </a:r>
          </a:p>
          <a:p>
            <a:r>
              <a:rPr lang="en-GB" sz="2000" b="1" dirty="0" smtClean="0"/>
              <a:t>Interpretation </a:t>
            </a:r>
            <a:r>
              <a:rPr lang="en-GB" sz="2000" b="1" dirty="0"/>
              <a:t>of findings</a:t>
            </a:r>
          </a:p>
          <a:p>
            <a:r>
              <a:rPr lang="en-GB" sz="2000" b="1" dirty="0" smtClean="0"/>
              <a:t>Context </a:t>
            </a:r>
            <a:r>
              <a:rPr lang="en-GB" sz="2000" b="1" dirty="0"/>
              <a:t>of findings</a:t>
            </a:r>
          </a:p>
          <a:p>
            <a:r>
              <a:rPr lang="en-GB" sz="2000" b="1" dirty="0" smtClean="0"/>
              <a:t>Implications </a:t>
            </a:r>
            <a:r>
              <a:rPr lang="en-GB" sz="2000" b="1" dirty="0"/>
              <a:t>of findings</a:t>
            </a:r>
          </a:p>
          <a:p>
            <a:r>
              <a:rPr lang="en-GB" sz="2000" b="1" i="1" dirty="0" smtClean="0"/>
              <a:t>Discussion </a:t>
            </a:r>
            <a:r>
              <a:rPr lang="en-GB" sz="2000" b="1" i="1" dirty="0"/>
              <a:t>on limitations of study</a:t>
            </a:r>
          </a:p>
          <a:p>
            <a:r>
              <a:rPr lang="en-GB" sz="2000" b="1" dirty="0" smtClean="0"/>
              <a:t>Discussion </a:t>
            </a:r>
            <a:r>
              <a:rPr lang="en-GB" sz="2000" b="1" dirty="0"/>
              <a:t>on future directions of research/field</a:t>
            </a:r>
          </a:p>
        </p:txBody>
      </p:sp>
    </p:spTree>
    <p:extLst>
      <p:ext uri="{BB962C8B-B14F-4D97-AF65-F5344CB8AC3E}">
        <p14:creationId xmlns:p14="http://schemas.microsoft.com/office/powerpoint/2010/main" val="3944224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Another way of organising the chapter</a:t>
            </a:r>
            <a:endParaRPr lang="en-GB" dirty="0"/>
          </a:p>
        </p:txBody>
      </p:sp>
      <p:sp>
        <p:nvSpPr>
          <p:cNvPr id="3" name="Content Placeholder 2"/>
          <p:cNvSpPr>
            <a:spLocks noGrp="1"/>
          </p:cNvSpPr>
          <p:nvPr>
            <p:ph idx="1"/>
          </p:nvPr>
        </p:nvSpPr>
        <p:spPr/>
        <p:txBody>
          <a:bodyPr/>
          <a:lstStyle/>
          <a:p>
            <a:r>
              <a:rPr lang="en-GB" dirty="0"/>
              <a:t>Chapter 5 can be </a:t>
            </a:r>
            <a:r>
              <a:rPr lang="en-GB" dirty="0" smtClean="0"/>
              <a:t>organised </a:t>
            </a:r>
            <a:r>
              <a:rPr lang="en-GB" dirty="0"/>
              <a:t>into four discussion sections, depending on the research design: </a:t>
            </a:r>
            <a:endParaRPr lang="en-GB" dirty="0" smtClean="0"/>
          </a:p>
          <a:p>
            <a:r>
              <a:rPr lang="en-GB" dirty="0" smtClean="0"/>
              <a:t>(</a:t>
            </a:r>
            <a:r>
              <a:rPr lang="en-GB" dirty="0"/>
              <a:t>a) the research study questions and the </a:t>
            </a:r>
            <a:r>
              <a:rPr lang="en-GB" dirty="0" smtClean="0"/>
              <a:t>hypotheses</a:t>
            </a:r>
            <a:endParaRPr lang="en-GB" dirty="0"/>
          </a:p>
          <a:p>
            <a:r>
              <a:rPr lang="en-GB" dirty="0" smtClean="0"/>
              <a:t>(b</a:t>
            </a:r>
            <a:r>
              <a:rPr lang="en-GB" dirty="0"/>
              <a:t>) the </a:t>
            </a:r>
            <a:r>
              <a:rPr lang="en-GB" dirty="0" smtClean="0"/>
              <a:t>conclusions</a:t>
            </a:r>
            <a:endParaRPr lang="en-GB" dirty="0"/>
          </a:p>
          <a:p>
            <a:r>
              <a:rPr lang="en-GB" dirty="0" smtClean="0"/>
              <a:t>(c</a:t>
            </a:r>
            <a:r>
              <a:rPr lang="en-GB" dirty="0"/>
              <a:t>) the implications of the </a:t>
            </a:r>
            <a:r>
              <a:rPr lang="en-GB" dirty="0" smtClean="0"/>
              <a:t>findings </a:t>
            </a:r>
            <a:r>
              <a:rPr lang="en-GB" dirty="0"/>
              <a:t>and </a:t>
            </a:r>
            <a:endParaRPr lang="en-GB" dirty="0" smtClean="0"/>
          </a:p>
          <a:p>
            <a:r>
              <a:rPr lang="en-GB" dirty="0" smtClean="0"/>
              <a:t>(</a:t>
            </a:r>
            <a:r>
              <a:rPr lang="en-GB" dirty="0"/>
              <a:t>d) the future recommendations. Reflecting on each analysis and result concluded in chapter 4.</a:t>
            </a:r>
          </a:p>
        </p:txBody>
      </p:sp>
    </p:spTree>
    <p:extLst>
      <p:ext uri="{BB962C8B-B14F-4D97-AF65-F5344CB8AC3E}">
        <p14:creationId xmlns:p14="http://schemas.microsoft.com/office/powerpoint/2010/main" val="698760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sz="2400" dirty="0" smtClean="0"/>
              <a:t>What must run through the chapter, is this continual knitting of the present material and the previous research.</a:t>
            </a:r>
          </a:p>
          <a:p>
            <a:r>
              <a:rPr lang="en-GB" sz="2400" dirty="0" smtClean="0"/>
              <a:t>Moving </a:t>
            </a:r>
            <a:r>
              <a:rPr lang="en-GB" sz="2400" dirty="0"/>
              <a:t>away from the mundane aspects, this is a conversation between the present and the past, to adopt Oakeshott’s metaphor (1989) and </a:t>
            </a:r>
            <a:r>
              <a:rPr lang="en-GB" sz="2400" b="1" dirty="0">
                <a:solidFill>
                  <a:srgbClr val="FF0000"/>
                </a:solidFill>
              </a:rPr>
              <a:t>both sides need to be </a:t>
            </a:r>
            <a:r>
              <a:rPr lang="en-GB" sz="2400" b="1" dirty="0" smtClean="0">
                <a:solidFill>
                  <a:srgbClr val="FF0000"/>
                </a:solidFill>
              </a:rPr>
              <a:t>heard.</a:t>
            </a:r>
          </a:p>
          <a:p>
            <a:endParaRPr lang="en-GB" dirty="0" smtClean="0"/>
          </a:p>
          <a:p>
            <a:endParaRPr lang="en-GB" dirty="0"/>
          </a:p>
        </p:txBody>
      </p:sp>
    </p:spTree>
    <p:extLst>
      <p:ext uri="{BB962C8B-B14F-4D97-AF65-F5344CB8AC3E}">
        <p14:creationId xmlns:p14="http://schemas.microsoft.com/office/powerpoint/2010/main" val="16789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sz="2400" dirty="0"/>
              <a:t>You can now speak in your own voice, as it were (although don’t switch from third-person to first-person if you are using that </a:t>
            </a:r>
            <a:r>
              <a:rPr lang="en-GB" sz="2400" dirty="0" smtClean="0"/>
              <a:t>convention)</a:t>
            </a:r>
          </a:p>
          <a:p>
            <a:r>
              <a:rPr lang="en-GB" sz="2400" dirty="0" smtClean="0"/>
              <a:t>This dissertation, this study </a:t>
            </a:r>
          </a:p>
          <a:p>
            <a:r>
              <a:rPr lang="en-GB" sz="2400" dirty="0" smtClean="0"/>
              <a:t>You </a:t>
            </a:r>
            <a:r>
              <a:rPr lang="en-GB" sz="2400" dirty="0"/>
              <a:t>have led the reader </a:t>
            </a:r>
            <a:r>
              <a:rPr lang="en-GB" sz="2400" dirty="0" smtClean="0"/>
              <a:t>through </a:t>
            </a:r>
            <a:r>
              <a:rPr lang="en-GB" sz="2400" dirty="0"/>
              <a:t>the research process, and this is where you can point out what it all adds up </a:t>
            </a:r>
            <a:r>
              <a:rPr lang="en-GB" sz="2400" dirty="0" smtClean="0"/>
              <a:t>to</a:t>
            </a:r>
          </a:p>
          <a:p>
            <a:r>
              <a:rPr lang="en-GB" sz="2400" dirty="0"/>
              <a:t>I</a:t>
            </a:r>
            <a:r>
              <a:rPr lang="en-GB" sz="2400" dirty="0" smtClean="0"/>
              <a:t>f </a:t>
            </a:r>
            <a:r>
              <a:rPr lang="en-GB" sz="2400" dirty="0"/>
              <a:t>you have done it </a:t>
            </a:r>
            <a:r>
              <a:rPr lang="en-GB" sz="2400" dirty="0" smtClean="0"/>
              <a:t>properly, you </a:t>
            </a:r>
            <a:r>
              <a:rPr lang="en-GB" sz="2400" dirty="0"/>
              <a:t>are now expert and you have earned the right to be </a:t>
            </a:r>
            <a:r>
              <a:rPr lang="en-GB" sz="2400" dirty="0" smtClean="0"/>
              <a:t>heard</a:t>
            </a:r>
            <a:endParaRPr lang="en-GB" sz="2400" dirty="0"/>
          </a:p>
          <a:p>
            <a:endParaRPr lang="en-GB" dirty="0"/>
          </a:p>
          <a:p>
            <a:endParaRPr lang="en-GB" dirty="0"/>
          </a:p>
        </p:txBody>
      </p:sp>
    </p:spTree>
    <p:extLst>
      <p:ext uri="{BB962C8B-B14F-4D97-AF65-F5344CB8AC3E}">
        <p14:creationId xmlns:p14="http://schemas.microsoft.com/office/powerpoint/2010/main" val="2007310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You </a:t>
            </a:r>
            <a:r>
              <a:rPr lang="en-GB" dirty="0"/>
              <a:t>should in some measure evaluate your efforts and their </a:t>
            </a:r>
            <a:r>
              <a:rPr lang="en-GB" dirty="0" smtClean="0"/>
              <a:t>limitations</a:t>
            </a:r>
          </a:p>
          <a:p>
            <a:r>
              <a:rPr lang="en-GB" dirty="0" smtClean="0"/>
              <a:t>If </a:t>
            </a:r>
            <a:r>
              <a:rPr lang="en-GB" dirty="0"/>
              <a:t>the research design did not prove up to the task, say why and how that </a:t>
            </a:r>
            <a:r>
              <a:rPr lang="en-GB" dirty="0" smtClean="0"/>
              <a:t>affects </a:t>
            </a:r>
            <a:r>
              <a:rPr lang="en-GB" dirty="0"/>
              <a:t>the results; if the survey suffered from a poor response rate, don’t try to cover it up, but discuss how this might have upset the </a:t>
            </a:r>
            <a:r>
              <a:rPr lang="en-GB" dirty="0" smtClean="0"/>
              <a:t>sampling</a:t>
            </a:r>
          </a:p>
          <a:p>
            <a:r>
              <a:rPr lang="en-GB" dirty="0" smtClean="0"/>
              <a:t>The </a:t>
            </a:r>
            <a:r>
              <a:rPr lang="en-GB" dirty="0"/>
              <a:t>marker will already have noticed these limitations anyway, so there is no point in trying to conceal them, but you show your professionalism by the way you address </a:t>
            </a:r>
            <a:r>
              <a:rPr lang="en-GB" dirty="0" smtClean="0"/>
              <a:t>them</a:t>
            </a:r>
            <a:endParaRPr lang="en-GB" dirty="0"/>
          </a:p>
          <a:p>
            <a:endParaRPr lang="en-GB" dirty="0"/>
          </a:p>
        </p:txBody>
      </p:sp>
    </p:spTree>
    <p:extLst>
      <p:ext uri="{BB962C8B-B14F-4D97-AF65-F5344CB8AC3E}">
        <p14:creationId xmlns:p14="http://schemas.microsoft.com/office/powerpoint/2010/main" val="1997429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5 </a:t>
            </a:r>
            <a:r>
              <a:rPr lang="en-GB" dirty="0"/>
              <a:t/>
            </a:r>
            <a:br>
              <a:rPr lang="en-GB" dirty="0"/>
            </a:br>
            <a:endParaRPr lang="en-GB" dirty="0"/>
          </a:p>
        </p:txBody>
      </p:sp>
      <p:sp>
        <p:nvSpPr>
          <p:cNvPr id="3" name="Content Placeholder 2"/>
          <p:cNvSpPr>
            <a:spLocks noGrp="1"/>
          </p:cNvSpPr>
          <p:nvPr>
            <p:ph idx="1"/>
          </p:nvPr>
        </p:nvSpPr>
        <p:spPr/>
        <p:txBody>
          <a:bodyPr>
            <a:normAutofit fontScale="92500"/>
          </a:bodyPr>
          <a:lstStyle/>
          <a:p>
            <a:r>
              <a:rPr lang="en-GB" sz="2400" dirty="0" smtClean="0"/>
              <a:t>Discuss </a:t>
            </a:r>
            <a:r>
              <a:rPr lang="en-GB" sz="2400" dirty="0"/>
              <a:t>findings and their interpretations in light  of aims, </a:t>
            </a:r>
            <a:r>
              <a:rPr lang="en-GB" sz="2400" dirty="0" smtClean="0"/>
              <a:t>hypotheses/</a:t>
            </a:r>
            <a:r>
              <a:rPr lang="en-GB" sz="2400" b="1" dirty="0" smtClean="0">
                <a:solidFill>
                  <a:srgbClr val="FF0000"/>
                </a:solidFill>
              </a:rPr>
              <a:t>assumptions</a:t>
            </a:r>
            <a:r>
              <a:rPr lang="en-GB" sz="2400" dirty="0" smtClean="0"/>
              <a:t> </a:t>
            </a:r>
            <a:r>
              <a:rPr lang="en-GB" sz="2400" dirty="0"/>
              <a:t>and previous </a:t>
            </a:r>
            <a:r>
              <a:rPr lang="en-GB" sz="2400" dirty="0" smtClean="0"/>
              <a:t>research.</a:t>
            </a:r>
          </a:p>
          <a:p>
            <a:r>
              <a:rPr lang="en-GB" sz="2400" dirty="0" smtClean="0"/>
              <a:t>Should </a:t>
            </a:r>
            <a:r>
              <a:rPr lang="en-GB" sz="2400" dirty="0"/>
              <a:t>flow logically from the conclusions and contain steps to useful action that “could “ be taken.</a:t>
            </a:r>
          </a:p>
          <a:p>
            <a:r>
              <a:rPr lang="en-GB" sz="2400" dirty="0"/>
              <a:t>Explore the </a:t>
            </a:r>
            <a:r>
              <a:rPr lang="en-GB" sz="2400" b="1" dirty="0">
                <a:solidFill>
                  <a:srgbClr val="FF0000"/>
                </a:solidFill>
              </a:rPr>
              <a:t>implications</a:t>
            </a:r>
            <a:r>
              <a:rPr lang="en-GB" sz="2400" dirty="0"/>
              <a:t> of study and any contribution to the research area, policy and </a:t>
            </a:r>
            <a:r>
              <a:rPr lang="en-GB" sz="2400" dirty="0" smtClean="0"/>
              <a:t>practice. </a:t>
            </a:r>
          </a:p>
          <a:p>
            <a:r>
              <a:rPr lang="en-GB" sz="2400" dirty="0"/>
              <a:t>State who needs to pay attention to the results, and indicate how the results might be disseminated</a:t>
            </a:r>
            <a:r>
              <a:rPr lang="en-GB" sz="2400" dirty="0" smtClean="0"/>
              <a:t>.</a:t>
            </a:r>
            <a:endParaRPr lang="en-GB" sz="2400" dirty="0"/>
          </a:p>
        </p:txBody>
      </p:sp>
    </p:spTree>
    <p:extLst>
      <p:ext uri="{BB962C8B-B14F-4D97-AF65-F5344CB8AC3E}">
        <p14:creationId xmlns:p14="http://schemas.microsoft.com/office/powerpoint/2010/main" val="3307693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Ground each recommendation to the study’s central problem, data collected, and specific findings</a:t>
            </a:r>
            <a:r>
              <a:rPr lang="en-GB" dirty="0" smtClean="0"/>
              <a:t>.</a:t>
            </a:r>
          </a:p>
          <a:p>
            <a:r>
              <a:rPr lang="en-GB" dirty="0" smtClean="0"/>
              <a:t>Recommendations </a:t>
            </a:r>
            <a:r>
              <a:rPr lang="en-GB" dirty="0"/>
              <a:t>can and should be made for practitioners/managers or executives, and for policy makers</a:t>
            </a:r>
            <a:r>
              <a:rPr lang="en-GB" dirty="0" smtClean="0"/>
              <a:t>.</a:t>
            </a:r>
            <a:endParaRPr lang="en-GB" dirty="0"/>
          </a:p>
          <a:p>
            <a:r>
              <a:rPr lang="en-GB" dirty="0" smtClean="0"/>
              <a:t>Present </a:t>
            </a:r>
            <a:r>
              <a:rPr lang="en-GB" dirty="0"/>
              <a:t>ideas for future research. </a:t>
            </a:r>
            <a:endParaRPr lang="en-GB" dirty="0" smtClean="0"/>
          </a:p>
          <a:p>
            <a:r>
              <a:rPr lang="en-GB" dirty="0"/>
              <a:t>Recommendations for Further Study point to topics that need closer examination and may generate a new round of questions.</a:t>
            </a:r>
          </a:p>
          <a:p>
            <a:r>
              <a:rPr lang="en-GB" dirty="0" smtClean="0"/>
              <a:t>Critically </a:t>
            </a:r>
            <a:r>
              <a:rPr lang="en-GB" dirty="0"/>
              <a:t>discuss the strengths and weaknesses of your study. </a:t>
            </a:r>
          </a:p>
          <a:p>
            <a:endParaRPr lang="en-GB" dirty="0"/>
          </a:p>
        </p:txBody>
      </p:sp>
    </p:spTree>
    <p:extLst>
      <p:ext uri="{BB962C8B-B14F-4D97-AF65-F5344CB8AC3E}">
        <p14:creationId xmlns:p14="http://schemas.microsoft.com/office/powerpoint/2010/main" val="184011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of Findings</a:t>
            </a:r>
            <a:endParaRPr lang="en-GB" dirty="0"/>
          </a:p>
        </p:txBody>
      </p:sp>
      <p:sp>
        <p:nvSpPr>
          <p:cNvPr id="3" name="Content Placeholder 2"/>
          <p:cNvSpPr>
            <a:spLocks noGrp="1"/>
          </p:cNvSpPr>
          <p:nvPr>
            <p:ph idx="1"/>
          </p:nvPr>
        </p:nvSpPr>
        <p:spPr/>
        <p:txBody>
          <a:bodyPr>
            <a:noAutofit/>
          </a:bodyPr>
          <a:lstStyle/>
          <a:p>
            <a:r>
              <a:rPr lang="en-GB" sz="2400" dirty="0" smtClean="0"/>
              <a:t>Begin </a:t>
            </a:r>
            <a:r>
              <a:rPr lang="en-GB" sz="2400" dirty="0"/>
              <a:t>with a summary of your results using little </a:t>
            </a:r>
            <a:r>
              <a:rPr lang="en-GB" sz="2400" dirty="0" smtClean="0"/>
              <a:t>or </a:t>
            </a:r>
            <a:r>
              <a:rPr lang="en-GB" sz="2400" dirty="0"/>
              <a:t>no statistical </a:t>
            </a:r>
            <a:r>
              <a:rPr lang="en-GB" sz="2400" dirty="0" smtClean="0"/>
              <a:t>jargon.</a:t>
            </a:r>
            <a:endParaRPr lang="en-GB" sz="2400" dirty="0"/>
          </a:p>
          <a:p>
            <a:r>
              <a:rPr lang="en-GB" sz="2400" dirty="0" smtClean="0"/>
              <a:t>Use </a:t>
            </a:r>
            <a:r>
              <a:rPr lang="en-GB" sz="2400" dirty="0"/>
              <a:t>“the layperson </a:t>
            </a:r>
            <a:r>
              <a:rPr lang="en-GB" sz="2400" dirty="0" smtClean="0"/>
              <a:t> test</a:t>
            </a:r>
            <a:r>
              <a:rPr lang="en-GB" sz="2400" dirty="0"/>
              <a:t>”: How </a:t>
            </a:r>
            <a:r>
              <a:rPr lang="en-GB" sz="2400" dirty="0" smtClean="0"/>
              <a:t>would </a:t>
            </a:r>
            <a:r>
              <a:rPr lang="en-GB" sz="2400" dirty="0"/>
              <a:t>you explain </a:t>
            </a:r>
            <a:r>
              <a:rPr lang="en-GB" sz="2400" dirty="0" smtClean="0"/>
              <a:t>your </a:t>
            </a:r>
            <a:r>
              <a:rPr lang="en-GB" sz="2400" dirty="0"/>
              <a:t>findings to a relative?</a:t>
            </a:r>
          </a:p>
          <a:p>
            <a:r>
              <a:rPr lang="en-GB" sz="2400" dirty="0" smtClean="0"/>
              <a:t>One </a:t>
            </a:r>
            <a:r>
              <a:rPr lang="en-GB" sz="2400" dirty="0"/>
              <a:t>way to organize this section is around </a:t>
            </a:r>
            <a:r>
              <a:rPr lang="en-GB" sz="2400" dirty="0" smtClean="0"/>
              <a:t>whether </a:t>
            </a:r>
            <a:r>
              <a:rPr lang="en-GB" sz="2400" dirty="0"/>
              <a:t>findings did or did not support the </a:t>
            </a:r>
            <a:r>
              <a:rPr lang="en-GB" sz="2400" dirty="0" smtClean="0"/>
              <a:t>study’s assumptions </a:t>
            </a:r>
            <a:r>
              <a:rPr lang="en-GB" sz="2400" dirty="0"/>
              <a:t>or research </a:t>
            </a:r>
            <a:r>
              <a:rPr lang="en-GB" sz="2400" dirty="0" smtClean="0"/>
              <a:t>questions.</a:t>
            </a:r>
            <a:endParaRPr lang="en-GB" sz="2400" dirty="0"/>
          </a:p>
          <a:p>
            <a:r>
              <a:rPr lang="en-GB" sz="2400" dirty="0" smtClean="0"/>
              <a:t>Make </a:t>
            </a:r>
            <a:r>
              <a:rPr lang="en-GB" sz="2400" dirty="0"/>
              <a:t>sure to include unusual findings as well </a:t>
            </a:r>
            <a:r>
              <a:rPr lang="en-GB" sz="2400" dirty="0" smtClean="0"/>
              <a:t>(</a:t>
            </a:r>
            <a:r>
              <a:rPr lang="en-GB" sz="2400" dirty="0"/>
              <a:t>e.g., results that you did not expect to be </a:t>
            </a:r>
            <a:r>
              <a:rPr lang="en-GB" sz="2400" dirty="0" smtClean="0"/>
              <a:t>significant </a:t>
            </a:r>
            <a:r>
              <a:rPr lang="en-GB" sz="2400" dirty="0"/>
              <a:t>but </a:t>
            </a:r>
            <a:r>
              <a:rPr lang="en-GB" sz="2400" dirty="0" smtClean="0"/>
              <a:t>were</a:t>
            </a:r>
            <a:r>
              <a:rPr lang="en-GB" sz="2400" dirty="0"/>
              <a:t>, </a:t>
            </a:r>
            <a:r>
              <a:rPr lang="en-GB" sz="2400" dirty="0" smtClean="0"/>
              <a:t>and </a:t>
            </a:r>
            <a:r>
              <a:rPr lang="en-GB" sz="2400" dirty="0"/>
              <a:t>vice versa</a:t>
            </a:r>
            <a:r>
              <a:rPr lang="en-GB" sz="2400" dirty="0" smtClean="0"/>
              <a:t>).</a:t>
            </a:r>
            <a:endParaRPr lang="en-GB" sz="2400" dirty="0"/>
          </a:p>
        </p:txBody>
      </p:sp>
    </p:spTree>
    <p:extLst>
      <p:ext uri="{BB962C8B-B14F-4D97-AF65-F5344CB8AC3E}">
        <p14:creationId xmlns:p14="http://schemas.microsoft.com/office/powerpoint/2010/main" val="3856609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Researcher Reflection</a:t>
            </a:r>
            <a:endParaRPr lang="en-GB" dirty="0"/>
          </a:p>
        </p:txBody>
      </p:sp>
      <p:sp>
        <p:nvSpPr>
          <p:cNvPr id="3" name="Content Placeholder 2"/>
          <p:cNvSpPr>
            <a:spLocks noGrp="1"/>
          </p:cNvSpPr>
          <p:nvPr>
            <p:ph idx="1"/>
          </p:nvPr>
        </p:nvSpPr>
        <p:spPr/>
        <p:txBody>
          <a:bodyPr/>
          <a:lstStyle/>
          <a:p>
            <a:r>
              <a:rPr lang="en-GB" dirty="0"/>
              <a:t>Include a reflection on the researcher's experience with the research process in which the researcher discusses possible personal biases or preconceived ideas, values and experiences; the possible effects of the researcher on the participants or the situation, and her or his changes in thinking as a result of the study.</a:t>
            </a:r>
          </a:p>
          <a:p>
            <a:r>
              <a:rPr lang="en-GB" dirty="0" smtClean="0"/>
              <a:t>Where </a:t>
            </a:r>
            <a:r>
              <a:rPr lang="en-GB" dirty="0"/>
              <a:t>were the “surprises?” What does this tell you about the assumptions, limitations, conceptual or theoretical framework?</a:t>
            </a:r>
          </a:p>
          <a:p>
            <a:r>
              <a:rPr lang="en-GB" dirty="0" smtClean="0"/>
              <a:t>If </a:t>
            </a:r>
            <a:r>
              <a:rPr lang="en-GB" dirty="0"/>
              <a:t>you were surprised about finding X explain </a:t>
            </a:r>
            <a:r>
              <a:rPr lang="en-GB" dirty="0" smtClean="0"/>
              <a:t>why, e.g</a:t>
            </a:r>
            <a:r>
              <a:rPr lang="en-GB" dirty="0"/>
              <a:t>. </a:t>
            </a:r>
            <a:r>
              <a:rPr lang="en-GB" dirty="0" smtClean="0"/>
              <a:t>charity donors are not reconsidering monthly subscriptions, therefore</a:t>
            </a:r>
            <a:r>
              <a:rPr lang="en-GB" dirty="0"/>
              <a:t>….</a:t>
            </a:r>
          </a:p>
        </p:txBody>
      </p:sp>
    </p:spTree>
    <p:extLst>
      <p:ext uri="{BB962C8B-B14F-4D97-AF65-F5344CB8AC3E}">
        <p14:creationId xmlns:p14="http://schemas.microsoft.com/office/powerpoint/2010/main" val="2137495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Writing the Conclusion Chapter</a:t>
            </a:r>
            <a:br>
              <a:rPr lang="en-GB" dirty="0" smtClean="0"/>
            </a:br>
            <a:r>
              <a:rPr lang="en-GB" dirty="0" smtClean="0"/>
              <a:t> </a:t>
            </a:r>
            <a:endParaRPr lang="en-GB" dirty="0"/>
          </a:p>
        </p:txBody>
      </p:sp>
      <p:sp>
        <p:nvSpPr>
          <p:cNvPr id="4" name="Content Placeholder 3"/>
          <p:cNvSpPr>
            <a:spLocks noGrp="1"/>
          </p:cNvSpPr>
          <p:nvPr>
            <p:ph idx="1"/>
          </p:nvPr>
        </p:nvSpPr>
        <p:spPr/>
        <p:txBody>
          <a:bodyPr>
            <a:noAutofit/>
          </a:bodyPr>
          <a:lstStyle/>
          <a:p>
            <a:r>
              <a:rPr lang="en-GB" sz="2400" dirty="0" smtClean="0"/>
              <a:t>Introduction to the chapter.</a:t>
            </a:r>
          </a:p>
          <a:p>
            <a:r>
              <a:rPr lang="en-GB" sz="2400" dirty="0" smtClean="0"/>
              <a:t>The conclusion of a research dissertation reaffirms the dissertation statement, discusses the issues, and reaches a final judgement. </a:t>
            </a:r>
          </a:p>
          <a:p>
            <a:r>
              <a:rPr lang="en-GB" sz="2400" b="1" dirty="0" smtClean="0"/>
              <a:t>The conclusion is not a summary </a:t>
            </a:r>
            <a:r>
              <a:rPr lang="en-GB" sz="2400" dirty="0" smtClean="0"/>
              <a:t>-  it is a belief based on your reasoning and on the evidence you have accumulated.</a:t>
            </a:r>
          </a:p>
          <a:p>
            <a:r>
              <a:rPr lang="en-GB" sz="2400" dirty="0" smtClean="0"/>
              <a:t>This is the place to share with readers the conclusions you have reached because of your research.</a:t>
            </a:r>
            <a:endParaRPr lang="en-GB" sz="2400" dirty="0"/>
          </a:p>
        </p:txBody>
      </p:sp>
    </p:spTree>
    <p:extLst>
      <p:ext uri="{BB962C8B-B14F-4D97-AF65-F5344CB8AC3E}">
        <p14:creationId xmlns:p14="http://schemas.microsoft.com/office/powerpoint/2010/main" val="22459671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r>
              <a:rPr lang="en-GB" sz="2400" dirty="0" smtClean="0"/>
              <a:t>The conclusion attempts to carry the examiner or reader to a new level of perception about the dissertation.</a:t>
            </a:r>
          </a:p>
          <a:p>
            <a:r>
              <a:rPr lang="en-GB" sz="2400" dirty="0" smtClean="0"/>
              <a:t>A summary of what you have said in the dissertation is not satisfactory - after all, the reader will hardly need reminding of things just read.</a:t>
            </a:r>
          </a:p>
        </p:txBody>
      </p:sp>
    </p:spTree>
    <p:extLst>
      <p:ext uri="{BB962C8B-B14F-4D97-AF65-F5344CB8AC3E}">
        <p14:creationId xmlns:p14="http://schemas.microsoft.com/office/powerpoint/2010/main" val="3781652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Purpose of a Conclusion</a:t>
            </a:r>
            <a:endParaRPr lang="en-GB" dirty="0"/>
          </a:p>
        </p:txBody>
      </p:sp>
      <p:sp>
        <p:nvSpPr>
          <p:cNvPr id="3" name="Content Placeholder 2"/>
          <p:cNvSpPr>
            <a:spLocks noGrp="1"/>
          </p:cNvSpPr>
          <p:nvPr>
            <p:ph idx="1"/>
          </p:nvPr>
        </p:nvSpPr>
        <p:spPr/>
        <p:txBody>
          <a:bodyPr>
            <a:normAutofit/>
          </a:bodyPr>
          <a:lstStyle/>
          <a:p>
            <a:r>
              <a:rPr lang="en-GB" sz="2400" dirty="0" smtClean="0"/>
              <a:t>The purpose of a conclusion is to tie together, or integrate the various issues, research, etc., covered in the body of the dissertation, and to make comments upon the meaning of all of it. </a:t>
            </a:r>
          </a:p>
          <a:p>
            <a:r>
              <a:rPr lang="en-GB" sz="2400" dirty="0" smtClean="0"/>
              <a:t>This</a:t>
            </a:r>
            <a:r>
              <a:rPr lang="en-GB" sz="2400" dirty="0"/>
              <a:t> </a:t>
            </a:r>
            <a:r>
              <a:rPr lang="en-GB" sz="2400" dirty="0" smtClean="0"/>
              <a:t>includes noting any implications resulting from your discussion of the topic, as well as recommendations, forecasting future trends, and the need for further research. </a:t>
            </a:r>
          </a:p>
        </p:txBody>
      </p:sp>
    </p:spTree>
    <p:extLst>
      <p:ext uri="{BB962C8B-B14F-4D97-AF65-F5344CB8AC3E}">
        <p14:creationId xmlns:p14="http://schemas.microsoft.com/office/powerpoint/2010/main" val="28191773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conclusion chapter </a:t>
            </a:r>
            <a:r>
              <a:rPr lang="en-GB" dirty="0" smtClean="0"/>
              <a:t>seeks to </a:t>
            </a:r>
            <a:r>
              <a:rPr lang="en-GB" dirty="0"/>
              <a:t/>
            </a:r>
            <a:br>
              <a:rPr lang="en-GB" dirty="0"/>
            </a:br>
            <a:endParaRPr lang="en-GB" dirty="0"/>
          </a:p>
        </p:txBody>
      </p:sp>
      <p:sp>
        <p:nvSpPr>
          <p:cNvPr id="3" name="Content Placeholder 2"/>
          <p:cNvSpPr>
            <a:spLocks noGrp="1"/>
          </p:cNvSpPr>
          <p:nvPr>
            <p:ph idx="1"/>
          </p:nvPr>
        </p:nvSpPr>
        <p:spPr/>
        <p:txBody>
          <a:bodyPr>
            <a:noAutofit/>
          </a:bodyPr>
          <a:lstStyle/>
          <a:p>
            <a:r>
              <a:rPr lang="en-GB" sz="2400" dirty="0"/>
              <a:t>T</a:t>
            </a:r>
            <a:r>
              <a:rPr lang="en-GB" sz="2400" dirty="0" smtClean="0"/>
              <a:t>ie together, integrate and synthesize the various issues raised in the discussion sections, whilst reflecting the introductory dissertation questions or objectives.</a:t>
            </a:r>
          </a:p>
          <a:p>
            <a:r>
              <a:rPr lang="en-GB" sz="2400" dirty="0"/>
              <a:t>P</a:t>
            </a:r>
            <a:r>
              <a:rPr lang="en-GB" sz="2400" dirty="0" smtClean="0"/>
              <a:t>rovide answers to the dissertation research question(s).</a:t>
            </a:r>
          </a:p>
          <a:p>
            <a:r>
              <a:rPr lang="en-GB" sz="2400" dirty="0">
                <a:solidFill>
                  <a:schemeClr val="bg1">
                    <a:lumMod val="50000"/>
                  </a:schemeClr>
                </a:solidFill>
              </a:rPr>
              <a:t>I</a:t>
            </a:r>
            <a:r>
              <a:rPr lang="en-GB" sz="2400" dirty="0" smtClean="0">
                <a:solidFill>
                  <a:schemeClr val="bg1">
                    <a:lumMod val="50000"/>
                  </a:schemeClr>
                </a:solidFill>
              </a:rPr>
              <a:t>dentify the theoretical and policy implications of the study with respect to the overall study area.</a:t>
            </a:r>
          </a:p>
          <a:p>
            <a:r>
              <a:rPr lang="en-GB" sz="2400" dirty="0" smtClean="0">
                <a:solidFill>
                  <a:schemeClr val="bg1">
                    <a:lumMod val="50000"/>
                  </a:schemeClr>
                </a:solidFill>
              </a:rPr>
              <a:t>Highlight the study limitations.</a:t>
            </a:r>
          </a:p>
          <a:p>
            <a:r>
              <a:rPr lang="en-GB" sz="2400" dirty="0">
                <a:solidFill>
                  <a:schemeClr val="bg1">
                    <a:lumMod val="50000"/>
                  </a:schemeClr>
                </a:solidFill>
              </a:rPr>
              <a:t>P</a:t>
            </a:r>
            <a:r>
              <a:rPr lang="en-GB" sz="2400" dirty="0" smtClean="0">
                <a:solidFill>
                  <a:schemeClr val="bg1">
                    <a:lumMod val="50000"/>
                  </a:schemeClr>
                </a:solidFill>
              </a:rPr>
              <a:t>rovide direction and areas for future research.</a:t>
            </a:r>
            <a:endParaRPr lang="en-GB" sz="2400" dirty="0">
              <a:solidFill>
                <a:schemeClr val="bg1">
                  <a:lumMod val="50000"/>
                </a:schemeClr>
              </a:solidFill>
            </a:endParaRPr>
          </a:p>
        </p:txBody>
      </p:sp>
    </p:spTree>
    <p:extLst>
      <p:ext uri="{BB962C8B-B14F-4D97-AF65-F5344CB8AC3E}">
        <p14:creationId xmlns:p14="http://schemas.microsoft.com/office/powerpoint/2010/main" val="6736323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a:t>
            </a:r>
            <a:endParaRPr lang="en-GB" dirty="0"/>
          </a:p>
        </p:txBody>
      </p:sp>
      <p:sp>
        <p:nvSpPr>
          <p:cNvPr id="3" name="Content Placeholder 2"/>
          <p:cNvSpPr>
            <a:spLocks noGrp="1"/>
          </p:cNvSpPr>
          <p:nvPr>
            <p:ph idx="1"/>
          </p:nvPr>
        </p:nvSpPr>
        <p:spPr/>
        <p:txBody>
          <a:bodyPr>
            <a:normAutofit lnSpcReduction="10000"/>
          </a:bodyPr>
          <a:lstStyle/>
          <a:p>
            <a:r>
              <a:rPr lang="en-GB" sz="2400" dirty="0"/>
              <a:t>Limitations typically originate in one of </a:t>
            </a:r>
            <a:r>
              <a:rPr lang="en-GB" sz="2400" dirty="0" smtClean="0"/>
              <a:t>two sources</a:t>
            </a:r>
            <a:r>
              <a:rPr lang="en-GB" sz="2400" dirty="0"/>
              <a:t>: the study’s design and the </a:t>
            </a:r>
            <a:r>
              <a:rPr lang="en-GB" sz="2400" dirty="0" smtClean="0"/>
              <a:t>study’s problems </a:t>
            </a:r>
            <a:r>
              <a:rPr lang="en-GB" sz="2400" dirty="0"/>
              <a:t>during </a:t>
            </a:r>
            <a:r>
              <a:rPr lang="en-GB" sz="2400" dirty="0" smtClean="0"/>
              <a:t>implementation.</a:t>
            </a:r>
            <a:endParaRPr lang="en-GB" sz="2400" dirty="0"/>
          </a:p>
          <a:p>
            <a:r>
              <a:rPr lang="en-GB" sz="2400" dirty="0" smtClean="0"/>
              <a:t>Issues </a:t>
            </a:r>
            <a:r>
              <a:rPr lang="en-GB" sz="2400" dirty="0"/>
              <a:t>of design involve decisions </a:t>
            </a:r>
            <a:r>
              <a:rPr lang="en-GB" sz="2400" dirty="0" smtClean="0"/>
              <a:t>about sampling</a:t>
            </a:r>
            <a:r>
              <a:rPr lang="en-GB" sz="2400" dirty="0"/>
              <a:t>, assessment, procedures, and </a:t>
            </a:r>
            <a:r>
              <a:rPr lang="en-GB" sz="2400" dirty="0" smtClean="0"/>
              <a:t>choice of </a:t>
            </a:r>
            <a:r>
              <a:rPr lang="en-GB" sz="2400" dirty="0"/>
              <a:t>research design (poor match</a:t>
            </a:r>
            <a:r>
              <a:rPr lang="en-GB" sz="2400" dirty="0" smtClean="0"/>
              <a:t>).</a:t>
            </a:r>
            <a:endParaRPr lang="en-GB" sz="2400" dirty="0"/>
          </a:p>
          <a:p>
            <a:r>
              <a:rPr lang="en-GB" sz="2400" dirty="0" smtClean="0"/>
              <a:t>Issues </a:t>
            </a:r>
            <a:r>
              <a:rPr lang="en-GB" sz="2400" dirty="0"/>
              <a:t>of implementation must be </a:t>
            </a:r>
            <a:r>
              <a:rPr lang="en-GB" sz="2400" dirty="0" smtClean="0"/>
              <a:t>addressed (e.g</a:t>
            </a:r>
            <a:r>
              <a:rPr lang="en-GB" sz="2400" dirty="0"/>
              <a:t>., low sample, measurement </a:t>
            </a:r>
            <a:r>
              <a:rPr lang="en-GB" sz="2400" dirty="0" smtClean="0"/>
              <a:t>issues, heterogeneous </a:t>
            </a:r>
            <a:r>
              <a:rPr lang="en-GB" sz="2400" dirty="0"/>
              <a:t>groups</a:t>
            </a:r>
            <a:r>
              <a:rPr lang="en-GB" sz="2400" dirty="0" smtClean="0"/>
              <a:t>). </a:t>
            </a:r>
          </a:p>
          <a:p>
            <a:r>
              <a:rPr lang="en-GB" sz="2400" dirty="0" smtClean="0"/>
              <a:t>Possibly completed in chapter 4.</a:t>
            </a:r>
            <a:endParaRPr lang="en-GB" sz="2400" dirty="0"/>
          </a:p>
        </p:txBody>
      </p:sp>
    </p:spTree>
    <p:extLst>
      <p:ext uri="{BB962C8B-B14F-4D97-AF65-F5344CB8AC3E}">
        <p14:creationId xmlns:p14="http://schemas.microsoft.com/office/powerpoint/2010/main" val="576257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Good </a:t>
            </a:r>
            <a:endParaRPr lang="en-GB" dirty="0"/>
          </a:p>
        </p:txBody>
      </p:sp>
      <p:pic>
        <p:nvPicPr>
          <p:cNvPr id="7" name="Content Placeholder 6"/>
          <p:cNvPicPr>
            <a:picLocks noGrp="1" noChangeAspect="1"/>
          </p:cNvPicPr>
          <p:nvPr>
            <p:ph idx="1"/>
          </p:nvPr>
        </p:nvPicPr>
        <p:blipFill>
          <a:blip r:embed="rId2"/>
          <a:stretch>
            <a:fillRect/>
          </a:stretch>
        </p:blipFill>
        <p:spPr>
          <a:xfrm>
            <a:off x="1078090" y="2103438"/>
            <a:ext cx="6987820" cy="3932237"/>
          </a:xfrm>
          <a:prstGeom prst="rect">
            <a:avLst/>
          </a:prstGeom>
        </p:spPr>
      </p:pic>
    </p:spTree>
    <p:extLst>
      <p:ext uri="{BB962C8B-B14F-4D97-AF65-F5344CB8AC3E}">
        <p14:creationId xmlns:p14="http://schemas.microsoft.com/office/powerpoint/2010/main" val="16603537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content of a good conclusion chapter</a:t>
            </a:r>
            <a:br>
              <a:rPr lang="en-GB" dirty="0" smtClean="0"/>
            </a:br>
            <a:endParaRPr lang="en-GB" dirty="0"/>
          </a:p>
        </p:txBody>
      </p:sp>
      <p:sp>
        <p:nvSpPr>
          <p:cNvPr id="3" name="Content Placeholder 2"/>
          <p:cNvSpPr>
            <a:spLocks noGrp="1"/>
          </p:cNvSpPr>
          <p:nvPr>
            <p:ph idx="1"/>
          </p:nvPr>
        </p:nvSpPr>
        <p:spPr>
          <a:xfrm>
            <a:off x="539552" y="2103120"/>
            <a:ext cx="7872928" cy="3931920"/>
          </a:xfrm>
        </p:spPr>
        <p:txBody>
          <a:bodyPr>
            <a:noAutofit/>
          </a:bodyPr>
          <a:lstStyle/>
          <a:p>
            <a:r>
              <a:rPr lang="en-GB" sz="2200" dirty="0"/>
              <a:t>B</a:t>
            </a:r>
            <a:r>
              <a:rPr lang="en-GB" sz="2200" dirty="0" smtClean="0"/>
              <a:t>e a logical ending synthesizing what has been previously discussed and never contain any new information or material.</a:t>
            </a:r>
          </a:p>
          <a:p>
            <a:r>
              <a:rPr lang="en-GB" sz="2200" dirty="0" smtClean="0"/>
              <a:t>It must pull together all of the parts of your argument and refer the reader back to the focus you have outlined in your introduction and to the central topic and create a sense of unity.</a:t>
            </a:r>
          </a:p>
          <a:p>
            <a:r>
              <a:rPr lang="en-GB" sz="2200" dirty="0"/>
              <a:t>B</a:t>
            </a:r>
            <a:r>
              <a:rPr lang="en-GB" sz="2200" dirty="0" smtClean="0"/>
              <a:t>e very systematic, brief and never contain any new information. </a:t>
            </a:r>
          </a:p>
          <a:p>
            <a:r>
              <a:rPr lang="en-GB" sz="2200" dirty="0" smtClean="0"/>
              <a:t>It should be preferably less than or equal to about 4 pages for a dissertation 1,500 words.</a:t>
            </a:r>
          </a:p>
          <a:p>
            <a:r>
              <a:rPr lang="en-GB" sz="2200" dirty="0" smtClean="0"/>
              <a:t>Add to the overall quality and impact of the research.</a:t>
            </a:r>
            <a:endParaRPr lang="en-GB" sz="2200" dirty="0"/>
          </a:p>
        </p:txBody>
      </p:sp>
    </p:spTree>
    <p:extLst>
      <p:ext uri="{BB962C8B-B14F-4D97-AF65-F5344CB8AC3E}">
        <p14:creationId xmlns:p14="http://schemas.microsoft.com/office/powerpoint/2010/main" val="14395883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Chapter is more than a summary of the chapters or data you have presented in the main dissertation or dissertation.</a:t>
            </a:r>
          </a:p>
          <a:p>
            <a:r>
              <a:rPr lang="en-GB" dirty="0" smtClean="0"/>
              <a:t>You must provide a synthesis of the key findings and argument. </a:t>
            </a:r>
          </a:p>
          <a:p>
            <a:r>
              <a:rPr lang="en-GB" dirty="0" smtClean="0"/>
              <a:t>The conclusion should be able to stand on its own and provide a justification and defence of the dissertation. </a:t>
            </a:r>
            <a:endParaRPr lang="en-GB" dirty="0"/>
          </a:p>
        </p:txBody>
      </p:sp>
    </p:spTree>
    <p:extLst>
      <p:ext uri="{BB962C8B-B14F-4D97-AF65-F5344CB8AC3E}">
        <p14:creationId xmlns:p14="http://schemas.microsoft.com/office/powerpoint/2010/main" val="38971878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structure of a conclusion chapter</a:t>
            </a:r>
            <a:endParaRPr lang="en-GB" dirty="0"/>
          </a:p>
        </p:txBody>
      </p:sp>
      <p:sp>
        <p:nvSpPr>
          <p:cNvPr id="3" name="Content Placeholder 2"/>
          <p:cNvSpPr>
            <a:spLocks noGrp="1"/>
          </p:cNvSpPr>
          <p:nvPr>
            <p:ph idx="1"/>
          </p:nvPr>
        </p:nvSpPr>
        <p:spPr/>
        <p:txBody>
          <a:bodyPr>
            <a:normAutofit/>
          </a:bodyPr>
          <a:lstStyle/>
          <a:p>
            <a:r>
              <a:rPr lang="en-GB" dirty="0" smtClean="0"/>
              <a:t>The conclusion must able to hold the attention of the examiner and provides a convincing sequence of the how the project is able to unequivocally and rigorously identified sound knowledge that can </a:t>
            </a:r>
            <a:r>
              <a:rPr lang="en-GB" b="1" dirty="0" smtClean="0">
                <a:solidFill>
                  <a:srgbClr val="FF0000"/>
                </a:solidFill>
              </a:rPr>
              <a:t>inform theory and or policy. </a:t>
            </a:r>
          </a:p>
          <a:p>
            <a:r>
              <a:rPr lang="en-GB" dirty="0" smtClean="0"/>
              <a:t>Conclusion should have a beginning (introduction), a middle section (synthesis of empirical findings as answers to research questions), theoretical and policy implications and an end (future direction and direction of further research).</a:t>
            </a:r>
            <a:endParaRPr lang="en-GB" dirty="0"/>
          </a:p>
        </p:txBody>
      </p:sp>
    </p:spTree>
    <p:extLst>
      <p:ext uri="{BB962C8B-B14F-4D97-AF65-F5344CB8AC3E}">
        <p14:creationId xmlns:p14="http://schemas.microsoft.com/office/powerpoint/2010/main" val="30359629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introduction of a conclusion chapter</a:t>
            </a:r>
            <a:endParaRPr lang="en-GB" dirty="0"/>
          </a:p>
        </p:txBody>
      </p:sp>
      <p:sp>
        <p:nvSpPr>
          <p:cNvPr id="3" name="Content Placeholder 2"/>
          <p:cNvSpPr>
            <a:spLocks noGrp="1"/>
          </p:cNvSpPr>
          <p:nvPr>
            <p:ph idx="1"/>
          </p:nvPr>
        </p:nvSpPr>
        <p:spPr/>
        <p:txBody>
          <a:bodyPr>
            <a:normAutofit/>
          </a:bodyPr>
          <a:lstStyle/>
          <a:p>
            <a:r>
              <a:rPr lang="en-GB" sz="2000" dirty="0" smtClean="0"/>
              <a:t>Definitive introduction which draws the attention of the reader to the dissertation statement upon which the research was conducted.</a:t>
            </a:r>
          </a:p>
          <a:p>
            <a:r>
              <a:rPr lang="en-GB" sz="2000" dirty="0" smtClean="0"/>
              <a:t>Restate the research question that the research set out to answer and clearly justify the necessity of such a course</a:t>
            </a:r>
            <a:r>
              <a:rPr lang="en-GB" sz="2000" dirty="0"/>
              <a:t> </a:t>
            </a:r>
            <a:r>
              <a:rPr lang="en-GB" sz="2000" dirty="0" smtClean="0"/>
              <a:t>(rationale).</a:t>
            </a:r>
          </a:p>
          <a:p>
            <a:r>
              <a:rPr lang="en-GB" sz="2000" dirty="0" smtClean="0"/>
              <a:t>Establish the context, background and/or importance of the topic.</a:t>
            </a:r>
          </a:p>
          <a:p>
            <a:r>
              <a:rPr lang="en-GB" sz="2000" dirty="0" smtClean="0"/>
              <a:t>Or indicate a problem, controversy or a gap in the field of study. </a:t>
            </a:r>
          </a:p>
          <a:p>
            <a:r>
              <a:rPr lang="en-GB" sz="2000" dirty="0" smtClean="0"/>
              <a:t>Research questions are outlined and the key objectives.</a:t>
            </a:r>
            <a:endParaRPr lang="en-GB" sz="2000" dirty="0"/>
          </a:p>
        </p:txBody>
      </p:sp>
    </p:spTree>
    <p:extLst>
      <p:ext uri="{BB962C8B-B14F-4D97-AF65-F5344CB8AC3E}">
        <p14:creationId xmlns:p14="http://schemas.microsoft.com/office/powerpoint/2010/main" val="26595921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Empirical findings</a:t>
            </a:r>
            <a:endParaRPr lang="en-GB" dirty="0"/>
          </a:p>
        </p:txBody>
      </p:sp>
      <p:sp>
        <p:nvSpPr>
          <p:cNvPr id="3" name="Content Placeholder 2"/>
          <p:cNvSpPr>
            <a:spLocks noGrp="1"/>
          </p:cNvSpPr>
          <p:nvPr>
            <p:ph idx="1"/>
          </p:nvPr>
        </p:nvSpPr>
        <p:spPr/>
        <p:txBody>
          <a:bodyPr>
            <a:normAutofit/>
          </a:bodyPr>
          <a:lstStyle/>
          <a:p>
            <a:r>
              <a:rPr lang="en-GB" dirty="0" smtClean="0"/>
              <a:t>Provide a synthesis of the empirical findings from the study with respect to the individual research questions.</a:t>
            </a:r>
          </a:p>
          <a:p>
            <a:r>
              <a:rPr lang="en-GB" dirty="0" smtClean="0"/>
              <a:t>Provide evidence and synthesis of arguments presented in the body to show how these converge to answer the research question, and or study objectives.</a:t>
            </a:r>
          </a:p>
          <a:p>
            <a:r>
              <a:rPr lang="en-GB" dirty="0" smtClean="0"/>
              <a:t>Include brief summary of the main finding(s) in the different chapters that these points seek to provide answers to or the specific research question being addressed in the conclusion.</a:t>
            </a:r>
            <a:endParaRPr lang="en-GB" dirty="0"/>
          </a:p>
        </p:txBody>
      </p:sp>
    </p:spTree>
    <p:extLst>
      <p:ext uri="{BB962C8B-B14F-4D97-AF65-F5344CB8AC3E}">
        <p14:creationId xmlns:p14="http://schemas.microsoft.com/office/powerpoint/2010/main" val="29498021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It is </a:t>
            </a:r>
            <a:r>
              <a:rPr lang="en-GB" b="1" dirty="0" smtClean="0">
                <a:solidFill>
                  <a:srgbClr val="FF0000"/>
                </a:solidFill>
              </a:rPr>
              <a:t>bad</a:t>
            </a:r>
            <a:r>
              <a:rPr lang="en-GB" dirty="0" smtClean="0"/>
              <a:t> to simply repeat earlier arguments that were in your dissertation.</a:t>
            </a:r>
          </a:p>
          <a:p>
            <a:r>
              <a:rPr lang="en-GB" dirty="0" smtClean="0"/>
              <a:t>Show your reader how the points you made and the support and examples you used fit together.  </a:t>
            </a:r>
            <a:r>
              <a:rPr lang="en-GB" b="1" dirty="0" smtClean="0">
                <a:solidFill>
                  <a:srgbClr val="FF0000"/>
                </a:solidFill>
              </a:rPr>
              <a:t>Pull it all together for them.</a:t>
            </a:r>
          </a:p>
          <a:p>
            <a:r>
              <a:rPr lang="en-GB" dirty="0" smtClean="0"/>
              <a:t>Do this systematically for all the different research questions of the dissertation or dissertation.</a:t>
            </a:r>
          </a:p>
          <a:p>
            <a:r>
              <a:rPr lang="en-GB" dirty="0" smtClean="0"/>
              <a:t>Give a brief summary of your argument and identify the main reasons/causes/factors that relate to the questions you have. </a:t>
            </a:r>
          </a:p>
          <a:p>
            <a:r>
              <a:rPr lang="en-GB" dirty="0" smtClean="0"/>
              <a:t>If there are two or more parts to the question, be sure to include responses to each part in your conclusion. </a:t>
            </a:r>
            <a:endParaRPr lang="en-GB" dirty="0"/>
          </a:p>
        </p:txBody>
      </p:sp>
    </p:spTree>
    <p:extLst>
      <p:ext uri="{BB962C8B-B14F-4D97-AF65-F5344CB8AC3E}">
        <p14:creationId xmlns:p14="http://schemas.microsoft.com/office/powerpoint/2010/main" val="34293305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Theoretical Implications</a:t>
            </a:r>
            <a:endParaRPr lang="en-GB" dirty="0"/>
          </a:p>
        </p:txBody>
      </p:sp>
      <p:sp>
        <p:nvSpPr>
          <p:cNvPr id="3" name="Content Placeholder 2"/>
          <p:cNvSpPr>
            <a:spLocks noGrp="1"/>
          </p:cNvSpPr>
          <p:nvPr>
            <p:ph idx="1"/>
          </p:nvPr>
        </p:nvSpPr>
        <p:spPr/>
        <p:txBody>
          <a:bodyPr>
            <a:normAutofit/>
          </a:bodyPr>
          <a:lstStyle/>
          <a:p>
            <a:r>
              <a:rPr lang="en-GB" dirty="0" smtClean="0"/>
              <a:t>This section provides the contribution and or implications of these syntheses with respect to the research questions and how they may impinge on existing theories or understanding.</a:t>
            </a:r>
          </a:p>
          <a:p>
            <a:r>
              <a:rPr lang="en-GB" dirty="0" smtClean="0"/>
              <a:t>Attempt to briefly argue how your findings could influence further understanding or application knowledge in the subject.</a:t>
            </a:r>
          </a:p>
          <a:p>
            <a:r>
              <a:rPr lang="en-GB" dirty="0" smtClean="0"/>
              <a:t>Whilst you should not attempt to underestimate existing positions and views on such subjects, </a:t>
            </a:r>
            <a:r>
              <a:rPr lang="en-GB" b="1" dirty="0" smtClean="0">
                <a:solidFill>
                  <a:srgbClr val="FF0000"/>
                </a:solidFill>
              </a:rPr>
              <a:t>it is critical that you present a modest position of how your work has contributed to existing understanding of concepts that has been investigated by the dissertation. You have earned this !</a:t>
            </a:r>
            <a:endParaRPr lang="en-GB" b="1" dirty="0">
              <a:solidFill>
                <a:srgbClr val="FF0000"/>
              </a:solidFill>
            </a:endParaRPr>
          </a:p>
        </p:txBody>
      </p:sp>
    </p:spTree>
    <p:extLst>
      <p:ext uri="{BB962C8B-B14F-4D97-AF65-F5344CB8AC3E}">
        <p14:creationId xmlns:p14="http://schemas.microsoft.com/office/powerpoint/2010/main" val="10427662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In cases where your findings differ from those of others, it is useful to indicate possible reasons for such variation.</a:t>
            </a:r>
          </a:p>
          <a:p>
            <a:r>
              <a:rPr lang="en-GB" dirty="0" smtClean="0"/>
              <a:t>Moreover, it is equally important to acknowledge the views of others who share similar positions as those identified by your research.</a:t>
            </a:r>
          </a:p>
          <a:p>
            <a:r>
              <a:rPr lang="en-GB" b="1" dirty="0" smtClean="0">
                <a:solidFill>
                  <a:srgbClr val="FF0000"/>
                </a:solidFill>
              </a:rPr>
              <a:t>In a nut shell, show how your finding differ or support those of others and why. </a:t>
            </a:r>
            <a:endParaRPr lang="en-GB" b="1" dirty="0">
              <a:solidFill>
                <a:srgbClr val="FF0000"/>
              </a:solidFill>
            </a:endParaRPr>
          </a:p>
        </p:txBody>
      </p:sp>
    </p:spTree>
    <p:extLst>
      <p:ext uri="{BB962C8B-B14F-4D97-AF65-F5344CB8AC3E}">
        <p14:creationId xmlns:p14="http://schemas.microsoft.com/office/powerpoint/2010/main" val="33712279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latin typeface="+mn-lt"/>
              </a:rPr>
              <a:t>Policy Implications</a:t>
            </a:r>
            <a:endParaRPr lang="en-GB" b="1" dirty="0">
              <a:solidFill>
                <a:srgbClr val="FF0000"/>
              </a:solidFill>
              <a:latin typeface="+mn-lt"/>
            </a:endParaRPr>
          </a:p>
        </p:txBody>
      </p:sp>
      <p:sp>
        <p:nvSpPr>
          <p:cNvPr id="3" name="Content Placeholder 2"/>
          <p:cNvSpPr>
            <a:spLocks noGrp="1"/>
          </p:cNvSpPr>
          <p:nvPr>
            <p:ph idx="1"/>
          </p:nvPr>
        </p:nvSpPr>
        <p:spPr/>
        <p:txBody>
          <a:bodyPr>
            <a:normAutofit/>
          </a:bodyPr>
          <a:lstStyle/>
          <a:p>
            <a:r>
              <a:rPr lang="en-GB" dirty="0" smtClean="0"/>
              <a:t>In identifying the policy implications of the findings of the research you must present a brief synthesis of the policy relevance of key findings from your study.</a:t>
            </a:r>
          </a:p>
          <a:p>
            <a:r>
              <a:rPr lang="en-GB" dirty="0" smtClean="0"/>
              <a:t>It is expedient that you mention the main theoretical understanding on which your research has been based, how your study is positioned with this theoretical framework and how your work could influence the debate with this discourse.</a:t>
            </a:r>
          </a:p>
          <a:p>
            <a:r>
              <a:rPr lang="en-GB" dirty="0" smtClean="0"/>
              <a:t>In this regard, it would be appropriate to posit how your findings may affect practice in that field of study in future. </a:t>
            </a:r>
            <a:endParaRPr lang="en-GB" dirty="0"/>
          </a:p>
        </p:txBody>
      </p:sp>
    </p:spTree>
    <p:extLst>
      <p:ext uri="{BB962C8B-B14F-4D97-AF65-F5344CB8AC3E}">
        <p14:creationId xmlns:p14="http://schemas.microsoft.com/office/powerpoint/2010/main" val="10994972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Recommendations for </a:t>
            </a:r>
            <a:r>
              <a:rPr lang="en-GB" dirty="0"/>
              <a:t>F</a:t>
            </a:r>
            <a:r>
              <a:rPr lang="en-GB" dirty="0" smtClean="0"/>
              <a:t>uture Research</a:t>
            </a:r>
            <a:endParaRPr lang="en-GB" dirty="0"/>
          </a:p>
        </p:txBody>
      </p:sp>
      <p:sp>
        <p:nvSpPr>
          <p:cNvPr id="3" name="Content Placeholder 2"/>
          <p:cNvSpPr>
            <a:spLocks noGrp="1"/>
          </p:cNvSpPr>
          <p:nvPr>
            <p:ph idx="1"/>
          </p:nvPr>
        </p:nvSpPr>
        <p:spPr/>
        <p:txBody>
          <a:bodyPr>
            <a:normAutofit/>
          </a:bodyPr>
          <a:lstStyle/>
          <a:p>
            <a:r>
              <a:rPr lang="en-GB" dirty="0" smtClean="0"/>
              <a:t>Additional elements that may be added include recommendations for future action and speculations on future trends. </a:t>
            </a:r>
          </a:p>
          <a:p>
            <a:r>
              <a:rPr lang="en-GB" dirty="0" smtClean="0"/>
              <a:t>When discussing the need for future research:</a:t>
            </a:r>
          </a:p>
          <a:p>
            <a:pPr lvl="1"/>
            <a:r>
              <a:rPr lang="en-GB" dirty="0" smtClean="0"/>
              <a:t>Outline your plans regarding further research of the topic or aspects of the project that has not been covered in the present study but is considerably worthwhile to investigate in the near future</a:t>
            </a:r>
          </a:p>
          <a:p>
            <a:pPr lvl="1"/>
            <a:r>
              <a:rPr lang="en-GB" dirty="0" smtClean="0"/>
              <a:t>You can provide such an outline in bullet points and provide a brief explanation for each of the research statements.</a:t>
            </a:r>
          </a:p>
        </p:txBody>
      </p:sp>
    </p:spTree>
    <p:extLst>
      <p:ext uri="{BB962C8B-B14F-4D97-AF65-F5344CB8AC3E}">
        <p14:creationId xmlns:p14="http://schemas.microsoft.com/office/powerpoint/2010/main" val="11203052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 Continued</a:t>
            </a:r>
            <a:endParaRPr lang="en-GB" dirty="0"/>
          </a:p>
        </p:txBody>
      </p:sp>
      <p:sp>
        <p:nvSpPr>
          <p:cNvPr id="3" name="Content Placeholder 2"/>
          <p:cNvSpPr>
            <a:spLocks noGrp="1"/>
          </p:cNvSpPr>
          <p:nvPr>
            <p:ph idx="1"/>
          </p:nvPr>
        </p:nvSpPr>
        <p:spPr/>
        <p:txBody>
          <a:bodyPr>
            <a:normAutofit/>
          </a:bodyPr>
          <a:lstStyle/>
          <a:p>
            <a:r>
              <a:rPr lang="en-GB" dirty="0" smtClean="0"/>
              <a:t>Keep this simple and short, a maximum of half a page for dissertations.</a:t>
            </a:r>
          </a:p>
          <a:p>
            <a:r>
              <a:rPr lang="en-GB" dirty="0" smtClean="0"/>
              <a:t>This tells the examiner that you know your field of study and are thinking ahead of the present challenges and considering future patterns, variations and trends.</a:t>
            </a:r>
          </a:p>
          <a:p>
            <a:r>
              <a:rPr lang="en-GB" dirty="0" smtClean="0"/>
              <a:t>Pointing to areas of further research shows evidence of awareness of the research area you are working in.</a:t>
            </a:r>
          </a:p>
          <a:p>
            <a:r>
              <a:rPr lang="en-GB" dirty="0" smtClean="0"/>
              <a:t>No doubt while you were researching your topic, in some areas, you found more questions than answers.</a:t>
            </a:r>
          </a:p>
          <a:p>
            <a:endParaRPr lang="en-GB" dirty="0"/>
          </a:p>
        </p:txBody>
      </p:sp>
    </p:spTree>
    <p:extLst>
      <p:ext uri="{BB962C8B-B14F-4D97-AF65-F5344CB8AC3E}">
        <p14:creationId xmlns:p14="http://schemas.microsoft.com/office/powerpoint/2010/main" val="36308019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 of the study</a:t>
            </a:r>
            <a:endParaRPr lang="en-GB" dirty="0"/>
          </a:p>
        </p:txBody>
      </p:sp>
      <p:sp>
        <p:nvSpPr>
          <p:cNvPr id="3" name="Content Placeholder 2"/>
          <p:cNvSpPr>
            <a:spLocks noGrp="1"/>
          </p:cNvSpPr>
          <p:nvPr>
            <p:ph idx="1"/>
          </p:nvPr>
        </p:nvSpPr>
        <p:spPr/>
        <p:txBody>
          <a:bodyPr>
            <a:normAutofit/>
          </a:bodyPr>
          <a:lstStyle/>
          <a:p>
            <a:r>
              <a:rPr lang="en-GB" sz="2400" dirty="0" smtClean="0"/>
              <a:t>In the case of an empirical research it is important to identify the various limitations which were encountered during the sampling, lab work, data collection and analysis stages of the research or project.</a:t>
            </a:r>
          </a:p>
          <a:p>
            <a:r>
              <a:rPr lang="en-GB" sz="2400" dirty="0" smtClean="0"/>
              <a:t>However, the limitation should end on a positive note to show how they worked together to provide focus and strengthen the empirical results.</a:t>
            </a:r>
            <a:endParaRPr lang="en-GB" sz="2400" dirty="0"/>
          </a:p>
        </p:txBody>
      </p:sp>
    </p:spTree>
    <p:extLst>
      <p:ext uri="{BB962C8B-B14F-4D97-AF65-F5344CB8AC3E}">
        <p14:creationId xmlns:p14="http://schemas.microsoft.com/office/powerpoint/2010/main" val="28961924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sz="2200" dirty="0" smtClean="0"/>
              <a:t>Some supervisors and examiners would prefer that this section is included in the section on limitation in the methodology chapter. </a:t>
            </a:r>
          </a:p>
          <a:p>
            <a:r>
              <a:rPr lang="en-GB" sz="2200" dirty="0" smtClean="0"/>
              <a:t>It is important to consult your supervisor on this and also accept the suggestions of the examiner in such a situation.</a:t>
            </a:r>
          </a:p>
          <a:p>
            <a:r>
              <a:rPr lang="en-GB" sz="2200" dirty="0" smtClean="0"/>
              <a:t>This could also be combined with the section on future research – demonstrating how future research could ‘fill in the gaps’ or build on from this research, recognizing and responding to the limitations.</a:t>
            </a:r>
            <a:endParaRPr lang="en-GB" sz="2200" dirty="0"/>
          </a:p>
        </p:txBody>
      </p:sp>
    </p:spTree>
    <p:extLst>
      <p:ext uri="{BB962C8B-B14F-4D97-AF65-F5344CB8AC3E}">
        <p14:creationId xmlns:p14="http://schemas.microsoft.com/office/powerpoint/2010/main" val="41091818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of the conclusion</a:t>
            </a:r>
            <a:endParaRPr lang="en-GB" dirty="0"/>
          </a:p>
        </p:txBody>
      </p:sp>
      <p:sp>
        <p:nvSpPr>
          <p:cNvPr id="3" name="Content Placeholder 2"/>
          <p:cNvSpPr>
            <a:spLocks noGrp="1"/>
          </p:cNvSpPr>
          <p:nvPr>
            <p:ph idx="1"/>
          </p:nvPr>
        </p:nvSpPr>
        <p:spPr/>
        <p:txBody>
          <a:bodyPr>
            <a:normAutofit/>
          </a:bodyPr>
          <a:lstStyle/>
          <a:p>
            <a:r>
              <a:rPr lang="en-GB" sz="2400" dirty="0" smtClean="0"/>
              <a:t>Finally, it is a good idea to add a sentence or two to reinforce the dissertation statement which was used in your introduction.</a:t>
            </a:r>
          </a:p>
          <a:p>
            <a:r>
              <a:rPr lang="en-GB" sz="2400" dirty="0" smtClean="0"/>
              <a:t>This shows the reader that you have done what you said you would do and gives a sense of unity the dissertation. It is particularly important to graceful exit.</a:t>
            </a:r>
            <a:endParaRPr lang="en-GB" sz="2400" dirty="0"/>
          </a:p>
          <a:p>
            <a:endParaRPr lang="en-GB" dirty="0" smtClean="0"/>
          </a:p>
        </p:txBody>
      </p:sp>
    </p:spTree>
    <p:extLst>
      <p:ext uri="{BB962C8B-B14F-4D97-AF65-F5344CB8AC3E}">
        <p14:creationId xmlns:p14="http://schemas.microsoft.com/office/powerpoint/2010/main" val="18102014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a:bodyPr>
          <a:lstStyle/>
          <a:p>
            <a:r>
              <a:rPr lang="en-GB" sz="2400" dirty="0"/>
              <a:t>Make sure your ending has as </a:t>
            </a:r>
            <a:r>
              <a:rPr lang="en-GB" sz="2400" dirty="0" smtClean="0"/>
              <a:t>ending.</a:t>
            </a:r>
          </a:p>
          <a:p>
            <a:r>
              <a:rPr lang="en-GB" sz="2400" dirty="0" smtClean="0"/>
              <a:t>The </a:t>
            </a:r>
            <a:r>
              <a:rPr lang="en-GB" sz="2400" dirty="0"/>
              <a:t>final two or three paragraphs are as important as any others. You could talk about the overall significance of the study, the subject in general, and how it is important to know about it, how it can contribute to "the body of knowledge with the areas of </a:t>
            </a:r>
            <a:r>
              <a:rPr lang="en-GB" sz="2400" dirty="0" smtClean="0"/>
              <a:t>study", </a:t>
            </a:r>
            <a:r>
              <a:rPr lang="en-GB" sz="2400" dirty="0"/>
              <a:t>or maybe world </a:t>
            </a:r>
            <a:r>
              <a:rPr lang="en-GB" sz="2400" dirty="0" smtClean="0"/>
              <a:t>view.</a:t>
            </a:r>
          </a:p>
          <a:p>
            <a:r>
              <a:rPr lang="en-GB" sz="2400" dirty="0" smtClean="0"/>
              <a:t>Make </a:t>
            </a:r>
            <a:r>
              <a:rPr lang="en-GB" sz="2400" dirty="0"/>
              <a:t>the reader feel that it has been worth his or her while to read the dissertation and that the area of study has advanced with your </a:t>
            </a:r>
            <a:r>
              <a:rPr lang="en-GB" sz="2400" dirty="0" smtClean="0"/>
              <a:t>work.</a:t>
            </a:r>
            <a:endParaRPr lang="en-GB" sz="2400" dirty="0"/>
          </a:p>
          <a:p>
            <a:endParaRPr lang="en-GB" dirty="0"/>
          </a:p>
        </p:txBody>
      </p:sp>
    </p:spTree>
    <p:extLst>
      <p:ext uri="{BB962C8B-B14F-4D97-AF65-F5344CB8AC3E}">
        <p14:creationId xmlns:p14="http://schemas.microsoft.com/office/powerpoint/2010/main" val="36470047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sz="2000" dirty="0" smtClean="0"/>
              <a:t>It is important to end the conclusion chapter with a very short paragraph as a conclusion.</a:t>
            </a:r>
          </a:p>
          <a:p>
            <a:r>
              <a:rPr lang="en-GB" sz="2000" dirty="0" smtClean="0"/>
              <a:t>This section serves as the capsule for the overall conclusion of the study and should therefore be very concise and precise.</a:t>
            </a:r>
          </a:p>
          <a:p>
            <a:r>
              <a:rPr lang="en-GB" sz="2000" dirty="0" smtClean="0">
                <a:solidFill>
                  <a:srgbClr val="FF0000"/>
                </a:solidFill>
              </a:rPr>
              <a:t>An excellent strategy is to highlight what has been presented as the norm or standard point of view and how your work has proved otherwise or provided evidence in support of this view</a:t>
            </a:r>
            <a:r>
              <a:rPr lang="en-GB" sz="2000" dirty="0" smtClean="0"/>
              <a:t>.</a:t>
            </a:r>
            <a:endParaRPr lang="en-GB" sz="2000" dirty="0"/>
          </a:p>
        </p:txBody>
      </p:sp>
    </p:spTree>
    <p:extLst>
      <p:ext uri="{BB962C8B-B14F-4D97-AF65-F5344CB8AC3E}">
        <p14:creationId xmlns:p14="http://schemas.microsoft.com/office/powerpoint/2010/main" val="39253774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This is often related to the research questions, dissertation statement or title.</a:t>
            </a:r>
          </a:p>
          <a:p>
            <a:r>
              <a:rPr lang="en-GB" dirty="0" smtClean="0"/>
              <a:t>It can also be a statement this emphatically states beyond doubt, how invaluable the research is to the research area in question.</a:t>
            </a:r>
          </a:p>
          <a:p>
            <a:r>
              <a:rPr lang="en-GB" dirty="0" smtClean="0"/>
              <a:t>This paragraph should always have a positive connotation in the case of a positive question and a negative stance in the context of a critique. </a:t>
            </a:r>
            <a:endParaRPr lang="en-GB" dirty="0"/>
          </a:p>
        </p:txBody>
      </p:sp>
    </p:spTree>
    <p:extLst>
      <p:ext uri="{BB962C8B-B14F-4D97-AF65-F5344CB8AC3E}">
        <p14:creationId xmlns:p14="http://schemas.microsoft.com/office/powerpoint/2010/main" val="25699836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Characteristics of a good conclusion</a:t>
            </a:r>
            <a:endParaRPr lang="en-GB" dirty="0"/>
          </a:p>
        </p:txBody>
      </p:sp>
      <p:sp>
        <p:nvSpPr>
          <p:cNvPr id="3" name="Content Placeholder 2"/>
          <p:cNvSpPr>
            <a:spLocks noGrp="1"/>
          </p:cNvSpPr>
          <p:nvPr>
            <p:ph idx="1"/>
          </p:nvPr>
        </p:nvSpPr>
        <p:spPr/>
        <p:txBody>
          <a:bodyPr>
            <a:normAutofit/>
          </a:bodyPr>
          <a:lstStyle/>
          <a:p>
            <a:r>
              <a:rPr lang="en-GB" sz="2400" dirty="0" smtClean="0"/>
              <a:t>Structuring your paragraphs.</a:t>
            </a:r>
          </a:p>
          <a:p>
            <a:r>
              <a:rPr lang="en-GB" sz="2400" dirty="0" smtClean="0"/>
              <a:t>Use writing conventions to make ideas clearer:</a:t>
            </a:r>
          </a:p>
          <a:p>
            <a:r>
              <a:rPr lang="en-GB" sz="2400" dirty="0" smtClean="0"/>
              <a:t>1. Sequencing points: First, second, third, fourth finally OR lastly.</a:t>
            </a:r>
          </a:p>
          <a:p>
            <a:r>
              <a:rPr lang="en-GB" sz="2400" dirty="0" smtClean="0"/>
              <a:t>2. Contrasting ideas: In contrast; on one hand ; on the other hand; whereas. </a:t>
            </a:r>
          </a:p>
          <a:p>
            <a:r>
              <a:rPr lang="en-GB" sz="2400" dirty="0" smtClean="0"/>
              <a:t>3. Adding emphasis: Not only  but also. </a:t>
            </a:r>
          </a:p>
        </p:txBody>
      </p:sp>
    </p:spTree>
    <p:extLst>
      <p:ext uri="{BB962C8B-B14F-4D97-AF65-F5344CB8AC3E}">
        <p14:creationId xmlns:p14="http://schemas.microsoft.com/office/powerpoint/2010/main" val="31076060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lnSpcReduction="10000"/>
          </a:bodyPr>
          <a:lstStyle/>
          <a:p>
            <a:r>
              <a:rPr lang="en-GB" sz="2400" dirty="0"/>
              <a:t>Use of linking </a:t>
            </a:r>
            <a:r>
              <a:rPr lang="en-GB" sz="2400" dirty="0" smtClean="0"/>
              <a:t>sentences. </a:t>
            </a:r>
            <a:endParaRPr lang="en-GB" sz="2400" dirty="0"/>
          </a:p>
          <a:p>
            <a:r>
              <a:rPr lang="en-GB" sz="2400" dirty="0"/>
              <a:t>Link the thinking between your paragraphs within each </a:t>
            </a:r>
            <a:r>
              <a:rPr lang="en-GB" sz="2400" dirty="0" smtClean="0"/>
              <a:t>section.</a:t>
            </a:r>
            <a:endParaRPr lang="en-GB" sz="2400" dirty="0"/>
          </a:p>
          <a:p>
            <a:r>
              <a:rPr lang="en-GB" sz="2400" dirty="0"/>
              <a:t>Link the thinking across </a:t>
            </a:r>
            <a:r>
              <a:rPr lang="en-GB" sz="2400" dirty="0" smtClean="0"/>
              <a:t>sections.</a:t>
            </a:r>
            <a:endParaRPr lang="en-GB" sz="2400" dirty="0"/>
          </a:p>
          <a:p>
            <a:r>
              <a:rPr lang="en-GB" sz="2400" dirty="0"/>
              <a:t>Keep your ideas as writer clearly distinguished from thoughts of cited literature </a:t>
            </a:r>
            <a:r>
              <a:rPr lang="en-GB" sz="2400" dirty="0" smtClean="0"/>
              <a:t>sources.</a:t>
            </a:r>
            <a:endParaRPr lang="en-GB" sz="2400" dirty="0"/>
          </a:p>
          <a:p>
            <a:r>
              <a:rPr lang="en-GB" sz="2400" dirty="0"/>
              <a:t>Note the progress of your argument at each stage: in summary; clearly; one of the most noteworthy (significant) issues to consider; it is interesting to note </a:t>
            </a:r>
            <a:r>
              <a:rPr lang="en-GB" sz="2400" dirty="0" smtClean="0"/>
              <a:t>that.</a:t>
            </a:r>
            <a:endParaRPr lang="en-GB" sz="2400" dirty="0"/>
          </a:p>
          <a:p>
            <a:endParaRPr lang="en-GB" dirty="0"/>
          </a:p>
        </p:txBody>
      </p:sp>
    </p:spTree>
    <p:extLst>
      <p:ext uri="{BB962C8B-B14F-4D97-AF65-F5344CB8AC3E}">
        <p14:creationId xmlns:p14="http://schemas.microsoft.com/office/powerpoint/2010/main" val="30219105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Bad</a:t>
            </a:r>
            <a:endParaRPr lang="en-GB" dirty="0"/>
          </a:p>
        </p:txBody>
      </p:sp>
      <p:pic>
        <p:nvPicPr>
          <p:cNvPr id="4" name="Content Placeholder 3"/>
          <p:cNvPicPr>
            <a:picLocks noGrp="1" noChangeAspect="1"/>
          </p:cNvPicPr>
          <p:nvPr>
            <p:ph idx="1"/>
          </p:nvPr>
        </p:nvPicPr>
        <p:blipFill>
          <a:blip r:embed="rId2"/>
          <a:stretch>
            <a:fillRect/>
          </a:stretch>
        </p:blipFill>
        <p:spPr>
          <a:xfrm>
            <a:off x="1076679" y="2103438"/>
            <a:ext cx="6990643" cy="3932237"/>
          </a:xfrm>
          <a:prstGeom prst="rect">
            <a:avLst/>
          </a:prstGeom>
        </p:spPr>
      </p:pic>
    </p:spTree>
    <p:extLst>
      <p:ext uri="{BB962C8B-B14F-4D97-AF65-F5344CB8AC3E}">
        <p14:creationId xmlns:p14="http://schemas.microsoft.com/office/powerpoint/2010/main" val="39986060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Bad</a:t>
            </a:r>
            <a:endParaRPr lang="en-GB" dirty="0"/>
          </a:p>
        </p:txBody>
      </p:sp>
      <p:sp>
        <p:nvSpPr>
          <p:cNvPr id="3" name="Content Placeholder 2"/>
          <p:cNvSpPr>
            <a:spLocks noGrp="1"/>
          </p:cNvSpPr>
          <p:nvPr>
            <p:ph idx="1"/>
          </p:nvPr>
        </p:nvSpPr>
        <p:spPr/>
        <p:txBody>
          <a:bodyPr>
            <a:normAutofit/>
          </a:bodyPr>
          <a:lstStyle/>
          <a:p>
            <a:r>
              <a:rPr lang="en-GB" sz="2800" dirty="0" smtClean="0"/>
              <a:t>The conclusion should not:</a:t>
            </a:r>
          </a:p>
          <a:p>
            <a:r>
              <a:rPr lang="en-GB" sz="2800" dirty="0"/>
              <a:t>J</a:t>
            </a:r>
            <a:r>
              <a:rPr lang="en-GB" sz="2800" dirty="0" smtClean="0"/>
              <a:t>ust ‘sum up.’</a:t>
            </a:r>
          </a:p>
          <a:p>
            <a:r>
              <a:rPr lang="en-GB" sz="2800" dirty="0"/>
              <a:t>E</a:t>
            </a:r>
            <a:r>
              <a:rPr lang="en-GB" sz="2800" dirty="0" smtClean="0"/>
              <a:t>nd with a long quotation </a:t>
            </a:r>
            <a:r>
              <a:rPr lang="en-GB" sz="2800" dirty="0" smtClean="0">
                <a:sym typeface="Wingdings" panose="05000000000000000000" pitchFamily="2" charset="2"/>
              </a:rPr>
              <a:t></a:t>
            </a:r>
            <a:endParaRPr lang="en-GB" sz="2800" dirty="0" smtClean="0"/>
          </a:p>
          <a:p>
            <a:r>
              <a:rPr lang="en-GB" sz="2800" dirty="0"/>
              <a:t>F</a:t>
            </a:r>
            <a:r>
              <a:rPr lang="en-GB" sz="2800" dirty="0" smtClean="0"/>
              <a:t>ocus merely on a minor point in your argument.</a:t>
            </a:r>
          </a:p>
          <a:p>
            <a:r>
              <a:rPr lang="en-GB" sz="2800" dirty="0"/>
              <a:t>I</a:t>
            </a:r>
            <a:r>
              <a:rPr lang="en-GB" sz="2800" dirty="0" smtClean="0"/>
              <a:t>ntroduce new material. </a:t>
            </a:r>
            <a:endParaRPr lang="en-GB" sz="2800" dirty="0"/>
          </a:p>
        </p:txBody>
      </p:sp>
    </p:spTree>
    <p:extLst>
      <p:ext uri="{BB962C8B-B14F-4D97-AF65-F5344CB8AC3E}">
        <p14:creationId xmlns:p14="http://schemas.microsoft.com/office/powerpoint/2010/main" val="1370615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Indicators of a bad conclusion</a:t>
            </a:r>
            <a:endParaRPr lang="en-GB" dirty="0"/>
          </a:p>
        </p:txBody>
      </p:sp>
      <p:sp>
        <p:nvSpPr>
          <p:cNvPr id="3" name="Content Placeholder 2"/>
          <p:cNvSpPr>
            <a:spLocks noGrp="1"/>
          </p:cNvSpPr>
          <p:nvPr>
            <p:ph idx="1"/>
          </p:nvPr>
        </p:nvSpPr>
        <p:spPr/>
        <p:txBody>
          <a:bodyPr>
            <a:normAutofit/>
          </a:bodyPr>
          <a:lstStyle/>
          <a:p>
            <a:r>
              <a:rPr lang="en-GB" sz="2400" dirty="0" smtClean="0"/>
              <a:t>Beginning with an unnecessary, overused phrase such as "in conclusion," "in summary,“ or "in closing."</a:t>
            </a:r>
          </a:p>
          <a:p>
            <a:r>
              <a:rPr lang="en-GB" sz="2400" dirty="0" smtClean="0"/>
              <a:t>Although these phrases can work in speeches, they come across as wooden and trite in writing.</a:t>
            </a:r>
          </a:p>
          <a:p>
            <a:r>
              <a:rPr lang="en-GB" sz="2400" dirty="0" smtClean="0"/>
              <a:t>Stating the dissertation for the very first time in the conclusion.</a:t>
            </a:r>
          </a:p>
          <a:p>
            <a:r>
              <a:rPr lang="en-GB" sz="2400" dirty="0" smtClean="0"/>
              <a:t>Introducing a new idea or subtopic in your conclusion.</a:t>
            </a:r>
          </a:p>
        </p:txBody>
      </p:sp>
    </p:spTree>
    <p:extLst>
      <p:ext uri="{BB962C8B-B14F-4D97-AF65-F5344CB8AC3E}">
        <p14:creationId xmlns:p14="http://schemas.microsoft.com/office/powerpoint/2010/main" val="34127295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sz="2400" dirty="0"/>
              <a:t>Ending with a rephrased dissertation statement without any substantive </a:t>
            </a:r>
            <a:r>
              <a:rPr lang="en-GB" sz="2400" dirty="0" smtClean="0"/>
              <a:t>changes.</a:t>
            </a:r>
            <a:endParaRPr lang="en-GB" sz="2400" dirty="0"/>
          </a:p>
          <a:p>
            <a:r>
              <a:rPr lang="en-GB" sz="2400" dirty="0"/>
              <a:t>Making sentimental, emotional appeals (out of character with the rest of an analytical paper</a:t>
            </a:r>
            <a:r>
              <a:rPr lang="en-GB" sz="2400" dirty="0" smtClean="0"/>
              <a:t>).</a:t>
            </a:r>
            <a:endParaRPr lang="en-GB" sz="2400" dirty="0"/>
          </a:p>
          <a:p>
            <a:r>
              <a:rPr lang="en-GB" sz="2400" dirty="0"/>
              <a:t>Including evidence (quotations, statistics, etc.) that should be in the body of the </a:t>
            </a:r>
            <a:r>
              <a:rPr lang="en-GB" sz="2400" dirty="0" smtClean="0"/>
              <a:t>dissertation. </a:t>
            </a:r>
            <a:endParaRPr lang="en-GB" sz="2400" dirty="0"/>
          </a:p>
          <a:p>
            <a:endParaRPr lang="en-GB" dirty="0"/>
          </a:p>
        </p:txBody>
      </p:sp>
    </p:spTree>
    <p:extLst>
      <p:ext uri="{BB962C8B-B14F-4D97-AF65-F5344CB8AC3E}">
        <p14:creationId xmlns:p14="http://schemas.microsoft.com/office/powerpoint/2010/main" val="8847598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Kinds of bad conclusion</a:t>
            </a:r>
            <a:endParaRPr lang="en-GB" dirty="0"/>
          </a:p>
        </p:txBody>
      </p:sp>
      <p:sp>
        <p:nvSpPr>
          <p:cNvPr id="3" name="Content Placeholder 2"/>
          <p:cNvSpPr>
            <a:spLocks noGrp="1"/>
          </p:cNvSpPr>
          <p:nvPr>
            <p:ph idx="1"/>
          </p:nvPr>
        </p:nvSpPr>
        <p:spPr/>
        <p:txBody>
          <a:bodyPr>
            <a:normAutofit/>
          </a:bodyPr>
          <a:lstStyle/>
          <a:p>
            <a:r>
              <a:rPr lang="en-GB" sz="2400" b="1" dirty="0" smtClean="0">
                <a:solidFill>
                  <a:srgbClr val="FF0000"/>
                </a:solidFill>
              </a:rPr>
              <a:t>The "That's My Story and I'm Sticking to It" Conclusion</a:t>
            </a:r>
          </a:p>
          <a:p>
            <a:r>
              <a:rPr lang="en-GB" sz="2400" dirty="0" smtClean="0"/>
              <a:t>This conclusion just restates the dissertation and is usually painfully short.</a:t>
            </a:r>
          </a:p>
          <a:p>
            <a:r>
              <a:rPr lang="en-GB" sz="2400" dirty="0" smtClean="0"/>
              <a:t>It does not push the ideas forward.</a:t>
            </a:r>
          </a:p>
          <a:p>
            <a:r>
              <a:rPr lang="en-GB" sz="2400" dirty="0" smtClean="0"/>
              <a:t>People write this kind of conclusion when they can't think of anything else to say.</a:t>
            </a:r>
            <a:endParaRPr lang="en-GB" sz="2400" dirty="0"/>
          </a:p>
        </p:txBody>
      </p:sp>
    </p:spTree>
    <p:extLst>
      <p:ext uri="{BB962C8B-B14F-4D97-AF65-F5344CB8AC3E}">
        <p14:creationId xmlns:p14="http://schemas.microsoft.com/office/powerpoint/2010/main" val="26545832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a:t>
            </a:r>
            <a:endParaRPr lang="en-GB" dirty="0"/>
          </a:p>
        </p:txBody>
      </p:sp>
      <p:sp>
        <p:nvSpPr>
          <p:cNvPr id="3" name="Content Placeholder 2"/>
          <p:cNvSpPr>
            <a:spLocks noGrp="1"/>
          </p:cNvSpPr>
          <p:nvPr>
            <p:ph idx="1"/>
          </p:nvPr>
        </p:nvSpPr>
        <p:spPr/>
        <p:txBody>
          <a:bodyPr>
            <a:normAutofit/>
          </a:bodyPr>
          <a:lstStyle/>
          <a:p>
            <a:r>
              <a:rPr lang="en-GB" b="1" dirty="0" smtClean="0">
                <a:solidFill>
                  <a:srgbClr val="FF0000"/>
                </a:solidFill>
              </a:rPr>
              <a:t>The "Sherlock Holmes: Conclusion </a:t>
            </a:r>
          </a:p>
          <a:p>
            <a:r>
              <a:rPr lang="en-GB" dirty="0" smtClean="0"/>
              <a:t>Sometimes writers will state the dissertation for the very first time in the conclusion.</a:t>
            </a:r>
          </a:p>
          <a:p>
            <a:r>
              <a:rPr lang="en-GB" dirty="0" smtClean="0"/>
              <a:t>You might be tempted to use this strategy if you don't want to give everything away too early in your dissertation. You may think it would be more dramatic to keep the reader in the dark until the end and then "wow" her with your main idea, much like a Sherlock Holmes mystery.</a:t>
            </a:r>
          </a:p>
          <a:p>
            <a:r>
              <a:rPr lang="en-GB" dirty="0" smtClean="0"/>
              <a:t>The reader, however, does not expect a mystery, but an analytical discussion of your topic in an academic style, with the main argument (dissertation) stated up front.</a:t>
            </a:r>
            <a:endParaRPr lang="en-GB" dirty="0"/>
          </a:p>
        </p:txBody>
      </p:sp>
    </p:spTree>
    <p:extLst>
      <p:ext uri="{BB962C8B-B14F-4D97-AF65-F5344CB8AC3E}">
        <p14:creationId xmlns:p14="http://schemas.microsoft.com/office/powerpoint/2010/main" val="22720631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Third</a:t>
            </a:r>
            <a:endParaRPr lang="en-GB" dirty="0"/>
          </a:p>
        </p:txBody>
      </p:sp>
      <p:sp>
        <p:nvSpPr>
          <p:cNvPr id="3" name="Content Placeholder 2"/>
          <p:cNvSpPr>
            <a:spLocks noGrp="1"/>
          </p:cNvSpPr>
          <p:nvPr>
            <p:ph idx="1"/>
          </p:nvPr>
        </p:nvSpPr>
        <p:spPr/>
        <p:txBody>
          <a:bodyPr>
            <a:normAutofit/>
          </a:bodyPr>
          <a:lstStyle/>
          <a:p>
            <a:r>
              <a:rPr lang="en-GB" b="1" dirty="0" smtClean="0">
                <a:solidFill>
                  <a:srgbClr val="FF0000"/>
                </a:solidFill>
              </a:rPr>
              <a:t>The "America the Beautiful"/"I Am Woman"/"We Shall Overcome" Conclusion</a:t>
            </a:r>
          </a:p>
          <a:p>
            <a:r>
              <a:rPr lang="en-GB" dirty="0" smtClean="0"/>
              <a:t>This kind of conclusion usually draws on emotion to make its appeal, but while this emotion and even sentimentality may be very heartfelt, it is usually out of character with the rest of an analytical dissertation.</a:t>
            </a:r>
          </a:p>
          <a:p>
            <a:r>
              <a:rPr lang="en-GB" dirty="0" smtClean="0"/>
              <a:t>A more sophisticated commentary, rather than emotional praise, would be a more fitting tribute to the topic. </a:t>
            </a:r>
            <a:endParaRPr lang="en-GB" dirty="0"/>
          </a:p>
        </p:txBody>
      </p:sp>
    </p:spTree>
    <p:extLst>
      <p:ext uri="{BB962C8B-B14F-4D97-AF65-F5344CB8AC3E}">
        <p14:creationId xmlns:p14="http://schemas.microsoft.com/office/powerpoint/2010/main" val="7989882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Fourth</a:t>
            </a:r>
            <a:endParaRPr lang="en-GB" dirty="0"/>
          </a:p>
        </p:txBody>
      </p:sp>
      <p:sp>
        <p:nvSpPr>
          <p:cNvPr id="3" name="Content Placeholder 2"/>
          <p:cNvSpPr>
            <a:spLocks noGrp="1"/>
          </p:cNvSpPr>
          <p:nvPr>
            <p:ph idx="1"/>
          </p:nvPr>
        </p:nvSpPr>
        <p:spPr/>
        <p:txBody>
          <a:bodyPr>
            <a:normAutofit/>
          </a:bodyPr>
          <a:lstStyle/>
          <a:p>
            <a:r>
              <a:rPr lang="en-GB" b="1" dirty="0" smtClean="0">
                <a:solidFill>
                  <a:srgbClr val="FF0000"/>
                </a:solidFill>
              </a:rPr>
              <a:t>The "Grab Bag" Conclusion</a:t>
            </a:r>
          </a:p>
          <a:p>
            <a:r>
              <a:rPr lang="en-GB" dirty="0" smtClean="0"/>
              <a:t>This kind of conclusion includes extra information that the writer found or thought of but couldn't integrate into the main dissertation.</a:t>
            </a:r>
          </a:p>
          <a:p>
            <a:r>
              <a:rPr lang="en-GB" dirty="0" smtClean="0"/>
              <a:t>You may find it hard to leave out details that you discovered after hours of research and thought, but adding random facts and bits of evidence at the end of an otherwise well-organized essay can just create confusion. </a:t>
            </a:r>
            <a:endParaRPr lang="en-GB" dirty="0"/>
          </a:p>
        </p:txBody>
      </p:sp>
    </p:spTree>
    <p:extLst>
      <p:ext uri="{BB962C8B-B14F-4D97-AF65-F5344CB8AC3E}">
        <p14:creationId xmlns:p14="http://schemas.microsoft.com/office/powerpoint/2010/main" val="8192748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Missing</a:t>
            </a:r>
            <a:endParaRPr lang="en-GB" dirty="0"/>
          </a:p>
        </p:txBody>
      </p:sp>
      <p:sp>
        <p:nvSpPr>
          <p:cNvPr id="3" name="Content Placeholder 2"/>
          <p:cNvSpPr>
            <a:spLocks noGrp="1"/>
          </p:cNvSpPr>
          <p:nvPr>
            <p:ph idx="1"/>
          </p:nvPr>
        </p:nvSpPr>
        <p:spPr/>
        <p:txBody>
          <a:bodyPr>
            <a:normAutofit/>
          </a:bodyPr>
          <a:lstStyle/>
          <a:p>
            <a:r>
              <a:rPr lang="en-GB" sz="2400" dirty="0" smtClean="0"/>
              <a:t>It is critical to relate the answers and findings of the study to the conceptual framework upon which the study was designed or based.</a:t>
            </a:r>
          </a:p>
          <a:p>
            <a:r>
              <a:rPr lang="en-GB" sz="2400" dirty="0" smtClean="0"/>
              <a:t>If the study developed an alternative framework, then it is necessary that a relationship is drawn between the key findings of the research and how it was informed by the new framework. </a:t>
            </a:r>
            <a:endParaRPr lang="en-GB" sz="2400" dirty="0"/>
          </a:p>
        </p:txBody>
      </p:sp>
    </p:spTree>
    <p:extLst>
      <p:ext uri="{BB962C8B-B14F-4D97-AF65-F5344CB8AC3E}">
        <p14:creationId xmlns:p14="http://schemas.microsoft.com/office/powerpoint/2010/main" val="14350538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conceptual framework ?</a:t>
            </a:r>
            <a:endParaRPr lang="en-GB" dirty="0"/>
          </a:p>
        </p:txBody>
      </p:sp>
      <p:sp>
        <p:nvSpPr>
          <p:cNvPr id="3" name="Content Placeholder 2"/>
          <p:cNvSpPr>
            <a:spLocks noGrp="1"/>
          </p:cNvSpPr>
          <p:nvPr>
            <p:ph idx="1"/>
          </p:nvPr>
        </p:nvSpPr>
        <p:spPr/>
        <p:txBody>
          <a:bodyPr/>
          <a:lstStyle/>
          <a:p>
            <a:r>
              <a:rPr lang="en-GB" dirty="0"/>
              <a:t>A conceptual framework represents the researcher’s synthesis of literature on how to explain a phenomenon. It maps out the actions required in the course of the study given his previous knowledge of other researchers’ point of view and his observations on the subject of research</a:t>
            </a:r>
            <a:r>
              <a:rPr lang="en-GB" dirty="0" smtClean="0"/>
              <a:t>.</a:t>
            </a:r>
            <a:endParaRPr lang="en-GB" dirty="0"/>
          </a:p>
          <a:p>
            <a:r>
              <a:rPr lang="en-GB" dirty="0"/>
              <a:t>In other words, the conceptual framework is the researcher’s understanding of how the particular variables in his study connect with each other. </a:t>
            </a:r>
            <a:endParaRPr lang="en-GB" dirty="0" smtClean="0"/>
          </a:p>
          <a:p>
            <a:r>
              <a:rPr lang="en-GB" dirty="0" smtClean="0"/>
              <a:t>It identifies </a:t>
            </a:r>
            <a:r>
              <a:rPr lang="en-GB" dirty="0"/>
              <a:t>the variables required in the research investigation. It is the researcher’s “map” in pursuing the investigation.</a:t>
            </a:r>
          </a:p>
        </p:txBody>
      </p:sp>
    </p:spTree>
    <p:extLst>
      <p:ext uri="{BB962C8B-B14F-4D97-AF65-F5344CB8AC3E}">
        <p14:creationId xmlns:p14="http://schemas.microsoft.com/office/powerpoint/2010/main" val="6496849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Going back to the Missing</a:t>
            </a:r>
            <a:endParaRPr lang="en-GB" dirty="0"/>
          </a:p>
        </p:txBody>
      </p:sp>
      <p:sp>
        <p:nvSpPr>
          <p:cNvPr id="3" name="Content Placeholder 2"/>
          <p:cNvSpPr>
            <a:spLocks noGrp="1"/>
          </p:cNvSpPr>
          <p:nvPr>
            <p:ph idx="1"/>
          </p:nvPr>
        </p:nvSpPr>
        <p:spPr/>
        <p:txBody>
          <a:bodyPr>
            <a:normAutofit/>
          </a:bodyPr>
          <a:lstStyle/>
          <a:p>
            <a:r>
              <a:rPr lang="en-GB" dirty="0" smtClean="0"/>
              <a:t>This relationship is often missing in several dissertation and dissertations. </a:t>
            </a:r>
          </a:p>
          <a:p>
            <a:r>
              <a:rPr lang="en-GB" dirty="0" smtClean="0"/>
              <a:t>Where existing frameworks have been criticised and modified, the conclusion should indicate a justification for this in relation to the findings generate as a result of such exercise.</a:t>
            </a:r>
          </a:p>
          <a:p>
            <a:r>
              <a:rPr lang="en-GB" dirty="0" smtClean="0"/>
              <a:t>Projecting the research framework in the conclusion also represent a level of intellectual awareness and capability which indicates ones ability to formulate and operationalise frameworks and theories.</a:t>
            </a:r>
            <a:endParaRPr lang="en-GB" dirty="0"/>
          </a:p>
        </p:txBody>
      </p:sp>
    </p:spTree>
    <p:extLst>
      <p:ext uri="{BB962C8B-B14F-4D97-AF65-F5344CB8AC3E}">
        <p14:creationId xmlns:p14="http://schemas.microsoft.com/office/powerpoint/2010/main" val="20652351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Conclusion</a:t>
            </a:r>
            <a:endParaRPr lang="en-GB" dirty="0"/>
          </a:p>
        </p:txBody>
      </p:sp>
      <p:sp>
        <p:nvSpPr>
          <p:cNvPr id="3" name="Content Placeholder 2"/>
          <p:cNvSpPr>
            <a:spLocks noGrp="1"/>
          </p:cNvSpPr>
          <p:nvPr>
            <p:ph idx="1"/>
          </p:nvPr>
        </p:nvSpPr>
        <p:spPr/>
        <p:txBody>
          <a:bodyPr>
            <a:normAutofit/>
          </a:bodyPr>
          <a:lstStyle/>
          <a:p>
            <a:r>
              <a:rPr lang="en-GB" dirty="0" smtClean="0"/>
              <a:t>The conclusion is where you can make the strongest case for yourself as an academic.</a:t>
            </a:r>
          </a:p>
          <a:p>
            <a:r>
              <a:rPr lang="en-GB" dirty="0" smtClean="0"/>
              <a:t>In this respect, it is the most important part of your dissertation; this is </a:t>
            </a:r>
            <a:r>
              <a:rPr lang="en-GB" b="1" dirty="0" smtClean="0">
                <a:solidFill>
                  <a:srgbClr val="FF0000"/>
                </a:solidFill>
              </a:rPr>
              <a:t>where you really show yourself.</a:t>
            </a:r>
          </a:p>
          <a:p>
            <a:r>
              <a:rPr lang="en-GB" dirty="0" smtClean="0"/>
              <a:t>The conclusion chapter should be able to stand on its own, like a paper on the study.</a:t>
            </a:r>
          </a:p>
          <a:p>
            <a:r>
              <a:rPr lang="en-GB" dirty="0" smtClean="0"/>
              <a:t>It should have a beginning, middle, and an end.</a:t>
            </a:r>
          </a:p>
          <a:p>
            <a:r>
              <a:rPr lang="en-GB" dirty="0" smtClean="0"/>
              <a:t>Take as much care with it as you have with the other parts of the dissertation. </a:t>
            </a:r>
          </a:p>
          <a:p>
            <a:endParaRPr lang="en-GB" dirty="0" smtClean="0"/>
          </a:p>
        </p:txBody>
      </p:sp>
    </p:spTree>
    <p:extLst>
      <p:ext uri="{BB962C8B-B14F-4D97-AF65-F5344CB8AC3E}">
        <p14:creationId xmlns:p14="http://schemas.microsoft.com/office/powerpoint/2010/main" val="234901824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143000" y="0"/>
            <a:ext cx="6858000" cy="6858000"/>
          </a:xfrm>
          <a:prstGeom prst="rect">
            <a:avLst/>
          </a:prstGeom>
        </p:spPr>
      </p:pic>
    </p:spTree>
    <p:extLst>
      <p:ext uri="{BB962C8B-B14F-4D97-AF65-F5344CB8AC3E}">
        <p14:creationId xmlns:p14="http://schemas.microsoft.com/office/powerpoint/2010/main" val="63288588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Conclusions are often the most difficult part of a dissertation or a dissertation. Many students perceive they have nothing else to say after having written a laborious dissertation. It is therefore important to know that the conclusion is often what the examiner or reader remembers best and should project the best of your work.</a:t>
            </a:r>
          </a:p>
          <a:p>
            <a:r>
              <a:rPr lang="en-GB" dirty="0" smtClean="0"/>
              <a:t>This is your final statement about the dissertation, thus it must have a great impact on the examiner. </a:t>
            </a:r>
          </a:p>
          <a:p>
            <a:endParaRPr lang="en-GB" dirty="0"/>
          </a:p>
        </p:txBody>
      </p:sp>
    </p:spTree>
    <p:extLst>
      <p:ext uri="{BB962C8B-B14F-4D97-AF65-F5344CB8AC3E}">
        <p14:creationId xmlns:p14="http://schemas.microsoft.com/office/powerpoint/2010/main" val="20677083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2743</TotalTime>
  <Words>3632</Words>
  <Application>Microsoft Office PowerPoint</Application>
  <PresentationFormat>On-screen Show (4:3)</PresentationFormat>
  <Paragraphs>266</Paragraphs>
  <Slides>59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59</vt:i4>
      </vt:variant>
    </vt:vector>
  </HeadingPairs>
  <TitlesOfParts>
    <vt:vector size="66" baseType="lpstr">
      <vt:lpstr>PMingLiU</vt:lpstr>
      <vt:lpstr>Arial</vt:lpstr>
      <vt:lpstr>Calibri</vt:lpstr>
      <vt:lpstr>Century Gothic</vt:lpstr>
      <vt:lpstr>Garamond</vt:lpstr>
      <vt:lpstr>Wingdings</vt:lpstr>
      <vt:lpstr>Savon</vt:lpstr>
      <vt:lpstr>Refresher Chapter 5 </vt:lpstr>
      <vt:lpstr>Printing</vt:lpstr>
      <vt:lpstr>Documents</vt:lpstr>
      <vt:lpstr>Sequence of a structured thesis</vt:lpstr>
      <vt:lpstr>Sequence of a structured thesis</vt:lpstr>
      <vt:lpstr>PowerPoint Presentation</vt:lpstr>
      <vt:lpstr>This is IT ! </vt:lpstr>
      <vt:lpstr>Chapter 5  Conclusions and Implications</vt:lpstr>
      <vt:lpstr>Chapter 4 and Chapter 5</vt:lpstr>
      <vt:lpstr>And </vt:lpstr>
      <vt:lpstr>CHAPTER 5 – YOUR VOICE</vt:lpstr>
      <vt:lpstr>Chapter 5 summed up</vt:lpstr>
      <vt:lpstr>Another way of organising the chapter</vt:lpstr>
      <vt:lpstr>Continued</vt:lpstr>
      <vt:lpstr>Continued</vt:lpstr>
      <vt:lpstr>Continued</vt:lpstr>
      <vt:lpstr>Chapter 5  </vt:lpstr>
      <vt:lpstr>Continued</vt:lpstr>
      <vt:lpstr>Summary of Findings</vt:lpstr>
      <vt:lpstr>Researcher Reflection</vt:lpstr>
      <vt:lpstr> Writing the Conclusion Chapter  </vt:lpstr>
      <vt:lpstr>Continued</vt:lpstr>
      <vt:lpstr>The Purpose of a Conclusion</vt:lpstr>
      <vt:lpstr>The conclusion chapter seeks to  </vt:lpstr>
      <vt:lpstr>Limitations</vt:lpstr>
      <vt:lpstr>The Good </vt:lpstr>
      <vt:lpstr>The content of a good conclusion chapter </vt:lpstr>
      <vt:lpstr>Continued</vt:lpstr>
      <vt:lpstr>The structure of a conclusion chapter</vt:lpstr>
      <vt:lpstr>The introduction of a conclusion chapter</vt:lpstr>
      <vt:lpstr>Empirical findings</vt:lpstr>
      <vt:lpstr>Continued</vt:lpstr>
      <vt:lpstr>Theoretical Implications</vt:lpstr>
      <vt:lpstr>Continued</vt:lpstr>
      <vt:lpstr>Policy Implications</vt:lpstr>
      <vt:lpstr>Recommendations for Future Research</vt:lpstr>
      <vt:lpstr>Recommendations Continued</vt:lpstr>
      <vt:lpstr>Limitations of the study</vt:lpstr>
      <vt:lpstr>Continued</vt:lpstr>
      <vt:lpstr>Conclusion of the conclusion</vt:lpstr>
      <vt:lpstr>Continued</vt:lpstr>
      <vt:lpstr>Continued</vt:lpstr>
      <vt:lpstr>Continued</vt:lpstr>
      <vt:lpstr>Characteristics of a good conclusion</vt:lpstr>
      <vt:lpstr>Continued</vt:lpstr>
      <vt:lpstr>Bad</vt:lpstr>
      <vt:lpstr>The Bad</vt:lpstr>
      <vt:lpstr>Indicators of a bad conclusion</vt:lpstr>
      <vt:lpstr>Continued</vt:lpstr>
      <vt:lpstr>4 Kinds of bad conclusion</vt:lpstr>
      <vt:lpstr>Second</vt:lpstr>
      <vt:lpstr>Third</vt:lpstr>
      <vt:lpstr>Fourth</vt:lpstr>
      <vt:lpstr>The Missing</vt:lpstr>
      <vt:lpstr>What is the conceptual framework ?</vt:lpstr>
      <vt:lpstr>Going back to the Missing</vt:lpstr>
      <vt:lpstr>My Conclusion</vt:lpstr>
      <vt:lpstr>PowerPoint Presentation</vt:lpstr>
      <vt:lpstr>Continued</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Refresher Chapter 5 Discussion, Conclusion and Recommendations</dc:title>
  <dc:creator>Jawad, Caroline</dc:creator>
  <cp:lastModifiedBy>Caroline Jawad</cp:lastModifiedBy>
  <cp:revision>22</cp:revision>
  <cp:lastPrinted>2017-08-01T10:07:43Z</cp:lastPrinted>
  <dcterms:created xsi:type="dcterms:W3CDTF">2015-03-03T14:01:25Z</dcterms:created>
  <dcterms:modified xsi:type="dcterms:W3CDTF">2018-04-27T08:41:26Z</dcterms:modified>
</cp:coreProperties>
</file>