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2"/>
  </p:notesMasterIdLst>
  <p:sldIdLst>
    <p:sldId id="265" r:id="rId2"/>
    <p:sldId id="266" r:id="rId3"/>
    <p:sldId id="260" r:id="rId4"/>
    <p:sldId id="261" r:id="rId5"/>
    <p:sldId id="264" r:id="rId6"/>
    <p:sldId id="262" r:id="rId7"/>
    <p:sldId id="267" r:id="rId8"/>
    <p:sldId id="268" r:id="rId9"/>
    <p:sldId id="269" r:id="rId10"/>
    <p:sldId id="270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C5222AF-B1D1-5B44-BB73-AE1E3C983AED}" v="92" dt="2026-07-04T10:47:27.266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3548"/>
    <p:restoredTop sz="95055"/>
  </p:normalViewPr>
  <p:slideViewPr>
    <p:cSldViewPr snapToGrid="0" showGuides="1">
      <p:cViewPr>
        <p:scale>
          <a:sx n="88" d="100"/>
          <a:sy n="88" d="100"/>
        </p:scale>
        <p:origin x="536" y="288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microsoft.com/office/2015/10/relationships/revisionInfo" Target="revisionInfo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microsoft.com/office/2016/11/relationships/changesInfo" Target="changesInfos/changesInfo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Walde Bargas Barreras (2508291)" userId="27e4c8f8-ce39-445a-b0c5-d23d8db1d3a7" providerId="ADAL" clId="{3E67E28C-2A77-54A6-ABDE-9EE48E394703}"/>
    <pc:docChg chg="undo custSel addSld delSld modSld">
      <pc:chgData name="Walde Bargas Barreras (2508291)" userId="27e4c8f8-ce39-445a-b0c5-d23d8db1d3a7" providerId="ADAL" clId="{3E67E28C-2A77-54A6-ABDE-9EE48E394703}" dt="2026-07-04T11:31:31.750" v="1681" actId="20577"/>
      <pc:docMkLst>
        <pc:docMk/>
      </pc:docMkLst>
      <pc:sldChg chg="modSp add del mod">
        <pc:chgData name="Walde Bargas Barreras (2508291)" userId="27e4c8f8-ce39-445a-b0c5-d23d8db1d3a7" providerId="ADAL" clId="{3E67E28C-2A77-54A6-ABDE-9EE48E394703}" dt="2026-07-04T10:08:39.413" v="1445" actId="20577"/>
        <pc:sldMkLst>
          <pc:docMk/>
          <pc:sldMk cId="71040813" sldId="260"/>
        </pc:sldMkLst>
        <pc:spChg chg="mod">
          <ac:chgData name="Walde Bargas Barreras (2508291)" userId="27e4c8f8-ce39-445a-b0c5-d23d8db1d3a7" providerId="ADAL" clId="{3E67E28C-2A77-54A6-ABDE-9EE48E394703}" dt="2026-07-04T10:08:39.413" v="1445" actId="20577"/>
          <ac:spMkLst>
            <pc:docMk/>
            <pc:sldMk cId="71040813" sldId="260"/>
            <ac:spMk id="14" creationId="{0F7DE3CD-F734-0246-FC6A-75D7195F1778}"/>
          </ac:spMkLst>
        </pc:spChg>
      </pc:sldChg>
      <pc:sldChg chg="addSp modSp add del mod">
        <pc:chgData name="Walde Bargas Barreras (2508291)" userId="27e4c8f8-ce39-445a-b0c5-d23d8db1d3a7" providerId="ADAL" clId="{3E67E28C-2A77-54A6-ABDE-9EE48E394703}" dt="2026-07-04T10:49:44.596" v="1529" actId="20577"/>
        <pc:sldMkLst>
          <pc:docMk/>
          <pc:sldMk cId="788234529" sldId="261"/>
        </pc:sldMkLst>
        <pc:spChg chg="mod">
          <ac:chgData name="Walde Bargas Barreras (2508291)" userId="27e4c8f8-ce39-445a-b0c5-d23d8db1d3a7" providerId="ADAL" clId="{3E67E28C-2A77-54A6-ABDE-9EE48E394703}" dt="2026-07-04T10:49:44.596" v="1529" actId="20577"/>
          <ac:spMkLst>
            <pc:docMk/>
            <pc:sldMk cId="788234529" sldId="261"/>
            <ac:spMk id="10" creationId="{57FD9888-DD94-2730-6EDB-2CA4F00F1718}"/>
          </ac:spMkLst>
        </pc:spChg>
        <pc:picChg chg="add mod">
          <ac:chgData name="Walde Bargas Barreras (2508291)" userId="27e4c8f8-ce39-445a-b0c5-d23d8db1d3a7" providerId="ADAL" clId="{3E67E28C-2A77-54A6-ABDE-9EE48E394703}" dt="2026-07-02T22:10:28.581" v="3" actId="14100"/>
          <ac:picMkLst>
            <pc:docMk/>
            <pc:sldMk cId="788234529" sldId="261"/>
            <ac:picMk id="12" creationId="{8D1B5BB8-C82F-2E2D-4121-427110E3F15A}"/>
          </ac:picMkLst>
        </pc:picChg>
      </pc:sldChg>
      <pc:sldChg chg="addSp modSp mod">
        <pc:chgData name="Walde Bargas Barreras (2508291)" userId="27e4c8f8-ce39-445a-b0c5-d23d8db1d3a7" providerId="ADAL" clId="{3E67E28C-2A77-54A6-ABDE-9EE48E394703}" dt="2026-07-02T23:38:24.535" v="1321" actId="1076"/>
        <pc:sldMkLst>
          <pc:docMk/>
          <pc:sldMk cId="690285717" sldId="262"/>
        </pc:sldMkLst>
        <pc:spChg chg="add mod">
          <ac:chgData name="Walde Bargas Barreras (2508291)" userId="27e4c8f8-ce39-445a-b0c5-d23d8db1d3a7" providerId="ADAL" clId="{3E67E28C-2A77-54A6-ABDE-9EE48E394703}" dt="2026-07-02T23:37:26.045" v="1319" actId="20577"/>
          <ac:spMkLst>
            <pc:docMk/>
            <pc:sldMk cId="690285717" sldId="262"/>
            <ac:spMk id="3" creationId="{E2B4C2F0-8768-BDF2-5572-50A906479296}"/>
          </ac:spMkLst>
        </pc:spChg>
        <pc:picChg chg="add mod">
          <ac:chgData name="Walde Bargas Barreras (2508291)" userId="27e4c8f8-ce39-445a-b0c5-d23d8db1d3a7" providerId="ADAL" clId="{3E67E28C-2A77-54A6-ABDE-9EE48E394703}" dt="2026-07-02T23:38:24.535" v="1321" actId="1076"/>
          <ac:picMkLst>
            <pc:docMk/>
            <pc:sldMk cId="690285717" sldId="262"/>
            <ac:picMk id="4" creationId="{3027261F-7981-E60C-7E39-472B7A55DA21}"/>
          </ac:picMkLst>
        </pc:picChg>
      </pc:sldChg>
      <pc:sldChg chg="addSp modSp add del mod">
        <pc:chgData name="Walde Bargas Barreras (2508291)" userId="27e4c8f8-ce39-445a-b0c5-d23d8db1d3a7" providerId="ADAL" clId="{3E67E28C-2A77-54A6-ABDE-9EE48E394703}" dt="2026-07-04T10:49:54.933" v="1539" actId="20577"/>
        <pc:sldMkLst>
          <pc:docMk/>
          <pc:sldMk cId="4198180800" sldId="264"/>
        </pc:sldMkLst>
        <pc:spChg chg="add mod">
          <ac:chgData name="Walde Bargas Barreras (2508291)" userId="27e4c8f8-ce39-445a-b0c5-d23d8db1d3a7" providerId="ADAL" clId="{3E67E28C-2A77-54A6-ABDE-9EE48E394703}" dt="2026-07-04T10:49:54.933" v="1539" actId="20577"/>
          <ac:spMkLst>
            <pc:docMk/>
            <pc:sldMk cId="4198180800" sldId="264"/>
            <ac:spMk id="3" creationId="{DFABBEDC-93AB-F140-2284-6722D8CBF6B3}"/>
          </ac:spMkLst>
        </pc:spChg>
        <pc:picChg chg="add mod">
          <ac:chgData name="Walde Bargas Barreras (2508291)" userId="27e4c8f8-ce39-445a-b0c5-d23d8db1d3a7" providerId="ADAL" clId="{3E67E28C-2A77-54A6-ABDE-9EE48E394703}" dt="2026-07-02T22:21:30.380" v="64" actId="14100"/>
          <ac:picMkLst>
            <pc:docMk/>
            <pc:sldMk cId="4198180800" sldId="264"/>
            <ac:picMk id="4" creationId="{80826C91-1103-840F-F572-B63E642C4158}"/>
          </ac:picMkLst>
        </pc:picChg>
      </pc:sldChg>
      <pc:sldChg chg="addSp delSp modSp mod">
        <pc:chgData name="Walde Bargas Barreras (2508291)" userId="27e4c8f8-ce39-445a-b0c5-d23d8db1d3a7" providerId="ADAL" clId="{3E67E28C-2A77-54A6-ABDE-9EE48E394703}" dt="2026-07-04T11:26:28.372" v="1630" actId="113"/>
        <pc:sldMkLst>
          <pc:docMk/>
          <pc:sldMk cId="277969810" sldId="265"/>
        </pc:sldMkLst>
        <pc:spChg chg="add del mod">
          <ac:chgData name="Walde Bargas Barreras (2508291)" userId="27e4c8f8-ce39-445a-b0c5-d23d8db1d3a7" providerId="ADAL" clId="{3E67E28C-2A77-54A6-ABDE-9EE48E394703}" dt="2026-07-04T10:44:23.607" v="1503" actId="1076"/>
          <ac:spMkLst>
            <pc:docMk/>
            <pc:sldMk cId="277969810" sldId="265"/>
            <ac:spMk id="6" creationId="{13B55596-2505-14C2-5955-13175A6713DD}"/>
          </ac:spMkLst>
        </pc:spChg>
        <pc:spChg chg="mod">
          <ac:chgData name="Walde Bargas Barreras (2508291)" userId="27e4c8f8-ce39-445a-b0c5-d23d8db1d3a7" providerId="ADAL" clId="{3E67E28C-2A77-54A6-ABDE-9EE48E394703}" dt="2026-07-04T10:35:41.830" v="1448" actId="1076"/>
          <ac:spMkLst>
            <pc:docMk/>
            <pc:sldMk cId="277969810" sldId="265"/>
            <ac:spMk id="7" creationId="{890D5ECD-C0C5-27AB-595A-0194DF9983AD}"/>
          </ac:spMkLst>
        </pc:spChg>
        <pc:spChg chg="del">
          <ac:chgData name="Walde Bargas Barreras (2508291)" userId="27e4c8f8-ce39-445a-b0c5-d23d8db1d3a7" providerId="ADAL" clId="{3E67E28C-2A77-54A6-ABDE-9EE48E394703}" dt="2026-07-03T21:19:35.195" v="1348" actId="478"/>
          <ac:spMkLst>
            <pc:docMk/>
            <pc:sldMk cId="277969810" sldId="265"/>
            <ac:spMk id="13" creationId="{0E782656-9494-B2ED-F517-54322B668B35}"/>
          </ac:spMkLst>
        </pc:spChg>
        <pc:spChg chg="add mod">
          <ac:chgData name="Walde Bargas Barreras (2508291)" userId="27e4c8f8-ce39-445a-b0c5-d23d8db1d3a7" providerId="ADAL" clId="{3E67E28C-2A77-54A6-ABDE-9EE48E394703}" dt="2026-07-04T11:26:28.372" v="1630" actId="113"/>
          <ac:spMkLst>
            <pc:docMk/>
            <pc:sldMk cId="277969810" sldId="265"/>
            <ac:spMk id="14" creationId="{8993FDC7-254E-1300-407D-5CBB49584424}"/>
          </ac:spMkLst>
        </pc:spChg>
      </pc:sldChg>
      <pc:sldChg chg="addSp delSp modSp add del mod">
        <pc:chgData name="Walde Bargas Barreras (2508291)" userId="27e4c8f8-ce39-445a-b0c5-d23d8db1d3a7" providerId="ADAL" clId="{3E67E28C-2A77-54A6-ABDE-9EE48E394703}" dt="2026-07-04T11:07:11.425" v="1626" actId="2696"/>
        <pc:sldMkLst>
          <pc:docMk/>
          <pc:sldMk cId="2414046740" sldId="266"/>
        </pc:sldMkLst>
        <pc:spChg chg="mod">
          <ac:chgData name="Walde Bargas Barreras (2508291)" userId="27e4c8f8-ce39-445a-b0c5-d23d8db1d3a7" providerId="ADAL" clId="{3E67E28C-2A77-54A6-ABDE-9EE48E394703}" dt="2026-07-04T10:48:30.855" v="1515" actId="1076"/>
          <ac:spMkLst>
            <pc:docMk/>
            <pc:sldMk cId="2414046740" sldId="266"/>
            <ac:spMk id="5" creationId="{1FDE1322-2508-18DA-E2A7-E711189378B8}"/>
          </ac:spMkLst>
        </pc:spChg>
        <pc:spChg chg="add del mod">
          <ac:chgData name="Walde Bargas Barreras (2508291)" userId="27e4c8f8-ce39-445a-b0c5-d23d8db1d3a7" providerId="ADAL" clId="{3E67E28C-2A77-54A6-ABDE-9EE48E394703}" dt="2026-07-04T10:47:52.705" v="1511" actId="478"/>
          <ac:spMkLst>
            <pc:docMk/>
            <pc:sldMk cId="2414046740" sldId="266"/>
            <ac:spMk id="9" creationId="{C34A92BC-0E53-6E05-C782-AA648CD730B7}"/>
          </ac:spMkLst>
        </pc:spChg>
        <pc:picChg chg="del mod">
          <ac:chgData name="Walde Bargas Barreras (2508291)" userId="27e4c8f8-ce39-445a-b0c5-d23d8db1d3a7" providerId="ADAL" clId="{3E67E28C-2A77-54A6-ABDE-9EE48E394703}" dt="2026-07-04T10:44:41.443" v="1504" actId="478"/>
          <ac:picMkLst>
            <pc:docMk/>
            <pc:sldMk cId="2414046740" sldId="266"/>
            <ac:picMk id="7" creationId="{A953971F-F4D6-DBF2-E2C5-14E5BDD19A31}"/>
          </ac:picMkLst>
        </pc:picChg>
        <pc:picChg chg="add del mod">
          <ac:chgData name="Walde Bargas Barreras (2508291)" userId="27e4c8f8-ce39-445a-b0c5-d23d8db1d3a7" providerId="ADAL" clId="{3E67E28C-2A77-54A6-ABDE-9EE48E394703}" dt="2026-07-04T10:46:19.230" v="1507" actId="478"/>
          <ac:picMkLst>
            <pc:docMk/>
            <pc:sldMk cId="2414046740" sldId="266"/>
            <ac:picMk id="10" creationId="{73C7B83A-CCF4-E37B-26CE-E7A19A16A50F}"/>
          </ac:picMkLst>
        </pc:picChg>
        <pc:picChg chg="add mod">
          <ac:chgData name="Walde Bargas Barreras (2508291)" userId="27e4c8f8-ce39-445a-b0c5-d23d8db1d3a7" providerId="ADAL" clId="{3E67E28C-2A77-54A6-ABDE-9EE48E394703}" dt="2026-07-04T10:48:52.404" v="1519" actId="1076"/>
          <ac:picMkLst>
            <pc:docMk/>
            <pc:sldMk cId="2414046740" sldId="266"/>
            <ac:picMk id="11" creationId="{8937D398-F921-D0AE-E9F3-F753BEBB8C35}"/>
          </ac:picMkLst>
        </pc:picChg>
      </pc:sldChg>
      <pc:sldChg chg="addSp delSp modSp add mod">
        <pc:chgData name="Walde Bargas Barreras (2508291)" userId="27e4c8f8-ce39-445a-b0c5-d23d8db1d3a7" providerId="ADAL" clId="{3E67E28C-2A77-54A6-ABDE-9EE48E394703}" dt="2026-07-04T11:31:31.750" v="1681" actId="20577"/>
        <pc:sldMkLst>
          <pc:docMk/>
          <pc:sldMk cId="852889837" sldId="267"/>
        </pc:sldMkLst>
        <pc:spChg chg="add mod">
          <ac:chgData name="Walde Bargas Barreras (2508291)" userId="27e4c8f8-ce39-445a-b0c5-d23d8db1d3a7" providerId="ADAL" clId="{3E67E28C-2A77-54A6-ABDE-9EE48E394703}" dt="2026-07-04T11:31:31.750" v="1681" actId="20577"/>
          <ac:spMkLst>
            <pc:docMk/>
            <pc:sldMk cId="852889837" sldId="267"/>
            <ac:spMk id="5" creationId="{78EA6307-A241-5327-1DF3-B9569C0C2DB6}"/>
          </ac:spMkLst>
        </pc:spChg>
        <pc:picChg chg="add mod">
          <ac:chgData name="Walde Bargas Barreras (2508291)" userId="27e4c8f8-ce39-445a-b0c5-d23d8db1d3a7" providerId="ADAL" clId="{3E67E28C-2A77-54A6-ABDE-9EE48E394703}" dt="2026-07-02T22:38:29.408" v="144" actId="14100"/>
          <ac:picMkLst>
            <pc:docMk/>
            <pc:sldMk cId="852889837" sldId="267"/>
            <ac:picMk id="6" creationId="{5EC88B19-1FA0-B6A5-9E9A-9FDFFAECFB53}"/>
          </ac:picMkLst>
        </pc:picChg>
      </pc:sldChg>
      <pc:sldChg chg="addSp modSp add mod">
        <pc:chgData name="Walde Bargas Barreras (2508291)" userId="27e4c8f8-ce39-445a-b0c5-d23d8db1d3a7" providerId="ADAL" clId="{3E67E28C-2A77-54A6-ABDE-9EE48E394703}" dt="2026-07-04T10:52:26.854" v="1575" actId="20577"/>
        <pc:sldMkLst>
          <pc:docMk/>
          <pc:sldMk cId="1975389501" sldId="268"/>
        </pc:sldMkLst>
        <pc:spChg chg="add mod">
          <ac:chgData name="Walde Bargas Barreras (2508291)" userId="27e4c8f8-ce39-445a-b0c5-d23d8db1d3a7" providerId="ADAL" clId="{3E67E28C-2A77-54A6-ABDE-9EE48E394703}" dt="2026-07-04T10:52:26.854" v="1575" actId="20577"/>
          <ac:spMkLst>
            <pc:docMk/>
            <pc:sldMk cId="1975389501" sldId="268"/>
            <ac:spMk id="3" creationId="{B0876C77-F98F-EA7E-5EB3-A12E2BEFE836}"/>
          </ac:spMkLst>
        </pc:spChg>
      </pc:sldChg>
      <pc:sldChg chg="addSp modSp add mod">
        <pc:chgData name="Walde Bargas Barreras (2508291)" userId="27e4c8f8-ce39-445a-b0c5-d23d8db1d3a7" providerId="ADAL" clId="{3E67E28C-2A77-54A6-ABDE-9EE48E394703}" dt="2026-07-04T10:51:51.557" v="1570" actId="14100"/>
        <pc:sldMkLst>
          <pc:docMk/>
          <pc:sldMk cId="1077486844" sldId="269"/>
        </pc:sldMkLst>
        <pc:spChg chg="add mod">
          <ac:chgData name="Walde Bargas Barreras (2508291)" userId="27e4c8f8-ce39-445a-b0c5-d23d8db1d3a7" providerId="ADAL" clId="{3E67E28C-2A77-54A6-ABDE-9EE48E394703}" dt="2026-07-04T10:51:51.557" v="1570" actId="14100"/>
          <ac:spMkLst>
            <pc:docMk/>
            <pc:sldMk cId="1077486844" sldId="269"/>
            <ac:spMk id="3" creationId="{4C949740-0343-FAD6-53FE-6E5173A0BA33}"/>
          </ac:spMkLst>
        </pc:spChg>
        <pc:picChg chg="add mod">
          <ac:chgData name="Walde Bargas Barreras (2508291)" userId="27e4c8f8-ce39-445a-b0c5-d23d8db1d3a7" providerId="ADAL" clId="{3E67E28C-2A77-54A6-ABDE-9EE48E394703}" dt="2026-07-02T22:48:52.141" v="198" actId="14100"/>
          <ac:picMkLst>
            <pc:docMk/>
            <pc:sldMk cId="1077486844" sldId="269"/>
            <ac:picMk id="4" creationId="{63AACA85-DB7F-55DF-48AC-8908FBC75F55}"/>
          </ac:picMkLst>
        </pc:picChg>
      </pc:sldChg>
      <pc:sldChg chg="addSp delSp modSp add mod">
        <pc:chgData name="Walde Bargas Barreras (2508291)" userId="27e4c8f8-ce39-445a-b0c5-d23d8db1d3a7" providerId="ADAL" clId="{3E67E28C-2A77-54A6-ABDE-9EE48E394703}" dt="2026-07-04T11:00:57.496" v="1624" actId="20577"/>
        <pc:sldMkLst>
          <pc:docMk/>
          <pc:sldMk cId="1210201102" sldId="270"/>
        </pc:sldMkLst>
        <pc:spChg chg="add mod">
          <ac:chgData name="Walde Bargas Barreras (2508291)" userId="27e4c8f8-ce39-445a-b0c5-d23d8db1d3a7" providerId="ADAL" clId="{3E67E28C-2A77-54A6-ABDE-9EE48E394703}" dt="2026-07-04T11:00:57.496" v="1624" actId="20577"/>
          <ac:spMkLst>
            <pc:docMk/>
            <pc:sldMk cId="1210201102" sldId="270"/>
            <ac:spMk id="5" creationId="{D557D006-3D9D-D2AB-E5E1-D7D7BEC8072C}"/>
          </ac:spMkLst>
        </pc:sp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6AF759A-58BF-0546-9770-F5FD1CA66293}" type="datetimeFigureOut">
              <a:rPr lang="en-US" smtClean="0"/>
              <a:t>6/30/26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86E87FA-CB2D-0947-A3AE-A9BCC1B5D4F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726623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BE0CC42-808F-2CCD-A3B7-D5749DD3228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B3865A4-408E-074B-699E-C114C7C7A1F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DCF238-6C45-67D1-3BDB-70F722450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3ECEACF-7E31-E59F-D3C0-E3920B0A35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984EB35-8398-C701-BD34-A4600B20CC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42021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D29ADA0-752E-5085-9260-CD957E82BA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B4DEF25-9036-5029-2C69-FE82F331284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DB7DD5-7256-2038-1257-85238511B8D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56E32C-5AFC-65E6-B9CA-6E4153CF65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AB0160-E0A3-EA39-496C-B480A8D6967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927452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B90656-9002-7BE6-D578-58CBBF1EF82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324E418-0697-21BE-4EF9-57E1D9F8DB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5A3436-85AC-9998-8432-E23D910F38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EB3B488-D143-DA76-81A4-409ABCF51F8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85A72BA-F43C-F1D7-3905-207B5CA477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1359745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916A984-410A-E89F-251C-E0D1EE75ED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60A796-B2A1-9BBB-E151-640BBB0CF87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7D9EE35-E278-28BB-DED7-DE30A0246EE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5DE36BA-70E3-CFC8-5A31-9F37517220D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B8C244D-0519-6904-4D07-8EF185EF41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A3CE7DB-F670-B5E1-6E0D-70E8A7AAF3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4885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EAAF91-9F4E-6142-AC9C-2E5BD01065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07E359-D523-43F7-FECC-270EB0F91B3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EE4E04-F4B4-9AE6-1AE4-7115D5287A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1E4068F-12E8-73B7-85CA-E960E4E5B41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06D68F7-B4F6-00F7-C366-5507CF6488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F61EA94-3C5E-8B16-8A72-6F8B331768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C9E5227C-80C1-11AE-21C0-21F5EF8A3EE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8EB22750-F746-BCB5-5249-51ADB17ACF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102985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DE5072-A408-62B9-5309-75C2D09980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6E7167D-45E0-9D81-866A-3DB9A40FE5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762D9CC-B3D3-370B-C5A9-207C0C6DF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1B1ADE64-0020-C37F-E98A-89794398B9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129426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05785793-17BA-9612-1E2C-1BADC5C9C2A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7FC386E-BE0D-0D19-F082-D30B2BA5B2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41364C6-71D2-EB16-D321-A203CA416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564223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AF3028-E3AA-12F5-00B3-724937C069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F21DDAB-441E-08B3-C88B-2850D31B876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53FA943-9CEE-C9A1-3A4D-4BAEB93F80C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3DCA1C-D700-1D67-1F52-14A61CCBE42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85700BC-80FE-B0FC-270D-C73B6BDAAE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102D6B9-4A44-8428-FCE2-D22276126E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0989162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67B0A3-5D8F-88AD-D47A-8C1547864D3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214F7AD5-C927-8428-97FD-6532B00153F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DD7BD74-8CD3-58FD-B9D6-994B172563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B0D7F4C-DC3A-D7CF-4F5A-6B2C955AAF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F98141B-1421-001F-BEF3-5D7DF9F1D95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D6E85ED-1DCB-75AE-777A-4CC33436DC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032222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1B3BF90-F186-952D-8720-DEE297566E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30278E0-4BC9-CC19-2A3B-F31F7466799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456413-F833-C7E3-B991-852522984F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EEC61E-BE6A-758B-D5B3-BD7E13FA98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A57092-7AB0-C3B8-3583-79FED627C7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24026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4A1B76D-1F2B-5518-E691-D94AD19146A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0E8209C-2120-B9D2-8EFE-69C0B094964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3F7C464-5685-7CDE-FFC3-B35E5AA4BE8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4F16323-D7B8-5EB0-0272-C030A2690D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7D3419-8297-82BB-75E2-1B82B11AF3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83308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3A5478A-C627-90F6-FF0F-5FDD1A1DE01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8AC349D-231F-1D2B-8BB1-404088F6BBB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B84E9BD-F54C-A39C-46F7-6F07EDB272BA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4E69F914-F75C-DF4A-8E3D-0EE1CE742B98}" type="datetimeFigureOut">
              <a:rPr lang="en-GB" smtClean="0"/>
              <a:t>29/06/2026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DCB274E-F41A-6412-79FF-240E070353A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92CD336-E469-A974-392B-2B502DF00C3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CFAF8B9-F476-9E49-9916-EFFC20CDCF6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959279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923F434-C90F-66DE-D751-23314D89803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FCF1097B-929B-D0D5-E897-7A8989343C9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2ECF818-6DE7-FC25-46CA-451E5F2D242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5D1D1F8F-345D-B0D7-4FC1-0E65039B604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3B55596-2505-14C2-5955-13175A6713DD}"/>
              </a:ext>
            </a:extLst>
          </p:cNvPr>
          <p:cNvSpPr txBox="1">
            <a:spLocks/>
          </p:cNvSpPr>
          <p:nvPr/>
        </p:nvSpPr>
        <p:spPr>
          <a:xfrm>
            <a:off x="2055396" y="2982631"/>
            <a:ext cx="4685728" cy="2119085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lnSpc>
                <a:spcPct val="150000"/>
              </a:lnSpc>
            </a:pP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Student name: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Walde B. Barreras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Student number: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 2508291</a:t>
            </a:r>
            <a:b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n-GB" sz="1800" b="1" dirty="0">
                <a:latin typeface="Arial" panose="020B0604020202020204" pitchFamily="34" charset="0"/>
                <a:cs typeface="Arial" panose="020B0604020202020204" pitchFamily="34" charset="0"/>
              </a:rPr>
              <a:t>Lecturer’s name: </a:t>
            </a:r>
            <a:r>
              <a:rPr lang="en-GB" sz="1800" dirty="0">
                <a:latin typeface="Arial" panose="020B0604020202020204" pitchFamily="34" charset="0"/>
                <a:cs typeface="Arial" panose="020B0604020202020204" pitchFamily="34" charset="0"/>
              </a:rPr>
              <a:t>Peace</a:t>
            </a:r>
            <a:br>
              <a:rPr lang="en-GB" sz="1800" dirty="0"/>
            </a:br>
            <a:endParaRPr lang="en-GB" sz="1800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890D5ECD-C0C5-27AB-595A-0194DF9983AD}"/>
              </a:ext>
            </a:extLst>
          </p:cNvPr>
          <p:cNvSpPr txBox="1"/>
          <p:nvPr/>
        </p:nvSpPr>
        <p:spPr>
          <a:xfrm>
            <a:off x="2842414" y="1762506"/>
            <a:ext cx="6049210" cy="95859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LCHS4010</a:t>
            </a:r>
          </a:p>
          <a:p>
            <a:pPr algn="ctr">
              <a:lnSpc>
                <a:spcPct val="150000"/>
              </a:lnSpc>
            </a:pPr>
            <a:r>
              <a:rPr lang="en-GB" sz="2000" b="1" dirty="0">
                <a:latin typeface="Arial" panose="020B0604020202020204" pitchFamily="34" charset="0"/>
                <a:cs typeface="Arial" panose="020B0604020202020204" pitchFamily="34" charset="0"/>
              </a:rPr>
              <a:t>Psychology in Health and Social Care</a:t>
            </a:r>
            <a:endParaRPr lang="en-GB" sz="2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8" name="Picture 2" descr="UWTSD logo | Discover Dylan Thomas">
            <a:extLst>
              <a:ext uri="{FF2B5EF4-FFF2-40B4-BE49-F238E27FC236}">
                <a16:creationId xmlns:a16="http://schemas.microsoft.com/office/drawing/2014/main" id="{BE1818CB-C7FF-A70A-3233-2CD5C2887D1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915" y="403670"/>
            <a:ext cx="3043534" cy="126008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8993FDC7-254E-1300-407D-5CBB49584424}"/>
              </a:ext>
            </a:extLst>
          </p:cNvPr>
          <p:cNvSpPr txBox="1"/>
          <p:nvPr/>
        </p:nvSpPr>
        <p:spPr>
          <a:xfrm>
            <a:off x="1876328" y="4938941"/>
            <a:ext cx="764067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b="1" dirty="0"/>
              <a:t>I use Artificial Intelligence (AI) to check my grammar, conduct research for my assignments, and make sure my Harvard citations and references are formatted appropriately.</a:t>
            </a:r>
          </a:p>
          <a:p>
            <a:pPr algn="ctr"/>
            <a:endParaRPr lang="en-US" b="1" dirty="0"/>
          </a:p>
        </p:txBody>
      </p:sp>
    </p:spTree>
    <p:extLst>
      <p:ext uri="{BB962C8B-B14F-4D97-AF65-F5344CB8AC3E}">
        <p14:creationId xmlns:p14="http://schemas.microsoft.com/office/powerpoint/2010/main" val="27796981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B946E67-A09F-98D7-C913-D78A1A976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F4777EB2-1203-87B3-2900-C08B738013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D6A8422E-C013-981A-71C6-5B58EB2731F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0F5D86F-52E5-915D-4F60-9DF6020A3E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DE1322-2508-18DA-E2A7-E711189378B8}"/>
              </a:ext>
            </a:extLst>
          </p:cNvPr>
          <p:cNvSpPr txBox="1"/>
          <p:nvPr/>
        </p:nvSpPr>
        <p:spPr>
          <a:xfrm>
            <a:off x="544285" y="524534"/>
            <a:ext cx="2931885" cy="2545377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Examining Isaac's Development Using Piaget's Cognitive Development Theory</a:t>
            </a:r>
            <a:br>
              <a:rPr lang="en-GB" dirty="0"/>
            </a:br>
            <a:br>
              <a:rPr lang="en-GB" dirty="0"/>
            </a:br>
            <a:r>
              <a:rPr lang="en-GB" dirty="0"/>
              <a:t>Learning through play.</a:t>
            </a:r>
            <a:endParaRPr lang="en-US" dirty="0"/>
          </a:p>
        </p:txBody>
      </p:sp>
      <p:pic>
        <p:nvPicPr>
          <p:cNvPr id="11" name="Picture 10" descr="children at the concrete operational stage playing games with rules">
            <a:extLst>
              <a:ext uri="{FF2B5EF4-FFF2-40B4-BE49-F238E27FC236}">
                <a16:creationId xmlns:a16="http://schemas.microsoft.com/office/drawing/2014/main" id="{8937D398-F921-D0AE-E9F3-F753BEBB8C3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58221" y="2307771"/>
            <a:ext cx="7679082" cy="31258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404674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979E27D9-03C7-44E2-9FF8-15D0C8506AF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EEBF1590-3B36-48EE-A89D-3B6F3CB256A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AC8F6C8C-AB5A-4548-942D-E3FD40ACBC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F7DE3CD-F734-0246-FC6A-75D7195F1778}"/>
              </a:ext>
            </a:extLst>
          </p:cNvPr>
          <p:cNvSpPr txBox="1"/>
          <p:nvPr/>
        </p:nvSpPr>
        <p:spPr>
          <a:xfrm>
            <a:off x="464457" y="333829"/>
            <a:ext cx="11408229" cy="503766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dirty="0">
                <a:solidFill>
                  <a:srgbClr val="000000"/>
                </a:solidFill>
                <a:latin typeface="-webkit-standard"/>
              </a:rPr>
              <a:t>Introduction: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Isaac’s Background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Four years old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Mother experiences postnatal depression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Disrupted childcare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Language delay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Withdrawn and clinging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(Piaget, 1952)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Image: Shy child at a nursery.</a:t>
            </a:r>
            <a:endParaRPr lang="en-US" dirty="0"/>
          </a:p>
        </p:txBody>
      </p:sp>
      <p:pic>
        <p:nvPicPr>
          <p:cNvPr id="17" name="Picture 16" descr="Shy Kid Holding Onto Mom At Daycare Adjusting To New Surroundings High-Res  Stock Photo">
            <a:extLst>
              <a:ext uri="{FF2B5EF4-FFF2-40B4-BE49-F238E27FC236}">
                <a16:creationId xmlns:a16="http://schemas.microsoft.com/office/drawing/2014/main" id="{2253BB64-6FDE-4018-A342-6E15819A94E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8842" y="2002971"/>
            <a:ext cx="5224987" cy="38689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0408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5A1DA72D-9A18-4D16-C0FF-C61ECF65C3C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F250CBC0-8D70-CBBF-B142-6A9320439C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36408961-553A-34CC-26BD-C8A7DC826B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7AEF4EFD-69D7-3A7B-E47C-5B6800D4048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33E3F03D-9898-39D6-686E-98FFC7D85799}"/>
              </a:ext>
            </a:extLst>
          </p:cNvPr>
          <p:cNvSpPr txBox="1"/>
          <p:nvPr/>
        </p:nvSpPr>
        <p:spPr>
          <a:xfrm>
            <a:off x="478971" y="0"/>
            <a:ext cx="11350171" cy="9712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endParaRPr lang="en-US" sz="2000" b="1" dirty="0"/>
          </a:p>
          <a:p>
            <a:pPr>
              <a:lnSpc>
                <a:spcPct val="150000"/>
              </a:lnSpc>
            </a:pPr>
            <a:endParaRPr lang="en-US" sz="2000" b="1" dirty="0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57FD9888-DD94-2730-6EDB-2CA4F00F1718}"/>
              </a:ext>
            </a:extLst>
          </p:cNvPr>
          <p:cNvSpPr txBox="1"/>
          <p:nvPr/>
        </p:nvSpPr>
        <p:spPr>
          <a:xfrm>
            <a:off x="362858" y="420914"/>
            <a:ext cx="11466284" cy="47144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Piaget’s Theory</a:t>
            </a:r>
            <a:br>
              <a:rPr lang="en-GB" dirty="0"/>
            </a:br>
            <a:br>
              <a:rPr lang="en-GB" dirty="0"/>
            </a:b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Important Ideas:</a:t>
            </a:r>
            <a:endParaRPr lang="en-GB" sz="2000" b="1" dirty="0">
              <a:solidFill>
                <a:srgbClr val="000000"/>
              </a:solidFill>
              <a:latin typeface="-webkit-standard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Children learn via play.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Learning happens in stages.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Isaac is in the Preoperational Stage (2–7 years).</a:t>
            </a:r>
            <a:endParaRPr lang="en-GB" dirty="0">
              <a:solidFill>
                <a:srgbClr val="000000"/>
              </a:solidFill>
              <a:latin typeface="-webkit-standard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Symbolic play develops thinking and language.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(Piaget, 1952)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Image: Piaget’s phases diagram.</a:t>
            </a:r>
            <a:endParaRPr lang="en-US" dirty="0"/>
          </a:p>
        </p:txBody>
      </p:sp>
      <p:pic>
        <p:nvPicPr>
          <p:cNvPr id="12" name="Picture 11" descr="Piaget's 4 Stages of Cognitive Development Explained">
            <a:extLst>
              <a:ext uri="{FF2B5EF4-FFF2-40B4-BE49-F238E27FC236}">
                <a16:creationId xmlns:a16="http://schemas.microsoft.com/office/drawing/2014/main" id="{8D1B5BB8-C82F-2E2D-4121-427110E3F15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51930" y="2133601"/>
            <a:ext cx="5938156" cy="39587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823452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D098655D-725F-BDC9-1843-7938D63D300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359EF21D-2031-E341-F043-4E2A10DB4DB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64F2C552-356B-84E3-C7DA-3BA50510710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9ABF1CC7-960C-81DC-F950-AEA89ED4C6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FABBEDC-93AB-F140-2284-6722D8CBF6B3}"/>
              </a:ext>
            </a:extLst>
          </p:cNvPr>
          <p:cNvSpPr txBox="1"/>
          <p:nvPr/>
        </p:nvSpPr>
        <p:spPr>
          <a:xfrm>
            <a:off x="435429" y="293307"/>
            <a:ext cx="8737600" cy="4668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  </a:t>
            </a: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Applying the Theory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Isaac's encounters could have impacted: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The formation of language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Interaction with others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Play-based learning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Self-assurance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(Piaget, 1952)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Picture: A child playing by themselves.</a:t>
            </a:r>
            <a:endParaRPr lang="en-US" dirty="0"/>
          </a:p>
        </p:txBody>
      </p:sp>
      <p:pic>
        <p:nvPicPr>
          <p:cNvPr id="4" name="Picture 3" descr="29,507 Toddler Play Alone Royalty-Free Images, Stock Photos ...">
            <a:extLst>
              <a:ext uri="{FF2B5EF4-FFF2-40B4-BE49-F238E27FC236}">
                <a16:creationId xmlns:a16="http://schemas.microsoft.com/office/drawing/2014/main" id="{80826C91-1103-840F-F572-B63E642C415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74723" y="2133600"/>
            <a:ext cx="5956134" cy="40283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180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8C0A8177-9F91-8BDE-D32C-ED8ACFAE1DD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76D894FE-BD23-8142-C0E0-1C9D922A16F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2C81295E-2EE5-2CDC-80C4-829D4E85A4B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721E44C-9CCC-3EE0-C01D-A6732E2787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E2B4C2F0-8768-BDF2-5572-50A906479296}"/>
              </a:ext>
            </a:extLst>
          </p:cNvPr>
          <p:cNvSpPr txBox="1"/>
          <p:nvPr/>
        </p:nvSpPr>
        <p:spPr>
          <a:xfrm>
            <a:off x="464457" y="357304"/>
            <a:ext cx="8708571" cy="6053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dirty="0">
                <a:solidFill>
                  <a:srgbClr val="000000"/>
                </a:solidFill>
                <a:latin typeface="-webkit-standard"/>
              </a:rPr>
              <a:t> </a:t>
            </a:r>
            <a:r>
              <a:rPr lang="en-GB" sz="2000" b="1" dirty="0">
                <a:solidFill>
                  <a:srgbClr val="000000"/>
                </a:solidFill>
                <a:latin typeface="-webkit-standard"/>
              </a:rPr>
              <a:t>Nature versus Nurture</a:t>
            </a:r>
            <a:br>
              <a:rPr lang="en-GB" sz="2000" b="1" dirty="0"/>
            </a:br>
            <a:br>
              <a:rPr lang="en-GB" sz="2000" b="1" dirty="0"/>
            </a:br>
            <a:r>
              <a:rPr lang="en-GB" sz="2000" b="1" dirty="0"/>
              <a:t>   </a:t>
            </a:r>
            <a:r>
              <a:rPr lang="en-GB" b="1" dirty="0">
                <a:solidFill>
                  <a:srgbClr val="000000"/>
                </a:solidFill>
                <a:latin typeface="-webkit-standard"/>
              </a:rPr>
              <a:t>The natural world: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-webkit-standard"/>
              </a:rPr>
              <a:t> Development of the brain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-webkit-standard"/>
              </a:rPr>
              <a:t>Temperament</a:t>
            </a:r>
            <a:br>
              <a:rPr lang="en-GB" dirty="0"/>
            </a:br>
            <a:br>
              <a:rPr lang="en-GB" dirty="0"/>
            </a:br>
            <a:r>
              <a:rPr lang="en-GB" sz="2000" b="1" dirty="0">
                <a:solidFill>
                  <a:srgbClr val="000000"/>
                </a:solidFill>
                <a:latin typeface="-webkit-standard"/>
              </a:rPr>
              <a:t>Nurturing: 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-webkit-standard"/>
              </a:rPr>
              <a:t>The family setting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-webkit-standard"/>
              </a:rPr>
              <a:t>Childcare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dirty="0">
                <a:solidFill>
                  <a:srgbClr val="000000"/>
                </a:solidFill>
                <a:latin typeface="-webkit-standard"/>
              </a:rPr>
              <a:t>Interaction with others</a:t>
            </a: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-webkit-standard"/>
              </a:rPr>
              <a:t>Reference: Bronfenbrenner (1979)</a:t>
            </a:r>
            <a:br>
              <a:rPr lang="en-GB" dirty="0"/>
            </a:br>
            <a:br>
              <a:rPr lang="en-GB" dirty="0"/>
            </a:br>
            <a:r>
              <a:rPr lang="en-GB" dirty="0">
                <a:solidFill>
                  <a:srgbClr val="000000"/>
                </a:solidFill>
                <a:latin typeface="-webkit-standard"/>
              </a:rPr>
              <a:t>Image: Nature vs nurture illustration</a:t>
            </a:r>
            <a:endParaRPr lang="en-US" dirty="0"/>
          </a:p>
        </p:txBody>
      </p:sp>
      <p:pic>
        <p:nvPicPr>
          <p:cNvPr id="4" name="Picture 3" descr="Nature and nurture in sociology - Explaining Human Behaviour">
            <a:extLst>
              <a:ext uri="{FF2B5EF4-FFF2-40B4-BE49-F238E27FC236}">
                <a16:creationId xmlns:a16="http://schemas.microsoft.com/office/drawing/2014/main" id="{3027261F-7981-E60C-7E39-472B7A55DA2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50971" y="1623154"/>
            <a:ext cx="6502400" cy="433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028571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7362670B-C8BE-3DE7-755A-E51A68B0537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2274E68F-48D4-4011-666D-56D2F549D50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9C52FE66-6C6D-A057-A112-E4F9ED3E4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F8066FE-4A34-FD17-A4F3-C627D40EDB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78EA6307-A241-5327-1DF3-B9569C0C2DB6}"/>
              </a:ext>
            </a:extLst>
          </p:cNvPr>
          <p:cNvSpPr txBox="1"/>
          <p:nvPr/>
        </p:nvSpPr>
        <p:spPr>
          <a:xfrm>
            <a:off x="406400" y="319314"/>
            <a:ext cx="8737600" cy="383733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Support Plan: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Learning through play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Play in small groups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Language &amp; Speech Therapy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Support from parents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Department of Education, 2024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Picture: A teacher reading aloud to kids.</a:t>
            </a:r>
            <a:endParaRPr lang="en-US" dirty="0"/>
          </a:p>
        </p:txBody>
      </p:sp>
      <p:pic>
        <p:nvPicPr>
          <p:cNvPr id="6" name="Picture 5" descr="Kids Letter A: Over 104,194 Royalty-Free Licensable Stock Photos |  Shutterstock">
            <a:extLst>
              <a:ext uri="{FF2B5EF4-FFF2-40B4-BE49-F238E27FC236}">
                <a16:creationId xmlns:a16="http://schemas.microsoft.com/office/drawing/2014/main" id="{5EC88B19-1FA0-B6A5-9E9A-9FDFFAECFB5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2021" y="2641600"/>
            <a:ext cx="6593922" cy="35505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288983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44BB9CF-B270-592F-C16F-2B3D4F11E3EF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F2C1B1DD-FBD0-2AD1-E863-48AEBB0791D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6761F3A-9C69-4111-75F2-F9FA77D9D1E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8670CA6-9ADA-0E87-7355-2FB949C5582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B0876C77-F98F-EA7E-5EB3-A12E2BEFE836}"/>
              </a:ext>
            </a:extLst>
          </p:cNvPr>
          <p:cNvSpPr txBox="1"/>
          <p:nvPr/>
        </p:nvSpPr>
        <p:spPr>
          <a:xfrm>
            <a:off x="478972" y="473820"/>
            <a:ext cx="10682514" cy="55454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Strengths &amp; Limitations</a:t>
            </a:r>
            <a:br>
              <a:rPr lang="en-GB" sz="2000" b="1" dirty="0"/>
            </a:br>
            <a:br>
              <a:rPr lang="en-GB" b="1" dirty="0"/>
            </a:b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Advantages: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Play-based learning:</a:t>
            </a:r>
            <a:r>
              <a:rPr lang="en-GB" b="1" dirty="0">
                <a:solidFill>
                  <a:srgbClr val="000000"/>
                </a:solidFill>
                <a:latin typeface="-webkit-standard"/>
              </a:rPr>
              <a:t> </a:t>
            </a:r>
            <a:r>
              <a:rPr lang="en-GB" dirty="0">
                <a:solidFill>
                  <a:srgbClr val="000000"/>
                </a:solidFill>
                <a:latin typeface="-webkit-standard"/>
              </a:rPr>
              <a:t>Children learn through play and exploration </a:t>
            </a:r>
            <a:r>
              <a:rPr lang="en-GB" b="1" dirty="0">
                <a:solidFill>
                  <a:srgbClr val="000000"/>
                </a:solidFill>
                <a:latin typeface="-webkit-standard"/>
              </a:rPr>
              <a:t>(Piaget, 1952)</a:t>
            </a:r>
            <a:endParaRPr lang="en-GB" b="1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Child-focused: 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Learning develops at the child</a:t>
            </a:r>
            <a:r>
              <a:rPr lang="en-GB" dirty="0">
                <a:solidFill>
                  <a:srgbClr val="000000"/>
                </a:solidFill>
                <a:latin typeface="-webkit-standard"/>
              </a:rPr>
              <a:t>’s own pace.</a:t>
            </a:r>
            <a:endParaRPr lang="en-GB" b="1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Supports Early Years Foundation Stage (EYFS): 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-webkit-standard"/>
              </a:rPr>
              <a:t>Encourages active, hands-on learning 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(Department for Education 2024) </a:t>
            </a:r>
          </a:p>
          <a:p>
            <a:pPr>
              <a:lnSpc>
                <a:spcPct val="150000"/>
              </a:lnSpc>
            </a:pPr>
            <a:endParaRPr lang="en-GB" dirty="0">
              <a:solidFill>
                <a:srgbClr val="000000"/>
              </a:solidFill>
              <a:latin typeface="-webkit-standard"/>
            </a:endParaRPr>
          </a:p>
          <a:p>
            <a:pPr>
              <a:lnSpc>
                <a:spcPct val="150000"/>
              </a:lnSpc>
            </a:pP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Limitations: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Limited focus on Emotions: </a:t>
            </a: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Piaget focuses more on thinking than feelings</a:t>
            </a:r>
            <a:r>
              <a:rPr lang="en-GB" dirty="0">
                <a:solidFill>
                  <a:srgbClr val="000000"/>
                </a:solidFill>
                <a:latin typeface="-webkit-standard"/>
              </a:rPr>
              <a:t>.</a:t>
            </a:r>
            <a:endParaRPr lang="en-GB" b="0" i="0" u="none" strike="noStrike" dirty="0">
              <a:solidFill>
                <a:srgbClr val="000000"/>
              </a:solidFill>
              <a:effectLst/>
              <a:latin typeface="-webkit-standard"/>
            </a:endParaRP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Disregards attachment: </a:t>
            </a:r>
            <a:r>
              <a:rPr lang="en-GB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It cannot fully explain Isaac’s clinginess and separation anxiety </a:t>
            </a:r>
            <a:r>
              <a:rPr lang="en-GB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(Bowlby, 1969/1982).</a:t>
            </a:r>
            <a:br>
              <a:rPr lang="en-GB" b="1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(Vygotsky, 1978)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7538950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43130E3F-5A01-E998-2C41-1547762EF235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BEC09357-EFC9-8BA8-7AE0-4FD8A626918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AFE6B9D9-0292-298A-A5E0-15200ECE9BF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23CFDFC5-952A-0CE8-8A4E-89B0478D6CC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4C949740-0343-FAD6-53FE-6E5173A0BA33}"/>
              </a:ext>
            </a:extLst>
          </p:cNvPr>
          <p:cNvSpPr txBox="1"/>
          <p:nvPr/>
        </p:nvSpPr>
        <p:spPr>
          <a:xfrm>
            <a:off x="515257" y="451099"/>
            <a:ext cx="6582229" cy="297790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GB" sz="2000" b="1" i="0" u="none" strike="noStrike" dirty="0">
                <a:solidFill>
                  <a:srgbClr val="000000"/>
                </a:solidFill>
                <a:effectLst/>
                <a:latin typeface="-webkit-standard"/>
              </a:rPr>
              <a:t>Conclusion: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Piaget describes Isaac's cognitive growth.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Learning is aided by play and exploration.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Language and confidence can be enhanced by early intervention.</a:t>
            </a: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 (Piaget, 1952)</a:t>
            </a:r>
            <a:br>
              <a:rPr lang="en-GB" dirty="0"/>
            </a:br>
            <a:br>
              <a:rPr lang="en-GB" dirty="0"/>
            </a:br>
            <a:r>
              <a:rPr lang="en-GB" b="0" i="0" u="none" strike="noStrike" dirty="0">
                <a:solidFill>
                  <a:srgbClr val="000000"/>
                </a:solidFill>
                <a:effectLst/>
                <a:latin typeface="-webkit-standard"/>
              </a:rPr>
              <a:t>Image: Happy children learning together.</a:t>
            </a:r>
            <a:endParaRPr lang="en-US" dirty="0"/>
          </a:p>
        </p:txBody>
      </p:sp>
      <p:pic>
        <p:nvPicPr>
          <p:cNvPr id="4" name="Picture 3" descr="Piaget Cognitive Stages of Development">
            <a:extLst>
              <a:ext uri="{FF2B5EF4-FFF2-40B4-BE49-F238E27FC236}">
                <a16:creationId xmlns:a16="http://schemas.microsoft.com/office/drawing/2014/main" id="{63AACA85-DB7F-55DF-48AC-8908FBC75F5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15201" y="1954694"/>
            <a:ext cx="4455886" cy="41376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748684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C0F20C70-F26E-6CBF-5820-DCF91514733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43" name="Rectangle 42">
            <a:extLst>
              <a:ext uri="{FF2B5EF4-FFF2-40B4-BE49-F238E27FC236}">
                <a16:creationId xmlns:a16="http://schemas.microsoft.com/office/drawing/2014/main" id="{ECB85EE3-5127-D210-4764-59D75C43C76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 w="12700" cap="flat" cmpd="sng" algn="ctr">
            <a:noFill/>
            <a:prstDash val="solid"/>
            <a:miter lim="800000"/>
          </a:ln>
          <a:effectLst/>
          <a:extLst>
            <a:ext uri="{91240B29-F687-4F45-9708-019B960494DF}">
              <a14:hiddenLine xmlns:a14="http://schemas.microsoft.com/office/drawing/2010/main" w="12700" cap="flat" cmpd="sng" algn="ctr">
                <a:solidFill>
                  <a:schemeClr val="accent1">
                    <a:shade val="50000"/>
                  </a:schemeClr>
                </a:solidFill>
                <a:prstDash val="solid"/>
                <a:miter lim="800000"/>
              </a14:hiddenLine>
            </a:ext>
          </a:ex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5" name="Rectangle 44">
            <a:extLst>
              <a:ext uri="{FF2B5EF4-FFF2-40B4-BE49-F238E27FC236}">
                <a16:creationId xmlns:a16="http://schemas.microsoft.com/office/drawing/2014/main" id="{595EC277-7E0F-AC65-0091-0A1611E9F99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10800000" flipH="1">
            <a:off x="0" y="6400799"/>
            <a:ext cx="12192000" cy="456773"/>
          </a:xfrm>
          <a:prstGeom prst="rect">
            <a:avLst/>
          </a:prstGeom>
          <a:gradFill>
            <a:gsLst>
              <a:gs pos="0">
                <a:schemeClr val="accent1"/>
              </a:gs>
              <a:gs pos="78000">
                <a:srgbClr val="000000"/>
              </a:gs>
            </a:gsLst>
            <a:lin ang="2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427A442C-1B03-6F8C-98B4-85816084280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flipH="1">
            <a:off x="4038600" y="6400799"/>
            <a:ext cx="8153398" cy="456772"/>
          </a:xfrm>
          <a:prstGeom prst="rect">
            <a:avLst/>
          </a:prstGeom>
          <a:gradFill>
            <a:gsLst>
              <a:gs pos="0">
                <a:srgbClr val="000000">
                  <a:alpha val="63000"/>
                </a:srgbClr>
              </a:gs>
              <a:gs pos="100000">
                <a:schemeClr val="accent1">
                  <a:lumMod val="75000"/>
                </a:schemeClr>
              </a:gs>
            </a:gsLst>
            <a:lin ang="13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557D006-3D9D-D2AB-E5E1-D7D7BEC8072C}"/>
              </a:ext>
            </a:extLst>
          </p:cNvPr>
          <p:cNvSpPr txBox="1"/>
          <p:nvPr/>
        </p:nvSpPr>
        <p:spPr>
          <a:xfrm>
            <a:off x="362857" y="290286"/>
            <a:ext cx="11248571" cy="50475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800" b="1" dirty="0"/>
              <a:t>References: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i="1" dirty="0"/>
              <a:t>Berk, L.E (2023). </a:t>
            </a:r>
            <a:r>
              <a:rPr lang="en-US" sz="2800" i="1" dirty="0"/>
              <a:t>Development Through the Lifespan. 8</a:t>
            </a:r>
            <a:r>
              <a:rPr lang="en-US" sz="2800" i="1" baseline="30000" dirty="0"/>
              <a:t>th</a:t>
            </a:r>
            <a:r>
              <a:rPr lang="en-US" sz="2800" i="1" dirty="0"/>
              <a:t> </a:t>
            </a:r>
            <a:r>
              <a:rPr lang="en-US" sz="2800" i="1" dirty="0" err="1"/>
              <a:t>edn</a:t>
            </a:r>
            <a:r>
              <a:rPr lang="en-US" sz="2800" i="1" dirty="0"/>
              <a:t>. Pearson.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Bronfenbrenner, U. (1979). </a:t>
            </a:r>
            <a:r>
              <a:rPr lang="en-US" sz="2800" i="1" dirty="0"/>
              <a:t>The Ecology of Human Development. Harvard University Press.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Department for Education (2024). </a:t>
            </a:r>
            <a:r>
              <a:rPr lang="en-US" sz="2800" i="1" dirty="0"/>
              <a:t>Statutory Framework for the Early Years Foundation Stage.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Piaget’s, J. (1952). </a:t>
            </a:r>
            <a:r>
              <a:rPr lang="en-US" sz="2800" i="1" dirty="0"/>
              <a:t>The origins of Intelligence in children.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Piaget, J. (1962). </a:t>
            </a:r>
            <a:r>
              <a:rPr lang="en-US" sz="2800" i="1" dirty="0"/>
              <a:t>Play, Dreams and Imitation in Childhood. W.W. Norton.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US" sz="2800" b="1" dirty="0"/>
              <a:t>Vygotsky, L.S. (1978). </a:t>
            </a:r>
            <a:r>
              <a:rPr lang="en-US" sz="2800" i="1" dirty="0"/>
              <a:t>Mind in Society. Harvard University Press.</a:t>
            </a:r>
          </a:p>
        </p:txBody>
      </p:sp>
    </p:spTree>
    <p:extLst>
      <p:ext uri="{BB962C8B-B14F-4D97-AF65-F5344CB8AC3E}">
        <p14:creationId xmlns:p14="http://schemas.microsoft.com/office/powerpoint/2010/main" val="121020110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6796</TotalTime>
  <Words>517</Words>
  <Application>Microsoft Macintosh PowerPoint</Application>
  <PresentationFormat>Widescreen</PresentationFormat>
  <Paragraphs>51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-webkit-standard</vt:lpstr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Farah Wiita</dc:creator>
  <cp:lastModifiedBy>Walde Bargas Barreras (2508291)</cp:lastModifiedBy>
  <cp:revision>4</cp:revision>
  <dcterms:created xsi:type="dcterms:W3CDTF">2025-10-14T20:52:47Z</dcterms:created>
  <dcterms:modified xsi:type="dcterms:W3CDTF">2026-07-04T11:31:37Z</dcterms:modified>
</cp:coreProperties>
</file>