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 id="2147483686" r:id="rId5"/>
  </p:sldMasterIdLst>
  <p:notesMasterIdLst>
    <p:notesMasterId r:id="rId43"/>
  </p:notesMasterIdLst>
  <p:sldIdLst>
    <p:sldId id="256" r:id="rId6"/>
    <p:sldId id="258" r:id="rId7"/>
    <p:sldId id="257" r:id="rId8"/>
    <p:sldId id="259" r:id="rId9"/>
    <p:sldId id="260" r:id="rId10"/>
    <p:sldId id="261" r:id="rId11"/>
    <p:sldId id="262" r:id="rId12"/>
    <p:sldId id="263" r:id="rId13"/>
    <p:sldId id="264" r:id="rId14"/>
    <p:sldId id="269" r:id="rId15"/>
    <p:sldId id="271" r:id="rId16"/>
    <p:sldId id="265" r:id="rId17"/>
    <p:sldId id="270" r:id="rId18"/>
    <p:sldId id="272" r:id="rId19"/>
    <p:sldId id="457" r:id="rId20"/>
    <p:sldId id="267" r:id="rId21"/>
    <p:sldId id="274" r:id="rId22"/>
    <p:sldId id="455" r:id="rId23"/>
    <p:sldId id="444" r:id="rId24"/>
    <p:sldId id="450" r:id="rId25"/>
    <p:sldId id="445" r:id="rId26"/>
    <p:sldId id="451" r:id="rId27"/>
    <p:sldId id="452" r:id="rId28"/>
    <p:sldId id="446" r:id="rId29"/>
    <p:sldId id="447" r:id="rId30"/>
    <p:sldId id="453" r:id="rId31"/>
    <p:sldId id="362" r:id="rId32"/>
    <p:sldId id="448" r:id="rId33"/>
    <p:sldId id="454" r:id="rId34"/>
    <p:sldId id="449" r:id="rId35"/>
    <p:sldId id="273" r:id="rId36"/>
    <p:sldId id="459" r:id="rId37"/>
    <p:sldId id="460" r:id="rId38"/>
    <p:sldId id="461" r:id="rId39"/>
    <p:sldId id="456" r:id="rId40"/>
    <p:sldId id="458" r:id="rId41"/>
    <p:sldId id="268"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4B364F-2B2D-4C3A-AA4D-7CC811CD77BA}" v="307" dt="2025-09-27T12:44:39.4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notesMaster" Target="notesMasters/notesMaster1.xml"/><Relationship Id="rId48" Type="http://schemas.microsoft.com/office/2015/10/relationships/revisionInfo" Target="revisionInfo.xml"/></Relationships>
</file>

<file path=ppt/diagrams/_rels/data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image" Target="../media/image13.png"/></Relationships>
</file>

<file path=ppt/diagrams/_rels/data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image" Target="../media/image15.png"/></Relationships>
</file>

<file path=ppt/diagrams/_rels/data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image" Target="../media/image17.png"/></Relationships>
</file>

<file path=ppt/diagrams/_rels/data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image" Target="../media/image19.png"/></Relationships>
</file>

<file path=ppt/diagrams/_rels/drawing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image" Target="../media/image13.png"/></Relationships>
</file>

<file path=ppt/diagrams/_rels/drawing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image" Target="../media/image15.png"/></Relationships>
</file>

<file path=ppt/diagrams/_rels/drawing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image" Target="../media/image17.png"/></Relationships>
</file>

<file path=ppt/diagrams/_rels/drawing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BAFB31-25BA-4821-B290-5ABCE48B38CF}"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54456D9A-CE32-4F1D-95F0-1C41BB12671A}">
      <dgm:prSet/>
      <dgm:spPr/>
      <dgm:t>
        <a:bodyPr/>
        <a:lstStyle/>
        <a:p>
          <a:r>
            <a:rPr lang="en-GB"/>
            <a:t>Police</a:t>
          </a:r>
          <a:endParaRPr lang="en-US"/>
        </a:p>
      </dgm:t>
    </dgm:pt>
    <dgm:pt modelId="{73CF6E1B-F186-4344-943A-F7F0BA561C39}" type="parTrans" cxnId="{4605E149-5EFB-4316-80B3-CB5CFA80CDDB}">
      <dgm:prSet/>
      <dgm:spPr/>
      <dgm:t>
        <a:bodyPr/>
        <a:lstStyle/>
        <a:p>
          <a:endParaRPr lang="en-US"/>
        </a:p>
      </dgm:t>
    </dgm:pt>
    <dgm:pt modelId="{2C2BA6DF-1561-4F13-A57A-B52E12B9C550}" type="sibTrans" cxnId="{4605E149-5EFB-4316-80B3-CB5CFA80CDDB}">
      <dgm:prSet/>
      <dgm:spPr/>
      <dgm:t>
        <a:bodyPr/>
        <a:lstStyle/>
        <a:p>
          <a:endParaRPr lang="en-US"/>
        </a:p>
      </dgm:t>
    </dgm:pt>
    <dgm:pt modelId="{22CF5809-0D1C-49FB-B8FA-35E274D1A315}">
      <dgm:prSet/>
      <dgm:spPr/>
      <dgm:t>
        <a:bodyPr/>
        <a:lstStyle/>
        <a:p>
          <a:r>
            <a:rPr lang="en-GB" dirty="0"/>
            <a:t>Criminal Prosecution Service (CPS)</a:t>
          </a:r>
          <a:endParaRPr lang="en-US" dirty="0"/>
        </a:p>
      </dgm:t>
    </dgm:pt>
    <dgm:pt modelId="{C6D1B7B2-EC72-4C75-BF04-12B76835390C}" type="parTrans" cxnId="{6A769244-04F3-431F-926D-B2F256B1F08C}">
      <dgm:prSet/>
      <dgm:spPr/>
      <dgm:t>
        <a:bodyPr/>
        <a:lstStyle/>
        <a:p>
          <a:endParaRPr lang="en-US"/>
        </a:p>
      </dgm:t>
    </dgm:pt>
    <dgm:pt modelId="{5807853F-4FD6-404A-93D9-8DBB49A343F0}" type="sibTrans" cxnId="{6A769244-04F3-431F-926D-B2F256B1F08C}">
      <dgm:prSet/>
      <dgm:spPr/>
      <dgm:t>
        <a:bodyPr/>
        <a:lstStyle/>
        <a:p>
          <a:endParaRPr lang="en-US"/>
        </a:p>
      </dgm:t>
    </dgm:pt>
    <dgm:pt modelId="{527A7AFE-B43F-4E68-9BE0-027CBEF3F19D}">
      <dgm:prSet/>
      <dgm:spPr/>
      <dgm:t>
        <a:bodyPr/>
        <a:lstStyle/>
        <a:p>
          <a:r>
            <a:rPr lang="en-GB"/>
            <a:t>Courts – Magistrates and Crown Court</a:t>
          </a:r>
          <a:endParaRPr lang="en-US"/>
        </a:p>
      </dgm:t>
    </dgm:pt>
    <dgm:pt modelId="{8C2BA2FC-6A74-4F06-BD46-F2819895833B}" type="parTrans" cxnId="{8147BE6A-076D-4335-9486-74089DC2A4A9}">
      <dgm:prSet/>
      <dgm:spPr/>
      <dgm:t>
        <a:bodyPr/>
        <a:lstStyle/>
        <a:p>
          <a:endParaRPr lang="en-US"/>
        </a:p>
      </dgm:t>
    </dgm:pt>
    <dgm:pt modelId="{58853F90-2944-4739-83B2-F48C1CF71FE5}" type="sibTrans" cxnId="{8147BE6A-076D-4335-9486-74089DC2A4A9}">
      <dgm:prSet/>
      <dgm:spPr/>
      <dgm:t>
        <a:bodyPr/>
        <a:lstStyle/>
        <a:p>
          <a:endParaRPr lang="en-US"/>
        </a:p>
      </dgm:t>
    </dgm:pt>
    <dgm:pt modelId="{4A8B39B9-4975-43E0-A96E-C721AEC5E938}">
      <dgm:prSet/>
      <dgm:spPr/>
      <dgm:t>
        <a:bodyPr/>
        <a:lstStyle/>
        <a:p>
          <a:r>
            <a:rPr lang="en-GB"/>
            <a:t>Prisons</a:t>
          </a:r>
          <a:endParaRPr lang="en-US"/>
        </a:p>
      </dgm:t>
    </dgm:pt>
    <dgm:pt modelId="{8F5A45C1-186E-4735-92F8-E738664811C4}" type="parTrans" cxnId="{C982B597-A23C-40AD-A5AB-5BD6EB50932F}">
      <dgm:prSet/>
      <dgm:spPr/>
      <dgm:t>
        <a:bodyPr/>
        <a:lstStyle/>
        <a:p>
          <a:endParaRPr lang="en-US"/>
        </a:p>
      </dgm:t>
    </dgm:pt>
    <dgm:pt modelId="{83A8BEF6-149B-4F8E-9C12-01DCAE143949}" type="sibTrans" cxnId="{C982B597-A23C-40AD-A5AB-5BD6EB50932F}">
      <dgm:prSet/>
      <dgm:spPr/>
      <dgm:t>
        <a:bodyPr/>
        <a:lstStyle/>
        <a:p>
          <a:endParaRPr lang="en-US"/>
        </a:p>
      </dgm:t>
    </dgm:pt>
    <dgm:pt modelId="{F392FE1B-F0AB-4D07-A304-7EAE87C9DE93}">
      <dgm:prSet/>
      <dgm:spPr/>
      <dgm:t>
        <a:bodyPr/>
        <a:lstStyle/>
        <a:p>
          <a:r>
            <a:rPr lang="en-GB"/>
            <a:t>Probation</a:t>
          </a:r>
          <a:endParaRPr lang="en-US"/>
        </a:p>
      </dgm:t>
    </dgm:pt>
    <dgm:pt modelId="{87632B8A-DDAB-47B3-BF1F-2AD7A1772B0A}" type="parTrans" cxnId="{A54AB2E0-EF92-47B3-8192-091E6987EB0E}">
      <dgm:prSet/>
      <dgm:spPr/>
      <dgm:t>
        <a:bodyPr/>
        <a:lstStyle/>
        <a:p>
          <a:endParaRPr lang="en-US"/>
        </a:p>
      </dgm:t>
    </dgm:pt>
    <dgm:pt modelId="{8DC0AF73-C63E-4081-9B6A-44D80B5CEA3A}" type="sibTrans" cxnId="{A54AB2E0-EF92-47B3-8192-091E6987EB0E}">
      <dgm:prSet/>
      <dgm:spPr/>
      <dgm:t>
        <a:bodyPr/>
        <a:lstStyle/>
        <a:p>
          <a:endParaRPr lang="en-US"/>
        </a:p>
      </dgm:t>
    </dgm:pt>
    <dgm:pt modelId="{29984CEE-54DD-4F19-BBC1-A7B3D3CB864F}">
      <dgm:prSet/>
      <dgm:spPr/>
      <dgm:t>
        <a:bodyPr/>
        <a:lstStyle/>
        <a:p>
          <a:r>
            <a:rPr lang="en-GB"/>
            <a:t>Youth offending teams</a:t>
          </a:r>
          <a:endParaRPr lang="en-US"/>
        </a:p>
      </dgm:t>
    </dgm:pt>
    <dgm:pt modelId="{7032FBE4-1F24-4DDE-9DBC-4F5C82035BB5}" type="parTrans" cxnId="{80F7D6DA-A22E-456A-A70B-D756BF20C132}">
      <dgm:prSet/>
      <dgm:spPr/>
      <dgm:t>
        <a:bodyPr/>
        <a:lstStyle/>
        <a:p>
          <a:endParaRPr lang="en-US"/>
        </a:p>
      </dgm:t>
    </dgm:pt>
    <dgm:pt modelId="{A2800E82-EE04-4AD7-B09E-74CD0576E26F}" type="sibTrans" cxnId="{80F7D6DA-A22E-456A-A70B-D756BF20C132}">
      <dgm:prSet/>
      <dgm:spPr/>
      <dgm:t>
        <a:bodyPr/>
        <a:lstStyle/>
        <a:p>
          <a:endParaRPr lang="en-US"/>
        </a:p>
      </dgm:t>
    </dgm:pt>
    <dgm:pt modelId="{03FA282B-794A-406C-A6F2-CCEA0C80D986}" type="pres">
      <dgm:prSet presAssocID="{80BAFB31-25BA-4821-B290-5ABCE48B38CF}" presName="linear" presStyleCnt="0">
        <dgm:presLayoutVars>
          <dgm:animLvl val="lvl"/>
          <dgm:resizeHandles val="exact"/>
        </dgm:presLayoutVars>
      </dgm:prSet>
      <dgm:spPr/>
    </dgm:pt>
    <dgm:pt modelId="{86C46EA7-2809-4BBF-99E9-EDA8E61FF4F9}" type="pres">
      <dgm:prSet presAssocID="{54456D9A-CE32-4F1D-95F0-1C41BB12671A}" presName="parentText" presStyleLbl="node1" presStyleIdx="0" presStyleCnt="6">
        <dgm:presLayoutVars>
          <dgm:chMax val="0"/>
          <dgm:bulletEnabled val="1"/>
        </dgm:presLayoutVars>
      </dgm:prSet>
      <dgm:spPr/>
    </dgm:pt>
    <dgm:pt modelId="{9C277760-5C85-4967-BE02-42777DFBE5A4}" type="pres">
      <dgm:prSet presAssocID="{2C2BA6DF-1561-4F13-A57A-B52E12B9C550}" presName="spacer" presStyleCnt="0"/>
      <dgm:spPr/>
    </dgm:pt>
    <dgm:pt modelId="{6DF2834C-35C0-44DE-8415-20329D459CC0}" type="pres">
      <dgm:prSet presAssocID="{22CF5809-0D1C-49FB-B8FA-35E274D1A315}" presName="parentText" presStyleLbl="node1" presStyleIdx="1" presStyleCnt="6">
        <dgm:presLayoutVars>
          <dgm:chMax val="0"/>
          <dgm:bulletEnabled val="1"/>
        </dgm:presLayoutVars>
      </dgm:prSet>
      <dgm:spPr/>
    </dgm:pt>
    <dgm:pt modelId="{B919DFE1-2FCD-4D02-BDD6-4BB6E0D143A9}" type="pres">
      <dgm:prSet presAssocID="{5807853F-4FD6-404A-93D9-8DBB49A343F0}" presName="spacer" presStyleCnt="0"/>
      <dgm:spPr/>
    </dgm:pt>
    <dgm:pt modelId="{EFC0D37F-809B-448A-BA53-E07D32B8F04A}" type="pres">
      <dgm:prSet presAssocID="{527A7AFE-B43F-4E68-9BE0-027CBEF3F19D}" presName="parentText" presStyleLbl="node1" presStyleIdx="2" presStyleCnt="6">
        <dgm:presLayoutVars>
          <dgm:chMax val="0"/>
          <dgm:bulletEnabled val="1"/>
        </dgm:presLayoutVars>
      </dgm:prSet>
      <dgm:spPr/>
    </dgm:pt>
    <dgm:pt modelId="{86D7E563-37A9-4C44-AEF1-7838F209F591}" type="pres">
      <dgm:prSet presAssocID="{58853F90-2944-4739-83B2-F48C1CF71FE5}" presName="spacer" presStyleCnt="0"/>
      <dgm:spPr/>
    </dgm:pt>
    <dgm:pt modelId="{0255FF84-3193-44C8-8A4B-E2A1516838C6}" type="pres">
      <dgm:prSet presAssocID="{4A8B39B9-4975-43E0-A96E-C721AEC5E938}" presName="parentText" presStyleLbl="node1" presStyleIdx="3" presStyleCnt="6">
        <dgm:presLayoutVars>
          <dgm:chMax val="0"/>
          <dgm:bulletEnabled val="1"/>
        </dgm:presLayoutVars>
      </dgm:prSet>
      <dgm:spPr/>
    </dgm:pt>
    <dgm:pt modelId="{10B0C75D-7200-4474-A157-CFE4C3F781E3}" type="pres">
      <dgm:prSet presAssocID="{83A8BEF6-149B-4F8E-9C12-01DCAE143949}" presName="spacer" presStyleCnt="0"/>
      <dgm:spPr/>
    </dgm:pt>
    <dgm:pt modelId="{744AEA71-6290-4769-84E4-F0888266BD0C}" type="pres">
      <dgm:prSet presAssocID="{F392FE1B-F0AB-4D07-A304-7EAE87C9DE93}" presName="parentText" presStyleLbl="node1" presStyleIdx="4" presStyleCnt="6">
        <dgm:presLayoutVars>
          <dgm:chMax val="0"/>
          <dgm:bulletEnabled val="1"/>
        </dgm:presLayoutVars>
      </dgm:prSet>
      <dgm:spPr/>
    </dgm:pt>
    <dgm:pt modelId="{010340B5-27DD-4474-96E1-44B271FB2AFC}" type="pres">
      <dgm:prSet presAssocID="{8DC0AF73-C63E-4081-9B6A-44D80B5CEA3A}" presName="spacer" presStyleCnt="0"/>
      <dgm:spPr/>
    </dgm:pt>
    <dgm:pt modelId="{C52C901B-AB75-4471-B85C-7F8CE91DCADA}" type="pres">
      <dgm:prSet presAssocID="{29984CEE-54DD-4F19-BBC1-A7B3D3CB864F}" presName="parentText" presStyleLbl="node1" presStyleIdx="5" presStyleCnt="6">
        <dgm:presLayoutVars>
          <dgm:chMax val="0"/>
          <dgm:bulletEnabled val="1"/>
        </dgm:presLayoutVars>
      </dgm:prSet>
      <dgm:spPr/>
    </dgm:pt>
  </dgm:ptLst>
  <dgm:cxnLst>
    <dgm:cxn modelId="{8C3E961C-49FB-47BB-B62B-39A39CD30FDD}" type="presOf" srcId="{4A8B39B9-4975-43E0-A96E-C721AEC5E938}" destId="{0255FF84-3193-44C8-8A4B-E2A1516838C6}" srcOrd="0" destOrd="0" presId="urn:microsoft.com/office/officeart/2005/8/layout/vList2"/>
    <dgm:cxn modelId="{6A769244-04F3-431F-926D-B2F256B1F08C}" srcId="{80BAFB31-25BA-4821-B290-5ABCE48B38CF}" destId="{22CF5809-0D1C-49FB-B8FA-35E274D1A315}" srcOrd="1" destOrd="0" parTransId="{C6D1B7B2-EC72-4C75-BF04-12B76835390C}" sibTransId="{5807853F-4FD6-404A-93D9-8DBB49A343F0}"/>
    <dgm:cxn modelId="{4605E149-5EFB-4316-80B3-CB5CFA80CDDB}" srcId="{80BAFB31-25BA-4821-B290-5ABCE48B38CF}" destId="{54456D9A-CE32-4F1D-95F0-1C41BB12671A}" srcOrd="0" destOrd="0" parTransId="{73CF6E1B-F186-4344-943A-F7F0BA561C39}" sibTransId="{2C2BA6DF-1561-4F13-A57A-B52E12B9C550}"/>
    <dgm:cxn modelId="{8147BE6A-076D-4335-9486-74089DC2A4A9}" srcId="{80BAFB31-25BA-4821-B290-5ABCE48B38CF}" destId="{527A7AFE-B43F-4E68-9BE0-027CBEF3F19D}" srcOrd="2" destOrd="0" parTransId="{8C2BA2FC-6A74-4F06-BD46-F2819895833B}" sibTransId="{58853F90-2944-4739-83B2-F48C1CF71FE5}"/>
    <dgm:cxn modelId="{E7B37F6D-05A1-438C-888A-82ADCD216530}" type="presOf" srcId="{80BAFB31-25BA-4821-B290-5ABCE48B38CF}" destId="{03FA282B-794A-406C-A6F2-CCEA0C80D986}" srcOrd="0" destOrd="0" presId="urn:microsoft.com/office/officeart/2005/8/layout/vList2"/>
    <dgm:cxn modelId="{98929450-917B-45BF-8183-2D3A734ADEAB}" type="presOf" srcId="{54456D9A-CE32-4F1D-95F0-1C41BB12671A}" destId="{86C46EA7-2809-4BBF-99E9-EDA8E61FF4F9}" srcOrd="0" destOrd="0" presId="urn:microsoft.com/office/officeart/2005/8/layout/vList2"/>
    <dgm:cxn modelId="{09EAFD94-5A95-4BD8-AB07-91D275264AAD}" type="presOf" srcId="{22CF5809-0D1C-49FB-B8FA-35E274D1A315}" destId="{6DF2834C-35C0-44DE-8415-20329D459CC0}" srcOrd="0" destOrd="0" presId="urn:microsoft.com/office/officeart/2005/8/layout/vList2"/>
    <dgm:cxn modelId="{C982B597-A23C-40AD-A5AB-5BD6EB50932F}" srcId="{80BAFB31-25BA-4821-B290-5ABCE48B38CF}" destId="{4A8B39B9-4975-43E0-A96E-C721AEC5E938}" srcOrd="3" destOrd="0" parTransId="{8F5A45C1-186E-4735-92F8-E738664811C4}" sibTransId="{83A8BEF6-149B-4F8E-9C12-01DCAE143949}"/>
    <dgm:cxn modelId="{3120449A-D33B-4FAD-9219-D1D9F549EB82}" type="presOf" srcId="{527A7AFE-B43F-4E68-9BE0-027CBEF3F19D}" destId="{EFC0D37F-809B-448A-BA53-E07D32B8F04A}" srcOrd="0" destOrd="0" presId="urn:microsoft.com/office/officeart/2005/8/layout/vList2"/>
    <dgm:cxn modelId="{864E389C-CB73-4FA3-A2C2-34FC1E259994}" type="presOf" srcId="{F392FE1B-F0AB-4D07-A304-7EAE87C9DE93}" destId="{744AEA71-6290-4769-84E4-F0888266BD0C}" srcOrd="0" destOrd="0" presId="urn:microsoft.com/office/officeart/2005/8/layout/vList2"/>
    <dgm:cxn modelId="{C9199DAE-269C-4D80-831E-43F79A78213E}" type="presOf" srcId="{29984CEE-54DD-4F19-BBC1-A7B3D3CB864F}" destId="{C52C901B-AB75-4471-B85C-7F8CE91DCADA}" srcOrd="0" destOrd="0" presId="urn:microsoft.com/office/officeart/2005/8/layout/vList2"/>
    <dgm:cxn modelId="{80F7D6DA-A22E-456A-A70B-D756BF20C132}" srcId="{80BAFB31-25BA-4821-B290-5ABCE48B38CF}" destId="{29984CEE-54DD-4F19-BBC1-A7B3D3CB864F}" srcOrd="5" destOrd="0" parTransId="{7032FBE4-1F24-4DDE-9DBC-4F5C82035BB5}" sibTransId="{A2800E82-EE04-4AD7-B09E-74CD0576E26F}"/>
    <dgm:cxn modelId="{A54AB2E0-EF92-47B3-8192-091E6987EB0E}" srcId="{80BAFB31-25BA-4821-B290-5ABCE48B38CF}" destId="{F392FE1B-F0AB-4D07-A304-7EAE87C9DE93}" srcOrd="4" destOrd="0" parTransId="{87632B8A-DDAB-47B3-BF1F-2AD7A1772B0A}" sibTransId="{8DC0AF73-C63E-4081-9B6A-44D80B5CEA3A}"/>
    <dgm:cxn modelId="{71258229-5F1B-408A-A7C4-3AB9DFF875C5}" type="presParOf" srcId="{03FA282B-794A-406C-A6F2-CCEA0C80D986}" destId="{86C46EA7-2809-4BBF-99E9-EDA8E61FF4F9}" srcOrd="0" destOrd="0" presId="urn:microsoft.com/office/officeart/2005/8/layout/vList2"/>
    <dgm:cxn modelId="{C21911BD-80BB-4878-BF24-A3D4FA8D5188}" type="presParOf" srcId="{03FA282B-794A-406C-A6F2-CCEA0C80D986}" destId="{9C277760-5C85-4967-BE02-42777DFBE5A4}" srcOrd="1" destOrd="0" presId="urn:microsoft.com/office/officeart/2005/8/layout/vList2"/>
    <dgm:cxn modelId="{20927951-D8B9-49F5-BB56-A84717AA6A09}" type="presParOf" srcId="{03FA282B-794A-406C-A6F2-CCEA0C80D986}" destId="{6DF2834C-35C0-44DE-8415-20329D459CC0}" srcOrd="2" destOrd="0" presId="urn:microsoft.com/office/officeart/2005/8/layout/vList2"/>
    <dgm:cxn modelId="{BC962C27-FA3A-4196-B18E-77B45A3499EC}" type="presParOf" srcId="{03FA282B-794A-406C-A6F2-CCEA0C80D986}" destId="{B919DFE1-2FCD-4D02-BDD6-4BB6E0D143A9}" srcOrd="3" destOrd="0" presId="urn:microsoft.com/office/officeart/2005/8/layout/vList2"/>
    <dgm:cxn modelId="{1B49E0FE-B2D6-473C-90DA-ECEA76FED632}" type="presParOf" srcId="{03FA282B-794A-406C-A6F2-CCEA0C80D986}" destId="{EFC0D37F-809B-448A-BA53-E07D32B8F04A}" srcOrd="4" destOrd="0" presId="urn:microsoft.com/office/officeart/2005/8/layout/vList2"/>
    <dgm:cxn modelId="{8EF05960-D9E1-4300-833C-BBD12CEE45C3}" type="presParOf" srcId="{03FA282B-794A-406C-A6F2-CCEA0C80D986}" destId="{86D7E563-37A9-4C44-AEF1-7838F209F591}" srcOrd="5" destOrd="0" presId="urn:microsoft.com/office/officeart/2005/8/layout/vList2"/>
    <dgm:cxn modelId="{46129875-439D-478D-ACCC-D3E3A296F22F}" type="presParOf" srcId="{03FA282B-794A-406C-A6F2-CCEA0C80D986}" destId="{0255FF84-3193-44C8-8A4B-E2A1516838C6}" srcOrd="6" destOrd="0" presId="urn:microsoft.com/office/officeart/2005/8/layout/vList2"/>
    <dgm:cxn modelId="{6E6ECB5A-1E1F-44A3-86E7-50EC26B1C0F6}" type="presParOf" srcId="{03FA282B-794A-406C-A6F2-CCEA0C80D986}" destId="{10B0C75D-7200-4474-A157-CFE4C3F781E3}" srcOrd="7" destOrd="0" presId="urn:microsoft.com/office/officeart/2005/8/layout/vList2"/>
    <dgm:cxn modelId="{4F60DD55-C026-4B75-989F-1AEBA0523C40}" type="presParOf" srcId="{03FA282B-794A-406C-A6F2-CCEA0C80D986}" destId="{744AEA71-6290-4769-84E4-F0888266BD0C}" srcOrd="8" destOrd="0" presId="urn:microsoft.com/office/officeart/2005/8/layout/vList2"/>
    <dgm:cxn modelId="{FB072ABA-0F5D-42B9-8720-087702EF922E}" type="presParOf" srcId="{03FA282B-794A-406C-A6F2-CCEA0C80D986}" destId="{010340B5-27DD-4474-96E1-44B271FB2AFC}" srcOrd="9" destOrd="0" presId="urn:microsoft.com/office/officeart/2005/8/layout/vList2"/>
    <dgm:cxn modelId="{AC4EB694-C87A-4D95-8B75-5B0328EBDF85}" type="presParOf" srcId="{03FA282B-794A-406C-A6F2-CCEA0C80D986}" destId="{C52C901B-AB75-4471-B85C-7F8CE91DCADA}"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B2F8A2-5365-4E8B-BFA3-CF031532EFE0}"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70C9168E-5B3D-42DC-A733-35C8E96E63E9}">
      <dgm:prSet custT="1"/>
      <dgm:spPr/>
      <dgm:t>
        <a:bodyPr/>
        <a:lstStyle/>
        <a:p>
          <a:r>
            <a:rPr lang="en-GB" sz="2400" b="0" i="0" dirty="0"/>
            <a:t>From the first point of contact and throughout the investigation process, they need to establish if:</a:t>
          </a:r>
        </a:p>
        <a:p>
          <a:r>
            <a:rPr lang="en-GB" sz="2400" b="0" i="0" dirty="0"/>
            <a:t>English is the victim's first they can understand the victim the officer/staff member can be understood by the victim (all verbally and in writing)</a:t>
          </a:r>
          <a:endParaRPr lang="en-US" sz="2400" dirty="0"/>
        </a:p>
      </dgm:t>
    </dgm:pt>
    <dgm:pt modelId="{07961A12-32A1-4F3A-B0A6-A982879F512B}" type="parTrans" cxnId="{45104891-5F9D-4997-BC85-71054D440F4A}">
      <dgm:prSet/>
      <dgm:spPr/>
      <dgm:t>
        <a:bodyPr/>
        <a:lstStyle/>
        <a:p>
          <a:endParaRPr lang="en-US"/>
        </a:p>
      </dgm:t>
    </dgm:pt>
    <dgm:pt modelId="{01F5BE99-19B7-42D4-A922-256C023AC165}" type="sibTrans" cxnId="{45104891-5F9D-4997-BC85-71054D440F4A}">
      <dgm:prSet/>
      <dgm:spPr/>
      <dgm:t>
        <a:bodyPr/>
        <a:lstStyle/>
        <a:p>
          <a:endParaRPr lang="en-US"/>
        </a:p>
      </dgm:t>
    </dgm:pt>
    <dgm:pt modelId="{7F4838E7-44C8-4C3C-8DDB-120932E72C5A}">
      <dgm:prSet custT="1"/>
      <dgm:spPr/>
      <dgm:t>
        <a:bodyPr/>
        <a:lstStyle/>
        <a:p>
          <a:r>
            <a:rPr lang="en-US" sz="2400" dirty="0"/>
            <a:t>Information must be provided, in a format that makes it easy, for the victim to  understand</a:t>
          </a:r>
        </a:p>
      </dgm:t>
    </dgm:pt>
    <dgm:pt modelId="{2D314638-6C22-474B-A814-17D9758E57E7}" type="parTrans" cxnId="{D0A0F445-22E9-4338-A9EB-E40984590A14}">
      <dgm:prSet/>
      <dgm:spPr/>
      <dgm:t>
        <a:bodyPr/>
        <a:lstStyle/>
        <a:p>
          <a:endParaRPr lang="en-GB"/>
        </a:p>
      </dgm:t>
    </dgm:pt>
    <dgm:pt modelId="{072F0461-41C7-4CBB-B264-C9D42CD17381}" type="sibTrans" cxnId="{D0A0F445-22E9-4338-A9EB-E40984590A14}">
      <dgm:prSet/>
      <dgm:spPr/>
      <dgm:t>
        <a:bodyPr/>
        <a:lstStyle/>
        <a:p>
          <a:endParaRPr lang="en-GB"/>
        </a:p>
      </dgm:t>
    </dgm:pt>
    <dgm:pt modelId="{40AAC4A3-0B0E-4695-919D-098080E5E228}">
      <dgm:prSet custT="1"/>
      <dgm:spPr/>
      <dgm:t>
        <a:bodyPr/>
        <a:lstStyle/>
        <a:p>
          <a:r>
            <a:rPr lang="en-GB" sz="2400" dirty="0"/>
            <a:t>They must, where necessary, provide access to interpretation and translation services</a:t>
          </a:r>
          <a:endParaRPr lang="en-US" sz="2400" dirty="0"/>
        </a:p>
      </dgm:t>
    </dgm:pt>
    <dgm:pt modelId="{9BD9368B-C3CD-4DD7-A950-EBCC4174B2A3}" type="parTrans" cxnId="{750FAAEE-3F33-4951-8F9A-48513A9DDF5F}">
      <dgm:prSet/>
      <dgm:spPr/>
      <dgm:t>
        <a:bodyPr/>
        <a:lstStyle/>
        <a:p>
          <a:endParaRPr lang="en-GB"/>
        </a:p>
      </dgm:t>
    </dgm:pt>
    <dgm:pt modelId="{7E113979-5814-4AB5-9275-F154257D4087}" type="sibTrans" cxnId="{750FAAEE-3F33-4951-8F9A-48513A9DDF5F}">
      <dgm:prSet/>
      <dgm:spPr/>
      <dgm:t>
        <a:bodyPr/>
        <a:lstStyle/>
        <a:p>
          <a:endParaRPr lang="en-GB"/>
        </a:p>
      </dgm:t>
    </dgm:pt>
    <dgm:pt modelId="{11AF9075-EC85-4CFA-A4E6-8BDB3CC8D552}" type="pres">
      <dgm:prSet presAssocID="{6AB2F8A2-5365-4E8B-BFA3-CF031532EFE0}" presName="linear" presStyleCnt="0">
        <dgm:presLayoutVars>
          <dgm:animLvl val="lvl"/>
          <dgm:resizeHandles val="exact"/>
        </dgm:presLayoutVars>
      </dgm:prSet>
      <dgm:spPr/>
    </dgm:pt>
    <dgm:pt modelId="{AA8C03BF-7B0B-47F0-AA04-2329F250F108}" type="pres">
      <dgm:prSet presAssocID="{70C9168E-5B3D-42DC-A733-35C8E96E63E9}" presName="parentText" presStyleLbl="node1" presStyleIdx="0" presStyleCnt="3" custScaleY="161946" custLinFactY="-21290" custLinFactNeighborX="664" custLinFactNeighborY="-100000">
        <dgm:presLayoutVars>
          <dgm:chMax val="0"/>
          <dgm:bulletEnabled val="1"/>
        </dgm:presLayoutVars>
      </dgm:prSet>
      <dgm:spPr/>
    </dgm:pt>
    <dgm:pt modelId="{BD7EF366-CE8E-4281-959C-C6516181A275}" type="pres">
      <dgm:prSet presAssocID="{01F5BE99-19B7-42D4-A922-256C023AC165}" presName="spacer" presStyleCnt="0"/>
      <dgm:spPr/>
    </dgm:pt>
    <dgm:pt modelId="{567B1DC8-285D-41B7-B9B9-CBA897D4BD70}" type="pres">
      <dgm:prSet presAssocID="{7F4838E7-44C8-4C3C-8DDB-120932E72C5A}" presName="parentText" presStyleLbl="node1" presStyleIdx="1" presStyleCnt="3" custScaleY="70010" custLinFactY="-13194" custLinFactNeighborX="664" custLinFactNeighborY="-100000">
        <dgm:presLayoutVars>
          <dgm:chMax val="0"/>
          <dgm:bulletEnabled val="1"/>
        </dgm:presLayoutVars>
      </dgm:prSet>
      <dgm:spPr/>
    </dgm:pt>
    <dgm:pt modelId="{8FA44051-CB8D-4554-B98A-3AE311720FE9}" type="pres">
      <dgm:prSet presAssocID="{072F0461-41C7-4CBB-B264-C9D42CD17381}" presName="spacer" presStyleCnt="0"/>
      <dgm:spPr/>
    </dgm:pt>
    <dgm:pt modelId="{7D03E900-E1CC-4173-A14A-426455D13DB6}" type="pres">
      <dgm:prSet presAssocID="{40AAC4A3-0B0E-4695-919D-098080E5E228}" presName="parentText" presStyleLbl="node1" presStyleIdx="2" presStyleCnt="3" custScaleY="67125" custLinFactY="-7897" custLinFactNeighborX="664" custLinFactNeighborY="-100000">
        <dgm:presLayoutVars>
          <dgm:chMax val="0"/>
          <dgm:bulletEnabled val="1"/>
        </dgm:presLayoutVars>
      </dgm:prSet>
      <dgm:spPr/>
    </dgm:pt>
  </dgm:ptLst>
  <dgm:cxnLst>
    <dgm:cxn modelId="{D0A0F445-22E9-4338-A9EB-E40984590A14}" srcId="{6AB2F8A2-5365-4E8B-BFA3-CF031532EFE0}" destId="{7F4838E7-44C8-4C3C-8DDB-120932E72C5A}" srcOrd="1" destOrd="0" parTransId="{2D314638-6C22-474B-A814-17D9758E57E7}" sibTransId="{072F0461-41C7-4CBB-B264-C9D42CD17381}"/>
    <dgm:cxn modelId="{B12CBB6D-15D3-435D-8DC6-77815FD664F1}" type="presOf" srcId="{7F4838E7-44C8-4C3C-8DDB-120932E72C5A}" destId="{567B1DC8-285D-41B7-B9B9-CBA897D4BD70}" srcOrd="0" destOrd="0" presId="urn:microsoft.com/office/officeart/2005/8/layout/vList2"/>
    <dgm:cxn modelId="{926F597C-78A9-444D-82E7-7D211974ED0B}" type="presOf" srcId="{6AB2F8A2-5365-4E8B-BFA3-CF031532EFE0}" destId="{11AF9075-EC85-4CFA-A4E6-8BDB3CC8D552}" srcOrd="0" destOrd="0" presId="urn:microsoft.com/office/officeart/2005/8/layout/vList2"/>
    <dgm:cxn modelId="{45104891-5F9D-4997-BC85-71054D440F4A}" srcId="{6AB2F8A2-5365-4E8B-BFA3-CF031532EFE0}" destId="{70C9168E-5B3D-42DC-A733-35C8E96E63E9}" srcOrd="0" destOrd="0" parTransId="{07961A12-32A1-4F3A-B0A6-A982879F512B}" sibTransId="{01F5BE99-19B7-42D4-A922-256C023AC165}"/>
    <dgm:cxn modelId="{026BF2B9-4660-4D29-84EC-17D020FB27F1}" type="presOf" srcId="{40AAC4A3-0B0E-4695-919D-098080E5E228}" destId="{7D03E900-E1CC-4173-A14A-426455D13DB6}" srcOrd="0" destOrd="0" presId="urn:microsoft.com/office/officeart/2005/8/layout/vList2"/>
    <dgm:cxn modelId="{E7F03BEC-A48A-42E9-B38E-ED453720663C}" type="presOf" srcId="{70C9168E-5B3D-42DC-A733-35C8E96E63E9}" destId="{AA8C03BF-7B0B-47F0-AA04-2329F250F108}" srcOrd="0" destOrd="0" presId="urn:microsoft.com/office/officeart/2005/8/layout/vList2"/>
    <dgm:cxn modelId="{750FAAEE-3F33-4951-8F9A-48513A9DDF5F}" srcId="{6AB2F8A2-5365-4E8B-BFA3-CF031532EFE0}" destId="{40AAC4A3-0B0E-4695-919D-098080E5E228}" srcOrd="2" destOrd="0" parTransId="{9BD9368B-C3CD-4DD7-A950-EBCC4174B2A3}" sibTransId="{7E113979-5814-4AB5-9275-F154257D4087}"/>
    <dgm:cxn modelId="{B55F0A6F-1FAD-4B24-AAC8-52057A201B21}" type="presParOf" srcId="{11AF9075-EC85-4CFA-A4E6-8BDB3CC8D552}" destId="{AA8C03BF-7B0B-47F0-AA04-2329F250F108}" srcOrd="0" destOrd="0" presId="urn:microsoft.com/office/officeart/2005/8/layout/vList2"/>
    <dgm:cxn modelId="{4DBB43B1-A33A-49A4-BD3F-2C4B056C758A}" type="presParOf" srcId="{11AF9075-EC85-4CFA-A4E6-8BDB3CC8D552}" destId="{BD7EF366-CE8E-4281-959C-C6516181A275}" srcOrd="1" destOrd="0" presId="urn:microsoft.com/office/officeart/2005/8/layout/vList2"/>
    <dgm:cxn modelId="{A65F7136-B2AE-4A83-A18D-7C9625F93308}" type="presParOf" srcId="{11AF9075-EC85-4CFA-A4E6-8BDB3CC8D552}" destId="{567B1DC8-285D-41B7-B9B9-CBA897D4BD70}" srcOrd="2" destOrd="0" presId="urn:microsoft.com/office/officeart/2005/8/layout/vList2"/>
    <dgm:cxn modelId="{5BCF99E5-A6E7-4AF3-9D3B-2060A1900D39}" type="presParOf" srcId="{11AF9075-EC85-4CFA-A4E6-8BDB3CC8D552}" destId="{8FA44051-CB8D-4554-B98A-3AE311720FE9}" srcOrd="3" destOrd="0" presId="urn:microsoft.com/office/officeart/2005/8/layout/vList2"/>
    <dgm:cxn modelId="{4BE1C0B0-D0B6-41E2-8326-06249AE9D6CE}" type="presParOf" srcId="{11AF9075-EC85-4CFA-A4E6-8BDB3CC8D552}" destId="{7D03E900-E1CC-4173-A14A-426455D13DB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14F38F-3CF7-4E30-A9BA-F4807E6963F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870DB7A-9A31-467D-A4D1-B68617671B85}">
      <dgm:prSet/>
      <dgm:spPr/>
      <dgm:t>
        <a:bodyPr/>
        <a:lstStyle/>
        <a:p>
          <a:r>
            <a:rPr lang="en-GB" b="0" i="0" baseline="0" dirty="0"/>
            <a:t>The crime should be recorded as soon as possible after the crime is reported.</a:t>
          </a:r>
          <a:endParaRPr lang="en-US" dirty="0"/>
        </a:p>
      </dgm:t>
    </dgm:pt>
    <dgm:pt modelId="{22084A06-AEF7-4810-98CE-FF9A5A74239A}" type="parTrans" cxnId="{2DB34414-3270-4472-A766-0189870CF5AB}">
      <dgm:prSet/>
      <dgm:spPr/>
      <dgm:t>
        <a:bodyPr/>
        <a:lstStyle/>
        <a:p>
          <a:endParaRPr lang="en-US"/>
        </a:p>
      </dgm:t>
    </dgm:pt>
    <dgm:pt modelId="{005553F9-EA05-4BF5-A9EB-70DD266A85AC}" type="sibTrans" cxnId="{2DB34414-3270-4472-A766-0189870CF5AB}">
      <dgm:prSet/>
      <dgm:spPr/>
      <dgm:t>
        <a:bodyPr/>
        <a:lstStyle/>
        <a:p>
          <a:endParaRPr lang="en-US"/>
        </a:p>
      </dgm:t>
    </dgm:pt>
    <dgm:pt modelId="{626E77B4-E928-4E3D-B33C-9F33D66A2975}">
      <dgm:prSet/>
      <dgm:spPr/>
      <dgm:t>
        <a:bodyPr/>
        <a:lstStyle/>
        <a:p>
          <a:r>
            <a:rPr lang="en-GB" b="0" i="0" baseline="0"/>
            <a:t>Interviews held without delay </a:t>
          </a:r>
          <a:endParaRPr lang="en-US"/>
        </a:p>
      </dgm:t>
    </dgm:pt>
    <dgm:pt modelId="{05683487-9B56-4B75-AFF2-D104A48EA483}" type="parTrans" cxnId="{48546CFE-689F-48C0-A2C4-2F7C9B1B0E39}">
      <dgm:prSet/>
      <dgm:spPr/>
      <dgm:t>
        <a:bodyPr/>
        <a:lstStyle/>
        <a:p>
          <a:endParaRPr lang="en-US"/>
        </a:p>
      </dgm:t>
    </dgm:pt>
    <dgm:pt modelId="{CAAEFFD1-C250-4958-A0EF-CB265BC1F31A}" type="sibTrans" cxnId="{48546CFE-689F-48C0-A2C4-2F7C9B1B0E39}">
      <dgm:prSet/>
      <dgm:spPr/>
      <dgm:t>
        <a:bodyPr/>
        <a:lstStyle/>
        <a:p>
          <a:endParaRPr lang="en-US"/>
        </a:p>
      </dgm:t>
    </dgm:pt>
    <dgm:pt modelId="{9E14F73B-DCE4-49A2-AD72-F990EF208F85}">
      <dgm:prSet/>
      <dgm:spPr/>
      <dgm:t>
        <a:bodyPr/>
        <a:lstStyle/>
        <a:p>
          <a:r>
            <a:rPr lang="en-GB" b="0" i="0" baseline="0"/>
            <a:t>Right to request to bring a person of your choice to the interview</a:t>
          </a:r>
          <a:endParaRPr lang="en-US"/>
        </a:p>
      </dgm:t>
    </dgm:pt>
    <dgm:pt modelId="{E3553710-4A25-4F14-88FA-8C0A3DC0037D}" type="parTrans" cxnId="{D16B2338-84E3-49EB-89DF-2A188B54BC98}">
      <dgm:prSet/>
      <dgm:spPr/>
      <dgm:t>
        <a:bodyPr/>
        <a:lstStyle/>
        <a:p>
          <a:endParaRPr lang="en-US"/>
        </a:p>
      </dgm:t>
    </dgm:pt>
    <dgm:pt modelId="{FBEF5CC5-8776-44CE-A178-6F991645BA17}" type="sibTrans" cxnId="{D16B2338-84E3-49EB-89DF-2A188B54BC98}">
      <dgm:prSet/>
      <dgm:spPr/>
      <dgm:t>
        <a:bodyPr/>
        <a:lstStyle/>
        <a:p>
          <a:endParaRPr lang="en-US"/>
        </a:p>
      </dgm:t>
    </dgm:pt>
    <dgm:pt modelId="{DAF7B8A8-38F4-440C-8496-A104E12B2BF4}">
      <dgm:prSet/>
      <dgm:spPr/>
      <dgm:t>
        <a:bodyPr/>
        <a:lstStyle/>
        <a:p>
          <a:r>
            <a:rPr lang="en-GB" b="0" i="0" baseline="0"/>
            <a:t>Any additional support needed</a:t>
          </a:r>
          <a:endParaRPr lang="en-US"/>
        </a:p>
      </dgm:t>
    </dgm:pt>
    <dgm:pt modelId="{B48D7263-A1F4-40CD-9692-C5D286DE0635}" type="parTrans" cxnId="{A3D61378-6AA2-4A2E-B9CB-D5C7D1AC3A99}">
      <dgm:prSet/>
      <dgm:spPr/>
      <dgm:t>
        <a:bodyPr/>
        <a:lstStyle/>
        <a:p>
          <a:endParaRPr lang="en-US"/>
        </a:p>
      </dgm:t>
    </dgm:pt>
    <dgm:pt modelId="{A759FA3E-CD22-4ACA-BB7B-EC6B889CC6E3}" type="sibTrans" cxnId="{A3D61378-6AA2-4A2E-B9CB-D5C7D1AC3A99}">
      <dgm:prSet/>
      <dgm:spPr/>
      <dgm:t>
        <a:bodyPr/>
        <a:lstStyle/>
        <a:p>
          <a:endParaRPr lang="en-US"/>
        </a:p>
      </dgm:t>
    </dgm:pt>
    <dgm:pt modelId="{54F30A9E-89B2-4A56-92AD-3C3964F1F35E}" type="pres">
      <dgm:prSet presAssocID="{4814F38F-3CF7-4E30-A9BA-F4807E6963F2}" presName="linear" presStyleCnt="0">
        <dgm:presLayoutVars>
          <dgm:animLvl val="lvl"/>
          <dgm:resizeHandles val="exact"/>
        </dgm:presLayoutVars>
      </dgm:prSet>
      <dgm:spPr/>
    </dgm:pt>
    <dgm:pt modelId="{F3E5A942-4C7A-4CE8-90E1-19D2102F035E}" type="pres">
      <dgm:prSet presAssocID="{7870DB7A-9A31-467D-A4D1-B68617671B85}" presName="parentText" presStyleLbl="node1" presStyleIdx="0" presStyleCnt="4">
        <dgm:presLayoutVars>
          <dgm:chMax val="0"/>
          <dgm:bulletEnabled val="1"/>
        </dgm:presLayoutVars>
      </dgm:prSet>
      <dgm:spPr/>
    </dgm:pt>
    <dgm:pt modelId="{CE9A2443-D2F3-414F-A9FE-F63A361DF870}" type="pres">
      <dgm:prSet presAssocID="{005553F9-EA05-4BF5-A9EB-70DD266A85AC}" presName="spacer" presStyleCnt="0"/>
      <dgm:spPr/>
    </dgm:pt>
    <dgm:pt modelId="{34136208-4215-4E4E-84E7-2C419522C592}" type="pres">
      <dgm:prSet presAssocID="{626E77B4-E928-4E3D-B33C-9F33D66A2975}" presName="parentText" presStyleLbl="node1" presStyleIdx="1" presStyleCnt="4">
        <dgm:presLayoutVars>
          <dgm:chMax val="0"/>
          <dgm:bulletEnabled val="1"/>
        </dgm:presLayoutVars>
      </dgm:prSet>
      <dgm:spPr/>
    </dgm:pt>
    <dgm:pt modelId="{1EFD0B88-C412-4AAB-B8D4-7AEDCFC2DB05}" type="pres">
      <dgm:prSet presAssocID="{CAAEFFD1-C250-4958-A0EF-CB265BC1F31A}" presName="spacer" presStyleCnt="0"/>
      <dgm:spPr/>
    </dgm:pt>
    <dgm:pt modelId="{C5A3903A-2192-4A3D-B84E-9239503692AD}" type="pres">
      <dgm:prSet presAssocID="{9E14F73B-DCE4-49A2-AD72-F990EF208F85}" presName="parentText" presStyleLbl="node1" presStyleIdx="2" presStyleCnt="4">
        <dgm:presLayoutVars>
          <dgm:chMax val="0"/>
          <dgm:bulletEnabled val="1"/>
        </dgm:presLayoutVars>
      </dgm:prSet>
      <dgm:spPr/>
    </dgm:pt>
    <dgm:pt modelId="{AFB3F5B0-CED4-479F-A48B-4D186BE73F8E}" type="pres">
      <dgm:prSet presAssocID="{FBEF5CC5-8776-44CE-A178-6F991645BA17}" presName="spacer" presStyleCnt="0"/>
      <dgm:spPr/>
    </dgm:pt>
    <dgm:pt modelId="{4EE35563-D910-4734-A39B-F10FF34B29C0}" type="pres">
      <dgm:prSet presAssocID="{DAF7B8A8-38F4-440C-8496-A104E12B2BF4}" presName="parentText" presStyleLbl="node1" presStyleIdx="3" presStyleCnt="4">
        <dgm:presLayoutVars>
          <dgm:chMax val="0"/>
          <dgm:bulletEnabled val="1"/>
        </dgm:presLayoutVars>
      </dgm:prSet>
      <dgm:spPr/>
    </dgm:pt>
  </dgm:ptLst>
  <dgm:cxnLst>
    <dgm:cxn modelId="{4EA09E0C-58A5-4AEA-945F-ECF2D5A6436F}" type="presOf" srcId="{4814F38F-3CF7-4E30-A9BA-F4807E6963F2}" destId="{54F30A9E-89B2-4A56-92AD-3C3964F1F35E}" srcOrd="0" destOrd="0" presId="urn:microsoft.com/office/officeart/2005/8/layout/vList2"/>
    <dgm:cxn modelId="{2DB34414-3270-4472-A766-0189870CF5AB}" srcId="{4814F38F-3CF7-4E30-A9BA-F4807E6963F2}" destId="{7870DB7A-9A31-467D-A4D1-B68617671B85}" srcOrd="0" destOrd="0" parTransId="{22084A06-AEF7-4810-98CE-FF9A5A74239A}" sibTransId="{005553F9-EA05-4BF5-A9EB-70DD266A85AC}"/>
    <dgm:cxn modelId="{D16B2338-84E3-49EB-89DF-2A188B54BC98}" srcId="{4814F38F-3CF7-4E30-A9BA-F4807E6963F2}" destId="{9E14F73B-DCE4-49A2-AD72-F990EF208F85}" srcOrd="2" destOrd="0" parTransId="{E3553710-4A25-4F14-88FA-8C0A3DC0037D}" sibTransId="{FBEF5CC5-8776-44CE-A178-6F991645BA17}"/>
    <dgm:cxn modelId="{8D863D73-993E-4823-8BCB-F96E9B6E2B8A}" type="presOf" srcId="{7870DB7A-9A31-467D-A4D1-B68617671B85}" destId="{F3E5A942-4C7A-4CE8-90E1-19D2102F035E}" srcOrd="0" destOrd="0" presId="urn:microsoft.com/office/officeart/2005/8/layout/vList2"/>
    <dgm:cxn modelId="{A3D61378-6AA2-4A2E-B9CB-D5C7D1AC3A99}" srcId="{4814F38F-3CF7-4E30-A9BA-F4807E6963F2}" destId="{DAF7B8A8-38F4-440C-8496-A104E12B2BF4}" srcOrd="3" destOrd="0" parTransId="{B48D7263-A1F4-40CD-9692-C5D286DE0635}" sibTransId="{A759FA3E-CD22-4ACA-BB7B-EC6B889CC6E3}"/>
    <dgm:cxn modelId="{8DF98B8F-0152-489A-8179-473C0A57EC7F}" type="presOf" srcId="{DAF7B8A8-38F4-440C-8496-A104E12B2BF4}" destId="{4EE35563-D910-4734-A39B-F10FF34B29C0}" srcOrd="0" destOrd="0" presId="urn:microsoft.com/office/officeart/2005/8/layout/vList2"/>
    <dgm:cxn modelId="{3948E0C5-64CD-4AB9-9146-16C61B1889D0}" type="presOf" srcId="{626E77B4-E928-4E3D-B33C-9F33D66A2975}" destId="{34136208-4215-4E4E-84E7-2C419522C592}" srcOrd="0" destOrd="0" presId="urn:microsoft.com/office/officeart/2005/8/layout/vList2"/>
    <dgm:cxn modelId="{510494E5-1752-4E1F-A700-3FF06A5A6803}" type="presOf" srcId="{9E14F73B-DCE4-49A2-AD72-F990EF208F85}" destId="{C5A3903A-2192-4A3D-B84E-9239503692AD}" srcOrd="0" destOrd="0" presId="urn:microsoft.com/office/officeart/2005/8/layout/vList2"/>
    <dgm:cxn modelId="{48546CFE-689F-48C0-A2C4-2F7C9B1B0E39}" srcId="{4814F38F-3CF7-4E30-A9BA-F4807E6963F2}" destId="{626E77B4-E928-4E3D-B33C-9F33D66A2975}" srcOrd="1" destOrd="0" parTransId="{05683487-9B56-4B75-AFF2-D104A48EA483}" sibTransId="{CAAEFFD1-C250-4958-A0EF-CB265BC1F31A}"/>
    <dgm:cxn modelId="{39A1C7A1-4AC8-47F7-8199-1489608EEFFE}" type="presParOf" srcId="{54F30A9E-89B2-4A56-92AD-3C3964F1F35E}" destId="{F3E5A942-4C7A-4CE8-90E1-19D2102F035E}" srcOrd="0" destOrd="0" presId="urn:microsoft.com/office/officeart/2005/8/layout/vList2"/>
    <dgm:cxn modelId="{E498FE92-741D-4790-A81D-4FACD4134242}" type="presParOf" srcId="{54F30A9E-89B2-4A56-92AD-3C3964F1F35E}" destId="{CE9A2443-D2F3-414F-A9FE-F63A361DF870}" srcOrd="1" destOrd="0" presId="urn:microsoft.com/office/officeart/2005/8/layout/vList2"/>
    <dgm:cxn modelId="{FB807518-D659-414E-89BF-D22F748FA4A9}" type="presParOf" srcId="{54F30A9E-89B2-4A56-92AD-3C3964F1F35E}" destId="{34136208-4215-4E4E-84E7-2C419522C592}" srcOrd="2" destOrd="0" presId="urn:microsoft.com/office/officeart/2005/8/layout/vList2"/>
    <dgm:cxn modelId="{1524D3A8-F5B3-4371-B57A-0DB25D47274F}" type="presParOf" srcId="{54F30A9E-89B2-4A56-92AD-3C3964F1F35E}" destId="{1EFD0B88-C412-4AAB-B8D4-7AEDCFC2DB05}" srcOrd="3" destOrd="0" presId="urn:microsoft.com/office/officeart/2005/8/layout/vList2"/>
    <dgm:cxn modelId="{9AB1BFE5-6D13-42DC-B4A0-89593A238481}" type="presParOf" srcId="{54F30A9E-89B2-4A56-92AD-3C3964F1F35E}" destId="{C5A3903A-2192-4A3D-B84E-9239503692AD}" srcOrd="4" destOrd="0" presId="urn:microsoft.com/office/officeart/2005/8/layout/vList2"/>
    <dgm:cxn modelId="{EDE186E2-C139-49CA-8CB4-A843552D4D64}" type="presParOf" srcId="{54F30A9E-89B2-4A56-92AD-3C3964F1F35E}" destId="{AFB3F5B0-CED4-479F-A48B-4D186BE73F8E}" srcOrd="5" destOrd="0" presId="urn:microsoft.com/office/officeart/2005/8/layout/vList2"/>
    <dgm:cxn modelId="{44CD7E92-392B-41A1-9062-AA38A5DF5AB0}" type="presParOf" srcId="{54F30A9E-89B2-4A56-92AD-3C3964F1F35E}" destId="{4EE35563-D910-4734-A39B-F10FF34B29C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2733961-01D9-4939-A8DD-CDBC384CF7D5}"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9870535-C4CB-4759-B4C0-5461A6306EDD}">
      <dgm:prSet custT="1"/>
      <dgm:spPr/>
      <dgm:t>
        <a:bodyPr/>
        <a:lstStyle/>
        <a:p>
          <a:r>
            <a:rPr lang="en-GB" sz="2000" b="0" i="0" dirty="0"/>
            <a:t>Right to written confirmation of your allegation. This will include the basic details of the offence, a crime reference number and the contact details of the police officer dealing with your case. The confirmation could be a letter, email, text message, or it could be written by hand.</a:t>
          </a:r>
          <a:endParaRPr lang="en-US" sz="2000" dirty="0"/>
        </a:p>
      </dgm:t>
    </dgm:pt>
    <dgm:pt modelId="{EDA4B4C7-D39C-41A9-B818-DAD43BD0DD53}" type="parTrans" cxnId="{3E9578E9-D8A5-4BAF-8BE2-CE7B80A9EA65}">
      <dgm:prSet/>
      <dgm:spPr/>
      <dgm:t>
        <a:bodyPr/>
        <a:lstStyle/>
        <a:p>
          <a:endParaRPr lang="en-US"/>
        </a:p>
      </dgm:t>
    </dgm:pt>
    <dgm:pt modelId="{3031F7A9-0A59-4F5A-A678-D3DED3F35889}" type="sibTrans" cxnId="{3E9578E9-D8A5-4BAF-8BE2-CE7B80A9EA65}">
      <dgm:prSet/>
      <dgm:spPr/>
      <dgm:t>
        <a:bodyPr/>
        <a:lstStyle/>
        <a:p>
          <a:endParaRPr lang="en-US"/>
        </a:p>
      </dgm:t>
    </dgm:pt>
    <dgm:pt modelId="{42FDBB41-C9A9-42B2-8741-3EAA320E3B82}">
      <dgm:prSet custT="1"/>
      <dgm:spPr/>
      <dgm:t>
        <a:bodyPr/>
        <a:lstStyle/>
        <a:p>
          <a:r>
            <a:rPr lang="en-GB" sz="2000" b="0" i="0" dirty="0"/>
            <a:t>Where the police consider there may be a risk of harm to victim, e.g. domestic abuse cases, they must provide confirmation in a way that does not potentially risk your safety.</a:t>
          </a:r>
          <a:endParaRPr lang="en-US" sz="2000" dirty="0"/>
        </a:p>
      </dgm:t>
    </dgm:pt>
    <dgm:pt modelId="{5C5E86BB-1476-45D9-9C82-229CFB2FC58F}" type="parTrans" cxnId="{A1312B4A-8CD3-4ACF-8AE4-E6D4E5C71A85}">
      <dgm:prSet/>
      <dgm:spPr/>
      <dgm:t>
        <a:bodyPr/>
        <a:lstStyle/>
        <a:p>
          <a:endParaRPr lang="en-US"/>
        </a:p>
      </dgm:t>
    </dgm:pt>
    <dgm:pt modelId="{72F01A52-EF34-482D-80FE-25DC9B487B04}" type="sibTrans" cxnId="{A1312B4A-8CD3-4ACF-8AE4-E6D4E5C71A85}">
      <dgm:prSet/>
      <dgm:spPr/>
      <dgm:t>
        <a:bodyPr/>
        <a:lstStyle/>
        <a:p>
          <a:endParaRPr lang="en-US"/>
        </a:p>
      </dgm:t>
    </dgm:pt>
    <dgm:pt modelId="{AAACB182-A1A7-4EFB-ADD1-42F8C7682D00}">
      <dgm:prSet custT="1"/>
      <dgm:spPr/>
      <dgm:t>
        <a:bodyPr/>
        <a:lstStyle/>
        <a:p>
          <a:r>
            <a:rPr lang="en-GB" sz="2000" b="0" i="0" dirty="0"/>
            <a:t>The police will explain where you can get further information about the criminal justice process and your Rights as a victim. </a:t>
          </a:r>
          <a:endParaRPr lang="en-US" sz="2000" dirty="0"/>
        </a:p>
      </dgm:t>
    </dgm:pt>
    <dgm:pt modelId="{4952B31F-7691-4F0C-AB78-21E72B38BEF4}" type="parTrans" cxnId="{3B5031C4-AA18-4B54-8271-92BCD5DD596D}">
      <dgm:prSet/>
      <dgm:spPr/>
      <dgm:t>
        <a:bodyPr/>
        <a:lstStyle/>
        <a:p>
          <a:endParaRPr lang="en-US"/>
        </a:p>
      </dgm:t>
    </dgm:pt>
    <dgm:pt modelId="{52BB4927-9A33-45CB-9709-BE8C9A3422CA}" type="sibTrans" cxnId="{3B5031C4-AA18-4B54-8271-92BCD5DD596D}">
      <dgm:prSet/>
      <dgm:spPr/>
      <dgm:t>
        <a:bodyPr/>
        <a:lstStyle/>
        <a:p>
          <a:endParaRPr lang="en-US"/>
        </a:p>
      </dgm:t>
    </dgm:pt>
    <dgm:pt modelId="{49733E9E-A641-40F0-A60C-D6E9823A0D26}">
      <dgm:prSet custT="1"/>
      <dgm:spPr/>
      <dgm:t>
        <a:bodyPr/>
        <a:lstStyle/>
        <a:p>
          <a:r>
            <a:rPr lang="en-GB" sz="2000" dirty="0"/>
            <a:t>This might include services where you can meet with the suspect or offender, which is known as Restorative Justice</a:t>
          </a:r>
          <a:endParaRPr lang="en-US" sz="2000" dirty="0"/>
        </a:p>
      </dgm:t>
    </dgm:pt>
    <dgm:pt modelId="{4E54C32F-7228-438A-8177-CABA29627BB9}" type="parTrans" cxnId="{B4A61D7B-44B9-42D0-96B6-EFE352791BBF}">
      <dgm:prSet/>
      <dgm:spPr/>
      <dgm:t>
        <a:bodyPr/>
        <a:lstStyle/>
        <a:p>
          <a:endParaRPr lang="en-GB"/>
        </a:p>
      </dgm:t>
    </dgm:pt>
    <dgm:pt modelId="{47727AE1-4082-464B-BE4E-6C479C0A26A9}" type="sibTrans" cxnId="{B4A61D7B-44B9-42D0-96B6-EFE352791BBF}">
      <dgm:prSet/>
      <dgm:spPr/>
      <dgm:t>
        <a:bodyPr/>
        <a:lstStyle/>
        <a:p>
          <a:endParaRPr lang="en-GB"/>
        </a:p>
      </dgm:t>
    </dgm:pt>
    <dgm:pt modelId="{C2A3B16E-5FDF-420D-8092-1B436B0D4E1A}" type="pres">
      <dgm:prSet presAssocID="{92733961-01D9-4939-A8DD-CDBC384CF7D5}" presName="linear" presStyleCnt="0">
        <dgm:presLayoutVars>
          <dgm:animLvl val="lvl"/>
          <dgm:resizeHandles val="exact"/>
        </dgm:presLayoutVars>
      </dgm:prSet>
      <dgm:spPr/>
    </dgm:pt>
    <dgm:pt modelId="{8C8EE13D-5844-4809-8C19-95B766BF8086}" type="pres">
      <dgm:prSet presAssocID="{19870535-C4CB-4759-B4C0-5461A6306EDD}" presName="parentText" presStyleLbl="node1" presStyleIdx="0" presStyleCnt="4" custScaleY="132445">
        <dgm:presLayoutVars>
          <dgm:chMax val="0"/>
          <dgm:bulletEnabled val="1"/>
        </dgm:presLayoutVars>
      </dgm:prSet>
      <dgm:spPr/>
    </dgm:pt>
    <dgm:pt modelId="{0BA3B03A-DC8F-4573-9E7D-212AE7C8A0A6}" type="pres">
      <dgm:prSet presAssocID="{3031F7A9-0A59-4F5A-A678-D3DED3F35889}" presName="spacer" presStyleCnt="0"/>
      <dgm:spPr/>
    </dgm:pt>
    <dgm:pt modelId="{3980AAAC-6027-46D1-8FE8-7F006AFDBA84}" type="pres">
      <dgm:prSet presAssocID="{42FDBB41-C9A9-42B2-8741-3EAA320E3B82}" presName="parentText" presStyleLbl="node1" presStyleIdx="1" presStyleCnt="4" custScaleY="104201">
        <dgm:presLayoutVars>
          <dgm:chMax val="0"/>
          <dgm:bulletEnabled val="1"/>
        </dgm:presLayoutVars>
      </dgm:prSet>
      <dgm:spPr/>
    </dgm:pt>
    <dgm:pt modelId="{092FC569-15B0-423A-BFAD-1993DA7590CA}" type="pres">
      <dgm:prSet presAssocID="{72F01A52-EF34-482D-80FE-25DC9B487B04}" presName="spacer" presStyleCnt="0"/>
      <dgm:spPr/>
    </dgm:pt>
    <dgm:pt modelId="{3B2653C8-DA7A-4E2F-B0C2-23F5BC8E6B42}" type="pres">
      <dgm:prSet presAssocID="{AAACB182-A1A7-4EFB-ADD1-42F8C7682D00}" presName="parentText" presStyleLbl="node1" presStyleIdx="2" presStyleCnt="4" custScaleY="104201">
        <dgm:presLayoutVars>
          <dgm:chMax val="0"/>
          <dgm:bulletEnabled val="1"/>
        </dgm:presLayoutVars>
      </dgm:prSet>
      <dgm:spPr/>
    </dgm:pt>
    <dgm:pt modelId="{4EFA60AC-482A-4888-ACCA-AA2AF5A2D619}" type="pres">
      <dgm:prSet presAssocID="{52BB4927-9A33-45CB-9709-BE8C9A3422CA}" presName="spacer" presStyleCnt="0"/>
      <dgm:spPr/>
    </dgm:pt>
    <dgm:pt modelId="{CF14F6DC-F466-489C-A36D-E959DFCEFC75}" type="pres">
      <dgm:prSet presAssocID="{49733E9E-A641-40F0-A60C-D6E9823A0D26}" presName="parentText" presStyleLbl="node1" presStyleIdx="3" presStyleCnt="4" custScaleY="104201">
        <dgm:presLayoutVars>
          <dgm:chMax val="0"/>
          <dgm:bulletEnabled val="1"/>
        </dgm:presLayoutVars>
      </dgm:prSet>
      <dgm:spPr/>
    </dgm:pt>
  </dgm:ptLst>
  <dgm:cxnLst>
    <dgm:cxn modelId="{A9BCE820-D2A0-4A17-B6D3-DAC92723FAB4}" type="presOf" srcId="{42FDBB41-C9A9-42B2-8741-3EAA320E3B82}" destId="{3980AAAC-6027-46D1-8FE8-7F006AFDBA84}" srcOrd="0" destOrd="0" presId="urn:microsoft.com/office/officeart/2005/8/layout/vList2"/>
    <dgm:cxn modelId="{AAF0EF2B-4953-483D-8B57-73CD71F68B47}" type="presOf" srcId="{19870535-C4CB-4759-B4C0-5461A6306EDD}" destId="{8C8EE13D-5844-4809-8C19-95B766BF8086}" srcOrd="0" destOrd="0" presId="urn:microsoft.com/office/officeart/2005/8/layout/vList2"/>
    <dgm:cxn modelId="{A1312B4A-8CD3-4ACF-8AE4-E6D4E5C71A85}" srcId="{92733961-01D9-4939-A8DD-CDBC384CF7D5}" destId="{42FDBB41-C9A9-42B2-8741-3EAA320E3B82}" srcOrd="1" destOrd="0" parTransId="{5C5E86BB-1476-45D9-9C82-229CFB2FC58F}" sibTransId="{72F01A52-EF34-482D-80FE-25DC9B487B04}"/>
    <dgm:cxn modelId="{E6DA5570-2B4C-415D-B532-8437285FB1D0}" type="presOf" srcId="{49733E9E-A641-40F0-A60C-D6E9823A0D26}" destId="{CF14F6DC-F466-489C-A36D-E959DFCEFC75}" srcOrd="0" destOrd="0" presId="urn:microsoft.com/office/officeart/2005/8/layout/vList2"/>
    <dgm:cxn modelId="{B4A61D7B-44B9-42D0-96B6-EFE352791BBF}" srcId="{92733961-01D9-4939-A8DD-CDBC384CF7D5}" destId="{49733E9E-A641-40F0-A60C-D6E9823A0D26}" srcOrd="3" destOrd="0" parTransId="{4E54C32F-7228-438A-8177-CABA29627BB9}" sibTransId="{47727AE1-4082-464B-BE4E-6C479C0A26A9}"/>
    <dgm:cxn modelId="{DAE14185-DAC8-49DB-8FCF-27A55D76A433}" type="presOf" srcId="{AAACB182-A1A7-4EFB-ADD1-42F8C7682D00}" destId="{3B2653C8-DA7A-4E2F-B0C2-23F5BC8E6B42}" srcOrd="0" destOrd="0" presId="urn:microsoft.com/office/officeart/2005/8/layout/vList2"/>
    <dgm:cxn modelId="{3B5031C4-AA18-4B54-8271-92BCD5DD596D}" srcId="{92733961-01D9-4939-A8DD-CDBC384CF7D5}" destId="{AAACB182-A1A7-4EFB-ADD1-42F8C7682D00}" srcOrd="2" destOrd="0" parTransId="{4952B31F-7691-4F0C-AB78-21E72B38BEF4}" sibTransId="{52BB4927-9A33-45CB-9709-BE8C9A3422CA}"/>
    <dgm:cxn modelId="{6BEB76E5-ACA9-44F0-861D-4AA0934269B0}" type="presOf" srcId="{92733961-01D9-4939-A8DD-CDBC384CF7D5}" destId="{C2A3B16E-5FDF-420D-8092-1B436B0D4E1A}" srcOrd="0" destOrd="0" presId="urn:microsoft.com/office/officeart/2005/8/layout/vList2"/>
    <dgm:cxn modelId="{3E9578E9-D8A5-4BAF-8BE2-CE7B80A9EA65}" srcId="{92733961-01D9-4939-A8DD-CDBC384CF7D5}" destId="{19870535-C4CB-4759-B4C0-5461A6306EDD}" srcOrd="0" destOrd="0" parTransId="{EDA4B4C7-D39C-41A9-B818-DAD43BD0DD53}" sibTransId="{3031F7A9-0A59-4F5A-A678-D3DED3F35889}"/>
    <dgm:cxn modelId="{B385782D-370D-4C8D-9547-765D974F19D6}" type="presParOf" srcId="{C2A3B16E-5FDF-420D-8092-1B436B0D4E1A}" destId="{8C8EE13D-5844-4809-8C19-95B766BF8086}" srcOrd="0" destOrd="0" presId="urn:microsoft.com/office/officeart/2005/8/layout/vList2"/>
    <dgm:cxn modelId="{9179EE03-9E57-4DD5-8E08-6CFB398F1444}" type="presParOf" srcId="{C2A3B16E-5FDF-420D-8092-1B436B0D4E1A}" destId="{0BA3B03A-DC8F-4573-9E7D-212AE7C8A0A6}" srcOrd="1" destOrd="0" presId="urn:microsoft.com/office/officeart/2005/8/layout/vList2"/>
    <dgm:cxn modelId="{39909B7F-0E26-4C8F-8DBE-066309D3C752}" type="presParOf" srcId="{C2A3B16E-5FDF-420D-8092-1B436B0D4E1A}" destId="{3980AAAC-6027-46D1-8FE8-7F006AFDBA84}" srcOrd="2" destOrd="0" presId="urn:microsoft.com/office/officeart/2005/8/layout/vList2"/>
    <dgm:cxn modelId="{E66CBBD3-9810-43E7-83A3-BBE0643C0771}" type="presParOf" srcId="{C2A3B16E-5FDF-420D-8092-1B436B0D4E1A}" destId="{092FC569-15B0-423A-BFAD-1993DA7590CA}" srcOrd="3" destOrd="0" presId="urn:microsoft.com/office/officeart/2005/8/layout/vList2"/>
    <dgm:cxn modelId="{B01F9A44-0769-44BC-A86C-8EA70402E5FF}" type="presParOf" srcId="{C2A3B16E-5FDF-420D-8092-1B436B0D4E1A}" destId="{3B2653C8-DA7A-4E2F-B0C2-23F5BC8E6B42}" srcOrd="4" destOrd="0" presId="urn:microsoft.com/office/officeart/2005/8/layout/vList2"/>
    <dgm:cxn modelId="{8DB7337C-2D85-4607-8976-CD7F5FA77B9B}" type="presParOf" srcId="{C2A3B16E-5FDF-420D-8092-1B436B0D4E1A}" destId="{4EFA60AC-482A-4888-ACCA-AA2AF5A2D619}" srcOrd="5" destOrd="0" presId="urn:microsoft.com/office/officeart/2005/8/layout/vList2"/>
    <dgm:cxn modelId="{D7B1D6F8-1D04-4890-B70D-B4108BF39031}" type="presParOf" srcId="{C2A3B16E-5FDF-420D-8092-1B436B0D4E1A}" destId="{CF14F6DC-F466-489C-A36D-E959DFCEFC7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FAA64FD-ABE1-4383-8E1C-A232FA20410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A79D5204-3AC0-4DC1-B853-14C3930F9380}">
      <dgm:prSet custT="1"/>
      <dgm:spPr/>
      <dgm:t>
        <a:bodyPr/>
        <a:lstStyle/>
        <a:p>
          <a:r>
            <a:rPr lang="en-GB" sz="2400" dirty="0"/>
            <a:t>Right to be offered support. This will include an assessment of whether you are entitled to receive the Enhanced Rights </a:t>
          </a:r>
          <a:endParaRPr lang="en-US" sz="2400" dirty="0"/>
        </a:p>
      </dgm:t>
    </dgm:pt>
    <dgm:pt modelId="{D8F8ABB5-AC1C-47B8-92BC-8DB15954C654}" type="parTrans" cxnId="{EDB3AD06-DA82-4709-AAB2-305AB7CB06D9}">
      <dgm:prSet/>
      <dgm:spPr/>
      <dgm:t>
        <a:bodyPr/>
        <a:lstStyle/>
        <a:p>
          <a:endParaRPr lang="en-US"/>
        </a:p>
      </dgm:t>
    </dgm:pt>
    <dgm:pt modelId="{F6345591-1334-427C-87EE-1A6F06BFFE77}" type="sibTrans" cxnId="{EDB3AD06-DA82-4709-AAB2-305AB7CB06D9}">
      <dgm:prSet/>
      <dgm:spPr/>
      <dgm:t>
        <a:bodyPr/>
        <a:lstStyle/>
        <a:p>
          <a:endParaRPr lang="en-US"/>
        </a:p>
      </dgm:t>
    </dgm:pt>
    <dgm:pt modelId="{68541EBF-956A-42A5-8EF5-879B3B1844F9}">
      <dgm:prSet custT="1"/>
      <dgm:spPr/>
      <dgm:t>
        <a:bodyPr/>
        <a:lstStyle/>
        <a:p>
          <a:r>
            <a:rPr lang="en-GB" sz="2400" dirty="0"/>
            <a:t>Throughout your case, all service providers must give you the opportunity to be re-assessed if you tell them how your needs have changed.</a:t>
          </a:r>
          <a:endParaRPr lang="en-US" sz="2400" dirty="0"/>
        </a:p>
      </dgm:t>
    </dgm:pt>
    <dgm:pt modelId="{43D347F6-B8A9-48D2-838D-7752E5F927E4}" type="parTrans" cxnId="{60CAEB21-4024-4FB0-9859-E642D622282A}">
      <dgm:prSet/>
      <dgm:spPr/>
      <dgm:t>
        <a:bodyPr/>
        <a:lstStyle/>
        <a:p>
          <a:endParaRPr lang="en-US"/>
        </a:p>
      </dgm:t>
    </dgm:pt>
    <dgm:pt modelId="{E90F0E9F-C630-436B-A4DD-7A72A6620D34}" type="sibTrans" cxnId="{60CAEB21-4024-4FB0-9859-E642D622282A}">
      <dgm:prSet/>
      <dgm:spPr/>
      <dgm:t>
        <a:bodyPr/>
        <a:lstStyle/>
        <a:p>
          <a:endParaRPr lang="en-US"/>
        </a:p>
      </dgm:t>
    </dgm:pt>
    <dgm:pt modelId="{CB1EA760-BBBE-4E61-9607-AA7A61B3FC97}">
      <dgm:prSet custT="1"/>
      <dgm:spPr/>
      <dgm:t>
        <a:bodyPr/>
        <a:lstStyle/>
        <a:p>
          <a:r>
            <a:rPr lang="en-GB" sz="2400" dirty="0"/>
            <a:t>Attendance at court – victims offered assessment needs by the Witness Care Unit to determine whether you require any further help and support before the trial and at the court.</a:t>
          </a:r>
          <a:endParaRPr lang="en-US" sz="2400" dirty="0"/>
        </a:p>
      </dgm:t>
    </dgm:pt>
    <dgm:pt modelId="{E0DBFF19-03B7-4985-BA21-8E176792FB85}" type="parTrans" cxnId="{1707E8B8-5B9F-4298-9E83-ADDBBCF14C9E}">
      <dgm:prSet/>
      <dgm:spPr/>
      <dgm:t>
        <a:bodyPr/>
        <a:lstStyle/>
        <a:p>
          <a:endParaRPr lang="en-US"/>
        </a:p>
      </dgm:t>
    </dgm:pt>
    <dgm:pt modelId="{7740386A-0CCD-4485-B637-4D0ED9CFCD4B}" type="sibTrans" cxnId="{1707E8B8-5B9F-4298-9E83-ADDBBCF14C9E}">
      <dgm:prSet/>
      <dgm:spPr/>
      <dgm:t>
        <a:bodyPr/>
        <a:lstStyle/>
        <a:p>
          <a:endParaRPr lang="en-US"/>
        </a:p>
      </dgm:t>
    </dgm:pt>
    <dgm:pt modelId="{1436B8E8-3001-4EA7-853A-9DCC4D938D48}">
      <dgm:prSet custT="1"/>
      <dgm:spPr/>
      <dgm:t>
        <a:bodyPr/>
        <a:lstStyle/>
        <a:p>
          <a:r>
            <a:rPr lang="en-GB" sz="2400" dirty="0">
              <a:solidFill>
                <a:schemeClr val="bg1"/>
              </a:solidFill>
            </a:rPr>
            <a:t> If eligible, you have the Right to be offered a referral to specialist support services and to be told about additional support available at court, for example special measures</a:t>
          </a:r>
          <a:endParaRPr lang="en-US" sz="2400" dirty="0">
            <a:solidFill>
              <a:schemeClr val="bg1"/>
            </a:solidFill>
          </a:endParaRPr>
        </a:p>
      </dgm:t>
    </dgm:pt>
    <dgm:pt modelId="{6F9B343B-B747-4C9F-B66F-89EC9941A2F9}" type="parTrans" cxnId="{15CF01C0-EC01-4157-A35A-53ED927D3E32}">
      <dgm:prSet/>
      <dgm:spPr/>
      <dgm:t>
        <a:bodyPr/>
        <a:lstStyle/>
        <a:p>
          <a:endParaRPr lang="en-GB"/>
        </a:p>
      </dgm:t>
    </dgm:pt>
    <dgm:pt modelId="{1D37FF46-D311-43E4-BAB8-9D6AE32DFCB9}" type="sibTrans" cxnId="{15CF01C0-EC01-4157-A35A-53ED927D3E32}">
      <dgm:prSet/>
      <dgm:spPr/>
      <dgm:t>
        <a:bodyPr/>
        <a:lstStyle/>
        <a:p>
          <a:endParaRPr lang="en-GB"/>
        </a:p>
      </dgm:t>
    </dgm:pt>
    <dgm:pt modelId="{1AF7377C-D3A1-498D-98C8-F97FA82B8574}" type="pres">
      <dgm:prSet presAssocID="{AFAA64FD-ABE1-4383-8E1C-A232FA20410E}" presName="linear" presStyleCnt="0">
        <dgm:presLayoutVars>
          <dgm:animLvl val="lvl"/>
          <dgm:resizeHandles val="exact"/>
        </dgm:presLayoutVars>
      </dgm:prSet>
      <dgm:spPr/>
    </dgm:pt>
    <dgm:pt modelId="{B34C6D88-4601-4BE7-B9D7-894BF4D9DFEC}" type="pres">
      <dgm:prSet presAssocID="{A79D5204-3AC0-4DC1-B853-14C3930F9380}" presName="parentText" presStyleLbl="node1" presStyleIdx="0" presStyleCnt="4" custScaleY="198754" custLinFactY="-215713" custLinFactNeighborX="27" custLinFactNeighborY="-300000">
        <dgm:presLayoutVars>
          <dgm:chMax val="0"/>
          <dgm:bulletEnabled val="1"/>
        </dgm:presLayoutVars>
      </dgm:prSet>
      <dgm:spPr/>
    </dgm:pt>
    <dgm:pt modelId="{87BDE21D-6112-4F4A-AEE8-55EBBA7B3B33}" type="pres">
      <dgm:prSet presAssocID="{F6345591-1334-427C-87EE-1A6F06BFFE77}" presName="spacer" presStyleCnt="0"/>
      <dgm:spPr/>
    </dgm:pt>
    <dgm:pt modelId="{2B8BAF3D-7A19-43C4-9894-192AFC9D124A}" type="pres">
      <dgm:prSet presAssocID="{68541EBF-956A-42A5-8EF5-879B3B1844F9}" presName="parentText" presStyleLbl="node1" presStyleIdx="1" presStyleCnt="4" custScaleY="211113" custLinFactY="-12802" custLinFactNeighborX="27" custLinFactNeighborY="-100000">
        <dgm:presLayoutVars>
          <dgm:chMax val="0"/>
          <dgm:bulletEnabled val="1"/>
        </dgm:presLayoutVars>
      </dgm:prSet>
      <dgm:spPr/>
    </dgm:pt>
    <dgm:pt modelId="{8534833F-E603-45B9-96A4-013FDE0B7330}" type="pres">
      <dgm:prSet presAssocID="{E90F0E9F-C630-436B-A4DD-7A72A6620D34}" presName="spacer" presStyleCnt="0"/>
      <dgm:spPr/>
    </dgm:pt>
    <dgm:pt modelId="{5AC3A0CA-1059-48EB-88D4-2CC9770E54A1}" type="pres">
      <dgm:prSet presAssocID="{CB1EA760-BBBE-4E61-9607-AA7A61B3FC97}" presName="parentText" presStyleLbl="node1" presStyleIdx="2" presStyleCnt="4" custScaleY="271028" custLinFactY="-2233" custLinFactNeighborX="311" custLinFactNeighborY="-100000">
        <dgm:presLayoutVars>
          <dgm:chMax val="0"/>
          <dgm:bulletEnabled val="1"/>
        </dgm:presLayoutVars>
      </dgm:prSet>
      <dgm:spPr/>
    </dgm:pt>
    <dgm:pt modelId="{925C0A9F-DA33-49F2-A33F-E92236237236}" type="pres">
      <dgm:prSet presAssocID="{7740386A-0CCD-4485-B637-4D0ED9CFCD4B}" presName="spacer" presStyleCnt="0"/>
      <dgm:spPr/>
    </dgm:pt>
    <dgm:pt modelId="{32688FA1-E3DB-43EA-A485-E887D5AF6078}" type="pres">
      <dgm:prSet presAssocID="{1436B8E8-3001-4EA7-853A-9DCC4D938D48}" presName="parentText" presStyleLbl="node1" presStyleIdx="3" presStyleCnt="4" custScaleY="243284" custLinFactY="13729" custLinFactNeighborX="27" custLinFactNeighborY="100000">
        <dgm:presLayoutVars>
          <dgm:chMax val="0"/>
          <dgm:bulletEnabled val="1"/>
        </dgm:presLayoutVars>
      </dgm:prSet>
      <dgm:spPr/>
    </dgm:pt>
  </dgm:ptLst>
  <dgm:cxnLst>
    <dgm:cxn modelId="{EDB3AD06-DA82-4709-AAB2-305AB7CB06D9}" srcId="{AFAA64FD-ABE1-4383-8E1C-A232FA20410E}" destId="{A79D5204-3AC0-4DC1-B853-14C3930F9380}" srcOrd="0" destOrd="0" parTransId="{D8F8ABB5-AC1C-47B8-92BC-8DB15954C654}" sibTransId="{F6345591-1334-427C-87EE-1A6F06BFFE77}"/>
    <dgm:cxn modelId="{60CAEB21-4024-4FB0-9859-E642D622282A}" srcId="{AFAA64FD-ABE1-4383-8E1C-A232FA20410E}" destId="{68541EBF-956A-42A5-8EF5-879B3B1844F9}" srcOrd="1" destOrd="0" parTransId="{43D347F6-B8A9-48D2-838D-7752E5F927E4}" sibTransId="{E90F0E9F-C630-436B-A4DD-7A72A6620D34}"/>
    <dgm:cxn modelId="{CB9C9825-A139-4CC3-A07C-B52406E2D421}" type="presOf" srcId="{CB1EA760-BBBE-4E61-9607-AA7A61B3FC97}" destId="{5AC3A0CA-1059-48EB-88D4-2CC9770E54A1}" srcOrd="0" destOrd="0" presId="urn:microsoft.com/office/officeart/2005/8/layout/vList2"/>
    <dgm:cxn modelId="{919CA134-C1C5-42CF-94C6-35A91200D88B}" type="presOf" srcId="{AFAA64FD-ABE1-4383-8E1C-A232FA20410E}" destId="{1AF7377C-D3A1-498D-98C8-F97FA82B8574}" srcOrd="0" destOrd="0" presId="urn:microsoft.com/office/officeart/2005/8/layout/vList2"/>
    <dgm:cxn modelId="{173B6336-BC1B-4BB6-8A71-79CF9921279E}" type="presOf" srcId="{1436B8E8-3001-4EA7-853A-9DCC4D938D48}" destId="{32688FA1-E3DB-43EA-A485-E887D5AF6078}" srcOrd="0" destOrd="0" presId="urn:microsoft.com/office/officeart/2005/8/layout/vList2"/>
    <dgm:cxn modelId="{C361BD6A-8F30-4673-9704-5CFD671AA1A1}" type="presOf" srcId="{A79D5204-3AC0-4DC1-B853-14C3930F9380}" destId="{B34C6D88-4601-4BE7-B9D7-894BF4D9DFEC}" srcOrd="0" destOrd="0" presId="urn:microsoft.com/office/officeart/2005/8/layout/vList2"/>
    <dgm:cxn modelId="{1707E8B8-5B9F-4298-9E83-ADDBBCF14C9E}" srcId="{AFAA64FD-ABE1-4383-8E1C-A232FA20410E}" destId="{CB1EA760-BBBE-4E61-9607-AA7A61B3FC97}" srcOrd="2" destOrd="0" parTransId="{E0DBFF19-03B7-4985-BA21-8E176792FB85}" sibTransId="{7740386A-0CCD-4485-B637-4D0ED9CFCD4B}"/>
    <dgm:cxn modelId="{15CF01C0-EC01-4157-A35A-53ED927D3E32}" srcId="{AFAA64FD-ABE1-4383-8E1C-A232FA20410E}" destId="{1436B8E8-3001-4EA7-853A-9DCC4D938D48}" srcOrd="3" destOrd="0" parTransId="{6F9B343B-B747-4C9F-B66F-89EC9941A2F9}" sibTransId="{1D37FF46-D311-43E4-BAB8-9D6AE32DFCB9}"/>
    <dgm:cxn modelId="{F353A1F8-1E43-4220-8519-8C20DDD845FB}" type="presOf" srcId="{68541EBF-956A-42A5-8EF5-879B3B1844F9}" destId="{2B8BAF3D-7A19-43C4-9894-192AFC9D124A}" srcOrd="0" destOrd="0" presId="urn:microsoft.com/office/officeart/2005/8/layout/vList2"/>
    <dgm:cxn modelId="{6B7C3133-7D49-487D-8011-53A7C6BF0EE1}" type="presParOf" srcId="{1AF7377C-D3A1-498D-98C8-F97FA82B8574}" destId="{B34C6D88-4601-4BE7-B9D7-894BF4D9DFEC}" srcOrd="0" destOrd="0" presId="urn:microsoft.com/office/officeart/2005/8/layout/vList2"/>
    <dgm:cxn modelId="{19323398-D966-438E-9DE9-4079489B41B2}" type="presParOf" srcId="{1AF7377C-D3A1-498D-98C8-F97FA82B8574}" destId="{87BDE21D-6112-4F4A-AEE8-55EBBA7B3B33}" srcOrd="1" destOrd="0" presId="urn:microsoft.com/office/officeart/2005/8/layout/vList2"/>
    <dgm:cxn modelId="{2D8C7D3E-8449-4D6D-838F-09D9ECEA28B8}" type="presParOf" srcId="{1AF7377C-D3A1-498D-98C8-F97FA82B8574}" destId="{2B8BAF3D-7A19-43C4-9894-192AFC9D124A}" srcOrd="2" destOrd="0" presId="urn:microsoft.com/office/officeart/2005/8/layout/vList2"/>
    <dgm:cxn modelId="{FB32BDE5-1A67-4031-B573-CF4C3D57E064}" type="presParOf" srcId="{1AF7377C-D3A1-498D-98C8-F97FA82B8574}" destId="{8534833F-E603-45B9-96A4-013FDE0B7330}" srcOrd="3" destOrd="0" presId="urn:microsoft.com/office/officeart/2005/8/layout/vList2"/>
    <dgm:cxn modelId="{F729E744-95BA-4E72-AE93-E088276C3A3E}" type="presParOf" srcId="{1AF7377C-D3A1-498D-98C8-F97FA82B8574}" destId="{5AC3A0CA-1059-48EB-88D4-2CC9770E54A1}" srcOrd="4" destOrd="0" presId="urn:microsoft.com/office/officeart/2005/8/layout/vList2"/>
    <dgm:cxn modelId="{1D09546F-032E-4865-84FF-1BDAB1F642D8}" type="presParOf" srcId="{1AF7377C-D3A1-498D-98C8-F97FA82B8574}" destId="{925C0A9F-DA33-49F2-A33F-E92236237236}" srcOrd="5" destOrd="0" presId="urn:microsoft.com/office/officeart/2005/8/layout/vList2"/>
    <dgm:cxn modelId="{77398EE4-3231-4963-B68D-9CB1F3D08CFC}" type="presParOf" srcId="{1AF7377C-D3A1-498D-98C8-F97FA82B8574}" destId="{32688FA1-E3DB-43EA-A485-E887D5AF607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108DBD1-068F-49EF-AC5A-3EED2FF26278}"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84DD09E3-2101-4ED1-9CDB-60C036F89D00}">
      <dgm:prSet/>
      <dgm:spPr/>
      <dgm:t>
        <a:bodyPr/>
        <a:lstStyle/>
        <a:p>
          <a:r>
            <a:rPr lang="en-GB" dirty="0"/>
            <a:t>Victims have the right to be told by the police when key decisions on the investigation are made and of a suspect being:</a:t>
          </a:r>
          <a:endParaRPr lang="en-US" dirty="0"/>
        </a:p>
      </dgm:t>
    </dgm:pt>
    <dgm:pt modelId="{0CE65CFA-C92C-430E-AAEE-1EAAFA2EF073}" type="parTrans" cxnId="{1D107F8D-852D-461C-B9D9-83A1F0AD7330}">
      <dgm:prSet/>
      <dgm:spPr/>
      <dgm:t>
        <a:bodyPr/>
        <a:lstStyle/>
        <a:p>
          <a:endParaRPr lang="en-US"/>
        </a:p>
      </dgm:t>
    </dgm:pt>
    <dgm:pt modelId="{55CB0451-4E15-4E7D-B431-D1EDCE664132}" type="sibTrans" cxnId="{1D107F8D-852D-461C-B9D9-83A1F0AD7330}">
      <dgm:prSet/>
      <dgm:spPr/>
      <dgm:t>
        <a:bodyPr/>
        <a:lstStyle/>
        <a:p>
          <a:endParaRPr lang="en-US"/>
        </a:p>
      </dgm:t>
    </dgm:pt>
    <dgm:pt modelId="{0DCFC027-2A47-41B3-8C08-9BFFB0DEDE50}">
      <dgm:prSet/>
      <dgm:spPr/>
      <dgm:t>
        <a:bodyPr/>
        <a:lstStyle/>
        <a:p>
          <a:r>
            <a:rPr lang="en-GB"/>
            <a:t>arrested; interviewed under caution; released without charge; andreleased on police bail or under investigation or if police bail conditions are changed or cancelled.</a:t>
          </a:r>
          <a:endParaRPr lang="en-US"/>
        </a:p>
      </dgm:t>
    </dgm:pt>
    <dgm:pt modelId="{E7429C5A-5596-4E3F-A973-C43811B891CD}" type="parTrans" cxnId="{808E4972-D54D-45DE-84FA-73024A82B172}">
      <dgm:prSet/>
      <dgm:spPr/>
      <dgm:t>
        <a:bodyPr/>
        <a:lstStyle/>
        <a:p>
          <a:endParaRPr lang="en-US"/>
        </a:p>
      </dgm:t>
    </dgm:pt>
    <dgm:pt modelId="{E3F17438-12FB-42B9-B721-83E88596E67F}" type="sibTrans" cxnId="{808E4972-D54D-45DE-84FA-73024A82B172}">
      <dgm:prSet/>
      <dgm:spPr/>
      <dgm:t>
        <a:bodyPr/>
        <a:lstStyle/>
        <a:p>
          <a:endParaRPr lang="en-US"/>
        </a:p>
      </dgm:t>
    </dgm:pt>
    <dgm:pt modelId="{9E2AF18C-4502-4D52-B86A-DBF233C3173C}">
      <dgm:prSet/>
      <dgm:spPr/>
      <dgm:t>
        <a:bodyPr/>
        <a:lstStyle/>
        <a:p>
          <a:r>
            <a:rPr lang="en-GB" dirty="0"/>
            <a:t>If the police decide not to investigate your case, you will be given an explanation of this decision and referred to other services</a:t>
          </a:r>
          <a:endParaRPr lang="en-US" dirty="0"/>
        </a:p>
      </dgm:t>
    </dgm:pt>
    <dgm:pt modelId="{123224F9-14D5-4DA2-9FF7-4567A1DFFC0F}" type="parTrans" cxnId="{9DC92836-F5B1-4E8A-B655-ECD989863F0E}">
      <dgm:prSet/>
      <dgm:spPr/>
      <dgm:t>
        <a:bodyPr/>
        <a:lstStyle/>
        <a:p>
          <a:endParaRPr lang="en-US"/>
        </a:p>
      </dgm:t>
    </dgm:pt>
    <dgm:pt modelId="{1ECC0CA5-54E8-49F8-A156-D7D552CC47AE}" type="sibTrans" cxnId="{9DC92836-F5B1-4E8A-B655-ECD989863F0E}">
      <dgm:prSet/>
      <dgm:spPr/>
      <dgm:t>
        <a:bodyPr/>
        <a:lstStyle/>
        <a:p>
          <a:endParaRPr lang="en-US"/>
        </a:p>
      </dgm:t>
    </dgm:pt>
    <dgm:pt modelId="{E314B8DB-D4CD-460C-9F94-6ECB9EED543E}">
      <dgm:prSet/>
      <dgm:spPr/>
      <dgm:t>
        <a:bodyPr/>
        <a:lstStyle/>
        <a:p>
          <a:r>
            <a:rPr lang="en-GB" dirty="0"/>
            <a:t>Where the police do investigate cases, they will discuss with victims when they want the updates</a:t>
          </a:r>
          <a:endParaRPr lang="en-US" dirty="0"/>
        </a:p>
      </dgm:t>
    </dgm:pt>
    <dgm:pt modelId="{8C626379-F1F4-4E83-AA61-74654126460A}" type="parTrans" cxnId="{971B4788-871E-4E19-A307-6D771E57005A}">
      <dgm:prSet/>
      <dgm:spPr/>
      <dgm:t>
        <a:bodyPr/>
        <a:lstStyle/>
        <a:p>
          <a:endParaRPr lang="en-US"/>
        </a:p>
      </dgm:t>
    </dgm:pt>
    <dgm:pt modelId="{82D254BE-399E-4ED4-BC8A-54117A3FB759}" type="sibTrans" cxnId="{971B4788-871E-4E19-A307-6D771E57005A}">
      <dgm:prSet/>
      <dgm:spPr/>
      <dgm:t>
        <a:bodyPr/>
        <a:lstStyle/>
        <a:p>
          <a:endParaRPr lang="en-US"/>
        </a:p>
      </dgm:t>
    </dgm:pt>
    <dgm:pt modelId="{4ED6FEEF-64C4-4FD7-9FC1-5A13B08143A2}" type="pres">
      <dgm:prSet presAssocID="{1108DBD1-068F-49EF-AC5A-3EED2FF26278}" presName="linear" presStyleCnt="0">
        <dgm:presLayoutVars>
          <dgm:animLvl val="lvl"/>
          <dgm:resizeHandles val="exact"/>
        </dgm:presLayoutVars>
      </dgm:prSet>
      <dgm:spPr/>
    </dgm:pt>
    <dgm:pt modelId="{326249BD-FBBB-4C6C-BBF4-F85AAFF02ED3}" type="pres">
      <dgm:prSet presAssocID="{84DD09E3-2101-4ED1-9CDB-60C036F89D00}" presName="parentText" presStyleLbl="node1" presStyleIdx="0" presStyleCnt="4">
        <dgm:presLayoutVars>
          <dgm:chMax val="0"/>
          <dgm:bulletEnabled val="1"/>
        </dgm:presLayoutVars>
      </dgm:prSet>
      <dgm:spPr/>
    </dgm:pt>
    <dgm:pt modelId="{A8EFE55B-EE84-4C04-8E99-D173FBF8D6F0}" type="pres">
      <dgm:prSet presAssocID="{55CB0451-4E15-4E7D-B431-D1EDCE664132}" presName="spacer" presStyleCnt="0"/>
      <dgm:spPr/>
    </dgm:pt>
    <dgm:pt modelId="{E47C8208-5F60-4E67-B886-466D1DE8B02C}" type="pres">
      <dgm:prSet presAssocID="{0DCFC027-2A47-41B3-8C08-9BFFB0DEDE50}" presName="parentText" presStyleLbl="node1" presStyleIdx="1" presStyleCnt="4">
        <dgm:presLayoutVars>
          <dgm:chMax val="0"/>
          <dgm:bulletEnabled val="1"/>
        </dgm:presLayoutVars>
      </dgm:prSet>
      <dgm:spPr/>
    </dgm:pt>
    <dgm:pt modelId="{D110641D-C967-44D3-B9AC-C75F2596291D}" type="pres">
      <dgm:prSet presAssocID="{E3F17438-12FB-42B9-B721-83E88596E67F}" presName="spacer" presStyleCnt="0"/>
      <dgm:spPr/>
    </dgm:pt>
    <dgm:pt modelId="{73E01455-910C-4F52-AE53-DF6BB6E7C7C5}" type="pres">
      <dgm:prSet presAssocID="{9E2AF18C-4502-4D52-B86A-DBF233C3173C}" presName="parentText" presStyleLbl="node1" presStyleIdx="2" presStyleCnt="4">
        <dgm:presLayoutVars>
          <dgm:chMax val="0"/>
          <dgm:bulletEnabled val="1"/>
        </dgm:presLayoutVars>
      </dgm:prSet>
      <dgm:spPr/>
    </dgm:pt>
    <dgm:pt modelId="{E070266C-2C56-4B0B-9E7E-E5AD587A218B}" type="pres">
      <dgm:prSet presAssocID="{1ECC0CA5-54E8-49F8-A156-D7D552CC47AE}" presName="spacer" presStyleCnt="0"/>
      <dgm:spPr/>
    </dgm:pt>
    <dgm:pt modelId="{68EFF1FE-8C3D-4628-B4CB-A1B9E4B39559}" type="pres">
      <dgm:prSet presAssocID="{E314B8DB-D4CD-460C-9F94-6ECB9EED543E}" presName="parentText" presStyleLbl="node1" presStyleIdx="3" presStyleCnt="4">
        <dgm:presLayoutVars>
          <dgm:chMax val="0"/>
          <dgm:bulletEnabled val="1"/>
        </dgm:presLayoutVars>
      </dgm:prSet>
      <dgm:spPr/>
    </dgm:pt>
  </dgm:ptLst>
  <dgm:cxnLst>
    <dgm:cxn modelId="{9DC92836-F5B1-4E8A-B655-ECD989863F0E}" srcId="{1108DBD1-068F-49EF-AC5A-3EED2FF26278}" destId="{9E2AF18C-4502-4D52-B86A-DBF233C3173C}" srcOrd="2" destOrd="0" parTransId="{123224F9-14D5-4DA2-9FF7-4567A1DFFC0F}" sibTransId="{1ECC0CA5-54E8-49F8-A156-D7D552CC47AE}"/>
    <dgm:cxn modelId="{0320D13B-CC5C-4C19-8AA8-9D08CDE69EBE}" type="presOf" srcId="{E314B8DB-D4CD-460C-9F94-6ECB9EED543E}" destId="{68EFF1FE-8C3D-4628-B4CB-A1B9E4B39559}" srcOrd="0" destOrd="0" presId="urn:microsoft.com/office/officeart/2005/8/layout/vList2"/>
    <dgm:cxn modelId="{808E4972-D54D-45DE-84FA-73024A82B172}" srcId="{1108DBD1-068F-49EF-AC5A-3EED2FF26278}" destId="{0DCFC027-2A47-41B3-8C08-9BFFB0DEDE50}" srcOrd="1" destOrd="0" parTransId="{E7429C5A-5596-4E3F-A973-C43811B891CD}" sibTransId="{E3F17438-12FB-42B9-B721-83E88596E67F}"/>
    <dgm:cxn modelId="{78FFFE7A-F94D-40E5-BE99-BC57D455A31C}" type="presOf" srcId="{1108DBD1-068F-49EF-AC5A-3EED2FF26278}" destId="{4ED6FEEF-64C4-4FD7-9FC1-5A13B08143A2}" srcOrd="0" destOrd="0" presId="urn:microsoft.com/office/officeart/2005/8/layout/vList2"/>
    <dgm:cxn modelId="{971B4788-871E-4E19-A307-6D771E57005A}" srcId="{1108DBD1-068F-49EF-AC5A-3EED2FF26278}" destId="{E314B8DB-D4CD-460C-9F94-6ECB9EED543E}" srcOrd="3" destOrd="0" parTransId="{8C626379-F1F4-4E83-AA61-74654126460A}" sibTransId="{82D254BE-399E-4ED4-BC8A-54117A3FB759}"/>
    <dgm:cxn modelId="{1D107F8D-852D-461C-B9D9-83A1F0AD7330}" srcId="{1108DBD1-068F-49EF-AC5A-3EED2FF26278}" destId="{84DD09E3-2101-4ED1-9CDB-60C036F89D00}" srcOrd="0" destOrd="0" parTransId="{0CE65CFA-C92C-430E-AAEE-1EAAFA2EF073}" sibTransId="{55CB0451-4E15-4E7D-B431-D1EDCE664132}"/>
    <dgm:cxn modelId="{819DB59A-54CC-4078-AFCB-DF3B7EFC206E}" type="presOf" srcId="{84DD09E3-2101-4ED1-9CDB-60C036F89D00}" destId="{326249BD-FBBB-4C6C-BBF4-F85AAFF02ED3}" srcOrd="0" destOrd="0" presId="urn:microsoft.com/office/officeart/2005/8/layout/vList2"/>
    <dgm:cxn modelId="{B97B28CB-DAAD-472E-91E0-1E68FB64A9DB}" type="presOf" srcId="{0DCFC027-2A47-41B3-8C08-9BFFB0DEDE50}" destId="{E47C8208-5F60-4E67-B886-466D1DE8B02C}" srcOrd="0" destOrd="0" presId="urn:microsoft.com/office/officeart/2005/8/layout/vList2"/>
    <dgm:cxn modelId="{C11826F7-C794-4466-B36E-BB7884DE54D2}" type="presOf" srcId="{9E2AF18C-4502-4D52-B86A-DBF233C3173C}" destId="{73E01455-910C-4F52-AE53-DF6BB6E7C7C5}" srcOrd="0" destOrd="0" presId="urn:microsoft.com/office/officeart/2005/8/layout/vList2"/>
    <dgm:cxn modelId="{795B3DEB-2427-405B-90C4-117B5A2ED69D}" type="presParOf" srcId="{4ED6FEEF-64C4-4FD7-9FC1-5A13B08143A2}" destId="{326249BD-FBBB-4C6C-BBF4-F85AAFF02ED3}" srcOrd="0" destOrd="0" presId="urn:microsoft.com/office/officeart/2005/8/layout/vList2"/>
    <dgm:cxn modelId="{AA5904F1-862B-4FFA-BE96-1B159764E0CC}" type="presParOf" srcId="{4ED6FEEF-64C4-4FD7-9FC1-5A13B08143A2}" destId="{A8EFE55B-EE84-4C04-8E99-D173FBF8D6F0}" srcOrd="1" destOrd="0" presId="urn:microsoft.com/office/officeart/2005/8/layout/vList2"/>
    <dgm:cxn modelId="{C6DB421D-98C0-4FCA-B9E4-2420DE8CA3A5}" type="presParOf" srcId="{4ED6FEEF-64C4-4FD7-9FC1-5A13B08143A2}" destId="{E47C8208-5F60-4E67-B886-466D1DE8B02C}" srcOrd="2" destOrd="0" presId="urn:microsoft.com/office/officeart/2005/8/layout/vList2"/>
    <dgm:cxn modelId="{3B82DF5B-C277-4CD6-9029-BD2C33FFECC4}" type="presParOf" srcId="{4ED6FEEF-64C4-4FD7-9FC1-5A13B08143A2}" destId="{D110641D-C967-44D3-B9AC-C75F2596291D}" srcOrd="3" destOrd="0" presId="urn:microsoft.com/office/officeart/2005/8/layout/vList2"/>
    <dgm:cxn modelId="{6CACF302-1D3F-4F95-9EDE-AF722C4E3D00}" type="presParOf" srcId="{4ED6FEEF-64C4-4FD7-9FC1-5A13B08143A2}" destId="{73E01455-910C-4F52-AE53-DF6BB6E7C7C5}" srcOrd="4" destOrd="0" presId="urn:microsoft.com/office/officeart/2005/8/layout/vList2"/>
    <dgm:cxn modelId="{49214900-4BA9-46BF-8799-2B1A7ED0D8D6}" type="presParOf" srcId="{4ED6FEEF-64C4-4FD7-9FC1-5A13B08143A2}" destId="{E070266C-2C56-4B0B-9E7E-E5AD587A218B}" srcOrd="5" destOrd="0" presId="urn:microsoft.com/office/officeart/2005/8/layout/vList2"/>
    <dgm:cxn modelId="{78296423-EE18-4B29-9BD3-9815AC078064}" type="presParOf" srcId="{4ED6FEEF-64C4-4FD7-9FC1-5A13B08143A2}" destId="{68EFF1FE-8C3D-4628-B4CB-A1B9E4B3955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3AF2890-67FF-43DA-B958-75454A97EA3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BEA3804C-24DD-412D-8B56-059D3C174F8B}">
      <dgm:prSet/>
      <dgm:spPr/>
      <dgm:t>
        <a:bodyPr/>
        <a:lstStyle/>
        <a:p>
          <a:r>
            <a:rPr lang="en-GB" b="0" i="0" dirty="0"/>
            <a:t>If the defendant pleads or is found guilty, the judge or magistrate may order them to pay a victims’ compensation for any loss, damage or injury caused as a result of the crime. You have the Right to be told by the police how to seek compensation and you may be asked to provide evidence of any loss or damage, for example receipts or quotes for repairing the damage caused during the crime.</a:t>
          </a:r>
          <a:endParaRPr lang="en-GB" dirty="0"/>
        </a:p>
      </dgm:t>
    </dgm:pt>
    <dgm:pt modelId="{84D8A81C-7D77-43EB-906C-30172F43502D}" type="parTrans" cxnId="{B4E53C26-2AA6-479E-BC70-AF1A3FC56EE7}">
      <dgm:prSet/>
      <dgm:spPr/>
      <dgm:t>
        <a:bodyPr/>
        <a:lstStyle/>
        <a:p>
          <a:endParaRPr lang="en-GB"/>
        </a:p>
      </dgm:t>
    </dgm:pt>
    <dgm:pt modelId="{57A76D31-0FF1-4E72-A2B0-6A43350A6753}" type="sibTrans" cxnId="{B4E53C26-2AA6-479E-BC70-AF1A3FC56EE7}">
      <dgm:prSet/>
      <dgm:spPr/>
      <dgm:t>
        <a:bodyPr/>
        <a:lstStyle/>
        <a:p>
          <a:endParaRPr lang="en-GB"/>
        </a:p>
      </dgm:t>
    </dgm:pt>
    <dgm:pt modelId="{6FEC0332-F59D-4EC9-B3ED-7CC829BFF380}" type="pres">
      <dgm:prSet presAssocID="{A3AF2890-67FF-43DA-B958-75454A97EA3E}" presName="linear" presStyleCnt="0">
        <dgm:presLayoutVars>
          <dgm:animLvl val="lvl"/>
          <dgm:resizeHandles val="exact"/>
        </dgm:presLayoutVars>
      </dgm:prSet>
      <dgm:spPr/>
    </dgm:pt>
    <dgm:pt modelId="{F613D6D8-5315-4683-8C0E-8EC4BF54FE92}" type="pres">
      <dgm:prSet presAssocID="{BEA3804C-24DD-412D-8B56-059D3C174F8B}" presName="parentText" presStyleLbl="node1" presStyleIdx="0" presStyleCnt="1">
        <dgm:presLayoutVars>
          <dgm:chMax val="0"/>
          <dgm:bulletEnabled val="1"/>
        </dgm:presLayoutVars>
      </dgm:prSet>
      <dgm:spPr/>
    </dgm:pt>
  </dgm:ptLst>
  <dgm:cxnLst>
    <dgm:cxn modelId="{B4E53C26-2AA6-479E-BC70-AF1A3FC56EE7}" srcId="{A3AF2890-67FF-43DA-B958-75454A97EA3E}" destId="{BEA3804C-24DD-412D-8B56-059D3C174F8B}" srcOrd="0" destOrd="0" parTransId="{84D8A81C-7D77-43EB-906C-30172F43502D}" sibTransId="{57A76D31-0FF1-4E72-A2B0-6A43350A6753}"/>
    <dgm:cxn modelId="{10874D52-3DAE-4EA5-825E-24AE314A2285}" type="presOf" srcId="{A3AF2890-67FF-43DA-B958-75454A97EA3E}" destId="{6FEC0332-F59D-4EC9-B3ED-7CC829BFF380}" srcOrd="0" destOrd="0" presId="urn:microsoft.com/office/officeart/2005/8/layout/vList2"/>
    <dgm:cxn modelId="{1A84B6C0-2DBC-44E7-ACC2-5F3894D2625C}" type="presOf" srcId="{BEA3804C-24DD-412D-8B56-059D3C174F8B}" destId="{F613D6D8-5315-4683-8C0E-8EC4BF54FE92}" srcOrd="0" destOrd="0" presId="urn:microsoft.com/office/officeart/2005/8/layout/vList2"/>
    <dgm:cxn modelId="{6B123C79-1D15-486F-8B1A-B9375B07D48A}" type="presParOf" srcId="{6FEC0332-F59D-4EC9-B3ED-7CC829BFF380}" destId="{F613D6D8-5315-4683-8C0E-8EC4BF54FE92}"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AFE8F84-A3C5-47AF-AE0A-0183E70BFF1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64A9F9E-73E0-4E89-9F4F-D7CD600D6A38}">
      <dgm:prSet/>
      <dgm:spPr/>
      <dgm:t>
        <a:bodyPr/>
        <a:lstStyle/>
        <a:p>
          <a:pPr algn="l"/>
          <a:r>
            <a:rPr lang="en-GB" b="0" i="0" dirty="0"/>
            <a:t>A victim has the right to make a VPS to explain in their own words how a crime has affected them, at a time when it suits them at any point prior to sentencing</a:t>
          </a:r>
          <a:endParaRPr lang="en-US" dirty="0"/>
        </a:p>
      </dgm:t>
    </dgm:pt>
    <dgm:pt modelId="{633A7205-64F8-4EBF-B6B0-8D34F711E2D1}" type="parTrans" cxnId="{9FE9A5E8-B34C-445C-974B-DB48D582806C}">
      <dgm:prSet/>
      <dgm:spPr/>
      <dgm:t>
        <a:bodyPr/>
        <a:lstStyle/>
        <a:p>
          <a:endParaRPr lang="en-US"/>
        </a:p>
      </dgm:t>
    </dgm:pt>
    <dgm:pt modelId="{6D5DDD84-DBC2-492C-B8DA-520616CCEC71}" type="sibTrans" cxnId="{9FE9A5E8-B34C-445C-974B-DB48D582806C}">
      <dgm:prSet/>
      <dgm:spPr/>
      <dgm:t>
        <a:bodyPr/>
        <a:lstStyle/>
        <a:p>
          <a:endParaRPr lang="en-US"/>
        </a:p>
      </dgm:t>
    </dgm:pt>
    <dgm:pt modelId="{1EB4BF91-1ED0-4561-935E-E26ECA62BAF4}">
      <dgm:prSet/>
      <dgm:spPr/>
      <dgm:t>
        <a:bodyPr/>
        <a:lstStyle/>
        <a:p>
          <a:r>
            <a:rPr lang="en-GB" dirty="0"/>
            <a:t>E</a:t>
          </a:r>
          <a:r>
            <a:rPr lang="en-GB" b="0" i="0" dirty="0"/>
            <a:t>xplain in their own words how a crime has affected them - physically, emotionally, financially. Different from a witness statement. </a:t>
          </a:r>
          <a:endParaRPr lang="en-US" dirty="0"/>
        </a:p>
      </dgm:t>
    </dgm:pt>
    <dgm:pt modelId="{6434323D-A92C-4891-83A1-98FF504A9352}" type="parTrans" cxnId="{3587E352-9E9A-4A9C-91AC-EE128DCEEB42}">
      <dgm:prSet/>
      <dgm:spPr/>
      <dgm:t>
        <a:bodyPr/>
        <a:lstStyle/>
        <a:p>
          <a:endParaRPr lang="en-US"/>
        </a:p>
      </dgm:t>
    </dgm:pt>
    <dgm:pt modelId="{076F462D-C907-452F-A193-A029F0920D27}" type="sibTrans" cxnId="{3587E352-9E9A-4A9C-91AC-EE128DCEEB42}">
      <dgm:prSet/>
      <dgm:spPr/>
      <dgm:t>
        <a:bodyPr/>
        <a:lstStyle/>
        <a:p>
          <a:endParaRPr lang="en-US"/>
        </a:p>
      </dgm:t>
    </dgm:pt>
    <dgm:pt modelId="{FC7E0A55-3DDA-45D4-BE33-3B340F97CE6D}">
      <dgm:prSet/>
      <dgm:spPr/>
      <dgm:t>
        <a:bodyPr/>
        <a:lstStyle/>
        <a:p>
          <a:r>
            <a:rPr lang="en-GB" b="0" i="0"/>
            <a:t>The Victim Personal Statement is considered by the judge or magistrate when determining what sentence, the defendant should receive and help with further services </a:t>
          </a:r>
          <a:endParaRPr lang="en-US"/>
        </a:p>
      </dgm:t>
    </dgm:pt>
    <dgm:pt modelId="{65B70092-E7BE-46FD-99CA-802AA1870611}" type="parTrans" cxnId="{44E46426-0D96-47D9-A4F1-14BFAD624282}">
      <dgm:prSet/>
      <dgm:spPr/>
      <dgm:t>
        <a:bodyPr/>
        <a:lstStyle/>
        <a:p>
          <a:endParaRPr lang="en-US"/>
        </a:p>
      </dgm:t>
    </dgm:pt>
    <dgm:pt modelId="{CF8E8FA0-9ADA-476B-854B-0E29A428F361}" type="sibTrans" cxnId="{44E46426-0D96-47D9-A4F1-14BFAD624282}">
      <dgm:prSet/>
      <dgm:spPr/>
      <dgm:t>
        <a:bodyPr/>
        <a:lstStyle/>
        <a:p>
          <a:endParaRPr lang="en-US"/>
        </a:p>
      </dgm:t>
    </dgm:pt>
    <dgm:pt modelId="{E05697F5-7326-4B68-8B88-762C38FB84D6}" type="pres">
      <dgm:prSet presAssocID="{DAFE8F84-A3C5-47AF-AE0A-0183E70BFF17}" presName="linear" presStyleCnt="0">
        <dgm:presLayoutVars>
          <dgm:animLvl val="lvl"/>
          <dgm:resizeHandles val="exact"/>
        </dgm:presLayoutVars>
      </dgm:prSet>
      <dgm:spPr/>
    </dgm:pt>
    <dgm:pt modelId="{000583C4-550B-48E1-B201-5D314C9FCA49}" type="pres">
      <dgm:prSet presAssocID="{164A9F9E-73E0-4E89-9F4F-D7CD600D6A38}" presName="parentText" presStyleLbl="node1" presStyleIdx="0" presStyleCnt="3">
        <dgm:presLayoutVars>
          <dgm:chMax val="0"/>
          <dgm:bulletEnabled val="1"/>
        </dgm:presLayoutVars>
      </dgm:prSet>
      <dgm:spPr/>
    </dgm:pt>
    <dgm:pt modelId="{C4E1F990-FF31-46E5-A9B8-42C42D3AFD92}" type="pres">
      <dgm:prSet presAssocID="{6D5DDD84-DBC2-492C-B8DA-520616CCEC71}" presName="spacer" presStyleCnt="0"/>
      <dgm:spPr/>
    </dgm:pt>
    <dgm:pt modelId="{AD851591-2114-4676-B5CB-06512E93E309}" type="pres">
      <dgm:prSet presAssocID="{1EB4BF91-1ED0-4561-935E-E26ECA62BAF4}" presName="parentText" presStyleLbl="node1" presStyleIdx="1" presStyleCnt="3">
        <dgm:presLayoutVars>
          <dgm:chMax val="0"/>
          <dgm:bulletEnabled val="1"/>
        </dgm:presLayoutVars>
      </dgm:prSet>
      <dgm:spPr/>
    </dgm:pt>
    <dgm:pt modelId="{DD493BB2-17FB-44A4-B927-E1CA22925E78}" type="pres">
      <dgm:prSet presAssocID="{076F462D-C907-452F-A193-A029F0920D27}" presName="spacer" presStyleCnt="0"/>
      <dgm:spPr/>
    </dgm:pt>
    <dgm:pt modelId="{F6A59534-2659-467B-BE30-B7D3698D664E}" type="pres">
      <dgm:prSet presAssocID="{FC7E0A55-3DDA-45D4-BE33-3B340F97CE6D}" presName="parentText" presStyleLbl="node1" presStyleIdx="2" presStyleCnt="3">
        <dgm:presLayoutVars>
          <dgm:chMax val="0"/>
          <dgm:bulletEnabled val="1"/>
        </dgm:presLayoutVars>
      </dgm:prSet>
      <dgm:spPr/>
    </dgm:pt>
  </dgm:ptLst>
  <dgm:cxnLst>
    <dgm:cxn modelId="{44E46426-0D96-47D9-A4F1-14BFAD624282}" srcId="{DAFE8F84-A3C5-47AF-AE0A-0183E70BFF17}" destId="{FC7E0A55-3DDA-45D4-BE33-3B340F97CE6D}" srcOrd="2" destOrd="0" parTransId="{65B70092-E7BE-46FD-99CA-802AA1870611}" sibTransId="{CF8E8FA0-9ADA-476B-854B-0E29A428F361}"/>
    <dgm:cxn modelId="{3587E352-9E9A-4A9C-91AC-EE128DCEEB42}" srcId="{DAFE8F84-A3C5-47AF-AE0A-0183E70BFF17}" destId="{1EB4BF91-1ED0-4561-935E-E26ECA62BAF4}" srcOrd="1" destOrd="0" parTransId="{6434323D-A92C-4891-83A1-98FF504A9352}" sibTransId="{076F462D-C907-452F-A193-A029F0920D27}"/>
    <dgm:cxn modelId="{A78A9B91-F8B0-458E-BD43-9D3BF7903B43}" type="presOf" srcId="{1EB4BF91-1ED0-4561-935E-E26ECA62BAF4}" destId="{AD851591-2114-4676-B5CB-06512E93E309}" srcOrd="0" destOrd="0" presId="urn:microsoft.com/office/officeart/2005/8/layout/vList2"/>
    <dgm:cxn modelId="{74B19EC4-CDB3-43FB-A350-A826F571487C}" type="presOf" srcId="{164A9F9E-73E0-4E89-9F4F-D7CD600D6A38}" destId="{000583C4-550B-48E1-B201-5D314C9FCA49}" srcOrd="0" destOrd="0" presId="urn:microsoft.com/office/officeart/2005/8/layout/vList2"/>
    <dgm:cxn modelId="{4B8773CF-1468-4741-9B3E-0B6CDD5B5AA0}" type="presOf" srcId="{FC7E0A55-3DDA-45D4-BE33-3B340F97CE6D}" destId="{F6A59534-2659-467B-BE30-B7D3698D664E}" srcOrd="0" destOrd="0" presId="urn:microsoft.com/office/officeart/2005/8/layout/vList2"/>
    <dgm:cxn modelId="{91CDDADD-502A-4C5B-8631-97769BDD7DB7}" type="presOf" srcId="{DAFE8F84-A3C5-47AF-AE0A-0183E70BFF17}" destId="{E05697F5-7326-4B68-8B88-762C38FB84D6}" srcOrd="0" destOrd="0" presId="urn:microsoft.com/office/officeart/2005/8/layout/vList2"/>
    <dgm:cxn modelId="{9FE9A5E8-B34C-445C-974B-DB48D582806C}" srcId="{DAFE8F84-A3C5-47AF-AE0A-0183E70BFF17}" destId="{164A9F9E-73E0-4E89-9F4F-D7CD600D6A38}" srcOrd="0" destOrd="0" parTransId="{633A7205-64F8-4EBF-B6B0-8D34F711E2D1}" sibTransId="{6D5DDD84-DBC2-492C-B8DA-520616CCEC71}"/>
    <dgm:cxn modelId="{2C92D39F-E2A1-40DC-B74A-458E9AD40819}" type="presParOf" srcId="{E05697F5-7326-4B68-8B88-762C38FB84D6}" destId="{000583C4-550B-48E1-B201-5D314C9FCA49}" srcOrd="0" destOrd="0" presId="urn:microsoft.com/office/officeart/2005/8/layout/vList2"/>
    <dgm:cxn modelId="{46D4DB0A-8116-4EA5-A35A-537E07B146CE}" type="presParOf" srcId="{E05697F5-7326-4B68-8B88-762C38FB84D6}" destId="{C4E1F990-FF31-46E5-A9B8-42C42D3AFD92}" srcOrd="1" destOrd="0" presId="urn:microsoft.com/office/officeart/2005/8/layout/vList2"/>
    <dgm:cxn modelId="{CC50400D-92C3-458D-808B-5443733BA68C}" type="presParOf" srcId="{E05697F5-7326-4B68-8B88-762C38FB84D6}" destId="{AD851591-2114-4676-B5CB-06512E93E309}" srcOrd="2" destOrd="0" presId="urn:microsoft.com/office/officeart/2005/8/layout/vList2"/>
    <dgm:cxn modelId="{65F184DC-51E9-4055-BD81-234973451697}" type="presParOf" srcId="{E05697F5-7326-4B68-8B88-762C38FB84D6}" destId="{DD493BB2-17FB-44A4-B927-E1CA22925E78}" srcOrd="3" destOrd="0" presId="urn:microsoft.com/office/officeart/2005/8/layout/vList2"/>
    <dgm:cxn modelId="{9C0CF8CE-09B3-45D5-BD2A-499AB734300F}" type="presParOf" srcId="{E05697F5-7326-4B68-8B88-762C38FB84D6}" destId="{F6A59534-2659-467B-BE30-B7D3698D664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8D52FAD-99A8-44EE-B4F5-FBD1475CF9B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54EFA8E-A015-40F7-94DB-001D576E8565}">
      <dgm:prSet/>
      <dgm:spPr/>
      <dgm:t>
        <a:bodyPr/>
        <a:lstStyle/>
        <a:p>
          <a:r>
            <a:rPr lang="en-GB"/>
            <a:t>Once it has been decided that a case is going to court, a Witness Care Unit must update a victim with information about the hearing</a:t>
          </a:r>
          <a:endParaRPr lang="en-US"/>
        </a:p>
      </dgm:t>
    </dgm:pt>
    <dgm:pt modelId="{1904B3C8-24D9-4715-91A2-5CA7BF6C39F1}" type="parTrans" cxnId="{745CC5C5-1B49-47D0-9DD8-98BF47CF3745}">
      <dgm:prSet/>
      <dgm:spPr/>
      <dgm:t>
        <a:bodyPr/>
        <a:lstStyle/>
        <a:p>
          <a:endParaRPr lang="en-US"/>
        </a:p>
      </dgm:t>
    </dgm:pt>
    <dgm:pt modelId="{0727D4CB-9470-4964-BA38-296A8A8D979E}" type="sibTrans" cxnId="{745CC5C5-1B49-47D0-9DD8-98BF47CF3745}">
      <dgm:prSet/>
      <dgm:spPr/>
      <dgm:t>
        <a:bodyPr/>
        <a:lstStyle/>
        <a:p>
          <a:endParaRPr lang="en-US"/>
        </a:p>
      </dgm:t>
    </dgm:pt>
    <dgm:pt modelId="{C2CF12D9-86D5-4100-A2BD-3F4103BC6186}">
      <dgm:prSet/>
      <dgm:spPr/>
      <dgm:t>
        <a:bodyPr/>
        <a:lstStyle/>
        <a:p>
          <a:r>
            <a:rPr lang="en-GB"/>
            <a:t>the time, date and location of any hearing</a:t>
          </a:r>
          <a:endParaRPr lang="en-US"/>
        </a:p>
      </dgm:t>
    </dgm:pt>
    <dgm:pt modelId="{2A6E2BBD-3329-4CD7-9409-53163C69212E}" type="parTrans" cxnId="{49C953CC-3A77-4267-AB23-EBE87FE00CA2}">
      <dgm:prSet/>
      <dgm:spPr/>
      <dgm:t>
        <a:bodyPr/>
        <a:lstStyle/>
        <a:p>
          <a:endParaRPr lang="en-US"/>
        </a:p>
      </dgm:t>
    </dgm:pt>
    <dgm:pt modelId="{AFCB6DE6-0BCF-4465-86C9-C0839142D4B4}" type="sibTrans" cxnId="{49C953CC-3A77-4267-AB23-EBE87FE00CA2}">
      <dgm:prSet/>
      <dgm:spPr/>
      <dgm:t>
        <a:bodyPr/>
        <a:lstStyle/>
        <a:p>
          <a:endParaRPr lang="en-US"/>
        </a:p>
      </dgm:t>
    </dgm:pt>
    <dgm:pt modelId="{723AE3C5-A277-469C-B850-9A4F47C7D9DE}">
      <dgm:prSet/>
      <dgm:spPr/>
      <dgm:t>
        <a:bodyPr/>
        <a:lstStyle/>
        <a:p>
          <a:r>
            <a:rPr lang="en-GB" dirty="0"/>
            <a:t>the outcome of any bail hearing  - bail conditions , arrest warrants, re-arrested</a:t>
          </a:r>
          <a:endParaRPr lang="en-US" dirty="0"/>
        </a:p>
      </dgm:t>
    </dgm:pt>
    <dgm:pt modelId="{C56B8201-0FFA-43BE-A6B6-2AD80C3C78D9}" type="parTrans" cxnId="{87F78B1C-C951-44FB-8756-740A75E9330F}">
      <dgm:prSet/>
      <dgm:spPr/>
      <dgm:t>
        <a:bodyPr/>
        <a:lstStyle/>
        <a:p>
          <a:endParaRPr lang="en-US"/>
        </a:p>
      </dgm:t>
    </dgm:pt>
    <dgm:pt modelId="{762EFAAA-5B94-4703-AD94-662CF39516B6}" type="sibTrans" cxnId="{87F78B1C-C951-44FB-8756-740A75E9330F}">
      <dgm:prSet/>
      <dgm:spPr/>
      <dgm:t>
        <a:bodyPr/>
        <a:lstStyle/>
        <a:p>
          <a:endParaRPr lang="en-US"/>
        </a:p>
      </dgm:t>
    </dgm:pt>
    <dgm:pt modelId="{55A2CB86-C69B-411E-A4EC-A50AE346E7C8}">
      <dgm:prSet/>
      <dgm:spPr/>
      <dgm:t>
        <a:bodyPr/>
        <a:lstStyle/>
        <a:p>
          <a:r>
            <a:rPr lang="en-GB"/>
            <a:t>the outcome of any hearing if the suspect has been re-arrested.</a:t>
          </a:r>
          <a:endParaRPr lang="en-US"/>
        </a:p>
      </dgm:t>
    </dgm:pt>
    <dgm:pt modelId="{1CE461AB-7AA7-499E-B4C6-7C7058128EB4}" type="parTrans" cxnId="{B3E95830-B8CF-4C2B-9244-077F478524CD}">
      <dgm:prSet/>
      <dgm:spPr/>
      <dgm:t>
        <a:bodyPr/>
        <a:lstStyle/>
        <a:p>
          <a:endParaRPr lang="en-US"/>
        </a:p>
      </dgm:t>
    </dgm:pt>
    <dgm:pt modelId="{466EEB70-981E-4A5E-BE37-B19A71B87F90}" type="sibTrans" cxnId="{B3E95830-B8CF-4C2B-9244-077F478524CD}">
      <dgm:prSet/>
      <dgm:spPr/>
      <dgm:t>
        <a:bodyPr/>
        <a:lstStyle/>
        <a:p>
          <a:endParaRPr lang="en-US"/>
        </a:p>
      </dgm:t>
    </dgm:pt>
    <dgm:pt modelId="{EAD625AE-A07D-4B54-9F07-D73D41D3A363}" type="pres">
      <dgm:prSet presAssocID="{58D52FAD-99A8-44EE-B4F5-FBD1475CF9B6}" presName="linear" presStyleCnt="0">
        <dgm:presLayoutVars>
          <dgm:animLvl val="lvl"/>
          <dgm:resizeHandles val="exact"/>
        </dgm:presLayoutVars>
      </dgm:prSet>
      <dgm:spPr/>
    </dgm:pt>
    <dgm:pt modelId="{C3735B4B-624D-4E81-B297-2D0963269B12}" type="pres">
      <dgm:prSet presAssocID="{254EFA8E-A015-40F7-94DB-001D576E8565}" presName="parentText" presStyleLbl="node1" presStyleIdx="0" presStyleCnt="4">
        <dgm:presLayoutVars>
          <dgm:chMax val="0"/>
          <dgm:bulletEnabled val="1"/>
        </dgm:presLayoutVars>
      </dgm:prSet>
      <dgm:spPr/>
    </dgm:pt>
    <dgm:pt modelId="{194BE552-84FF-49B8-B46D-377C1CA2E32F}" type="pres">
      <dgm:prSet presAssocID="{0727D4CB-9470-4964-BA38-296A8A8D979E}" presName="spacer" presStyleCnt="0"/>
      <dgm:spPr/>
    </dgm:pt>
    <dgm:pt modelId="{CB0C579E-381A-4D62-A98C-2C3B1794D780}" type="pres">
      <dgm:prSet presAssocID="{C2CF12D9-86D5-4100-A2BD-3F4103BC6186}" presName="parentText" presStyleLbl="node1" presStyleIdx="1" presStyleCnt="4">
        <dgm:presLayoutVars>
          <dgm:chMax val="0"/>
          <dgm:bulletEnabled val="1"/>
        </dgm:presLayoutVars>
      </dgm:prSet>
      <dgm:spPr/>
    </dgm:pt>
    <dgm:pt modelId="{AF2AC845-4DCA-4DDA-8FC1-21BF8DF99023}" type="pres">
      <dgm:prSet presAssocID="{AFCB6DE6-0BCF-4465-86C9-C0839142D4B4}" presName="spacer" presStyleCnt="0"/>
      <dgm:spPr/>
    </dgm:pt>
    <dgm:pt modelId="{E927E498-F2D9-43CD-B855-16F37A16416D}" type="pres">
      <dgm:prSet presAssocID="{723AE3C5-A277-469C-B850-9A4F47C7D9DE}" presName="parentText" presStyleLbl="node1" presStyleIdx="2" presStyleCnt="4">
        <dgm:presLayoutVars>
          <dgm:chMax val="0"/>
          <dgm:bulletEnabled val="1"/>
        </dgm:presLayoutVars>
      </dgm:prSet>
      <dgm:spPr/>
    </dgm:pt>
    <dgm:pt modelId="{567E98B7-C8D2-4E3B-8312-D919DAF9F792}" type="pres">
      <dgm:prSet presAssocID="{762EFAAA-5B94-4703-AD94-662CF39516B6}" presName="spacer" presStyleCnt="0"/>
      <dgm:spPr/>
    </dgm:pt>
    <dgm:pt modelId="{5FA80FCA-AD5F-43FF-A18D-24E717A0F671}" type="pres">
      <dgm:prSet presAssocID="{55A2CB86-C69B-411E-A4EC-A50AE346E7C8}" presName="parentText" presStyleLbl="node1" presStyleIdx="3" presStyleCnt="4">
        <dgm:presLayoutVars>
          <dgm:chMax val="0"/>
          <dgm:bulletEnabled val="1"/>
        </dgm:presLayoutVars>
      </dgm:prSet>
      <dgm:spPr/>
    </dgm:pt>
  </dgm:ptLst>
  <dgm:cxnLst>
    <dgm:cxn modelId="{25C6D606-D65B-404E-BCB7-F03BC9BF88B5}" type="presOf" srcId="{C2CF12D9-86D5-4100-A2BD-3F4103BC6186}" destId="{CB0C579E-381A-4D62-A98C-2C3B1794D780}" srcOrd="0" destOrd="0" presId="urn:microsoft.com/office/officeart/2005/8/layout/vList2"/>
    <dgm:cxn modelId="{87F78B1C-C951-44FB-8756-740A75E9330F}" srcId="{58D52FAD-99A8-44EE-B4F5-FBD1475CF9B6}" destId="{723AE3C5-A277-469C-B850-9A4F47C7D9DE}" srcOrd="2" destOrd="0" parTransId="{C56B8201-0FFA-43BE-A6B6-2AD80C3C78D9}" sibTransId="{762EFAAA-5B94-4703-AD94-662CF39516B6}"/>
    <dgm:cxn modelId="{B3E95830-B8CF-4C2B-9244-077F478524CD}" srcId="{58D52FAD-99A8-44EE-B4F5-FBD1475CF9B6}" destId="{55A2CB86-C69B-411E-A4EC-A50AE346E7C8}" srcOrd="3" destOrd="0" parTransId="{1CE461AB-7AA7-499E-B4C6-7C7058128EB4}" sibTransId="{466EEB70-981E-4A5E-BE37-B19A71B87F90}"/>
    <dgm:cxn modelId="{60A12631-6BA4-415A-B34F-6A9022C82E9B}" type="presOf" srcId="{723AE3C5-A277-469C-B850-9A4F47C7D9DE}" destId="{E927E498-F2D9-43CD-B855-16F37A16416D}" srcOrd="0" destOrd="0" presId="urn:microsoft.com/office/officeart/2005/8/layout/vList2"/>
    <dgm:cxn modelId="{4B7BDD39-1F94-4687-A464-96DB0CE6859E}" type="presOf" srcId="{254EFA8E-A015-40F7-94DB-001D576E8565}" destId="{C3735B4B-624D-4E81-B297-2D0963269B12}" srcOrd="0" destOrd="0" presId="urn:microsoft.com/office/officeart/2005/8/layout/vList2"/>
    <dgm:cxn modelId="{EEA6A486-355C-48BC-8487-083F5E588720}" type="presOf" srcId="{55A2CB86-C69B-411E-A4EC-A50AE346E7C8}" destId="{5FA80FCA-AD5F-43FF-A18D-24E717A0F671}" srcOrd="0" destOrd="0" presId="urn:microsoft.com/office/officeart/2005/8/layout/vList2"/>
    <dgm:cxn modelId="{818FA9A7-2923-4396-80B3-936A1BBAE8CE}" type="presOf" srcId="{58D52FAD-99A8-44EE-B4F5-FBD1475CF9B6}" destId="{EAD625AE-A07D-4B54-9F07-D73D41D3A363}" srcOrd="0" destOrd="0" presId="urn:microsoft.com/office/officeart/2005/8/layout/vList2"/>
    <dgm:cxn modelId="{745CC5C5-1B49-47D0-9DD8-98BF47CF3745}" srcId="{58D52FAD-99A8-44EE-B4F5-FBD1475CF9B6}" destId="{254EFA8E-A015-40F7-94DB-001D576E8565}" srcOrd="0" destOrd="0" parTransId="{1904B3C8-24D9-4715-91A2-5CA7BF6C39F1}" sibTransId="{0727D4CB-9470-4964-BA38-296A8A8D979E}"/>
    <dgm:cxn modelId="{49C953CC-3A77-4267-AB23-EBE87FE00CA2}" srcId="{58D52FAD-99A8-44EE-B4F5-FBD1475CF9B6}" destId="{C2CF12D9-86D5-4100-A2BD-3F4103BC6186}" srcOrd="1" destOrd="0" parTransId="{2A6E2BBD-3329-4CD7-9409-53163C69212E}" sibTransId="{AFCB6DE6-0BCF-4465-86C9-C0839142D4B4}"/>
    <dgm:cxn modelId="{96CB12AA-8DA3-4C26-81A1-3C1E61245180}" type="presParOf" srcId="{EAD625AE-A07D-4B54-9F07-D73D41D3A363}" destId="{C3735B4B-624D-4E81-B297-2D0963269B12}" srcOrd="0" destOrd="0" presId="urn:microsoft.com/office/officeart/2005/8/layout/vList2"/>
    <dgm:cxn modelId="{0ADC8FE8-8C6F-4906-AF40-0D403B84C4DE}" type="presParOf" srcId="{EAD625AE-A07D-4B54-9F07-D73D41D3A363}" destId="{194BE552-84FF-49B8-B46D-377C1CA2E32F}" srcOrd="1" destOrd="0" presId="urn:microsoft.com/office/officeart/2005/8/layout/vList2"/>
    <dgm:cxn modelId="{CF7FB05F-1F63-4888-9379-E852D3E8C8CD}" type="presParOf" srcId="{EAD625AE-A07D-4B54-9F07-D73D41D3A363}" destId="{CB0C579E-381A-4D62-A98C-2C3B1794D780}" srcOrd="2" destOrd="0" presId="urn:microsoft.com/office/officeart/2005/8/layout/vList2"/>
    <dgm:cxn modelId="{F4BC7577-35F6-4E40-8574-F8268F3CD47E}" type="presParOf" srcId="{EAD625AE-A07D-4B54-9F07-D73D41D3A363}" destId="{AF2AC845-4DCA-4DDA-8FC1-21BF8DF99023}" srcOrd="3" destOrd="0" presId="urn:microsoft.com/office/officeart/2005/8/layout/vList2"/>
    <dgm:cxn modelId="{694542B3-3A29-4472-91FC-4DDCABEE6E0F}" type="presParOf" srcId="{EAD625AE-A07D-4B54-9F07-D73D41D3A363}" destId="{E927E498-F2D9-43CD-B855-16F37A16416D}" srcOrd="4" destOrd="0" presId="urn:microsoft.com/office/officeart/2005/8/layout/vList2"/>
    <dgm:cxn modelId="{AD85CBE4-6696-4E6C-B9DA-CA0671D5CB62}" type="presParOf" srcId="{EAD625AE-A07D-4B54-9F07-D73D41D3A363}" destId="{567E98B7-C8D2-4E3B-8312-D919DAF9F792}" srcOrd="5" destOrd="0" presId="urn:microsoft.com/office/officeart/2005/8/layout/vList2"/>
    <dgm:cxn modelId="{2507FF13-5BD3-460F-AAC8-4C4822E21BD9}" type="presParOf" srcId="{EAD625AE-A07D-4B54-9F07-D73D41D3A363}" destId="{5FA80FCA-AD5F-43FF-A18D-24E717A0F67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D8136A6-6D15-4694-A5DB-CAEF239C048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F4D9803-D66D-4456-AEBB-5266D5D31A9D}">
      <dgm:prSet/>
      <dgm:spPr/>
      <dgm:t>
        <a:bodyPr/>
        <a:lstStyle/>
        <a:p>
          <a:r>
            <a:rPr lang="en-GB" b="0" i="0" dirty="0"/>
            <a:t>The Witness Care Unit must, within one day of receiving the information from the court, update the victim regarding the outcome/decision of the case</a:t>
          </a:r>
          <a:endParaRPr lang="en-US" dirty="0"/>
        </a:p>
      </dgm:t>
    </dgm:pt>
    <dgm:pt modelId="{738E6DC9-BEA0-4199-9135-C78FFD41BD88}" type="parTrans" cxnId="{12F086FB-6EC7-4788-8E31-BEDF37C8B2C2}">
      <dgm:prSet/>
      <dgm:spPr/>
      <dgm:t>
        <a:bodyPr/>
        <a:lstStyle/>
        <a:p>
          <a:endParaRPr lang="en-US"/>
        </a:p>
      </dgm:t>
    </dgm:pt>
    <dgm:pt modelId="{BDF57BDE-A06B-409C-8EEC-7AF0F13DF140}" type="sibTrans" cxnId="{12F086FB-6EC7-4788-8E31-BEDF37C8B2C2}">
      <dgm:prSet/>
      <dgm:spPr/>
      <dgm:t>
        <a:bodyPr/>
        <a:lstStyle/>
        <a:p>
          <a:endParaRPr lang="en-US"/>
        </a:p>
      </dgm:t>
    </dgm:pt>
    <dgm:pt modelId="{F4E5F25E-4041-4B38-8988-C7C6A6108D12}">
      <dgm:prSet/>
      <dgm:spPr/>
      <dgm:t>
        <a:bodyPr/>
        <a:lstStyle/>
        <a:p>
          <a:r>
            <a:rPr lang="en-GB" b="0" i="0" dirty="0"/>
            <a:t>Right to be told the sentence they received – if convicted </a:t>
          </a:r>
          <a:endParaRPr lang="en-US" dirty="0"/>
        </a:p>
      </dgm:t>
    </dgm:pt>
    <dgm:pt modelId="{2F3189BD-B253-4C63-8738-160FC8BE5E33}" type="parTrans" cxnId="{78D24CBD-FD9C-4868-AAD5-366C31C125E8}">
      <dgm:prSet/>
      <dgm:spPr/>
      <dgm:t>
        <a:bodyPr/>
        <a:lstStyle/>
        <a:p>
          <a:endParaRPr lang="en-US"/>
        </a:p>
      </dgm:t>
    </dgm:pt>
    <dgm:pt modelId="{C8569EC4-A83D-4DEE-91AE-E3D24D0EC551}" type="sibTrans" cxnId="{78D24CBD-FD9C-4868-AAD5-366C31C125E8}">
      <dgm:prSet/>
      <dgm:spPr/>
      <dgm:t>
        <a:bodyPr/>
        <a:lstStyle/>
        <a:p>
          <a:endParaRPr lang="en-US"/>
        </a:p>
      </dgm:t>
    </dgm:pt>
    <dgm:pt modelId="{E5621D6F-8766-4734-9493-16DDFECA46BC}">
      <dgm:prSet/>
      <dgm:spPr/>
      <dgm:t>
        <a:bodyPr/>
        <a:lstStyle/>
        <a:p>
          <a:r>
            <a:rPr lang="en-GB" dirty="0"/>
            <a:t>If the offender appeals against their conviction or sentence, you have the Right to be told about the appeal and its outcome.</a:t>
          </a:r>
          <a:endParaRPr lang="en-US" dirty="0"/>
        </a:p>
      </dgm:t>
    </dgm:pt>
    <dgm:pt modelId="{8809469B-D4AB-45D7-AAD9-77ECBA3EF1D5}" type="parTrans" cxnId="{21A663B2-B1DC-4244-A443-D453C93838AB}">
      <dgm:prSet/>
      <dgm:spPr/>
      <dgm:t>
        <a:bodyPr/>
        <a:lstStyle/>
        <a:p>
          <a:endParaRPr lang="en-GB"/>
        </a:p>
      </dgm:t>
    </dgm:pt>
    <dgm:pt modelId="{3E9013A4-01DB-44BC-A332-B1F97E8C38D7}" type="sibTrans" cxnId="{21A663B2-B1DC-4244-A443-D453C93838AB}">
      <dgm:prSet/>
      <dgm:spPr/>
      <dgm:t>
        <a:bodyPr/>
        <a:lstStyle/>
        <a:p>
          <a:endParaRPr lang="en-GB"/>
        </a:p>
      </dgm:t>
    </dgm:pt>
    <dgm:pt modelId="{F4CA87C6-C357-4152-B2A9-45DD1928F756}" type="pres">
      <dgm:prSet presAssocID="{4D8136A6-6D15-4694-A5DB-CAEF239C0489}" presName="linear" presStyleCnt="0">
        <dgm:presLayoutVars>
          <dgm:animLvl val="lvl"/>
          <dgm:resizeHandles val="exact"/>
        </dgm:presLayoutVars>
      </dgm:prSet>
      <dgm:spPr/>
    </dgm:pt>
    <dgm:pt modelId="{6425A2F2-2A60-4F75-9A49-476DB13550C9}" type="pres">
      <dgm:prSet presAssocID="{8F4D9803-D66D-4456-AEBB-5266D5D31A9D}" presName="parentText" presStyleLbl="node1" presStyleIdx="0" presStyleCnt="3">
        <dgm:presLayoutVars>
          <dgm:chMax val="0"/>
          <dgm:bulletEnabled val="1"/>
        </dgm:presLayoutVars>
      </dgm:prSet>
      <dgm:spPr/>
    </dgm:pt>
    <dgm:pt modelId="{4E1BBBA9-E4F7-4E15-860D-CD87DF86C55D}" type="pres">
      <dgm:prSet presAssocID="{BDF57BDE-A06B-409C-8EEC-7AF0F13DF140}" presName="spacer" presStyleCnt="0"/>
      <dgm:spPr/>
    </dgm:pt>
    <dgm:pt modelId="{ADEC64BB-8528-4214-868D-1E7CEC3B822C}" type="pres">
      <dgm:prSet presAssocID="{F4E5F25E-4041-4B38-8988-C7C6A6108D12}" presName="parentText" presStyleLbl="node1" presStyleIdx="1" presStyleCnt="3">
        <dgm:presLayoutVars>
          <dgm:chMax val="0"/>
          <dgm:bulletEnabled val="1"/>
        </dgm:presLayoutVars>
      </dgm:prSet>
      <dgm:spPr/>
    </dgm:pt>
    <dgm:pt modelId="{79CEA23E-559D-439B-8F1C-3E392936B7AF}" type="pres">
      <dgm:prSet presAssocID="{C8569EC4-A83D-4DEE-91AE-E3D24D0EC551}" presName="spacer" presStyleCnt="0"/>
      <dgm:spPr/>
    </dgm:pt>
    <dgm:pt modelId="{0845A01A-0284-4539-81EE-730395E868B7}" type="pres">
      <dgm:prSet presAssocID="{E5621D6F-8766-4734-9493-16DDFECA46BC}" presName="parentText" presStyleLbl="node1" presStyleIdx="2" presStyleCnt="3">
        <dgm:presLayoutVars>
          <dgm:chMax val="0"/>
          <dgm:bulletEnabled val="1"/>
        </dgm:presLayoutVars>
      </dgm:prSet>
      <dgm:spPr/>
    </dgm:pt>
  </dgm:ptLst>
  <dgm:cxnLst>
    <dgm:cxn modelId="{FC6CD219-1F57-4C75-919E-7F1AC5EF140B}" type="presOf" srcId="{8F4D9803-D66D-4456-AEBB-5266D5D31A9D}" destId="{6425A2F2-2A60-4F75-9A49-476DB13550C9}" srcOrd="0" destOrd="0" presId="urn:microsoft.com/office/officeart/2005/8/layout/vList2"/>
    <dgm:cxn modelId="{6442E84E-1A9C-493B-92F8-BC2A9564E2EC}" type="presOf" srcId="{4D8136A6-6D15-4694-A5DB-CAEF239C0489}" destId="{F4CA87C6-C357-4152-B2A9-45DD1928F756}" srcOrd="0" destOrd="0" presId="urn:microsoft.com/office/officeart/2005/8/layout/vList2"/>
    <dgm:cxn modelId="{03FA3682-9F79-47DA-845B-E0DA4C429496}" type="presOf" srcId="{E5621D6F-8766-4734-9493-16DDFECA46BC}" destId="{0845A01A-0284-4539-81EE-730395E868B7}" srcOrd="0" destOrd="0" presId="urn:microsoft.com/office/officeart/2005/8/layout/vList2"/>
    <dgm:cxn modelId="{21A663B2-B1DC-4244-A443-D453C93838AB}" srcId="{4D8136A6-6D15-4694-A5DB-CAEF239C0489}" destId="{E5621D6F-8766-4734-9493-16DDFECA46BC}" srcOrd="2" destOrd="0" parTransId="{8809469B-D4AB-45D7-AAD9-77ECBA3EF1D5}" sibTransId="{3E9013A4-01DB-44BC-A332-B1F97E8C38D7}"/>
    <dgm:cxn modelId="{78D24CBD-FD9C-4868-AAD5-366C31C125E8}" srcId="{4D8136A6-6D15-4694-A5DB-CAEF239C0489}" destId="{F4E5F25E-4041-4B38-8988-C7C6A6108D12}" srcOrd="1" destOrd="0" parTransId="{2F3189BD-B253-4C63-8738-160FC8BE5E33}" sibTransId="{C8569EC4-A83D-4DEE-91AE-E3D24D0EC551}"/>
    <dgm:cxn modelId="{35CF63DE-6FC1-4073-8636-DA1131C0A39E}" type="presOf" srcId="{F4E5F25E-4041-4B38-8988-C7C6A6108D12}" destId="{ADEC64BB-8528-4214-868D-1E7CEC3B822C}" srcOrd="0" destOrd="0" presId="urn:microsoft.com/office/officeart/2005/8/layout/vList2"/>
    <dgm:cxn modelId="{12F086FB-6EC7-4788-8E31-BEDF37C8B2C2}" srcId="{4D8136A6-6D15-4694-A5DB-CAEF239C0489}" destId="{8F4D9803-D66D-4456-AEBB-5266D5D31A9D}" srcOrd="0" destOrd="0" parTransId="{738E6DC9-BEA0-4199-9135-C78FFD41BD88}" sibTransId="{BDF57BDE-A06B-409C-8EEC-7AF0F13DF140}"/>
    <dgm:cxn modelId="{0BED2FFA-AC3D-4876-963D-44A510C44E41}" type="presParOf" srcId="{F4CA87C6-C357-4152-B2A9-45DD1928F756}" destId="{6425A2F2-2A60-4F75-9A49-476DB13550C9}" srcOrd="0" destOrd="0" presId="urn:microsoft.com/office/officeart/2005/8/layout/vList2"/>
    <dgm:cxn modelId="{E61E0EFA-0D05-46B6-A6EC-79B100EE8F71}" type="presParOf" srcId="{F4CA87C6-C357-4152-B2A9-45DD1928F756}" destId="{4E1BBBA9-E4F7-4E15-860D-CD87DF86C55D}" srcOrd="1" destOrd="0" presId="urn:microsoft.com/office/officeart/2005/8/layout/vList2"/>
    <dgm:cxn modelId="{7F9C102C-2BF9-4BEB-86A2-68D637EEDFCA}" type="presParOf" srcId="{F4CA87C6-C357-4152-B2A9-45DD1928F756}" destId="{ADEC64BB-8528-4214-868D-1E7CEC3B822C}" srcOrd="2" destOrd="0" presId="urn:microsoft.com/office/officeart/2005/8/layout/vList2"/>
    <dgm:cxn modelId="{99DD4B95-7805-4E51-BC3B-0E0036D16B38}" type="presParOf" srcId="{F4CA87C6-C357-4152-B2A9-45DD1928F756}" destId="{79CEA23E-559D-439B-8F1C-3E392936B7AF}" srcOrd="3" destOrd="0" presId="urn:microsoft.com/office/officeart/2005/8/layout/vList2"/>
    <dgm:cxn modelId="{AF6C84FA-4834-458D-B62E-BC4055A313DB}" type="presParOf" srcId="{F4CA87C6-C357-4152-B2A9-45DD1928F756}" destId="{0845A01A-0284-4539-81EE-730395E868B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429FB5F-6B05-4296-90A8-5363C866E61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08AA3576-C515-4780-8AED-EBBFDDCBF643}">
      <dgm:prSet/>
      <dgm:spPr/>
      <dgm:t>
        <a:bodyPr/>
        <a:lstStyle/>
        <a:p>
          <a:r>
            <a:rPr lang="en-GB" b="0" i="0" baseline="0"/>
            <a:t>Attend courts to give evidence victims can claim certain expenses – travel, child-care</a:t>
          </a:r>
          <a:endParaRPr lang="en-US"/>
        </a:p>
      </dgm:t>
    </dgm:pt>
    <dgm:pt modelId="{B817AC96-DC9A-462A-92EC-80B1F9310B62}" type="parTrans" cxnId="{C526470F-1FC7-4A08-81BD-5AF462A74EFF}">
      <dgm:prSet/>
      <dgm:spPr/>
      <dgm:t>
        <a:bodyPr/>
        <a:lstStyle/>
        <a:p>
          <a:endParaRPr lang="en-US"/>
        </a:p>
      </dgm:t>
    </dgm:pt>
    <dgm:pt modelId="{11F5602F-DB51-4910-883B-E29B4D3B9D8C}" type="sibTrans" cxnId="{C526470F-1FC7-4A08-81BD-5AF462A74EFF}">
      <dgm:prSet/>
      <dgm:spPr/>
      <dgm:t>
        <a:bodyPr/>
        <a:lstStyle/>
        <a:p>
          <a:endParaRPr lang="en-US"/>
        </a:p>
      </dgm:t>
    </dgm:pt>
    <dgm:pt modelId="{66A61A43-BDA2-42AC-8D06-F04503215A36}">
      <dgm:prSet/>
      <dgm:spPr/>
      <dgm:t>
        <a:bodyPr/>
        <a:lstStyle/>
        <a:p>
          <a:r>
            <a:rPr lang="en-GB" b="0" i="0" baseline="0" dirty="0"/>
            <a:t>If the police took any property from victims, then they have a right to get it back</a:t>
          </a:r>
          <a:endParaRPr lang="en-US" dirty="0"/>
        </a:p>
      </dgm:t>
    </dgm:pt>
    <dgm:pt modelId="{2BDAB92B-DA47-4FD9-A7A8-33680D6BE959}" type="parTrans" cxnId="{2222C4B0-4639-49EA-89C1-8C6725809146}">
      <dgm:prSet/>
      <dgm:spPr/>
      <dgm:t>
        <a:bodyPr/>
        <a:lstStyle/>
        <a:p>
          <a:endParaRPr lang="en-US"/>
        </a:p>
      </dgm:t>
    </dgm:pt>
    <dgm:pt modelId="{20C1584F-C398-4479-A224-BE3A656ED782}" type="sibTrans" cxnId="{2222C4B0-4639-49EA-89C1-8C6725809146}">
      <dgm:prSet/>
      <dgm:spPr/>
      <dgm:t>
        <a:bodyPr/>
        <a:lstStyle/>
        <a:p>
          <a:endParaRPr lang="en-US"/>
        </a:p>
      </dgm:t>
    </dgm:pt>
    <dgm:pt modelId="{E3A81AB9-49DC-42E8-B403-BD1E62C63DC6}" type="pres">
      <dgm:prSet presAssocID="{B429FB5F-6B05-4296-90A8-5363C866E614}" presName="linear" presStyleCnt="0">
        <dgm:presLayoutVars>
          <dgm:animLvl val="lvl"/>
          <dgm:resizeHandles val="exact"/>
        </dgm:presLayoutVars>
      </dgm:prSet>
      <dgm:spPr/>
    </dgm:pt>
    <dgm:pt modelId="{F459BA51-A9D9-484E-A19D-B9C7BB6D99D2}" type="pres">
      <dgm:prSet presAssocID="{08AA3576-C515-4780-8AED-EBBFDDCBF643}" presName="parentText" presStyleLbl="node1" presStyleIdx="0" presStyleCnt="2">
        <dgm:presLayoutVars>
          <dgm:chMax val="0"/>
          <dgm:bulletEnabled val="1"/>
        </dgm:presLayoutVars>
      </dgm:prSet>
      <dgm:spPr/>
    </dgm:pt>
    <dgm:pt modelId="{3ABF7C23-7BFB-47F4-8508-A717E5D39F3C}" type="pres">
      <dgm:prSet presAssocID="{11F5602F-DB51-4910-883B-E29B4D3B9D8C}" presName="spacer" presStyleCnt="0"/>
      <dgm:spPr/>
    </dgm:pt>
    <dgm:pt modelId="{045CB926-BC9F-47AF-BBC9-BA03DDF8A8C2}" type="pres">
      <dgm:prSet presAssocID="{66A61A43-BDA2-42AC-8D06-F04503215A36}" presName="parentText" presStyleLbl="node1" presStyleIdx="1" presStyleCnt="2">
        <dgm:presLayoutVars>
          <dgm:chMax val="0"/>
          <dgm:bulletEnabled val="1"/>
        </dgm:presLayoutVars>
      </dgm:prSet>
      <dgm:spPr/>
    </dgm:pt>
  </dgm:ptLst>
  <dgm:cxnLst>
    <dgm:cxn modelId="{C526470F-1FC7-4A08-81BD-5AF462A74EFF}" srcId="{B429FB5F-6B05-4296-90A8-5363C866E614}" destId="{08AA3576-C515-4780-8AED-EBBFDDCBF643}" srcOrd="0" destOrd="0" parTransId="{B817AC96-DC9A-462A-92EC-80B1F9310B62}" sibTransId="{11F5602F-DB51-4910-883B-E29B4D3B9D8C}"/>
    <dgm:cxn modelId="{B47E8A2B-8DF2-42F4-9BD7-7B9E19FB003F}" type="presOf" srcId="{66A61A43-BDA2-42AC-8D06-F04503215A36}" destId="{045CB926-BC9F-47AF-BBC9-BA03DDF8A8C2}" srcOrd="0" destOrd="0" presId="urn:microsoft.com/office/officeart/2005/8/layout/vList2"/>
    <dgm:cxn modelId="{3756A9AD-9698-4F61-A409-E08F4DD78062}" type="presOf" srcId="{08AA3576-C515-4780-8AED-EBBFDDCBF643}" destId="{F459BA51-A9D9-484E-A19D-B9C7BB6D99D2}" srcOrd="0" destOrd="0" presId="urn:microsoft.com/office/officeart/2005/8/layout/vList2"/>
    <dgm:cxn modelId="{2222C4B0-4639-49EA-89C1-8C6725809146}" srcId="{B429FB5F-6B05-4296-90A8-5363C866E614}" destId="{66A61A43-BDA2-42AC-8D06-F04503215A36}" srcOrd="1" destOrd="0" parTransId="{2BDAB92B-DA47-4FD9-A7A8-33680D6BE959}" sibTransId="{20C1584F-C398-4479-A224-BE3A656ED782}"/>
    <dgm:cxn modelId="{340505CF-8891-407F-988A-F5C02019092B}" type="presOf" srcId="{B429FB5F-6B05-4296-90A8-5363C866E614}" destId="{E3A81AB9-49DC-42E8-B403-BD1E62C63DC6}" srcOrd="0" destOrd="0" presId="urn:microsoft.com/office/officeart/2005/8/layout/vList2"/>
    <dgm:cxn modelId="{10B3FC14-F6CD-46ED-85EE-D2E8F863E59B}" type="presParOf" srcId="{E3A81AB9-49DC-42E8-B403-BD1E62C63DC6}" destId="{F459BA51-A9D9-484E-A19D-B9C7BB6D99D2}" srcOrd="0" destOrd="0" presId="urn:microsoft.com/office/officeart/2005/8/layout/vList2"/>
    <dgm:cxn modelId="{9C58989A-FE6E-4EFE-A6FA-61356FE9B556}" type="presParOf" srcId="{E3A81AB9-49DC-42E8-B403-BD1E62C63DC6}" destId="{3ABF7C23-7BFB-47F4-8508-A717E5D39F3C}" srcOrd="1" destOrd="0" presId="urn:microsoft.com/office/officeart/2005/8/layout/vList2"/>
    <dgm:cxn modelId="{4AFC7F7A-B08A-4E5F-ABA4-926018E6DF0E}" type="presParOf" srcId="{E3A81AB9-49DC-42E8-B403-BD1E62C63DC6}" destId="{045CB926-BC9F-47AF-BBC9-BA03DDF8A8C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A96BB40-ED2C-41A4-9DD4-1F19466B3C7B}"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E89604D4-AAD5-414D-BA63-17D23866F056}">
      <dgm:prSet/>
      <dgm:spPr/>
      <dgm:t>
        <a:bodyPr/>
        <a:lstStyle/>
        <a:p>
          <a:r>
            <a:rPr lang="en-GB" b="0" i="0"/>
            <a:t>Where eligible, a victim or bereaved family members have the right to be provided with information about the offender and at key stages of their sentence.</a:t>
          </a:r>
          <a:endParaRPr lang="en-US"/>
        </a:p>
      </dgm:t>
    </dgm:pt>
    <dgm:pt modelId="{B841065E-25CC-4E5D-B00F-B9AA894CEF01}" type="parTrans" cxnId="{2FE85748-2E33-4ACF-8221-BCFA0888EBB2}">
      <dgm:prSet/>
      <dgm:spPr/>
      <dgm:t>
        <a:bodyPr/>
        <a:lstStyle/>
        <a:p>
          <a:endParaRPr lang="en-US"/>
        </a:p>
      </dgm:t>
    </dgm:pt>
    <dgm:pt modelId="{EDDCDCDA-3368-4872-97DF-8769C8440021}" type="sibTrans" cxnId="{2FE85748-2E33-4ACF-8221-BCFA0888EBB2}">
      <dgm:prSet/>
      <dgm:spPr/>
      <dgm:t>
        <a:bodyPr/>
        <a:lstStyle/>
        <a:p>
          <a:endParaRPr lang="en-US"/>
        </a:p>
      </dgm:t>
    </dgm:pt>
    <dgm:pt modelId="{080C8DC6-24B9-44FD-999C-EA5FA25B4F59}">
      <dgm:prSet/>
      <dgm:spPr/>
      <dgm:t>
        <a:bodyPr/>
        <a:lstStyle/>
        <a:p>
          <a:r>
            <a:rPr lang="en-GB" b="0" i="0" dirty="0"/>
            <a:t>victims also have a right to be consulted by the police if an offender makes an application for a review of their sex offender notification requirements.</a:t>
          </a:r>
          <a:endParaRPr lang="en-US" dirty="0"/>
        </a:p>
      </dgm:t>
    </dgm:pt>
    <dgm:pt modelId="{9C786907-D740-43C2-B377-7EDAEA0BEFE3}" type="parTrans" cxnId="{B8A72321-99BD-4B5C-878B-0CCEEBC9369B}">
      <dgm:prSet/>
      <dgm:spPr/>
      <dgm:t>
        <a:bodyPr/>
        <a:lstStyle/>
        <a:p>
          <a:endParaRPr lang="en-US"/>
        </a:p>
      </dgm:t>
    </dgm:pt>
    <dgm:pt modelId="{145A26C1-1839-4744-97F0-971A7178DAF0}" type="sibTrans" cxnId="{B8A72321-99BD-4B5C-878B-0CCEEBC9369B}">
      <dgm:prSet/>
      <dgm:spPr/>
      <dgm:t>
        <a:bodyPr/>
        <a:lstStyle/>
        <a:p>
          <a:endParaRPr lang="en-US"/>
        </a:p>
      </dgm:t>
    </dgm:pt>
    <dgm:pt modelId="{F658D8BB-FA57-46D4-B0EA-9B4796E6127E}">
      <dgm:prSet/>
      <dgm:spPr/>
      <dgm:t>
        <a:bodyPr/>
        <a:lstStyle/>
        <a:p>
          <a:r>
            <a:rPr lang="en-GB" dirty="0"/>
            <a:t>Where applicable, they also have the Right to make a new Victim Personal Statement, in which they can say how the crime continues to affect them.</a:t>
          </a:r>
          <a:endParaRPr lang="en-US" dirty="0"/>
        </a:p>
      </dgm:t>
    </dgm:pt>
    <dgm:pt modelId="{8D13148F-9C1B-4E50-827F-F6DADD59BA54}" type="parTrans" cxnId="{0C8E34A8-FAD8-4CE3-8DAA-F136AFFCD932}">
      <dgm:prSet/>
      <dgm:spPr/>
      <dgm:t>
        <a:bodyPr/>
        <a:lstStyle/>
        <a:p>
          <a:endParaRPr lang="en-GB"/>
        </a:p>
      </dgm:t>
    </dgm:pt>
    <dgm:pt modelId="{95897210-29F8-478D-8F62-363FD7839F85}" type="sibTrans" cxnId="{0C8E34A8-FAD8-4CE3-8DAA-F136AFFCD932}">
      <dgm:prSet/>
      <dgm:spPr/>
      <dgm:t>
        <a:bodyPr/>
        <a:lstStyle/>
        <a:p>
          <a:endParaRPr lang="en-GB"/>
        </a:p>
      </dgm:t>
    </dgm:pt>
    <dgm:pt modelId="{ACAAADD1-1F64-43A5-8700-289DDB95B97D}" type="pres">
      <dgm:prSet presAssocID="{CA96BB40-ED2C-41A4-9DD4-1F19466B3C7B}" presName="linear" presStyleCnt="0">
        <dgm:presLayoutVars>
          <dgm:animLvl val="lvl"/>
          <dgm:resizeHandles val="exact"/>
        </dgm:presLayoutVars>
      </dgm:prSet>
      <dgm:spPr/>
    </dgm:pt>
    <dgm:pt modelId="{DA679EF8-6DD5-406D-8DCA-29EC25CA5573}" type="pres">
      <dgm:prSet presAssocID="{E89604D4-AAD5-414D-BA63-17D23866F056}" presName="parentText" presStyleLbl="node1" presStyleIdx="0" presStyleCnt="3">
        <dgm:presLayoutVars>
          <dgm:chMax val="0"/>
          <dgm:bulletEnabled val="1"/>
        </dgm:presLayoutVars>
      </dgm:prSet>
      <dgm:spPr/>
    </dgm:pt>
    <dgm:pt modelId="{9C7E5CA0-BC1C-48E6-84CF-9DBDC3086803}" type="pres">
      <dgm:prSet presAssocID="{EDDCDCDA-3368-4872-97DF-8769C8440021}" presName="spacer" presStyleCnt="0"/>
      <dgm:spPr/>
    </dgm:pt>
    <dgm:pt modelId="{D4B0B063-F832-4602-AD58-965563188D39}" type="pres">
      <dgm:prSet presAssocID="{080C8DC6-24B9-44FD-999C-EA5FA25B4F59}" presName="parentText" presStyleLbl="node1" presStyleIdx="1" presStyleCnt="3">
        <dgm:presLayoutVars>
          <dgm:chMax val="0"/>
          <dgm:bulletEnabled val="1"/>
        </dgm:presLayoutVars>
      </dgm:prSet>
      <dgm:spPr/>
    </dgm:pt>
    <dgm:pt modelId="{D781971B-A2E6-4AD3-917F-C58E99A558C8}" type="pres">
      <dgm:prSet presAssocID="{145A26C1-1839-4744-97F0-971A7178DAF0}" presName="spacer" presStyleCnt="0"/>
      <dgm:spPr/>
    </dgm:pt>
    <dgm:pt modelId="{E75E3D28-30E5-4AA7-B087-85B2AF011FE0}" type="pres">
      <dgm:prSet presAssocID="{F658D8BB-FA57-46D4-B0EA-9B4796E6127E}" presName="parentText" presStyleLbl="node1" presStyleIdx="2" presStyleCnt="3">
        <dgm:presLayoutVars>
          <dgm:chMax val="0"/>
          <dgm:bulletEnabled val="1"/>
        </dgm:presLayoutVars>
      </dgm:prSet>
      <dgm:spPr/>
    </dgm:pt>
  </dgm:ptLst>
  <dgm:cxnLst>
    <dgm:cxn modelId="{AE33F200-1F70-4519-A0B7-1DDB7FD69ED1}" type="presOf" srcId="{CA96BB40-ED2C-41A4-9DD4-1F19466B3C7B}" destId="{ACAAADD1-1F64-43A5-8700-289DDB95B97D}" srcOrd="0" destOrd="0" presId="urn:microsoft.com/office/officeart/2005/8/layout/vList2"/>
    <dgm:cxn modelId="{B8A72321-99BD-4B5C-878B-0CCEEBC9369B}" srcId="{CA96BB40-ED2C-41A4-9DD4-1F19466B3C7B}" destId="{080C8DC6-24B9-44FD-999C-EA5FA25B4F59}" srcOrd="1" destOrd="0" parTransId="{9C786907-D740-43C2-B377-7EDAEA0BEFE3}" sibTransId="{145A26C1-1839-4744-97F0-971A7178DAF0}"/>
    <dgm:cxn modelId="{00462332-E04E-401F-8170-D4AB3921B97F}" type="presOf" srcId="{F658D8BB-FA57-46D4-B0EA-9B4796E6127E}" destId="{E75E3D28-30E5-4AA7-B087-85B2AF011FE0}" srcOrd="0" destOrd="0" presId="urn:microsoft.com/office/officeart/2005/8/layout/vList2"/>
    <dgm:cxn modelId="{74C0A037-AF8A-4B7B-B16E-8F21FF37CE00}" type="presOf" srcId="{E89604D4-AAD5-414D-BA63-17D23866F056}" destId="{DA679EF8-6DD5-406D-8DCA-29EC25CA5573}" srcOrd="0" destOrd="0" presId="urn:microsoft.com/office/officeart/2005/8/layout/vList2"/>
    <dgm:cxn modelId="{2FE85748-2E33-4ACF-8221-BCFA0888EBB2}" srcId="{CA96BB40-ED2C-41A4-9DD4-1F19466B3C7B}" destId="{E89604D4-AAD5-414D-BA63-17D23866F056}" srcOrd="0" destOrd="0" parTransId="{B841065E-25CC-4E5D-B00F-B9AA894CEF01}" sibTransId="{EDDCDCDA-3368-4872-97DF-8769C8440021}"/>
    <dgm:cxn modelId="{0C8E34A8-FAD8-4CE3-8DAA-F136AFFCD932}" srcId="{CA96BB40-ED2C-41A4-9DD4-1F19466B3C7B}" destId="{F658D8BB-FA57-46D4-B0EA-9B4796E6127E}" srcOrd="2" destOrd="0" parTransId="{8D13148F-9C1B-4E50-827F-F6DADD59BA54}" sibTransId="{95897210-29F8-478D-8F62-363FD7839F85}"/>
    <dgm:cxn modelId="{929701F8-969F-4D79-B417-77EC8211F13E}" type="presOf" srcId="{080C8DC6-24B9-44FD-999C-EA5FA25B4F59}" destId="{D4B0B063-F832-4602-AD58-965563188D39}" srcOrd="0" destOrd="0" presId="urn:microsoft.com/office/officeart/2005/8/layout/vList2"/>
    <dgm:cxn modelId="{33AE876B-9DD8-4D0C-872E-EB8E3D68937C}" type="presParOf" srcId="{ACAAADD1-1F64-43A5-8700-289DDB95B97D}" destId="{DA679EF8-6DD5-406D-8DCA-29EC25CA5573}" srcOrd="0" destOrd="0" presId="urn:microsoft.com/office/officeart/2005/8/layout/vList2"/>
    <dgm:cxn modelId="{A735445F-503A-45D4-9610-B8B2C193DC1E}" type="presParOf" srcId="{ACAAADD1-1F64-43A5-8700-289DDB95B97D}" destId="{9C7E5CA0-BC1C-48E6-84CF-9DBDC3086803}" srcOrd="1" destOrd="0" presId="urn:microsoft.com/office/officeart/2005/8/layout/vList2"/>
    <dgm:cxn modelId="{A266D2AD-8817-4A15-9A0D-ADE160476F67}" type="presParOf" srcId="{ACAAADD1-1F64-43A5-8700-289DDB95B97D}" destId="{D4B0B063-F832-4602-AD58-965563188D39}" srcOrd="2" destOrd="0" presId="urn:microsoft.com/office/officeart/2005/8/layout/vList2"/>
    <dgm:cxn modelId="{61B01CB7-E058-4572-8CE4-827FB151797A}" type="presParOf" srcId="{ACAAADD1-1F64-43A5-8700-289DDB95B97D}" destId="{D781971B-A2E6-4AD3-917F-C58E99A558C8}" srcOrd="3" destOrd="0" presId="urn:microsoft.com/office/officeart/2005/8/layout/vList2"/>
    <dgm:cxn modelId="{55D77A3A-5637-4709-9B6E-5CD509DC904D}" type="presParOf" srcId="{ACAAADD1-1F64-43A5-8700-289DDB95B97D}" destId="{E75E3D28-30E5-4AA7-B087-85B2AF011FE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431DC17-6E7B-4EEC-B423-F84ABBCD503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8816CDB-2C11-4DA6-9364-218F628B71D4}">
      <dgm:prSet/>
      <dgm:spPr/>
      <dgm:t>
        <a:bodyPr/>
        <a:lstStyle/>
        <a:p>
          <a:r>
            <a:rPr lang="en-GB" b="0" i="0" baseline="0"/>
            <a:t>If a victim considers they have not received any of their rights under the Code, they should be facilitated to make a complaint.</a:t>
          </a:r>
          <a:endParaRPr lang="en-US"/>
        </a:p>
      </dgm:t>
    </dgm:pt>
    <dgm:pt modelId="{16BC17FD-E98A-476C-8BBD-FDB481F81A2B}" type="parTrans" cxnId="{3DEC902E-7660-47AD-A443-533EBCBD133F}">
      <dgm:prSet/>
      <dgm:spPr/>
      <dgm:t>
        <a:bodyPr/>
        <a:lstStyle/>
        <a:p>
          <a:endParaRPr lang="en-US"/>
        </a:p>
      </dgm:t>
    </dgm:pt>
    <dgm:pt modelId="{EF7FB9A0-7C78-48AB-99C9-4A471A102D1D}" type="sibTrans" cxnId="{3DEC902E-7660-47AD-A443-533EBCBD133F}">
      <dgm:prSet/>
      <dgm:spPr/>
      <dgm:t>
        <a:bodyPr/>
        <a:lstStyle/>
        <a:p>
          <a:endParaRPr lang="en-US"/>
        </a:p>
      </dgm:t>
    </dgm:pt>
    <dgm:pt modelId="{8470D228-9624-45AE-ACC3-234C666233E5}">
      <dgm:prSet/>
      <dgm:spPr/>
      <dgm:t>
        <a:bodyPr/>
        <a:lstStyle/>
        <a:p>
          <a:r>
            <a:rPr lang="en-GB"/>
            <a:t>If they remain unhappy, they can contact the Parliamentary and Health Service Ombudsman</a:t>
          </a:r>
          <a:endParaRPr lang="en-US"/>
        </a:p>
      </dgm:t>
    </dgm:pt>
    <dgm:pt modelId="{C0E46C74-39E7-4D86-93C8-5F36C6DA6A9D}" type="parTrans" cxnId="{3858D907-B8E9-4997-81C5-7548B201E0BC}">
      <dgm:prSet/>
      <dgm:spPr/>
      <dgm:t>
        <a:bodyPr/>
        <a:lstStyle/>
        <a:p>
          <a:endParaRPr lang="en-US"/>
        </a:p>
      </dgm:t>
    </dgm:pt>
    <dgm:pt modelId="{8B223663-AE90-4275-ADDC-D16C7E9F3AF4}" type="sibTrans" cxnId="{3858D907-B8E9-4997-81C5-7548B201E0BC}">
      <dgm:prSet/>
      <dgm:spPr/>
      <dgm:t>
        <a:bodyPr/>
        <a:lstStyle/>
        <a:p>
          <a:endParaRPr lang="en-US"/>
        </a:p>
      </dgm:t>
    </dgm:pt>
    <dgm:pt modelId="{36E5760D-F58E-48F8-BAD4-D4D59DC8C9A8}" type="pres">
      <dgm:prSet presAssocID="{D431DC17-6E7B-4EEC-B423-F84ABBCD5036}" presName="linear" presStyleCnt="0">
        <dgm:presLayoutVars>
          <dgm:animLvl val="lvl"/>
          <dgm:resizeHandles val="exact"/>
        </dgm:presLayoutVars>
      </dgm:prSet>
      <dgm:spPr/>
    </dgm:pt>
    <dgm:pt modelId="{896ABF37-C9DC-4237-AA72-8A2DC5559A25}" type="pres">
      <dgm:prSet presAssocID="{88816CDB-2C11-4DA6-9364-218F628B71D4}" presName="parentText" presStyleLbl="node1" presStyleIdx="0" presStyleCnt="2">
        <dgm:presLayoutVars>
          <dgm:chMax val="0"/>
          <dgm:bulletEnabled val="1"/>
        </dgm:presLayoutVars>
      </dgm:prSet>
      <dgm:spPr/>
    </dgm:pt>
    <dgm:pt modelId="{8AD01252-24C8-44AE-ADC7-1E6B09E07D23}" type="pres">
      <dgm:prSet presAssocID="{EF7FB9A0-7C78-48AB-99C9-4A471A102D1D}" presName="spacer" presStyleCnt="0"/>
      <dgm:spPr/>
    </dgm:pt>
    <dgm:pt modelId="{1DFBB28C-E755-436F-AA8B-0D9D8D10A912}" type="pres">
      <dgm:prSet presAssocID="{8470D228-9624-45AE-ACC3-234C666233E5}" presName="parentText" presStyleLbl="node1" presStyleIdx="1" presStyleCnt="2">
        <dgm:presLayoutVars>
          <dgm:chMax val="0"/>
          <dgm:bulletEnabled val="1"/>
        </dgm:presLayoutVars>
      </dgm:prSet>
      <dgm:spPr/>
    </dgm:pt>
  </dgm:ptLst>
  <dgm:cxnLst>
    <dgm:cxn modelId="{48530304-22DC-43B2-9BDA-A4C3E33701B2}" type="presOf" srcId="{D431DC17-6E7B-4EEC-B423-F84ABBCD5036}" destId="{36E5760D-F58E-48F8-BAD4-D4D59DC8C9A8}" srcOrd="0" destOrd="0" presId="urn:microsoft.com/office/officeart/2005/8/layout/vList2"/>
    <dgm:cxn modelId="{3858D907-B8E9-4997-81C5-7548B201E0BC}" srcId="{D431DC17-6E7B-4EEC-B423-F84ABBCD5036}" destId="{8470D228-9624-45AE-ACC3-234C666233E5}" srcOrd="1" destOrd="0" parTransId="{C0E46C74-39E7-4D86-93C8-5F36C6DA6A9D}" sibTransId="{8B223663-AE90-4275-ADDC-D16C7E9F3AF4}"/>
    <dgm:cxn modelId="{3DEC902E-7660-47AD-A443-533EBCBD133F}" srcId="{D431DC17-6E7B-4EEC-B423-F84ABBCD5036}" destId="{88816CDB-2C11-4DA6-9364-218F628B71D4}" srcOrd="0" destOrd="0" parTransId="{16BC17FD-E98A-476C-8BBD-FDB481F81A2B}" sibTransId="{EF7FB9A0-7C78-48AB-99C9-4A471A102D1D}"/>
    <dgm:cxn modelId="{39D39440-64ED-4E37-80C5-C811EBB03853}" type="presOf" srcId="{8470D228-9624-45AE-ACC3-234C666233E5}" destId="{1DFBB28C-E755-436F-AA8B-0D9D8D10A912}" srcOrd="0" destOrd="0" presId="urn:microsoft.com/office/officeart/2005/8/layout/vList2"/>
    <dgm:cxn modelId="{ADF7314F-A03C-430E-AD7A-8AF5186C94C6}" type="presOf" srcId="{88816CDB-2C11-4DA6-9364-218F628B71D4}" destId="{896ABF37-C9DC-4237-AA72-8A2DC5559A25}" srcOrd="0" destOrd="0" presId="urn:microsoft.com/office/officeart/2005/8/layout/vList2"/>
    <dgm:cxn modelId="{5972B03F-3F9E-41FF-B7DD-C7F39181B337}" type="presParOf" srcId="{36E5760D-F58E-48F8-BAD4-D4D59DC8C9A8}" destId="{896ABF37-C9DC-4237-AA72-8A2DC5559A25}" srcOrd="0" destOrd="0" presId="urn:microsoft.com/office/officeart/2005/8/layout/vList2"/>
    <dgm:cxn modelId="{8A4A857E-E49F-4F18-B48E-1D64CC43A83C}" type="presParOf" srcId="{36E5760D-F58E-48F8-BAD4-D4D59DC8C9A8}" destId="{8AD01252-24C8-44AE-ADC7-1E6B09E07D23}" srcOrd="1" destOrd="0" presId="urn:microsoft.com/office/officeart/2005/8/layout/vList2"/>
    <dgm:cxn modelId="{A0D4792E-894E-414C-BA93-6360AA83BE1C}" type="presParOf" srcId="{36E5760D-F58E-48F8-BAD4-D4D59DC8C9A8}" destId="{1DFBB28C-E755-436F-AA8B-0D9D8D10A91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10E6AEC-73DB-4A6D-AFDE-FCA5CA73F6EF}" type="doc">
      <dgm:prSet loTypeId="urn:microsoft.com/office/officeart/2005/8/layout/vList3" loCatId="list" qsTypeId="urn:microsoft.com/office/officeart/2005/8/quickstyle/simple1" qsCatId="simple" csTypeId="urn:microsoft.com/office/officeart/2005/8/colors/accent1_2" csCatId="accent1" phldr="1"/>
      <dgm:spPr/>
    </dgm:pt>
    <dgm:pt modelId="{5EA88163-EA69-4DBE-BF1C-0168BD0B7D12}">
      <dgm:prSet phldrT="[Text]" custT="1"/>
      <dgm:spPr>
        <a:xfrm rot="10800000">
          <a:off x="157452" y="1891843"/>
          <a:ext cx="2339772" cy="2312253"/>
        </a:xfrm>
        <a:solidFill>
          <a:srgbClr val="ED7D31">
            <a:lumMod val="20000"/>
            <a:lumOff val="80000"/>
          </a:srgbClr>
        </a:solidFill>
        <a:ln w="12700" cap="flat" cmpd="sng" algn="ctr">
          <a:solidFill>
            <a:sysClr val="windowText" lastClr="000000"/>
          </a:solidFill>
          <a:prstDash val="solid"/>
          <a:miter lim="800000"/>
        </a:ln>
        <a:effectLst/>
      </dgm:spPr>
      <dgm:t>
        <a:bodyPr/>
        <a:lstStyle/>
        <a:p>
          <a:pPr>
            <a:buNone/>
          </a:pPr>
          <a:r>
            <a:rPr lang="en-GB" sz="2400" dirty="0">
              <a:solidFill>
                <a:sysClr val="windowText" lastClr="000000"/>
              </a:solidFill>
              <a:latin typeface="Calibri" panose="020F0502020204030204"/>
              <a:ea typeface="+mn-ea"/>
              <a:cs typeface="+mn-cs"/>
            </a:rPr>
            <a:t>Screening the witness from the accused</a:t>
          </a: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xfrm rot="10800000">
          <a:off x="2731202" y="1891843"/>
          <a:ext cx="2339772" cy="2312253"/>
        </a:xfrm>
        <a:solidFill>
          <a:srgbClr val="ED7D31">
            <a:lumMod val="20000"/>
            <a:lumOff val="80000"/>
          </a:srgbClr>
        </a:solidFill>
        <a:ln w="12700" cap="flat" cmpd="sng" algn="ctr">
          <a:solidFill>
            <a:sysClr val="windowText" lastClr="000000"/>
          </a:solidFill>
          <a:prstDash val="solid"/>
          <a:miter lim="800000"/>
        </a:ln>
        <a:effectLst/>
      </dgm:spPr>
      <dgm:t>
        <a:bodyPr/>
        <a:lstStyle/>
        <a:p>
          <a:pPr>
            <a:buNone/>
          </a:pPr>
          <a:r>
            <a:rPr lang="en-GB" sz="2400" dirty="0">
              <a:solidFill>
                <a:sysClr val="windowText" lastClr="000000"/>
              </a:solidFill>
              <a:latin typeface="Calibri" panose="020F0502020204030204"/>
              <a:ea typeface="+mn-ea"/>
              <a:cs typeface="+mn-cs"/>
            </a:rPr>
            <a:t>Giving evidence by means of a TV link</a:t>
          </a: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1DB0BDF0-3E5B-4E18-B359-FCCA2F9368C8}" type="pres">
      <dgm:prSet presAssocID="{010E6AEC-73DB-4A6D-AFDE-FCA5CA73F6EF}" presName="linearFlow" presStyleCnt="0">
        <dgm:presLayoutVars>
          <dgm:dir/>
          <dgm:resizeHandles val="exact"/>
        </dgm:presLayoutVars>
      </dgm:prSet>
      <dgm:spPr/>
    </dgm:pt>
    <dgm:pt modelId="{34F60577-E8C0-4CDC-B0D8-AB45C6CB81F1}" type="pres">
      <dgm:prSet presAssocID="{5EA88163-EA69-4DBE-BF1C-0168BD0B7D12}" presName="composite" presStyleCnt="0"/>
      <dgm:spPr/>
    </dgm:pt>
    <dgm:pt modelId="{D6089953-003B-474A-A46D-03C51A64E5FE}" type="pres">
      <dgm:prSet presAssocID="{5EA88163-EA69-4DBE-BF1C-0168BD0B7D12}" presName="imgShp" presStyleLbl="fgImgPlace1" presStyleIdx="0" presStyleCnt="2" custLinFactNeighborX="-19759" custLinFactNeighborY="3818"/>
      <dgm:spPr>
        <a:blipFill rotWithShape="1">
          <a:blip xmlns:r="http://schemas.openxmlformats.org/officeDocument/2006/relationships" r:embed="rId1"/>
          <a:srcRect/>
          <a:stretch>
            <a:fillRect/>
          </a:stretch>
        </a:blipFill>
      </dgm:spPr>
    </dgm:pt>
    <dgm:pt modelId="{2F7F3992-D0BC-4ADA-A3D8-60D85A74F260}" type="pres">
      <dgm:prSet presAssocID="{5EA88163-EA69-4DBE-BF1C-0168BD0B7D12}" presName="txShp" presStyleLbl="node1" presStyleIdx="0" presStyleCnt="2" custScaleX="109770">
        <dgm:presLayoutVars>
          <dgm:bulletEnabled val="1"/>
        </dgm:presLayoutVars>
      </dgm:prSet>
      <dgm:spPr>
        <a:prstGeom prst="round2SameRect">
          <a:avLst>
            <a:gd name="adj1" fmla="val 10500"/>
            <a:gd name="adj2" fmla="val 0"/>
          </a:avLst>
        </a:prstGeom>
      </dgm:spPr>
    </dgm:pt>
    <dgm:pt modelId="{31E3725C-65D0-4090-A657-B4E344399E52}" type="pres">
      <dgm:prSet presAssocID="{6113DB03-ADF2-469F-BFC6-A23453252941}" presName="spacing" presStyleCnt="0"/>
      <dgm:spPr/>
    </dgm:pt>
    <dgm:pt modelId="{105D73CE-4B6B-4C70-B441-EDCE6BCE6723}" type="pres">
      <dgm:prSet presAssocID="{F99258FB-B68B-4C1D-8403-F58B0BF09900}" presName="composite" presStyleCnt="0"/>
      <dgm:spPr/>
    </dgm:pt>
    <dgm:pt modelId="{AE2A8515-E54D-4BF9-8AC0-6AFFAF56178A}" type="pres">
      <dgm:prSet presAssocID="{F99258FB-B68B-4C1D-8403-F58B0BF09900}" presName="imgShp" presStyleLbl="fgImgPlace1" presStyleIdx="1" presStyleCnt="2" custLinFactNeighborX="-18112" custLinFactNeighborY="-1647"/>
      <dgm:spPr>
        <a:blipFill rotWithShape="1">
          <a:blip xmlns:r="http://schemas.openxmlformats.org/officeDocument/2006/relationships" r:embed="rId2"/>
          <a:srcRect/>
          <a:stretch>
            <a:fillRect t="-6000" b="-6000"/>
          </a:stretch>
        </a:blipFill>
      </dgm:spPr>
    </dgm:pt>
    <dgm:pt modelId="{6EEEF17D-3D51-4812-81AB-98B992F4FF64}" type="pres">
      <dgm:prSet presAssocID="{F99258FB-B68B-4C1D-8403-F58B0BF09900}" presName="txShp" presStyleLbl="node1" presStyleIdx="1" presStyleCnt="2" custScaleX="109770">
        <dgm:presLayoutVars>
          <dgm:bulletEnabled val="1"/>
        </dgm:presLayoutVars>
      </dgm:prSet>
      <dgm:spPr>
        <a:prstGeom prst="round2SameRect">
          <a:avLst>
            <a:gd name="adj1" fmla="val 10500"/>
            <a:gd name="adj2" fmla="val 0"/>
          </a:avLst>
        </a:prstGeom>
      </dgm:spPr>
    </dgm:pt>
  </dgm:ptLst>
  <dgm:cxnLst>
    <dgm:cxn modelId="{29761615-37EB-48F6-B2FD-79C9F4BF0ECE}" srcId="{010E6AEC-73DB-4A6D-AFDE-FCA5CA73F6EF}" destId="{F99258FB-B68B-4C1D-8403-F58B0BF09900}" srcOrd="1" destOrd="0" parTransId="{E71D6261-3903-4D00-A69E-3C4B127ED0CE}" sibTransId="{7AB1A850-B23A-4D07-BC50-7A591DC66D3E}"/>
    <dgm:cxn modelId="{E7849287-B0AD-4F50-ABF0-6A576F4D8454}" type="presOf" srcId="{5EA88163-EA69-4DBE-BF1C-0168BD0B7D12}" destId="{2F7F3992-D0BC-4ADA-A3D8-60D85A74F260}" srcOrd="0" destOrd="0" presId="urn:microsoft.com/office/officeart/2005/8/layout/vList3"/>
    <dgm:cxn modelId="{D7878497-493E-484E-A66D-42825F89B4AA}" type="presOf" srcId="{F99258FB-B68B-4C1D-8403-F58B0BF09900}" destId="{6EEEF17D-3D51-4812-81AB-98B992F4FF64}" srcOrd="0" destOrd="0" presId="urn:microsoft.com/office/officeart/2005/8/layout/vList3"/>
    <dgm:cxn modelId="{8D2881AD-E980-465D-A48E-E535A2F12336}" srcId="{010E6AEC-73DB-4A6D-AFDE-FCA5CA73F6EF}" destId="{5EA88163-EA69-4DBE-BF1C-0168BD0B7D12}" srcOrd="0" destOrd="0" parTransId="{A8C5C97A-D3F1-4FB4-858E-39D0C45B2572}" sibTransId="{6113DB03-ADF2-469F-BFC6-A23453252941}"/>
    <dgm:cxn modelId="{7140BFF2-2133-4D70-ACD7-726183649193}" type="presOf" srcId="{010E6AEC-73DB-4A6D-AFDE-FCA5CA73F6EF}" destId="{1DB0BDF0-3E5B-4E18-B359-FCCA2F9368C8}" srcOrd="0" destOrd="0" presId="urn:microsoft.com/office/officeart/2005/8/layout/vList3"/>
    <dgm:cxn modelId="{4F6810D6-6F9A-4642-91ED-31BA67F523E5}" type="presParOf" srcId="{1DB0BDF0-3E5B-4E18-B359-FCCA2F9368C8}" destId="{34F60577-E8C0-4CDC-B0D8-AB45C6CB81F1}" srcOrd="0" destOrd="0" presId="urn:microsoft.com/office/officeart/2005/8/layout/vList3"/>
    <dgm:cxn modelId="{4A4C1F70-232B-4289-8EEE-D85EF55800BE}" type="presParOf" srcId="{34F60577-E8C0-4CDC-B0D8-AB45C6CB81F1}" destId="{D6089953-003B-474A-A46D-03C51A64E5FE}" srcOrd="0" destOrd="0" presId="urn:microsoft.com/office/officeart/2005/8/layout/vList3"/>
    <dgm:cxn modelId="{D956F9C7-32E0-4504-B995-4C5AA05CC5F9}" type="presParOf" srcId="{34F60577-E8C0-4CDC-B0D8-AB45C6CB81F1}" destId="{2F7F3992-D0BC-4ADA-A3D8-60D85A74F260}" srcOrd="1" destOrd="0" presId="urn:microsoft.com/office/officeart/2005/8/layout/vList3"/>
    <dgm:cxn modelId="{8D2E9D09-DBAC-43D7-926E-A237EA4A0F31}" type="presParOf" srcId="{1DB0BDF0-3E5B-4E18-B359-FCCA2F9368C8}" destId="{31E3725C-65D0-4090-A657-B4E344399E52}" srcOrd="1" destOrd="0" presId="urn:microsoft.com/office/officeart/2005/8/layout/vList3"/>
    <dgm:cxn modelId="{F72AD418-2334-4C98-A5F0-6E0A2EB3BC3D}" type="presParOf" srcId="{1DB0BDF0-3E5B-4E18-B359-FCCA2F9368C8}" destId="{105D73CE-4B6B-4C70-B441-EDCE6BCE6723}" srcOrd="2" destOrd="0" presId="urn:microsoft.com/office/officeart/2005/8/layout/vList3"/>
    <dgm:cxn modelId="{BF6CC280-4AB9-4106-B8D7-6A7D137F573C}" type="presParOf" srcId="{105D73CE-4B6B-4C70-B441-EDCE6BCE6723}" destId="{AE2A8515-E54D-4BF9-8AC0-6AFFAF56178A}" srcOrd="0" destOrd="0" presId="urn:microsoft.com/office/officeart/2005/8/layout/vList3"/>
    <dgm:cxn modelId="{D632B97A-57FB-4293-9CBF-9EDA9445DD97}" type="presParOf" srcId="{105D73CE-4B6B-4C70-B441-EDCE6BCE6723}" destId="{6EEEF17D-3D51-4812-81AB-98B992F4FF64}" srcOrd="1" destOrd="0" presId="urn:microsoft.com/office/officeart/2005/8/layout/vList3"/>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010E6AEC-73DB-4A6D-AFDE-FCA5CA73F6EF}" type="doc">
      <dgm:prSet loTypeId="urn:microsoft.com/office/officeart/2005/8/layout/vList3" loCatId="list" qsTypeId="urn:microsoft.com/office/officeart/2005/8/quickstyle/simple1" qsCatId="simple" csTypeId="urn:microsoft.com/office/officeart/2005/8/colors/accent1_2" csCatId="accent1" phldr="1"/>
      <dgm:spPr/>
    </dgm:pt>
    <dgm:pt modelId="{5EA88163-EA69-4DBE-BF1C-0168BD0B7D12}">
      <dgm:prSet phldrT="[Text]" custT="1"/>
      <dgm:spPr>
        <a:xfrm rot="10800000">
          <a:off x="316674" y="1958102"/>
          <a:ext cx="4705833" cy="2393235"/>
        </a:xfrm>
        <a:solidFill>
          <a:srgbClr val="ED7D31">
            <a:lumMod val="20000"/>
            <a:lumOff val="80000"/>
          </a:srgbClr>
        </a:solidFill>
        <a:ln w="12700" cap="flat" cmpd="sng" algn="ctr">
          <a:solidFill>
            <a:sysClr val="windowText" lastClr="000000"/>
          </a:solidFill>
          <a:prstDash val="solid"/>
          <a:miter lim="800000"/>
        </a:ln>
        <a:effectLst/>
      </dgm:spPr>
      <dgm:t>
        <a:bodyPr/>
        <a:lstStyle/>
        <a:p>
          <a:pPr>
            <a:buNone/>
          </a:pPr>
          <a:r>
            <a:rPr lang="en-GB" sz="2400" dirty="0">
              <a:solidFill>
                <a:sysClr val="windowText" lastClr="000000"/>
              </a:solidFill>
              <a:latin typeface="Calibri" panose="020F0502020204030204"/>
              <a:ea typeface="+mn-ea"/>
              <a:cs typeface="+mn-cs"/>
            </a:rPr>
            <a:t>Removal of wigs &amp; gowns</a:t>
          </a: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xfrm rot="10800000">
          <a:off x="5493091" y="1958102"/>
          <a:ext cx="4705833" cy="2393235"/>
        </a:xfrm>
        <a:solidFill>
          <a:srgbClr val="ED7D31">
            <a:lumMod val="20000"/>
            <a:lumOff val="80000"/>
          </a:srgbClr>
        </a:solidFill>
        <a:ln w="12700" cap="flat" cmpd="sng" algn="ctr">
          <a:solidFill>
            <a:sysClr val="windowText" lastClr="000000"/>
          </a:solidFill>
          <a:prstDash val="solid"/>
          <a:miter lim="800000"/>
        </a:ln>
        <a:effectLst/>
      </dgm:spPr>
      <dgm:t>
        <a:bodyPr/>
        <a:lstStyle/>
        <a:p>
          <a:pPr>
            <a:buNone/>
          </a:pPr>
          <a:r>
            <a:rPr lang="en-GB" sz="2400" dirty="0">
              <a:solidFill>
                <a:sysClr val="windowText" lastClr="000000"/>
              </a:solidFill>
              <a:latin typeface="Calibri" panose="020F0502020204030204"/>
              <a:ea typeface="+mn-ea"/>
              <a:cs typeface="+mn-cs"/>
            </a:rPr>
            <a:t>Video recorded interview</a:t>
          </a: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68C3EA2D-31A7-4AB2-BF04-40A6440A1F34}" type="pres">
      <dgm:prSet presAssocID="{010E6AEC-73DB-4A6D-AFDE-FCA5CA73F6EF}" presName="linearFlow" presStyleCnt="0">
        <dgm:presLayoutVars>
          <dgm:dir/>
          <dgm:resizeHandles val="exact"/>
        </dgm:presLayoutVars>
      </dgm:prSet>
      <dgm:spPr/>
    </dgm:pt>
    <dgm:pt modelId="{2F28069A-4F1F-49E1-AC46-4919612D6DB8}" type="pres">
      <dgm:prSet presAssocID="{5EA88163-EA69-4DBE-BF1C-0168BD0B7D12}" presName="composite" presStyleCnt="0"/>
      <dgm:spPr/>
    </dgm:pt>
    <dgm:pt modelId="{08D67E46-9824-472C-AB05-6EF98D313FDF}" type="pres">
      <dgm:prSet presAssocID="{5EA88163-EA69-4DBE-BF1C-0168BD0B7D12}" presName="imgShp" presStyleLbl="fgImgPlace1" presStyleIdx="0" presStyleCnt="2"/>
      <dgm:spPr>
        <a:blipFill rotWithShape="1">
          <a:blip xmlns:r="http://schemas.openxmlformats.org/officeDocument/2006/relationships" r:embed="rId1"/>
          <a:srcRect/>
          <a:stretch>
            <a:fillRect t="-5000" b="-5000"/>
          </a:stretch>
        </a:blipFill>
      </dgm:spPr>
    </dgm:pt>
    <dgm:pt modelId="{FC9C41DD-AC72-47C1-BFEF-3F4C80ADA7AC}" type="pres">
      <dgm:prSet presAssocID="{5EA88163-EA69-4DBE-BF1C-0168BD0B7D12}" presName="txShp" presStyleLbl="node1" presStyleIdx="0" presStyleCnt="2" custLinFactNeighborX="1319" custLinFactNeighborY="-26">
        <dgm:presLayoutVars>
          <dgm:bulletEnabled val="1"/>
        </dgm:presLayoutVars>
      </dgm:prSet>
      <dgm:spPr>
        <a:prstGeom prst="round2SameRect">
          <a:avLst>
            <a:gd name="adj1" fmla="val 10500"/>
            <a:gd name="adj2" fmla="val 0"/>
          </a:avLst>
        </a:prstGeom>
      </dgm:spPr>
    </dgm:pt>
    <dgm:pt modelId="{CD0DB3C5-ED5C-43DC-A00F-2C4518394742}" type="pres">
      <dgm:prSet presAssocID="{6113DB03-ADF2-469F-BFC6-A23453252941}" presName="spacing" presStyleCnt="0"/>
      <dgm:spPr/>
    </dgm:pt>
    <dgm:pt modelId="{93FEF366-79EF-424D-9109-525D46752F41}" type="pres">
      <dgm:prSet presAssocID="{F99258FB-B68B-4C1D-8403-F58B0BF09900}" presName="composite" presStyleCnt="0"/>
      <dgm:spPr/>
    </dgm:pt>
    <dgm:pt modelId="{B9F92208-AF91-4035-8873-C994831FD752}" type="pres">
      <dgm:prSet presAssocID="{F99258FB-B68B-4C1D-8403-F58B0BF09900}" presName="imgShp" presStyleLbl="fgImgPlace1" presStyleIdx="1" presStyleCnt="2"/>
      <dgm:spPr>
        <a:blipFill rotWithShape="1">
          <a:blip xmlns:r="http://schemas.openxmlformats.org/officeDocument/2006/relationships" r:embed="rId2"/>
          <a:srcRect/>
          <a:stretch>
            <a:fillRect t="-10000" b="-10000"/>
          </a:stretch>
        </a:blipFill>
      </dgm:spPr>
    </dgm:pt>
    <dgm:pt modelId="{A3097846-BCE2-402B-825D-892A1E56EF9F}" type="pres">
      <dgm:prSet presAssocID="{F99258FB-B68B-4C1D-8403-F58B0BF09900}" presName="txShp" presStyleLbl="node1" presStyleIdx="1" presStyleCnt="2">
        <dgm:presLayoutVars>
          <dgm:bulletEnabled val="1"/>
        </dgm:presLayoutVars>
      </dgm:prSet>
      <dgm:spPr>
        <a:prstGeom prst="round2SameRect">
          <a:avLst>
            <a:gd name="adj1" fmla="val 10500"/>
            <a:gd name="adj2" fmla="val 0"/>
          </a:avLst>
        </a:prstGeom>
      </dgm:spPr>
    </dgm:pt>
  </dgm:ptLst>
  <dgm:cxnLst>
    <dgm:cxn modelId="{29761615-37EB-48F6-B2FD-79C9F4BF0ECE}" srcId="{010E6AEC-73DB-4A6D-AFDE-FCA5CA73F6EF}" destId="{F99258FB-B68B-4C1D-8403-F58B0BF09900}" srcOrd="1" destOrd="0" parTransId="{E71D6261-3903-4D00-A69E-3C4B127ED0CE}" sibTransId="{7AB1A850-B23A-4D07-BC50-7A591DC66D3E}"/>
    <dgm:cxn modelId="{3DEFC616-C40A-47A4-9B05-BC54E3F5308B}" type="presOf" srcId="{5EA88163-EA69-4DBE-BF1C-0168BD0B7D12}" destId="{FC9C41DD-AC72-47C1-BFEF-3F4C80ADA7AC}" srcOrd="0" destOrd="0" presId="urn:microsoft.com/office/officeart/2005/8/layout/vList3"/>
    <dgm:cxn modelId="{E090FC52-30EA-4D0E-8B77-814E650FA11D}" type="presOf" srcId="{F99258FB-B68B-4C1D-8403-F58B0BF09900}" destId="{A3097846-BCE2-402B-825D-892A1E56EF9F}" srcOrd="0" destOrd="0" presId="urn:microsoft.com/office/officeart/2005/8/layout/vList3"/>
    <dgm:cxn modelId="{8D2881AD-E980-465D-A48E-E535A2F12336}" srcId="{010E6AEC-73DB-4A6D-AFDE-FCA5CA73F6EF}" destId="{5EA88163-EA69-4DBE-BF1C-0168BD0B7D12}" srcOrd="0" destOrd="0" parTransId="{A8C5C97A-D3F1-4FB4-858E-39D0C45B2572}" sibTransId="{6113DB03-ADF2-469F-BFC6-A23453252941}"/>
    <dgm:cxn modelId="{43B389D4-BB8B-44E9-9DCC-9DE60AC84F55}" type="presOf" srcId="{010E6AEC-73DB-4A6D-AFDE-FCA5CA73F6EF}" destId="{68C3EA2D-31A7-4AB2-BF04-40A6440A1F34}" srcOrd="0" destOrd="0" presId="urn:microsoft.com/office/officeart/2005/8/layout/vList3"/>
    <dgm:cxn modelId="{07641FFF-D273-4756-8933-BC85DBD742CF}" type="presParOf" srcId="{68C3EA2D-31A7-4AB2-BF04-40A6440A1F34}" destId="{2F28069A-4F1F-49E1-AC46-4919612D6DB8}" srcOrd="0" destOrd="0" presId="urn:microsoft.com/office/officeart/2005/8/layout/vList3"/>
    <dgm:cxn modelId="{5FCFCC53-BC37-4AC8-9E95-50A7DE7C8E5B}" type="presParOf" srcId="{2F28069A-4F1F-49E1-AC46-4919612D6DB8}" destId="{08D67E46-9824-472C-AB05-6EF98D313FDF}" srcOrd="0" destOrd="0" presId="urn:microsoft.com/office/officeart/2005/8/layout/vList3"/>
    <dgm:cxn modelId="{E1A21FBE-7F1E-4576-839E-57EC2A3508AD}" type="presParOf" srcId="{2F28069A-4F1F-49E1-AC46-4919612D6DB8}" destId="{FC9C41DD-AC72-47C1-BFEF-3F4C80ADA7AC}" srcOrd="1" destOrd="0" presId="urn:microsoft.com/office/officeart/2005/8/layout/vList3"/>
    <dgm:cxn modelId="{1D9C578D-4732-4C5A-A7AC-381EBF91FB5B}" type="presParOf" srcId="{68C3EA2D-31A7-4AB2-BF04-40A6440A1F34}" destId="{CD0DB3C5-ED5C-43DC-A00F-2C4518394742}" srcOrd="1" destOrd="0" presId="urn:microsoft.com/office/officeart/2005/8/layout/vList3"/>
    <dgm:cxn modelId="{333C8F74-5750-443F-AE8F-22EB912C4348}" type="presParOf" srcId="{68C3EA2D-31A7-4AB2-BF04-40A6440A1F34}" destId="{93FEF366-79EF-424D-9109-525D46752F41}" srcOrd="2" destOrd="0" presId="urn:microsoft.com/office/officeart/2005/8/layout/vList3"/>
    <dgm:cxn modelId="{CAFCBF84-6466-4330-9B8E-B4F54D2FC604}" type="presParOf" srcId="{93FEF366-79EF-424D-9109-525D46752F41}" destId="{B9F92208-AF91-4035-8873-C994831FD752}" srcOrd="0" destOrd="0" presId="urn:microsoft.com/office/officeart/2005/8/layout/vList3"/>
    <dgm:cxn modelId="{76259CB7-BF69-488E-8E9D-1814650E0EB3}" type="presParOf" srcId="{93FEF366-79EF-424D-9109-525D46752F41}" destId="{A3097846-BCE2-402B-825D-892A1E56EF9F}" srcOrd="1" destOrd="0" presId="urn:microsoft.com/office/officeart/2005/8/layout/vLis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10E6AEC-73DB-4A6D-AFDE-FCA5CA73F6EF}" type="doc">
      <dgm:prSet loTypeId="urn:microsoft.com/office/officeart/2005/8/layout/vList3" loCatId="list" qsTypeId="urn:microsoft.com/office/officeart/2005/8/quickstyle/simple1" qsCatId="simple" csTypeId="urn:microsoft.com/office/officeart/2005/8/colors/accent1_2" csCatId="accent1" phldr="1"/>
      <dgm:spPr/>
    </dgm:pt>
    <dgm:pt modelId="{5EA88163-EA69-4DBE-BF1C-0168BD0B7D12}">
      <dgm:prSet phldrT="[Text]" custT="1"/>
      <dgm:spPr>
        <a:xfrm rot="10800000">
          <a:off x="157452" y="1891843"/>
          <a:ext cx="2339772" cy="2312253"/>
        </a:xfrm>
        <a:solidFill>
          <a:srgbClr val="ED7D31">
            <a:lumMod val="20000"/>
            <a:lumOff val="80000"/>
          </a:srgbClr>
        </a:solidFill>
        <a:ln w="12700" cap="flat" cmpd="sng" algn="ctr">
          <a:solidFill>
            <a:sysClr val="windowText" lastClr="000000"/>
          </a:solidFill>
          <a:prstDash val="solid"/>
          <a:miter lim="800000"/>
        </a:ln>
        <a:effectLst/>
      </dgm:spPr>
      <dgm:t>
        <a:bodyPr/>
        <a:lstStyle/>
        <a:p>
          <a:pPr>
            <a:buNone/>
          </a:pPr>
          <a:r>
            <a:rPr lang="en-GB" sz="2400" dirty="0">
              <a:solidFill>
                <a:sysClr val="windowText" lastClr="000000"/>
              </a:solidFill>
              <a:latin typeface="Calibri" panose="020F0502020204030204"/>
              <a:ea typeface="+mn-ea"/>
              <a:cs typeface="+mn-cs"/>
            </a:rPr>
            <a:t>Giving</a:t>
          </a:r>
          <a:r>
            <a:rPr lang="en-GB" sz="2400" baseline="0" dirty="0">
              <a:solidFill>
                <a:sysClr val="windowText" lastClr="000000"/>
              </a:solidFill>
              <a:latin typeface="Calibri" panose="020F0502020204030204"/>
              <a:ea typeface="+mn-ea"/>
              <a:cs typeface="+mn-cs"/>
            </a:rPr>
            <a:t> evidence in private</a:t>
          </a:r>
          <a:endParaRPr lang="en-GB" sz="2400" dirty="0">
            <a:solidFill>
              <a:sysClr val="windowText" lastClr="000000"/>
            </a:solidFill>
            <a:latin typeface="Calibri" panose="020F0502020204030204"/>
            <a:ea typeface="+mn-ea"/>
            <a:cs typeface="+mn-cs"/>
          </a:endParaRP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xfrm rot="10800000">
          <a:off x="2731202" y="1891843"/>
          <a:ext cx="2339772" cy="2312253"/>
        </a:xfrm>
        <a:solidFill>
          <a:srgbClr val="ED7D31">
            <a:lumMod val="20000"/>
            <a:lumOff val="80000"/>
          </a:srgbClr>
        </a:solidFill>
        <a:ln w="12700" cap="flat" cmpd="sng" algn="ctr">
          <a:solidFill>
            <a:sysClr val="windowText" lastClr="000000"/>
          </a:solidFill>
          <a:prstDash val="solid"/>
          <a:miter lim="800000"/>
        </a:ln>
        <a:effectLst/>
      </dgm:spPr>
      <dgm:t>
        <a:bodyPr/>
        <a:lstStyle/>
        <a:p>
          <a:pPr>
            <a:buNone/>
          </a:pPr>
          <a:r>
            <a:rPr lang="en-GB" sz="2400" dirty="0">
              <a:solidFill>
                <a:sysClr val="windowText" lastClr="000000"/>
              </a:solidFill>
              <a:latin typeface="Calibri" panose="020F0502020204030204"/>
              <a:ea typeface="+mn-ea"/>
              <a:cs typeface="+mn-cs"/>
            </a:rPr>
            <a:t>Examination of witnesses  through </a:t>
          </a:r>
          <a:r>
            <a:rPr lang="en-GB" sz="2400" baseline="0" dirty="0">
              <a:solidFill>
                <a:sysClr val="windowText" lastClr="000000"/>
              </a:solidFill>
              <a:latin typeface="Calibri" panose="020F0502020204030204"/>
              <a:ea typeface="+mn-ea"/>
              <a:cs typeface="+mn-cs"/>
            </a:rPr>
            <a:t>intermediary</a:t>
          </a:r>
          <a:endParaRPr lang="en-GB" sz="2400" dirty="0">
            <a:solidFill>
              <a:sysClr val="windowText" lastClr="000000"/>
            </a:solidFill>
            <a:latin typeface="Calibri" panose="020F0502020204030204"/>
            <a:ea typeface="+mn-ea"/>
            <a:cs typeface="+mn-cs"/>
          </a:endParaRP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11D83037-C7D6-4436-88BB-52C2A48244F5}" type="pres">
      <dgm:prSet presAssocID="{010E6AEC-73DB-4A6D-AFDE-FCA5CA73F6EF}" presName="linearFlow" presStyleCnt="0">
        <dgm:presLayoutVars>
          <dgm:dir/>
          <dgm:resizeHandles val="exact"/>
        </dgm:presLayoutVars>
      </dgm:prSet>
      <dgm:spPr/>
    </dgm:pt>
    <dgm:pt modelId="{D5A707F6-C77E-4FBC-9523-EBA142495979}" type="pres">
      <dgm:prSet presAssocID="{5EA88163-EA69-4DBE-BF1C-0168BD0B7D12}" presName="composite" presStyleCnt="0"/>
      <dgm:spPr/>
    </dgm:pt>
    <dgm:pt modelId="{8A69AA0F-70F3-4AD8-8B46-20A6C9036078}" type="pres">
      <dgm:prSet presAssocID="{5EA88163-EA69-4DBE-BF1C-0168BD0B7D12}" presName="imgShp" presStyleLbl="fgImgPlace1" presStyleIdx="0" presStyleCnt="2" custScaleX="135110" custScaleY="102830" custLinFactNeighborX="-31255" custLinFactNeighborY="819"/>
      <dgm:spPr>
        <a:blipFill rotWithShape="1">
          <a:blip xmlns:r="http://schemas.openxmlformats.org/officeDocument/2006/relationships" r:embed="rId1"/>
          <a:srcRect/>
          <a:stretch>
            <a:fillRect/>
          </a:stretch>
        </a:blipFill>
      </dgm:spPr>
    </dgm:pt>
    <dgm:pt modelId="{B8081392-2421-4ECC-9680-D1DCFC0B397A}" type="pres">
      <dgm:prSet presAssocID="{5EA88163-EA69-4DBE-BF1C-0168BD0B7D12}" presName="txShp" presStyleLbl="node1" presStyleIdx="0" presStyleCnt="2">
        <dgm:presLayoutVars>
          <dgm:bulletEnabled val="1"/>
        </dgm:presLayoutVars>
      </dgm:prSet>
      <dgm:spPr>
        <a:prstGeom prst="round2SameRect">
          <a:avLst>
            <a:gd name="adj1" fmla="val 10500"/>
            <a:gd name="adj2" fmla="val 0"/>
          </a:avLst>
        </a:prstGeom>
      </dgm:spPr>
    </dgm:pt>
    <dgm:pt modelId="{C400CE6E-C3DA-444E-B9E7-9F9639783865}" type="pres">
      <dgm:prSet presAssocID="{6113DB03-ADF2-469F-BFC6-A23453252941}" presName="spacing" presStyleCnt="0"/>
      <dgm:spPr/>
    </dgm:pt>
    <dgm:pt modelId="{5BF05755-CFDA-4F4D-BEB8-22116D72F5FF}" type="pres">
      <dgm:prSet presAssocID="{F99258FB-B68B-4C1D-8403-F58B0BF09900}" presName="composite" presStyleCnt="0"/>
      <dgm:spPr/>
    </dgm:pt>
    <dgm:pt modelId="{6D0DDD84-67E5-4C85-8CDD-D29A81495368}" type="pres">
      <dgm:prSet presAssocID="{F99258FB-B68B-4C1D-8403-F58B0BF09900}" presName="imgShp" presStyleLbl="fgImgPlace1" presStyleIdx="1" presStyleCnt="2" custScaleX="143523" custScaleY="118873" custLinFactNeighborX="-20072" custLinFactNeighborY="278"/>
      <dgm:spPr>
        <a:blipFill rotWithShape="1">
          <a:blip xmlns:r="http://schemas.openxmlformats.org/officeDocument/2006/relationships" r:embed="rId2"/>
          <a:srcRect/>
          <a:stretch>
            <a:fillRect t="-6000" b="-6000"/>
          </a:stretch>
        </a:blipFill>
      </dgm:spPr>
    </dgm:pt>
    <dgm:pt modelId="{BC3F461E-119A-4C5D-9D44-8CC570745A64}" type="pres">
      <dgm:prSet presAssocID="{F99258FB-B68B-4C1D-8403-F58B0BF09900}" presName="txShp" presStyleLbl="node1" presStyleIdx="1" presStyleCnt="2">
        <dgm:presLayoutVars>
          <dgm:bulletEnabled val="1"/>
        </dgm:presLayoutVars>
      </dgm:prSet>
      <dgm:spPr>
        <a:prstGeom prst="round2SameRect">
          <a:avLst>
            <a:gd name="adj1" fmla="val 10500"/>
            <a:gd name="adj2" fmla="val 0"/>
          </a:avLst>
        </a:prstGeom>
      </dgm:spPr>
    </dgm:pt>
  </dgm:ptLst>
  <dgm:cxnLst>
    <dgm:cxn modelId="{29761615-37EB-48F6-B2FD-79C9F4BF0ECE}" srcId="{010E6AEC-73DB-4A6D-AFDE-FCA5CA73F6EF}" destId="{F99258FB-B68B-4C1D-8403-F58B0BF09900}" srcOrd="1" destOrd="0" parTransId="{E71D6261-3903-4D00-A69E-3C4B127ED0CE}" sibTransId="{7AB1A850-B23A-4D07-BC50-7A591DC66D3E}"/>
    <dgm:cxn modelId="{7475E522-0AC2-46B2-8C05-453D86032C89}" type="presOf" srcId="{010E6AEC-73DB-4A6D-AFDE-FCA5CA73F6EF}" destId="{11D83037-C7D6-4436-88BB-52C2A48244F5}" srcOrd="0" destOrd="0" presId="urn:microsoft.com/office/officeart/2005/8/layout/vList3"/>
    <dgm:cxn modelId="{1C5633A5-71A6-47CE-A3C3-E385A521B99B}" type="presOf" srcId="{5EA88163-EA69-4DBE-BF1C-0168BD0B7D12}" destId="{B8081392-2421-4ECC-9680-D1DCFC0B397A}" srcOrd="0" destOrd="0" presId="urn:microsoft.com/office/officeart/2005/8/layout/vList3"/>
    <dgm:cxn modelId="{8D2881AD-E980-465D-A48E-E535A2F12336}" srcId="{010E6AEC-73DB-4A6D-AFDE-FCA5CA73F6EF}" destId="{5EA88163-EA69-4DBE-BF1C-0168BD0B7D12}" srcOrd="0" destOrd="0" parTransId="{A8C5C97A-D3F1-4FB4-858E-39D0C45B2572}" sibTransId="{6113DB03-ADF2-469F-BFC6-A23453252941}"/>
    <dgm:cxn modelId="{D21205EF-AEA4-482E-82DA-74B9FB0397A6}" type="presOf" srcId="{F99258FB-B68B-4C1D-8403-F58B0BF09900}" destId="{BC3F461E-119A-4C5D-9D44-8CC570745A64}" srcOrd="0" destOrd="0" presId="urn:microsoft.com/office/officeart/2005/8/layout/vList3"/>
    <dgm:cxn modelId="{584A7205-3DE5-4A08-A639-CB7889D4454C}" type="presParOf" srcId="{11D83037-C7D6-4436-88BB-52C2A48244F5}" destId="{D5A707F6-C77E-4FBC-9523-EBA142495979}" srcOrd="0" destOrd="0" presId="urn:microsoft.com/office/officeart/2005/8/layout/vList3"/>
    <dgm:cxn modelId="{27EDF7F4-A499-4454-93D9-0A6FA4E9FD8F}" type="presParOf" srcId="{D5A707F6-C77E-4FBC-9523-EBA142495979}" destId="{8A69AA0F-70F3-4AD8-8B46-20A6C9036078}" srcOrd="0" destOrd="0" presId="urn:microsoft.com/office/officeart/2005/8/layout/vList3"/>
    <dgm:cxn modelId="{42FF9B63-234D-448E-9262-59C9BF7468DF}" type="presParOf" srcId="{D5A707F6-C77E-4FBC-9523-EBA142495979}" destId="{B8081392-2421-4ECC-9680-D1DCFC0B397A}" srcOrd="1" destOrd="0" presId="urn:microsoft.com/office/officeart/2005/8/layout/vList3"/>
    <dgm:cxn modelId="{EB588C27-15B1-42D6-BADD-5F420AAB1584}" type="presParOf" srcId="{11D83037-C7D6-4436-88BB-52C2A48244F5}" destId="{C400CE6E-C3DA-444E-B9E7-9F9639783865}" srcOrd="1" destOrd="0" presId="urn:microsoft.com/office/officeart/2005/8/layout/vList3"/>
    <dgm:cxn modelId="{A0C6C3B5-2AE8-47C6-BFB0-D757B3346BA9}" type="presParOf" srcId="{11D83037-C7D6-4436-88BB-52C2A48244F5}" destId="{5BF05755-CFDA-4F4D-BEB8-22116D72F5FF}" srcOrd="2" destOrd="0" presId="urn:microsoft.com/office/officeart/2005/8/layout/vList3"/>
    <dgm:cxn modelId="{1E540BA3-F4BE-4266-BD27-7F89A043A8C4}" type="presParOf" srcId="{5BF05755-CFDA-4F4D-BEB8-22116D72F5FF}" destId="{6D0DDD84-67E5-4C85-8CDD-D29A81495368}" srcOrd="0" destOrd="0" presId="urn:microsoft.com/office/officeart/2005/8/layout/vList3"/>
    <dgm:cxn modelId="{18F291BE-D8CA-4A3D-B30C-8DF9BCAAC208}" type="presParOf" srcId="{5BF05755-CFDA-4F4D-BEB8-22116D72F5FF}" destId="{BC3F461E-119A-4C5D-9D44-8CC570745A64}" srcOrd="1" destOrd="0" presId="urn:microsoft.com/office/officeart/2005/8/layout/vList3"/>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10E6AEC-73DB-4A6D-AFDE-FCA5CA73F6EF}" type="doc">
      <dgm:prSet loTypeId="urn:microsoft.com/office/officeart/2005/8/layout/vList3" loCatId="list" qsTypeId="urn:microsoft.com/office/officeart/2005/8/quickstyle/simple1" qsCatId="simple" csTypeId="urn:microsoft.com/office/officeart/2005/8/colors/accent1_2" csCatId="accent1" phldr="1"/>
      <dgm:spPr/>
    </dgm:pt>
    <dgm:pt modelId="{5EA88163-EA69-4DBE-BF1C-0168BD0B7D12}">
      <dgm:prSet phldrT="[Text]" custT="1"/>
      <dgm:spPr>
        <a:xfrm rot="10800000">
          <a:off x="156967" y="1891843"/>
          <a:ext cx="2522885" cy="2312253"/>
        </a:xfrm>
        <a:solidFill>
          <a:srgbClr val="ED7D31">
            <a:lumMod val="20000"/>
            <a:lumOff val="80000"/>
          </a:srgbClr>
        </a:solidFill>
        <a:ln w="12700" cap="flat" cmpd="sng" algn="ctr">
          <a:solidFill>
            <a:sysClr val="windowText" lastClr="000000"/>
          </a:solidFill>
          <a:prstDash val="solid"/>
          <a:miter lim="800000"/>
        </a:ln>
        <a:effectLst/>
      </dgm:spPr>
      <dgm:t>
        <a:bodyPr/>
        <a:lstStyle/>
        <a:p>
          <a:pPr>
            <a:buNone/>
          </a:pPr>
          <a:r>
            <a:rPr lang="en-GB" sz="2400" dirty="0">
              <a:solidFill>
                <a:sysClr val="windowText" lastClr="000000"/>
              </a:solidFill>
              <a:latin typeface="Calibri" panose="020F0502020204030204"/>
              <a:ea typeface="+mn-ea"/>
              <a:cs typeface="+mn-cs"/>
            </a:rPr>
            <a:t>Aids to communication</a:t>
          </a: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xfrm rot="10800000">
          <a:off x="2897271" y="1891843"/>
          <a:ext cx="2174188" cy="2312253"/>
        </a:xfrm>
        <a:solidFill>
          <a:srgbClr val="ED7D31">
            <a:lumMod val="20000"/>
            <a:lumOff val="80000"/>
          </a:srgbClr>
        </a:solidFill>
        <a:ln w="12700" cap="flat" cmpd="sng" algn="ctr">
          <a:solidFill>
            <a:sysClr val="windowText" lastClr="000000"/>
          </a:solidFill>
          <a:prstDash val="solid"/>
          <a:miter lim="800000"/>
        </a:ln>
        <a:effectLst/>
      </dgm:spPr>
      <dgm:t>
        <a:bodyPr/>
        <a:lstStyle/>
        <a:p>
          <a:pPr>
            <a:buNone/>
          </a:pPr>
          <a:r>
            <a:rPr lang="en-GB" sz="2400" dirty="0">
              <a:solidFill>
                <a:sysClr val="windowText" lastClr="000000"/>
              </a:solidFill>
              <a:latin typeface="Calibri" panose="020F0502020204030204"/>
              <a:ea typeface="+mn-ea"/>
              <a:cs typeface="+mn-cs"/>
            </a:rPr>
            <a:t>Using video recording for giving evidence</a:t>
          </a: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6967E2F7-0A94-4AFB-B9E6-CC103C0ECEEF}" type="pres">
      <dgm:prSet presAssocID="{010E6AEC-73DB-4A6D-AFDE-FCA5CA73F6EF}" presName="linearFlow" presStyleCnt="0">
        <dgm:presLayoutVars>
          <dgm:dir/>
          <dgm:resizeHandles val="exact"/>
        </dgm:presLayoutVars>
      </dgm:prSet>
      <dgm:spPr/>
    </dgm:pt>
    <dgm:pt modelId="{E60A8E08-D6E4-4A29-88A2-D6A780418796}" type="pres">
      <dgm:prSet presAssocID="{5EA88163-EA69-4DBE-BF1C-0168BD0B7D12}" presName="composite" presStyleCnt="0"/>
      <dgm:spPr/>
    </dgm:pt>
    <dgm:pt modelId="{9510B2C5-A262-42C7-BD3C-A51A9745D184}" type="pres">
      <dgm:prSet presAssocID="{5EA88163-EA69-4DBE-BF1C-0168BD0B7D12}" presName="imgShp" presStyleLbl="fgImgPlace1" presStyleIdx="0" presStyleCnt="2" custScaleX="118136" custScaleY="98340" custLinFactNeighborX="-7578"/>
      <dgm:spPr>
        <a:blipFill rotWithShape="1">
          <a:blip xmlns:r="http://schemas.openxmlformats.org/officeDocument/2006/relationships" r:embed="rId1"/>
          <a:srcRect/>
          <a:stretch>
            <a:fillRect l="-4000" r="-4000"/>
          </a:stretch>
        </a:blipFill>
      </dgm:spPr>
    </dgm:pt>
    <dgm:pt modelId="{413F7F2B-8242-4318-943C-F43D63DB1ED9}" type="pres">
      <dgm:prSet presAssocID="{5EA88163-EA69-4DBE-BF1C-0168BD0B7D12}" presName="txShp" presStyleLbl="node1" presStyleIdx="0" presStyleCnt="2">
        <dgm:presLayoutVars>
          <dgm:bulletEnabled val="1"/>
        </dgm:presLayoutVars>
      </dgm:prSet>
      <dgm:spPr>
        <a:prstGeom prst="round2SameRect">
          <a:avLst>
            <a:gd name="adj1" fmla="val 10500"/>
            <a:gd name="adj2" fmla="val 0"/>
          </a:avLst>
        </a:prstGeom>
      </dgm:spPr>
    </dgm:pt>
    <dgm:pt modelId="{08490EF2-3DEC-47E4-9224-3EEBE87AABC3}" type="pres">
      <dgm:prSet presAssocID="{6113DB03-ADF2-469F-BFC6-A23453252941}" presName="spacing" presStyleCnt="0"/>
      <dgm:spPr/>
    </dgm:pt>
    <dgm:pt modelId="{2C368219-4D9A-40A8-B832-483666F48396}" type="pres">
      <dgm:prSet presAssocID="{F99258FB-B68B-4C1D-8403-F58B0BF09900}" presName="composite" presStyleCnt="0"/>
      <dgm:spPr/>
    </dgm:pt>
    <dgm:pt modelId="{4F07E5A1-A522-4598-866B-973C4633F9B2}" type="pres">
      <dgm:prSet presAssocID="{F99258FB-B68B-4C1D-8403-F58B0BF09900}" presName="imgShp" presStyleLbl="fgImgPlace1" presStyleIdx="1" presStyleCnt="2" custScaleX="126556" custScaleY="92445" custLinFactNeighborX="-18361" custLinFactNeighborY="421"/>
      <dgm:spPr>
        <a:blipFill rotWithShape="1">
          <a:blip xmlns:r="http://schemas.openxmlformats.org/officeDocument/2006/relationships" r:embed="rId2"/>
          <a:srcRect/>
          <a:stretch>
            <a:fillRect t="-37000" b="-37000"/>
          </a:stretch>
        </a:blipFill>
      </dgm:spPr>
    </dgm:pt>
    <dgm:pt modelId="{44C7768A-619C-425D-85D8-020A80529FAE}" type="pres">
      <dgm:prSet presAssocID="{F99258FB-B68B-4C1D-8403-F58B0BF09900}" presName="txShp" presStyleLbl="node1" presStyleIdx="1" presStyleCnt="2">
        <dgm:presLayoutVars>
          <dgm:bulletEnabled val="1"/>
        </dgm:presLayoutVars>
      </dgm:prSet>
      <dgm:spPr>
        <a:prstGeom prst="round2SameRect">
          <a:avLst>
            <a:gd name="adj1" fmla="val 10500"/>
            <a:gd name="adj2" fmla="val 0"/>
          </a:avLst>
        </a:prstGeom>
      </dgm:spPr>
    </dgm:pt>
  </dgm:ptLst>
  <dgm:cxnLst>
    <dgm:cxn modelId="{29761615-37EB-48F6-B2FD-79C9F4BF0ECE}" srcId="{010E6AEC-73DB-4A6D-AFDE-FCA5CA73F6EF}" destId="{F99258FB-B68B-4C1D-8403-F58B0BF09900}" srcOrd="1" destOrd="0" parTransId="{E71D6261-3903-4D00-A69E-3C4B127ED0CE}" sibTransId="{7AB1A850-B23A-4D07-BC50-7A591DC66D3E}"/>
    <dgm:cxn modelId="{5195A01C-F829-4E34-97E4-E277C7A6A9A1}" type="presOf" srcId="{5EA88163-EA69-4DBE-BF1C-0168BD0B7D12}" destId="{413F7F2B-8242-4318-943C-F43D63DB1ED9}" srcOrd="0" destOrd="0" presId="urn:microsoft.com/office/officeart/2005/8/layout/vList3"/>
    <dgm:cxn modelId="{8D2881AD-E980-465D-A48E-E535A2F12336}" srcId="{010E6AEC-73DB-4A6D-AFDE-FCA5CA73F6EF}" destId="{5EA88163-EA69-4DBE-BF1C-0168BD0B7D12}" srcOrd="0" destOrd="0" parTransId="{A8C5C97A-D3F1-4FB4-858E-39D0C45B2572}" sibTransId="{6113DB03-ADF2-469F-BFC6-A23453252941}"/>
    <dgm:cxn modelId="{D5A512CF-667C-4B6F-B9B5-C7FD9055E061}" type="presOf" srcId="{F99258FB-B68B-4C1D-8403-F58B0BF09900}" destId="{44C7768A-619C-425D-85D8-020A80529FAE}" srcOrd="0" destOrd="0" presId="urn:microsoft.com/office/officeart/2005/8/layout/vList3"/>
    <dgm:cxn modelId="{52AC1CF3-1DC9-45CF-92E2-498EF6D90DC1}" type="presOf" srcId="{010E6AEC-73DB-4A6D-AFDE-FCA5CA73F6EF}" destId="{6967E2F7-0A94-4AFB-B9E6-CC103C0ECEEF}" srcOrd="0" destOrd="0" presId="urn:microsoft.com/office/officeart/2005/8/layout/vList3"/>
    <dgm:cxn modelId="{16AD8B76-A4B1-48A1-85B2-E41F47BB2681}" type="presParOf" srcId="{6967E2F7-0A94-4AFB-B9E6-CC103C0ECEEF}" destId="{E60A8E08-D6E4-4A29-88A2-D6A780418796}" srcOrd="0" destOrd="0" presId="urn:microsoft.com/office/officeart/2005/8/layout/vList3"/>
    <dgm:cxn modelId="{3156DBFA-5A04-46B4-991A-44D9DB13ED28}" type="presParOf" srcId="{E60A8E08-D6E4-4A29-88A2-D6A780418796}" destId="{9510B2C5-A262-42C7-BD3C-A51A9745D184}" srcOrd="0" destOrd="0" presId="urn:microsoft.com/office/officeart/2005/8/layout/vList3"/>
    <dgm:cxn modelId="{C5A0D30E-A017-480B-BFCF-9292E76521EE}" type="presParOf" srcId="{E60A8E08-D6E4-4A29-88A2-D6A780418796}" destId="{413F7F2B-8242-4318-943C-F43D63DB1ED9}" srcOrd="1" destOrd="0" presId="urn:microsoft.com/office/officeart/2005/8/layout/vList3"/>
    <dgm:cxn modelId="{A912FBF1-D7FB-41B8-ABA8-FC77C3598A13}" type="presParOf" srcId="{6967E2F7-0A94-4AFB-B9E6-CC103C0ECEEF}" destId="{08490EF2-3DEC-47E4-9224-3EEBE87AABC3}" srcOrd="1" destOrd="0" presId="urn:microsoft.com/office/officeart/2005/8/layout/vList3"/>
    <dgm:cxn modelId="{D5EA4AB9-C794-426F-BE5F-0B3588A18C9C}" type="presParOf" srcId="{6967E2F7-0A94-4AFB-B9E6-CC103C0ECEEF}" destId="{2C368219-4D9A-40A8-B832-483666F48396}" srcOrd="2" destOrd="0" presId="urn:microsoft.com/office/officeart/2005/8/layout/vList3"/>
    <dgm:cxn modelId="{66E4BD43-276D-4A91-8DA9-B3F5B004752A}" type="presParOf" srcId="{2C368219-4D9A-40A8-B832-483666F48396}" destId="{4F07E5A1-A522-4598-866B-973C4633F9B2}" srcOrd="0" destOrd="0" presId="urn:microsoft.com/office/officeart/2005/8/layout/vList3"/>
    <dgm:cxn modelId="{F7A38FC6-2377-4F5E-BA8A-6F61BDFF64E7}" type="presParOf" srcId="{2C368219-4D9A-40A8-B832-483666F48396}" destId="{44C7768A-619C-425D-85D8-020A80529FAE}" srcOrd="1" destOrd="0" presId="urn:microsoft.com/office/officeart/2005/8/layout/vLis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C46EA7-2809-4BBF-99E9-EDA8E61FF4F9}">
      <dsp:nvSpPr>
        <dsp:cNvPr id="0" name=""/>
        <dsp:cNvSpPr/>
      </dsp:nvSpPr>
      <dsp:spPr>
        <a:xfrm>
          <a:off x="0" y="299659"/>
          <a:ext cx="6666833" cy="73709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Police</a:t>
          </a:r>
          <a:endParaRPr lang="en-US" sz="3000" kern="1200"/>
        </a:p>
      </dsp:txBody>
      <dsp:txXfrm>
        <a:off x="35982" y="335641"/>
        <a:ext cx="6594869" cy="665135"/>
      </dsp:txXfrm>
    </dsp:sp>
    <dsp:sp modelId="{6DF2834C-35C0-44DE-8415-20329D459CC0}">
      <dsp:nvSpPr>
        <dsp:cNvPr id="0" name=""/>
        <dsp:cNvSpPr/>
      </dsp:nvSpPr>
      <dsp:spPr>
        <a:xfrm>
          <a:off x="0" y="1123160"/>
          <a:ext cx="6666833" cy="737099"/>
        </a:xfrm>
        <a:prstGeom prst="roundRect">
          <a:avLst/>
        </a:prstGeom>
        <a:gradFill rotWithShape="0">
          <a:gsLst>
            <a:gs pos="0">
              <a:schemeClr val="accent5">
                <a:hueOff val="-2430430"/>
                <a:satOff val="-165"/>
                <a:lumOff val="392"/>
                <a:alphaOff val="0"/>
                <a:satMod val="103000"/>
                <a:lumMod val="102000"/>
                <a:tint val="94000"/>
              </a:schemeClr>
            </a:gs>
            <a:gs pos="50000">
              <a:schemeClr val="accent5">
                <a:hueOff val="-2430430"/>
                <a:satOff val="-165"/>
                <a:lumOff val="392"/>
                <a:alphaOff val="0"/>
                <a:satMod val="110000"/>
                <a:lumMod val="100000"/>
                <a:shade val="100000"/>
              </a:schemeClr>
            </a:gs>
            <a:gs pos="100000">
              <a:schemeClr val="accent5">
                <a:hueOff val="-2430430"/>
                <a:satOff val="-165"/>
                <a:lumOff val="3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Criminal Prosecution Service (CPS)</a:t>
          </a:r>
          <a:endParaRPr lang="en-US" sz="3000" kern="1200" dirty="0"/>
        </a:p>
      </dsp:txBody>
      <dsp:txXfrm>
        <a:off x="35982" y="1159142"/>
        <a:ext cx="6594869" cy="665135"/>
      </dsp:txXfrm>
    </dsp:sp>
    <dsp:sp modelId="{EFC0D37F-809B-448A-BA53-E07D32B8F04A}">
      <dsp:nvSpPr>
        <dsp:cNvPr id="0" name=""/>
        <dsp:cNvSpPr/>
      </dsp:nvSpPr>
      <dsp:spPr>
        <a:xfrm>
          <a:off x="0" y="1946659"/>
          <a:ext cx="6666833" cy="737099"/>
        </a:xfrm>
        <a:prstGeom prst="roundRect">
          <a:avLst/>
        </a:prstGeom>
        <a:gradFill rotWithShape="0">
          <a:gsLst>
            <a:gs pos="0">
              <a:schemeClr val="accent5">
                <a:hueOff val="-4860860"/>
                <a:satOff val="-330"/>
                <a:lumOff val="784"/>
                <a:alphaOff val="0"/>
                <a:satMod val="103000"/>
                <a:lumMod val="102000"/>
                <a:tint val="94000"/>
              </a:schemeClr>
            </a:gs>
            <a:gs pos="50000">
              <a:schemeClr val="accent5">
                <a:hueOff val="-4860860"/>
                <a:satOff val="-330"/>
                <a:lumOff val="784"/>
                <a:alphaOff val="0"/>
                <a:satMod val="110000"/>
                <a:lumMod val="100000"/>
                <a:shade val="100000"/>
              </a:schemeClr>
            </a:gs>
            <a:gs pos="100000">
              <a:schemeClr val="accent5">
                <a:hueOff val="-4860860"/>
                <a:satOff val="-330"/>
                <a:lumOff val="7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Courts – Magistrates and Crown Court</a:t>
          </a:r>
          <a:endParaRPr lang="en-US" sz="3000" kern="1200"/>
        </a:p>
      </dsp:txBody>
      <dsp:txXfrm>
        <a:off x="35982" y="1982641"/>
        <a:ext cx="6594869" cy="665135"/>
      </dsp:txXfrm>
    </dsp:sp>
    <dsp:sp modelId="{0255FF84-3193-44C8-8A4B-E2A1516838C6}">
      <dsp:nvSpPr>
        <dsp:cNvPr id="0" name=""/>
        <dsp:cNvSpPr/>
      </dsp:nvSpPr>
      <dsp:spPr>
        <a:xfrm>
          <a:off x="0" y="2770160"/>
          <a:ext cx="6666833" cy="737099"/>
        </a:xfrm>
        <a:prstGeom prst="roundRect">
          <a:avLst/>
        </a:prstGeom>
        <a:gradFill rotWithShape="0">
          <a:gsLst>
            <a:gs pos="0">
              <a:schemeClr val="accent5">
                <a:hueOff val="-7291290"/>
                <a:satOff val="-496"/>
                <a:lumOff val="1177"/>
                <a:alphaOff val="0"/>
                <a:satMod val="103000"/>
                <a:lumMod val="102000"/>
                <a:tint val="94000"/>
              </a:schemeClr>
            </a:gs>
            <a:gs pos="50000">
              <a:schemeClr val="accent5">
                <a:hueOff val="-7291290"/>
                <a:satOff val="-496"/>
                <a:lumOff val="1177"/>
                <a:alphaOff val="0"/>
                <a:satMod val="110000"/>
                <a:lumMod val="100000"/>
                <a:shade val="100000"/>
              </a:schemeClr>
            </a:gs>
            <a:gs pos="100000">
              <a:schemeClr val="accent5">
                <a:hueOff val="-7291290"/>
                <a:satOff val="-496"/>
                <a:lumOff val="1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Prisons</a:t>
          </a:r>
          <a:endParaRPr lang="en-US" sz="3000" kern="1200"/>
        </a:p>
      </dsp:txBody>
      <dsp:txXfrm>
        <a:off x="35982" y="2806142"/>
        <a:ext cx="6594869" cy="665135"/>
      </dsp:txXfrm>
    </dsp:sp>
    <dsp:sp modelId="{744AEA71-6290-4769-84E4-F0888266BD0C}">
      <dsp:nvSpPr>
        <dsp:cNvPr id="0" name=""/>
        <dsp:cNvSpPr/>
      </dsp:nvSpPr>
      <dsp:spPr>
        <a:xfrm>
          <a:off x="0" y="3593660"/>
          <a:ext cx="6666833" cy="737099"/>
        </a:xfrm>
        <a:prstGeom prst="roundRect">
          <a:avLst/>
        </a:prstGeom>
        <a:gradFill rotWithShape="0">
          <a:gsLst>
            <a:gs pos="0">
              <a:schemeClr val="accent5">
                <a:hueOff val="-9721720"/>
                <a:satOff val="-661"/>
                <a:lumOff val="1569"/>
                <a:alphaOff val="0"/>
                <a:satMod val="103000"/>
                <a:lumMod val="102000"/>
                <a:tint val="94000"/>
              </a:schemeClr>
            </a:gs>
            <a:gs pos="50000">
              <a:schemeClr val="accent5">
                <a:hueOff val="-9721720"/>
                <a:satOff val="-661"/>
                <a:lumOff val="1569"/>
                <a:alphaOff val="0"/>
                <a:satMod val="110000"/>
                <a:lumMod val="100000"/>
                <a:shade val="100000"/>
              </a:schemeClr>
            </a:gs>
            <a:gs pos="100000">
              <a:schemeClr val="accent5">
                <a:hueOff val="-9721720"/>
                <a:satOff val="-661"/>
                <a:lumOff val="156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Probation</a:t>
          </a:r>
          <a:endParaRPr lang="en-US" sz="3000" kern="1200"/>
        </a:p>
      </dsp:txBody>
      <dsp:txXfrm>
        <a:off x="35982" y="3629642"/>
        <a:ext cx="6594869" cy="665135"/>
      </dsp:txXfrm>
    </dsp:sp>
    <dsp:sp modelId="{C52C901B-AB75-4471-B85C-7F8CE91DCADA}">
      <dsp:nvSpPr>
        <dsp:cNvPr id="0" name=""/>
        <dsp:cNvSpPr/>
      </dsp:nvSpPr>
      <dsp:spPr>
        <a:xfrm>
          <a:off x="0" y="4417160"/>
          <a:ext cx="6666833" cy="737099"/>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Youth offending teams</a:t>
          </a:r>
          <a:endParaRPr lang="en-US" sz="3000" kern="1200"/>
        </a:p>
      </dsp:txBody>
      <dsp:txXfrm>
        <a:off x="35982" y="4453142"/>
        <a:ext cx="6594869" cy="6651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8C03BF-7B0B-47F0-AA04-2329F250F108}">
      <dsp:nvSpPr>
        <dsp:cNvPr id="0" name=""/>
        <dsp:cNvSpPr/>
      </dsp:nvSpPr>
      <dsp:spPr>
        <a:xfrm>
          <a:off x="0" y="0"/>
          <a:ext cx="6550701" cy="303162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t>From the first point of contact and throughout the investigation process, they need to establish if:</a:t>
          </a:r>
        </a:p>
        <a:p>
          <a:pPr marL="0" lvl="0" indent="0" algn="l" defTabSz="1066800">
            <a:lnSpc>
              <a:spcPct val="90000"/>
            </a:lnSpc>
            <a:spcBef>
              <a:spcPct val="0"/>
            </a:spcBef>
            <a:spcAft>
              <a:spcPct val="35000"/>
            </a:spcAft>
            <a:buNone/>
          </a:pPr>
          <a:r>
            <a:rPr lang="en-GB" sz="2400" b="0" i="0" kern="1200" dirty="0"/>
            <a:t>English is the victim's first they can understand the victim the officer/staff member can be understood by the victim (all verbally and in writing)</a:t>
          </a:r>
          <a:endParaRPr lang="en-US" sz="2400" kern="1200" dirty="0"/>
        </a:p>
      </dsp:txBody>
      <dsp:txXfrm>
        <a:off x="147992" y="147992"/>
        <a:ext cx="6254717" cy="2735645"/>
      </dsp:txXfrm>
    </dsp:sp>
    <dsp:sp modelId="{567B1DC8-285D-41B7-B9B9-CBA897D4BD70}">
      <dsp:nvSpPr>
        <dsp:cNvPr id="0" name=""/>
        <dsp:cNvSpPr/>
      </dsp:nvSpPr>
      <dsp:spPr>
        <a:xfrm>
          <a:off x="0" y="3148754"/>
          <a:ext cx="6550701" cy="131058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Information must be provided, in a format that makes it easy, for the victim to  understand</a:t>
          </a:r>
        </a:p>
      </dsp:txBody>
      <dsp:txXfrm>
        <a:off x="63978" y="3212732"/>
        <a:ext cx="6422745" cy="1182631"/>
      </dsp:txXfrm>
    </dsp:sp>
    <dsp:sp modelId="{7D03E900-E1CC-4173-A14A-426455D13DB6}">
      <dsp:nvSpPr>
        <dsp:cNvPr id="0" name=""/>
        <dsp:cNvSpPr/>
      </dsp:nvSpPr>
      <dsp:spPr>
        <a:xfrm>
          <a:off x="0" y="4572901"/>
          <a:ext cx="6550701" cy="125658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They must, where necessary, provide access to interpretation and translation services</a:t>
          </a:r>
          <a:endParaRPr lang="en-US" sz="2400" kern="1200" dirty="0"/>
        </a:p>
      </dsp:txBody>
      <dsp:txXfrm>
        <a:off x="61341" y="4634242"/>
        <a:ext cx="6428019" cy="11338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E5A942-4C7A-4CE8-90E1-19D2102F035E}">
      <dsp:nvSpPr>
        <dsp:cNvPr id="0" name=""/>
        <dsp:cNvSpPr/>
      </dsp:nvSpPr>
      <dsp:spPr>
        <a:xfrm>
          <a:off x="0" y="240515"/>
          <a:ext cx="6364224" cy="11934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0" i="0" kern="1200" baseline="0" dirty="0"/>
            <a:t>The crime should be recorded as soon as possible after the crime is reported.</a:t>
          </a:r>
          <a:endParaRPr lang="en-US" sz="3000" kern="1200" dirty="0"/>
        </a:p>
      </dsp:txBody>
      <dsp:txXfrm>
        <a:off x="58257" y="298772"/>
        <a:ext cx="6247710" cy="1076886"/>
      </dsp:txXfrm>
    </dsp:sp>
    <dsp:sp modelId="{34136208-4215-4E4E-84E7-2C419522C592}">
      <dsp:nvSpPr>
        <dsp:cNvPr id="0" name=""/>
        <dsp:cNvSpPr/>
      </dsp:nvSpPr>
      <dsp:spPr>
        <a:xfrm>
          <a:off x="0" y="1520315"/>
          <a:ext cx="6364224" cy="1193400"/>
        </a:xfrm>
        <a:prstGeom prst="roundRect">
          <a:avLst/>
        </a:prstGeom>
        <a:solidFill>
          <a:schemeClr val="accent5">
            <a:hueOff val="-2451115"/>
            <a:satOff val="-3409"/>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0" i="0" kern="1200" baseline="0"/>
            <a:t>Interviews held without delay </a:t>
          </a:r>
          <a:endParaRPr lang="en-US" sz="3000" kern="1200"/>
        </a:p>
      </dsp:txBody>
      <dsp:txXfrm>
        <a:off x="58257" y="1578572"/>
        <a:ext cx="6247710" cy="1076886"/>
      </dsp:txXfrm>
    </dsp:sp>
    <dsp:sp modelId="{C5A3903A-2192-4A3D-B84E-9239503692AD}">
      <dsp:nvSpPr>
        <dsp:cNvPr id="0" name=""/>
        <dsp:cNvSpPr/>
      </dsp:nvSpPr>
      <dsp:spPr>
        <a:xfrm>
          <a:off x="0" y="2800115"/>
          <a:ext cx="6364224" cy="1193400"/>
        </a:xfrm>
        <a:prstGeom prst="roundRect">
          <a:avLst/>
        </a:prstGeom>
        <a:solidFill>
          <a:schemeClr val="accent5">
            <a:hueOff val="-4902230"/>
            <a:satOff val="-6819"/>
            <a:lumOff val="-26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0" i="0" kern="1200" baseline="0"/>
            <a:t>Right to request to bring a person of your choice to the interview</a:t>
          </a:r>
          <a:endParaRPr lang="en-US" sz="3000" kern="1200"/>
        </a:p>
      </dsp:txBody>
      <dsp:txXfrm>
        <a:off x="58257" y="2858372"/>
        <a:ext cx="6247710" cy="1076886"/>
      </dsp:txXfrm>
    </dsp:sp>
    <dsp:sp modelId="{4EE35563-D910-4734-A39B-F10FF34B29C0}">
      <dsp:nvSpPr>
        <dsp:cNvPr id="0" name=""/>
        <dsp:cNvSpPr/>
      </dsp:nvSpPr>
      <dsp:spPr>
        <a:xfrm>
          <a:off x="0" y="4079916"/>
          <a:ext cx="6364224" cy="119340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0" i="0" kern="1200" baseline="0"/>
            <a:t>Any additional support needed</a:t>
          </a:r>
          <a:endParaRPr lang="en-US" sz="3000" kern="1200"/>
        </a:p>
      </dsp:txBody>
      <dsp:txXfrm>
        <a:off x="58257" y="4138173"/>
        <a:ext cx="6247710" cy="10768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8EE13D-5844-4809-8C19-95B766BF8086}">
      <dsp:nvSpPr>
        <dsp:cNvPr id="0" name=""/>
        <dsp:cNvSpPr/>
      </dsp:nvSpPr>
      <dsp:spPr>
        <a:xfrm>
          <a:off x="0" y="43138"/>
          <a:ext cx="6830568" cy="158059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dirty="0"/>
            <a:t>Right to written confirmation of your allegation. This will include the basic details of the offence, a crime reference number and the contact details of the police officer dealing with your case. The confirmation could be a letter, email, text message, or it could be written by hand.</a:t>
          </a:r>
          <a:endParaRPr lang="en-US" sz="2000" kern="1200" dirty="0"/>
        </a:p>
      </dsp:txBody>
      <dsp:txXfrm>
        <a:off x="77158" y="120296"/>
        <a:ext cx="6676252" cy="1426282"/>
      </dsp:txXfrm>
    </dsp:sp>
    <dsp:sp modelId="{3980AAAC-6027-46D1-8FE8-7F006AFDBA84}">
      <dsp:nvSpPr>
        <dsp:cNvPr id="0" name=""/>
        <dsp:cNvSpPr/>
      </dsp:nvSpPr>
      <dsp:spPr>
        <a:xfrm>
          <a:off x="0" y="1638137"/>
          <a:ext cx="6830568" cy="1243534"/>
        </a:xfrm>
        <a:prstGeom prst="roundRect">
          <a:avLst/>
        </a:prstGeom>
        <a:solidFill>
          <a:schemeClr val="accent5">
            <a:hueOff val="-2451115"/>
            <a:satOff val="-3409"/>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dirty="0"/>
            <a:t>Where the police consider there may be a risk of harm to victim, e.g. domestic abuse cases, they must provide confirmation in a way that does not potentially risk your safety.</a:t>
          </a:r>
          <a:endParaRPr lang="en-US" sz="2000" kern="1200" dirty="0"/>
        </a:p>
      </dsp:txBody>
      <dsp:txXfrm>
        <a:off x="60704" y="1698841"/>
        <a:ext cx="6709160" cy="1122126"/>
      </dsp:txXfrm>
    </dsp:sp>
    <dsp:sp modelId="{3B2653C8-DA7A-4E2F-B0C2-23F5BC8E6B42}">
      <dsp:nvSpPr>
        <dsp:cNvPr id="0" name=""/>
        <dsp:cNvSpPr/>
      </dsp:nvSpPr>
      <dsp:spPr>
        <a:xfrm>
          <a:off x="0" y="2896071"/>
          <a:ext cx="6830568" cy="1243534"/>
        </a:xfrm>
        <a:prstGeom prst="roundRect">
          <a:avLst/>
        </a:prstGeom>
        <a:solidFill>
          <a:schemeClr val="accent5">
            <a:hueOff val="-4902230"/>
            <a:satOff val="-6819"/>
            <a:lumOff val="-26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dirty="0"/>
            <a:t>The police will explain where you can get further information about the criminal justice process and your Rights as a victim. </a:t>
          </a:r>
          <a:endParaRPr lang="en-US" sz="2000" kern="1200" dirty="0"/>
        </a:p>
      </dsp:txBody>
      <dsp:txXfrm>
        <a:off x="60704" y="2956775"/>
        <a:ext cx="6709160" cy="1122126"/>
      </dsp:txXfrm>
    </dsp:sp>
    <dsp:sp modelId="{CF14F6DC-F466-489C-A36D-E959DFCEFC75}">
      <dsp:nvSpPr>
        <dsp:cNvPr id="0" name=""/>
        <dsp:cNvSpPr/>
      </dsp:nvSpPr>
      <dsp:spPr>
        <a:xfrm>
          <a:off x="0" y="4154006"/>
          <a:ext cx="6830568" cy="1243534"/>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This might include services where you can meet with the suspect or offender, which is known as Restorative Justice</a:t>
          </a:r>
          <a:endParaRPr lang="en-US" sz="2000" kern="1200" dirty="0"/>
        </a:p>
      </dsp:txBody>
      <dsp:txXfrm>
        <a:off x="60704" y="4214710"/>
        <a:ext cx="6709160" cy="112212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4C6D88-4601-4BE7-B9D7-894BF4D9DFEC}">
      <dsp:nvSpPr>
        <dsp:cNvPr id="0" name=""/>
        <dsp:cNvSpPr/>
      </dsp:nvSpPr>
      <dsp:spPr>
        <a:xfrm>
          <a:off x="0" y="0"/>
          <a:ext cx="6364224" cy="123247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Right to be offered support. This will include an assessment of whether you are entitled to receive the Enhanced Rights </a:t>
          </a:r>
          <a:endParaRPr lang="en-US" sz="2400" kern="1200" dirty="0"/>
        </a:p>
      </dsp:txBody>
      <dsp:txXfrm>
        <a:off x="60164" y="60164"/>
        <a:ext cx="6243896" cy="1112145"/>
      </dsp:txXfrm>
    </dsp:sp>
    <dsp:sp modelId="{2B8BAF3D-7A19-43C4-9894-192AFC9D124A}">
      <dsp:nvSpPr>
        <dsp:cNvPr id="0" name=""/>
        <dsp:cNvSpPr/>
      </dsp:nvSpPr>
      <dsp:spPr>
        <a:xfrm>
          <a:off x="0" y="1400103"/>
          <a:ext cx="6364224" cy="1309111"/>
        </a:xfrm>
        <a:prstGeom prst="roundRect">
          <a:avLst/>
        </a:prstGeom>
        <a:solidFill>
          <a:schemeClr val="accent5">
            <a:hueOff val="-2451115"/>
            <a:satOff val="-3409"/>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Throughout your case, all service providers must give you the opportunity to be re-assessed if you tell them how your needs have changed.</a:t>
          </a:r>
          <a:endParaRPr lang="en-US" sz="2400" kern="1200" dirty="0"/>
        </a:p>
      </dsp:txBody>
      <dsp:txXfrm>
        <a:off x="63906" y="1464009"/>
        <a:ext cx="6236412" cy="1181299"/>
      </dsp:txXfrm>
    </dsp:sp>
    <dsp:sp modelId="{5AC3A0CA-1059-48EB-88D4-2CC9770E54A1}">
      <dsp:nvSpPr>
        <dsp:cNvPr id="0" name=""/>
        <dsp:cNvSpPr/>
      </dsp:nvSpPr>
      <dsp:spPr>
        <a:xfrm>
          <a:off x="0" y="2789153"/>
          <a:ext cx="6364224" cy="1680644"/>
        </a:xfrm>
        <a:prstGeom prst="roundRect">
          <a:avLst/>
        </a:prstGeom>
        <a:solidFill>
          <a:schemeClr val="accent5">
            <a:hueOff val="-4902230"/>
            <a:satOff val="-6819"/>
            <a:lumOff val="-26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Attendance at court – victims offered assessment needs by the Witness Care Unit to determine whether you require any further help and support before the trial and at the court.</a:t>
          </a:r>
          <a:endParaRPr lang="en-US" sz="2400" kern="1200" dirty="0"/>
        </a:p>
      </dsp:txBody>
      <dsp:txXfrm>
        <a:off x="82042" y="2871195"/>
        <a:ext cx="6200140" cy="1516560"/>
      </dsp:txXfrm>
    </dsp:sp>
    <dsp:sp modelId="{32688FA1-E3DB-43EA-A485-E887D5AF6078}">
      <dsp:nvSpPr>
        <dsp:cNvPr id="0" name=""/>
        <dsp:cNvSpPr/>
      </dsp:nvSpPr>
      <dsp:spPr>
        <a:xfrm>
          <a:off x="0" y="4611978"/>
          <a:ext cx="6364224" cy="1508604"/>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bg1"/>
              </a:solidFill>
            </a:rPr>
            <a:t> If eligible, you have the Right to be offered a referral to specialist support services and to be told about additional support available at court, for example special measures</a:t>
          </a:r>
          <a:endParaRPr lang="en-US" sz="2400" kern="1200" dirty="0">
            <a:solidFill>
              <a:schemeClr val="bg1"/>
            </a:solidFill>
          </a:endParaRPr>
        </a:p>
      </dsp:txBody>
      <dsp:txXfrm>
        <a:off x="73644" y="4685622"/>
        <a:ext cx="6216936" cy="13613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6249BD-FBBB-4C6C-BBF4-F85AAFF02ED3}">
      <dsp:nvSpPr>
        <dsp:cNvPr id="0" name=""/>
        <dsp:cNvSpPr/>
      </dsp:nvSpPr>
      <dsp:spPr>
        <a:xfrm>
          <a:off x="0" y="66209"/>
          <a:ext cx="6364224" cy="155003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Victims have the right to be told by the police when key decisions on the investigation are made and of a suspect being:</a:t>
          </a:r>
          <a:endParaRPr lang="en-US" sz="2200" kern="1200" dirty="0"/>
        </a:p>
      </dsp:txBody>
      <dsp:txXfrm>
        <a:off x="75666" y="141875"/>
        <a:ext cx="6212892" cy="1398698"/>
      </dsp:txXfrm>
    </dsp:sp>
    <dsp:sp modelId="{E47C8208-5F60-4E67-B886-466D1DE8B02C}">
      <dsp:nvSpPr>
        <dsp:cNvPr id="0" name=""/>
        <dsp:cNvSpPr/>
      </dsp:nvSpPr>
      <dsp:spPr>
        <a:xfrm>
          <a:off x="0" y="1679600"/>
          <a:ext cx="6364224" cy="1550030"/>
        </a:xfrm>
        <a:prstGeom prst="roundRect">
          <a:avLst/>
        </a:prstGeom>
        <a:solidFill>
          <a:schemeClr val="accent5">
            <a:hueOff val="-2451115"/>
            <a:satOff val="-3409"/>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arrested; interviewed under caution; released without charge; andreleased on police bail or under investigation or if police bail conditions are changed or cancelled.</a:t>
          </a:r>
          <a:endParaRPr lang="en-US" sz="2200" kern="1200"/>
        </a:p>
      </dsp:txBody>
      <dsp:txXfrm>
        <a:off x="75666" y="1755266"/>
        <a:ext cx="6212892" cy="1398698"/>
      </dsp:txXfrm>
    </dsp:sp>
    <dsp:sp modelId="{73E01455-910C-4F52-AE53-DF6BB6E7C7C5}">
      <dsp:nvSpPr>
        <dsp:cNvPr id="0" name=""/>
        <dsp:cNvSpPr/>
      </dsp:nvSpPr>
      <dsp:spPr>
        <a:xfrm>
          <a:off x="0" y="3292991"/>
          <a:ext cx="6364224" cy="1550030"/>
        </a:xfrm>
        <a:prstGeom prst="roundRect">
          <a:avLst/>
        </a:prstGeom>
        <a:solidFill>
          <a:schemeClr val="accent5">
            <a:hueOff val="-4902230"/>
            <a:satOff val="-6819"/>
            <a:lumOff val="-26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If the police decide not to investigate your case, you will be given an explanation of this decision and referred to other services</a:t>
          </a:r>
          <a:endParaRPr lang="en-US" sz="2200" kern="1200" dirty="0"/>
        </a:p>
      </dsp:txBody>
      <dsp:txXfrm>
        <a:off x="75666" y="3368657"/>
        <a:ext cx="6212892" cy="1398698"/>
      </dsp:txXfrm>
    </dsp:sp>
    <dsp:sp modelId="{68EFF1FE-8C3D-4628-B4CB-A1B9E4B39559}">
      <dsp:nvSpPr>
        <dsp:cNvPr id="0" name=""/>
        <dsp:cNvSpPr/>
      </dsp:nvSpPr>
      <dsp:spPr>
        <a:xfrm>
          <a:off x="0" y="4906381"/>
          <a:ext cx="6364224" cy="155003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Where the police do investigate cases, they will discuss with victims when they want the updates</a:t>
          </a:r>
          <a:endParaRPr lang="en-US" sz="2200" kern="1200" dirty="0"/>
        </a:p>
      </dsp:txBody>
      <dsp:txXfrm>
        <a:off x="75666" y="4982047"/>
        <a:ext cx="6212892" cy="139869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3D6D8-5315-4683-8C0E-8EC4BF54FE92}">
      <dsp:nvSpPr>
        <dsp:cNvPr id="0" name=""/>
        <dsp:cNvSpPr/>
      </dsp:nvSpPr>
      <dsp:spPr>
        <a:xfrm>
          <a:off x="0" y="251748"/>
          <a:ext cx="6224335" cy="49280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0" i="0" kern="1200" dirty="0"/>
            <a:t>If the defendant pleads or is found guilty, the judge or magistrate may order them to pay a victims’ compensation for any loss, damage or injury caused as a result of the crime. You have the Right to be told by the police how to seek compensation and you may be asked to provide evidence of any loss or damage, for example receipts or quotes for repairing the damage caused during the crime.</a:t>
          </a:r>
          <a:endParaRPr lang="en-GB" sz="2700" kern="1200" dirty="0"/>
        </a:p>
      </dsp:txBody>
      <dsp:txXfrm>
        <a:off x="240567" y="492315"/>
        <a:ext cx="5743201" cy="444690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0583C4-550B-48E1-B201-5D314C9FCA49}">
      <dsp:nvSpPr>
        <dsp:cNvPr id="0" name=""/>
        <dsp:cNvSpPr/>
      </dsp:nvSpPr>
      <dsp:spPr>
        <a:xfrm>
          <a:off x="0" y="266921"/>
          <a:ext cx="6713552" cy="115478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dirty="0"/>
            <a:t>A victim has the right to make a VPS to explain in their own words how a crime has affected them, at a time when it suits them at any point prior to sentencing</a:t>
          </a:r>
          <a:endParaRPr lang="en-US" sz="2100" kern="1200" dirty="0"/>
        </a:p>
      </dsp:txBody>
      <dsp:txXfrm>
        <a:off x="56372" y="323293"/>
        <a:ext cx="6600808" cy="1042045"/>
      </dsp:txXfrm>
    </dsp:sp>
    <dsp:sp modelId="{AD851591-2114-4676-B5CB-06512E93E309}">
      <dsp:nvSpPr>
        <dsp:cNvPr id="0" name=""/>
        <dsp:cNvSpPr/>
      </dsp:nvSpPr>
      <dsp:spPr>
        <a:xfrm>
          <a:off x="0" y="1482191"/>
          <a:ext cx="6713552" cy="1154789"/>
        </a:xfrm>
        <a:prstGeom prst="round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E</a:t>
          </a:r>
          <a:r>
            <a:rPr lang="en-GB" sz="2100" b="0" i="0" kern="1200" dirty="0"/>
            <a:t>xplain in their own words how a crime has affected them - physically, emotionally, financially. Different from a witness statement. </a:t>
          </a:r>
          <a:endParaRPr lang="en-US" sz="2100" kern="1200" dirty="0"/>
        </a:p>
      </dsp:txBody>
      <dsp:txXfrm>
        <a:off x="56372" y="1538563"/>
        <a:ext cx="6600808" cy="1042045"/>
      </dsp:txXfrm>
    </dsp:sp>
    <dsp:sp modelId="{F6A59534-2659-467B-BE30-B7D3698D664E}">
      <dsp:nvSpPr>
        <dsp:cNvPr id="0" name=""/>
        <dsp:cNvSpPr/>
      </dsp:nvSpPr>
      <dsp:spPr>
        <a:xfrm>
          <a:off x="0" y="2697460"/>
          <a:ext cx="6713552" cy="1154789"/>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a:t>The Victim Personal Statement is considered by the judge or magistrate when determining what sentence, the defendant should receive and help with further services </a:t>
          </a:r>
          <a:endParaRPr lang="en-US" sz="2100" kern="1200"/>
        </a:p>
      </dsp:txBody>
      <dsp:txXfrm>
        <a:off x="56372" y="2753832"/>
        <a:ext cx="6600808" cy="104204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735B4B-624D-4E81-B297-2D0963269B12}">
      <dsp:nvSpPr>
        <dsp:cNvPr id="0" name=""/>
        <dsp:cNvSpPr/>
      </dsp:nvSpPr>
      <dsp:spPr>
        <a:xfrm>
          <a:off x="0" y="24870"/>
          <a:ext cx="6900512" cy="13197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Once it has been decided that a case is going to court, a Witness Care Unit must update a victim with information about the hearing</a:t>
          </a:r>
          <a:endParaRPr lang="en-US" sz="2400" kern="1200"/>
        </a:p>
      </dsp:txBody>
      <dsp:txXfrm>
        <a:off x="64425" y="89295"/>
        <a:ext cx="6771662" cy="1190909"/>
      </dsp:txXfrm>
    </dsp:sp>
    <dsp:sp modelId="{CB0C579E-381A-4D62-A98C-2C3B1794D780}">
      <dsp:nvSpPr>
        <dsp:cNvPr id="0" name=""/>
        <dsp:cNvSpPr/>
      </dsp:nvSpPr>
      <dsp:spPr>
        <a:xfrm>
          <a:off x="0" y="1413750"/>
          <a:ext cx="6900512" cy="131975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time, date and location of any hearing</a:t>
          </a:r>
          <a:endParaRPr lang="en-US" sz="2400" kern="1200"/>
        </a:p>
      </dsp:txBody>
      <dsp:txXfrm>
        <a:off x="64425" y="1478175"/>
        <a:ext cx="6771662" cy="1190909"/>
      </dsp:txXfrm>
    </dsp:sp>
    <dsp:sp modelId="{E927E498-F2D9-43CD-B855-16F37A16416D}">
      <dsp:nvSpPr>
        <dsp:cNvPr id="0" name=""/>
        <dsp:cNvSpPr/>
      </dsp:nvSpPr>
      <dsp:spPr>
        <a:xfrm>
          <a:off x="0" y="2802630"/>
          <a:ext cx="6900512" cy="131975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the outcome of any bail hearing  - bail conditions , arrest warrants, re-arrested</a:t>
          </a:r>
          <a:endParaRPr lang="en-US" sz="2400" kern="1200" dirty="0"/>
        </a:p>
      </dsp:txBody>
      <dsp:txXfrm>
        <a:off x="64425" y="2867055"/>
        <a:ext cx="6771662" cy="1190909"/>
      </dsp:txXfrm>
    </dsp:sp>
    <dsp:sp modelId="{5FA80FCA-AD5F-43FF-A18D-24E717A0F671}">
      <dsp:nvSpPr>
        <dsp:cNvPr id="0" name=""/>
        <dsp:cNvSpPr/>
      </dsp:nvSpPr>
      <dsp:spPr>
        <a:xfrm>
          <a:off x="0" y="4191510"/>
          <a:ext cx="6900512" cy="131975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outcome of any hearing if the suspect has been re-arrested.</a:t>
          </a:r>
          <a:endParaRPr lang="en-US" sz="2400" kern="1200"/>
        </a:p>
      </dsp:txBody>
      <dsp:txXfrm>
        <a:off x="64425" y="4255935"/>
        <a:ext cx="6771662" cy="119090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25A2F2-2A60-4F75-9A49-476DB13550C9}">
      <dsp:nvSpPr>
        <dsp:cNvPr id="0" name=""/>
        <dsp:cNvSpPr/>
      </dsp:nvSpPr>
      <dsp:spPr>
        <a:xfrm>
          <a:off x="0" y="19695"/>
          <a:ext cx="6900512" cy="17842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dirty="0"/>
            <a:t>The Witness Care Unit must, within one day of receiving the information from the court, update the victim regarding the outcome/decision of the case</a:t>
          </a:r>
          <a:endParaRPr lang="en-US" sz="2500" kern="1200" dirty="0"/>
        </a:p>
      </dsp:txBody>
      <dsp:txXfrm>
        <a:off x="87100" y="106795"/>
        <a:ext cx="6726312" cy="1610050"/>
      </dsp:txXfrm>
    </dsp:sp>
    <dsp:sp modelId="{ADEC64BB-8528-4214-868D-1E7CEC3B822C}">
      <dsp:nvSpPr>
        <dsp:cNvPr id="0" name=""/>
        <dsp:cNvSpPr/>
      </dsp:nvSpPr>
      <dsp:spPr>
        <a:xfrm>
          <a:off x="0" y="1875945"/>
          <a:ext cx="6900512" cy="178425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dirty="0"/>
            <a:t>Right to be told the sentence they received – if convicted </a:t>
          </a:r>
          <a:endParaRPr lang="en-US" sz="2500" kern="1200" dirty="0"/>
        </a:p>
      </dsp:txBody>
      <dsp:txXfrm>
        <a:off x="87100" y="1963045"/>
        <a:ext cx="6726312" cy="1610050"/>
      </dsp:txXfrm>
    </dsp:sp>
    <dsp:sp modelId="{0845A01A-0284-4539-81EE-730395E868B7}">
      <dsp:nvSpPr>
        <dsp:cNvPr id="0" name=""/>
        <dsp:cNvSpPr/>
      </dsp:nvSpPr>
      <dsp:spPr>
        <a:xfrm>
          <a:off x="0" y="3732195"/>
          <a:ext cx="6900512" cy="178425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If the offender appeals against their conviction or sentence, you have the Right to be told about the appeal and its outcome.</a:t>
          </a:r>
          <a:endParaRPr lang="en-US" sz="2500" kern="1200" dirty="0"/>
        </a:p>
      </dsp:txBody>
      <dsp:txXfrm>
        <a:off x="87100" y="3819295"/>
        <a:ext cx="6726312" cy="161005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59BA51-A9D9-484E-A19D-B9C7BB6D99D2}">
      <dsp:nvSpPr>
        <dsp:cNvPr id="0" name=""/>
        <dsp:cNvSpPr/>
      </dsp:nvSpPr>
      <dsp:spPr>
        <a:xfrm>
          <a:off x="0" y="510870"/>
          <a:ext cx="6900512" cy="21996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b="0" i="0" kern="1200" baseline="0"/>
            <a:t>Attend courts to give evidence victims can claim certain expenses – travel, child-care</a:t>
          </a:r>
          <a:endParaRPr lang="en-US" sz="4000" kern="1200"/>
        </a:p>
      </dsp:txBody>
      <dsp:txXfrm>
        <a:off x="107376" y="618246"/>
        <a:ext cx="6685760" cy="1984848"/>
      </dsp:txXfrm>
    </dsp:sp>
    <dsp:sp modelId="{045CB926-BC9F-47AF-BBC9-BA03DDF8A8C2}">
      <dsp:nvSpPr>
        <dsp:cNvPr id="0" name=""/>
        <dsp:cNvSpPr/>
      </dsp:nvSpPr>
      <dsp:spPr>
        <a:xfrm>
          <a:off x="0" y="2825670"/>
          <a:ext cx="6900512" cy="21996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b="0" i="0" kern="1200" baseline="0" dirty="0"/>
            <a:t>If the police took any property from victims, then they have a right to get it back</a:t>
          </a:r>
          <a:endParaRPr lang="en-US" sz="4000" kern="1200" dirty="0"/>
        </a:p>
      </dsp:txBody>
      <dsp:txXfrm>
        <a:off x="107376" y="2933046"/>
        <a:ext cx="6685760" cy="198484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679EF8-6DD5-406D-8DCA-29EC25CA5573}">
      <dsp:nvSpPr>
        <dsp:cNvPr id="0" name=""/>
        <dsp:cNvSpPr/>
      </dsp:nvSpPr>
      <dsp:spPr>
        <a:xfrm>
          <a:off x="0" y="19695"/>
          <a:ext cx="6900512" cy="17842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a:t>Where eligible, a victim or bereaved family members have the right to be provided with information about the offender and at key stages of their sentence.</a:t>
          </a:r>
          <a:endParaRPr lang="en-US" sz="2500" kern="1200"/>
        </a:p>
      </dsp:txBody>
      <dsp:txXfrm>
        <a:off x="87100" y="106795"/>
        <a:ext cx="6726312" cy="1610050"/>
      </dsp:txXfrm>
    </dsp:sp>
    <dsp:sp modelId="{D4B0B063-F832-4602-AD58-965563188D39}">
      <dsp:nvSpPr>
        <dsp:cNvPr id="0" name=""/>
        <dsp:cNvSpPr/>
      </dsp:nvSpPr>
      <dsp:spPr>
        <a:xfrm>
          <a:off x="0" y="1875945"/>
          <a:ext cx="6900512" cy="1784250"/>
        </a:xfrm>
        <a:prstGeom prst="round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dirty="0"/>
            <a:t>victims also have a right to be consulted by the police if an offender makes an application for a review of their sex offender notification requirements.</a:t>
          </a:r>
          <a:endParaRPr lang="en-US" sz="2500" kern="1200" dirty="0"/>
        </a:p>
      </dsp:txBody>
      <dsp:txXfrm>
        <a:off x="87100" y="1963045"/>
        <a:ext cx="6726312" cy="1610050"/>
      </dsp:txXfrm>
    </dsp:sp>
    <dsp:sp modelId="{E75E3D28-30E5-4AA7-B087-85B2AF011FE0}">
      <dsp:nvSpPr>
        <dsp:cNvPr id="0" name=""/>
        <dsp:cNvSpPr/>
      </dsp:nvSpPr>
      <dsp:spPr>
        <a:xfrm>
          <a:off x="0" y="3732195"/>
          <a:ext cx="6900512" cy="178425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Where applicable, they also have the Right to make a new Victim Personal Statement, in which they can say how the crime continues to affect them.</a:t>
          </a:r>
          <a:endParaRPr lang="en-US" sz="2500" kern="1200" dirty="0"/>
        </a:p>
      </dsp:txBody>
      <dsp:txXfrm>
        <a:off x="87100" y="3819295"/>
        <a:ext cx="6726312" cy="161005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6ABF37-C9DC-4237-AA72-8A2DC5559A25}">
      <dsp:nvSpPr>
        <dsp:cNvPr id="0" name=""/>
        <dsp:cNvSpPr/>
      </dsp:nvSpPr>
      <dsp:spPr>
        <a:xfrm>
          <a:off x="0" y="146910"/>
          <a:ext cx="6900512" cy="256931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b="0" i="0" kern="1200" baseline="0"/>
            <a:t>If a victim considers they have not received any of their rights under the Code, they should be facilitated to make a complaint.</a:t>
          </a:r>
          <a:endParaRPr lang="en-US" sz="3600" kern="1200"/>
        </a:p>
      </dsp:txBody>
      <dsp:txXfrm>
        <a:off x="125424" y="272334"/>
        <a:ext cx="6649664" cy="2318471"/>
      </dsp:txXfrm>
    </dsp:sp>
    <dsp:sp modelId="{1DFBB28C-E755-436F-AA8B-0D9D8D10A912}">
      <dsp:nvSpPr>
        <dsp:cNvPr id="0" name=""/>
        <dsp:cNvSpPr/>
      </dsp:nvSpPr>
      <dsp:spPr>
        <a:xfrm>
          <a:off x="0" y="2819910"/>
          <a:ext cx="6900512" cy="2569319"/>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If they remain unhappy, they can contact the Parliamentary and Health Service Ombudsman</a:t>
          </a:r>
          <a:endParaRPr lang="en-US" sz="3600" kern="1200"/>
        </a:p>
      </dsp:txBody>
      <dsp:txXfrm>
        <a:off x="125424" y="2945334"/>
        <a:ext cx="6649664" cy="231847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7F3992-D0BC-4ADA-A3D8-60D85A74F260}">
      <dsp:nvSpPr>
        <dsp:cNvPr id="0" name=""/>
        <dsp:cNvSpPr/>
      </dsp:nvSpPr>
      <dsp:spPr>
        <a:xfrm rot="10800000">
          <a:off x="1083003" y="418909"/>
          <a:ext cx="3903577" cy="1791439"/>
        </a:xfrm>
        <a:prstGeom prst="round2SameRect">
          <a:avLst>
            <a:gd name="adj1" fmla="val 10500"/>
            <a:gd name="adj2" fmla="val 0"/>
          </a:avLst>
        </a:prstGeom>
        <a:solidFill>
          <a:srgbClr val="ED7D31">
            <a:lumMod val="20000"/>
            <a:lumOff val="80000"/>
          </a:srgbClr>
        </a:solidFill>
        <a:ln w="12700" cap="flat" cmpd="sng" algn="ctr">
          <a:solidFill>
            <a:sysClr val="windowText" lastClr="00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9975"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ysClr val="windowText" lastClr="000000"/>
              </a:solidFill>
              <a:latin typeface="Calibri" panose="020F0502020204030204"/>
              <a:ea typeface="+mn-ea"/>
              <a:cs typeface="+mn-cs"/>
            </a:rPr>
            <a:t>Screening the witness from the accused</a:t>
          </a:r>
        </a:p>
      </dsp:txBody>
      <dsp:txXfrm rot="10800000">
        <a:off x="1138096" y="418909"/>
        <a:ext cx="3793391" cy="1736346"/>
      </dsp:txXfrm>
    </dsp:sp>
    <dsp:sp modelId="{D6089953-003B-474A-A46D-03C51A64E5FE}">
      <dsp:nvSpPr>
        <dsp:cNvPr id="0" name=""/>
        <dsp:cNvSpPr/>
      </dsp:nvSpPr>
      <dsp:spPr>
        <a:xfrm>
          <a:off x="7030" y="487307"/>
          <a:ext cx="1791439" cy="1791439"/>
        </a:xfrm>
        <a:prstGeom prst="ellipse">
          <a:avLst/>
        </a:prstGeom>
        <a:blipFill rotWithShape="1">
          <a:blip xmlns:r="http://schemas.openxmlformats.org/officeDocument/2006/relationships" r:embed="rId1"/>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EEEF17D-3D51-4812-81AB-98B992F4FF64}">
      <dsp:nvSpPr>
        <dsp:cNvPr id="0" name=""/>
        <dsp:cNvSpPr/>
      </dsp:nvSpPr>
      <dsp:spPr>
        <a:xfrm rot="10800000">
          <a:off x="1083003" y="2745108"/>
          <a:ext cx="3903577" cy="1791439"/>
        </a:xfrm>
        <a:prstGeom prst="round2SameRect">
          <a:avLst>
            <a:gd name="adj1" fmla="val 10500"/>
            <a:gd name="adj2" fmla="val 0"/>
          </a:avLst>
        </a:prstGeom>
        <a:solidFill>
          <a:srgbClr val="ED7D31">
            <a:lumMod val="20000"/>
            <a:lumOff val="80000"/>
          </a:srgbClr>
        </a:solidFill>
        <a:ln w="12700" cap="flat" cmpd="sng" algn="ctr">
          <a:solidFill>
            <a:sysClr val="windowText" lastClr="00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9975"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ysClr val="windowText" lastClr="000000"/>
              </a:solidFill>
              <a:latin typeface="Calibri" panose="020F0502020204030204"/>
              <a:ea typeface="+mn-ea"/>
              <a:cs typeface="+mn-cs"/>
            </a:rPr>
            <a:t>Giving evidence by means of a TV link</a:t>
          </a:r>
        </a:p>
      </dsp:txBody>
      <dsp:txXfrm rot="10800000">
        <a:off x="1138096" y="2745108"/>
        <a:ext cx="3793391" cy="1736346"/>
      </dsp:txXfrm>
    </dsp:sp>
    <dsp:sp modelId="{AE2A8515-E54D-4BF9-8AC0-6AFFAF56178A}">
      <dsp:nvSpPr>
        <dsp:cNvPr id="0" name=""/>
        <dsp:cNvSpPr/>
      </dsp:nvSpPr>
      <dsp:spPr>
        <a:xfrm>
          <a:off x="36535" y="2715603"/>
          <a:ext cx="1791439" cy="1791439"/>
        </a:xfrm>
        <a:prstGeom prst="ellipse">
          <a:avLst/>
        </a:prstGeom>
        <a:blipFill rotWithShape="1">
          <a:blip xmlns:r="http://schemas.openxmlformats.org/officeDocument/2006/relationships" r:embed="rId2"/>
          <a:srcRect/>
          <a:stretch>
            <a:fillRect t="-6000" b="-6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9C41DD-AC72-47C1-BFEF-3F4C80ADA7AC}">
      <dsp:nvSpPr>
        <dsp:cNvPr id="0" name=""/>
        <dsp:cNvSpPr/>
      </dsp:nvSpPr>
      <dsp:spPr>
        <a:xfrm rot="10800000">
          <a:off x="1580738" y="0"/>
          <a:ext cx="4178071" cy="1893035"/>
        </a:xfrm>
        <a:prstGeom prst="round2SameRect">
          <a:avLst>
            <a:gd name="adj1" fmla="val 10500"/>
            <a:gd name="adj2" fmla="val 0"/>
          </a:avLst>
        </a:prstGeom>
        <a:solidFill>
          <a:srgbClr val="ED7D31">
            <a:lumMod val="20000"/>
            <a:lumOff val="80000"/>
          </a:srgbClr>
        </a:solidFill>
        <a:ln w="12700" cap="flat" cmpd="sng" algn="ctr">
          <a:solidFill>
            <a:sysClr val="windowText" lastClr="00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4776"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ysClr val="windowText" lastClr="000000"/>
              </a:solidFill>
              <a:latin typeface="Calibri" panose="020F0502020204030204"/>
              <a:ea typeface="+mn-ea"/>
              <a:cs typeface="+mn-cs"/>
            </a:rPr>
            <a:t>Removal of wigs &amp; gowns</a:t>
          </a:r>
        </a:p>
      </dsp:txBody>
      <dsp:txXfrm rot="10800000">
        <a:off x="1638955" y="0"/>
        <a:ext cx="4061637" cy="1834818"/>
      </dsp:txXfrm>
    </dsp:sp>
    <dsp:sp modelId="{08D67E46-9824-472C-AB05-6EF98D313FDF}">
      <dsp:nvSpPr>
        <dsp:cNvPr id="0" name=""/>
        <dsp:cNvSpPr/>
      </dsp:nvSpPr>
      <dsp:spPr>
        <a:xfrm>
          <a:off x="579112" y="91"/>
          <a:ext cx="1893035" cy="1893035"/>
        </a:xfrm>
        <a:prstGeom prst="ellipse">
          <a:avLst/>
        </a:prstGeom>
        <a:blipFill rotWithShape="1">
          <a:blip xmlns:r="http://schemas.openxmlformats.org/officeDocument/2006/relationships" r:embed="rId1"/>
          <a:srcRect/>
          <a:stretch>
            <a:fillRect t="-5000" b="-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3097846-BCE2-402B-825D-892A1E56EF9F}">
      <dsp:nvSpPr>
        <dsp:cNvPr id="0" name=""/>
        <dsp:cNvSpPr/>
      </dsp:nvSpPr>
      <dsp:spPr>
        <a:xfrm rot="10800000">
          <a:off x="1525630" y="2458211"/>
          <a:ext cx="4178071" cy="1893035"/>
        </a:xfrm>
        <a:prstGeom prst="round2SameRect">
          <a:avLst>
            <a:gd name="adj1" fmla="val 10500"/>
            <a:gd name="adj2" fmla="val 0"/>
          </a:avLst>
        </a:prstGeom>
        <a:solidFill>
          <a:srgbClr val="ED7D31">
            <a:lumMod val="20000"/>
            <a:lumOff val="80000"/>
          </a:srgbClr>
        </a:solidFill>
        <a:ln w="12700" cap="flat" cmpd="sng" algn="ctr">
          <a:solidFill>
            <a:sysClr val="windowText" lastClr="00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4776"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ysClr val="windowText" lastClr="000000"/>
              </a:solidFill>
              <a:latin typeface="Calibri" panose="020F0502020204030204"/>
              <a:ea typeface="+mn-ea"/>
              <a:cs typeface="+mn-cs"/>
            </a:rPr>
            <a:t>Video recorded interview</a:t>
          </a:r>
        </a:p>
      </dsp:txBody>
      <dsp:txXfrm rot="10800000">
        <a:off x="1583847" y="2458211"/>
        <a:ext cx="4061637" cy="1834818"/>
      </dsp:txXfrm>
    </dsp:sp>
    <dsp:sp modelId="{B9F92208-AF91-4035-8873-C994831FD752}">
      <dsp:nvSpPr>
        <dsp:cNvPr id="0" name=""/>
        <dsp:cNvSpPr/>
      </dsp:nvSpPr>
      <dsp:spPr>
        <a:xfrm>
          <a:off x="579112" y="2458211"/>
          <a:ext cx="1893035" cy="1893035"/>
        </a:xfrm>
        <a:prstGeom prst="ellipse">
          <a:avLst/>
        </a:prstGeom>
        <a:blipFill rotWithShape="1">
          <a:blip xmlns:r="http://schemas.openxmlformats.org/officeDocument/2006/relationships" r:embed="rId2"/>
          <a:srcRect/>
          <a:stretch>
            <a:fillRect t="-10000" b="-10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081392-2421-4ECC-9680-D1DCFC0B397A}">
      <dsp:nvSpPr>
        <dsp:cNvPr id="0" name=""/>
        <dsp:cNvSpPr/>
      </dsp:nvSpPr>
      <dsp:spPr>
        <a:xfrm rot="10800000">
          <a:off x="1440228" y="23798"/>
          <a:ext cx="3476904" cy="1671131"/>
        </a:xfrm>
        <a:prstGeom prst="round2SameRect">
          <a:avLst>
            <a:gd name="adj1" fmla="val 10500"/>
            <a:gd name="adj2" fmla="val 0"/>
          </a:avLst>
        </a:prstGeom>
        <a:solidFill>
          <a:srgbClr val="ED7D31">
            <a:lumMod val="20000"/>
            <a:lumOff val="80000"/>
          </a:srgbClr>
        </a:solidFill>
        <a:ln w="12700" cap="flat" cmpd="sng" algn="ctr">
          <a:solidFill>
            <a:sysClr val="windowText" lastClr="00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6922"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ysClr val="windowText" lastClr="000000"/>
              </a:solidFill>
              <a:latin typeface="Calibri" panose="020F0502020204030204"/>
              <a:ea typeface="+mn-ea"/>
              <a:cs typeface="+mn-cs"/>
            </a:rPr>
            <a:t>Giving</a:t>
          </a:r>
          <a:r>
            <a:rPr lang="en-GB" sz="2400" kern="1200" baseline="0" dirty="0">
              <a:solidFill>
                <a:sysClr val="windowText" lastClr="000000"/>
              </a:solidFill>
              <a:latin typeface="Calibri" panose="020F0502020204030204"/>
              <a:ea typeface="+mn-ea"/>
              <a:cs typeface="+mn-cs"/>
            </a:rPr>
            <a:t> evidence in private</a:t>
          </a:r>
          <a:endParaRPr lang="en-GB" sz="2400" kern="1200" dirty="0">
            <a:solidFill>
              <a:sysClr val="windowText" lastClr="000000"/>
            </a:solidFill>
            <a:latin typeface="Calibri" panose="020F0502020204030204"/>
            <a:ea typeface="+mn-ea"/>
            <a:cs typeface="+mn-cs"/>
          </a:endParaRPr>
        </a:p>
      </dsp:txBody>
      <dsp:txXfrm rot="10800000">
        <a:off x="1491621" y="23798"/>
        <a:ext cx="3374118" cy="1619738"/>
      </dsp:txXfrm>
    </dsp:sp>
    <dsp:sp modelId="{8A69AA0F-70F3-4AD8-8B46-20A6C9036078}">
      <dsp:nvSpPr>
        <dsp:cNvPr id="0" name=""/>
        <dsp:cNvSpPr/>
      </dsp:nvSpPr>
      <dsp:spPr>
        <a:xfrm>
          <a:off x="0" y="13838"/>
          <a:ext cx="2257865" cy="1718424"/>
        </a:xfrm>
        <a:prstGeom prst="ellipse">
          <a:avLst/>
        </a:prstGeom>
        <a:blipFill rotWithShape="1">
          <a:blip xmlns:r="http://schemas.openxmlformats.org/officeDocument/2006/relationships" r:embed="rId1"/>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C3F461E-119A-4C5D-9D44-8CC570745A64}">
      <dsp:nvSpPr>
        <dsp:cNvPr id="0" name=""/>
        <dsp:cNvSpPr/>
      </dsp:nvSpPr>
      <dsp:spPr>
        <a:xfrm rot="10800000">
          <a:off x="1475376" y="2375117"/>
          <a:ext cx="3476904" cy="1671131"/>
        </a:xfrm>
        <a:prstGeom prst="round2SameRect">
          <a:avLst>
            <a:gd name="adj1" fmla="val 10500"/>
            <a:gd name="adj2" fmla="val 0"/>
          </a:avLst>
        </a:prstGeom>
        <a:solidFill>
          <a:srgbClr val="ED7D31">
            <a:lumMod val="20000"/>
            <a:lumOff val="80000"/>
          </a:srgbClr>
        </a:solidFill>
        <a:ln w="12700" cap="flat" cmpd="sng" algn="ctr">
          <a:solidFill>
            <a:sysClr val="windowText" lastClr="00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36922"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ysClr val="windowText" lastClr="000000"/>
              </a:solidFill>
              <a:latin typeface="Calibri" panose="020F0502020204030204"/>
              <a:ea typeface="+mn-ea"/>
              <a:cs typeface="+mn-cs"/>
            </a:rPr>
            <a:t>Examination of witnesses  through </a:t>
          </a:r>
          <a:r>
            <a:rPr lang="en-GB" sz="2400" kern="1200" baseline="0" dirty="0">
              <a:solidFill>
                <a:sysClr val="windowText" lastClr="000000"/>
              </a:solidFill>
              <a:latin typeface="Calibri" panose="020F0502020204030204"/>
              <a:ea typeface="+mn-ea"/>
              <a:cs typeface="+mn-cs"/>
            </a:rPr>
            <a:t>intermediary</a:t>
          </a:r>
          <a:endParaRPr lang="en-GB" sz="2400" kern="1200" dirty="0">
            <a:solidFill>
              <a:sysClr val="windowText" lastClr="000000"/>
            </a:solidFill>
            <a:latin typeface="Calibri" panose="020F0502020204030204"/>
            <a:ea typeface="+mn-ea"/>
            <a:cs typeface="+mn-cs"/>
          </a:endParaRPr>
        </a:p>
      </dsp:txBody>
      <dsp:txXfrm rot="10800000">
        <a:off x="1526769" y="2375117"/>
        <a:ext cx="3374118" cy="1619738"/>
      </dsp:txXfrm>
    </dsp:sp>
    <dsp:sp modelId="{6D0DDD84-67E5-4C85-8CDD-D29A81495368}">
      <dsp:nvSpPr>
        <dsp:cNvPr id="0" name=""/>
        <dsp:cNvSpPr/>
      </dsp:nvSpPr>
      <dsp:spPr>
        <a:xfrm>
          <a:off x="0" y="2217573"/>
          <a:ext cx="2398457" cy="1986523"/>
        </a:xfrm>
        <a:prstGeom prst="ellipse">
          <a:avLst/>
        </a:prstGeom>
        <a:blipFill rotWithShape="1">
          <a:blip xmlns:r="http://schemas.openxmlformats.org/officeDocument/2006/relationships" r:embed="rId2"/>
          <a:srcRect/>
          <a:stretch>
            <a:fillRect t="-6000" b="-6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3F7F2B-8242-4318-943C-F43D63DB1ED9}">
      <dsp:nvSpPr>
        <dsp:cNvPr id="0" name=""/>
        <dsp:cNvSpPr/>
      </dsp:nvSpPr>
      <dsp:spPr>
        <a:xfrm rot="10800000">
          <a:off x="1393056" y="89103"/>
          <a:ext cx="3476904" cy="1751523"/>
        </a:xfrm>
        <a:prstGeom prst="round2SameRect">
          <a:avLst>
            <a:gd name="adj1" fmla="val 10500"/>
            <a:gd name="adj2" fmla="val 0"/>
          </a:avLst>
        </a:prstGeom>
        <a:solidFill>
          <a:srgbClr val="ED7D31">
            <a:lumMod val="20000"/>
            <a:lumOff val="80000"/>
          </a:srgbClr>
        </a:solidFill>
        <a:ln w="12700" cap="flat" cmpd="sng" algn="ctr">
          <a:solidFill>
            <a:sysClr val="windowText" lastClr="00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72373"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ysClr val="windowText" lastClr="000000"/>
              </a:solidFill>
              <a:latin typeface="Calibri" panose="020F0502020204030204"/>
              <a:ea typeface="+mn-ea"/>
              <a:cs typeface="+mn-cs"/>
            </a:rPr>
            <a:t>Aids to communication</a:t>
          </a:r>
        </a:p>
      </dsp:txBody>
      <dsp:txXfrm rot="10800000">
        <a:off x="1446921" y="89103"/>
        <a:ext cx="3369174" cy="1697658"/>
      </dsp:txXfrm>
    </dsp:sp>
    <dsp:sp modelId="{9510B2C5-A262-42C7-BD3C-A51A9745D184}">
      <dsp:nvSpPr>
        <dsp:cNvPr id="0" name=""/>
        <dsp:cNvSpPr/>
      </dsp:nvSpPr>
      <dsp:spPr>
        <a:xfrm>
          <a:off x="225736" y="103641"/>
          <a:ext cx="2069179" cy="1722448"/>
        </a:xfrm>
        <a:prstGeom prst="ellipse">
          <a:avLst/>
        </a:prstGeom>
        <a:blipFill rotWithShape="1">
          <a:blip xmlns:r="http://schemas.openxmlformats.org/officeDocument/2006/relationships" r:embed="rId1"/>
          <a:srcRect/>
          <a:stretch>
            <a:fillRect l="-4000" r="-4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C7768A-619C-425D-85D8-020A80529FAE}">
      <dsp:nvSpPr>
        <dsp:cNvPr id="0" name=""/>
        <dsp:cNvSpPr/>
      </dsp:nvSpPr>
      <dsp:spPr>
        <a:xfrm rot="10800000">
          <a:off x="1429926" y="2363469"/>
          <a:ext cx="3476904" cy="1751523"/>
        </a:xfrm>
        <a:prstGeom prst="round2SameRect">
          <a:avLst>
            <a:gd name="adj1" fmla="val 10500"/>
            <a:gd name="adj2" fmla="val 0"/>
          </a:avLst>
        </a:prstGeom>
        <a:solidFill>
          <a:srgbClr val="ED7D31">
            <a:lumMod val="20000"/>
            <a:lumOff val="80000"/>
          </a:srgbClr>
        </a:solidFill>
        <a:ln w="12700" cap="flat" cmpd="sng" algn="ctr">
          <a:solidFill>
            <a:sysClr val="windowText" lastClr="00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72373"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ysClr val="windowText" lastClr="000000"/>
              </a:solidFill>
              <a:latin typeface="Calibri" panose="020F0502020204030204"/>
              <a:ea typeface="+mn-ea"/>
              <a:cs typeface="+mn-cs"/>
            </a:rPr>
            <a:t>Using video recording for giving evidence</a:t>
          </a:r>
        </a:p>
      </dsp:txBody>
      <dsp:txXfrm rot="10800000">
        <a:off x="1483791" y="2363469"/>
        <a:ext cx="3369174" cy="1697658"/>
      </dsp:txXfrm>
    </dsp:sp>
    <dsp:sp modelId="{4F07E5A1-A522-4598-866B-973C4633F9B2}">
      <dsp:nvSpPr>
        <dsp:cNvPr id="0" name=""/>
        <dsp:cNvSpPr/>
      </dsp:nvSpPr>
      <dsp:spPr>
        <a:xfrm>
          <a:off x="0" y="2437007"/>
          <a:ext cx="2216657" cy="1619195"/>
        </a:xfrm>
        <a:prstGeom prst="ellipse">
          <a:avLst/>
        </a:prstGeom>
        <a:blipFill rotWithShape="1">
          <a:blip xmlns:r="http://schemas.openxmlformats.org/officeDocument/2006/relationships" r:embed="rId2"/>
          <a:srcRect/>
          <a:stretch>
            <a:fillRect t="-37000" b="-37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EB8C81-E3A5-4302-BF7A-0EDDB2DBAC36}" type="datetimeFigureOut">
              <a:rPr lang="en-GB" smtClean="0"/>
              <a:t>07/10/2025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6029C0-7493-4C40-8C34-5F989436EADA}" type="slidenum">
              <a:rPr lang="en-GB" smtClean="0"/>
              <a:t>‹#›</a:t>
            </a:fld>
            <a:endParaRPr lang="en-GB"/>
          </a:p>
        </p:txBody>
      </p:sp>
    </p:spTree>
    <p:extLst>
      <p:ext uri="{BB962C8B-B14F-4D97-AF65-F5344CB8AC3E}">
        <p14:creationId xmlns:p14="http://schemas.microsoft.com/office/powerpoint/2010/main" val="18253382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56029C0-7493-4C40-8C34-5F989436EADA}" type="slidenum">
              <a:rPr lang="en-GB" smtClean="0"/>
              <a:t>5</a:t>
            </a:fld>
            <a:endParaRPr lang="en-GB"/>
          </a:p>
        </p:txBody>
      </p:sp>
    </p:spTree>
    <p:extLst>
      <p:ext uri="{BB962C8B-B14F-4D97-AF65-F5344CB8AC3E}">
        <p14:creationId xmlns:p14="http://schemas.microsoft.com/office/powerpoint/2010/main" val="39876958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56029C0-7493-4C40-8C34-5F989436EADA}" type="slidenum">
              <a:rPr lang="en-GB" smtClean="0"/>
              <a:t>16</a:t>
            </a:fld>
            <a:endParaRPr lang="en-GB"/>
          </a:p>
        </p:txBody>
      </p:sp>
    </p:spTree>
    <p:extLst>
      <p:ext uri="{BB962C8B-B14F-4D97-AF65-F5344CB8AC3E}">
        <p14:creationId xmlns:p14="http://schemas.microsoft.com/office/powerpoint/2010/main" val="25365520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https://www.gov.uk/government/publications/the-code-of-practice-for-victims-of-crime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DDE0D5-A8D5-4FFA-BA8D-DFD6D4E04E2C}"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24160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9551A-E5CB-EDC7-31D8-F1D7C73937C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3A25339-B7C4-C7D4-322C-094A849D35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F30F409-55B0-DBFC-B996-8E772F4BF800}"/>
              </a:ext>
            </a:extLst>
          </p:cNvPr>
          <p:cNvSpPr>
            <a:spLocks noGrp="1"/>
          </p:cNvSpPr>
          <p:nvPr>
            <p:ph type="dt" sz="half" idx="10"/>
          </p:nvPr>
        </p:nvSpPr>
        <p:spPr/>
        <p:txBody>
          <a:bodyPr/>
          <a:lstStyle/>
          <a:p>
            <a:fld id="{D1D1EADE-8E88-4C7C-8AC5-FB148DE4940E}" type="datetime1">
              <a:rPr lang="en-US" smtClean="0"/>
              <a:t>10/7/2025</a:t>
            </a:fld>
            <a:endParaRPr lang="en-US"/>
          </a:p>
        </p:txBody>
      </p:sp>
      <p:sp>
        <p:nvSpPr>
          <p:cNvPr id="5" name="Footer Placeholder 4">
            <a:extLst>
              <a:ext uri="{FF2B5EF4-FFF2-40B4-BE49-F238E27FC236}">
                <a16:creationId xmlns:a16="http://schemas.microsoft.com/office/drawing/2014/main" id="{9DE0165D-6D2D-4B7B-34DC-690860CAFC9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CF8B381-10B3-2F5A-E44C-8FA2DDF359D4}"/>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999270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7E21F-9B53-F938-998F-C6ED8D8EC7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75D5AA-DC37-A1BF-0BDE-9ABCD41AC73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1F9C77-2799-7950-A28A-3BD7A0FE76C8}"/>
              </a:ext>
            </a:extLst>
          </p:cNvPr>
          <p:cNvSpPr>
            <a:spLocks noGrp="1"/>
          </p:cNvSpPr>
          <p:nvPr>
            <p:ph type="dt" sz="half" idx="10"/>
          </p:nvPr>
        </p:nvSpPr>
        <p:spPr/>
        <p:txBody>
          <a:bodyPr/>
          <a:lstStyle/>
          <a:p>
            <a:fld id="{157B6794-849E-4626-908B-D15793550EFB}" type="datetime1">
              <a:rPr lang="en-US" smtClean="0"/>
              <a:t>10/7/2025</a:t>
            </a:fld>
            <a:endParaRPr lang="en-US"/>
          </a:p>
        </p:txBody>
      </p:sp>
      <p:sp>
        <p:nvSpPr>
          <p:cNvPr id="5" name="Footer Placeholder 4">
            <a:extLst>
              <a:ext uri="{FF2B5EF4-FFF2-40B4-BE49-F238E27FC236}">
                <a16:creationId xmlns:a16="http://schemas.microsoft.com/office/drawing/2014/main" id="{1DCA193F-775D-BBF9-EAB7-FC1FFBE06F4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AC2DF2-FE25-BCDD-9BA0-A8EB29D61B40}"/>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86018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95A57-B3A3-8E66-F978-098AD07F8BF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4709FF9-B71C-4684-7B29-D7CC5AA89A3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04045DB-AC26-7CDD-19E6-BE0F00205DE4}"/>
              </a:ext>
            </a:extLst>
          </p:cNvPr>
          <p:cNvSpPr>
            <a:spLocks noGrp="1"/>
          </p:cNvSpPr>
          <p:nvPr>
            <p:ph type="dt" sz="half" idx="10"/>
          </p:nvPr>
        </p:nvSpPr>
        <p:spPr/>
        <p:txBody>
          <a:bodyPr/>
          <a:lstStyle/>
          <a:p>
            <a:fld id="{63DB64E7-5594-42A3-ADBF-E95A7ACEAD64}" type="datetime1">
              <a:rPr lang="en-US" smtClean="0"/>
              <a:t>10/7/2025</a:t>
            </a:fld>
            <a:endParaRPr lang="en-US"/>
          </a:p>
        </p:txBody>
      </p:sp>
      <p:sp>
        <p:nvSpPr>
          <p:cNvPr id="5" name="Footer Placeholder 4">
            <a:extLst>
              <a:ext uri="{FF2B5EF4-FFF2-40B4-BE49-F238E27FC236}">
                <a16:creationId xmlns:a16="http://schemas.microsoft.com/office/drawing/2014/main" id="{01B12080-4836-B8EC-740B-722D56C695F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4E8AB4B-1405-20F5-8286-589FB0EC9CA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547100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5E8F7-805C-C215-9877-947D844754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67251A-A5DA-FBED-2061-CFC35F74461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EFAEE43-E94F-6112-866E-F75D15C728F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A6F5C39-0CC4-24BD-C7C6-519E6070AEA5}"/>
              </a:ext>
            </a:extLst>
          </p:cNvPr>
          <p:cNvSpPr>
            <a:spLocks noGrp="1"/>
          </p:cNvSpPr>
          <p:nvPr>
            <p:ph type="dt" sz="half" idx="10"/>
          </p:nvPr>
        </p:nvSpPr>
        <p:spPr/>
        <p:txBody>
          <a:bodyPr/>
          <a:lstStyle/>
          <a:p>
            <a:fld id="{18462B0B-D248-4FFB-8695-AD7FA4B1284A}" type="datetime1">
              <a:rPr lang="en-US" smtClean="0"/>
              <a:t>10/7/2025</a:t>
            </a:fld>
            <a:endParaRPr lang="en-US"/>
          </a:p>
        </p:txBody>
      </p:sp>
      <p:sp>
        <p:nvSpPr>
          <p:cNvPr id="6" name="Footer Placeholder 5">
            <a:extLst>
              <a:ext uri="{FF2B5EF4-FFF2-40B4-BE49-F238E27FC236}">
                <a16:creationId xmlns:a16="http://schemas.microsoft.com/office/drawing/2014/main" id="{1D6D2AE7-3AA2-4DAD-DCB6-00CFEAE57A6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4FAAF55-DBAC-ED9B-7CAA-B3114CFFA4A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8632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9DBC6-340B-3FE7-A986-8534269726B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518681-799D-2201-8B18-DED07E125A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EC5F8F-1ACC-7164-2F20-CBB8BA2ACE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7C2AB20-B5CA-62F5-338F-F9029EB017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AECCA9-77DA-6E5D-AFFC-801E70BFB19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9E6F6C-90F1-8933-4916-68FD7D835F23}"/>
              </a:ext>
            </a:extLst>
          </p:cNvPr>
          <p:cNvSpPr>
            <a:spLocks noGrp="1"/>
          </p:cNvSpPr>
          <p:nvPr>
            <p:ph type="dt" sz="half" idx="10"/>
          </p:nvPr>
        </p:nvSpPr>
        <p:spPr/>
        <p:txBody>
          <a:bodyPr/>
          <a:lstStyle/>
          <a:p>
            <a:fld id="{D0378EFB-9159-4510-B73F-4F0409ADE937}" type="datetime1">
              <a:rPr lang="en-US" smtClean="0"/>
              <a:t>10/7/2025</a:t>
            </a:fld>
            <a:endParaRPr lang="en-US"/>
          </a:p>
        </p:txBody>
      </p:sp>
      <p:sp>
        <p:nvSpPr>
          <p:cNvPr id="8" name="Footer Placeholder 7">
            <a:extLst>
              <a:ext uri="{FF2B5EF4-FFF2-40B4-BE49-F238E27FC236}">
                <a16:creationId xmlns:a16="http://schemas.microsoft.com/office/drawing/2014/main" id="{7F7A181B-AD3E-607F-E8DE-5CDA5D7A252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E667113-D194-F5FE-5311-C5769201CC9A}"/>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70206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DC20B-FEAA-517C-65B0-8CCEF94AA71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1258F4-8606-F1F8-CEBE-1F84D5806D0A}"/>
              </a:ext>
            </a:extLst>
          </p:cNvPr>
          <p:cNvSpPr>
            <a:spLocks noGrp="1"/>
          </p:cNvSpPr>
          <p:nvPr>
            <p:ph type="dt" sz="half" idx="10"/>
          </p:nvPr>
        </p:nvSpPr>
        <p:spPr/>
        <p:txBody>
          <a:bodyPr/>
          <a:lstStyle/>
          <a:p>
            <a:fld id="{89BC9412-2452-4BED-A324-9D8C115361AD}" type="datetime1">
              <a:rPr lang="en-US" smtClean="0"/>
              <a:t>10/7/2025</a:t>
            </a:fld>
            <a:endParaRPr lang="en-US"/>
          </a:p>
        </p:txBody>
      </p:sp>
      <p:sp>
        <p:nvSpPr>
          <p:cNvPr id="4" name="Footer Placeholder 3">
            <a:extLst>
              <a:ext uri="{FF2B5EF4-FFF2-40B4-BE49-F238E27FC236}">
                <a16:creationId xmlns:a16="http://schemas.microsoft.com/office/drawing/2014/main" id="{047DDACC-E837-B035-BF8D-10B085B9E69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5B39629-D464-D7F8-2467-C82287C60A98}"/>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46040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1EA6694-C9D8-2707-BA99-9EEADC25E7C1}"/>
              </a:ext>
            </a:extLst>
          </p:cNvPr>
          <p:cNvSpPr>
            <a:spLocks noGrp="1"/>
          </p:cNvSpPr>
          <p:nvPr>
            <p:ph type="dt" sz="half" idx="10"/>
          </p:nvPr>
        </p:nvSpPr>
        <p:spPr/>
        <p:txBody>
          <a:bodyPr/>
          <a:lstStyle/>
          <a:p>
            <a:fld id="{F5318F62-D251-40E8-A23C-F4CFE9FEAB41}" type="datetime1">
              <a:rPr lang="en-US" smtClean="0"/>
              <a:t>10/7/2025</a:t>
            </a:fld>
            <a:endParaRPr lang="en-US"/>
          </a:p>
        </p:txBody>
      </p:sp>
      <p:sp>
        <p:nvSpPr>
          <p:cNvPr id="3" name="Footer Placeholder 2">
            <a:extLst>
              <a:ext uri="{FF2B5EF4-FFF2-40B4-BE49-F238E27FC236}">
                <a16:creationId xmlns:a16="http://schemas.microsoft.com/office/drawing/2014/main" id="{F3B5D421-C143-7112-ED1B-81A6D98F180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F11A18D7-005B-3B45-2F91-A99DC9091315}"/>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53385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3F531-6782-D83B-462C-2D457DCE98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8B8FBA9-95DD-8304-943D-B597C195A6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19B879-A193-FCA4-AED6-1B464C00BF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95E8F1-EA3F-F92A-65F6-1DD60F5EF5CB}"/>
              </a:ext>
            </a:extLst>
          </p:cNvPr>
          <p:cNvSpPr>
            <a:spLocks noGrp="1"/>
          </p:cNvSpPr>
          <p:nvPr>
            <p:ph type="dt" sz="half" idx="10"/>
          </p:nvPr>
        </p:nvSpPr>
        <p:spPr/>
        <p:txBody>
          <a:bodyPr/>
          <a:lstStyle/>
          <a:p>
            <a:fld id="{44F76144-149E-4874-93A5-554A0357CF82}" type="datetime1">
              <a:rPr lang="en-US" smtClean="0"/>
              <a:t>10/7/2025</a:t>
            </a:fld>
            <a:endParaRPr lang="en-US"/>
          </a:p>
        </p:txBody>
      </p:sp>
      <p:sp>
        <p:nvSpPr>
          <p:cNvPr id="6" name="Footer Placeholder 5">
            <a:extLst>
              <a:ext uri="{FF2B5EF4-FFF2-40B4-BE49-F238E27FC236}">
                <a16:creationId xmlns:a16="http://schemas.microsoft.com/office/drawing/2014/main" id="{4BC4E064-460D-27F1-EA57-A4BB30DCBA8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2132290-B74E-86E1-3232-C70728A23770}"/>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73085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D45C0-B6D5-C0A6-34E8-4E2163195A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6D640BF-9F58-8D2F-09A8-4CACBD8C6F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CF2E697-31AE-E12E-CF43-B10FBEB976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DF0A0F-C11E-EB4D-92B7-77D334D1E6A7}"/>
              </a:ext>
            </a:extLst>
          </p:cNvPr>
          <p:cNvSpPr>
            <a:spLocks noGrp="1"/>
          </p:cNvSpPr>
          <p:nvPr>
            <p:ph type="dt" sz="half" idx="10"/>
          </p:nvPr>
        </p:nvSpPr>
        <p:spPr/>
        <p:txBody>
          <a:bodyPr/>
          <a:lstStyle/>
          <a:p>
            <a:fld id="{50BA65D8-0540-4835-AE5C-25D29DBA01BE}" type="datetime1">
              <a:rPr lang="en-US" smtClean="0"/>
              <a:t>10/7/2025</a:t>
            </a:fld>
            <a:endParaRPr lang="en-US"/>
          </a:p>
        </p:txBody>
      </p:sp>
      <p:sp>
        <p:nvSpPr>
          <p:cNvPr id="6" name="Footer Placeholder 5">
            <a:extLst>
              <a:ext uri="{FF2B5EF4-FFF2-40B4-BE49-F238E27FC236}">
                <a16:creationId xmlns:a16="http://schemas.microsoft.com/office/drawing/2014/main" id="{5ABF9F24-269B-FB3A-05FA-3A441D8D259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B88CEDA-5F91-908C-0614-AA89B1470145}"/>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50670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9629A-5C4C-972D-039B-FCE5BD9086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9DC52B-DFDE-2FA5-B90D-9F794AA07B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9558A9-9A20-B11B-AEA8-F445E1240464}"/>
              </a:ext>
            </a:extLst>
          </p:cNvPr>
          <p:cNvSpPr>
            <a:spLocks noGrp="1"/>
          </p:cNvSpPr>
          <p:nvPr>
            <p:ph type="dt" sz="half" idx="10"/>
          </p:nvPr>
        </p:nvSpPr>
        <p:spPr/>
        <p:txBody>
          <a:bodyPr/>
          <a:lstStyle/>
          <a:p>
            <a:fld id="{EC3C8B9C-477D-492A-96AD-1FC2CC997A73}" type="datetime1">
              <a:rPr lang="en-US" smtClean="0"/>
              <a:t>10/7/2025</a:t>
            </a:fld>
            <a:endParaRPr lang="en-US"/>
          </a:p>
        </p:txBody>
      </p:sp>
      <p:sp>
        <p:nvSpPr>
          <p:cNvPr id="5" name="Footer Placeholder 4">
            <a:extLst>
              <a:ext uri="{FF2B5EF4-FFF2-40B4-BE49-F238E27FC236}">
                <a16:creationId xmlns:a16="http://schemas.microsoft.com/office/drawing/2014/main" id="{CDB42826-1597-95C3-3B11-44ACB20249A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6F3ED22-BF3C-F8FB-19E4-1B55CDA11074}"/>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769442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380058-C3ED-40A5-269D-65C387D8960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051AB4-0A65-C865-B0FA-B9D5EF2D765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928448-B7E5-8BE3-1C11-209B720235B8}"/>
              </a:ext>
            </a:extLst>
          </p:cNvPr>
          <p:cNvSpPr>
            <a:spLocks noGrp="1"/>
          </p:cNvSpPr>
          <p:nvPr>
            <p:ph type="dt" sz="half" idx="10"/>
          </p:nvPr>
        </p:nvSpPr>
        <p:spPr/>
        <p:txBody>
          <a:bodyPr/>
          <a:lstStyle/>
          <a:p>
            <a:fld id="{42D3AED5-E26D-4E29-B1B3-7847B6779594}" type="datetime1">
              <a:rPr lang="en-US" smtClean="0"/>
              <a:t>10/7/2025</a:t>
            </a:fld>
            <a:endParaRPr lang="en-US"/>
          </a:p>
        </p:txBody>
      </p:sp>
      <p:sp>
        <p:nvSpPr>
          <p:cNvPr id="5" name="Footer Placeholder 4">
            <a:extLst>
              <a:ext uri="{FF2B5EF4-FFF2-40B4-BE49-F238E27FC236}">
                <a16:creationId xmlns:a16="http://schemas.microsoft.com/office/drawing/2014/main" id="{7A1D9B0B-8CDC-4B89-5344-C882BC64A3A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6E74472-A4B0-B529-B167-7560E33DCCF0}"/>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271573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07/10/2025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1254063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07/10/2025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23601818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223EC16-EC5E-4DE4-A62C-653AD85C7C52}" type="datetimeFigureOut">
              <a:rPr lang="en-GB" smtClean="0"/>
              <a:t>07/10/2025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5844539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223EC16-EC5E-4DE4-A62C-653AD85C7C52}" type="datetimeFigureOut">
              <a:rPr lang="en-GB" smtClean="0"/>
              <a:t>07/10/2025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26767232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223EC16-EC5E-4DE4-A62C-653AD85C7C52}" type="datetimeFigureOut">
              <a:rPr lang="en-GB" smtClean="0"/>
              <a:t>07/10/2025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25623795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223EC16-EC5E-4DE4-A62C-653AD85C7C52}" type="datetimeFigureOut">
              <a:rPr lang="en-GB" smtClean="0"/>
              <a:t>07/10/2025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11128956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23EC16-EC5E-4DE4-A62C-653AD85C7C52}" type="datetimeFigureOut">
              <a:rPr lang="en-GB" smtClean="0"/>
              <a:t>07/10/2025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4409739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223EC16-EC5E-4DE4-A62C-653AD85C7C52}" type="datetimeFigureOut">
              <a:rPr lang="en-GB" smtClean="0"/>
              <a:t>07/10/2025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8252976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223EC16-EC5E-4DE4-A62C-653AD85C7C52}" type="datetimeFigureOut">
              <a:rPr lang="en-GB" smtClean="0"/>
              <a:t>07/10/2025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14368297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07/10/2025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1735526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07/10/2025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27098132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27B3DA-D98F-1B43-FA2E-80B6A641569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C2DB7CA-2AD6-E850-CFCC-9D549FD97E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AACA77-E18A-4B4B-BE50-8F3428C1B8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31BA835-12AC-4E8F-955A-EA3F4DE2791F}" type="datetime1">
              <a:rPr lang="en-US" smtClean="0"/>
              <a:t>10/7/2025</a:t>
            </a:fld>
            <a:endParaRPr lang="en-US"/>
          </a:p>
        </p:txBody>
      </p:sp>
      <p:sp>
        <p:nvSpPr>
          <p:cNvPr id="5" name="Footer Placeholder 4">
            <a:extLst>
              <a:ext uri="{FF2B5EF4-FFF2-40B4-BE49-F238E27FC236}">
                <a16:creationId xmlns:a16="http://schemas.microsoft.com/office/drawing/2014/main" id="{25A77AF3-A879-6237-2DC9-90CC0F5B1DC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63EE5AD3-48D2-F697-372B-BE518C74AD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3848397906"/>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223EC16-EC5E-4DE4-A62C-653AD85C7C52}" type="datetimeFigureOut">
              <a:rPr lang="en-GB" smtClean="0"/>
              <a:t>07/10/2025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487B53-6C2F-41C0-AA32-897F1A5109B4}" type="slidenum">
              <a:rPr lang="en-GB" smtClean="0"/>
              <a:t>‹#›</a:t>
            </a:fld>
            <a:endParaRPr lang="en-GB"/>
          </a:p>
        </p:txBody>
      </p:sp>
    </p:spTree>
    <p:extLst>
      <p:ext uri="{BB962C8B-B14F-4D97-AF65-F5344CB8AC3E}">
        <p14:creationId xmlns:p14="http://schemas.microsoft.com/office/powerpoint/2010/main" val="125336484"/>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4IRzbBt7pKU?feature=oembed"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assets.publishing.service.gov.uk/government/uploads/system/uploads/attachment_data/file/936239/victims-code-2020.pdf" TargetMode="Externa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3.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3.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3.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13.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13.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13.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3.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diagramLayout" Target="../diagrams/layout15.xml"/><Relationship Id="rId3" Type="http://schemas.openxmlformats.org/officeDocument/2006/relationships/diagramLayout" Target="../diagrams/layout14.xml"/><Relationship Id="rId7" Type="http://schemas.openxmlformats.org/officeDocument/2006/relationships/diagramData" Target="../diagrams/data15.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11" Type="http://schemas.microsoft.com/office/2007/relationships/diagramDrawing" Target="../diagrams/drawing15.xml"/><Relationship Id="rId5" Type="http://schemas.openxmlformats.org/officeDocument/2006/relationships/diagramColors" Target="../diagrams/colors14.xml"/><Relationship Id="rId10" Type="http://schemas.openxmlformats.org/officeDocument/2006/relationships/diagramColors" Target="../diagrams/colors15.xml"/><Relationship Id="rId4" Type="http://schemas.openxmlformats.org/officeDocument/2006/relationships/diagramQuickStyle" Target="../diagrams/quickStyle14.xml"/><Relationship Id="rId9" Type="http://schemas.openxmlformats.org/officeDocument/2006/relationships/diagramQuickStyle" Target="../diagrams/quickStyle15.xml"/></Relationships>
</file>

<file path=ppt/slides/_rels/slide34.xml.rels><?xml version="1.0" encoding="UTF-8" standalone="yes"?>
<Relationships xmlns="http://schemas.openxmlformats.org/package/2006/relationships"><Relationship Id="rId8" Type="http://schemas.openxmlformats.org/officeDocument/2006/relationships/diagramLayout" Target="../diagrams/layout17.xml"/><Relationship Id="rId3" Type="http://schemas.openxmlformats.org/officeDocument/2006/relationships/diagramLayout" Target="../diagrams/layout16.xml"/><Relationship Id="rId7" Type="http://schemas.openxmlformats.org/officeDocument/2006/relationships/diagramData" Target="../diagrams/data17.xml"/><Relationship Id="rId2" Type="http://schemas.openxmlformats.org/officeDocument/2006/relationships/diagramData" Target="../diagrams/data16.xml"/><Relationship Id="rId1" Type="http://schemas.openxmlformats.org/officeDocument/2006/relationships/slideLayout" Target="../slideLayouts/slideLayout7.xml"/><Relationship Id="rId6" Type="http://schemas.microsoft.com/office/2007/relationships/diagramDrawing" Target="../diagrams/drawing16.xml"/><Relationship Id="rId11" Type="http://schemas.microsoft.com/office/2007/relationships/diagramDrawing" Target="../diagrams/drawing17.xml"/><Relationship Id="rId5" Type="http://schemas.openxmlformats.org/officeDocument/2006/relationships/diagramColors" Target="../diagrams/colors16.xml"/><Relationship Id="rId10" Type="http://schemas.openxmlformats.org/officeDocument/2006/relationships/diagramColors" Target="../diagrams/colors17.xml"/><Relationship Id="rId4" Type="http://schemas.openxmlformats.org/officeDocument/2006/relationships/diagramQuickStyle" Target="../diagrams/quickStyle16.xml"/><Relationship Id="rId9" Type="http://schemas.openxmlformats.org/officeDocument/2006/relationships/diagramQuickStyle" Target="../diagrams/quickStyle1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hmicfrs.justiceinspectorates.gov.uk/publication-html/meeting-the-needs-of-victims-in-the-criminal-justice-system/#:~:text=The%20Victims'%20Code%20was%20designed,consider%20the%20needs%20of%20victims." TargetMode="External"/><Relationship Id="rId2" Type="http://schemas.openxmlformats.org/officeDocument/2006/relationships/hyperlink" Target="https://researchbriefings.files.parliament.uk/documents/CBP-9695/CBP-9695.pdf" TargetMode="External"/><Relationship Id="rId1" Type="http://schemas.openxmlformats.org/officeDocument/2006/relationships/slideLayout" Target="../slideLayouts/slideLayout2.xml"/><Relationship Id="rId5" Type="http://schemas.openxmlformats.org/officeDocument/2006/relationships/hyperlink" Target="https://victimscommissioner.org.uk/news/special-measures-report/" TargetMode="External"/><Relationship Id="rId4" Type="http://schemas.openxmlformats.org/officeDocument/2006/relationships/hyperlink" Target="https://victimscommissioner.org.uk/news/victim-services-are-the-fabric-of-our-justice-system-they-cannot-be-taken-for-granted/" TargetMode="External"/></Relationships>
</file>

<file path=ppt/slides/_rels/slide3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EA4FB-C83A-7AC2-828C-4A4443E88069}"/>
              </a:ext>
            </a:extLst>
          </p:cNvPr>
          <p:cNvSpPr>
            <a:spLocks noGrp="1"/>
          </p:cNvSpPr>
          <p:nvPr>
            <p:ph type="ctrTitle"/>
          </p:nvPr>
        </p:nvSpPr>
        <p:spPr>
          <a:xfrm>
            <a:off x="703400" y="871758"/>
            <a:ext cx="5227171" cy="3871143"/>
          </a:xfrm>
        </p:spPr>
        <p:txBody>
          <a:bodyPr>
            <a:normAutofit/>
          </a:bodyPr>
          <a:lstStyle/>
          <a:p>
            <a:r>
              <a:rPr lang="en-GB" dirty="0"/>
              <a:t>Week 2</a:t>
            </a:r>
            <a:br>
              <a:rPr lang="en-GB" dirty="0"/>
            </a:br>
            <a:r>
              <a:rPr lang="en-GB" dirty="0"/>
              <a:t>Criminal Justice System</a:t>
            </a:r>
          </a:p>
        </p:txBody>
      </p:sp>
      <p:sp>
        <p:nvSpPr>
          <p:cNvPr id="3" name="Subtitle 2">
            <a:extLst>
              <a:ext uri="{FF2B5EF4-FFF2-40B4-BE49-F238E27FC236}">
                <a16:creationId xmlns:a16="http://schemas.microsoft.com/office/drawing/2014/main" id="{149F0534-7617-FB1E-1A46-AC3B8CE23A39}"/>
              </a:ext>
            </a:extLst>
          </p:cNvPr>
          <p:cNvSpPr>
            <a:spLocks noGrp="1"/>
          </p:cNvSpPr>
          <p:nvPr>
            <p:ph type="subTitle" idx="1"/>
          </p:nvPr>
        </p:nvSpPr>
        <p:spPr>
          <a:xfrm>
            <a:off x="721688" y="4785543"/>
            <a:ext cx="4857857" cy="1005657"/>
          </a:xfrm>
        </p:spPr>
        <p:txBody>
          <a:bodyPr>
            <a:normAutofit/>
          </a:bodyPr>
          <a:lstStyle/>
          <a:p>
            <a:r>
              <a:rPr lang="en-GB" dirty="0" err="1"/>
              <a:t>BMLC5014</a:t>
            </a:r>
            <a:endParaRPr lang="en-GB" dirty="0"/>
          </a:p>
          <a:p>
            <a:r>
              <a:rPr lang="en-GB" dirty="0"/>
              <a:t>M.Hill@uwtsd.ac.uk</a:t>
            </a:r>
          </a:p>
        </p:txBody>
      </p:sp>
      <p:pic>
        <p:nvPicPr>
          <p:cNvPr id="4" name="Picture 3" descr="A vintage weighing scales">
            <a:extLst>
              <a:ext uri="{FF2B5EF4-FFF2-40B4-BE49-F238E27FC236}">
                <a16:creationId xmlns:a16="http://schemas.microsoft.com/office/drawing/2014/main" id="{D89B43A9-1A03-31B2-06E2-2384E76E2604}"/>
              </a:ext>
            </a:extLst>
          </p:cNvPr>
          <p:cNvPicPr>
            <a:picLocks noChangeAspect="1"/>
          </p:cNvPicPr>
          <p:nvPr/>
        </p:nvPicPr>
        <p:blipFill>
          <a:blip r:embed="rId2"/>
          <a:srcRect r="1" b="19363"/>
          <a:stretch>
            <a:fillRect/>
          </a:stretch>
        </p:blipFill>
        <p:spPr>
          <a:xfrm>
            <a:off x="6515100" y="10"/>
            <a:ext cx="5676900" cy="6857990"/>
          </a:xfrm>
          <a:prstGeom prst="rect">
            <a:avLst/>
          </a:prstGeom>
        </p:spPr>
      </p:pic>
    </p:spTree>
    <p:extLst>
      <p:ext uri="{BB962C8B-B14F-4D97-AF65-F5344CB8AC3E}">
        <p14:creationId xmlns:p14="http://schemas.microsoft.com/office/powerpoint/2010/main" val="2855279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A4BF65-56ED-5CD2-C276-89A2923A6ED1}"/>
              </a:ext>
            </a:extLst>
          </p:cNvPr>
          <p:cNvSpPr>
            <a:spLocks noGrp="1"/>
          </p:cNvSpPr>
          <p:nvPr>
            <p:ph type="title"/>
          </p:nvPr>
        </p:nvSpPr>
        <p:spPr>
          <a:xfrm>
            <a:off x="1006900" y="1188637"/>
            <a:ext cx="3141430" cy="4480726"/>
          </a:xfrm>
        </p:spPr>
        <p:txBody>
          <a:bodyPr>
            <a:normAutofit/>
          </a:bodyPr>
          <a:lstStyle/>
          <a:p>
            <a:pPr algn="r"/>
            <a:r>
              <a:rPr lang="en-GB" sz="6600"/>
              <a:t>Today’s Session</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794298E-593E-670E-36FA-66C3D8521AF3}"/>
              </a:ext>
            </a:extLst>
          </p:cNvPr>
          <p:cNvSpPr>
            <a:spLocks noGrp="1"/>
          </p:cNvSpPr>
          <p:nvPr>
            <p:ph idx="1"/>
          </p:nvPr>
        </p:nvSpPr>
        <p:spPr>
          <a:xfrm>
            <a:off x="5138928" y="1338729"/>
            <a:ext cx="4795584" cy="4180542"/>
          </a:xfrm>
        </p:spPr>
        <p:txBody>
          <a:bodyPr anchor="ctr">
            <a:normAutofit/>
          </a:bodyPr>
          <a:lstStyle/>
          <a:p>
            <a:r>
              <a:rPr lang="en-GB" sz="2400" dirty="0"/>
              <a:t>Explore the roles within the CJS</a:t>
            </a:r>
          </a:p>
          <a:p>
            <a:r>
              <a:rPr lang="en-GB" sz="2400" dirty="0"/>
              <a:t>Victim’s Code</a:t>
            </a:r>
          </a:p>
          <a:p>
            <a:endParaRPr lang="en-GB" sz="2400" dirty="0"/>
          </a:p>
        </p:txBody>
      </p:sp>
    </p:spTree>
    <p:extLst>
      <p:ext uri="{BB962C8B-B14F-4D97-AF65-F5344CB8AC3E}">
        <p14:creationId xmlns:p14="http://schemas.microsoft.com/office/powerpoint/2010/main" val="10145207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0C76FA-31B0-DCDD-B8F0-5B3D767D0C98}"/>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What are the different areas of the CJS</a:t>
            </a:r>
          </a:p>
        </p:txBody>
      </p:sp>
      <p:graphicFrame>
        <p:nvGraphicFramePr>
          <p:cNvPr id="5" name="Content Placeholder 2">
            <a:extLst>
              <a:ext uri="{FF2B5EF4-FFF2-40B4-BE49-F238E27FC236}">
                <a16:creationId xmlns:a16="http://schemas.microsoft.com/office/drawing/2014/main" id="{FF815760-D376-3160-04AD-DB5CBAC58414}"/>
              </a:ext>
            </a:extLst>
          </p:cNvPr>
          <p:cNvGraphicFramePr>
            <a:graphicFrameLocks noGrp="1"/>
          </p:cNvGraphicFramePr>
          <p:nvPr>
            <p:ph idx="1"/>
            <p:extLst>
              <p:ext uri="{D42A27DB-BD31-4B8C-83A1-F6EECF244321}">
                <p14:modId xmlns:p14="http://schemas.microsoft.com/office/powerpoint/2010/main" val="401238207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72318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86C46EA7-2809-4BBF-99E9-EDA8E61FF4F9}"/>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6DF2834C-35C0-44DE-8415-20329D459CC0}"/>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EFC0D37F-809B-448A-BA53-E07D32B8F04A}"/>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0255FF84-3193-44C8-8A4B-E2A1516838C6}"/>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744AEA71-6290-4769-84E4-F0888266BD0C}"/>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graphicEl>
                                              <a:dgm id="{C52C901B-AB75-4471-B85C-7F8CE91DCADA}"/>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85569F-1F93-B289-962B-815D459381C4}"/>
              </a:ext>
            </a:extLst>
          </p:cNvPr>
          <p:cNvSpPr>
            <a:spLocks noGrp="1"/>
          </p:cNvSpPr>
          <p:nvPr>
            <p:ph type="title"/>
          </p:nvPr>
        </p:nvSpPr>
        <p:spPr>
          <a:xfrm>
            <a:off x="838201" y="365125"/>
            <a:ext cx="5251316" cy="1807305"/>
          </a:xfrm>
        </p:spPr>
        <p:txBody>
          <a:bodyPr>
            <a:normAutofit/>
          </a:bodyPr>
          <a:lstStyle/>
          <a:p>
            <a:r>
              <a:rPr lang="en-GB" dirty="0"/>
              <a:t>Role of the Police</a:t>
            </a:r>
          </a:p>
        </p:txBody>
      </p:sp>
      <p:sp>
        <p:nvSpPr>
          <p:cNvPr id="3" name="Content Placeholder 2">
            <a:extLst>
              <a:ext uri="{FF2B5EF4-FFF2-40B4-BE49-F238E27FC236}">
                <a16:creationId xmlns:a16="http://schemas.microsoft.com/office/drawing/2014/main" id="{C94826C8-132D-2784-82FA-117991DBF263}"/>
              </a:ext>
            </a:extLst>
          </p:cNvPr>
          <p:cNvSpPr>
            <a:spLocks noGrp="1"/>
          </p:cNvSpPr>
          <p:nvPr>
            <p:ph idx="1"/>
          </p:nvPr>
        </p:nvSpPr>
        <p:spPr>
          <a:xfrm>
            <a:off x="206506" y="1738859"/>
            <a:ext cx="6019661" cy="4946754"/>
          </a:xfrm>
        </p:spPr>
        <p:txBody>
          <a:bodyPr>
            <a:normAutofit/>
          </a:bodyPr>
          <a:lstStyle/>
          <a:p>
            <a:r>
              <a:rPr lang="en-GB" sz="3200" dirty="0"/>
              <a:t>To uphold the law</a:t>
            </a:r>
          </a:p>
          <a:p>
            <a:r>
              <a:rPr lang="en-GB" sz="3200" dirty="0"/>
              <a:t>Be the point of contact for the public to report crimes</a:t>
            </a:r>
          </a:p>
          <a:p>
            <a:r>
              <a:rPr lang="en-GB" sz="3200" dirty="0"/>
              <a:t>Prevent and detect crime</a:t>
            </a:r>
          </a:p>
          <a:p>
            <a:r>
              <a:rPr lang="en-GB" sz="3200" dirty="0"/>
              <a:t>Investigate crimes</a:t>
            </a:r>
          </a:p>
          <a:p>
            <a:r>
              <a:rPr lang="en-GB" sz="3200" dirty="0"/>
              <a:t>Gather and manage evidence</a:t>
            </a:r>
          </a:p>
          <a:p>
            <a:r>
              <a:rPr lang="en-GB" sz="3200" dirty="0"/>
              <a:t>Arrest suspects</a:t>
            </a:r>
          </a:p>
          <a:p>
            <a:r>
              <a:rPr lang="en-GB" sz="3200" dirty="0"/>
              <a:t>Victim and witness care</a:t>
            </a:r>
          </a:p>
          <a:p>
            <a:endParaRPr lang="en-GB" sz="3200" dirty="0"/>
          </a:p>
        </p:txBody>
      </p:sp>
      <p:pic>
        <p:nvPicPr>
          <p:cNvPr id="3074" name="Picture 2" descr="Police Federation of England &amp; Wales">
            <a:extLst>
              <a:ext uri="{FF2B5EF4-FFF2-40B4-BE49-F238E27FC236}">
                <a16:creationId xmlns:a16="http://schemas.microsoft.com/office/drawing/2014/main" id="{4C06FE4F-DB4E-2779-EA10-A8B2C2E1D3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8939" r="16937" b="-2"/>
          <a:stretch>
            <a:fillRect/>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2901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B3FFC1-87C7-259C-E506-14674224938E}"/>
              </a:ext>
            </a:extLst>
          </p:cNvPr>
          <p:cNvSpPr>
            <a:spLocks noGrp="1"/>
          </p:cNvSpPr>
          <p:nvPr>
            <p:ph type="title"/>
          </p:nvPr>
        </p:nvSpPr>
        <p:spPr>
          <a:xfrm>
            <a:off x="488949" y="213559"/>
            <a:ext cx="5737218" cy="760802"/>
          </a:xfrm>
        </p:spPr>
        <p:txBody>
          <a:bodyPr>
            <a:normAutofit/>
          </a:bodyPr>
          <a:lstStyle/>
          <a:p>
            <a:r>
              <a:rPr lang="en-GB" dirty="0"/>
              <a:t>Role of the CPS</a:t>
            </a:r>
          </a:p>
        </p:txBody>
      </p:sp>
      <p:sp>
        <p:nvSpPr>
          <p:cNvPr id="3" name="Content Placeholder 2">
            <a:extLst>
              <a:ext uri="{FF2B5EF4-FFF2-40B4-BE49-F238E27FC236}">
                <a16:creationId xmlns:a16="http://schemas.microsoft.com/office/drawing/2014/main" id="{A350DE37-34C7-388D-B8B4-AD8B504BBEF3}"/>
              </a:ext>
            </a:extLst>
          </p:cNvPr>
          <p:cNvSpPr>
            <a:spLocks noGrp="1"/>
          </p:cNvSpPr>
          <p:nvPr>
            <p:ph idx="1"/>
          </p:nvPr>
        </p:nvSpPr>
        <p:spPr>
          <a:xfrm>
            <a:off x="206505" y="1199214"/>
            <a:ext cx="6673979" cy="5445227"/>
          </a:xfrm>
        </p:spPr>
        <p:txBody>
          <a:bodyPr>
            <a:noAutofit/>
          </a:bodyPr>
          <a:lstStyle/>
          <a:p>
            <a:r>
              <a:rPr lang="en-GB" dirty="0"/>
              <a:t>To review the evidence provided by the police </a:t>
            </a:r>
          </a:p>
          <a:p>
            <a:r>
              <a:rPr lang="en-GB" dirty="0"/>
              <a:t>Ensure the correct person is responsible for the offence</a:t>
            </a:r>
          </a:p>
          <a:p>
            <a:r>
              <a:rPr lang="en-GB" dirty="0"/>
              <a:t>2 stage test to decide to proceed</a:t>
            </a:r>
          </a:p>
          <a:p>
            <a:pPr marL="0" indent="0">
              <a:buNone/>
            </a:pPr>
            <a:r>
              <a:rPr lang="en-GB" dirty="0"/>
              <a:t>	- Does it meet the criteria/ realistic prospect of conviction</a:t>
            </a:r>
          </a:p>
          <a:p>
            <a:pPr marL="0" indent="0">
              <a:buNone/>
            </a:pPr>
            <a:r>
              <a:rPr lang="en-GB" dirty="0"/>
              <a:t>	- Is it in the public interest to pursue </a:t>
            </a:r>
          </a:p>
          <a:p>
            <a:r>
              <a:rPr lang="en-GB" dirty="0"/>
              <a:t>Prepare and present the case to the courts</a:t>
            </a:r>
          </a:p>
          <a:p>
            <a:r>
              <a:rPr lang="en-GB" dirty="0"/>
              <a:t>Support victims and witnesses </a:t>
            </a:r>
          </a:p>
          <a:p>
            <a:pPr marL="0" indent="0">
              <a:buNone/>
            </a:pPr>
            <a:endParaRPr lang="en-GB" dirty="0"/>
          </a:p>
          <a:p>
            <a:endParaRPr lang="en-GB" dirty="0"/>
          </a:p>
        </p:txBody>
      </p:sp>
      <p:pic>
        <p:nvPicPr>
          <p:cNvPr id="2050" name="Picture 2" descr="Tackling stress in the CPS: The FDA talks to Helen Wheatley - FDA">
            <a:extLst>
              <a:ext uri="{FF2B5EF4-FFF2-40B4-BE49-F238E27FC236}">
                <a16:creationId xmlns:a16="http://schemas.microsoft.com/office/drawing/2014/main" id="{6284B990-E951-EFBC-F340-E806C8346D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4248" r="19453"/>
          <a:stretch>
            <a:fillRect/>
          </a:stretch>
        </p:blipFill>
        <p:spPr bwMode="auto">
          <a:xfrm>
            <a:off x="7012040" y="10"/>
            <a:ext cx="5179960"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3326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68A488-34A6-975E-0396-254C67E6FE16}"/>
              </a:ext>
            </a:extLst>
          </p:cNvPr>
          <p:cNvSpPr>
            <a:spLocks noGrp="1"/>
          </p:cNvSpPr>
          <p:nvPr>
            <p:ph type="title"/>
          </p:nvPr>
        </p:nvSpPr>
        <p:spPr>
          <a:xfrm>
            <a:off x="6892117" y="445770"/>
            <a:ext cx="4589493" cy="1192093"/>
          </a:xfrm>
        </p:spPr>
        <p:txBody>
          <a:bodyPr>
            <a:normAutofit fontScale="90000"/>
          </a:bodyPr>
          <a:lstStyle/>
          <a:p>
            <a:r>
              <a:rPr lang="en-GB" sz="4000" dirty="0"/>
              <a:t>Role of HM Court and tribunal service</a:t>
            </a:r>
          </a:p>
        </p:txBody>
      </p:sp>
      <p:pic>
        <p:nvPicPr>
          <p:cNvPr id="5" name="Picture 4" descr="Stone pillars">
            <a:extLst>
              <a:ext uri="{FF2B5EF4-FFF2-40B4-BE49-F238E27FC236}">
                <a16:creationId xmlns:a16="http://schemas.microsoft.com/office/drawing/2014/main" id="{FBDB2085-5B13-8275-572B-33AD00A89610}"/>
              </a:ext>
            </a:extLst>
          </p:cNvPr>
          <p:cNvPicPr>
            <a:picLocks noChangeAspect="1"/>
          </p:cNvPicPr>
          <p:nvPr/>
        </p:nvPicPr>
        <p:blipFill>
          <a:blip r:embed="rId2"/>
          <a:srcRect r="34991" b="1"/>
          <a:stretch>
            <a:fillRect/>
          </a:stretch>
        </p:blipFill>
        <p:spPr>
          <a:xfrm>
            <a:off x="1" y="10"/>
            <a:ext cx="6832674" cy="6857990"/>
          </a:xfrm>
          <a:custGeom>
            <a:avLst/>
            <a:gdLst/>
            <a:ahLst/>
            <a:cxnLst/>
            <a:rect l="l" t="t" r="r" b="b"/>
            <a:pathLst>
              <a:path w="6832674" h="6858000">
                <a:moveTo>
                  <a:pt x="0" y="0"/>
                </a:moveTo>
                <a:lnTo>
                  <a:pt x="6832674" y="0"/>
                </a:lnTo>
                <a:lnTo>
                  <a:pt x="6749707" y="183520"/>
                </a:lnTo>
                <a:cubicBezTo>
                  <a:pt x="6327787" y="1181050"/>
                  <a:pt x="6094475" y="2277779"/>
                  <a:pt x="6094475" y="3429000"/>
                </a:cubicBezTo>
                <a:cubicBezTo>
                  <a:pt x="6094475" y="4580222"/>
                  <a:pt x="6327787" y="5676950"/>
                  <a:pt x="6749707" y="6674481"/>
                </a:cubicBezTo>
                <a:lnTo>
                  <a:pt x="6832674" y="6858000"/>
                </a:lnTo>
                <a:lnTo>
                  <a:pt x="0" y="6858000"/>
                </a:lnTo>
                <a:close/>
              </a:path>
            </a:pathLst>
          </a:custGeom>
        </p:spPr>
      </p:pic>
      <p:sp>
        <p:nvSpPr>
          <p:cNvPr id="3" name="Content Placeholder 2">
            <a:extLst>
              <a:ext uri="{FF2B5EF4-FFF2-40B4-BE49-F238E27FC236}">
                <a16:creationId xmlns:a16="http://schemas.microsoft.com/office/drawing/2014/main" id="{23A0135A-CCA1-F994-1F0B-B6A03085F9D2}"/>
              </a:ext>
            </a:extLst>
          </p:cNvPr>
          <p:cNvSpPr>
            <a:spLocks noGrp="1"/>
          </p:cNvSpPr>
          <p:nvPr>
            <p:ph idx="1"/>
          </p:nvPr>
        </p:nvSpPr>
        <p:spPr>
          <a:xfrm>
            <a:off x="6832675" y="1873771"/>
            <a:ext cx="5356276" cy="4088880"/>
          </a:xfrm>
        </p:spPr>
        <p:txBody>
          <a:bodyPr>
            <a:noAutofit/>
          </a:bodyPr>
          <a:lstStyle/>
          <a:p>
            <a:r>
              <a:rPr lang="en-GB" sz="3200" dirty="0"/>
              <a:t>Provide the infrastructure for judicial processes</a:t>
            </a:r>
          </a:p>
          <a:p>
            <a:r>
              <a:rPr lang="en-GB" sz="3200" dirty="0"/>
              <a:t>Manages court proceedings</a:t>
            </a:r>
          </a:p>
          <a:p>
            <a:r>
              <a:rPr lang="en-GB" sz="3200" dirty="0"/>
              <a:t>Ensures fair and accessible justice</a:t>
            </a:r>
          </a:p>
          <a:p>
            <a:r>
              <a:rPr lang="en-GB" sz="3200" dirty="0"/>
              <a:t>Uphold the rights of all parties</a:t>
            </a:r>
          </a:p>
          <a:p>
            <a:r>
              <a:rPr lang="en-GB" sz="3200" dirty="0"/>
              <a:t>Determine sentencing </a:t>
            </a:r>
          </a:p>
          <a:p>
            <a:r>
              <a:rPr lang="en-GB" sz="3200" dirty="0"/>
              <a:t>Appeals </a:t>
            </a:r>
          </a:p>
          <a:p>
            <a:pPr marL="0" indent="0">
              <a:buNone/>
            </a:pPr>
            <a:endParaRPr lang="en-GB" sz="3200" dirty="0"/>
          </a:p>
          <a:p>
            <a:endParaRPr lang="en-GB" sz="3200" dirty="0"/>
          </a:p>
        </p:txBody>
      </p:sp>
    </p:spTree>
    <p:extLst>
      <p:ext uri="{BB962C8B-B14F-4D97-AF65-F5344CB8AC3E}">
        <p14:creationId xmlns:p14="http://schemas.microsoft.com/office/powerpoint/2010/main" val="457340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813975-7E3F-E5B2-24AD-FE540C42BE89}"/>
              </a:ext>
            </a:extLst>
          </p:cNvPr>
          <p:cNvSpPr>
            <a:spLocks noGrp="1"/>
          </p:cNvSpPr>
          <p:nvPr>
            <p:ph type="title"/>
          </p:nvPr>
        </p:nvSpPr>
        <p:spPr>
          <a:xfrm>
            <a:off x="838201" y="365125"/>
            <a:ext cx="5251316" cy="1807305"/>
          </a:xfrm>
        </p:spPr>
        <p:txBody>
          <a:bodyPr>
            <a:normAutofit/>
          </a:bodyPr>
          <a:lstStyle/>
          <a:p>
            <a:r>
              <a:rPr lang="en-GB" dirty="0"/>
              <a:t>Role of Prisons</a:t>
            </a:r>
          </a:p>
        </p:txBody>
      </p:sp>
      <p:sp>
        <p:nvSpPr>
          <p:cNvPr id="3" name="Content Placeholder 2">
            <a:extLst>
              <a:ext uri="{FF2B5EF4-FFF2-40B4-BE49-F238E27FC236}">
                <a16:creationId xmlns:a16="http://schemas.microsoft.com/office/drawing/2014/main" id="{9F2A88D3-A103-563E-620C-E7E71AE89BE9}"/>
              </a:ext>
            </a:extLst>
          </p:cNvPr>
          <p:cNvSpPr>
            <a:spLocks noGrp="1"/>
          </p:cNvSpPr>
          <p:nvPr>
            <p:ph idx="1"/>
          </p:nvPr>
        </p:nvSpPr>
        <p:spPr>
          <a:xfrm>
            <a:off x="359764" y="1873770"/>
            <a:ext cx="5866403" cy="4303193"/>
          </a:xfrm>
        </p:spPr>
        <p:txBody>
          <a:bodyPr>
            <a:noAutofit/>
          </a:bodyPr>
          <a:lstStyle/>
          <a:p>
            <a:r>
              <a:rPr lang="en-GB" sz="3200" dirty="0"/>
              <a:t>To rehabilitate and reform offenders</a:t>
            </a:r>
          </a:p>
          <a:p>
            <a:r>
              <a:rPr lang="en-GB" sz="3200" dirty="0"/>
              <a:t>Protect the public by incapacitating offenders </a:t>
            </a:r>
          </a:p>
          <a:p>
            <a:r>
              <a:rPr lang="en-GB" sz="3200" dirty="0"/>
              <a:t>Act as a deterrent</a:t>
            </a:r>
          </a:p>
          <a:p>
            <a:r>
              <a:rPr lang="en-GB" sz="3200" dirty="0"/>
              <a:t>Fulfil the purpose of retribution by confining offenders (removing their liberty)</a:t>
            </a:r>
          </a:p>
          <a:p>
            <a:endParaRPr lang="en-GB" sz="3200" dirty="0"/>
          </a:p>
        </p:txBody>
      </p:sp>
      <p:pic>
        <p:nvPicPr>
          <p:cNvPr id="1026" name="Picture 2" descr="15 Worst Prisons in the UK">
            <a:extLst>
              <a:ext uri="{FF2B5EF4-FFF2-40B4-BE49-F238E27FC236}">
                <a16:creationId xmlns:a16="http://schemas.microsoft.com/office/drawing/2014/main" id="{F655F8AC-5A3D-24EE-0D3D-08A3F75BDE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0471" r="21492" b="-1"/>
          <a:stretch>
            <a:fillRect/>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357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28" name="Rectangle 4127">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9" name="Freeform: Shape 4128">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CE62BA8-C520-B78C-EE93-2094BB9E89AF}"/>
              </a:ext>
            </a:extLst>
          </p:cNvPr>
          <p:cNvSpPr>
            <a:spLocks noGrp="1"/>
          </p:cNvSpPr>
          <p:nvPr>
            <p:ph type="title"/>
          </p:nvPr>
        </p:nvSpPr>
        <p:spPr>
          <a:xfrm>
            <a:off x="539857" y="305411"/>
            <a:ext cx="6492239" cy="458576"/>
          </a:xfrm>
        </p:spPr>
        <p:txBody>
          <a:bodyPr>
            <a:normAutofit fontScale="90000"/>
          </a:bodyPr>
          <a:lstStyle/>
          <a:p>
            <a:r>
              <a:rPr lang="en-GB" sz="4100" dirty="0"/>
              <a:t>Role of the Probation Service</a:t>
            </a:r>
          </a:p>
        </p:txBody>
      </p:sp>
      <p:sp>
        <p:nvSpPr>
          <p:cNvPr id="3" name="Content Placeholder 2">
            <a:extLst>
              <a:ext uri="{FF2B5EF4-FFF2-40B4-BE49-F238E27FC236}">
                <a16:creationId xmlns:a16="http://schemas.microsoft.com/office/drawing/2014/main" id="{E6E4AC70-07DB-4D3D-FF72-0FA4609DDB44}"/>
              </a:ext>
            </a:extLst>
          </p:cNvPr>
          <p:cNvSpPr>
            <a:spLocks noGrp="1"/>
          </p:cNvSpPr>
          <p:nvPr>
            <p:ph idx="1"/>
          </p:nvPr>
        </p:nvSpPr>
        <p:spPr>
          <a:xfrm>
            <a:off x="106678" y="1232058"/>
            <a:ext cx="7358595" cy="4393883"/>
          </a:xfrm>
        </p:spPr>
        <p:txBody>
          <a:bodyPr>
            <a:noAutofit/>
          </a:bodyPr>
          <a:lstStyle/>
          <a:p>
            <a:r>
              <a:rPr lang="en-GB" sz="3200" dirty="0"/>
              <a:t>Conduct pre-sentencing reports for courts</a:t>
            </a:r>
          </a:p>
          <a:p>
            <a:r>
              <a:rPr lang="en-GB" sz="3200" dirty="0"/>
              <a:t>Supervise offenders in the community </a:t>
            </a:r>
          </a:p>
          <a:p>
            <a:r>
              <a:rPr lang="en-GB" sz="3200" dirty="0"/>
              <a:t>Protect the public and assess offender risk</a:t>
            </a:r>
          </a:p>
          <a:p>
            <a:r>
              <a:rPr lang="en-GB" sz="3200" dirty="0"/>
              <a:t>Support rehabilitation</a:t>
            </a:r>
          </a:p>
          <a:p>
            <a:r>
              <a:rPr lang="en-GB" sz="3200" dirty="0"/>
              <a:t>Reduce offending </a:t>
            </a:r>
          </a:p>
          <a:p>
            <a:r>
              <a:rPr lang="en-GB" sz="3200" dirty="0"/>
              <a:t>Manage approved accommodation </a:t>
            </a:r>
          </a:p>
          <a:p>
            <a:r>
              <a:rPr lang="en-GB" sz="3200" dirty="0"/>
              <a:t>Work with other agencies e.g. Substance abuse charities etc</a:t>
            </a:r>
          </a:p>
          <a:p>
            <a:endParaRPr lang="en-GB" sz="3200" dirty="0"/>
          </a:p>
        </p:txBody>
      </p:sp>
      <p:pic>
        <p:nvPicPr>
          <p:cNvPr id="4102" name="Picture 6" descr="The Probation Service, A Law Unto Itself | justiceforalison">
            <a:extLst>
              <a:ext uri="{FF2B5EF4-FFF2-40B4-BE49-F238E27FC236}">
                <a16:creationId xmlns:a16="http://schemas.microsoft.com/office/drawing/2014/main" id="{EC690080-6E5E-DD94-F67A-5E8DF3FD328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81680" y="1422299"/>
            <a:ext cx="4203642" cy="42036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0016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24BFD5-D814-402B-B6C4-EEF6AE14B0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6ED883-A544-81D9-766A-F26A6C3B864E}"/>
              </a:ext>
            </a:extLst>
          </p:cNvPr>
          <p:cNvSpPr>
            <a:spLocks noGrp="1"/>
          </p:cNvSpPr>
          <p:nvPr>
            <p:ph type="title"/>
          </p:nvPr>
        </p:nvSpPr>
        <p:spPr>
          <a:xfrm>
            <a:off x="838200" y="1122362"/>
            <a:ext cx="6281928" cy="4135437"/>
          </a:xfrm>
        </p:spPr>
        <p:txBody>
          <a:bodyPr vert="horz" lIns="91440" tIns="45720" rIns="91440" bIns="45720" rtlCol="0" anchor="b">
            <a:normAutofit/>
          </a:bodyPr>
          <a:lstStyle/>
          <a:p>
            <a:r>
              <a:rPr lang="en-US" sz="6600" kern="1200">
                <a:solidFill>
                  <a:schemeClr val="tx1"/>
                </a:solidFill>
                <a:latin typeface="+mj-lt"/>
                <a:ea typeface="+mj-ea"/>
                <a:cs typeface="+mj-cs"/>
              </a:rPr>
              <a:t>Every agency discussed has a duty to victims and witnesses</a:t>
            </a:r>
          </a:p>
        </p:txBody>
      </p:sp>
      <p:sp>
        <p:nvSpPr>
          <p:cNvPr id="10" name="Rectangle 9">
            <a:extLst>
              <a:ext uri="{FF2B5EF4-FFF2-40B4-BE49-F238E27FC236}">
                <a16:creationId xmlns:a16="http://schemas.microsoft.com/office/drawing/2014/main" id="{36FED7E8-9A97-475F-9FA4-113410D443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6139" y="1031284"/>
            <a:ext cx="3647661" cy="4436126"/>
          </a:xfrm>
          <a:custGeom>
            <a:avLst/>
            <a:gdLst>
              <a:gd name="connsiteX0" fmla="*/ 0 w 3647661"/>
              <a:gd name="connsiteY0" fmla="*/ 0 h 4436126"/>
              <a:gd name="connsiteX1" fmla="*/ 498514 w 3647661"/>
              <a:gd name="connsiteY1" fmla="*/ 0 h 4436126"/>
              <a:gd name="connsiteX2" fmla="*/ 1069981 w 3647661"/>
              <a:gd name="connsiteY2" fmla="*/ 0 h 4436126"/>
              <a:gd name="connsiteX3" fmla="*/ 1714401 w 3647661"/>
              <a:gd name="connsiteY3" fmla="*/ 0 h 4436126"/>
              <a:gd name="connsiteX4" fmla="*/ 2285868 w 3647661"/>
              <a:gd name="connsiteY4" fmla="*/ 0 h 4436126"/>
              <a:gd name="connsiteX5" fmla="*/ 2784381 w 3647661"/>
              <a:gd name="connsiteY5" fmla="*/ 0 h 4436126"/>
              <a:gd name="connsiteX6" fmla="*/ 3647661 w 3647661"/>
              <a:gd name="connsiteY6" fmla="*/ 0 h 4436126"/>
              <a:gd name="connsiteX7" fmla="*/ 3647661 w 3647661"/>
              <a:gd name="connsiteY7" fmla="*/ 633732 h 4436126"/>
              <a:gd name="connsiteX8" fmla="*/ 3647661 w 3647661"/>
              <a:gd name="connsiteY8" fmla="*/ 1267465 h 4436126"/>
              <a:gd name="connsiteX9" fmla="*/ 3647661 w 3647661"/>
              <a:gd name="connsiteY9" fmla="*/ 1768113 h 4436126"/>
              <a:gd name="connsiteX10" fmla="*/ 3647661 w 3647661"/>
              <a:gd name="connsiteY10" fmla="*/ 2446207 h 4436126"/>
              <a:gd name="connsiteX11" fmla="*/ 3647661 w 3647661"/>
              <a:gd name="connsiteY11" fmla="*/ 2946855 h 4436126"/>
              <a:gd name="connsiteX12" fmla="*/ 3647661 w 3647661"/>
              <a:gd name="connsiteY12" fmla="*/ 3580587 h 4436126"/>
              <a:gd name="connsiteX13" fmla="*/ 3647661 w 3647661"/>
              <a:gd name="connsiteY13" fmla="*/ 4436126 h 4436126"/>
              <a:gd name="connsiteX14" fmla="*/ 3039718 w 3647661"/>
              <a:gd name="connsiteY14" fmla="*/ 4436126 h 4436126"/>
              <a:gd name="connsiteX15" fmla="*/ 2431774 w 3647661"/>
              <a:gd name="connsiteY15" fmla="*/ 4436126 h 4436126"/>
              <a:gd name="connsiteX16" fmla="*/ 1823831 w 3647661"/>
              <a:gd name="connsiteY16" fmla="*/ 4436126 h 4436126"/>
              <a:gd name="connsiteX17" fmla="*/ 1288840 w 3647661"/>
              <a:gd name="connsiteY17" fmla="*/ 4436126 h 4436126"/>
              <a:gd name="connsiteX18" fmla="*/ 607943 w 3647661"/>
              <a:gd name="connsiteY18" fmla="*/ 4436126 h 4436126"/>
              <a:gd name="connsiteX19" fmla="*/ 0 w 3647661"/>
              <a:gd name="connsiteY19" fmla="*/ 4436126 h 4436126"/>
              <a:gd name="connsiteX20" fmla="*/ 0 w 3647661"/>
              <a:gd name="connsiteY20" fmla="*/ 3758032 h 4436126"/>
              <a:gd name="connsiteX21" fmla="*/ 0 w 3647661"/>
              <a:gd name="connsiteY21" fmla="*/ 3035578 h 4436126"/>
              <a:gd name="connsiteX22" fmla="*/ 0 w 3647661"/>
              <a:gd name="connsiteY22" fmla="*/ 2401845 h 4436126"/>
              <a:gd name="connsiteX23" fmla="*/ 0 w 3647661"/>
              <a:gd name="connsiteY23" fmla="*/ 1768113 h 4436126"/>
              <a:gd name="connsiteX24" fmla="*/ 0 w 3647661"/>
              <a:gd name="connsiteY24" fmla="*/ 1178742 h 4436126"/>
              <a:gd name="connsiteX25" fmla="*/ 0 w 3647661"/>
              <a:gd name="connsiteY25" fmla="*/ 589371 h 4436126"/>
              <a:gd name="connsiteX26" fmla="*/ 0 w 3647661"/>
              <a:gd name="connsiteY26" fmla="*/ 0 h 4436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647661" h="4436126" fill="none" extrusionOk="0">
                <a:moveTo>
                  <a:pt x="0" y="0"/>
                </a:moveTo>
                <a:cubicBezTo>
                  <a:pt x="116158" y="-16963"/>
                  <a:pt x="364681" y="-4006"/>
                  <a:pt x="498514" y="0"/>
                </a:cubicBezTo>
                <a:cubicBezTo>
                  <a:pt x="632347" y="4006"/>
                  <a:pt x="950865" y="15164"/>
                  <a:pt x="1069981" y="0"/>
                </a:cubicBezTo>
                <a:cubicBezTo>
                  <a:pt x="1189097" y="-15164"/>
                  <a:pt x="1556518" y="-23132"/>
                  <a:pt x="1714401" y="0"/>
                </a:cubicBezTo>
                <a:cubicBezTo>
                  <a:pt x="1872284" y="23132"/>
                  <a:pt x="2015985" y="9364"/>
                  <a:pt x="2285868" y="0"/>
                </a:cubicBezTo>
                <a:cubicBezTo>
                  <a:pt x="2555751" y="-9364"/>
                  <a:pt x="2555148" y="14141"/>
                  <a:pt x="2784381" y="0"/>
                </a:cubicBezTo>
                <a:cubicBezTo>
                  <a:pt x="3013614" y="-14141"/>
                  <a:pt x="3216105" y="-3763"/>
                  <a:pt x="3647661" y="0"/>
                </a:cubicBezTo>
                <a:cubicBezTo>
                  <a:pt x="3623206" y="221859"/>
                  <a:pt x="3622213" y="458853"/>
                  <a:pt x="3647661" y="633732"/>
                </a:cubicBezTo>
                <a:cubicBezTo>
                  <a:pt x="3673109" y="808611"/>
                  <a:pt x="3674779" y="1138417"/>
                  <a:pt x="3647661" y="1267465"/>
                </a:cubicBezTo>
                <a:cubicBezTo>
                  <a:pt x="3620543" y="1396513"/>
                  <a:pt x="3664792" y="1625185"/>
                  <a:pt x="3647661" y="1768113"/>
                </a:cubicBezTo>
                <a:cubicBezTo>
                  <a:pt x="3630530" y="1911041"/>
                  <a:pt x="3671056" y="2135008"/>
                  <a:pt x="3647661" y="2446207"/>
                </a:cubicBezTo>
                <a:cubicBezTo>
                  <a:pt x="3624266" y="2757406"/>
                  <a:pt x="3642702" y="2713342"/>
                  <a:pt x="3647661" y="2946855"/>
                </a:cubicBezTo>
                <a:cubicBezTo>
                  <a:pt x="3652620" y="3180368"/>
                  <a:pt x="3664319" y="3290221"/>
                  <a:pt x="3647661" y="3580587"/>
                </a:cubicBezTo>
                <a:cubicBezTo>
                  <a:pt x="3631003" y="3870953"/>
                  <a:pt x="3617531" y="4259425"/>
                  <a:pt x="3647661" y="4436126"/>
                </a:cubicBezTo>
                <a:cubicBezTo>
                  <a:pt x="3523929" y="4410412"/>
                  <a:pt x="3241413" y="4436068"/>
                  <a:pt x="3039718" y="4436126"/>
                </a:cubicBezTo>
                <a:cubicBezTo>
                  <a:pt x="2838023" y="4436184"/>
                  <a:pt x="2630387" y="4431142"/>
                  <a:pt x="2431774" y="4436126"/>
                </a:cubicBezTo>
                <a:cubicBezTo>
                  <a:pt x="2233161" y="4441110"/>
                  <a:pt x="2003296" y="4449826"/>
                  <a:pt x="1823831" y="4436126"/>
                </a:cubicBezTo>
                <a:cubicBezTo>
                  <a:pt x="1644366" y="4422426"/>
                  <a:pt x="1399453" y="4442442"/>
                  <a:pt x="1288840" y="4436126"/>
                </a:cubicBezTo>
                <a:cubicBezTo>
                  <a:pt x="1178227" y="4429810"/>
                  <a:pt x="793482" y="4411099"/>
                  <a:pt x="607943" y="4436126"/>
                </a:cubicBezTo>
                <a:cubicBezTo>
                  <a:pt x="422404" y="4461153"/>
                  <a:pt x="158703" y="4453091"/>
                  <a:pt x="0" y="4436126"/>
                </a:cubicBezTo>
                <a:cubicBezTo>
                  <a:pt x="8129" y="4099466"/>
                  <a:pt x="23502" y="4014012"/>
                  <a:pt x="0" y="3758032"/>
                </a:cubicBezTo>
                <a:cubicBezTo>
                  <a:pt x="-23502" y="3502052"/>
                  <a:pt x="8018" y="3295661"/>
                  <a:pt x="0" y="3035578"/>
                </a:cubicBezTo>
                <a:cubicBezTo>
                  <a:pt x="-8018" y="2775495"/>
                  <a:pt x="-8720" y="2595880"/>
                  <a:pt x="0" y="2401845"/>
                </a:cubicBezTo>
                <a:cubicBezTo>
                  <a:pt x="8720" y="2207810"/>
                  <a:pt x="9279" y="1982551"/>
                  <a:pt x="0" y="1768113"/>
                </a:cubicBezTo>
                <a:cubicBezTo>
                  <a:pt x="-9279" y="1553675"/>
                  <a:pt x="7090" y="1354447"/>
                  <a:pt x="0" y="1178742"/>
                </a:cubicBezTo>
                <a:cubicBezTo>
                  <a:pt x="-7090" y="1003037"/>
                  <a:pt x="-23786" y="768334"/>
                  <a:pt x="0" y="589371"/>
                </a:cubicBezTo>
                <a:cubicBezTo>
                  <a:pt x="23786" y="410408"/>
                  <a:pt x="-16955" y="242082"/>
                  <a:pt x="0" y="0"/>
                </a:cubicBezTo>
                <a:close/>
              </a:path>
              <a:path w="3647661" h="4436126" stroke="0" extrusionOk="0">
                <a:moveTo>
                  <a:pt x="0" y="0"/>
                </a:moveTo>
                <a:cubicBezTo>
                  <a:pt x="171149" y="-7244"/>
                  <a:pt x="374684" y="2591"/>
                  <a:pt x="534990" y="0"/>
                </a:cubicBezTo>
                <a:cubicBezTo>
                  <a:pt x="695296" y="-2591"/>
                  <a:pt x="907320" y="7483"/>
                  <a:pt x="1069981" y="0"/>
                </a:cubicBezTo>
                <a:cubicBezTo>
                  <a:pt x="1232642" y="-7483"/>
                  <a:pt x="1543604" y="-26203"/>
                  <a:pt x="1677924" y="0"/>
                </a:cubicBezTo>
                <a:cubicBezTo>
                  <a:pt x="1812244" y="26203"/>
                  <a:pt x="2140632" y="31361"/>
                  <a:pt x="2322344" y="0"/>
                </a:cubicBezTo>
                <a:cubicBezTo>
                  <a:pt x="2504056" y="-31361"/>
                  <a:pt x="2658834" y="3381"/>
                  <a:pt x="2893811" y="0"/>
                </a:cubicBezTo>
                <a:cubicBezTo>
                  <a:pt x="3128788" y="-3381"/>
                  <a:pt x="3338741" y="-10376"/>
                  <a:pt x="3647661" y="0"/>
                </a:cubicBezTo>
                <a:cubicBezTo>
                  <a:pt x="3628986" y="244498"/>
                  <a:pt x="3624774" y="362520"/>
                  <a:pt x="3647661" y="545010"/>
                </a:cubicBezTo>
                <a:cubicBezTo>
                  <a:pt x="3670549" y="727500"/>
                  <a:pt x="3619543" y="968439"/>
                  <a:pt x="3647661" y="1134381"/>
                </a:cubicBezTo>
                <a:cubicBezTo>
                  <a:pt x="3675779" y="1300323"/>
                  <a:pt x="3670065" y="1646297"/>
                  <a:pt x="3647661" y="1856836"/>
                </a:cubicBezTo>
                <a:cubicBezTo>
                  <a:pt x="3625257" y="2067375"/>
                  <a:pt x="3632904" y="2315399"/>
                  <a:pt x="3647661" y="2490568"/>
                </a:cubicBezTo>
                <a:cubicBezTo>
                  <a:pt x="3662418" y="2665737"/>
                  <a:pt x="3616073" y="2880164"/>
                  <a:pt x="3647661" y="3124300"/>
                </a:cubicBezTo>
                <a:cubicBezTo>
                  <a:pt x="3679249" y="3368436"/>
                  <a:pt x="3677361" y="3519722"/>
                  <a:pt x="3647661" y="3758032"/>
                </a:cubicBezTo>
                <a:cubicBezTo>
                  <a:pt x="3617961" y="3996342"/>
                  <a:pt x="3615180" y="4147465"/>
                  <a:pt x="3647661" y="4436126"/>
                </a:cubicBezTo>
                <a:cubicBezTo>
                  <a:pt x="3506685" y="4421969"/>
                  <a:pt x="3266652" y="4433618"/>
                  <a:pt x="3149147" y="4436126"/>
                </a:cubicBezTo>
                <a:cubicBezTo>
                  <a:pt x="3031642" y="4438634"/>
                  <a:pt x="2832267" y="4432536"/>
                  <a:pt x="2650634" y="4436126"/>
                </a:cubicBezTo>
                <a:cubicBezTo>
                  <a:pt x="2469001" y="4439716"/>
                  <a:pt x="2324677" y="4416284"/>
                  <a:pt x="2042690" y="4436126"/>
                </a:cubicBezTo>
                <a:cubicBezTo>
                  <a:pt x="1760703" y="4455968"/>
                  <a:pt x="1686949" y="4416099"/>
                  <a:pt x="1398270" y="4436126"/>
                </a:cubicBezTo>
                <a:cubicBezTo>
                  <a:pt x="1109591" y="4456153"/>
                  <a:pt x="1071585" y="4455485"/>
                  <a:pt x="899756" y="4436126"/>
                </a:cubicBezTo>
                <a:cubicBezTo>
                  <a:pt x="727927" y="4416767"/>
                  <a:pt x="344407" y="4430463"/>
                  <a:pt x="0" y="4436126"/>
                </a:cubicBezTo>
                <a:cubicBezTo>
                  <a:pt x="5440" y="4303018"/>
                  <a:pt x="91" y="4161914"/>
                  <a:pt x="0" y="3891116"/>
                </a:cubicBezTo>
                <a:cubicBezTo>
                  <a:pt x="-91" y="3620318"/>
                  <a:pt x="-11601" y="3462294"/>
                  <a:pt x="0" y="3301745"/>
                </a:cubicBezTo>
                <a:cubicBezTo>
                  <a:pt x="11601" y="3141196"/>
                  <a:pt x="22776" y="2916996"/>
                  <a:pt x="0" y="2756735"/>
                </a:cubicBezTo>
                <a:cubicBezTo>
                  <a:pt x="-22776" y="2596474"/>
                  <a:pt x="5257" y="2440491"/>
                  <a:pt x="0" y="2256087"/>
                </a:cubicBezTo>
                <a:cubicBezTo>
                  <a:pt x="-5257" y="2071683"/>
                  <a:pt x="20189" y="1902567"/>
                  <a:pt x="0" y="1666716"/>
                </a:cubicBezTo>
                <a:cubicBezTo>
                  <a:pt x="-20189" y="1430865"/>
                  <a:pt x="-21241" y="1161108"/>
                  <a:pt x="0" y="988622"/>
                </a:cubicBezTo>
                <a:cubicBezTo>
                  <a:pt x="21241" y="816136"/>
                  <a:pt x="17108" y="406740"/>
                  <a:pt x="0" y="0"/>
                </a:cubicBezTo>
                <a:close/>
              </a:path>
            </a:pathLst>
          </a:custGeom>
          <a:solidFill>
            <a:schemeClr val="accent2"/>
          </a:solidFill>
          <a:ln w="57150">
            <a:solidFill>
              <a:schemeClr val="accent2"/>
            </a:solidFill>
            <a:extLst>
              <a:ext uri="{C807C97D-BFC1-408E-A445-0C87EB9F89A2}">
                <ask:lineSketchStyleProps xmlns:ask="http://schemas.microsoft.com/office/drawing/2018/sketchyshapes" sd="68728339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 line">
            <a:extLst>
              <a:ext uri="{FF2B5EF4-FFF2-40B4-BE49-F238E27FC236}">
                <a16:creationId xmlns:a16="http://schemas.microsoft.com/office/drawing/2014/main" id="{2A39B854-4B6C-4F7F-A602-6F97770CED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5439978"/>
            <a:ext cx="6281928" cy="18288"/>
          </a:xfrm>
          <a:custGeom>
            <a:avLst/>
            <a:gdLst>
              <a:gd name="connsiteX0" fmla="*/ 0 w 6281928"/>
              <a:gd name="connsiteY0" fmla="*/ 0 h 18288"/>
              <a:gd name="connsiteX1" fmla="*/ 572353 w 6281928"/>
              <a:gd name="connsiteY1" fmla="*/ 0 h 18288"/>
              <a:gd name="connsiteX2" fmla="*/ 1207526 w 6281928"/>
              <a:gd name="connsiteY2" fmla="*/ 0 h 18288"/>
              <a:gd name="connsiteX3" fmla="*/ 1779880 w 6281928"/>
              <a:gd name="connsiteY3" fmla="*/ 0 h 18288"/>
              <a:gd name="connsiteX4" fmla="*/ 2540691 w 6281928"/>
              <a:gd name="connsiteY4" fmla="*/ 0 h 18288"/>
              <a:gd name="connsiteX5" fmla="*/ 3238683 w 6281928"/>
              <a:gd name="connsiteY5" fmla="*/ 0 h 18288"/>
              <a:gd name="connsiteX6" fmla="*/ 3936675 w 6281928"/>
              <a:gd name="connsiteY6" fmla="*/ 0 h 18288"/>
              <a:gd name="connsiteX7" fmla="*/ 4760305 w 6281928"/>
              <a:gd name="connsiteY7" fmla="*/ 0 h 18288"/>
              <a:gd name="connsiteX8" fmla="*/ 5521117 w 6281928"/>
              <a:gd name="connsiteY8" fmla="*/ 0 h 18288"/>
              <a:gd name="connsiteX9" fmla="*/ 6281928 w 6281928"/>
              <a:gd name="connsiteY9" fmla="*/ 0 h 18288"/>
              <a:gd name="connsiteX10" fmla="*/ 6281928 w 6281928"/>
              <a:gd name="connsiteY10" fmla="*/ 18288 h 18288"/>
              <a:gd name="connsiteX11" fmla="*/ 5772394 w 6281928"/>
              <a:gd name="connsiteY11" fmla="*/ 18288 h 18288"/>
              <a:gd name="connsiteX12" fmla="*/ 5200040 w 6281928"/>
              <a:gd name="connsiteY12" fmla="*/ 18288 h 18288"/>
              <a:gd name="connsiteX13" fmla="*/ 4439229 w 6281928"/>
              <a:gd name="connsiteY13" fmla="*/ 18288 h 18288"/>
              <a:gd name="connsiteX14" fmla="*/ 3615599 w 6281928"/>
              <a:gd name="connsiteY14" fmla="*/ 18288 h 18288"/>
              <a:gd name="connsiteX15" fmla="*/ 2980426 w 6281928"/>
              <a:gd name="connsiteY15" fmla="*/ 18288 h 18288"/>
              <a:gd name="connsiteX16" fmla="*/ 2156795 w 6281928"/>
              <a:gd name="connsiteY16" fmla="*/ 18288 h 18288"/>
              <a:gd name="connsiteX17" fmla="*/ 1584442 w 6281928"/>
              <a:gd name="connsiteY17" fmla="*/ 18288 h 18288"/>
              <a:gd name="connsiteX18" fmla="*/ 1074908 w 6281928"/>
              <a:gd name="connsiteY18" fmla="*/ 18288 h 18288"/>
              <a:gd name="connsiteX19" fmla="*/ 0 w 6281928"/>
              <a:gd name="connsiteY19" fmla="*/ 18288 h 18288"/>
              <a:gd name="connsiteX20" fmla="*/ 0 w 6281928"/>
              <a:gd name="connsiteY2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281928" h="18288" fill="none" extrusionOk="0">
                <a:moveTo>
                  <a:pt x="0" y="0"/>
                </a:moveTo>
                <a:cubicBezTo>
                  <a:pt x="205960" y="24870"/>
                  <a:pt x="343550" y="5918"/>
                  <a:pt x="572353" y="0"/>
                </a:cubicBezTo>
                <a:cubicBezTo>
                  <a:pt x="801156" y="-5918"/>
                  <a:pt x="1015649" y="-11381"/>
                  <a:pt x="1207526" y="0"/>
                </a:cubicBezTo>
                <a:cubicBezTo>
                  <a:pt x="1399403" y="11381"/>
                  <a:pt x="1549725" y="7866"/>
                  <a:pt x="1779880" y="0"/>
                </a:cubicBezTo>
                <a:cubicBezTo>
                  <a:pt x="2010035" y="-7866"/>
                  <a:pt x="2190674" y="12826"/>
                  <a:pt x="2540691" y="0"/>
                </a:cubicBezTo>
                <a:cubicBezTo>
                  <a:pt x="2890708" y="-12826"/>
                  <a:pt x="3025718" y="-18534"/>
                  <a:pt x="3238683" y="0"/>
                </a:cubicBezTo>
                <a:cubicBezTo>
                  <a:pt x="3451648" y="18534"/>
                  <a:pt x="3603947" y="14884"/>
                  <a:pt x="3936675" y="0"/>
                </a:cubicBezTo>
                <a:cubicBezTo>
                  <a:pt x="4269403" y="-14884"/>
                  <a:pt x="4480718" y="-24607"/>
                  <a:pt x="4760305" y="0"/>
                </a:cubicBezTo>
                <a:cubicBezTo>
                  <a:pt x="5039892" y="24607"/>
                  <a:pt x="5359549" y="-31311"/>
                  <a:pt x="5521117" y="0"/>
                </a:cubicBezTo>
                <a:cubicBezTo>
                  <a:pt x="5682685" y="31311"/>
                  <a:pt x="5986067" y="-12593"/>
                  <a:pt x="6281928" y="0"/>
                </a:cubicBezTo>
                <a:cubicBezTo>
                  <a:pt x="6282307" y="7355"/>
                  <a:pt x="6282212" y="10249"/>
                  <a:pt x="6281928" y="18288"/>
                </a:cubicBezTo>
                <a:cubicBezTo>
                  <a:pt x="6078981" y="8428"/>
                  <a:pt x="5961061" y="2290"/>
                  <a:pt x="5772394" y="18288"/>
                </a:cubicBezTo>
                <a:cubicBezTo>
                  <a:pt x="5583727" y="34286"/>
                  <a:pt x="5329968" y="24208"/>
                  <a:pt x="5200040" y="18288"/>
                </a:cubicBezTo>
                <a:cubicBezTo>
                  <a:pt x="5070112" y="12368"/>
                  <a:pt x="4793288" y="21070"/>
                  <a:pt x="4439229" y="18288"/>
                </a:cubicBezTo>
                <a:cubicBezTo>
                  <a:pt x="4085170" y="15506"/>
                  <a:pt x="3813765" y="-16466"/>
                  <a:pt x="3615599" y="18288"/>
                </a:cubicBezTo>
                <a:cubicBezTo>
                  <a:pt x="3417433" y="53042"/>
                  <a:pt x="3133643" y="20727"/>
                  <a:pt x="2980426" y="18288"/>
                </a:cubicBezTo>
                <a:cubicBezTo>
                  <a:pt x="2827209" y="15849"/>
                  <a:pt x="2380685" y="51850"/>
                  <a:pt x="2156795" y="18288"/>
                </a:cubicBezTo>
                <a:cubicBezTo>
                  <a:pt x="1932905" y="-15274"/>
                  <a:pt x="1716744" y="-1398"/>
                  <a:pt x="1584442" y="18288"/>
                </a:cubicBezTo>
                <a:cubicBezTo>
                  <a:pt x="1452140" y="37974"/>
                  <a:pt x="1280887" y="12750"/>
                  <a:pt x="1074908" y="18288"/>
                </a:cubicBezTo>
                <a:cubicBezTo>
                  <a:pt x="868929" y="23826"/>
                  <a:pt x="318124" y="-17878"/>
                  <a:pt x="0" y="18288"/>
                </a:cubicBezTo>
                <a:cubicBezTo>
                  <a:pt x="-384" y="12702"/>
                  <a:pt x="-513" y="4636"/>
                  <a:pt x="0" y="0"/>
                </a:cubicBezTo>
                <a:close/>
              </a:path>
              <a:path w="6281928" h="18288" stroke="0" extrusionOk="0">
                <a:moveTo>
                  <a:pt x="0" y="0"/>
                </a:moveTo>
                <a:cubicBezTo>
                  <a:pt x="135290" y="27650"/>
                  <a:pt x="488372" y="4391"/>
                  <a:pt x="635173" y="0"/>
                </a:cubicBezTo>
                <a:cubicBezTo>
                  <a:pt x="781974" y="-4391"/>
                  <a:pt x="992816" y="14310"/>
                  <a:pt x="1144707" y="0"/>
                </a:cubicBezTo>
                <a:cubicBezTo>
                  <a:pt x="1296598" y="-14310"/>
                  <a:pt x="1796462" y="-1258"/>
                  <a:pt x="1968337" y="0"/>
                </a:cubicBezTo>
                <a:cubicBezTo>
                  <a:pt x="2140212" y="1258"/>
                  <a:pt x="2343376" y="-12852"/>
                  <a:pt x="2603510" y="0"/>
                </a:cubicBezTo>
                <a:cubicBezTo>
                  <a:pt x="2863644" y="12852"/>
                  <a:pt x="2935073" y="-10591"/>
                  <a:pt x="3238683" y="0"/>
                </a:cubicBezTo>
                <a:cubicBezTo>
                  <a:pt x="3542293" y="10591"/>
                  <a:pt x="3731676" y="3538"/>
                  <a:pt x="4062313" y="0"/>
                </a:cubicBezTo>
                <a:cubicBezTo>
                  <a:pt x="4392950" y="-3538"/>
                  <a:pt x="4440715" y="28126"/>
                  <a:pt x="4634667" y="0"/>
                </a:cubicBezTo>
                <a:cubicBezTo>
                  <a:pt x="4828619" y="-28126"/>
                  <a:pt x="5052661" y="8974"/>
                  <a:pt x="5458297" y="0"/>
                </a:cubicBezTo>
                <a:cubicBezTo>
                  <a:pt x="5863933" y="-8974"/>
                  <a:pt x="5906900" y="-24516"/>
                  <a:pt x="6281928" y="0"/>
                </a:cubicBezTo>
                <a:cubicBezTo>
                  <a:pt x="6282268" y="5688"/>
                  <a:pt x="6281759" y="13142"/>
                  <a:pt x="6281928" y="18288"/>
                </a:cubicBezTo>
                <a:cubicBezTo>
                  <a:pt x="6036108" y="15339"/>
                  <a:pt x="5743611" y="10415"/>
                  <a:pt x="5583936" y="18288"/>
                </a:cubicBezTo>
                <a:cubicBezTo>
                  <a:pt x="5424261" y="26161"/>
                  <a:pt x="5250533" y="-179"/>
                  <a:pt x="4948763" y="18288"/>
                </a:cubicBezTo>
                <a:cubicBezTo>
                  <a:pt x="4646993" y="36755"/>
                  <a:pt x="4354673" y="7565"/>
                  <a:pt x="4125133" y="18288"/>
                </a:cubicBezTo>
                <a:cubicBezTo>
                  <a:pt x="3895593" y="29012"/>
                  <a:pt x="3570246" y="29209"/>
                  <a:pt x="3301502" y="18288"/>
                </a:cubicBezTo>
                <a:cubicBezTo>
                  <a:pt x="3032758" y="7367"/>
                  <a:pt x="2955340" y="11905"/>
                  <a:pt x="2729149" y="18288"/>
                </a:cubicBezTo>
                <a:cubicBezTo>
                  <a:pt x="2502958" y="24671"/>
                  <a:pt x="2269423" y="3142"/>
                  <a:pt x="2031157" y="18288"/>
                </a:cubicBezTo>
                <a:cubicBezTo>
                  <a:pt x="1792891" y="33434"/>
                  <a:pt x="1484731" y="22122"/>
                  <a:pt x="1207526" y="18288"/>
                </a:cubicBezTo>
                <a:cubicBezTo>
                  <a:pt x="930321" y="14454"/>
                  <a:pt x="560231" y="-33402"/>
                  <a:pt x="0" y="18288"/>
                </a:cubicBezTo>
                <a:cubicBezTo>
                  <a:pt x="-478" y="10520"/>
                  <a:pt x="210" y="5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748763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DBE7E7-85ED-6F99-A7E8-CF2E0D261FE2}"/>
              </a:ext>
            </a:extLst>
          </p:cNvPr>
          <p:cNvSpPr>
            <a:spLocks noGrp="1"/>
          </p:cNvSpPr>
          <p:nvPr>
            <p:ph type="title"/>
          </p:nvPr>
        </p:nvSpPr>
        <p:spPr>
          <a:xfrm>
            <a:off x="572493" y="238539"/>
            <a:ext cx="11018520" cy="1434415"/>
          </a:xfrm>
        </p:spPr>
        <p:txBody>
          <a:bodyPr anchor="b">
            <a:normAutofit/>
          </a:bodyPr>
          <a:lstStyle/>
          <a:p>
            <a:r>
              <a:rPr lang="en-GB" sz="5400"/>
              <a:t>Task: Definitions in the CJS</a:t>
            </a:r>
          </a:p>
        </p:txBody>
      </p:sp>
      <p:sp>
        <p:nvSpPr>
          <p:cNvPr id="615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97041E1-A2FD-8D3B-7B98-3B52EB5E515D}"/>
              </a:ext>
            </a:extLst>
          </p:cNvPr>
          <p:cNvSpPr>
            <a:spLocks noGrp="1"/>
          </p:cNvSpPr>
          <p:nvPr>
            <p:ph idx="1"/>
          </p:nvPr>
        </p:nvSpPr>
        <p:spPr>
          <a:xfrm>
            <a:off x="572493" y="2071316"/>
            <a:ext cx="6713552" cy="4119172"/>
          </a:xfrm>
        </p:spPr>
        <p:txBody>
          <a:bodyPr anchor="t">
            <a:normAutofit/>
          </a:bodyPr>
          <a:lstStyle/>
          <a:p>
            <a:r>
              <a:rPr lang="en-GB" sz="1900"/>
              <a:t>Victim</a:t>
            </a:r>
          </a:p>
          <a:p>
            <a:pPr marL="0" indent="0">
              <a:buNone/>
            </a:pPr>
            <a:r>
              <a:rPr lang="en-GB" sz="1900">
                <a:latin typeface="Google Sans"/>
              </a:rPr>
              <a:t>-</a:t>
            </a:r>
            <a:r>
              <a:rPr lang="en-GB" sz="1900"/>
              <a:t>a person who has suffered harm, including physical, mental, emotional, or economic damage, directly caused by a criminal offense or a person's criminal conduct.</a:t>
            </a:r>
          </a:p>
          <a:p>
            <a:pPr marL="0" indent="0">
              <a:buNone/>
            </a:pPr>
            <a:r>
              <a:rPr lang="en-GB" sz="1900"/>
              <a:t>-It can extend to close family and friends </a:t>
            </a:r>
          </a:p>
          <a:p>
            <a:pPr marL="0" indent="0">
              <a:buNone/>
            </a:pPr>
            <a:r>
              <a:rPr lang="en-GB" sz="1900"/>
              <a:t>-A witness to a harm </a:t>
            </a:r>
          </a:p>
          <a:p>
            <a:pPr marL="0" indent="0">
              <a:buNone/>
            </a:pPr>
            <a:r>
              <a:rPr lang="en-GB" sz="1900"/>
              <a:t>-Children are now victims rather than witnesses to DA – DA Act 2021</a:t>
            </a:r>
          </a:p>
          <a:p>
            <a:pPr marL="0" indent="0">
              <a:buNone/>
            </a:pPr>
            <a:endParaRPr lang="en-GB" sz="1900"/>
          </a:p>
          <a:p>
            <a:r>
              <a:rPr lang="en-GB" sz="1900"/>
              <a:t>Witness</a:t>
            </a:r>
          </a:p>
          <a:p>
            <a:pPr marL="0" indent="0">
              <a:buNone/>
            </a:pPr>
            <a:r>
              <a:rPr lang="en-GB" sz="1900"/>
              <a:t>A person, other than the victim, who is likely to give evidence in court</a:t>
            </a:r>
          </a:p>
        </p:txBody>
      </p:sp>
      <p:pic>
        <p:nvPicPr>
          <p:cNvPr id="6146" name="Picture 2" descr="Illustration of task | Premium Vector">
            <a:extLst>
              <a:ext uri="{FF2B5EF4-FFF2-40B4-BE49-F238E27FC236}">
                <a16:creationId xmlns:a16="http://schemas.microsoft.com/office/drawing/2014/main" id="{50A7A4C8-2182-F6D1-D0EE-295D4CF2C2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161" r="1636" b="2"/>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877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C4F32F3C-2A44-487C-F56F-DD1A5C815421}"/>
              </a:ext>
            </a:extLst>
          </p:cNvPr>
          <p:cNvPicPr>
            <a:picLocks noChangeAspect="1"/>
          </p:cNvPicPr>
          <p:nvPr/>
        </p:nvPicPr>
        <p:blipFill>
          <a:blip r:embed="rId2"/>
          <a:srcRect l="5649" r="23251"/>
          <a:stretch>
            <a:fillRect/>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0B15CB4-0637-ECA2-CBE7-AD979A2D5A62}"/>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Any questions?</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32732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n early morning coffee with bread and a newspaper on top of the table">
            <a:extLst>
              <a:ext uri="{FF2B5EF4-FFF2-40B4-BE49-F238E27FC236}">
                <a16:creationId xmlns:a16="http://schemas.microsoft.com/office/drawing/2014/main" id="{F36CD5EA-8A29-75F5-8271-7844957B5D8C}"/>
              </a:ext>
            </a:extLst>
          </p:cNvPr>
          <p:cNvPicPr>
            <a:picLocks noChangeAspect="1"/>
          </p:cNvPicPr>
          <p:nvPr/>
        </p:nvPicPr>
        <p:blipFill>
          <a:blip r:embed="rId2"/>
          <a:srcRect t="9001" b="6730"/>
          <a:stretch>
            <a:fill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85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E2201F-0ACA-6BA2-F990-4AFC0B786C13}"/>
              </a:ext>
            </a:extLst>
          </p:cNvPr>
          <p:cNvSpPr>
            <a:spLocks noGrp="1"/>
          </p:cNvSpPr>
          <p:nvPr>
            <p:ph type="title"/>
          </p:nvPr>
        </p:nvSpPr>
        <p:spPr>
          <a:xfrm>
            <a:off x="523875" y="42595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Short break</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35069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4356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11665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5F3961-F2E7-92EC-33DD-0EA0C892EF92}"/>
              </a:ext>
            </a:extLst>
          </p:cNvPr>
          <p:cNvSpPr>
            <a:spLocks noGrp="1"/>
          </p:cNvSpPr>
          <p:nvPr>
            <p:ph type="title"/>
          </p:nvPr>
        </p:nvSpPr>
        <p:spPr>
          <a:xfrm>
            <a:off x="686834" y="1153572"/>
            <a:ext cx="3200400" cy="4461163"/>
          </a:xfrm>
        </p:spPr>
        <p:txBody>
          <a:bodyPr>
            <a:normAutofit/>
          </a:bodyPr>
          <a:lstStyle/>
          <a:p>
            <a:r>
              <a:rPr lang="en-GB">
                <a:solidFill>
                  <a:srgbClr val="FFFFFF"/>
                </a:solidFill>
              </a:rPr>
              <a:t>Why do we need to know about victims and witnesses?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19D71E7-D150-C642-C51B-B4EF65CD53CB}"/>
              </a:ext>
            </a:extLst>
          </p:cNvPr>
          <p:cNvSpPr>
            <a:spLocks noGrp="1"/>
          </p:cNvSpPr>
          <p:nvPr>
            <p:ph idx="1"/>
          </p:nvPr>
        </p:nvSpPr>
        <p:spPr>
          <a:xfrm>
            <a:off x="4447308" y="591344"/>
            <a:ext cx="6906491" cy="5585619"/>
          </a:xfrm>
        </p:spPr>
        <p:txBody>
          <a:bodyPr anchor="ctr">
            <a:normAutofit/>
          </a:bodyPr>
          <a:lstStyle/>
          <a:p>
            <a:r>
              <a:rPr lang="en-GB" sz="2400"/>
              <a:t>They are able to provide essential information</a:t>
            </a:r>
          </a:p>
          <a:p>
            <a:pPr>
              <a:buFontTx/>
              <a:buChar char="-"/>
            </a:pPr>
            <a:r>
              <a:rPr lang="en-GB" sz="2400"/>
              <a:t>Their own characteristics can aid in understanding crime and behaviour of offenders</a:t>
            </a:r>
          </a:p>
          <a:p>
            <a:pPr>
              <a:buFontTx/>
              <a:buChar char="-"/>
            </a:pPr>
            <a:r>
              <a:rPr lang="en-GB" sz="2400"/>
              <a:t>Aid in predicting future crimes </a:t>
            </a:r>
          </a:p>
          <a:p>
            <a:pPr>
              <a:buFontTx/>
              <a:buChar char="-"/>
            </a:pPr>
            <a:r>
              <a:rPr lang="en-GB" sz="2400"/>
              <a:t>Can inform and aid development on investigative techniques and strategies</a:t>
            </a:r>
          </a:p>
          <a:p>
            <a:pPr>
              <a:buFontTx/>
              <a:buChar char="-"/>
            </a:pPr>
            <a:r>
              <a:rPr lang="en-GB" sz="2400"/>
              <a:t>Inform Criminal Justice processes</a:t>
            </a:r>
          </a:p>
          <a:p>
            <a:pPr>
              <a:buFontTx/>
              <a:buChar char="-"/>
            </a:pPr>
            <a:r>
              <a:rPr lang="en-GB" sz="2400"/>
              <a:t>Protect vulnerable individuals</a:t>
            </a:r>
          </a:p>
          <a:p>
            <a:pPr>
              <a:buFontTx/>
              <a:buChar char="-"/>
            </a:pPr>
            <a:r>
              <a:rPr lang="en-GB" sz="2400"/>
              <a:t>Inform current policies/legislation</a:t>
            </a:r>
          </a:p>
          <a:p>
            <a:pPr>
              <a:buFontTx/>
              <a:buChar char="-"/>
            </a:pPr>
            <a:r>
              <a:rPr lang="en-GB" sz="2400"/>
              <a:t>Aid in avoiding revictimisation </a:t>
            </a:r>
          </a:p>
          <a:p>
            <a:pPr>
              <a:buFontTx/>
              <a:buChar char="-"/>
            </a:pPr>
            <a:r>
              <a:rPr lang="en-GB" sz="2400"/>
              <a:t>To ensure that they are appropriately supported to overcome their harm</a:t>
            </a:r>
          </a:p>
        </p:txBody>
      </p:sp>
    </p:spTree>
    <p:extLst>
      <p:ext uri="{BB962C8B-B14F-4D97-AF65-F5344CB8AC3E}">
        <p14:creationId xmlns:p14="http://schemas.microsoft.com/office/powerpoint/2010/main" val="3019698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D720F1-4D7A-A92B-413B-F201D8A1C2D6}"/>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Impact of being a victim or witness</a:t>
            </a:r>
          </a:p>
        </p:txBody>
      </p:sp>
      <p:pic>
        <p:nvPicPr>
          <p:cNvPr id="4" name="Online Media 3" title="How crime can affect you">
            <a:hlinkClick r:id="" action="ppaction://media"/>
            <a:extLst>
              <a:ext uri="{FF2B5EF4-FFF2-40B4-BE49-F238E27FC236}">
                <a16:creationId xmlns:a16="http://schemas.microsoft.com/office/drawing/2014/main" id="{9DA712C6-8056-9F1A-BD4E-E017DCE03D87}"/>
              </a:ext>
            </a:extLst>
          </p:cNvPr>
          <p:cNvPicPr>
            <a:picLocks noGrp="1" noRot="1" noChangeAspect="1"/>
          </p:cNvPicPr>
          <p:nvPr>
            <p:ph idx="1"/>
            <a:videoFile r:link="rId1"/>
          </p:nvPr>
        </p:nvPicPr>
        <p:blipFill>
          <a:blip r:embed="rId3"/>
          <a:stretch>
            <a:fillRect/>
          </a:stretch>
        </p:blipFill>
        <p:spPr>
          <a:xfrm>
            <a:off x="2207328" y="1675227"/>
            <a:ext cx="7777343" cy="4394199"/>
          </a:xfrm>
          <a:prstGeom prst="rect">
            <a:avLst/>
          </a:prstGeom>
        </p:spPr>
      </p:pic>
    </p:spTree>
    <p:extLst>
      <p:ext uri="{BB962C8B-B14F-4D97-AF65-F5344CB8AC3E}">
        <p14:creationId xmlns:p14="http://schemas.microsoft.com/office/powerpoint/2010/main" val="974930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Freeform: Shape 24">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25">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7113E5D-4731-5676-7AC2-40F21A8ADC0B}"/>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7200" kern="1200" dirty="0">
                <a:solidFill>
                  <a:schemeClr val="tx1"/>
                </a:solidFill>
                <a:latin typeface="+mj-lt"/>
                <a:ea typeface="+mj-ea"/>
                <a:cs typeface="+mj-cs"/>
              </a:rPr>
              <a:t>Have any of you been a victim of crime?</a:t>
            </a:r>
          </a:p>
        </p:txBody>
      </p:sp>
      <p:sp>
        <p:nvSpPr>
          <p:cNvPr id="3" name="Content Placeholder 2">
            <a:extLst>
              <a:ext uri="{FF2B5EF4-FFF2-40B4-BE49-F238E27FC236}">
                <a16:creationId xmlns:a16="http://schemas.microsoft.com/office/drawing/2014/main" id="{E76D3599-BF40-F092-27AE-CFED0D7C6A91}"/>
              </a:ext>
            </a:extLst>
          </p:cNvPr>
          <p:cNvSpPr>
            <a:spLocks noGrp="1"/>
          </p:cNvSpPr>
          <p:nvPr>
            <p:ph idx="1"/>
          </p:nvPr>
        </p:nvSpPr>
        <p:spPr>
          <a:xfrm>
            <a:off x="1966912" y="5645150"/>
            <a:ext cx="8258176" cy="631825"/>
          </a:xfrm>
        </p:spPr>
        <p:txBody>
          <a:bodyPr vert="horz" lIns="91440" tIns="45720" rIns="91440" bIns="45720" rtlCol="0" anchor="ctr">
            <a:normAutofit/>
          </a:bodyPr>
          <a:lstStyle/>
          <a:p>
            <a:pPr marL="0" indent="0" algn="ctr">
              <a:buNone/>
            </a:pPr>
            <a:r>
              <a:rPr lang="en-US" kern="1200">
                <a:solidFill>
                  <a:schemeClr val="tx1"/>
                </a:solidFill>
                <a:latin typeface="+mn-lt"/>
                <a:ea typeface="+mn-ea"/>
                <a:cs typeface="+mn-cs"/>
              </a:rPr>
              <a:t>How were you treated?</a:t>
            </a:r>
          </a:p>
        </p:txBody>
      </p:sp>
      <p:sp>
        <p:nvSpPr>
          <p:cNvPr id="23" name="Rectangle 2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492723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41"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963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43"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4119"/>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145" name="Group 5144">
            <a:extLst>
              <a:ext uri="{FF2B5EF4-FFF2-40B4-BE49-F238E27FC236}">
                <a16:creationId xmlns:a16="http://schemas.microsoft.com/office/drawing/2014/main" id="{5D095D3E-C464-41D5-87FA-07742698A72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5146" name="Color">
              <a:extLst>
                <a:ext uri="{FF2B5EF4-FFF2-40B4-BE49-F238E27FC236}">
                  <a16:creationId xmlns:a16="http://schemas.microsoft.com/office/drawing/2014/main" id="{7722DCE9-76F1-42AC-AC0A-487CFB087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47" name="Color">
              <a:extLst>
                <a:ext uri="{FF2B5EF4-FFF2-40B4-BE49-F238E27FC236}">
                  <a16:creationId xmlns:a16="http://schemas.microsoft.com/office/drawing/2014/main" id="{B29A5FA1-D0E7-448B-AB7D-032F01D5B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149" name="Color">
            <a:extLst>
              <a:ext uri="{FF2B5EF4-FFF2-40B4-BE49-F238E27FC236}">
                <a16:creationId xmlns:a16="http://schemas.microsoft.com/office/drawing/2014/main" id="{C58F402F-FDB5-409B-8818-B6FCE06E57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804" y="598259"/>
            <a:ext cx="10889442" cy="5680742"/>
          </a:xfrm>
          <a:prstGeom prst="rect">
            <a:avLst/>
          </a:prstGeom>
          <a:solidFill>
            <a:srgbClr val="42B86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Police Professional | New set of rights for victims of crime">
            <a:extLst>
              <a:ext uri="{FF2B5EF4-FFF2-40B4-BE49-F238E27FC236}">
                <a16:creationId xmlns:a16="http://schemas.microsoft.com/office/drawing/2014/main" id="{3521837A-CC1D-65C0-82C8-1112EE755E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17113"/>
          <a:stretch>
            <a:fillRect/>
          </a:stretch>
        </p:blipFill>
        <p:spPr bwMode="auto">
          <a:xfrm>
            <a:off x="4747307" y="1803399"/>
            <a:ext cx="6711526" cy="3240436"/>
          </a:xfrm>
          <a:prstGeom prst="rect">
            <a:avLst/>
          </a:prstGeom>
          <a:noFill/>
          <a:extLst>
            <a:ext uri="{909E8E84-426E-40DD-AFC4-6F175D3DCCD1}">
              <a14:hiddenFill xmlns:a14="http://schemas.microsoft.com/office/drawing/2010/main">
                <a:solidFill>
                  <a:srgbClr val="FFFFFF"/>
                </a:solidFill>
              </a14:hiddenFill>
            </a:ext>
          </a:extLst>
        </p:spPr>
      </p:pic>
      <p:grpSp>
        <p:nvGrpSpPr>
          <p:cNvPr id="5151" name="Group 515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152" name="Freeform: Shape 515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153" name="Freeform: Shape 515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154" name="Freeform: Shape 515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155" name="Freeform: Shape 515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156" name="Freeform: Shape 515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157" name="Freeform: Shape 515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158" name="Freeform: Shape 515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21B6182-ADAF-105F-A345-33A16B3A2886}"/>
              </a:ext>
            </a:extLst>
          </p:cNvPr>
          <p:cNvSpPr>
            <a:spLocks noGrp="1"/>
          </p:cNvSpPr>
          <p:nvPr>
            <p:ph type="title"/>
          </p:nvPr>
        </p:nvSpPr>
        <p:spPr>
          <a:xfrm>
            <a:off x="1012644" y="842332"/>
            <a:ext cx="3585114" cy="2782056"/>
          </a:xfrm>
        </p:spPr>
        <p:txBody>
          <a:bodyPr vert="horz" lIns="91440" tIns="45720" rIns="91440" bIns="45720" rtlCol="0" anchor="b">
            <a:normAutofit/>
          </a:bodyPr>
          <a:lstStyle/>
          <a:p>
            <a:r>
              <a:rPr lang="en-US" sz="6000" kern="1200" dirty="0">
                <a:solidFill>
                  <a:schemeClr val="tx2"/>
                </a:solidFill>
                <a:latin typeface="+mj-lt"/>
                <a:ea typeface="+mj-ea"/>
                <a:cs typeface="+mj-cs"/>
              </a:rPr>
              <a:t>Victim Code of Practice</a:t>
            </a:r>
          </a:p>
        </p:txBody>
      </p:sp>
      <p:sp>
        <p:nvSpPr>
          <p:cNvPr id="3" name="Content Placeholder 2">
            <a:extLst>
              <a:ext uri="{FF2B5EF4-FFF2-40B4-BE49-F238E27FC236}">
                <a16:creationId xmlns:a16="http://schemas.microsoft.com/office/drawing/2014/main" id="{2BBA7801-773B-1391-A84C-EA617E7172A0}"/>
              </a:ext>
            </a:extLst>
          </p:cNvPr>
          <p:cNvSpPr>
            <a:spLocks noGrp="1"/>
          </p:cNvSpPr>
          <p:nvPr>
            <p:ph idx="1"/>
          </p:nvPr>
        </p:nvSpPr>
        <p:spPr>
          <a:xfrm>
            <a:off x="1012643" y="3604221"/>
            <a:ext cx="3585113" cy="2411448"/>
          </a:xfrm>
        </p:spPr>
        <p:txBody>
          <a:bodyPr vert="horz" lIns="91440" tIns="45720" rIns="91440" bIns="45720" rtlCol="0" anchor="t">
            <a:normAutofit/>
          </a:bodyPr>
          <a:lstStyle/>
          <a:p>
            <a:pPr marL="0" indent="0">
              <a:buNone/>
            </a:pPr>
            <a:r>
              <a:rPr lang="en-US" sz="3600" kern="1200" dirty="0">
                <a:solidFill>
                  <a:schemeClr val="tx2"/>
                </a:solidFill>
                <a:latin typeface="+mn-lt"/>
                <a:ea typeface="+mn-ea"/>
                <a:cs typeface="+mn-cs"/>
              </a:rPr>
              <a:t>12 overarching rights to victims and witnesses</a:t>
            </a:r>
          </a:p>
        </p:txBody>
      </p:sp>
    </p:spTree>
    <p:extLst>
      <p:ext uri="{BB962C8B-B14F-4D97-AF65-F5344CB8AC3E}">
        <p14:creationId xmlns:p14="http://schemas.microsoft.com/office/powerpoint/2010/main" val="2400509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548640"/>
            <a:ext cx="3600860" cy="5431536"/>
          </a:xfrm>
        </p:spPr>
        <p:txBody>
          <a:bodyPr>
            <a:normAutofit/>
          </a:bodyPr>
          <a:lstStyle/>
          <a:p>
            <a:r>
              <a:rPr lang="en-GB" sz="4600"/>
              <a:t>Code of Practice for Victims of Crime in England &amp; Wales – Victim’s Code</a:t>
            </a:r>
          </a:p>
        </p:txBody>
      </p:sp>
      <p:sp>
        <p:nvSpPr>
          <p:cNvPr id="4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2"/>
          <p:cNvSpPr>
            <a:spLocks noGrp="1"/>
          </p:cNvSpPr>
          <p:nvPr>
            <p:ph idx="1"/>
          </p:nvPr>
        </p:nvSpPr>
        <p:spPr>
          <a:xfrm>
            <a:off x="5126418" y="730021"/>
            <a:ext cx="6829137" cy="6092003"/>
          </a:xfrm>
        </p:spPr>
        <p:txBody>
          <a:bodyPr anchor="ctr">
            <a:noAutofit/>
          </a:bodyPr>
          <a:lstStyle/>
          <a:p>
            <a:r>
              <a:rPr lang="en-GB" dirty="0">
                <a:latin typeface="Aptos" panose="020B0004020202020204" pitchFamily="34" charset="0"/>
              </a:rPr>
              <a:t>The Code was established by the Domestic Violence, Crime and Victims Act 2004</a:t>
            </a:r>
          </a:p>
          <a:p>
            <a:r>
              <a:rPr lang="en-GB" dirty="0">
                <a:latin typeface="Aptos" panose="020B0004020202020204" pitchFamily="34" charset="0"/>
              </a:rPr>
              <a:t>Came into effect in 2006. </a:t>
            </a:r>
          </a:p>
          <a:p>
            <a:r>
              <a:rPr lang="en-GB" dirty="0">
                <a:latin typeface="Aptos" panose="020B0004020202020204" pitchFamily="34" charset="0"/>
              </a:rPr>
              <a:t>The Code sets out what each criminal justice agency must do for victims and the timeframe in which they must do it.</a:t>
            </a:r>
          </a:p>
          <a:p>
            <a:r>
              <a:rPr lang="en-GB" dirty="0">
                <a:latin typeface="Aptos" panose="020B0004020202020204" pitchFamily="34" charset="0"/>
              </a:rPr>
              <a:t>The Code of Practice for Victims of Crime is a </a:t>
            </a:r>
            <a:r>
              <a:rPr lang="en-GB" b="1" u="sng" dirty="0">
                <a:latin typeface="Aptos" panose="020B0004020202020204" pitchFamily="34" charset="0"/>
              </a:rPr>
              <a:t>statutory code</a:t>
            </a:r>
            <a:r>
              <a:rPr lang="en-GB" dirty="0">
                <a:latin typeface="Aptos" panose="020B0004020202020204" pitchFamily="34" charset="0"/>
              </a:rPr>
              <a:t> that sets out the minimum level of service that victims should receive from the criminal justice system.</a:t>
            </a:r>
          </a:p>
          <a:p>
            <a:r>
              <a:rPr lang="en-GB" dirty="0">
                <a:latin typeface="Aptos" panose="020B0004020202020204" pitchFamily="34" charset="0"/>
              </a:rPr>
              <a:t>The </a:t>
            </a:r>
            <a:r>
              <a:rPr lang="en-GB" b="1" dirty="0">
                <a:latin typeface="Aptos" panose="020B0004020202020204" pitchFamily="34" charset="0"/>
              </a:rPr>
              <a:t>Code</a:t>
            </a:r>
            <a:r>
              <a:rPr lang="en-GB" dirty="0">
                <a:latin typeface="Aptos" panose="020B0004020202020204" pitchFamily="34" charset="0"/>
              </a:rPr>
              <a:t> has </a:t>
            </a:r>
            <a:r>
              <a:rPr lang="en-GB" b="1" dirty="0">
                <a:latin typeface="Aptos" panose="020B0004020202020204" pitchFamily="34" charset="0"/>
              </a:rPr>
              <a:t>statutory</a:t>
            </a:r>
            <a:r>
              <a:rPr lang="en-GB" dirty="0">
                <a:latin typeface="Aptos" panose="020B0004020202020204" pitchFamily="34" charset="0"/>
              </a:rPr>
              <a:t> force, which means that the CJS has a legal duty to carryout a service </a:t>
            </a:r>
          </a:p>
          <a:p>
            <a:endParaRPr lang="en-GB" dirty="0">
              <a:latin typeface="Aptos" panose="020B0004020202020204" pitchFamily="34" charset="0"/>
            </a:endParaRPr>
          </a:p>
        </p:txBody>
      </p:sp>
    </p:spTree>
    <p:extLst>
      <p:ext uri="{BB962C8B-B14F-4D97-AF65-F5344CB8AC3E}">
        <p14:creationId xmlns:p14="http://schemas.microsoft.com/office/powerpoint/2010/main" val="285554206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DC17CFAD-DEE9-79BD-E1CD-BE9BFED65EBB}"/>
              </a:ext>
            </a:extLst>
          </p:cNvPr>
          <p:cNvSpPr>
            <a:spLocks noGrp="1"/>
          </p:cNvSpPr>
          <p:nvPr>
            <p:ph idx="1"/>
          </p:nvPr>
        </p:nvSpPr>
        <p:spPr>
          <a:xfrm>
            <a:off x="630936" y="2807208"/>
            <a:ext cx="3429000" cy="3410712"/>
          </a:xfrm>
        </p:spPr>
        <p:txBody>
          <a:bodyPr anchor="t">
            <a:normAutofit/>
          </a:bodyPr>
          <a:lstStyle/>
          <a:p>
            <a:r>
              <a:rPr lang="en-GB" sz="2200">
                <a:hlinkClick r:id="rId2"/>
              </a:rPr>
              <a:t>Victim's code</a:t>
            </a:r>
            <a:endParaRPr lang="en-GB" sz="2200"/>
          </a:p>
          <a:p>
            <a:endParaRPr lang="en-GB" sz="2200"/>
          </a:p>
          <a:p>
            <a:endParaRPr lang="en-GB" sz="2200"/>
          </a:p>
        </p:txBody>
      </p:sp>
      <p:pic>
        <p:nvPicPr>
          <p:cNvPr id="7170" name="Picture 2" descr="Code of Practice for Victims of Crime in England and Wales">
            <a:extLst>
              <a:ext uri="{FF2B5EF4-FFF2-40B4-BE49-F238E27FC236}">
                <a16:creationId xmlns:a16="http://schemas.microsoft.com/office/drawing/2014/main" id="{CD4A8DBA-7CAB-15B1-2E9C-D51529BE8A9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32995" y="640080"/>
            <a:ext cx="3946322"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73737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Freeform: Shape 22">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Freeform: Shape 24">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2AAA727-21C4-8692-F16F-945EA58CEFCF}"/>
              </a:ext>
            </a:extLst>
          </p:cNvPr>
          <p:cNvSpPr>
            <a:spLocks noGrp="1"/>
          </p:cNvSpPr>
          <p:nvPr>
            <p:ph type="title"/>
          </p:nvPr>
        </p:nvSpPr>
        <p:spPr>
          <a:xfrm>
            <a:off x="621792" y="1161288"/>
            <a:ext cx="3602736" cy="4526280"/>
          </a:xfrm>
        </p:spPr>
        <p:txBody>
          <a:bodyPr>
            <a:normAutofit/>
          </a:bodyPr>
          <a:lstStyle/>
          <a:p>
            <a:pPr marL="0" indent="0"/>
            <a:r>
              <a:rPr lang="en-GB" sz="4000" b="1" dirty="0">
                <a:latin typeface="Gotham"/>
              </a:rPr>
              <a:t>Right 1 – </a:t>
            </a:r>
            <a:br>
              <a:rPr lang="en-GB" sz="4000" b="1" dirty="0">
                <a:latin typeface="Gotham"/>
              </a:rPr>
            </a:br>
            <a:r>
              <a:rPr lang="en-GB" sz="4000" b="1" dirty="0">
                <a:latin typeface="Gotham"/>
              </a:rPr>
              <a:t>To be able to understand and to be understood</a:t>
            </a:r>
            <a:br>
              <a:rPr lang="en-GB" sz="4000" dirty="0"/>
            </a:br>
            <a:endParaRPr lang="en-GB" sz="4000" dirty="0"/>
          </a:p>
        </p:txBody>
      </p:sp>
      <p:sp>
        <p:nvSpPr>
          <p:cNvPr id="27" name="Rectangle 26">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6" name="Content Placeholder 3">
            <a:extLst>
              <a:ext uri="{FF2B5EF4-FFF2-40B4-BE49-F238E27FC236}">
                <a16:creationId xmlns:a16="http://schemas.microsoft.com/office/drawing/2014/main" id="{AB36E7D1-3680-B10A-538B-811E9025A534}"/>
              </a:ext>
            </a:extLst>
          </p:cNvPr>
          <p:cNvGraphicFramePr>
            <a:graphicFrameLocks noGrp="1"/>
          </p:cNvGraphicFramePr>
          <p:nvPr>
            <p:ph idx="1"/>
            <p:extLst>
              <p:ext uri="{D42A27DB-BD31-4B8C-83A1-F6EECF244321}">
                <p14:modId xmlns:p14="http://schemas.microsoft.com/office/powerpoint/2010/main" val="3259714931"/>
              </p:ext>
            </p:extLst>
          </p:nvPr>
        </p:nvGraphicFramePr>
        <p:xfrm>
          <a:off x="5186597" y="284813"/>
          <a:ext cx="6550701" cy="63558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66211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27F1F35-D56F-C0FE-4847-5E47AB92F307}"/>
              </a:ext>
            </a:extLst>
          </p:cNvPr>
          <p:cNvSpPr>
            <a:spLocks noGrp="1"/>
          </p:cNvSpPr>
          <p:nvPr>
            <p:ph type="title"/>
          </p:nvPr>
        </p:nvSpPr>
        <p:spPr>
          <a:xfrm>
            <a:off x="621792" y="1161288"/>
            <a:ext cx="3602736" cy="4526280"/>
          </a:xfrm>
        </p:spPr>
        <p:txBody>
          <a:bodyPr>
            <a:normAutofit/>
          </a:bodyPr>
          <a:lstStyle/>
          <a:p>
            <a:pPr marL="228600" marR="0" lvl="0" indent="-228600" defTabSz="914400" rtl="0" eaLnBrk="1" fontAlgn="auto" latinLnBrk="0" hangingPunct="1">
              <a:spcBef>
                <a:spcPts val="1000"/>
              </a:spcBef>
              <a:spcAft>
                <a:spcPts val="0"/>
              </a:spcAft>
              <a:tabLst/>
              <a:defRPr/>
            </a:pPr>
            <a:r>
              <a:rPr kumimoji="0" lang="en-GB" sz="3700" b="1" i="0" u="none" strike="noStrike" kern="1200" cap="none" spc="0" normalizeH="0" baseline="0" noProof="0" dirty="0">
                <a:ln>
                  <a:noFill/>
                </a:ln>
                <a:effectLst/>
                <a:uLnTx/>
                <a:uFillTx/>
                <a:latin typeface="Gotham"/>
                <a:ea typeface="+mn-ea"/>
                <a:cs typeface="+mn-cs"/>
              </a:rPr>
              <a:t>	Right 2 – </a:t>
            </a:r>
            <a:br>
              <a:rPr kumimoji="0" lang="en-GB" sz="3700" b="1" i="0" u="none" strike="noStrike" kern="1200" cap="none" spc="0" normalizeH="0" baseline="0" noProof="0" dirty="0">
                <a:ln>
                  <a:noFill/>
                </a:ln>
                <a:effectLst/>
                <a:uLnTx/>
                <a:uFillTx/>
                <a:latin typeface="Gotham"/>
                <a:ea typeface="+mn-ea"/>
                <a:cs typeface="+mn-cs"/>
              </a:rPr>
            </a:br>
            <a:r>
              <a:rPr kumimoji="0" lang="en-GB" sz="3700" b="1" i="0" u="none" strike="noStrike" kern="1200" cap="none" spc="0" normalizeH="0" baseline="0" noProof="0" dirty="0">
                <a:ln>
                  <a:noFill/>
                </a:ln>
                <a:effectLst/>
                <a:uLnTx/>
                <a:uFillTx/>
                <a:latin typeface="Gotham"/>
                <a:ea typeface="+mn-ea"/>
                <a:cs typeface="+mn-cs"/>
              </a:rPr>
              <a:t>To have the details of the crime recorded without unjustified delay</a:t>
            </a:r>
            <a:br>
              <a:rPr kumimoji="0" lang="en-GB" sz="3700" b="0" i="0" u="none" strike="noStrike" kern="1200" cap="none" spc="0" normalizeH="0" baseline="0" noProof="0" dirty="0">
                <a:ln>
                  <a:noFill/>
                </a:ln>
                <a:effectLst/>
                <a:uLnTx/>
                <a:uFillTx/>
                <a:latin typeface="Calibri" panose="020F0502020204030204"/>
                <a:ea typeface="+mn-ea"/>
                <a:cs typeface="+mn-cs"/>
              </a:rPr>
            </a:br>
            <a:endParaRPr lang="en-GB" sz="3700" dirty="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7D19C40-2ACE-0F6A-FAB4-7E2165DC61C6}"/>
              </a:ext>
            </a:extLst>
          </p:cNvPr>
          <p:cNvGraphicFramePr>
            <a:graphicFrameLocks noGrp="1"/>
          </p:cNvGraphicFramePr>
          <p:nvPr>
            <p:ph idx="1"/>
            <p:extLst>
              <p:ext uri="{D42A27DB-BD31-4B8C-83A1-F6EECF244321}">
                <p14:modId xmlns:p14="http://schemas.microsoft.com/office/powerpoint/2010/main" val="492059794"/>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83163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4AD29B6-BF3B-4407-9E75-52DF8E3B2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55F8BA08-3E38-4B70-B93A-74F08E0922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260019"/>
            <a:ext cx="11167447" cy="5933012"/>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4ABC9F-70B8-7CBD-C3FD-CBDBD5D3868F}"/>
              </a:ext>
            </a:extLst>
          </p:cNvPr>
          <p:cNvSpPr>
            <a:spLocks noGrp="1"/>
          </p:cNvSpPr>
          <p:nvPr>
            <p:ph type="title"/>
          </p:nvPr>
        </p:nvSpPr>
        <p:spPr>
          <a:xfrm>
            <a:off x="1045029" y="507160"/>
            <a:ext cx="2993571" cy="5438730"/>
          </a:xfrm>
        </p:spPr>
        <p:txBody>
          <a:bodyPr>
            <a:noAutofit/>
          </a:bodyPr>
          <a:lstStyle/>
          <a:p>
            <a:br>
              <a:rPr lang="en-GB" b="1" dirty="0">
                <a:latin typeface="Gotham"/>
              </a:rPr>
            </a:br>
            <a:r>
              <a:rPr lang="en-GB" b="1" dirty="0">
                <a:latin typeface="Gotham"/>
              </a:rPr>
              <a:t>Right 3 – </a:t>
            </a:r>
            <a:br>
              <a:rPr lang="en-GB" b="1" dirty="0">
                <a:latin typeface="Gotham"/>
              </a:rPr>
            </a:br>
            <a:r>
              <a:rPr lang="en-GB" b="1" dirty="0">
                <a:latin typeface="Gotham"/>
              </a:rPr>
              <a:t>To be provided with information when reporting the crime</a:t>
            </a:r>
            <a:br>
              <a:rPr lang="en-GB" dirty="0"/>
            </a:br>
            <a:endParaRPr lang="en-GB" dirty="0"/>
          </a:p>
        </p:txBody>
      </p:sp>
      <p:sp>
        <p:nvSpPr>
          <p:cNvPr id="30" name="Rectangle 29">
            <a:extLst>
              <a:ext uri="{FF2B5EF4-FFF2-40B4-BE49-F238E27FC236}">
                <a16:creationId xmlns:a16="http://schemas.microsoft.com/office/drawing/2014/main" id="{357F1B33-79AB-4A71-8CEC-4546D709B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287448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7" name="Content Placeholder 3">
            <a:extLst>
              <a:ext uri="{FF2B5EF4-FFF2-40B4-BE49-F238E27FC236}">
                <a16:creationId xmlns:a16="http://schemas.microsoft.com/office/drawing/2014/main" id="{16DB55F3-CE8E-761A-8DBF-9F1B09C93278}"/>
              </a:ext>
            </a:extLst>
          </p:cNvPr>
          <p:cNvGraphicFramePr>
            <a:graphicFrameLocks noGrp="1"/>
          </p:cNvGraphicFramePr>
          <p:nvPr>
            <p:ph idx="1"/>
            <p:extLst>
              <p:ext uri="{D42A27DB-BD31-4B8C-83A1-F6EECF244321}">
                <p14:modId xmlns:p14="http://schemas.microsoft.com/office/powerpoint/2010/main" val="369666113"/>
              </p:ext>
            </p:extLst>
          </p:nvPr>
        </p:nvGraphicFramePr>
        <p:xfrm>
          <a:off x="4526280" y="512064"/>
          <a:ext cx="6830568" cy="54406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47029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Freeform: Shape 16">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Freeform: Shape 18">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86E99B8C-A5C4-91E4-8288-60E85D2E3719}"/>
              </a:ext>
            </a:extLst>
          </p:cNvPr>
          <p:cNvSpPr>
            <a:spLocks noGrp="1"/>
          </p:cNvSpPr>
          <p:nvPr>
            <p:ph type="title"/>
          </p:nvPr>
        </p:nvSpPr>
        <p:spPr>
          <a:xfrm>
            <a:off x="621792" y="1161288"/>
            <a:ext cx="3602736" cy="4526280"/>
          </a:xfrm>
        </p:spPr>
        <p:txBody>
          <a:bodyPr>
            <a:normAutofit/>
          </a:bodyPr>
          <a:lstStyle/>
          <a:p>
            <a:r>
              <a:rPr lang="en-GB" sz="3400" b="1" dirty="0">
                <a:latin typeface="Gotham"/>
              </a:rPr>
              <a:t>Right 4 – </a:t>
            </a:r>
            <a:br>
              <a:rPr lang="en-GB" sz="3400" b="1" dirty="0">
                <a:latin typeface="Gotham"/>
              </a:rPr>
            </a:br>
            <a:r>
              <a:rPr lang="en-GB" sz="3400" b="1" dirty="0">
                <a:latin typeface="Gotham"/>
              </a:rPr>
              <a:t>To be referred to services that support victims and have services and support tailored to their needs</a:t>
            </a:r>
            <a:br>
              <a:rPr lang="en-GB" sz="3400" dirty="0"/>
            </a:br>
            <a:endParaRPr lang="en-GB" sz="3400" dirty="0"/>
          </a:p>
        </p:txBody>
      </p:sp>
      <p:sp>
        <p:nvSpPr>
          <p:cNvPr id="21" name="Rectangle 20">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9" name="Text Placeholder 4">
            <a:extLst>
              <a:ext uri="{FF2B5EF4-FFF2-40B4-BE49-F238E27FC236}">
                <a16:creationId xmlns:a16="http://schemas.microsoft.com/office/drawing/2014/main" id="{5E4E5E9D-BC3C-FE41-8A6C-D51848314D6D}"/>
              </a:ext>
            </a:extLst>
          </p:cNvPr>
          <p:cNvSpPr txBox="1">
            <a:spLocks/>
          </p:cNvSpPr>
          <p:nvPr/>
        </p:nvSpPr>
        <p:spPr>
          <a:xfrm>
            <a:off x="6172200" y="1146412"/>
            <a:ext cx="5183188" cy="823913"/>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graphicFrame>
        <p:nvGraphicFramePr>
          <p:cNvPr id="11" name="Content Placeholder 7">
            <a:extLst>
              <a:ext uri="{FF2B5EF4-FFF2-40B4-BE49-F238E27FC236}">
                <a16:creationId xmlns:a16="http://schemas.microsoft.com/office/drawing/2014/main" id="{73CF89D8-CD71-0EAB-2D2E-D06F5232B5C7}"/>
              </a:ext>
            </a:extLst>
          </p:cNvPr>
          <p:cNvGraphicFramePr>
            <a:graphicFrameLocks noGrp="1"/>
          </p:cNvGraphicFramePr>
          <p:nvPr>
            <p:ph idx="1"/>
            <p:extLst>
              <p:ext uri="{D42A27DB-BD31-4B8C-83A1-F6EECF244321}">
                <p14:modId xmlns:p14="http://schemas.microsoft.com/office/powerpoint/2010/main" val="3684088165"/>
              </p:ext>
            </p:extLst>
          </p:nvPr>
        </p:nvGraphicFramePr>
        <p:xfrm>
          <a:off x="5303520" y="265471"/>
          <a:ext cx="6364224" cy="62680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253401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5A4DD12-DB00-FDBC-0497-C0AE1B303153}"/>
              </a:ext>
            </a:extLst>
          </p:cNvPr>
          <p:cNvSpPr>
            <a:spLocks noGrp="1"/>
          </p:cNvSpPr>
          <p:nvPr>
            <p:ph type="title"/>
          </p:nvPr>
        </p:nvSpPr>
        <p:spPr>
          <a:xfrm>
            <a:off x="621792" y="1161288"/>
            <a:ext cx="3602736" cy="4526280"/>
          </a:xfrm>
        </p:spPr>
        <p:txBody>
          <a:bodyPr>
            <a:normAutofit/>
          </a:bodyPr>
          <a:lstStyle/>
          <a:p>
            <a:r>
              <a:rPr lang="en-GB" sz="3700" b="1">
                <a:latin typeface="Gotham"/>
              </a:rPr>
              <a:t>Right 5-</a:t>
            </a:r>
            <a:br>
              <a:rPr lang="en-GB" sz="3700" b="1">
                <a:latin typeface="Gotham"/>
              </a:rPr>
            </a:br>
            <a:r>
              <a:rPr lang="en-GB" sz="3700" b="1">
                <a:latin typeface="Gotham"/>
              </a:rPr>
              <a:t>To be provided with information about the investigation and prosecution</a:t>
            </a:r>
            <a:br>
              <a:rPr lang="en-GB" sz="3700"/>
            </a:br>
            <a:endParaRPr lang="en-GB" sz="370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9F08EA7-49AD-29A4-34BD-F27C0786F926}"/>
              </a:ext>
            </a:extLst>
          </p:cNvPr>
          <p:cNvGraphicFramePr>
            <a:graphicFrameLocks noGrp="1"/>
          </p:cNvGraphicFramePr>
          <p:nvPr>
            <p:ph idx="1"/>
            <p:extLst>
              <p:ext uri="{D42A27DB-BD31-4B8C-83A1-F6EECF244321}">
                <p14:modId xmlns:p14="http://schemas.microsoft.com/office/powerpoint/2010/main" val="630198251"/>
              </p:ext>
            </p:extLst>
          </p:nvPr>
        </p:nvGraphicFramePr>
        <p:xfrm>
          <a:off x="5205984" y="-18583"/>
          <a:ext cx="6364224" cy="65226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56942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7952CC-67A4-D0A1-C109-4F627F7F2762}"/>
              </a:ext>
            </a:extLst>
          </p:cNvPr>
          <p:cNvSpPr>
            <a:spLocks noGrp="1"/>
          </p:cNvSpPr>
          <p:nvPr>
            <p:ph type="title"/>
          </p:nvPr>
        </p:nvSpPr>
        <p:spPr>
          <a:xfrm>
            <a:off x="841248" y="548640"/>
            <a:ext cx="3600860" cy="5431536"/>
          </a:xfrm>
        </p:spPr>
        <p:txBody>
          <a:bodyPr>
            <a:normAutofit/>
          </a:bodyPr>
          <a:lstStyle/>
          <a:p>
            <a:r>
              <a:rPr lang="en-GB" sz="4200" b="1">
                <a:latin typeface="Gotham"/>
              </a:rPr>
              <a:t>Right 6-</a:t>
            </a:r>
            <a:br>
              <a:rPr lang="en-GB" sz="4200" b="1">
                <a:latin typeface="Gotham"/>
              </a:rPr>
            </a:br>
            <a:r>
              <a:rPr lang="en-GB" sz="4200" b="1">
                <a:latin typeface="Gotham"/>
              </a:rPr>
              <a:t>To be provided with information about compensation</a:t>
            </a:r>
            <a:endParaRPr lang="en-GB" sz="4200"/>
          </a:p>
        </p:txBody>
      </p:sp>
      <p:sp>
        <p:nvSpPr>
          <p:cNvPr id="16"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6">
            <a:extLst>
              <a:ext uri="{FF2B5EF4-FFF2-40B4-BE49-F238E27FC236}">
                <a16:creationId xmlns:a16="http://schemas.microsoft.com/office/drawing/2014/main" id="{13B5DFB5-6997-F735-3C2A-CD0234A0F92B}"/>
              </a:ext>
            </a:extLst>
          </p:cNvPr>
          <p:cNvGraphicFramePr>
            <a:graphicFrameLocks noGrp="1"/>
          </p:cNvGraphicFramePr>
          <p:nvPr>
            <p:ph idx="1"/>
            <p:extLst>
              <p:ext uri="{D42A27DB-BD31-4B8C-83A1-F6EECF244321}">
                <p14:modId xmlns:p14="http://schemas.microsoft.com/office/powerpoint/2010/main" val="2161424787"/>
              </p:ext>
            </p:extLst>
          </p:nvPr>
        </p:nvGraphicFramePr>
        <p:xfrm>
          <a:off x="5126418" y="552091"/>
          <a:ext cx="6224335" cy="54315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95961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572786-66CA-DE16-F534-DB23EF57D4DA}"/>
              </a:ext>
            </a:extLst>
          </p:cNvPr>
          <p:cNvSpPr>
            <a:spLocks noGrp="1"/>
          </p:cNvSpPr>
          <p:nvPr>
            <p:ph type="title"/>
          </p:nvPr>
        </p:nvSpPr>
        <p:spPr>
          <a:xfrm>
            <a:off x="572493" y="238539"/>
            <a:ext cx="11018520" cy="1434415"/>
          </a:xfrm>
        </p:spPr>
        <p:txBody>
          <a:bodyPr anchor="b">
            <a:normAutofit/>
          </a:bodyPr>
          <a:lstStyle/>
          <a:p>
            <a:r>
              <a:rPr lang="en-GB" sz="4600" b="1" dirty="0">
                <a:latin typeface="Gotham"/>
              </a:rPr>
              <a:t>Right 7 – </a:t>
            </a:r>
            <a:br>
              <a:rPr lang="en-GB" sz="4600" b="1" dirty="0">
                <a:latin typeface="Gotham"/>
              </a:rPr>
            </a:br>
            <a:r>
              <a:rPr lang="en-GB" sz="4600" b="1" dirty="0">
                <a:latin typeface="Gotham"/>
              </a:rPr>
              <a:t>To make a victim personal statement (VPS)</a:t>
            </a:r>
            <a:r>
              <a:rPr lang="en-GB" sz="4600" dirty="0"/>
              <a:t> </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74405808-6D27-FB4E-8ABF-96E5A4BCE5F2}"/>
              </a:ext>
            </a:extLst>
          </p:cNvPr>
          <p:cNvSpPr>
            <a:spLocks noGrp="1"/>
          </p:cNvSpPr>
          <p:nvPr>
            <p:ph type="body" idx="4294967295"/>
          </p:nvPr>
        </p:nvSpPr>
        <p:spPr>
          <a:xfrm>
            <a:off x="0" y="928688"/>
            <a:ext cx="5157788" cy="1050925"/>
          </a:xfrm>
        </p:spPr>
        <p:txBody>
          <a:bodyPr>
            <a:normAutofit/>
          </a:bodyPr>
          <a:lstStyle/>
          <a:p>
            <a:pPr marL="0" indent="0">
              <a:buNone/>
            </a:pPr>
            <a:br>
              <a:rPr lang="en-GB" sz="2400" b="1" i="0" dirty="0">
                <a:effectLst/>
                <a:latin typeface="Gotham"/>
              </a:rPr>
            </a:br>
            <a:endParaRPr lang="en-GB" dirty="0"/>
          </a:p>
        </p:txBody>
      </p:sp>
      <p:graphicFrame>
        <p:nvGraphicFramePr>
          <p:cNvPr id="7" name="Content Placeholder 3">
            <a:extLst>
              <a:ext uri="{FF2B5EF4-FFF2-40B4-BE49-F238E27FC236}">
                <a16:creationId xmlns:a16="http://schemas.microsoft.com/office/drawing/2014/main" id="{08018CE4-B3E1-8A4E-9344-A32A7CE40AFF}"/>
              </a:ext>
            </a:extLst>
          </p:cNvPr>
          <p:cNvGraphicFramePr>
            <a:graphicFrameLocks noGrp="1"/>
          </p:cNvGraphicFramePr>
          <p:nvPr>
            <p:ph idx="1"/>
            <p:extLst>
              <p:ext uri="{D42A27DB-BD31-4B8C-83A1-F6EECF244321}">
                <p14:modId xmlns:p14="http://schemas.microsoft.com/office/powerpoint/2010/main" val="4289194752"/>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17685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8ED8B77C-7C10-8BD2-BBBF-D994BF130B06}"/>
              </a:ext>
            </a:extLst>
          </p:cNvPr>
          <p:cNvSpPr>
            <a:spLocks noGrp="1"/>
          </p:cNvSpPr>
          <p:nvPr>
            <p:ph type="title"/>
          </p:nvPr>
        </p:nvSpPr>
        <p:spPr>
          <a:xfrm>
            <a:off x="635000" y="640823"/>
            <a:ext cx="3418659" cy="5583148"/>
          </a:xfrm>
        </p:spPr>
        <p:txBody>
          <a:bodyPr anchor="ctr">
            <a:normAutofit/>
          </a:bodyPr>
          <a:lstStyle/>
          <a:p>
            <a:r>
              <a:rPr lang="en-GB" sz="4200" b="1" dirty="0">
                <a:latin typeface="Gotham"/>
              </a:rPr>
              <a:t>Right 8 – to be given information about the trial, trial process and a victim's role as a witness</a:t>
            </a:r>
            <a:br>
              <a:rPr lang="en-GB" sz="4200" dirty="0"/>
            </a:br>
            <a:endParaRPr lang="en-GB" sz="4200" dirty="0"/>
          </a:p>
        </p:txBody>
      </p:sp>
      <p:sp>
        <p:nvSpPr>
          <p:cNvPr id="16"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Content Placeholder 7">
            <a:extLst>
              <a:ext uri="{FF2B5EF4-FFF2-40B4-BE49-F238E27FC236}">
                <a16:creationId xmlns:a16="http://schemas.microsoft.com/office/drawing/2014/main" id="{AD1B0C9F-AB5C-26C1-3DE2-661C242446AA}"/>
              </a:ext>
            </a:extLst>
          </p:cNvPr>
          <p:cNvGraphicFramePr>
            <a:graphicFrameLocks noGrp="1"/>
          </p:cNvGraphicFramePr>
          <p:nvPr>
            <p:ph idx="1"/>
            <p:extLst>
              <p:ext uri="{D42A27DB-BD31-4B8C-83A1-F6EECF244321}">
                <p14:modId xmlns:p14="http://schemas.microsoft.com/office/powerpoint/2010/main" val="349551943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86742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ACF18-AA93-A0A9-E4BD-2FD907892AE3}"/>
              </a:ext>
            </a:extLst>
          </p:cNvPr>
          <p:cNvSpPr>
            <a:spLocks noGrp="1"/>
          </p:cNvSpPr>
          <p:nvPr>
            <p:ph type="title"/>
          </p:nvPr>
        </p:nvSpPr>
        <p:spPr>
          <a:xfrm>
            <a:off x="838200" y="365125"/>
            <a:ext cx="10515600" cy="1103457"/>
          </a:xfrm>
        </p:spPr>
        <p:txBody>
          <a:bodyPr>
            <a:normAutofit fontScale="90000"/>
          </a:bodyPr>
          <a:lstStyle/>
          <a:p>
            <a:br>
              <a:rPr lang="en-GB" sz="2700" b="1" i="0" dirty="0">
                <a:effectLst/>
                <a:latin typeface="Gotham"/>
              </a:rPr>
            </a:br>
            <a:br>
              <a:rPr lang="en-GB" sz="2700" b="1" i="0" dirty="0">
                <a:effectLst/>
                <a:latin typeface="Gotham"/>
              </a:rPr>
            </a:br>
            <a:r>
              <a:rPr kumimoji="0" lang="en-GB" sz="3600" b="1" i="0" u="none" strike="noStrike" kern="1200" cap="none" spc="0" normalizeH="0" baseline="0" noProof="0" dirty="0">
                <a:ln>
                  <a:noFill/>
                </a:ln>
                <a:solidFill>
                  <a:prstClr val="black"/>
                </a:solidFill>
                <a:effectLst/>
                <a:uLnTx/>
                <a:uFillTx/>
                <a:latin typeface="Gotham"/>
                <a:ea typeface="+mj-ea"/>
                <a:cs typeface="+mj-cs"/>
              </a:rPr>
              <a:t>Cont. Right 8 – </a:t>
            </a:r>
            <a:br>
              <a:rPr kumimoji="0" lang="en-GB" sz="3600" b="1" i="0" u="none" strike="noStrike" kern="1200" cap="none" spc="0" normalizeH="0" baseline="0" noProof="0" dirty="0">
                <a:ln>
                  <a:noFill/>
                </a:ln>
                <a:solidFill>
                  <a:prstClr val="black"/>
                </a:solidFill>
                <a:effectLst/>
                <a:uLnTx/>
                <a:uFillTx/>
                <a:latin typeface="Gotham"/>
                <a:ea typeface="+mj-ea"/>
                <a:cs typeface="+mj-cs"/>
              </a:rPr>
            </a:br>
            <a:r>
              <a:rPr kumimoji="0" lang="en-GB" sz="3600" b="1" i="0" u="none" strike="noStrike" kern="1200" cap="none" spc="0" normalizeH="0" baseline="0" noProof="0" dirty="0">
                <a:ln>
                  <a:noFill/>
                </a:ln>
                <a:solidFill>
                  <a:prstClr val="black"/>
                </a:solidFill>
                <a:effectLst/>
                <a:uLnTx/>
                <a:uFillTx/>
                <a:latin typeface="Gotham"/>
                <a:ea typeface="+mj-ea"/>
                <a:cs typeface="+mj-cs"/>
              </a:rPr>
              <a:t>To be given information about the trial, trial process and a victim's role as a witness</a:t>
            </a:r>
            <a:br>
              <a:rPr lang="en-GB" sz="2700" b="1" i="0" dirty="0">
                <a:effectLst/>
                <a:latin typeface="Gotham"/>
              </a:rPr>
            </a:b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EBFCF54C-F924-F3C8-EFB3-BE87BC516BCD}"/>
              </a:ext>
            </a:extLst>
          </p:cNvPr>
          <p:cNvSpPr>
            <a:spLocks noGrp="1"/>
          </p:cNvSpPr>
          <p:nvPr>
            <p:ph idx="1"/>
          </p:nvPr>
        </p:nvSpPr>
        <p:spPr>
          <a:xfrm>
            <a:off x="838200" y="1468582"/>
            <a:ext cx="10515600" cy="4708381"/>
          </a:xfrm>
        </p:spPr>
        <p:txBody>
          <a:bodyPr>
            <a:normAutofit fontScale="62500" lnSpcReduction="20000"/>
          </a:bodyPr>
          <a:lstStyle/>
          <a:p>
            <a:pPr algn="l"/>
            <a:endParaRPr lang="en-GB" b="0" i="0" dirty="0">
              <a:solidFill>
                <a:srgbClr val="000000"/>
              </a:solidFill>
              <a:effectLst/>
              <a:latin typeface="Gotham"/>
            </a:endParaRPr>
          </a:p>
          <a:p>
            <a:pPr marL="0" indent="0">
              <a:buNone/>
            </a:pPr>
            <a:r>
              <a:rPr lang="en-GB" b="1" dirty="0">
                <a:latin typeface="Gotham"/>
              </a:rPr>
              <a:t>What this means for police officers and staff</a:t>
            </a:r>
            <a:endParaRPr lang="en-GB" dirty="0">
              <a:solidFill>
                <a:srgbClr val="000000"/>
              </a:solidFill>
              <a:latin typeface="Gotham"/>
            </a:endParaRPr>
          </a:p>
          <a:p>
            <a:pPr algn="l"/>
            <a:r>
              <a:rPr lang="en-GB" b="0" i="0" dirty="0">
                <a:solidFill>
                  <a:srgbClr val="000000"/>
                </a:solidFill>
                <a:effectLst/>
                <a:latin typeface="Gotham"/>
              </a:rPr>
              <a:t>(within five working days for all cases, within one working day under enhanced rights).</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By providing information regarding:</a:t>
            </a:r>
          </a:p>
          <a:p>
            <a:pPr algn="l">
              <a:buFont typeface="Arial" panose="020B0604020202020204" pitchFamily="34" charset="0"/>
              <a:buChar char="•"/>
            </a:pPr>
            <a:r>
              <a:rPr lang="en-GB" b="0" i="0" dirty="0">
                <a:solidFill>
                  <a:srgbClr val="000000"/>
                </a:solidFill>
                <a:effectLst/>
                <a:latin typeface="Gotham"/>
              </a:rPr>
              <a:t>time, date and location of any hearing (within one working day for all victims)</a:t>
            </a:r>
          </a:p>
          <a:p>
            <a:pPr algn="l">
              <a:buFont typeface="Arial" panose="020B0604020202020204" pitchFamily="34" charset="0"/>
              <a:buChar char="•"/>
            </a:pPr>
            <a:r>
              <a:rPr lang="en-GB" b="0" i="0" dirty="0">
                <a:solidFill>
                  <a:srgbClr val="000000"/>
                </a:solidFill>
                <a:effectLst/>
                <a:latin typeface="Gotham"/>
              </a:rPr>
              <a:t>the outcome of any bail hearing (and changes to these bail conditions and the reasons for those changes)</a:t>
            </a:r>
          </a:p>
          <a:p>
            <a:pPr algn="l">
              <a:buFont typeface="Arial" panose="020B0604020202020204" pitchFamily="34" charset="0"/>
              <a:buChar char="•"/>
            </a:pPr>
            <a:r>
              <a:rPr lang="en-GB" b="0" i="0" dirty="0">
                <a:solidFill>
                  <a:srgbClr val="000000"/>
                </a:solidFill>
                <a:effectLst/>
                <a:latin typeface="Gotham"/>
              </a:rPr>
              <a:t>if an arrest warrant has been issued for the suspect and the outcome of a hearing if the suspect is re-arrested</a:t>
            </a:r>
          </a:p>
          <a:p>
            <a:pPr algn="l">
              <a:buFont typeface="Arial" panose="020B0604020202020204" pitchFamily="34" charset="0"/>
              <a:buChar char="•"/>
            </a:pPr>
            <a:r>
              <a:rPr lang="en-GB" b="0" i="0" dirty="0">
                <a:solidFill>
                  <a:srgbClr val="000000"/>
                </a:solidFill>
                <a:effectLst/>
                <a:latin typeface="Gotham"/>
              </a:rPr>
              <a:t>the outcome of any hearing if the suspect has been re-arrested</a:t>
            </a:r>
          </a:p>
          <a:p>
            <a:pPr algn="l"/>
            <a:r>
              <a:rPr lang="en-GB" b="0" i="0" dirty="0">
                <a:solidFill>
                  <a:srgbClr val="000000"/>
                </a:solidFill>
                <a:effectLst/>
                <a:latin typeface="Gotham"/>
              </a:rPr>
              <a:t>If the suspect pleads not guilty and the victim is required to attend court, they have the right to be told:</a:t>
            </a:r>
          </a:p>
          <a:p>
            <a:pPr algn="l">
              <a:buFont typeface="Arial" panose="020B0604020202020204" pitchFamily="34" charset="0"/>
              <a:buChar char="•"/>
            </a:pPr>
            <a:r>
              <a:rPr lang="en-GB" b="0" i="0" dirty="0">
                <a:solidFill>
                  <a:srgbClr val="000000"/>
                </a:solidFill>
                <a:effectLst/>
                <a:latin typeface="Gotham"/>
              </a:rPr>
              <a:t>by the Witness Care Unit if they are required to give evidence within one working day (for all victims) of receiving the information from the Crown Prosecution Service</a:t>
            </a:r>
          </a:p>
          <a:p>
            <a:pPr algn="l">
              <a:buFont typeface="Arial" panose="020B0604020202020204" pitchFamily="34" charset="0"/>
              <a:buChar char="•"/>
            </a:pPr>
            <a:r>
              <a:rPr lang="en-GB" b="0" i="0" dirty="0">
                <a:solidFill>
                  <a:srgbClr val="000000"/>
                </a:solidFill>
                <a:effectLst/>
                <a:latin typeface="Gotham"/>
              </a:rPr>
              <a:t>to have their needs assessed and be offered a referral to a witness support service or another support service </a:t>
            </a:r>
          </a:p>
          <a:p>
            <a:pPr algn="l">
              <a:buFont typeface="Arial" panose="020B0604020202020204" pitchFamily="34" charset="0"/>
              <a:buChar char="•"/>
            </a:pPr>
            <a:r>
              <a:rPr lang="en-GB" b="0" i="0" dirty="0">
                <a:solidFill>
                  <a:srgbClr val="000000"/>
                </a:solidFill>
                <a:effectLst/>
                <a:latin typeface="Gotham"/>
              </a:rPr>
              <a:t>of the outcome of any special measure's application</a:t>
            </a:r>
          </a:p>
          <a:p>
            <a:endParaRPr lang="en-GB" dirty="0"/>
          </a:p>
        </p:txBody>
      </p:sp>
    </p:spTree>
    <p:extLst>
      <p:ext uri="{BB962C8B-B14F-4D97-AF65-F5344CB8AC3E}">
        <p14:creationId xmlns:p14="http://schemas.microsoft.com/office/powerpoint/2010/main" val="42262423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875EDC-ADDF-FB32-106F-2237B83FCEDE}"/>
              </a:ext>
            </a:extLst>
          </p:cNvPr>
          <p:cNvSpPr>
            <a:spLocks noGrp="1"/>
          </p:cNvSpPr>
          <p:nvPr>
            <p:ph type="title"/>
          </p:nvPr>
        </p:nvSpPr>
        <p:spPr>
          <a:xfrm>
            <a:off x="635000" y="640823"/>
            <a:ext cx="3418659" cy="5583148"/>
          </a:xfrm>
        </p:spPr>
        <p:txBody>
          <a:bodyPr anchor="ctr">
            <a:normAutofit/>
          </a:bodyPr>
          <a:lstStyle/>
          <a:p>
            <a:br>
              <a:rPr lang="en-GB" sz="4200" b="1" dirty="0">
                <a:latin typeface="Gotham"/>
              </a:rPr>
            </a:br>
            <a:r>
              <a:rPr lang="en-GB" sz="4200" b="1" dirty="0">
                <a:latin typeface="Gotham"/>
              </a:rPr>
              <a:t>Right 9 – </a:t>
            </a:r>
            <a:br>
              <a:rPr lang="en-GB" sz="4200" b="1" dirty="0">
                <a:latin typeface="Gotham"/>
              </a:rPr>
            </a:br>
            <a:r>
              <a:rPr lang="en-GB" sz="4200" b="1" dirty="0">
                <a:latin typeface="Gotham"/>
              </a:rPr>
              <a:t>To be given information about the outcome of the case and any appeals</a:t>
            </a:r>
            <a:br>
              <a:rPr lang="en-GB" sz="4200" dirty="0"/>
            </a:br>
            <a:r>
              <a:rPr lang="en-GB" sz="4200" dirty="0"/>
              <a:t> </a:t>
            </a: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3">
            <a:extLst>
              <a:ext uri="{FF2B5EF4-FFF2-40B4-BE49-F238E27FC236}">
                <a16:creationId xmlns:a16="http://schemas.microsoft.com/office/drawing/2014/main" id="{C2AD2D29-FB3A-8A73-277E-028FF5F7C06B}"/>
              </a:ext>
            </a:extLst>
          </p:cNvPr>
          <p:cNvGraphicFramePr>
            <a:graphicFrameLocks noGrp="1"/>
          </p:cNvGraphicFramePr>
          <p:nvPr>
            <p:ph idx="1"/>
            <p:extLst>
              <p:ext uri="{D42A27DB-BD31-4B8C-83A1-F6EECF244321}">
                <p14:modId xmlns:p14="http://schemas.microsoft.com/office/powerpoint/2010/main" val="149781641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24302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C7210B6D-8D5D-F140-ED25-FC9F84859EF2}"/>
              </a:ext>
            </a:extLst>
          </p:cNvPr>
          <p:cNvSpPr>
            <a:spLocks noGrp="1"/>
          </p:cNvSpPr>
          <p:nvPr>
            <p:ph type="title"/>
          </p:nvPr>
        </p:nvSpPr>
        <p:spPr>
          <a:xfrm>
            <a:off x="635000" y="640823"/>
            <a:ext cx="3418659" cy="5583148"/>
          </a:xfrm>
        </p:spPr>
        <p:txBody>
          <a:bodyPr anchor="ctr">
            <a:normAutofit/>
          </a:bodyPr>
          <a:lstStyle/>
          <a:p>
            <a:pPr marL="0" marR="0" lvl="0" indent="0" defTabSz="914400" rtl="0" eaLnBrk="1" fontAlgn="auto" latinLnBrk="0" hangingPunct="1">
              <a:spcBef>
                <a:spcPts val="1000"/>
              </a:spcBef>
              <a:spcAft>
                <a:spcPts val="0"/>
              </a:spcAft>
              <a:tabLst/>
              <a:defRPr/>
            </a:pPr>
            <a:r>
              <a:rPr kumimoji="0" lang="en-GB" sz="4800" b="1" i="0" u="none" strike="noStrike" kern="1200" cap="none" spc="0" normalizeH="0" baseline="0" noProof="0" dirty="0">
                <a:ln>
                  <a:noFill/>
                </a:ln>
                <a:effectLst/>
                <a:uLnTx/>
                <a:uFillTx/>
                <a:latin typeface="Gotham"/>
                <a:ea typeface="+mn-ea"/>
                <a:cs typeface="+mn-cs"/>
              </a:rPr>
              <a:t>Right 10 – </a:t>
            </a:r>
            <a:br>
              <a:rPr kumimoji="0" lang="en-GB" sz="4800" b="1" i="0" u="none" strike="noStrike" kern="1200" cap="none" spc="0" normalizeH="0" baseline="0" noProof="0" dirty="0">
                <a:ln>
                  <a:noFill/>
                </a:ln>
                <a:effectLst/>
                <a:uLnTx/>
                <a:uFillTx/>
                <a:latin typeface="Gotham"/>
                <a:ea typeface="+mn-ea"/>
                <a:cs typeface="+mn-cs"/>
              </a:rPr>
            </a:br>
            <a:r>
              <a:rPr kumimoji="0" lang="en-GB" sz="4800" b="1" i="0" u="none" strike="noStrike" kern="1200" cap="none" spc="0" normalizeH="0" baseline="0" noProof="0" dirty="0">
                <a:ln>
                  <a:noFill/>
                </a:ln>
                <a:effectLst/>
                <a:uLnTx/>
                <a:uFillTx/>
                <a:latin typeface="Gotham"/>
                <a:ea typeface="+mn-ea"/>
                <a:cs typeface="+mn-cs"/>
              </a:rPr>
              <a:t>To be paid expenses and have property returned</a:t>
            </a:r>
            <a:br>
              <a:rPr kumimoji="0" lang="en-GB" sz="4800" b="1" i="0" u="none" strike="noStrike" kern="1200" cap="none" spc="0" normalizeH="0" baseline="0" noProof="0" dirty="0">
                <a:ln>
                  <a:noFill/>
                </a:ln>
                <a:effectLst/>
                <a:uLnTx/>
                <a:uFillTx/>
                <a:latin typeface="Calibri" panose="020F0502020204030204"/>
                <a:ea typeface="+mn-ea"/>
                <a:cs typeface="+mn-cs"/>
              </a:rPr>
            </a:br>
            <a:endParaRPr lang="en-GB" sz="4800" dirty="0"/>
          </a:p>
        </p:txBody>
      </p:sp>
      <p:sp>
        <p:nvSpPr>
          <p:cNvPr id="16"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Content Placeholder 7">
            <a:extLst>
              <a:ext uri="{FF2B5EF4-FFF2-40B4-BE49-F238E27FC236}">
                <a16:creationId xmlns:a16="http://schemas.microsoft.com/office/drawing/2014/main" id="{6003D858-1091-6C8A-FCE7-8699B6215745}"/>
              </a:ext>
            </a:extLst>
          </p:cNvPr>
          <p:cNvGraphicFramePr>
            <a:graphicFrameLocks noGrp="1"/>
          </p:cNvGraphicFramePr>
          <p:nvPr>
            <p:ph idx="1"/>
            <p:extLst>
              <p:ext uri="{D42A27DB-BD31-4B8C-83A1-F6EECF244321}">
                <p14:modId xmlns:p14="http://schemas.microsoft.com/office/powerpoint/2010/main" val="358845352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10421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4CEF37-CE6C-D5F6-1B1D-17827A7BDC4D}"/>
              </a:ext>
            </a:extLst>
          </p:cNvPr>
          <p:cNvSpPr>
            <a:spLocks noGrp="1"/>
          </p:cNvSpPr>
          <p:nvPr>
            <p:ph type="title"/>
          </p:nvPr>
        </p:nvSpPr>
        <p:spPr>
          <a:xfrm>
            <a:off x="635000" y="640823"/>
            <a:ext cx="3418659" cy="5583148"/>
          </a:xfrm>
        </p:spPr>
        <p:txBody>
          <a:bodyPr anchor="ctr">
            <a:normAutofit/>
          </a:bodyPr>
          <a:lstStyle/>
          <a:p>
            <a:pPr marL="228600" marR="0" lvl="0" indent="-228600" defTabSz="914400" rtl="0" eaLnBrk="1" fontAlgn="auto" latinLnBrk="0" hangingPunct="1">
              <a:spcBef>
                <a:spcPts val="1000"/>
              </a:spcBef>
              <a:spcAft>
                <a:spcPts val="0"/>
              </a:spcAft>
              <a:tabLst/>
              <a:defRPr/>
            </a:pPr>
            <a:r>
              <a:rPr kumimoji="0" lang="en-GB" sz="4200" b="1" i="0" u="none" strike="noStrike" kern="1200" cap="none" spc="0" normalizeH="0" baseline="0" noProof="0" dirty="0">
                <a:ln>
                  <a:noFill/>
                </a:ln>
                <a:effectLst/>
                <a:uLnTx/>
                <a:uFillTx/>
                <a:latin typeface="Gotham"/>
                <a:ea typeface="+mn-ea"/>
                <a:cs typeface="+mn-cs"/>
              </a:rPr>
              <a:t>  Right 11 – </a:t>
            </a:r>
            <a:br>
              <a:rPr kumimoji="0" lang="en-GB" sz="4200" b="1" i="0" u="none" strike="noStrike" kern="1200" cap="none" spc="0" normalizeH="0" baseline="0" noProof="0" dirty="0">
                <a:ln>
                  <a:noFill/>
                </a:ln>
                <a:effectLst/>
                <a:uLnTx/>
                <a:uFillTx/>
                <a:latin typeface="Gotham"/>
                <a:ea typeface="+mn-ea"/>
                <a:cs typeface="+mn-cs"/>
              </a:rPr>
            </a:br>
            <a:r>
              <a:rPr kumimoji="0" lang="en-GB" sz="4200" b="1" i="0" u="none" strike="noStrike" kern="1200" cap="none" spc="0" normalizeH="0" baseline="0" noProof="0" dirty="0">
                <a:ln>
                  <a:noFill/>
                </a:ln>
                <a:effectLst/>
                <a:uLnTx/>
                <a:uFillTx/>
                <a:latin typeface="Gotham"/>
                <a:ea typeface="+mn-ea"/>
                <a:cs typeface="+mn-cs"/>
              </a:rPr>
              <a:t>To be given information about the offender following a conviction</a:t>
            </a:r>
            <a:br>
              <a:rPr kumimoji="0" lang="en-GB" sz="4200" b="1" i="0" u="none" strike="noStrike" kern="1200" cap="none" spc="0" normalizeH="0" baseline="0" noProof="0" dirty="0">
                <a:ln>
                  <a:noFill/>
                </a:ln>
                <a:effectLst/>
                <a:uLnTx/>
                <a:uFillTx/>
                <a:latin typeface="Gotham"/>
                <a:ea typeface="+mn-ea"/>
                <a:cs typeface="+mn-cs"/>
              </a:rPr>
            </a:br>
            <a:br>
              <a:rPr kumimoji="0" lang="en-GB" sz="4200" b="0" i="0" u="none" strike="noStrike" kern="1200" cap="none" spc="0" normalizeH="0" baseline="0" noProof="0" dirty="0">
                <a:ln>
                  <a:noFill/>
                </a:ln>
                <a:effectLst/>
                <a:uLnTx/>
                <a:uFillTx/>
                <a:latin typeface="Calibri" panose="020F0502020204030204"/>
                <a:ea typeface="+mn-ea"/>
                <a:cs typeface="+mn-cs"/>
              </a:rPr>
            </a:br>
            <a:endParaRPr lang="en-GB" sz="4200" dirty="0"/>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3">
            <a:extLst>
              <a:ext uri="{FF2B5EF4-FFF2-40B4-BE49-F238E27FC236}">
                <a16:creationId xmlns:a16="http://schemas.microsoft.com/office/drawing/2014/main" id="{006C64F9-6B04-731D-A282-96A2B39C406A}"/>
              </a:ext>
            </a:extLst>
          </p:cNvPr>
          <p:cNvGraphicFramePr>
            <a:graphicFrameLocks noGrp="1"/>
          </p:cNvGraphicFramePr>
          <p:nvPr>
            <p:ph idx="1"/>
            <p:extLst>
              <p:ext uri="{D42A27DB-BD31-4B8C-83A1-F6EECF244321}">
                <p14:modId xmlns:p14="http://schemas.microsoft.com/office/powerpoint/2010/main" val="38791663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15313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B6CEACC-FBDF-4932-1012-D027F2333CB3}"/>
              </a:ext>
            </a:extLst>
          </p:cNvPr>
          <p:cNvSpPr>
            <a:spLocks noGrp="1"/>
          </p:cNvSpPr>
          <p:nvPr>
            <p:ph type="title"/>
          </p:nvPr>
        </p:nvSpPr>
        <p:spPr>
          <a:xfrm>
            <a:off x="635000" y="640823"/>
            <a:ext cx="3418659" cy="5583148"/>
          </a:xfrm>
        </p:spPr>
        <p:txBody>
          <a:bodyPr anchor="ctr">
            <a:normAutofit/>
          </a:bodyPr>
          <a:lstStyle/>
          <a:p>
            <a:pPr marL="0" marR="0" lvl="0" indent="0" defTabSz="914400" rtl="0" eaLnBrk="1" fontAlgn="auto" latinLnBrk="0" hangingPunct="1">
              <a:spcBef>
                <a:spcPts val="1000"/>
              </a:spcBef>
              <a:spcAft>
                <a:spcPts val="0"/>
              </a:spcAft>
              <a:tabLst/>
              <a:defRPr/>
            </a:pPr>
            <a:r>
              <a:rPr kumimoji="0" lang="en-GB" sz="5000" b="1" i="0" u="none" strike="noStrike" kern="1200" cap="none" spc="0" normalizeH="0" baseline="0" noProof="0">
                <a:ln>
                  <a:noFill/>
                </a:ln>
                <a:effectLst/>
                <a:uLnTx/>
                <a:uFillTx/>
                <a:latin typeface="Gotham"/>
                <a:ea typeface="+mn-ea"/>
                <a:cs typeface="+mn-cs"/>
              </a:rPr>
              <a:t>Right 12 – To make a complaint about a victim's rights not being met</a:t>
            </a:r>
            <a:br>
              <a:rPr kumimoji="0" lang="en-GB" sz="5000" b="1" i="0" u="none" strike="noStrike" kern="1200" cap="none" spc="0" normalizeH="0" baseline="0" noProof="0">
                <a:ln>
                  <a:noFill/>
                </a:ln>
                <a:effectLst/>
                <a:uLnTx/>
                <a:uFillTx/>
                <a:latin typeface="Calibri" panose="020F0502020204030204"/>
                <a:ea typeface="+mn-ea"/>
                <a:cs typeface="+mn-cs"/>
              </a:rPr>
            </a:br>
            <a:endParaRPr lang="en-GB" sz="5000"/>
          </a:p>
        </p:txBody>
      </p:sp>
      <p:sp>
        <p:nvSpPr>
          <p:cNvPr id="13"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4">
            <a:extLst>
              <a:ext uri="{FF2B5EF4-FFF2-40B4-BE49-F238E27FC236}">
                <a16:creationId xmlns:a16="http://schemas.microsoft.com/office/drawing/2014/main" id="{64093284-0C1E-509F-26ED-0AD7420350F1}"/>
              </a:ext>
            </a:extLst>
          </p:cNvPr>
          <p:cNvGraphicFramePr>
            <a:graphicFrameLocks noGrp="1"/>
          </p:cNvGraphicFramePr>
          <p:nvPr>
            <p:ph idx="1"/>
            <p:extLst>
              <p:ext uri="{D42A27DB-BD31-4B8C-83A1-F6EECF244321}">
                <p14:modId xmlns:p14="http://schemas.microsoft.com/office/powerpoint/2010/main" val="183770997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83273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1AFA6E-97B3-2D8A-6233-7B44CB5EC10C}"/>
              </a:ext>
            </a:extLst>
          </p:cNvPr>
          <p:cNvSpPr>
            <a:spLocks noGrp="1"/>
          </p:cNvSpPr>
          <p:nvPr>
            <p:ph type="title"/>
          </p:nvPr>
        </p:nvSpPr>
        <p:spPr>
          <a:xfrm>
            <a:off x="841248" y="548640"/>
            <a:ext cx="3600860" cy="5431536"/>
          </a:xfrm>
        </p:spPr>
        <p:txBody>
          <a:bodyPr>
            <a:normAutofit/>
          </a:bodyPr>
          <a:lstStyle/>
          <a:p>
            <a:r>
              <a:rPr lang="en-GB" sz="5400"/>
              <a:t>Victim Personal Statement</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9F1230-4228-B42F-EA68-5089201956AE}"/>
              </a:ext>
            </a:extLst>
          </p:cNvPr>
          <p:cNvSpPr>
            <a:spLocks noGrp="1"/>
          </p:cNvSpPr>
          <p:nvPr>
            <p:ph idx="1"/>
          </p:nvPr>
        </p:nvSpPr>
        <p:spPr>
          <a:xfrm>
            <a:off x="5126418" y="552091"/>
            <a:ext cx="6224335" cy="5431536"/>
          </a:xfrm>
        </p:spPr>
        <p:txBody>
          <a:bodyPr anchor="ctr">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effectLst/>
                <a:uLnTx/>
                <a:uFillTx/>
                <a:latin typeface="Calibri" panose="020F0502020204030204"/>
                <a:ea typeface="+mn-ea"/>
                <a:cs typeface="+mn-cs"/>
              </a:rPr>
              <a:t>A VPS is a voluntary statement given to police from a victim of crime (or any agency assigned by the police to take the VPS on their behalf)</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effectLst/>
                <a:uLnTx/>
                <a:uFillTx/>
                <a:latin typeface="Calibri" panose="020F0502020204030204"/>
                <a:ea typeface="+mn-ea"/>
                <a:cs typeface="+mn-cs"/>
              </a:rPr>
              <a:t>A way of telling the CJS how victims have suffered &amp; the impact - </a:t>
            </a:r>
            <a:r>
              <a:rPr kumimoji="0" lang="en-GB" sz="2200" b="1" i="0" u="none" strike="noStrike" kern="1200" cap="none" spc="0" normalizeH="0" baseline="0" noProof="0" dirty="0">
                <a:ln>
                  <a:noFill/>
                </a:ln>
                <a:effectLst/>
                <a:uLnTx/>
                <a:uFillTx/>
                <a:latin typeface="Calibri" panose="020F0502020204030204"/>
                <a:ea typeface="+mn-ea"/>
                <a:cs typeface="+mn-cs"/>
              </a:rPr>
              <a:t>physically, emotionally, psychologically, financially or in any other way</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effectLst/>
                <a:uLnTx/>
                <a:uFillTx/>
                <a:latin typeface="Calibri" panose="020F0502020204030204"/>
                <a:ea typeface="+mn-ea"/>
                <a:cs typeface="+mn-cs"/>
              </a:rPr>
              <a:t>Victims voice within the CJS</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effectLst/>
                <a:uLnTx/>
                <a:uFillTx/>
                <a:latin typeface="Calibri" panose="020F0502020204030204"/>
                <a:ea typeface="+mn-ea"/>
                <a:cs typeface="+mn-cs"/>
              </a:rPr>
              <a:t>It is not a witness statement – that focuses on the crime, VPS focus on the impact</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effectLst/>
                <a:uLnTx/>
                <a:uFillTx/>
                <a:latin typeface="Calibri" panose="020F0502020204030204"/>
                <a:ea typeface="+mn-ea"/>
                <a:cs typeface="+mn-cs"/>
              </a:rPr>
              <a:t>Court’s will take into account the impact of the offence on victims from the VPS</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effectLst/>
                <a:uLnTx/>
                <a:uFillTx/>
                <a:latin typeface="Calibri" panose="020F0502020204030204"/>
                <a:ea typeface="+mn-ea"/>
                <a:cs typeface="+mn-cs"/>
              </a:rPr>
              <a:t>It is considered in the sentencing of the offender</a:t>
            </a:r>
            <a:endParaRPr lang="en-GB" sz="2200" dirty="0"/>
          </a:p>
        </p:txBody>
      </p:sp>
    </p:spTree>
    <p:extLst>
      <p:ext uri="{BB962C8B-B14F-4D97-AF65-F5344CB8AC3E}">
        <p14:creationId xmlns:p14="http://schemas.microsoft.com/office/powerpoint/2010/main" val="2474955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9C5AD-3605-159D-F86F-4A523A439BE0}"/>
              </a:ext>
            </a:extLst>
          </p:cNvPr>
          <p:cNvSpPr>
            <a:spLocks noGrp="1"/>
          </p:cNvSpPr>
          <p:nvPr>
            <p:ph type="title"/>
          </p:nvPr>
        </p:nvSpPr>
        <p:spPr/>
        <p:txBody>
          <a:bodyPr/>
          <a:lstStyle/>
          <a:p>
            <a:r>
              <a:rPr lang="en-GB" dirty="0"/>
              <a:t>Special measures</a:t>
            </a:r>
          </a:p>
        </p:txBody>
      </p:sp>
      <p:graphicFrame>
        <p:nvGraphicFramePr>
          <p:cNvPr id="4" name="Diagram 3">
            <a:extLst>
              <a:ext uri="{FF2B5EF4-FFF2-40B4-BE49-F238E27FC236}">
                <a16:creationId xmlns:a16="http://schemas.microsoft.com/office/drawing/2014/main" id="{42016F6E-6174-5D73-2AC7-1E7FFA0441B8}"/>
              </a:ext>
            </a:extLst>
          </p:cNvPr>
          <p:cNvGraphicFramePr/>
          <p:nvPr>
            <p:extLst>
              <p:ext uri="{D42A27DB-BD31-4B8C-83A1-F6EECF244321}">
                <p14:modId xmlns:p14="http://schemas.microsoft.com/office/powerpoint/2010/main" val="2374878239"/>
              </p:ext>
            </p:extLst>
          </p:nvPr>
        </p:nvGraphicFramePr>
        <p:xfrm>
          <a:off x="545691" y="1537417"/>
          <a:ext cx="5347582" cy="49554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 name="Content Placeholder 10">
            <a:extLst>
              <a:ext uri="{FF2B5EF4-FFF2-40B4-BE49-F238E27FC236}">
                <a16:creationId xmlns:a16="http://schemas.microsoft.com/office/drawing/2014/main" id="{650407AE-0B1D-BE64-4DED-FAC5A266F93B}"/>
              </a:ext>
            </a:extLst>
          </p:cNvPr>
          <p:cNvGraphicFramePr>
            <a:graphicFrameLocks noGrp="1"/>
          </p:cNvGraphicFramePr>
          <p:nvPr>
            <p:ph idx="1"/>
            <p:extLst>
              <p:ext uri="{D42A27DB-BD31-4B8C-83A1-F6EECF244321}">
                <p14:modId xmlns:p14="http://schemas.microsoft.com/office/powerpoint/2010/main" val="3686854696"/>
              </p:ext>
            </p:extLst>
          </p:nvPr>
        </p:nvGraphicFramePr>
        <p:xfrm>
          <a:off x="5619135" y="1825625"/>
          <a:ext cx="6282814" cy="435133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3764013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a:extLst>
              <a:ext uri="{FF2B5EF4-FFF2-40B4-BE49-F238E27FC236}">
                <a16:creationId xmlns:a16="http://schemas.microsoft.com/office/drawing/2014/main" id="{42016F6E-6174-5D73-2AC7-1E7FFA0441B8}"/>
              </a:ext>
            </a:extLst>
          </p:cNvPr>
          <p:cNvGraphicFramePr/>
          <p:nvPr>
            <p:extLst>
              <p:ext uri="{D42A27DB-BD31-4B8C-83A1-F6EECF244321}">
                <p14:modId xmlns:p14="http://schemas.microsoft.com/office/powerpoint/2010/main" val="3974190436"/>
              </p:ext>
            </p:extLst>
          </p:nvPr>
        </p:nvGraphicFramePr>
        <p:xfrm>
          <a:off x="6491623" y="1194215"/>
          <a:ext cx="5228428" cy="42040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a:extLst>
              <a:ext uri="{FF2B5EF4-FFF2-40B4-BE49-F238E27FC236}">
                <a16:creationId xmlns:a16="http://schemas.microsoft.com/office/drawing/2014/main" id="{650407AE-0B1D-BE64-4DED-FAC5A266F93B}"/>
              </a:ext>
            </a:extLst>
          </p:cNvPr>
          <p:cNvGraphicFramePr/>
          <p:nvPr>
            <p:extLst>
              <p:ext uri="{D42A27DB-BD31-4B8C-83A1-F6EECF244321}">
                <p14:modId xmlns:p14="http://schemas.microsoft.com/office/powerpoint/2010/main" val="3955517117"/>
              </p:ext>
            </p:extLst>
          </p:nvPr>
        </p:nvGraphicFramePr>
        <p:xfrm>
          <a:off x="694341" y="1194214"/>
          <a:ext cx="5228428" cy="420409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4886097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CC1CD-CE76-C11A-161B-9734A6805054}"/>
              </a:ext>
            </a:extLst>
          </p:cNvPr>
          <p:cNvSpPr>
            <a:spLocks noGrp="1"/>
          </p:cNvSpPr>
          <p:nvPr>
            <p:ph type="title"/>
          </p:nvPr>
        </p:nvSpPr>
        <p:spPr/>
        <p:txBody>
          <a:bodyPr/>
          <a:lstStyle/>
          <a:p>
            <a:r>
              <a:rPr lang="en-GB" dirty="0"/>
              <a:t>Its great having rights, but are they effective?</a:t>
            </a:r>
          </a:p>
        </p:txBody>
      </p:sp>
      <p:sp>
        <p:nvSpPr>
          <p:cNvPr id="3" name="Content Placeholder 2">
            <a:extLst>
              <a:ext uri="{FF2B5EF4-FFF2-40B4-BE49-F238E27FC236}">
                <a16:creationId xmlns:a16="http://schemas.microsoft.com/office/drawing/2014/main" id="{9685D3D8-1BE5-655C-1546-B1DD669199F4}"/>
              </a:ext>
            </a:extLst>
          </p:cNvPr>
          <p:cNvSpPr>
            <a:spLocks noGrp="1"/>
          </p:cNvSpPr>
          <p:nvPr>
            <p:ph idx="1"/>
          </p:nvPr>
        </p:nvSpPr>
        <p:spPr/>
        <p:txBody>
          <a:bodyPr/>
          <a:lstStyle/>
          <a:p>
            <a:r>
              <a:rPr lang="en-GB" dirty="0"/>
              <a:t>To work they have to be consistent </a:t>
            </a:r>
          </a:p>
          <a:p>
            <a:r>
              <a:rPr lang="en-GB" dirty="0"/>
              <a:t>Needs to be enforceable </a:t>
            </a:r>
          </a:p>
          <a:p>
            <a:r>
              <a:rPr lang="en-GB" dirty="0"/>
              <a:t>People have to know about them</a:t>
            </a:r>
          </a:p>
          <a:p>
            <a:r>
              <a:rPr lang="en-GB" dirty="0"/>
              <a:t>They need to be accessible for all </a:t>
            </a:r>
          </a:p>
          <a:p>
            <a:r>
              <a:rPr lang="en-GB" dirty="0"/>
              <a:t>The facilities to facilitate need to be available</a:t>
            </a:r>
          </a:p>
          <a:p>
            <a:endParaRPr lang="en-GB" dirty="0"/>
          </a:p>
          <a:p>
            <a:endParaRPr lang="en-GB" dirty="0"/>
          </a:p>
        </p:txBody>
      </p:sp>
    </p:spTree>
    <p:extLst>
      <p:ext uri="{BB962C8B-B14F-4D97-AF65-F5344CB8AC3E}">
        <p14:creationId xmlns:p14="http://schemas.microsoft.com/office/powerpoint/2010/main" val="27471384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9DBB6-68E1-616B-98FA-196B7E1D2ECB}"/>
              </a:ext>
            </a:extLst>
          </p:cNvPr>
          <p:cNvSpPr>
            <a:spLocks noGrp="1"/>
          </p:cNvSpPr>
          <p:nvPr>
            <p:ph type="title"/>
          </p:nvPr>
        </p:nvSpPr>
        <p:spPr/>
        <p:txBody>
          <a:bodyPr/>
          <a:lstStyle/>
          <a:p>
            <a:r>
              <a:rPr lang="en-GB" dirty="0"/>
              <a:t>Helpful links	</a:t>
            </a:r>
          </a:p>
        </p:txBody>
      </p:sp>
      <p:sp>
        <p:nvSpPr>
          <p:cNvPr id="3" name="Content Placeholder 2">
            <a:extLst>
              <a:ext uri="{FF2B5EF4-FFF2-40B4-BE49-F238E27FC236}">
                <a16:creationId xmlns:a16="http://schemas.microsoft.com/office/drawing/2014/main" id="{75C3D6E9-C7B9-3004-6C79-CFB533E5CCC5}"/>
              </a:ext>
            </a:extLst>
          </p:cNvPr>
          <p:cNvSpPr>
            <a:spLocks noGrp="1"/>
          </p:cNvSpPr>
          <p:nvPr>
            <p:ph idx="1"/>
          </p:nvPr>
        </p:nvSpPr>
        <p:spPr/>
        <p:txBody>
          <a:bodyPr>
            <a:normAutofit lnSpcReduction="10000"/>
          </a:bodyPr>
          <a:lstStyle/>
          <a:p>
            <a:r>
              <a:rPr lang="en-GB" dirty="0">
                <a:hlinkClick r:id="rId2"/>
              </a:rPr>
              <a:t>https://researchbriefings.files.parliament.uk/documents/CBP-9695/CBP-9695.pdf</a:t>
            </a:r>
            <a:endParaRPr lang="en-GB" dirty="0"/>
          </a:p>
          <a:p>
            <a:r>
              <a:rPr lang="en-GB" dirty="0">
                <a:hlinkClick r:id="rId3"/>
              </a:rPr>
              <a:t>https://hmicfrs.justiceinspectorates.gov.uk/publication-html/meeting-the-needs-of-victims-in-the-criminal-justice-system/#:~:text=The%20Victims'%20Code%20was%20designed,consider%20the%20needs%20of%20victims.</a:t>
            </a:r>
            <a:endParaRPr lang="en-GB" dirty="0"/>
          </a:p>
          <a:p>
            <a:r>
              <a:rPr lang="en-GB" dirty="0">
                <a:hlinkClick r:id="rId4"/>
              </a:rPr>
              <a:t>https://victimscommissioner.org.uk/news/victim-services-are-the-fabric-of-our-justice-system-they-cannot-be-taken-for-granted/</a:t>
            </a:r>
            <a:endParaRPr lang="en-GB" dirty="0"/>
          </a:p>
          <a:p>
            <a:r>
              <a:rPr lang="en-GB" dirty="0">
                <a:hlinkClick r:id="rId5"/>
              </a:rPr>
              <a:t>https://victimscommissioner.org.uk/news/special-measures-report/</a:t>
            </a:r>
            <a:endParaRPr lang="en-GB" dirty="0"/>
          </a:p>
        </p:txBody>
      </p:sp>
    </p:spTree>
    <p:extLst>
      <p:ext uri="{BB962C8B-B14F-4D97-AF65-F5344CB8AC3E}">
        <p14:creationId xmlns:p14="http://schemas.microsoft.com/office/powerpoint/2010/main" val="19529154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ropes on a red surface">
            <a:extLst>
              <a:ext uri="{FF2B5EF4-FFF2-40B4-BE49-F238E27FC236}">
                <a16:creationId xmlns:a16="http://schemas.microsoft.com/office/drawing/2014/main" id="{4DFCEAEA-0C57-44CF-FA3F-8D06C196D40F}"/>
              </a:ext>
            </a:extLst>
          </p:cNvPr>
          <p:cNvPicPr>
            <a:picLocks noChangeAspect="1"/>
          </p:cNvPicPr>
          <p:nvPr/>
        </p:nvPicPr>
        <p:blipFill>
          <a:blip r:embed="rId2"/>
          <a:srcRect l="15401"/>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F6A174-23C6-DD9F-7FEA-97A9EFCDB0EE}"/>
              </a:ext>
            </a:extLst>
          </p:cNvPr>
          <p:cNvSpPr>
            <a:spLocks noGrp="1"/>
          </p:cNvSpPr>
          <p:nvPr>
            <p:ph type="title"/>
          </p:nvPr>
        </p:nvSpPr>
        <p:spPr>
          <a:xfrm>
            <a:off x="8436847" y="2168011"/>
            <a:ext cx="3445765" cy="3122869"/>
          </a:xfrm>
          <a:noFill/>
        </p:spPr>
        <p:txBody>
          <a:bodyPr vert="horz" lIns="91440" tIns="45720" rIns="91440" bIns="45720" rtlCol="0" anchor="b">
            <a:normAutofit fontScale="90000"/>
          </a:bodyPr>
          <a:lstStyle/>
          <a:p>
            <a:r>
              <a:rPr lang="en-US" sz="5200" dirty="0"/>
              <a:t>Next week </a:t>
            </a:r>
            <a:br>
              <a:rPr lang="en-US" sz="5200" dirty="0"/>
            </a:br>
            <a:br>
              <a:rPr lang="en-US" sz="5200" dirty="0"/>
            </a:br>
            <a:r>
              <a:rPr lang="en-US" sz="5200" dirty="0"/>
              <a:t>Barriers to accessing justice </a:t>
            </a:r>
          </a:p>
        </p:txBody>
      </p:sp>
    </p:spTree>
    <p:extLst>
      <p:ext uri="{BB962C8B-B14F-4D97-AF65-F5344CB8AC3E}">
        <p14:creationId xmlns:p14="http://schemas.microsoft.com/office/powerpoint/2010/main" val="19744942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427b61606a06da7df4b7caee41be988c">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c34b9befed6912b610ce31ed53797ba8"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AutoTag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description="" ma:hidden="true" ma:indexed="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Props1.xml><?xml version="1.0" encoding="utf-8"?>
<ds:datastoreItem xmlns:ds="http://schemas.openxmlformats.org/officeDocument/2006/customXml" ds:itemID="{354DCEC4-4C40-4993-A2B6-CAEF88050C5F}">
  <ds:schemaRefs>
    <ds:schemaRef ds:uri="http://schemas.microsoft.com/sharepoint/v3/contenttype/forms"/>
  </ds:schemaRefs>
</ds:datastoreItem>
</file>

<file path=customXml/itemProps2.xml><?xml version="1.0" encoding="utf-8"?>
<ds:datastoreItem xmlns:ds="http://schemas.openxmlformats.org/officeDocument/2006/customXml" ds:itemID="{E6BE735A-AC1A-4192-A464-60F9B94D8BB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E2A2B2F-B7B1-403E-9D49-E10A032A2375}">
  <ds:schemaRefs>
    <ds:schemaRef ds:uri="http://schemas.openxmlformats.org/package/2006/metadata/core-properties"/>
    <ds:schemaRef ds:uri="http://purl.org/dc/terms/"/>
    <ds:schemaRef ds:uri="0e7fbce4-8ae7-4085-8b0a-9efa4c7cae6d"/>
    <ds:schemaRef ds:uri="http://schemas.microsoft.com/office/2006/documentManagement/types"/>
    <ds:schemaRef ds:uri="http://schemas.microsoft.com/office/2006/metadata/properties"/>
    <ds:schemaRef ds:uri="http://purl.org/dc/elements/1.1/"/>
    <ds:schemaRef ds:uri="http://schemas.microsoft.com/office/infopath/2007/PartnerControls"/>
    <ds:schemaRef ds:uri="4eb0a523-77d0-454a-93a8-50ca111d3c44"/>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1655</TotalTime>
  <Words>2149</Words>
  <Application>Microsoft Office PowerPoint</Application>
  <PresentationFormat>Widescreen</PresentationFormat>
  <Paragraphs>180</Paragraphs>
  <Slides>37</Slides>
  <Notes>3</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37</vt:i4>
      </vt:variant>
    </vt:vector>
  </HeadingPairs>
  <TitlesOfParts>
    <vt:vector size="46" baseType="lpstr">
      <vt:lpstr>Aptos</vt:lpstr>
      <vt:lpstr>Aptos Display</vt:lpstr>
      <vt:lpstr>Arial</vt:lpstr>
      <vt:lpstr>Calibri</vt:lpstr>
      <vt:lpstr>Calibri Light</vt:lpstr>
      <vt:lpstr>Google Sans</vt:lpstr>
      <vt:lpstr>Gotham</vt:lpstr>
      <vt:lpstr>Office Theme</vt:lpstr>
      <vt:lpstr>1_Office Theme</vt:lpstr>
      <vt:lpstr>Week 2 Criminal Justice System</vt:lpstr>
      <vt:lpstr>Today’s Session</vt:lpstr>
      <vt:lpstr>What are the different areas of the CJS</vt:lpstr>
      <vt:lpstr>Role of the Police</vt:lpstr>
      <vt:lpstr>Role of the CPS</vt:lpstr>
      <vt:lpstr>Role of HM Court and tribunal service</vt:lpstr>
      <vt:lpstr>Role of Prisons</vt:lpstr>
      <vt:lpstr>Role of the Probation Service</vt:lpstr>
      <vt:lpstr>Every agency discussed has a duty to victims and witnesses</vt:lpstr>
      <vt:lpstr>Task: Definitions in the CJS</vt:lpstr>
      <vt:lpstr>Any questions?</vt:lpstr>
      <vt:lpstr>Short break</vt:lpstr>
      <vt:lpstr>Why do we need to know about victims and witnesses?</vt:lpstr>
      <vt:lpstr>Impact of being a victim or witness</vt:lpstr>
      <vt:lpstr>Have any of you been a victim of crime?</vt:lpstr>
      <vt:lpstr>Victim Code of Practice</vt:lpstr>
      <vt:lpstr>Code of Practice for Victims of Crime in England &amp; Wales – Victim’s Code</vt:lpstr>
      <vt:lpstr>PowerPoint Presentation</vt:lpstr>
      <vt:lpstr>Right 1 –  To be able to understand and to be understood </vt:lpstr>
      <vt:lpstr> Right 2 –  To have the details of the crime recorded without unjustified delay </vt:lpstr>
      <vt:lpstr> Right 3 –  To be provided with information when reporting the crime </vt:lpstr>
      <vt:lpstr>Right 4 –  To be referred to services that support victims and have services and support tailored to their needs </vt:lpstr>
      <vt:lpstr>Right 5- To be provided with information about the investigation and prosecution </vt:lpstr>
      <vt:lpstr>Right 6- To be provided with information about compensation</vt:lpstr>
      <vt:lpstr>Right 7 –  To make a victim personal statement (VPS) </vt:lpstr>
      <vt:lpstr>Right 8 – to be given information about the trial, trial process and a victim's role as a witness </vt:lpstr>
      <vt:lpstr>  Cont. Right 8 –  To be given information about the trial, trial process and a victim's role as a witness  </vt:lpstr>
      <vt:lpstr> Right 9 –  To be given information about the outcome of the case and any appeals  </vt:lpstr>
      <vt:lpstr>Right 10 –  To be paid expenses and have property returned </vt:lpstr>
      <vt:lpstr>  Right 11 –  To be given information about the offender following a conviction  </vt:lpstr>
      <vt:lpstr>Right 12 – To make a complaint about a victim's rights not being met </vt:lpstr>
      <vt:lpstr>Victim Personal Statement</vt:lpstr>
      <vt:lpstr>Special measures</vt:lpstr>
      <vt:lpstr>PowerPoint Presentation</vt:lpstr>
      <vt:lpstr>Its great having rights, but are they effective?</vt:lpstr>
      <vt:lpstr>Helpful links </vt:lpstr>
      <vt:lpstr>Next week   Barriers to accessing justice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Michelle Hill (IMH)</dc:creator>
  <cp:lastModifiedBy>Michelle Hill (IMH)</cp:lastModifiedBy>
  <cp:revision>2</cp:revision>
  <dcterms:created xsi:type="dcterms:W3CDTF">2025-09-26T09:09:09Z</dcterms:created>
  <dcterms:modified xsi:type="dcterms:W3CDTF">2025-10-07T09:29:29Z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