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3" r:id="rId3"/>
    <p:sldId id="274" r:id="rId4"/>
    <p:sldId id="278" r:id="rId5"/>
    <p:sldId id="286" r:id="rId6"/>
    <p:sldId id="287" r:id="rId7"/>
    <p:sldId id="292" r:id="rId8"/>
    <p:sldId id="293" r:id="rId9"/>
    <p:sldId id="288" r:id="rId10"/>
    <p:sldId id="289" r:id="rId11"/>
    <p:sldId id="296" r:id="rId12"/>
    <p:sldId id="295" r:id="rId13"/>
    <p:sldId id="290" r:id="rId14"/>
    <p:sldId id="291" r:id="rId15"/>
    <p:sldId id="297" r:id="rId16"/>
    <p:sldId id="298" r:id="rId17"/>
    <p:sldId id="264" r:id="rId18"/>
    <p:sldId id="271" r:id="rId19"/>
    <p:sldId id="265" r:id="rId20"/>
    <p:sldId id="263" r:id="rId21"/>
    <p:sldId id="270" r:id="rId22"/>
    <p:sldId id="283" r:id="rId23"/>
    <p:sldId id="284" r:id="rId24"/>
    <p:sldId id="285" r:id="rId25"/>
    <p:sldId id="272" r:id="rId26"/>
    <p:sldId id="259" r:id="rId27"/>
    <p:sldId id="266" r:id="rId28"/>
    <p:sldId id="262" r:id="rId29"/>
    <p:sldId id="267" r:id="rId30"/>
    <p:sldId id="281" r:id="rId31"/>
    <p:sldId id="260" r:id="rId32"/>
    <p:sldId id="268" r:id="rId33"/>
    <p:sldId id="261" r:id="rId34"/>
    <p:sldId id="269" r:id="rId35"/>
    <p:sldId id="280" r:id="rId36"/>
    <p:sldId id="282" r:id="rId37"/>
    <p:sldId id="275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43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0E344-1ADB-1B4D-BD49-DDCC0CD80420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0A55F-80A9-2544-B0A9-523B4FEB575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aWW2uEBhf0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rriam-webster.com/dictionary/objectiv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fromexperience.com/media/2010/08/tech_spec_lsi.pdf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fromexperience.com/media/2010/08/tech_spec_lsi.pdf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Relationship Id="rId5" Type="http://schemas.openxmlformats.org/officeDocument/2006/relationships/hyperlink" Target="https://www.simplypsychology.org/short-term-memory.html" TargetMode="External"/><Relationship Id="rId4" Type="http://schemas.openxmlformats.org/officeDocument/2006/relationships/hyperlink" Target="https://www.youtube.com/watch?v=xaWW2uEBhf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Reflective Practitioner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Let’s talk about you…</a:t>
            </a:r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way you think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is an important link between the way we learn and the way we remember information.</a:t>
            </a:r>
          </a:p>
          <a:p>
            <a:r>
              <a:rPr lang="en-US" dirty="0" smtClean="0"/>
              <a:t>Some parts of this process are external and others internal.</a:t>
            </a:r>
          </a:p>
          <a:p>
            <a:endParaRPr lang="en-US" dirty="0" smtClean="0"/>
          </a:p>
          <a:p>
            <a:r>
              <a:rPr lang="en-US" dirty="0" smtClean="0"/>
              <a:t>Can we agree on some basic definitions…?</a:t>
            </a:r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our definitions of…?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Information</a:t>
            </a:r>
          </a:p>
          <a:p>
            <a:endParaRPr lang="en-US" dirty="0" smtClean="0"/>
          </a:p>
          <a:p>
            <a:r>
              <a:rPr lang="en-US" dirty="0" smtClean="0"/>
              <a:t>Knowledge</a:t>
            </a:r>
          </a:p>
          <a:p>
            <a:endParaRPr lang="en-US" dirty="0" smtClean="0"/>
          </a:p>
          <a:p>
            <a:r>
              <a:rPr lang="en-US" dirty="0" smtClean="0"/>
              <a:t>Memory</a:t>
            </a:r>
          </a:p>
          <a:p>
            <a:endParaRPr lang="en-US" dirty="0" smtClean="0"/>
          </a:p>
          <a:p>
            <a:r>
              <a:rPr lang="en-US" dirty="0" smtClean="0"/>
              <a:t>Learning</a:t>
            </a:r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Mini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Make a note of 7 things that happen in the video for ‘Venus as a Boy’ by </a:t>
            </a:r>
            <a:r>
              <a:rPr lang="en-US" dirty="0" err="1" smtClean="0"/>
              <a:t>Bjork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The 7 things should be in chronological order.</a:t>
            </a:r>
          </a:p>
          <a:p>
            <a:endParaRPr lang="en-US" dirty="0" smtClean="0"/>
          </a:p>
          <a:p>
            <a:r>
              <a:rPr lang="en-US" dirty="0" smtClean="0"/>
              <a:t>We’ll return to this later on.</a:t>
            </a:r>
          </a:p>
          <a:p>
            <a:endParaRPr lang="en-US" dirty="0"/>
          </a:p>
          <a:p>
            <a:r>
              <a:rPr lang="en-US" sz="1700" dirty="0">
                <a:hlinkClick r:id="rId3"/>
              </a:rPr>
              <a:t>https://</a:t>
            </a:r>
            <a:r>
              <a:rPr lang="en-US" sz="1700" dirty="0" smtClean="0">
                <a:hlinkClick r:id="rId3"/>
              </a:rPr>
              <a:t>www.youtube.com/watch?v=xaWW2uEBhf0</a:t>
            </a:r>
            <a:endParaRPr lang="en-US" sz="1700" dirty="0" smtClean="0"/>
          </a:p>
          <a:p>
            <a:endParaRPr lang="en-US" sz="1700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Framing Learning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Moon (2004, p44) </a:t>
            </a:r>
            <a:r>
              <a:rPr lang="en-US" dirty="0" err="1" smtClean="0"/>
              <a:t>recognises</a:t>
            </a:r>
            <a:r>
              <a:rPr lang="en-US" dirty="0" smtClean="0"/>
              <a:t>:</a:t>
            </a:r>
          </a:p>
          <a:p>
            <a:endParaRPr lang="en-US" dirty="0" smtClean="0"/>
          </a:p>
          <a:p>
            <a:r>
              <a:rPr lang="en-US" dirty="0" smtClean="0"/>
              <a:t>‘..an emotional experience leads to change in orientation and often change of </a:t>
            </a:r>
            <a:r>
              <a:rPr lang="en-US" dirty="0" err="1" smtClean="0"/>
              <a:t>behaviour</a:t>
            </a:r>
            <a:r>
              <a:rPr lang="en-US" dirty="0" smtClean="0"/>
              <a:t>.’</a:t>
            </a:r>
          </a:p>
          <a:p>
            <a:endParaRPr lang="en-US" dirty="0" smtClean="0"/>
          </a:p>
          <a:p>
            <a:r>
              <a:rPr lang="en-US" dirty="0" smtClean="0"/>
              <a:t>Our approach to education shapes our relationship with education. 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Framing Learning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Moon continues, stating that ‘emotional insight’ is ‘a useful concept in relation to the process of reflection and the learning that can emerge from it’. (ibid)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Framing Learning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Moon continues, stating that ‘emotional insight’ is ‘a useful concept in relation to the process of reflection and the learning that can emerge from it’. (ibid)</a:t>
            </a:r>
          </a:p>
          <a:p>
            <a:endParaRPr lang="en-US" dirty="0" smtClean="0"/>
          </a:p>
          <a:p>
            <a:r>
              <a:rPr lang="en-US" dirty="0" smtClean="0"/>
              <a:t>Ibid = </a:t>
            </a:r>
            <a:r>
              <a:rPr lang="en-US" dirty="0" err="1" smtClean="0"/>
              <a:t>Ibidem</a:t>
            </a:r>
            <a:r>
              <a:rPr lang="en-US" dirty="0" smtClean="0"/>
              <a:t>, a Latin word meaning ‘in the same place’, a useful shortcut when quoting.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Framing Learning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Emotion – feeling – learning</a:t>
            </a:r>
          </a:p>
          <a:p>
            <a:endParaRPr lang="en-US" dirty="0" smtClean="0"/>
          </a:p>
          <a:p>
            <a:r>
              <a:rPr lang="en-US" dirty="0" smtClean="0"/>
              <a:t>Emotions and feelings can be relatable to the same learning event, but represent different ‘positions’ or stances.</a:t>
            </a:r>
          </a:p>
          <a:p>
            <a:endParaRPr lang="en-US" dirty="0" smtClean="0"/>
          </a:p>
          <a:p>
            <a:r>
              <a:rPr lang="en-US" dirty="0" smtClean="0"/>
              <a:t>Dislike a situation – but feel in control</a:t>
            </a:r>
          </a:p>
          <a:p>
            <a:r>
              <a:rPr lang="en-US" dirty="0" smtClean="0"/>
              <a:t>Like a performance – but feel vulnerable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Emotional Intelligence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Daniel Goleman wrote an important text in 1995 titled ‘Emotional </a:t>
            </a:r>
            <a:r>
              <a:rPr lang="en-US" dirty="0" smtClean="0"/>
              <a:t>Intelligence’.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…‘</a:t>
            </a:r>
            <a:r>
              <a:rPr lang="en-US" dirty="0" smtClean="0"/>
              <a:t>emotional intelligence includes self awareness, impulse control, persistence, zeal and motivation, empathy and social deftness.</a:t>
            </a:r>
          </a:p>
          <a:p>
            <a:r>
              <a:rPr lang="en-US" dirty="0" smtClean="0"/>
              <a:t>It ‘guides our moment-to-moment decisions… enabling or disabling through itself.’ </a:t>
            </a:r>
          </a:p>
          <a:p>
            <a:r>
              <a:rPr lang="en-US" sz="2800" dirty="0" smtClean="0"/>
              <a:t>(in Moon</a:t>
            </a:r>
            <a:r>
              <a:rPr lang="en-US" sz="2800" dirty="0" smtClean="0"/>
              <a:t>, p46)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786" y="928516"/>
            <a:ext cx="6731399" cy="442561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Mini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 smtClean="0"/>
          </a:p>
          <a:p>
            <a:r>
              <a:rPr lang="en-US" dirty="0" smtClean="0"/>
              <a:t>Consider the 5 parts of Goleman’s Emotional Intelligence as shown in the cycle diagram, and note down when you used these approaches interpersonally - in relation to other people - and </a:t>
            </a:r>
            <a:r>
              <a:rPr lang="en-US" dirty="0" err="1" smtClean="0"/>
              <a:t>intrapersonally</a:t>
            </a:r>
            <a:r>
              <a:rPr lang="en-US" dirty="0" smtClean="0"/>
              <a:t>* </a:t>
            </a:r>
            <a:r>
              <a:rPr lang="en-US" dirty="0" smtClean="0"/>
              <a:t>– in relation to yourself. </a:t>
            </a:r>
          </a:p>
          <a:p>
            <a:endParaRPr lang="en-US" dirty="0" smtClean="0"/>
          </a:p>
          <a:p>
            <a:r>
              <a:rPr lang="en-US" dirty="0" smtClean="0"/>
              <a:t>You may share your responses – but do not have to. </a:t>
            </a:r>
            <a:endParaRPr lang="en-US" dirty="0" smtClean="0"/>
          </a:p>
          <a:p>
            <a:r>
              <a:rPr lang="en-US" sz="1600" dirty="0" smtClean="0"/>
              <a:t>*Taking place within the mind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87" y="585249"/>
            <a:ext cx="8692934" cy="571524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Emotional Intelligence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If we understand that we have emotional responses to situations – learning situations in this case – we can appreciate that we sometimes need to keep our emotional responses separate from the task in hand.</a:t>
            </a:r>
          </a:p>
          <a:p>
            <a:endParaRPr lang="en-US" dirty="0" smtClean="0"/>
          </a:p>
          <a:p>
            <a:r>
              <a:rPr lang="en-US" dirty="0" smtClean="0"/>
              <a:t>Moon uses the terms ‘manage’ and ‘management’ when describing a relationship of learning to emotion.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Emotional Intelligence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In session ‘1’ I called it ‘balance</a:t>
            </a:r>
            <a:r>
              <a:rPr lang="en-US" dirty="0" smtClean="0"/>
              <a:t>’ </a:t>
            </a:r>
            <a:r>
              <a:rPr lang="en-US" dirty="0" smtClean="0"/>
              <a:t>with regards expectation and reality.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Brockbank</a:t>
            </a:r>
            <a:r>
              <a:rPr lang="en-US" dirty="0" smtClean="0"/>
              <a:t> and Gill (1998,in Moon, p47):</a:t>
            </a:r>
          </a:p>
          <a:p>
            <a:r>
              <a:rPr lang="en-US" dirty="0" smtClean="0"/>
              <a:t>‘emotional intelligence means judging when to deal with and when to ‘park’ emotion in order to deal with another matter’</a:t>
            </a:r>
          </a:p>
          <a:p>
            <a:endParaRPr lang="en-US" dirty="0" smtClean="0"/>
          </a:p>
          <a:p>
            <a:r>
              <a:rPr lang="en-US" dirty="0" smtClean="0"/>
              <a:t>…sounds easier than it is…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Emotional Intelligence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You may also use the term:</a:t>
            </a:r>
          </a:p>
          <a:p>
            <a:endParaRPr lang="en-US" dirty="0" smtClean="0"/>
          </a:p>
          <a:p>
            <a:r>
              <a:rPr lang="en-US" sz="4000" dirty="0" smtClean="0"/>
              <a:t>‘Objective’ or ‘Objectivity’ </a:t>
            </a:r>
            <a:r>
              <a:rPr lang="en-US" dirty="0" smtClean="0"/>
              <a:t>when ‘</a:t>
            </a:r>
            <a:r>
              <a:rPr lang="en-US" dirty="0" smtClean="0"/>
              <a:t>parking emotion’.</a:t>
            </a:r>
            <a:endParaRPr lang="en-US" sz="4000" dirty="0" smtClean="0"/>
          </a:p>
          <a:p>
            <a:endParaRPr lang="en-US" dirty="0" smtClean="0"/>
          </a:p>
          <a:p>
            <a:r>
              <a:rPr lang="en-US" sz="2000" dirty="0" smtClean="0">
                <a:hlinkClick r:id="rId2"/>
              </a:rPr>
              <a:t>https://www.merriam-webster.com/dictionary/objective</a:t>
            </a:r>
            <a:endParaRPr lang="en-US" sz="2000" dirty="0" smtClean="0"/>
          </a:p>
          <a:p>
            <a:endParaRPr lang="en-US" sz="2000" dirty="0" smtClean="0"/>
          </a:p>
          <a:p>
            <a:r>
              <a:rPr lang="en-US" sz="2500" dirty="0" smtClean="0"/>
              <a:t>3a :expressing or dealing with facts or conditions as perceived without distortion by personal feelings, prejudices, or interpretations </a:t>
            </a:r>
            <a:r>
              <a:rPr lang="en-US" sz="2500" i="1" dirty="0" smtClean="0"/>
              <a:t>objective art an objective history of the war an objective judgment</a:t>
            </a:r>
            <a:endParaRPr lang="en-US" sz="2500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…Antonym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892" dirty="0" smtClean="0"/>
              <a:t>Subjective:</a:t>
            </a:r>
          </a:p>
          <a:p>
            <a:r>
              <a:rPr lang="en-US" dirty="0" smtClean="0"/>
              <a:t>a: relating </a:t>
            </a:r>
            <a:r>
              <a:rPr lang="en-US" dirty="0" smtClean="0"/>
              <a:t>to or determined by the mind as the subject of experience </a:t>
            </a:r>
            <a:r>
              <a:rPr lang="en-US" i="1" dirty="0" smtClean="0"/>
              <a:t>subjective reality</a:t>
            </a:r>
          </a:p>
          <a:p>
            <a:r>
              <a:rPr lang="en-US" i="1" dirty="0" smtClean="0"/>
              <a:t>b: characteristic </a:t>
            </a:r>
            <a:r>
              <a:rPr lang="en-US" i="1" dirty="0" smtClean="0"/>
              <a:t>of or belonging to reality as perceived rather than as independent of mind</a:t>
            </a:r>
          </a:p>
          <a:p>
            <a:r>
              <a:rPr lang="en-US" i="1" dirty="0" smtClean="0"/>
              <a:t>c: relating </a:t>
            </a:r>
            <a:r>
              <a:rPr lang="en-US" i="1" dirty="0" smtClean="0"/>
              <a:t>to or being experience or knowledge as conditioned by personal mental characteristics or states </a:t>
            </a:r>
          </a:p>
          <a:p>
            <a:endParaRPr lang="en-US" i="1" dirty="0" smtClean="0"/>
          </a:p>
          <a:p>
            <a:r>
              <a:rPr lang="en-US" sz="1730" dirty="0" err="1" smtClean="0"/>
              <a:t>https://www.merriam-webster.com/dictionary/subjective#medicalDictionary</a:t>
            </a:r>
            <a:endParaRPr lang="en-US" sz="17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Grotowski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From </a:t>
            </a:r>
            <a:r>
              <a:rPr lang="en-US" dirty="0" err="1" smtClean="0"/>
              <a:t>Grotowski’s</a:t>
            </a:r>
            <a:r>
              <a:rPr lang="en-US" dirty="0" smtClean="0"/>
              <a:t> First Statement of Principles:</a:t>
            </a:r>
          </a:p>
          <a:p>
            <a:endParaRPr lang="en-US" i="1" dirty="0" smtClean="0"/>
          </a:p>
          <a:p>
            <a:r>
              <a:rPr lang="en-US" i="1" dirty="0" smtClean="0"/>
              <a:t>‘The actor’s art – discarding half measures, revealing, opening up, emerging from himself as opposed to closing up – is an invitation to the spectator.’</a:t>
            </a:r>
          </a:p>
          <a:p>
            <a:endParaRPr lang="en-US" dirty="0" smtClean="0"/>
          </a:p>
          <a:p>
            <a:r>
              <a:rPr lang="en-US" dirty="0" smtClean="0"/>
              <a:t>What does this quote ‘say’ to you? </a:t>
            </a:r>
          </a:p>
          <a:p>
            <a:endParaRPr lang="en-US" dirty="0" smtClean="0"/>
          </a:p>
          <a:p>
            <a:r>
              <a:rPr lang="en-US" sz="1514" dirty="0" err="1" smtClean="0"/>
              <a:t>Grotowski</a:t>
            </a:r>
            <a:r>
              <a:rPr lang="en-US" sz="1514" dirty="0" smtClean="0"/>
              <a:t>, J. Towards a Poor Theatre. Methuen, London, 1969</a:t>
            </a:r>
          </a:p>
          <a:p>
            <a:r>
              <a:rPr lang="en-US" sz="1514" dirty="0" smtClean="0"/>
              <a:t>p212</a:t>
            </a:r>
            <a:endParaRPr lang="en-US" sz="1514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357464"/>
          </a:xfrm>
        </p:spPr>
        <p:txBody>
          <a:bodyPr/>
          <a:lstStyle/>
          <a:p>
            <a:r>
              <a:rPr lang="en-GB" dirty="0" smtClean="0"/>
              <a:t>Kolb’s Experiential Learning Cycle may help….</a:t>
            </a:r>
            <a:endParaRPr lang="en-GB" dirty="0"/>
          </a:p>
        </p:txBody>
      </p:sp>
      <p:pic>
        <p:nvPicPr>
          <p:cNvPr id="1026" name="Picture 2" descr="C:\Users\edu-af\Desktop\learning-kol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20888"/>
            <a:ext cx="4464496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131840" y="5975508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http://www.simplypsychology.org/learning-kolb.html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950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Honey and Mumford built upon Kolb’s Experiential Learning Cycle.</a:t>
            </a:r>
          </a:p>
          <a:p>
            <a:endParaRPr lang="en-US" dirty="0" smtClean="0"/>
          </a:p>
          <a:p>
            <a:r>
              <a:rPr lang="en-US" dirty="0" smtClean="0"/>
              <a:t>Activist</a:t>
            </a:r>
          </a:p>
          <a:p>
            <a:r>
              <a:rPr lang="en-US" dirty="0" smtClean="0"/>
              <a:t>Theorist</a:t>
            </a:r>
          </a:p>
          <a:p>
            <a:r>
              <a:rPr lang="en-US" dirty="0" smtClean="0"/>
              <a:t>Pragmatist</a:t>
            </a:r>
          </a:p>
          <a:p>
            <a:r>
              <a:rPr lang="en-US" dirty="0" smtClean="0"/>
              <a:t>Reflector</a:t>
            </a:r>
          </a:p>
          <a:p>
            <a:pPr>
              <a:buNone/>
            </a:pPr>
            <a:endParaRPr lang="en-US" dirty="0" smtClean="0"/>
          </a:p>
          <a:p>
            <a:r>
              <a:rPr lang="en-US" sz="1200" dirty="0" smtClean="0"/>
              <a:t>https://www.le.ac.uk/users/rjm1/etutor/resources/learningtheories/honeymumford.html</a:t>
            </a:r>
            <a:endParaRPr lang="en-US" sz="1200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Why are Learning Styles important?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We form a community of learners.</a:t>
            </a:r>
          </a:p>
          <a:p>
            <a:r>
              <a:rPr lang="en-US" dirty="0" smtClean="0"/>
              <a:t>We can identify our individual strengths.</a:t>
            </a:r>
          </a:p>
          <a:p>
            <a:r>
              <a:rPr lang="en-US" dirty="0" smtClean="0"/>
              <a:t>Difference is a strength.</a:t>
            </a:r>
          </a:p>
          <a:p>
            <a:r>
              <a:rPr lang="en-US" dirty="0" smtClean="0"/>
              <a:t>A diverse and supportive community of learners is a great place to grow creatively.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Remember that thing last week?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do you remember it?</a:t>
            </a:r>
          </a:p>
          <a:p>
            <a:r>
              <a:rPr lang="en-US" dirty="0" smtClean="0"/>
              <a:t>What was most memorable to you?</a:t>
            </a:r>
          </a:p>
          <a:p>
            <a:endParaRPr lang="en-US" dirty="0" smtClean="0"/>
          </a:p>
          <a:p>
            <a:endParaRPr lang="en-US" i="1" dirty="0"/>
          </a:p>
          <a:p>
            <a:r>
              <a:rPr lang="en-US" i="1" dirty="0" smtClean="0"/>
              <a:t>“</a:t>
            </a:r>
            <a:r>
              <a:rPr lang="en-US" i="1" dirty="0"/>
              <a:t>Learning is the process whereby knowledge is created through the transformation of experience” </a:t>
            </a:r>
            <a:r>
              <a:rPr lang="en-US" dirty="0"/>
              <a:t>(Kolb, </a:t>
            </a:r>
            <a:r>
              <a:rPr lang="en-US" dirty="0" smtClean="0"/>
              <a:t>1984)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‘In </a:t>
            </a:r>
            <a:r>
              <a:rPr lang="en-GB" dirty="0"/>
              <a:t>making a representation of personal reflection, we shape and model the content of our reflection in different ways and learn from the process itself</a:t>
            </a:r>
            <a:r>
              <a:rPr lang="en-GB" dirty="0" smtClean="0"/>
              <a:t>.’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1200" dirty="0" smtClean="0"/>
              <a:t>Moon, J. </a:t>
            </a:r>
            <a:r>
              <a:rPr lang="en-GB" sz="1200" i="1" dirty="0" smtClean="0"/>
              <a:t>A Handbook of Reflective and Experiential Learning</a:t>
            </a:r>
            <a:r>
              <a:rPr lang="en-GB" sz="1200" dirty="0" smtClean="0"/>
              <a:t>. Routledge </a:t>
            </a:r>
            <a:r>
              <a:rPr lang="en-GB" sz="1200" dirty="0" err="1" smtClean="0"/>
              <a:t>Falmer</a:t>
            </a:r>
            <a:r>
              <a:rPr lang="en-GB" sz="1200" dirty="0"/>
              <a:t>;</a:t>
            </a:r>
            <a:r>
              <a:rPr lang="en-GB" sz="1200" dirty="0" smtClean="0"/>
              <a:t> London, 2004. pp80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2140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‘’Reflective Practice’ emphasises the use of reflection in professional or other complex activities as a means of coping with situations that are ill-structured and/or unpredictable.’</a:t>
            </a:r>
          </a:p>
          <a:p>
            <a:endParaRPr lang="en-GB" dirty="0"/>
          </a:p>
          <a:p>
            <a:r>
              <a:rPr lang="en-GB" dirty="0" smtClean="0"/>
              <a:t>‘….(it) represents expansions of the ideas in different directions…’</a:t>
            </a:r>
          </a:p>
          <a:p>
            <a:endParaRPr lang="en-GB" dirty="0"/>
          </a:p>
          <a:p>
            <a:r>
              <a:rPr lang="en-GB" sz="1300" dirty="0"/>
              <a:t>Moon, J. </a:t>
            </a:r>
            <a:r>
              <a:rPr lang="en-GB" sz="1300" i="1" dirty="0"/>
              <a:t>A Handbook of Reflective and Experiential Learning</a:t>
            </a:r>
            <a:r>
              <a:rPr lang="en-GB" sz="1300" dirty="0"/>
              <a:t>. Routledge </a:t>
            </a:r>
            <a:r>
              <a:rPr lang="en-GB" sz="1300" dirty="0" err="1"/>
              <a:t>Falmer</a:t>
            </a:r>
            <a:r>
              <a:rPr lang="en-GB" sz="1300" dirty="0"/>
              <a:t>; London, 2004. pp80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357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handout from </a:t>
            </a:r>
            <a:r>
              <a:rPr lang="en-GB" i="1" dirty="0"/>
              <a:t>A Handbook of Reflective and Experiential </a:t>
            </a:r>
            <a:r>
              <a:rPr lang="en-GB" i="1" dirty="0" smtClean="0"/>
              <a:t>Learning </a:t>
            </a:r>
            <a:r>
              <a:rPr lang="en-GB" dirty="0" smtClean="0"/>
              <a:t>and underline 3 facts or points about Reflective practice in both the ‘common-sense’ paragraph and the ‘academic </a:t>
            </a:r>
            <a:r>
              <a:rPr lang="en-GB" dirty="0" smtClean="0"/>
              <a:t>contexts’ </a:t>
            </a:r>
            <a:r>
              <a:rPr lang="en-GB" dirty="0" smtClean="0"/>
              <a:t>paragraph. </a:t>
            </a:r>
            <a:r>
              <a:rPr lang="en-GB" sz="2500" dirty="0" smtClean="0"/>
              <a:t>(Moon, 2004 p82-3)</a:t>
            </a:r>
            <a:endParaRPr lang="en-GB" sz="2500" dirty="0" smtClean="0"/>
          </a:p>
          <a:p>
            <a:r>
              <a:rPr lang="en-GB" dirty="0" smtClean="0"/>
              <a:t>You may be in agreement or just want to discuss the points further.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9107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Honey and Mumford built upon Kolb’s Experiential Learning Cycle.</a:t>
            </a:r>
          </a:p>
          <a:p>
            <a:endParaRPr lang="en-US" dirty="0" smtClean="0"/>
          </a:p>
          <a:p>
            <a:r>
              <a:rPr lang="en-US" dirty="0" smtClean="0"/>
              <a:t>Activist</a:t>
            </a:r>
          </a:p>
          <a:p>
            <a:r>
              <a:rPr lang="en-US" dirty="0" smtClean="0"/>
              <a:t>Theorist</a:t>
            </a:r>
          </a:p>
          <a:p>
            <a:r>
              <a:rPr lang="en-US" dirty="0" smtClean="0"/>
              <a:t>Pragmatist</a:t>
            </a:r>
          </a:p>
          <a:p>
            <a:r>
              <a:rPr lang="en-US" dirty="0" smtClean="0"/>
              <a:t>Reflector</a:t>
            </a:r>
          </a:p>
          <a:p>
            <a:pPr>
              <a:buNone/>
            </a:pPr>
            <a:endParaRPr lang="en-US" dirty="0" smtClean="0"/>
          </a:p>
          <a:p>
            <a:r>
              <a:rPr lang="en-US" sz="1200" dirty="0" smtClean="0"/>
              <a:t>https://www.le.ac.uk/users/rjm1/etutor/resources/learningtheories/honeymumford.html</a:t>
            </a:r>
            <a:endParaRPr lang="en-US" sz="1200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‘Activists’ </a:t>
            </a:r>
            <a:r>
              <a:rPr lang="en-US" dirty="0"/>
              <a:t>are those people who learn by doing. Activists need to get their hands dirty, to </a:t>
            </a:r>
            <a:r>
              <a:rPr lang="en-US" dirty="0" smtClean="0"/>
              <a:t>jump </a:t>
            </a:r>
            <a:r>
              <a:rPr lang="en-US" dirty="0"/>
              <a:t>in with both feet first. </a:t>
            </a:r>
            <a:r>
              <a:rPr lang="en-US" dirty="0" smtClean="0"/>
              <a:t>Having </a:t>
            </a:r>
            <a:r>
              <a:rPr lang="en-US" dirty="0"/>
              <a:t>an open-minded approach to learning, involving themselves fully and without bias in new </a:t>
            </a:r>
            <a:r>
              <a:rPr lang="en-US" dirty="0" smtClean="0"/>
              <a:t>experiences suits them well.</a:t>
            </a:r>
          </a:p>
          <a:p>
            <a:endParaRPr lang="en-US" dirty="0" smtClean="0"/>
          </a:p>
          <a:p>
            <a:r>
              <a:rPr lang="en-US" dirty="0" smtClean="0"/>
              <a:t>What activities would help this person learn?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Activist learning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Brainstorming, problem solving, group discussion, puzzles, competitions, role-play</a:t>
            </a:r>
          </a:p>
          <a:p>
            <a:endParaRPr lang="en-US" dirty="0" smtClean="0"/>
          </a:p>
          <a:p>
            <a:r>
              <a:rPr lang="en-US" dirty="0" smtClean="0"/>
              <a:t>Do you learn easily using any of these methods?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‘Theorist’ </a:t>
            </a:r>
            <a:r>
              <a:rPr lang="en-US" dirty="0"/>
              <a:t>learners like to understand the theory behind the actions. They need models, concepts and facts in order to engage in the learning process.</a:t>
            </a:r>
            <a:r>
              <a:rPr lang="en-US" dirty="0" smtClean="0"/>
              <a:t> They prefer </a:t>
            </a:r>
            <a:r>
              <a:rPr lang="en-US" dirty="0"/>
              <a:t>to </a:t>
            </a:r>
            <a:r>
              <a:rPr lang="en-US" dirty="0" err="1"/>
              <a:t>analyse</a:t>
            </a:r>
            <a:r>
              <a:rPr lang="en-US" dirty="0"/>
              <a:t> and </a:t>
            </a:r>
            <a:r>
              <a:rPr lang="en-US" dirty="0" err="1"/>
              <a:t>synthesise</a:t>
            </a:r>
            <a:r>
              <a:rPr lang="en-US" dirty="0"/>
              <a:t>, drawing new information into a systematic and logical '</a:t>
            </a:r>
            <a:r>
              <a:rPr lang="en-US" dirty="0" smtClean="0"/>
              <a:t>theory’</a:t>
            </a:r>
          </a:p>
          <a:p>
            <a:endParaRPr lang="en-US" dirty="0" smtClean="0"/>
          </a:p>
          <a:p>
            <a:r>
              <a:rPr lang="en-US" dirty="0" smtClean="0"/>
              <a:t>How could this learner approach learning?</a:t>
            </a:r>
          </a:p>
          <a:p>
            <a:endParaRPr lang="en-US" dirty="0" smtClean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Theorist learning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Models, statistics, stories, quotes, background information, applying theories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Can you remember learning using these activities?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Bjork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do you remember about the video?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2359" y="2340652"/>
            <a:ext cx="5508444" cy="4131333"/>
          </a:xfrm>
          <a:prstGeom prst="rect">
            <a:avLst/>
          </a:prstGeom>
          <a:effectLst>
            <a:glow rad="203200">
              <a:srgbClr val="FF6600">
                <a:alpha val="40000"/>
              </a:srgbClr>
            </a:glow>
            <a:softEdge rad="215900"/>
          </a:effectLst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‘Pragmatists’ </a:t>
            </a:r>
            <a:r>
              <a:rPr lang="en-US" dirty="0"/>
              <a:t>need to be able to see how to put the learning into practice in the real world. Abstract concepts and games are of limited use unless they can see a way to put the ideas into action in their lives.</a:t>
            </a:r>
            <a:r>
              <a:rPr lang="en-US" dirty="0" smtClean="0"/>
              <a:t> They are experimenters</a:t>
            </a:r>
            <a:r>
              <a:rPr lang="en-US" dirty="0"/>
              <a:t>, trying out new ideas, theories and techniques to see if they </a:t>
            </a:r>
            <a:r>
              <a:rPr lang="en-US" dirty="0" smtClean="0"/>
              <a:t>work</a:t>
            </a:r>
          </a:p>
          <a:p>
            <a:endParaRPr lang="en-US" dirty="0" smtClean="0"/>
          </a:p>
          <a:p>
            <a:r>
              <a:rPr lang="en-US" dirty="0" smtClean="0"/>
              <a:t>What activities would help this person learn?</a:t>
            </a:r>
          </a:p>
          <a:p>
            <a:endParaRPr lang="en-US" dirty="0" smtClean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Pragmatist learning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time to think about how to apply learning in reality, case studies, problem solving, discussion</a:t>
            </a:r>
          </a:p>
          <a:p>
            <a:endParaRPr lang="en-US" dirty="0" smtClean="0"/>
          </a:p>
          <a:p>
            <a:r>
              <a:rPr lang="en-US" dirty="0" smtClean="0"/>
              <a:t>Do you like the idea of learning using these approaches?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‘Reflectors’ </a:t>
            </a:r>
            <a:r>
              <a:rPr lang="en-US" dirty="0"/>
              <a:t>learn by observing and thinking about what happened. They may avoid leaping in and prefer to watch from the sidelines. </a:t>
            </a:r>
            <a:r>
              <a:rPr lang="en-US" dirty="0" smtClean="0"/>
              <a:t> They may prefer </a:t>
            </a:r>
            <a:r>
              <a:rPr lang="en-US" dirty="0"/>
              <a:t>to stand back and view experiences from a number of different perspectives, collecting data and taking the time to work towards an appropriate </a:t>
            </a:r>
            <a:r>
              <a:rPr lang="en-US" dirty="0" smtClean="0"/>
              <a:t>conclusion</a:t>
            </a:r>
          </a:p>
          <a:p>
            <a:endParaRPr lang="en-US" dirty="0" smtClean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Reflector learning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They may </a:t>
            </a:r>
            <a:r>
              <a:rPr lang="en-US" dirty="0" err="1" smtClean="0"/>
              <a:t>favour</a:t>
            </a:r>
            <a:r>
              <a:rPr lang="en-US" dirty="0" smtClean="0"/>
              <a:t>:</a:t>
            </a:r>
          </a:p>
          <a:p>
            <a:r>
              <a:rPr lang="en-US" dirty="0" smtClean="0"/>
              <a:t>paired discussions, self analysis  questionnaires, personality questionnaires, time out, observing activities, feedback from others, coaching, interviews</a:t>
            </a:r>
          </a:p>
          <a:p>
            <a:endParaRPr lang="en-US" dirty="0" smtClean="0"/>
          </a:p>
          <a:p>
            <a:r>
              <a:rPr lang="en-US" dirty="0" smtClean="0"/>
              <a:t>Do you feel that learning using these methods would be effective?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learning and reflection are linked: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i="1" dirty="0" smtClean="0"/>
          </a:p>
          <a:p>
            <a:r>
              <a:rPr lang="en-US" i="1" dirty="0" smtClean="0"/>
              <a:t>‘Learning </a:t>
            </a:r>
            <a:r>
              <a:rPr lang="en-US" i="1" dirty="0"/>
              <a:t>is a holistic process of adaptation to the world. It is not just the result of cognition but involves the integrated functioning of the total person—thinking, feeling, perceiving, and behaving</a:t>
            </a:r>
            <a:r>
              <a:rPr lang="en-US" i="1" dirty="0" smtClean="0"/>
              <a:t>.’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sz="1297" b="1" dirty="0"/>
              <a:t>The Kolb Learning Style Inventory—Version 3.1 2005 Technical Specifications </a:t>
            </a:r>
            <a:endParaRPr lang="en-US" sz="1297" dirty="0" smtClean="0"/>
          </a:p>
          <a:p>
            <a:r>
              <a:rPr lang="en-US" sz="1297" dirty="0"/>
              <a:t>Alice Y. </a:t>
            </a:r>
            <a:r>
              <a:rPr lang="en-US" sz="1297" dirty="0" smtClean="0"/>
              <a:t>Kolb Experience </a:t>
            </a:r>
            <a:r>
              <a:rPr lang="en-US" sz="1297" dirty="0"/>
              <a:t>Based Learning Systems, Inc. David A. </a:t>
            </a:r>
            <a:r>
              <a:rPr lang="en-US" sz="1297" dirty="0" smtClean="0"/>
              <a:t>Kolb Case </a:t>
            </a:r>
            <a:r>
              <a:rPr lang="en-US" sz="1297" dirty="0"/>
              <a:t>Western Reserve University May 15, </a:t>
            </a:r>
            <a:r>
              <a:rPr lang="en-US" sz="1297" dirty="0" smtClean="0"/>
              <a:t>2005</a:t>
            </a:r>
          </a:p>
          <a:p>
            <a:r>
              <a:rPr lang="en-US" sz="1400" dirty="0" smtClean="0">
                <a:hlinkClick r:id="rId3"/>
              </a:rPr>
              <a:t>http://learningfromexperience.com/media/2010/08/tech_spec_lsi.pdf</a:t>
            </a:r>
            <a:r>
              <a:rPr lang="en-US" sz="1297" dirty="0" smtClean="0"/>
              <a:t> </a:t>
            </a:r>
          </a:p>
          <a:p>
            <a:endParaRPr lang="en-US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next step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can recognise how we best learn or engage with experiences around us (life?).</a:t>
            </a:r>
          </a:p>
          <a:p>
            <a:endParaRPr lang="en-GB" dirty="0"/>
          </a:p>
          <a:p>
            <a:r>
              <a:rPr lang="en-GB" dirty="0" smtClean="0"/>
              <a:t>How do we keep an effective record?</a:t>
            </a:r>
          </a:p>
          <a:p>
            <a:endParaRPr lang="en-GB" dirty="0"/>
          </a:p>
          <a:p>
            <a:r>
              <a:rPr lang="en-GB" dirty="0" smtClean="0"/>
              <a:t>What learning style is most appropriate for your reflective practice?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1479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Reflection and Learning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000" dirty="0" smtClean="0"/>
              <a:t>https://</a:t>
            </a:r>
            <a:r>
              <a:rPr lang="en-US" sz="1000" dirty="0" err="1" smtClean="0"/>
              <a:t>www.google.co.uk/url?sa</a:t>
            </a:r>
            <a:r>
              <a:rPr lang="en-US" sz="1000" dirty="0" smtClean="0"/>
              <a:t>=</a:t>
            </a:r>
            <a:r>
              <a:rPr lang="en-US" sz="1000" dirty="0" err="1" smtClean="0"/>
              <a:t>t&amp;rct</a:t>
            </a:r>
            <a:r>
              <a:rPr lang="en-US" sz="1000" dirty="0" smtClean="0"/>
              <a:t>=</a:t>
            </a:r>
            <a:r>
              <a:rPr lang="en-US" sz="1000" dirty="0" err="1" smtClean="0"/>
              <a:t>j&amp;q</a:t>
            </a:r>
            <a:r>
              <a:rPr lang="en-US" sz="1000" dirty="0" smtClean="0"/>
              <a:t>=&amp;</a:t>
            </a:r>
            <a:r>
              <a:rPr lang="en-US" sz="1000" dirty="0" err="1" smtClean="0"/>
              <a:t>esrc</a:t>
            </a:r>
            <a:r>
              <a:rPr lang="en-US" sz="1000" dirty="0" smtClean="0"/>
              <a:t>=</a:t>
            </a:r>
            <a:r>
              <a:rPr lang="en-US" sz="1000" dirty="0" err="1" smtClean="0"/>
              <a:t>s&amp;source</a:t>
            </a:r>
            <a:r>
              <a:rPr lang="en-US" sz="1000" dirty="0" smtClean="0"/>
              <a:t>=</a:t>
            </a:r>
            <a:r>
              <a:rPr lang="en-US" sz="1000" dirty="0" err="1" smtClean="0"/>
              <a:t>web&amp;cd</a:t>
            </a:r>
            <a:r>
              <a:rPr lang="en-US" sz="1000" dirty="0" smtClean="0"/>
              <a:t>=3&amp;ved=0ahUKEwjDt6_Jl7LMAhUrKsAKHcO3CrcQFgg2MAI&amp;url=http%3A%2F%2Fwww.reflectingeducation.net%2Findex.php%2Freflecting%2Farticle%2Fdownload%2F131%2F135&amp;usg=AFQjCNFJimzMEqm_b2F3HL3mppxBD-bPiw&amp;sig2=KDglAAPZGFPH-Uydbq8EXA sourced 26/04/16</a:t>
            </a:r>
          </a:p>
          <a:p>
            <a:endParaRPr lang="en-US" sz="1000" dirty="0" smtClean="0"/>
          </a:p>
          <a:p>
            <a:r>
              <a:rPr lang="en-US" sz="1000" dirty="0" smtClean="0">
                <a:hlinkClick r:id="rId3"/>
              </a:rPr>
              <a:t>http://learningfromexperience.com/media/2010/08/tech_spec_lsi.pdf</a:t>
            </a:r>
            <a:r>
              <a:rPr lang="en-US" sz="1000" dirty="0" smtClean="0"/>
              <a:t> sourced 26/04/16</a:t>
            </a:r>
          </a:p>
          <a:p>
            <a:endParaRPr lang="en-US" sz="1000" dirty="0" smtClean="0"/>
          </a:p>
          <a:p>
            <a:r>
              <a:rPr lang="en-US" sz="1000" dirty="0" smtClean="0"/>
              <a:t>Venus as a boy, Bjork, One Little </a:t>
            </a:r>
            <a:r>
              <a:rPr lang="en-US" sz="1000" dirty="0"/>
              <a:t>Indian: </a:t>
            </a:r>
            <a:r>
              <a:rPr lang="en-US" sz="1000" dirty="0">
                <a:hlinkClick r:id="rId4"/>
              </a:rPr>
              <a:t>https://</a:t>
            </a:r>
            <a:r>
              <a:rPr lang="en-US" sz="1000" dirty="0" smtClean="0">
                <a:hlinkClick r:id="rId4"/>
              </a:rPr>
              <a:t>www.youtube.com/watch?v=xaWW2uEBhf0</a:t>
            </a:r>
            <a:r>
              <a:rPr lang="en-US" sz="1000" dirty="0" smtClean="0"/>
              <a:t> sourced 03/05/17</a:t>
            </a:r>
          </a:p>
          <a:p>
            <a:endParaRPr lang="en-US" sz="1000" dirty="0" smtClean="0"/>
          </a:p>
          <a:p>
            <a:r>
              <a:rPr lang="en-US" sz="1000" dirty="0" smtClean="0"/>
              <a:t>Moon, Jennifer. A Handbook of reflective an experiential learning. Routledge-</a:t>
            </a:r>
            <a:r>
              <a:rPr lang="en-US" sz="1000" dirty="0" err="1" smtClean="0"/>
              <a:t>Falmer</a:t>
            </a:r>
            <a:r>
              <a:rPr lang="en-US" sz="1000" dirty="0" smtClean="0"/>
              <a:t>, London, 2004.</a:t>
            </a:r>
          </a:p>
          <a:p>
            <a:endParaRPr lang="en-US" sz="1000" dirty="0" smtClean="0"/>
          </a:p>
          <a:p>
            <a:r>
              <a:rPr lang="en-US" sz="1000" dirty="0" err="1" smtClean="0"/>
              <a:t>Grotowski</a:t>
            </a:r>
            <a:r>
              <a:rPr lang="en-US" sz="1000" dirty="0" smtClean="0"/>
              <a:t>, J. Towards a Poor Theatre. Methuen, London 1975.</a:t>
            </a:r>
          </a:p>
          <a:p>
            <a:endParaRPr lang="en-US" sz="1000" dirty="0" smtClean="0"/>
          </a:p>
          <a:p>
            <a:r>
              <a:rPr lang="en-US" sz="1000" dirty="0">
                <a:hlinkClick r:id="rId5"/>
              </a:rPr>
              <a:t>https://</a:t>
            </a:r>
            <a:r>
              <a:rPr lang="en-US" sz="1000" dirty="0" smtClean="0">
                <a:hlinkClick r:id="rId5"/>
              </a:rPr>
              <a:t>www.simplypsychology.org/short-term-memory.html</a:t>
            </a:r>
            <a:r>
              <a:rPr lang="en-US" sz="1000" dirty="0" smtClean="0"/>
              <a:t> accessed 26/04/16</a:t>
            </a:r>
          </a:p>
          <a:p>
            <a:endParaRPr lang="en-US" sz="1000" dirty="0" smtClean="0"/>
          </a:p>
          <a:p>
            <a:r>
              <a:rPr lang="en-US" sz="1000" dirty="0" smtClean="0"/>
              <a:t>Emotional intelligence cycle, Available from:http://halfcrazedrunner.blogspot.co.uk/2012/01/optimism-is-lifes-great-motivator.html. Accessed 04/10/17</a:t>
            </a:r>
          </a:p>
          <a:p>
            <a:endParaRPr lang="en-US" sz="1000" dirty="0" smtClean="0"/>
          </a:p>
          <a:p>
            <a:endParaRPr lang="en-US" sz="1000" dirty="0" smtClean="0"/>
          </a:p>
          <a:p>
            <a:endParaRPr lang="en-US" sz="1000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1520</Words>
  <Application>Microsoft Office PowerPoint</Application>
  <PresentationFormat>On-screen Show (4:3)</PresentationFormat>
  <Paragraphs>204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0" baseType="lpstr">
      <vt:lpstr>Arial</vt:lpstr>
      <vt:lpstr>Calibri</vt:lpstr>
      <vt:lpstr>Office Theme</vt:lpstr>
      <vt:lpstr>The Reflective Practitioner</vt:lpstr>
      <vt:lpstr>The way you think</vt:lpstr>
      <vt:lpstr>What are our definitions of…?</vt:lpstr>
      <vt:lpstr>Mini task</vt:lpstr>
      <vt:lpstr>Framing Learning</vt:lpstr>
      <vt:lpstr>Framing Learning</vt:lpstr>
      <vt:lpstr>Framing Learning</vt:lpstr>
      <vt:lpstr>Framing Learning</vt:lpstr>
      <vt:lpstr>Emotional Intelligence</vt:lpstr>
      <vt:lpstr>PowerPoint Presentation</vt:lpstr>
      <vt:lpstr>Mini task</vt:lpstr>
      <vt:lpstr>PowerPoint Presentation</vt:lpstr>
      <vt:lpstr>Emotional Intelligence</vt:lpstr>
      <vt:lpstr>Emotional Intelligence</vt:lpstr>
      <vt:lpstr>Emotional Intelligence</vt:lpstr>
      <vt:lpstr>…Antonym</vt:lpstr>
      <vt:lpstr>Grotowski</vt:lpstr>
      <vt:lpstr>What is Critical Reflection?</vt:lpstr>
      <vt:lpstr>Some Learning Styles</vt:lpstr>
      <vt:lpstr>Why are Learning Styles important?</vt:lpstr>
      <vt:lpstr>Remember that thing last week?</vt:lpstr>
      <vt:lpstr>Moon</vt:lpstr>
      <vt:lpstr>Moon</vt:lpstr>
      <vt:lpstr>Moon</vt:lpstr>
      <vt:lpstr>Learning Styles</vt:lpstr>
      <vt:lpstr>Learning Styles</vt:lpstr>
      <vt:lpstr>An Activist learning style</vt:lpstr>
      <vt:lpstr>Learning Styles</vt:lpstr>
      <vt:lpstr>A Theorist learning style</vt:lpstr>
      <vt:lpstr>Bjork</vt:lpstr>
      <vt:lpstr>Learning Styles</vt:lpstr>
      <vt:lpstr>A Pragmatist learning style</vt:lpstr>
      <vt:lpstr>Learning Styles</vt:lpstr>
      <vt:lpstr>The Reflector learning style</vt:lpstr>
      <vt:lpstr>How learning and reflection are linked:</vt:lpstr>
      <vt:lpstr>The next step</vt:lpstr>
      <vt:lpstr>Reflection and Learning Styles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Jonathan Pugh</cp:lastModifiedBy>
  <cp:revision>30</cp:revision>
  <dcterms:created xsi:type="dcterms:W3CDTF">2017-10-04T20:38:52Z</dcterms:created>
  <dcterms:modified xsi:type="dcterms:W3CDTF">2017-10-05T08:28:43Z</dcterms:modified>
</cp:coreProperties>
</file>