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9" r:id="rId3"/>
    <p:sldId id="261" r:id="rId4"/>
    <p:sldId id="258" r:id="rId5"/>
    <p:sldId id="263" r:id="rId6"/>
    <p:sldId id="297" r:id="rId7"/>
    <p:sldId id="289" r:id="rId8"/>
    <p:sldId id="290" r:id="rId9"/>
    <p:sldId id="291" r:id="rId10"/>
    <p:sldId id="268" r:id="rId11"/>
    <p:sldId id="275" r:id="rId12"/>
    <p:sldId id="292" r:id="rId13"/>
    <p:sldId id="293" r:id="rId14"/>
    <p:sldId id="294" r:id="rId15"/>
    <p:sldId id="295" r:id="rId16"/>
    <p:sldId id="296" r:id="rId17"/>
  </p:sldIdLst>
  <p:sldSz cx="9144000" cy="5143500" type="screen16x9"/>
  <p:notesSz cx="6858000" cy="9144000"/>
  <p:embeddedFontLst>
    <p:embeddedFont>
      <p:font typeface="Fira Sans Medium" charset="0"/>
      <p:regular r:id="rId19"/>
      <p:bold r:id="rId20"/>
      <p:italic r:id="rId21"/>
      <p:boldItalic r:id="rId22"/>
    </p:embeddedFont>
    <p:embeddedFont>
      <p:font typeface="Fira Sans" charset="0"/>
      <p:regular r:id="rId23"/>
      <p:bold r:id="rId24"/>
      <p:italic r:id="rId25"/>
      <p:boldItalic r:id="rId2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93" userDrawn="1">
          <p15:clr>
            <a:srgbClr val="EA4335"/>
          </p15:clr>
        </p15:guide>
        <p15:guide id="2" pos="279" userDrawn="1">
          <p15:clr>
            <a:srgbClr val="EA4335"/>
          </p15:clr>
        </p15:guide>
        <p15:guide id="3" pos="5517" userDrawn="1">
          <p15:clr>
            <a:srgbClr val="EA4335"/>
          </p15:clr>
        </p15:guide>
        <p15:guide id="4" orient="horz" pos="2894" userDrawn="1">
          <p15:clr>
            <a:srgbClr val="EA4335"/>
          </p15:clr>
        </p15:guide>
        <p15:guide id="5" orient="horz" pos="480" userDrawn="1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 snapToGrid="0" showGuides="1">
      <p:cViewPr varScale="1">
        <p:scale>
          <a:sx n="91" d="100"/>
          <a:sy n="91" d="100"/>
        </p:scale>
        <p:origin x="-786" y="-96"/>
      </p:cViewPr>
      <p:guideLst>
        <p:guide orient="horz" pos="293"/>
        <p:guide orient="horz" pos="2894"/>
        <p:guide orient="horz" pos="480"/>
        <p:guide pos="279"/>
        <p:guide pos="5517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openxmlformats.org/officeDocument/2006/relationships/font" Target="fonts/font8.fntdata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C320EB-5352-40AA-A0A9-C13066E1373C}" type="doc">
      <dgm:prSet loTypeId="urn:microsoft.com/office/officeart/2005/8/layout/list1#1" loCatId="list" qsTypeId="urn:microsoft.com/office/officeart/2005/8/quickstyle/simple3#1" qsCatId="simple" csTypeId="urn:microsoft.com/office/officeart/2005/8/colors/accent1_2#1" csCatId="accent1" phldr="1"/>
      <dgm:spPr/>
      <dgm:t>
        <a:bodyPr/>
        <a:lstStyle/>
        <a:p>
          <a:endParaRPr lang="en-US"/>
        </a:p>
      </dgm:t>
    </dgm:pt>
    <dgm:pt modelId="{773C5012-55F9-436E-B78B-2A38D8AAA0C0}">
      <dgm:prSet phldrT="[Text]"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1200"/>
            <a:t>Analyze the current state of digital transformation in Bangladesh.</a:t>
          </a:r>
          <a:endParaRPr lang="en-US" sz="1200"/>
        </a:p>
      </dgm:t>
    </dgm:pt>
    <dgm:pt modelId="{E1399106-9BE2-43F4-9430-F473CB36780F}" type="parTrans" cxnId="{7D88BAEA-76DF-4ECD-BD18-87D51328F439}">
      <dgm:prSet/>
      <dgm:spPr/>
      <dgm:t>
        <a:bodyPr/>
        <a:lstStyle/>
        <a:p>
          <a:endParaRPr lang="en-US"/>
        </a:p>
      </dgm:t>
    </dgm:pt>
    <dgm:pt modelId="{507A6FE3-4D55-4ED6-A973-429D64C5DF28}" type="sibTrans" cxnId="{7D88BAEA-76DF-4ECD-BD18-87D51328F439}">
      <dgm:prSet/>
      <dgm:spPr/>
      <dgm:t>
        <a:bodyPr/>
        <a:lstStyle/>
        <a:p>
          <a:endParaRPr lang="en-US"/>
        </a:p>
      </dgm:t>
    </dgm:pt>
    <dgm:pt modelId="{596AC438-0BA9-4355-91D1-54CFDF0ED907}">
      <dgm:prSet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endParaRPr sz="1200"/>
        </a:p>
      </dgm:t>
    </dgm:pt>
    <dgm:pt modelId="{498A1D8E-DB91-44E9-893D-B8A9F0B921A2}" type="parTrans" cxnId="{2AA3F751-7A0A-47D8-9217-EF1D86B5C869}">
      <dgm:prSet/>
      <dgm:spPr/>
    </dgm:pt>
    <dgm:pt modelId="{3620B78E-E00E-455A-B7E2-D3FDDBA66996}" type="sibTrans" cxnId="{2AA3F751-7A0A-47D8-9217-EF1D86B5C869}">
      <dgm:prSet/>
      <dgm:spPr/>
    </dgm:pt>
    <dgm:pt modelId="{CA58FE74-4619-4E47-BA6C-E0CD35AF5AC2}">
      <dgm:prSet phldrT="[Text]"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1200"/>
            <a:t>Identify key drivers and barriers.</a:t>
          </a:r>
          <a:endParaRPr lang="en-US" sz="1200"/>
        </a:p>
      </dgm:t>
    </dgm:pt>
    <dgm:pt modelId="{EBAD4DA7-135F-4F4E-9475-804E7DC205D2}" type="parTrans" cxnId="{BB431018-D674-4DA1-B796-95ED54F90D4E}">
      <dgm:prSet/>
      <dgm:spPr/>
      <dgm:t>
        <a:bodyPr/>
        <a:lstStyle/>
        <a:p>
          <a:endParaRPr lang="en-US"/>
        </a:p>
      </dgm:t>
    </dgm:pt>
    <dgm:pt modelId="{5723A07A-E737-45B0-B84E-97FB4DE86580}" type="sibTrans" cxnId="{BB431018-D674-4DA1-B796-95ED54F90D4E}">
      <dgm:prSet/>
      <dgm:spPr/>
      <dgm:t>
        <a:bodyPr/>
        <a:lstStyle/>
        <a:p>
          <a:endParaRPr lang="en-US"/>
        </a:p>
      </dgm:t>
    </dgm:pt>
    <dgm:pt modelId="{B38716C7-114E-44CF-A848-4CEC18530E73}">
      <dgm:prSet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endParaRPr sz="1200"/>
        </a:p>
      </dgm:t>
    </dgm:pt>
    <dgm:pt modelId="{7ED052BE-1655-41C5-A560-67A19AFBA2AA}" type="parTrans" cxnId="{B6A2ABCD-8F44-45F2-96BD-804EC5661391}">
      <dgm:prSet/>
      <dgm:spPr/>
    </dgm:pt>
    <dgm:pt modelId="{86D8A6B1-130D-4D20-86E9-6D72E3A8D734}" type="sibTrans" cxnId="{B6A2ABCD-8F44-45F2-96BD-804EC5661391}">
      <dgm:prSet/>
      <dgm:spPr/>
    </dgm:pt>
    <dgm:pt modelId="{D3284563-CEAB-43B3-81C4-5F6C081CBB78}">
      <dgm:prSet phldrT="[Text]"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1200"/>
            <a:t>Emphasize Innovations</a:t>
          </a:r>
        </a:p>
      </dgm:t>
    </dgm:pt>
    <dgm:pt modelId="{A2E240DA-ABFA-4A24-BE34-ABE926603D67}" type="parTrans" cxnId="{FF807112-9F58-4D41-872F-E8C2D8F81372}">
      <dgm:prSet/>
      <dgm:spPr/>
      <dgm:t>
        <a:bodyPr/>
        <a:lstStyle/>
        <a:p>
          <a:endParaRPr lang="en-US"/>
        </a:p>
      </dgm:t>
    </dgm:pt>
    <dgm:pt modelId="{2E43EE94-FE21-4F90-81B3-CED5B1ECC8C9}" type="sibTrans" cxnId="{FF807112-9F58-4D41-872F-E8C2D8F81372}">
      <dgm:prSet/>
      <dgm:spPr/>
      <dgm:t>
        <a:bodyPr/>
        <a:lstStyle/>
        <a:p>
          <a:endParaRPr lang="en-US"/>
        </a:p>
      </dgm:t>
    </dgm:pt>
    <dgm:pt modelId="{C44B8D45-0FC2-4615-99BF-2A7452D428D0}">
      <dgm:prSet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endParaRPr sz="1200"/>
        </a:p>
      </dgm:t>
    </dgm:pt>
    <dgm:pt modelId="{26AD2D7F-6A9A-4168-943C-7AC20329B1B9}" type="parTrans" cxnId="{2875B53B-2FFA-4706-A91D-6D0644701DB0}">
      <dgm:prSet/>
      <dgm:spPr/>
    </dgm:pt>
    <dgm:pt modelId="{DFE54348-BD6A-45BA-984F-6FF05C11057A}" type="sibTrans" cxnId="{2875B53B-2FFA-4706-A91D-6D0644701DB0}">
      <dgm:prSet/>
      <dgm:spPr/>
    </dgm:pt>
    <dgm:pt modelId="{D3DD562D-3A1D-46CD-BA1B-0D9BDAEF4DCB}">
      <dgm:prSet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1200"/>
            <a:t>Propose Future-Ready Solutions</a:t>
          </a:r>
          <a:endParaRPr altLang="en-US" sz="1200"/>
        </a:p>
      </dgm:t>
    </dgm:pt>
    <dgm:pt modelId="{DCD66E2B-E1A6-494F-84EA-C0536334DD0A}" type="parTrans" cxnId="{F4AA6063-E30B-4206-8424-DE33A252F238}">
      <dgm:prSet/>
      <dgm:spPr/>
    </dgm:pt>
    <dgm:pt modelId="{17ED2C13-E6EE-45B5-BBA6-910F3B756DFC}" type="sibTrans" cxnId="{F4AA6063-E30B-4206-8424-DE33A252F238}">
      <dgm:prSet/>
      <dgm:spPr/>
    </dgm:pt>
    <dgm:pt modelId="{35CF9050-5BFF-423D-AF4B-235CA02639CB}">
      <dgm:prSet phldr="0" custT="1"/>
      <dgm:spPr/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15000"/>
            </a:spcAft>
          </a:pPr>
          <a:endParaRPr sz="1200"/>
        </a:p>
      </dgm:t>
    </dgm:pt>
    <dgm:pt modelId="{A489D0A8-16EA-47BA-8600-C4CB33A9FD6E}" type="parTrans" cxnId="{EE208EE4-3828-43D8-9F44-A10FAD8F72C9}">
      <dgm:prSet/>
      <dgm:spPr/>
    </dgm:pt>
    <dgm:pt modelId="{6DC8B1DD-E1DA-4293-84E3-81BF09C09ABF}" type="sibTrans" cxnId="{EE208EE4-3828-43D8-9F44-A10FAD8F72C9}">
      <dgm:prSet/>
      <dgm:spPr/>
    </dgm:pt>
    <dgm:pt modelId="{E5EECCA3-F875-4B71-92CC-9CCDFB7DBFEF}" type="pres">
      <dgm:prSet presAssocID="{26C320EB-5352-40AA-A0A9-C13066E1373C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67CAF5C-37C0-43B7-8B7E-02CCA3754DB9}" type="pres">
      <dgm:prSet presAssocID="{773C5012-55F9-436E-B78B-2A38D8AAA0C0}" presName="parentLin" presStyleCnt="0"/>
      <dgm:spPr/>
    </dgm:pt>
    <dgm:pt modelId="{58B158CB-C1D2-4676-88E6-6B3937A00A96}" type="pres">
      <dgm:prSet presAssocID="{773C5012-55F9-436E-B78B-2A38D8AAA0C0}" presName="parentLeftMargin" presStyleLbl="node1" presStyleIdx="0" presStyleCnt="4"/>
      <dgm:spPr/>
      <dgm:t>
        <a:bodyPr/>
        <a:lstStyle/>
        <a:p>
          <a:endParaRPr lang="en-US"/>
        </a:p>
      </dgm:t>
    </dgm:pt>
    <dgm:pt modelId="{D0971512-D8E1-4E4B-89F4-FF2EB164C196}" type="pres">
      <dgm:prSet presAssocID="{773C5012-55F9-436E-B78B-2A38D8AAA0C0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5E10EBB-C85A-471E-9935-B48B9C39A12E}" type="pres">
      <dgm:prSet presAssocID="{773C5012-55F9-436E-B78B-2A38D8AAA0C0}" presName="negativeSpace" presStyleCnt="0"/>
      <dgm:spPr/>
    </dgm:pt>
    <dgm:pt modelId="{1F055725-8984-42CB-98CB-8E7728DD5EAB}" type="pres">
      <dgm:prSet presAssocID="{773C5012-55F9-436E-B78B-2A38D8AAA0C0}" presName="childText" presStyleLbl="conFgAcc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785404B-F53E-4CF2-A702-90A46E89CED8}" type="pres">
      <dgm:prSet presAssocID="{507A6FE3-4D55-4ED6-A973-429D64C5DF28}" presName="spaceBetweenRectangles" presStyleCnt="0"/>
      <dgm:spPr/>
    </dgm:pt>
    <dgm:pt modelId="{EF963990-07B7-4DBC-8CFE-C86D15B61BB6}" type="pres">
      <dgm:prSet presAssocID="{CA58FE74-4619-4E47-BA6C-E0CD35AF5AC2}" presName="parentLin" presStyleCnt="0"/>
      <dgm:spPr/>
    </dgm:pt>
    <dgm:pt modelId="{AEA4B341-6C57-43B8-BC42-9813D43D1335}" type="pres">
      <dgm:prSet presAssocID="{CA58FE74-4619-4E47-BA6C-E0CD35AF5AC2}" presName="parentLeftMargin" presStyleLbl="node1" presStyleIdx="0" presStyleCnt="4"/>
      <dgm:spPr/>
      <dgm:t>
        <a:bodyPr/>
        <a:lstStyle/>
        <a:p>
          <a:endParaRPr lang="en-US"/>
        </a:p>
      </dgm:t>
    </dgm:pt>
    <dgm:pt modelId="{DD07B078-3354-4F1B-9438-E4F95C4B43A6}" type="pres">
      <dgm:prSet presAssocID="{CA58FE74-4619-4E47-BA6C-E0CD35AF5AC2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8F9047E-C8BE-4990-B6F7-84F4581E1FEA}" type="pres">
      <dgm:prSet presAssocID="{CA58FE74-4619-4E47-BA6C-E0CD35AF5AC2}" presName="negativeSpace" presStyleCnt="0"/>
      <dgm:spPr/>
    </dgm:pt>
    <dgm:pt modelId="{FB20FF5F-D131-4A8A-AEBC-01A2B84D6655}" type="pres">
      <dgm:prSet presAssocID="{CA58FE74-4619-4E47-BA6C-E0CD35AF5AC2}" presName="childText" presStyleLbl="conFgAcc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C1FEB9E-7ED9-4E44-9D47-B63AE5862158}" type="pres">
      <dgm:prSet presAssocID="{5723A07A-E737-45B0-B84E-97FB4DE86580}" presName="spaceBetweenRectangles" presStyleCnt="0"/>
      <dgm:spPr/>
    </dgm:pt>
    <dgm:pt modelId="{04A221FB-3A34-4804-9E1E-FAA254BEF819}" type="pres">
      <dgm:prSet presAssocID="{D3284563-CEAB-43B3-81C4-5F6C081CBB78}" presName="parentLin" presStyleCnt="0"/>
      <dgm:spPr/>
    </dgm:pt>
    <dgm:pt modelId="{09CBCBA7-E2EE-4654-BCFB-AB2C2D77E66B}" type="pres">
      <dgm:prSet presAssocID="{D3284563-CEAB-43B3-81C4-5F6C081CBB78}" presName="parentLeftMargin" presStyleLbl="node1" presStyleIdx="1" presStyleCnt="4"/>
      <dgm:spPr/>
      <dgm:t>
        <a:bodyPr/>
        <a:lstStyle/>
        <a:p>
          <a:endParaRPr lang="en-US"/>
        </a:p>
      </dgm:t>
    </dgm:pt>
    <dgm:pt modelId="{F8B30F84-9FC1-4455-B8FC-CA5DC2189586}" type="pres">
      <dgm:prSet presAssocID="{D3284563-CEAB-43B3-81C4-5F6C081CBB78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5AF99AA-34AA-4169-A0AA-91E0CC0C2D15}" type="pres">
      <dgm:prSet presAssocID="{D3284563-CEAB-43B3-81C4-5F6C081CBB78}" presName="negativeSpace" presStyleCnt="0"/>
      <dgm:spPr/>
    </dgm:pt>
    <dgm:pt modelId="{F855875C-E8B4-4273-8C6C-6A8EC3091B3C}" type="pres">
      <dgm:prSet presAssocID="{D3284563-CEAB-43B3-81C4-5F6C081CBB78}" presName="childText" presStyleLbl="conFgAcc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7CD6A48-EE2D-4BDF-8F72-B6057A8C509F}" type="pres">
      <dgm:prSet presAssocID="{2E43EE94-FE21-4F90-81B3-CED5B1ECC8C9}" presName="spaceBetweenRectangles" presStyleCnt="0"/>
      <dgm:spPr/>
    </dgm:pt>
    <dgm:pt modelId="{629E0F49-6EA0-46D0-A96F-73AA04642A60}" type="pres">
      <dgm:prSet presAssocID="{D3DD562D-3A1D-46CD-BA1B-0D9BDAEF4DCB}" presName="parentLin" presStyleCnt="0"/>
      <dgm:spPr/>
    </dgm:pt>
    <dgm:pt modelId="{42EAF0F9-E233-4E90-94D8-80EFA8CD9BCB}" type="pres">
      <dgm:prSet presAssocID="{D3DD562D-3A1D-46CD-BA1B-0D9BDAEF4DCB}" presName="parentLeftMargin" presStyleLbl="node1" presStyleIdx="2" presStyleCnt="4"/>
      <dgm:spPr/>
      <dgm:t>
        <a:bodyPr/>
        <a:lstStyle/>
        <a:p>
          <a:endParaRPr lang="en-US"/>
        </a:p>
      </dgm:t>
    </dgm:pt>
    <dgm:pt modelId="{D552D49B-FD3D-4A9E-9413-62C978307A62}" type="pres">
      <dgm:prSet presAssocID="{D3DD562D-3A1D-46CD-BA1B-0D9BDAEF4DCB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A96F4C1-484C-4486-A3E1-AFABEB2A9A65}" type="pres">
      <dgm:prSet presAssocID="{D3DD562D-3A1D-46CD-BA1B-0D9BDAEF4DCB}" presName="negativeSpace" presStyleCnt="0"/>
      <dgm:spPr/>
    </dgm:pt>
    <dgm:pt modelId="{DF527644-12E7-4B83-8F45-46D7BDAE95F9}" type="pres">
      <dgm:prSet presAssocID="{D3DD562D-3A1D-46CD-BA1B-0D9BDAEF4DCB}" presName="childText" presStyleLbl="conFgAcc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0346B6B-F03E-4B07-B4A7-D35FC57F22E4}" type="presOf" srcId="{B38716C7-114E-44CF-A848-4CEC18530E73}" destId="{FB20FF5F-D131-4A8A-AEBC-01A2B84D6655}" srcOrd="0" destOrd="0" presId="urn:microsoft.com/office/officeart/2005/8/layout/list1#1"/>
    <dgm:cxn modelId="{BB431018-D674-4DA1-B796-95ED54F90D4E}" srcId="{26C320EB-5352-40AA-A0A9-C13066E1373C}" destId="{CA58FE74-4619-4E47-BA6C-E0CD35AF5AC2}" srcOrd="1" destOrd="0" parTransId="{EBAD4DA7-135F-4F4E-9475-804E7DC205D2}" sibTransId="{5723A07A-E737-45B0-B84E-97FB4DE86580}"/>
    <dgm:cxn modelId="{ED7C75BB-50F6-4087-895E-ABAAAD560736}" type="presOf" srcId="{773C5012-55F9-436E-B78B-2A38D8AAA0C0}" destId="{D0971512-D8E1-4E4B-89F4-FF2EB164C196}" srcOrd="1" destOrd="0" presId="urn:microsoft.com/office/officeart/2005/8/layout/list1#1"/>
    <dgm:cxn modelId="{2AA3F751-7A0A-47D8-9217-EF1D86B5C869}" srcId="{773C5012-55F9-436E-B78B-2A38D8AAA0C0}" destId="{596AC438-0BA9-4355-91D1-54CFDF0ED907}" srcOrd="0" destOrd="0" parTransId="{498A1D8E-DB91-44E9-893D-B8A9F0B921A2}" sibTransId="{3620B78E-E00E-455A-B7E2-D3FDDBA66996}"/>
    <dgm:cxn modelId="{EE208EE4-3828-43D8-9F44-A10FAD8F72C9}" srcId="{D3DD562D-3A1D-46CD-BA1B-0D9BDAEF4DCB}" destId="{35CF9050-5BFF-423D-AF4B-235CA02639CB}" srcOrd="0" destOrd="0" parTransId="{A489D0A8-16EA-47BA-8600-C4CB33A9FD6E}" sibTransId="{6DC8B1DD-E1DA-4293-84E3-81BF09C09ABF}"/>
    <dgm:cxn modelId="{7D88BAEA-76DF-4ECD-BD18-87D51328F439}" srcId="{26C320EB-5352-40AA-A0A9-C13066E1373C}" destId="{773C5012-55F9-436E-B78B-2A38D8AAA0C0}" srcOrd="0" destOrd="0" parTransId="{E1399106-9BE2-43F4-9430-F473CB36780F}" sibTransId="{507A6FE3-4D55-4ED6-A973-429D64C5DF28}"/>
    <dgm:cxn modelId="{EEF8A741-59AE-471E-B207-49EDE25CDF3F}" type="presOf" srcId="{D3284563-CEAB-43B3-81C4-5F6C081CBB78}" destId="{F8B30F84-9FC1-4455-B8FC-CA5DC2189586}" srcOrd="1" destOrd="0" presId="urn:microsoft.com/office/officeart/2005/8/layout/list1#1"/>
    <dgm:cxn modelId="{4C48CDD3-D779-496B-83C4-AACEDE333647}" type="presOf" srcId="{773C5012-55F9-436E-B78B-2A38D8AAA0C0}" destId="{58B158CB-C1D2-4676-88E6-6B3937A00A96}" srcOrd="0" destOrd="0" presId="urn:microsoft.com/office/officeart/2005/8/layout/list1#1"/>
    <dgm:cxn modelId="{2875B53B-2FFA-4706-A91D-6D0644701DB0}" srcId="{D3284563-CEAB-43B3-81C4-5F6C081CBB78}" destId="{C44B8D45-0FC2-4615-99BF-2A7452D428D0}" srcOrd="0" destOrd="0" parTransId="{26AD2D7F-6A9A-4168-943C-7AC20329B1B9}" sibTransId="{DFE54348-BD6A-45BA-984F-6FF05C11057A}"/>
    <dgm:cxn modelId="{C7C4C4F3-D7DC-4753-AFEA-5D1C362E8C4D}" type="presOf" srcId="{CA58FE74-4619-4E47-BA6C-E0CD35AF5AC2}" destId="{AEA4B341-6C57-43B8-BC42-9813D43D1335}" srcOrd="0" destOrd="0" presId="urn:microsoft.com/office/officeart/2005/8/layout/list1#1"/>
    <dgm:cxn modelId="{05B939E6-7971-4C96-B4F7-B9AD71F17CD8}" type="presOf" srcId="{35CF9050-5BFF-423D-AF4B-235CA02639CB}" destId="{DF527644-12E7-4B83-8F45-46D7BDAE95F9}" srcOrd="0" destOrd="0" presId="urn:microsoft.com/office/officeart/2005/8/layout/list1#1"/>
    <dgm:cxn modelId="{1A935774-1844-43F5-B88C-0BFE1B664EA3}" type="presOf" srcId="{D3284563-CEAB-43B3-81C4-5F6C081CBB78}" destId="{09CBCBA7-E2EE-4654-BCFB-AB2C2D77E66B}" srcOrd="0" destOrd="0" presId="urn:microsoft.com/office/officeart/2005/8/layout/list1#1"/>
    <dgm:cxn modelId="{F4AA6063-E30B-4206-8424-DE33A252F238}" srcId="{26C320EB-5352-40AA-A0A9-C13066E1373C}" destId="{D3DD562D-3A1D-46CD-BA1B-0D9BDAEF4DCB}" srcOrd="3" destOrd="0" parTransId="{DCD66E2B-E1A6-494F-84EA-C0536334DD0A}" sibTransId="{17ED2C13-E6EE-45B5-BBA6-910F3B756DFC}"/>
    <dgm:cxn modelId="{65A6E85C-3B00-4A20-B040-079511BE2E58}" type="presOf" srcId="{D3DD562D-3A1D-46CD-BA1B-0D9BDAEF4DCB}" destId="{42EAF0F9-E233-4E90-94D8-80EFA8CD9BCB}" srcOrd="0" destOrd="0" presId="urn:microsoft.com/office/officeart/2005/8/layout/list1#1"/>
    <dgm:cxn modelId="{C84BF4A4-4339-4188-8C3E-8DEAEC17A0B7}" type="presOf" srcId="{26C320EB-5352-40AA-A0A9-C13066E1373C}" destId="{E5EECCA3-F875-4B71-92CC-9CCDFB7DBFEF}" srcOrd="0" destOrd="0" presId="urn:microsoft.com/office/officeart/2005/8/layout/list1#1"/>
    <dgm:cxn modelId="{FF807112-9F58-4D41-872F-E8C2D8F81372}" srcId="{26C320EB-5352-40AA-A0A9-C13066E1373C}" destId="{D3284563-CEAB-43B3-81C4-5F6C081CBB78}" srcOrd="2" destOrd="0" parTransId="{A2E240DA-ABFA-4A24-BE34-ABE926603D67}" sibTransId="{2E43EE94-FE21-4F90-81B3-CED5B1ECC8C9}"/>
    <dgm:cxn modelId="{B6A2ABCD-8F44-45F2-96BD-804EC5661391}" srcId="{CA58FE74-4619-4E47-BA6C-E0CD35AF5AC2}" destId="{B38716C7-114E-44CF-A848-4CEC18530E73}" srcOrd="0" destOrd="0" parTransId="{7ED052BE-1655-41C5-A560-67A19AFBA2AA}" sibTransId="{86D8A6B1-130D-4D20-86E9-6D72E3A8D734}"/>
    <dgm:cxn modelId="{EB1E2606-E70D-4ECF-9B4E-3C0EF7067B71}" type="presOf" srcId="{CA58FE74-4619-4E47-BA6C-E0CD35AF5AC2}" destId="{DD07B078-3354-4F1B-9438-E4F95C4B43A6}" srcOrd="1" destOrd="0" presId="urn:microsoft.com/office/officeart/2005/8/layout/list1#1"/>
    <dgm:cxn modelId="{EF7CC4EA-9513-45E7-A311-6E20F1CF8F27}" type="presOf" srcId="{C44B8D45-0FC2-4615-99BF-2A7452D428D0}" destId="{F855875C-E8B4-4273-8C6C-6A8EC3091B3C}" srcOrd="0" destOrd="0" presId="urn:microsoft.com/office/officeart/2005/8/layout/list1#1"/>
    <dgm:cxn modelId="{544EC1E3-AF43-423C-A599-377B1E273B3F}" type="presOf" srcId="{D3DD562D-3A1D-46CD-BA1B-0D9BDAEF4DCB}" destId="{D552D49B-FD3D-4A9E-9413-62C978307A62}" srcOrd="1" destOrd="0" presId="urn:microsoft.com/office/officeart/2005/8/layout/list1#1"/>
    <dgm:cxn modelId="{9350337D-449D-4371-AC18-314D846EDB4E}" type="presOf" srcId="{596AC438-0BA9-4355-91D1-54CFDF0ED907}" destId="{1F055725-8984-42CB-98CB-8E7728DD5EAB}" srcOrd="0" destOrd="0" presId="urn:microsoft.com/office/officeart/2005/8/layout/list1#1"/>
    <dgm:cxn modelId="{897F32AD-1CAA-48FD-9706-1CD6ED8EE8B4}" type="presParOf" srcId="{E5EECCA3-F875-4B71-92CC-9CCDFB7DBFEF}" destId="{667CAF5C-37C0-43B7-8B7E-02CCA3754DB9}" srcOrd="0" destOrd="0" presId="urn:microsoft.com/office/officeart/2005/8/layout/list1#1"/>
    <dgm:cxn modelId="{AA352869-1D5E-4A28-BE03-131620D1F990}" type="presParOf" srcId="{667CAF5C-37C0-43B7-8B7E-02CCA3754DB9}" destId="{58B158CB-C1D2-4676-88E6-6B3937A00A96}" srcOrd="0" destOrd="0" presId="urn:microsoft.com/office/officeart/2005/8/layout/list1#1"/>
    <dgm:cxn modelId="{1416681D-799F-44C1-8AF1-1909823AA212}" type="presParOf" srcId="{667CAF5C-37C0-43B7-8B7E-02CCA3754DB9}" destId="{D0971512-D8E1-4E4B-89F4-FF2EB164C196}" srcOrd="1" destOrd="0" presId="urn:microsoft.com/office/officeart/2005/8/layout/list1#1"/>
    <dgm:cxn modelId="{EC7F0E2E-DF41-4B3D-8996-D80859423D7D}" type="presParOf" srcId="{E5EECCA3-F875-4B71-92CC-9CCDFB7DBFEF}" destId="{05E10EBB-C85A-471E-9935-B48B9C39A12E}" srcOrd="1" destOrd="0" presId="urn:microsoft.com/office/officeart/2005/8/layout/list1#1"/>
    <dgm:cxn modelId="{2DE5751B-C6C6-4369-9F9D-C1E302064827}" type="presParOf" srcId="{E5EECCA3-F875-4B71-92CC-9CCDFB7DBFEF}" destId="{1F055725-8984-42CB-98CB-8E7728DD5EAB}" srcOrd="2" destOrd="0" presId="urn:microsoft.com/office/officeart/2005/8/layout/list1#1"/>
    <dgm:cxn modelId="{06782361-32A1-4374-9354-F6D608CCE6E2}" type="presParOf" srcId="{E5EECCA3-F875-4B71-92CC-9CCDFB7DBFEF}" destId="{5785404B-F53E-4CF2-A702-90A46E89CED8}" srcOrd="3" destOrd="0" presId="urn:microsoft.com/office/officeart/2005/8/layout/list1#1"/>
    <dgm:cxn modelId="{74348EA4-488B-446F-9E61-2239B4B95426}" type="presParOf" srcId="{E5EECCA3-F875-4B71-92CC-9CCDFB7DBFEF}" destId="{EF963990-07B7-4DBC-8CFE-C86D15B61BB6}" srcOrd="4" destOrd="0" presId="urn:microsoft.com/office/officeart/2005/8/layout/list1#1"/>
    <dgm:cxn modelId="{01C78C74-C873-407B-AB49-00343E1BD3CC}" type="presParOf" srcId="{EF963990-07B7-4DBC-8CFE-C86D15B61BB6}" destId="{AEA4B341-6C57-43B8-BC42-9813D43D1335}" srcOrd="0" destOrd="0" presId="urn:microsoft.com/office/officeart/2005/8/layout/list1#1"/>
    <dgm:cxn modelId="{C2848002-AB5F-4D35-8683-956270CFB3F1}" type="presParOf" srcId="{EF963990-07B7-4DBC-8CFE-C86D15B61BB6}" destId="{DD07B078-3354-4F1B-9438-E4F95C4B43A6}" srcOrd="1" destOrd="0" presId="urn:microsoft.com/office/officeart/2005/8/layout/list1#1"/>
    <dgm:cxn modelId="{FC351F97-D289-4E94-A4B1-F193CAE0DC73}" type="presParOf" srcId="{E5EECCA3-F875-4B71-92CC-9CCDFB7DBFEF}" destId="{98F9047E-C8BE-4990-B6F7-84F4581E1FEA}" srcOrd="5" destOrd="0" presId="urn:microsoft.com/office/officeart/2005/8/layout/list1#1"/>
    <dgm:cxn modelId="{91CDEE92-16FD-4F87-82C9-EAEB9EB59920}" type="presParOf" srcId="{E5EECCA3-F875-4B71-92CC-9CCDFB7DBFEF}" destId="{FB20FF5F-D131-4A8A-AEBC-01A2B84D6655}" srcOrd="6" destOrd="0" presId="urn:microsoft.com/office/officeart/2005/8/layout/list1#1"/>
    <dgm:cxn modelId="{B543DCCB-EF32-4BF5-9CF2-D7B9D6E7522E}" type="presParOf" srcId="{E5EECCA3-F875-4B71-92CC-9CCDFB7DBFEF}" destId="{AC1FEB9E-7ED9-4E44-9D47-B63AE5862158}" srcOrd="7" destOrd="0" presId="urn:microsoft.com/office/officeart/2005/8/layout/list1#1"/>
    <dgm:cxn modelId="{BF7F6C3D-3F04-441B-8619-E963D33CD832}" type="presParOf" srcId="{E5EECCA3-F875-4B71-92CC-9CCDFB7DBFEF}" destId="{04A221FB-3A34-4804-9E1E-FAA254BEF819}" srcOrd="8" destOrd="0" presId="urn:microsoft.com/office/officeart/2005/8/layout/list1#1"/>
    <dgm:cxn modelId="{FF158AF8-4ED6-423A-88AB-D04FCED80F54}" type="presParOf" srcId="{04A221FB-3A34-4804-9E1E-FAA254BEF819}" destId="{09CBCBA7-E2EE-4654-BCFB-AB2C2D77E66B}" srcOrd="0" destOrd="0" presId="urn:microsoft.com/office/officeart/2005/8/layout/list1#1"/>
    <dgm:cxn modelId="{A68F6BDF-61C0-4742-8AB7-71AB937B1C5E}" type="presParOf" srcId="{04A221FB-3A34-4804-9E1E-FAA254BEF819}" destId="{F8B30F84-9FC1-4455-B8FC-CA5DC2189586}" srcOrd="1" destOrd="0" presId="urn:microsoft.com/office/officeart/2005/8/layout/list1#1"/>
    <dgm:cxn modelId="{20A977C4-FC04-424F-8845-5306C427E283}" type="presParOf" srcId="{E5EECCA3-F875-4B71-92CC-9CCDFB7DBFEF}" destId="{75AF99AA-34AA-4169-A0AA-91E0CC0C2D15}" srcOrd="9" destOrd="0" presId="urn:microsoft.com/office/officeart/2005/8/layout/list1#1"/>
    <dgm:cxn modelId="{DF168B30-50C2-42D5-9E44-101B810DA5A0}" type="presParOf" srcId="{E5EECCA3-F875-4B71-92CC-9CCDFB7DBFEF}" destId="{F855875C-E8B4-4273-8C6C-6A8EC3091B3C}" srcOrd="10" destOrd="0" presId="urn:microsoft.com/office/officeart/2005/8/layout/list1#1"/>
    <dgm:cxn modelId="{F30D1CB1-26B3-4C87-AB2F-D6368AED6125}" type="presParOf" srcId="{E5EECCA3-F875-4B71-92CC-9CCDFB7DBFEF}" destId="{D7CD6A48-EE2D-4BDF-8F72-B6057A8C509F}" srcOrd="11" destOrd="0" presId="urn:microsoft.com/office/officeart/2005/8/layout/list1#1"/>
    <dgm:cxn modelId="{47AA484D-56B6-4CA1-B95A-6AE19532C964}" type="presParOf" srcId="{E5EECCA3-F875-4B71-92CC-9CCDFB7DBFEF}" destId="{629E0F49-6EA0-46D0-A96F-73AA04642A60}" srcOrd="12" destOrd="0" presId="urn:microsoft.com/office/officeart/2005/8/layout/list1#1"/>
    <dgm:cxn modelId="{302B3764-FEF7-4417-AD9A-37EA9A388840}" type="presParOf" srcId="{629E0F49-6EA0-46D0-A96F-73AA04642A60}" destId="{42EAF0F9-E233-4E90-94D8-80EFA8CD9BCB}" srcOrd="0" destOrd="0" presId="urn:microsoft.com/office/officeart/2005/8/layout/list1#1"/>
    <dgm:cxn modelId="{80455105-A7CC-4E51-8A95-DC951A36DE38}" type="presParOf" srcId="{629E0F49-6EA0-46D0-A96F-73AA04642A60}" destId="{D552D49B-FD3D-4A9E-9413-62C978307A62}" srcOrd="1" destOrd="0" presId="urn:microsoft.com/office/officeart/2005/8/layout/list1#1"/>
    <dgm:cxn modelId="{0BDA0897-135F-4BC2-8010-D91E7C49995A}" type="presParOf" srcId="{E5EECCA3-F875-4B71-92CC-9CCDFB7DBFEF}" destId="{1A96F4C1-484C-4486-A3E1-AFABEB2A9A65}" srcOrd="13" destOrd="0" presId="urn:microsoft.com/office/officeart/2005/8/layout/list1#1"/>
    <dgm:cxn modelId="{D75773A7-9906-4907-9DAD-0A0445A635B7}" type="presParOf" srcId="{E5EECCA3-F875-4B71-92CC-9CCDFB7DBFEF}" destId="{DF527644-12E7-4B83-8F45-46D7BDAE95F9}" srcOrd="14" destOrd="0" presId="urn:microsoft.com/office/officeart/2005/8/layout/list1#1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055725-8984-42CB-98CB-8E7728DD5EAB}">
      <dsp:nvSpPr>
        <dsp:cNvPr id="0" name=""/>
        <dsp:cNvSpPr/>
      </dsp:nvSpPr>
      <dsp:spPr>
        <a:xfrm>
          <a:off x="0" y="286752"/>
          <a:ext cx="688022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982" tIns="333248" rIns="533982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endParaRPr sz="1200" kern="1200"/>
        </a:p>
      </dsp:txBody>
      <dsp:txXfrm>
        <a:off x="0" y="286752"/>
        <a:ext cx="6880225" cy="403200"/>
      </dsp:txXfrm>
    </dsp:sp>
    <dsp:sp modelId="{D0971512-D8E1-4E4B-89F4-FF2EB164C196}">
      <dsp:nvSpPr>
        <dsp:cNvPr id="0" name=""/>
        <dsp:cNvSpPr/>
      </dsp:nvSpPr>
      <dsp:spPr>
        <a:xfrm>
          <a:off x="344011" y="50592"/>
          <a:ext cx="4816157" cy="4723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2039" tIns="0" rIns="182039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200" kern="1200"/>
            <a:t>Analyze the current state of digital transformation in Bangladesh.</a:t>
          </a:r>
          <a:endParaRPr lang="en-US" sz="1200" kern="1200"/>
        </a:p>
      </dsp:txBody>
      <dsp:txXfrm>
        <a:off x="367068" y="73649"/>
        <a:ext cx="4770043" cy="426206"/>
      </dsp:txXfrm>
    </dsp:sp>
    <dsp:sp modelId="{FB20FF5F-D131-4A8A-AEBC-01A2B84D6655}">
      <dsp:nvSpPr>
        <dsp:cNvPr id="0" name=""/>
        <dsp:cNvSpPr/>
      </dsp:nvSpPr>
      <dsp:spPr>
        <a:xfrm>
          <a:off x="0" y="1012512"/>
          <a:ext cx="688022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982" tIns="333248" rIns="533982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endParaRPr sz="1200" kern="1200"/>
        </a:p>
      </dsp:txBody>
      <dsp:txXfrm>
        <a:off x="0" y="1012512"/>
        <a:ext cx="6880225" cy="403200"/>
      </dsp:txXfrm>
    </dsp:sp>
    <dsp:sp modelId="{DD07B078-3354-4F1B-9438-E4F95C4B43A6}">
      <dsp:nvSpPr>
        <dsp:cNvPr id="0" name=""/>
        <dsp:cNvSpPr/>
      </dsp:nvSpPr>
      <dsp:spPr>
        <a:xfrm>
          <a:off x="344011" y="776352"/>
          <a:ext cx="4816157" cy="4723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2039" tIns="0" rIns="182039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200" kern="1200"/>
            <a:t>Identify key drivers and barriers.</a:t>
          </a:r>
          <a:endParaRPr lang="en-US" sz="1200" kern="1200"/>
        </a:p>
      </dsp:txBody>
      <dsp:txXfrm>
        <a:off x="367068" y="799409"/>
        <a:ext cx="4770043" cy="426206"/>
      </dsp:txXfrm>
    </dsp:sp>
    <dsp:sp modelId="{F855875C-E8B4-4273-8C6C-6A8EC3091B3C}">
      <dsp:nvSpPr>
        <dsp:cNvPr id="0" name=""/>
        <dsp:cNvSpPr/>
      </dsp:nvSpPr>
      <dsp:spPr>
        <a:xfrm>
          <a:off x="0" y="1738272"/>
          <a:ext cx="688022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982" tIns="333248" rIns="533982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endParaRPr sz="1200" kern="1200"/>
        </a:p>
      </dsp:txBody>
      <dsp:txXfrm>
        <a:off x="0" y="1738272"/>
        <a:ext cx="6880225" cy="403200"/>
      </dsp:txXfrm>
    </dsp:sp>
    <dsp:sp modelId="{F8B30F84-9FC1-4455-B8FC-CA5DC2189586}">
      <dsp:nvSpPr>
        <dsp:cNvPr id="0" name=""/>
        <dsp:cNvSpPr/>
      </dsp:nvSpPr>
      <dsp:spPr>
        <a:xfrm>
          <a:off x="344011" y="1502112"/>
          <a:ext cx="4816157" cy="4723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2039" tIns="0" rIns="182039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Emphasize Innovations</a:t>
          </a:r>
        </a:p>
      </dsp:txBody>
      <dsp:txXfrm>
        <a:off x="367068" y="1525169"/>
        <a:ext cx="4770043" cy="426206"/>
      </dsp:txXfrm>
    </dsp:sp>
    <dsp:sp modelId="{DF527644-12E7-4B83-8F45-46D7BDAE95F9}">
      <dsp:nvSpPr>
        <dsp:cNvPr id="0" name=""/>
        <dsp:cNvSpPr/>
      </dsp:nvSpPr>
      <dsp:spPr>
        <a:xfrm>
          <a:off x="0" y="2464032"/>
          <a:ext cx="6880225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982" tIns="333248" rIns="533982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endParaRPr sz="1200" kern="1200"/>
        </a:p>
      </dsp:txBody>
      <dsp:txXfrm>
        <a:off x="0" y="2464032"/>
        <a:ext cx="6880225" cy="403200"/>
      </dsp:txXfrm>
    </dsp:sp>
    <dsp:sp modelId="{D552D49B-FD3D-4A9E-9413-62C978307A62}">
      <dsp:nvSpPr>
        <dsp:cNvPr id="0" name=""/>
        <dsp:cNvSpPr/>
      </dsp:nvSpPr>
      <dsp:spPr>
        <a:xfrm>
          <a:off x="344011" y="2227872"/>
          <a:ext cx="4816157" cy="47232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2039" tIns="0" rIns="182039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200" kern="1200"/>
            <a:t>Propose Future-Ready Solutions</a:t>
          </a:r>
          <a:endParaRPr altLang="en-US" sz="1200" kern="1200"/>
        </a:p>
      </dsp:txBody>
      <dsp:txXfrm>
        <a:off x="367068" y="2250929"/>
        <a:ext cx="4770043" cy="4262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#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nodeHorzAlign" val="l"/>
          <dgm:param type="horzAlign" val="l"/>
        </dgm:alg>
      </dgm:if>
      <dgm:else name="Name2">
        <dgm:alg type="lin">
          <dgm:param type="linDir" val="fromT"/>
          <dgm:param type="vertAlign" val="mid"/>
          <dgm:param type="nodeHorzAlign" val="r"/>
          <dgm:param type="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nodeHorzAlign" val="l"/>
              <dgm:param type="horzAlign" val="l"/>
            </dgm:alg>
          </dgm:if>
          <dgm:else name="Name6">
            <dgm:alg type="lin">
              <dgm:param type="linDir" val="fromR"/>
              <dgm:param type="nodeHorzAlign" val="r"/>
              <dgm:param type="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#1">
  <dgm:title val=""/>
  <dgm:desc val=""/>
  <dgm:catLst>
    <dgm:cat type="simple" pri="103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92a1ad2113_0_1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92a1ad2113_0_1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Google Shape;426;g9026751953_0_2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7" name="Google Shape;427;g9026751953_0_2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6" name="Google Shape;1496;g9026751953_0_12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97" name="Google Shape;1497;g9026751953_0_12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Google Shape;314;g91ed6c2d0b_0_2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5" name="Google Shape;315;g91ed6c2d0b_0_2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6" name="Google Shape;1636;g929290261e_0_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7" name="Google Shape;1637;g929290261e_0_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6" name="Google Shape;1496;g9026751953_0_12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97" name="Google Shape;1497;g9026751953_0_12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Google Shape;314;g91ed6c2d0b_0_2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5" name="Google Shape;315;g91ed6c2d0b_0_2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Google Shape;314;g91ed6c2d0b_0_2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5" name="Google Shape;315;g91ed6c2d0b_0_2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Google Shape;314;g91ed6c2d0b_0_2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5" name="Google Shape;315;g91ed6c2d0b_0_2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6" name="Google Shape;2216;g929290261e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17" name="Google Shape;2217;g929290261e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0" name="Google Shape;2830;g92a1ad2113_0_59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31" name="Google Shape;2831;g92a1ad2113_0_59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0" name="Google Shape;2830;g92a1ad2113_0_59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31" name="Google Shape;2831;g92a1ad2113_0_59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0" name="Google Shape;2830;g92a1ad2113_0_59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31" name="Google Shape;2831;g92a1ad2113_0_59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0" name="Google Shape;2830;g92a1ad2113_0_59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31" name="Google Shape;2831;g92a1ad2113_0_59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0" name="Google Shape;2830;g92a1ad2113_0_59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31" name="Google Shape;2831;g92a1ad2113_0_59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0" name="Google Shape;2830;g92a1ad2113_0_59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31" name="Google Shape;2831;g92a1ad2113_0_59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pPr marL="0" lvl="0" indent="0" algn="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 lang="en-GB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13"/>
          <p:cNvSpPr txBox="1"/>
          <p:nvPr/>
        </p:nvSpPr>
        <p:spPr>
          <a:xfrm>
            <a:off x="121920" y="848360"/>
            <a:ext cx="3836670" cy="2686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>
                <a:solidFill>
                  <a:srgbClr val="00002A"/>
                </a:solidFill>
                <a:highlight>
                  <a:srgbClr val="FFFFFF"/>
                </a:highlight>
                <a:latin typeface="Arial" panose="020B0604020202020204" pitchFamily="34" charset="0"/>
                <a:ea typeface="Fira Sans Extra Condensed SemiBold" panose="020B0803050000020004"/>
                <a:cs typeface="Arial" panose="020B0604020202020204" pitchFamily="34" charset="0"/>
                <a:sym typeface="Fira Sans Extra Condensed SemiBold" panose="020B0803050000020004"/>
              </a:rPr>
              <a:t>Digital Transformation System in Bangladesh</a:t>
            </a:r>
          </a:p>
        </p:txBody>
      </p:sp>
      <p:sp>
        <p:nvSpPr>
          <p:cNvPr id="165" name="Google Shape;165;p13"/>
          <p:cNvSpPr txBox="1"/>
          <p:nvPr/>
        </p:nvSpPr>
        <p:spPr>
          <a:xfrm>
            <a:off x="196850" y="3699510"/>
            <a:ext cx="3295650" cy="848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latin typeface="Arial" panose="020B0604020202020204" pitchFamily="34" charset="0"/>
                <a:ea typeface="Roboto" panose="02000000000000000000"/>
                <a:cs typeface="Arial" panose="020B0604020202020204" pitchFamily="34" charset="0"/>
                <a:sym typeface="Roboto" panose="02000000000000000000"/>
              </a:rPr>
              <a:t>Name</a:t>
            </a:r>
            <a:r>
              <a:rPr lang="en-US" sz="1600" dirty="0" smtClean="0">
                <a:latin typeface="Arial" panose="020B0604020202020204" pitchFamily="34" charset="0"/>
                <a:ea typeface="Roboto" panose="02000000000000000000"/>
                <a:cs typeface="Arial" panose="020B0604020202020204" pitchFamily="34" charset="0"/>
                <a:sym typeface="Roboto" panose="02000000000000000000"/>
              </a:rPr>
              <a:t>: Mohammed Jabed Mia</a:t>
            </a:r>
            <a:r>
              <a:rPr lang="en-US" sz="1600" dirty="0">
                <a:latin typeface="Arial" panose="020B0604020202020204" pitchFamily="34" charset="0"/>
                <a:ea typeface="Roboto" panose="02000000000000000000"/>
                <a:cs typeface="Arial" panose="020B0604020202020204" pitchFamily="34" charset="0"/>
                <a:sym typeface="Roboto" panose="02000000000000000000"/>
              </a:rPr>
              <a:t/>
            </a:r>
            <a:br>
              <a:rPr lang="en-US" sz="1600" dirty="0">
                <a:latin typeface="Arial" panose="020B0604020202020204" pitchFamily="34" charset="0"/>
                <a:ea typeface="Roboto" panose="02000000000000000000"/>
                <a:cs typeface="Arial" panose="020B0604020202020204" pitchFamily="34" charset="0"/>
                <a:sym typeface="Roboto" panose="02000000000000000000"/>
              </a:rPr>
            </a:br>
            <a:r>
              <a:rPr lang="en-US" sz="1600" dirty="0">
                <a:latin typeface="Arial" panose="020B0604020202020204" pitchFamily="34" charset="0"/>
                <a:ea typeface="Roboto" panose="02000000000000000000"/>
                <a:cs typeface="Arial" panose="020B0604020202020204" pitchFamily="34" charset="0"/>
                <a:sym typeface="Roboto" panose="02000000000000000000"/>
              </a:rPr>
              <a:t>Student ID</a:t>
            </a:r>
            <a:r>
              <a:rPr lang="en-US" sz="1600" dirty="0" smtClean="0">
                <a:latin typeface="Arial" panose="020B0604020202020204" pitchFamily="34" charset="0"/>
                <a:ea typeface="Roboto" panose="02000000000000000000"/>
                <a:cs typeface="Arial" panose="020B0604020202020204" pitchFamily="34" charset="0"/>
                <a:sym typeface="Roboto" panose="02000000000000000000"/>
              </a:rPr>
              <a:t>: 2423742</a:t>
            </a:r>
            <a:endParaRPr lang="en-US" sz="1600" dirty="0">
              <a:latin typeface="Arial" panose="020B0604020202020204" pitchFamily="34" charset="0"/>
              <a:ea typeface="Roboto" panose="02000000000000000000"/>
              <a:cs typeface="Arial" panose="020B0604020202020204" pitchFamily="34" charset="0"/>
              <a:sym typeface="Roboto" panose="02000000000000000000"/>
            </a:endParaRPr>
          </a:p>
        </p:txBody>
      </p:sp>
      <p:pic>
        <p:nvPicPr>
          <p:cNvPr id="3" name="Picture 2"/>
          <p:cNvPicPr/>
          <p:nvPr/>
        </p:nvPicPr>
        <p:blipFill>
          <a:blip r:embed="rId3"/>
          <a:stretch>
            <a:fillRect/>
          </a:stretch>
        </p:blipFill>
        <p:spPr>
          <a:xfrm>
            <a:off x="4119245" y="1099185"/>
            <a:ext cx="4652010" cy="294576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6" name="Google Shape;1456;p16"/>
          <p:cNvSpPr txBox="1"/>
          <p:nvPr/>
        </p:nvSpPr>
        <p:spPr>
          <a:xfrm>
            <a:off x="1019175" y="411480"/>
            <a:ext cx="1482725" cy="481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Outline</a:t>
            </a:r>
          </a:p>
        </p:txBody>
      </p:sp>
      <p:sp>
        <p:nvSpPr>
          <p:cNvPr id="3" name="Text Box 2"/>
          <p:cNvSpPr txBox="1"/>
          <p:nvPr/>
        </p:nvSpPr>
        <p:spPr>
          <a:xfrm>
            <a:off x="542925" y="1238885"/>
            <a:ext cx="5080000" cy="2262671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Char char="Ø"/>
            </a:pPr>
            <a:r>
              <a:rPr lang="en-US" altLang="zh-CN" sz="1600" b="0" i="0" dirty="0">
                <a:solidFill>
                  <a:schemeClr val="tx1"/>
                </a:solidFill>
                <a:latin typeface="Arial" panose="020B0604020202020204" pitchFamily="34" charset="0"/>
                <a:ea typeface="DeepSeek-CJK-patch"/>
                <a:cs typeface="Arial" panose="020B0604020202020204" pitchFamily="34" charset="0"/>
              </a:rPr>
              <a:t>Introduction</a:t>
            </a: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Char char="Ø"/>
            </a:pPr>
            <a:r>
              <a:rPr lang="en-US" altLang="zh-CN" sz="1600" b="0" i="0" dirty="0">
                <a:solidFill>
                  <a:schemeClr val="tx1"/>
                </a:solidFill>
                <a:latin typeface="Arial" panose="020B0604020202020204" pitchFamily="34" charset="0"/>
                <a:ea typeface="DeepSeek-CJK-patch"/>
                <a:cs typeface="Arial" panose="020B0604020202020204" pitchFamily="34" charset="0"/>
              </a:rPr>
              <a:t>Aims of the Objective</a:t>
            </a: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Char char="Ø"/>
            </a:pPr>
            <a:r>
              <a:rPr lang="en-US" altLang="zh-CN" sz="1600" b="0" i="0" dirty="0">
                <a:solidFill>
                  <a:schemeClr val="tx1"/>
                </a:solidFill>
                <a:latin typeface="Arial" panose="020B0604020202020204" pitchFamily="34" charset="0"/>
                <a:ea typeface="DeepSeek-CJK-patch"/>
                <a:cs typeface="Arial" panose="020B0604020202020204" pitchFamily="34" charset="0"/>
              </a:rPr>
              <a:t>Core Components</a:t>
            </a: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Char char="Ø"/>
            </a:pPr>
            <a:r>
              <a:rPr lang="en-US" altLang="zh-CN" sz="1600" dirty="0">
                <a:solidFill>
                  <a:schemeClr val="tx1"/>
                </a:solidFill>
                <a:latin typeface="Arial" panose="020B0604020202020204" pitchFamily="34" charset="0"/>
                <a:ea typeface="DeepSeek-CJK-patch"/>
                <a:cs typeface="Arial" panose="020B0604020202020204" pitchFamily="34" charset="0"/>
              </a:rPr>
              <a:t>Literature Review</a:t>
            </a:r>
            <a:endParaRPr lang="en-US" altLang="zh-CN" sz="1600" b="0" i="0" dirty="0">
              <a:solidFill>
                <a:schemeClr val="tx1"/>
              </a:solidFill>
              <a:latin typeface="Arial" panose="020B0604020202020204" pitchFamily="34" charset="0"/>
              <a:ea typeface="DeepSeek-CJK-patch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Char char="Ø"/>
            </a:pPr>
            <a:r>
              <a:rPr lang="en-US" altLang="zh-CN" sz="1600" b="0" i="0" dirty="0">
                <a:solidFill>
                  <a:schemeClr val="tx1"/>
                </a:solidFill>
                <a:latin typeface="Arial" panose="020B0604020202020204" pitchFamily="34" charset="0"/>
                <a:ea typeface="DeepSeek-CJK-patch"/>
                <a:cs typeface="Arial" panose="020B0604020202020204" pitchFamily="34" charset="0"/>
              </a:rPr>
              <a:t>Current Initiatives in Bangladesh</a:t>
            </a: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Char char="Ø"/>
            </a:pPr>
            <a:r>
              <a:rPr lang="en-US" altLang="zh-CN" sz="1600" b="0" i="0" dirty="0">
                <a:solidFill>
                  <a:schemeClr val="tx1"/>
                </a:solidFill>
                <a:latin typeface="Arial" panose="020B0604020202020204" pitchFamily="34" charset="0"/>
                <a:ea typeface="DeepSeek-CJK-patch"/>
                <a:cs typeface="Arial" panose="020B0604020202020204" pitchFamily="34" charset="0"/>
              </a:rPr>
              <a:t>Technological Drivers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5" y="411480"/>
            <a:ext cx="476250" cy="476250"/>
          </a:xfrm>
          <a:prstGeom prst="rect">
            <a:avLst/>
          </a:prstGeom>
        </p:spPr>
      </p:pic>
      <p:sp>
        <p:nvSpPr>
          <p:cNvPr id="4" name="Text Box 3"/>
          <p:cNvSpPr txBox="1"/>
          <p:nvPr/>
        </p:nvSpPr>
        <p:spPr>
          <a:xfrm>
            <a:off x="5234940" y="1238885"/>
            <a:ext cx="3609975" cy="22626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Char char="Ø"/>
            </a:pPr>
            <a:r>
              <a:rPr lang="en-US" altLang="zh-CN" sz="1600" b="0" i="0" dirty="0">
                <a:solidFill>
                  <a:schemeClr val="tx1"/>
                </a:solidFill>
                <a:latin typeface="Arial" panose="020B0604020202020204" pitchFamily="34" charset="0"/>
                <a:ea typeface="DeepSeek-CJK-patch"/>
                <a:cs typeface="Arial" panose="020B0604020202020204" pitchFamily="34" charset="0"/>
              </a:rPr>
              <a:t>Socio-Economic Impact</a:t>
            </a:r>
            <a:endParaRPr lang="en-US" altLang="zh-CN" sz="1600" dirty="0">
              <a:solidFill>
                <a:schemeClr val="tx1"/>
              </a:solidFill>
              <a:latin typeface="Arial" panose="020B0604020202020204" pitchFamily="34" charset="0"/>
              <a:ea typeface="DeepSeek-CJK-patch"/>
              <a:cs typeface="Arial" panose="020B0604020202020204" pitchFamily="34" charset="0"/>
              <a:sym typeface="+mn-ea"/>
            </a:endParaRP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Char char="Ø"/>
            </a:pPr>
            <a:r>
              <a:rPr lang="en-US" altLang="zh-CN" sz="1600" dirty="0">
                <a:solidFill>
                  <a:schemeClr val="tx1"/>
                </a:solidFill>
                <a:latin typeface="Arial" panose="020B0604020202020204" pitchFamily="34" charset="0"/>
                <a:ea typeface="DeepSeek-CJK-patch"/>
                <a:cs typeface="Arial" panose="020B0604020202020204" pitchFamily="34" charset="0"/>
                <a:sym typeface="+mn-ea"/>
              </a:rPr>
              <a:t>Challenges</a:t>
            </a:r>
            <a:endParaRPr lang="en-US" altLang="zh-CN" sz="1600" b="0" i="0" dirty="0">
              <a:solidFill>
                <a:schemeClr val="tx1"/>
              </a:solidFill>
              <a:latin typeface="Arial" panose="020B0604020202020204" pitchFamily="34" charset="0"/>
              <a:ea typeface="DeepSeek-CJK-patch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Char char="Ø"/>
            </a:pPr>
            <a:r>
              <a:rPr lang="en-US" altLang="zh-CN" sz="1600" dirty="0">
                <a:solidFill>
                  <a:schemeClr val="tx1"/>
                </a:solidFill>
                <a:latin typeface="Arial" panose="020B0604020202020204" pitchFamily="34" charset="0"/>
                <a:ea typeface="DeepSeek-CJK-patch"/>
                <a:cs typeface="Arial" panose="020B0604020202020204" pitchFamily="34" charset="0"/>
                <a:sym typeface="+mn-ea"/>
              </a:rPr>
              <a:t>Case Studies</a:t>
            </a:r>
            <a:endParaRPr lang="en-US" altLang="zh-CN" sz="1600" b="0" i="0" dirty="0">
              <a:solidFill>
                <a:schemeClr val="tx1"/>
              </a:solidFill>
              <a:latin typeface="Arial" panose="020B0604020202020204" pitchFamily="34" charset="0"/>
              <a:ea typeface="DeepSeek-CJK-patch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Char char="Ø"/>
            </a:pPr>
            <a:r>
              <a:rPr lang="en-US" altLang="zh-CN" sz="1600" dirty="0">
                <a:solidFill>
                  <a:schemeClr val="tx1"/>
                </a:solidFill>
                <a:latin typeface="Arial" panose="020B0604020202020204" pitchFamily="34" charset="0"/>
                <a:ea typeface="DeepSeek-CJK-patch"/>
                <a:cs typeface="Arial" panose="020B0604020202020204" pitchFamily="34" charset="0"/>
                <a:sym typeface="+mn-ea"/>
              </a:rPr>
              <a:t>Recommendations</a:t>
            </a:r>
            <a:endParaRPr lang="en-US" altLang="zh-CN" sz="1600" b="0" i="0" dirty="0">
              <a:solidFill>
                <a:schemeClr val="tx1"/>
              </a:solidFill>
              <a:latin typeface="Arial" panose="020B0604020202020204" pitchFamily="34" charset="0"/>
              <a:ea typeface="DeepSeek-CJK-patch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Char char="Ø"/>
            </a:pPr>
            <a:r>
              <a:rPr lang="en-US" altLang="zh-CN" sz="1600" dirty="0">
                <a:solidFill>
                  <a:schemeClr val="tx1"/>
                </a:solidFill>
                <a:latin typeface="Arial" panose="020B0604020202020204" pitchFamily="34" charset="0"/>
                <a:ea typeface="DeepSeek-CJK-patch"/>
                <a:cs typeface="Arial" panose="020B0604020202020204" pitchFamily="34" charset="0"/>
                <a:sym typeface="+mn-ea"/>
              </a:rPr>
              <a:t>Conclusion</a:t>
            </a:r>
            <a:endParaRPr lang="en-US" altLang="zh-CN" sz="1600" b="0" i="0" dirty="0">
              <a:solidFill>
                <a:schemeClr val="tx1"/>
              </a:solidFill>
              <a:latin typeface="Arial" panose="020B0604020202020204" pitchFamily="34" charset="0"/>
              <a:ea typeface="DeepSeek-CJK-patch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Char char="Ø"/>
            </a:pPr>
            <a:r>
              <a:rPr lang="en-US" altLang="zh-CN" sz="1600" dirty="0">
                <a:solidFill>
                  <a:schemeClr val="tx1"/>
                </a:solidFill>
                <a:latin typeface="Arial" panose="020B0604020202020204" pitchFamily="34" charset="0"/>
                <a:ea typeface="DeepSeek-CJK-patch"/>
                <a:cs typeface="Arial" panose="020B0604020202020204" pitchFamily="34" charset="0"/>
                <a:sym typeface="+mn-ea"/>
              </a:rPr>
              <a:t>References</a:t>
            </a:r>
          </a:p>
        </p:txBody>
      </p:sp>
      <p:cxnSp>
        <p:nvCxnSpPr>
          <p:cNvPr id="5" name="Straight Connector 4"/>
          <p:cNvCxnSpPr/>
          <p:nvPr/>
        </p:nvCxnSpPr>
        <p:spPr>
          <a:xfrm flipH="1">
            <a:off x="4565650" y="1351915"/>
            <a:ext cx="12065" cy="20320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99" name="Google Shape;1499;p18"/>
          <p:cNvGrpSpPr/>
          <p:nvPr/>
        </p:nvGrpSpPr>
        <p:grpSpPr>
          <a:xfrm>
            <a:off x="2779395" y="1019175"/>
            <a:ext cx="2323465" cy="3089275"/>
            <a:chOff x="3049525" y="1569750"/>
            <a:chExt cx="1724425" cy="2292850"/>
          </a:xfrm>
        </p:grpSpPr>
        <p:sp>
          <p:nvSpPr>
            <p:cNvPr id="1500" name="Google Shape;1500;p18"/>
            <p:cNvSpPr/>
            <p:nvPr/>
          </p:nvSpPr>
          <p:spPr>
            <a:xfrm>
              <a:off x="3628275" y="1569750"/>
              <a:ext cx="809975" cy="441800"/>
            </a:xfrm>
            <a:custGeom>
              <a:avLst/>
              <a:gdLst/>
              <a:ahLst/>
              <a:cxnLst/>
              <a:rect l="l" t="t" r="r" b="b"/>
              <a:pathLst>
                <a:path w="32399" h="17672" extrusionOk="0">
                  <a:moveTo>
                    <a:pt x="1" y="0"/>
                  </a:moveTo>
                  <a:lnTo>
                    <a:pt x="1" y="5985"/>
                  </a:lnTo>
                  <a:cubicBezTo>
                    <a:pt x="10990" y="5985"/>
                    <a:pt x="20966" y="10451"/>
                    <a:pt x="28186" y="17671"/>
                  </a:cubicBezTo>
                  <a:lnTo>
                    <a:pt x="32398" y="13459"/>
                  </a:lnTo>
                  <a:cubicBezTo>
                    <a:pt x="24101" y="5162"/>
                    <a:pt x="12637" y="0"/>
                    <a:pt x="1" y="0"/>
                  </a:cubicBezTo>
                  <a:close/>
                </a:path>
              </a:pathLst>
            </a:custGeom>
            <a:solidFill>
              <a:srgbClr val="CECE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1" name="Google Shape;1501;p18"/>
            <p:cNvSpPr/>
            <p:nvPr/>
          </p:nvSpPr>
          <p:spPr>
            <a:xfrm>
              <a:off x="3049525" y="2137400"/>
              <a:ext cx="1157550" cy="1157525"/>
            </a:xfrm>
            <a:custGeom>
              <a:avLst/>
              <a:gdLst/>
              <a:ahLst/>
              <a:cxnLst/>
              <a:rect l="l" t="t" r="r" b="b"/>
              <a:pathLst>
                <a:path w="46302" h="46301" extrusionOk="0">
                  <a:moveTo>
                    <a:pt x="23151" y="1"/>
                  </a:moveTo>
                  <a:cubicBezTo>
                    <a:pt x="10357" y="1"/>
                    <a:pt x="1" y="10356"/>
                    <a:pt x="1" y="23151"/>
                  </a:cubicBezTo>
                  <a:cubicBezTo>
                    <a:pt x="1" y="35945"/>
                    <a:pt x="10357" y="46301"/>
                    <a:pt x="23151" y="46301"/>
                  </a:cubicBezTo>
                  <a:cubicBezTo>
                    <a:pt x="35945" y="46301"/>
                    <a:pt x="46301" y="35945"/>
                    <a:pt x="46301" y="23151"/>
                  </a:cubicBezTo>
                  <a:cubicBezTo>
                    <a:pt x="46301" y="10356"/>
                    <a:pt x="35945" y="1"/>
                    <a:pt x="23151" y="1"/>
                  </a:cubicBezTo>
                  <a:close/>
                </a:path>
              </a:pathLst>
            </a:custGeom>
            <a:solidFill>
              <a:srgbClr val="CECE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2" name="Google Shape;1502;p18"/>
            <p:cNvSpPr/>
            <p:nvPr/>
          </p:nvSpPr>
          <p:spPr>
            <a:xfrm>
              <a:off x="3078025" y="2215575"/>
              <a:ext cx="1099750" cy="1001175"/>
            </a:xfrm>
            <a:custGeom>
              <a:avLst/>
              <a:gdLst/>
              <a:ahLst/>
              <a:cxnLst/>
              <a:rect l="l" t="t" r="r" b="b"/>
              <a:pathLst>
                <a:path w="43990" h="40047" extrusionOk="0">
                  <a:moveTo>
                    <a:pt x="21995" y="1"/>
                  </a:moveTo>
                  <a:cubicBezTo>
                    <a:pt x="16865" y="1"/>
                    <a:pt x="11734" y="1957"/>
                    <a:pt x="7823" y="5868"/>
                  </a:cubicBezTo>
                  <a:cubicBezTo>
                    <a:pt x="1" y="13690"/>
                    <a:pt x="1" y="26357"/>
                    <a:pt x="7823" y="34180"/>
                  </a:cubicBezTo>
                  <a:cubicBezTo>
                    <a:pt x="11734" y="38091"/>
                    <a:pt x="16865" y="40046"/>
                    <a:pt x="21995" y="40046"/>
                  </a:cubicBezTo>
                  <a:cubicBezTo>
                    <a:pt x="27126" y="40046"/>
                    <a:pt x="32256" y="38091"/>
                    <a:pt x="36167" y="34180"/>
                  </a:cubicBezTo>
                  <a:cubicBezTo>
                    <a:pt x="43989" y="26357"/>
                    <a:pt x="43989" y="13690"/>
                    <a:pt x="36167" y="5868"/>
                  </a:cubicBezTo>
                  <a:cubicBezTo>
                    <a:pt x="32256" y="1957"/>
                    <a:pt x="27126" y="1"/>
                    <a:pt x="2199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3" name="Google Shape;1503;p18"/>
            <p:cNvSpPr/>
            <p:nvPr/>
          </p:nvSpPr>
          <p:spPr>
            <a:xfrm>
              <a:off x="4361425" y="2372550"/>
              <a:ext cx="47525" cy="47525"/>
            </a:xfrm>
            <a:custGeom>
              <a:avLst/>
              <a:gdLst/>
              <a:ahLst/>
              <a:cxnLst/>
              <a:rect l="l" t="t" r="r" b="b"/>
              <a:pathLst>
                <a:path w="1901" h="1901" extrusionOk="0">
                  <a:moveTo>
                    <a:pt x="951" y="460"/>
                  </a:moveTo>
                  <a:cubicBezTo>
                    <a:pt x="1077" y="460"/>
                    <a:pt x="1204" y="507"/>
                    <a:pt x="1299" y="602"/>
                  </a:cubicBezTo>
                  <a:cubicBezTo>
                    <a:pt x="1394" y="697"/>
                    <a:pt x="1426" y="824"/>
                    <a:pt x="1426" y="950"/>
                  </a:cubicBezTo>
                  <a:cubicBezTo>
                    <a:pt x="1426" y="1077"/>
                    <a:pt x="1394" y="1204"/>
                    <a:pt x="1299" y="1299"/>
                  </a:cubicBezTo>
                  <a:cubicBezTo>
                    <a:pt x="1204" y="1394"/>
                    <a:pt x="1077" y="1441"/>
                    <a:pt x="951" y="1441"/>
                  </a:cubicBezTo>
                  <a:cubicBezTo>
                    <a:pt x="824" y="1441"/>
                    <a:pt x="697" y="1394"/>
                    <a:pt x="602" y="1299"/>
                  </a:cubicBezTo>
                  <a:cubicBezTo>
                    <a:pt x="507" y="1204"/>
                    <a:pt x="444" y="1077"/>
                    <a:pt x="444" y="950"/>
                  </a:cubicBezTo>
                  <a:cubicBezTo>
                    <a:pt x="444" y="824"/>
                    <a:pt x="507" y="697"/>
                    <a:pt x="602" y="602"/>
                  </a:cubicBezTo>
                  <a:cubicBezTo>
                    <a:pt x="697" y="507"/>
                    <a:pt x="824" y="460"/>
                    <a:pt x="951" y="460"/>
                  </a:cubicBezTo>
                  <a:close/>
                  <a:moveTo>
                    <a:pt x="939" y="0"/>
                  </a:moveTo>
                  <a:cubicBezTo>
                    <a:pt x="697" y="0"/>
                    <a:pt x="460" y="95"/>
                    <a:pt x="286" y="285"/>
                  </a:cubicBezTo>
                  <a:cubicBezTo>
                    <a:pt x="96" y="475"/>
                    <a:pt x="1" y="697"/>
                    <a:pt x="1" y="950"/>
                  </a:cubicBezTo>
                  <a:cubicBezTo>
                    <a:pt x="1" y="1204"/>
                    <a:pt x="96" y="1457"/>
                    <a:pt x="286" y="1615"/>
                  </a:cubicBezTo>
                  <a:cubicBezTo>
                    <a:pt x="476" y="1805"/>
                    <a:pt x="697" y="1900"/>
                    <a:pt x="951" y="1900"/>
                  </a:cubicBezTo>
                  <a:cubicBezTo>
                    <a:pt x="1172" y="1900"/>
                    <a:pt x="1426" y="1805"/>
                    <a:pt x="1616" y="1615"/>
                  </a:cubicBezTo>
                  <a:cubicBezTo>
                    <a:pt x="1806" y="1457"/>
                    <a:pt x="1901" y="1204"/>
                    <a:pt x="1901" y="950"/>
                  </a:cubicBezTo>
                  <a:cubicBezTo>
                    <a:pt x="1901" y="697"/>
                    <a:pt x="1806" y="475"/>
                    <a:pt x="1616" y="285"/>
                  </a:cubicBezTo>
                  <a:cubicBezTo>
                    <a:pt x="1426" y="95"/>
                    <a:pt x="1180" y="0"/>
                    <a:pt x="939" y="0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4" name="Google Shape;1504;p18"/>
            <p:cNvSpPr/>
            <p:nvPr/>
          </p:nvSpPr>
          <p:spPr>
            <a:xfrm>
              <a:off x="4247425" y="2319500"/>
              <a:ext cx="213775" cy="213800"/>
            </a:xfrm>
            <a:custGeom>
              <a:avLst/>
              <a:gdLst/>
              <a:ahLst/>
              <a:cxnLst/>
              <a:rect l="l" t="t" r="r" b="b"/>
              <a:pathLst>
                <a:path w="8551" h="8552" extrusionOk="0">
                  <a:moveTo>
                    <a:pt x="2424" y="2314"/>
                  </a:moveTo>
                  <a:cubicBezTo>
                    <a:pt x="2693" y="2314"/>
                    <a:pt x="2927" y="2373"/>
                    <a:pt x="3104" y="2439"/>
                  </a:cubicBezTo>
                  <a:cubicBezTo>
                    <a:pt x="2724" y="2787"/>
                    <a:pt x="2407" y="3167"/>
                    <a:pt x="2090" y="3579"/>
                  </a:cubicBezTo>
                  <a:cubicBezTo>
                    <a:pt x="1679" y="3326"/>
                    <a:pt x="1109" y="3262"/>
                    <a:pt x="697" y="3262"/>
                  </a:cubicBezTo>
                  <a:cubicBezTo>
                    <a:pt x="1296" y="2519"/>
                    <a:pt x="1921" y="2314"/>
                    <a:pt x="2424" y="2314"/>
                  </a:cubicBezTo>
                  <a:close/>
                  <a:moveTo>
                    <a:pt x="8076" y="476"/>
                  </a:moveTo>
                  <a:cubicBezTo>
                    <a:pt x="7981" y="1331"/>
                    <a:pt x="7506" y="3832"/>
                    <a:pt x="5004" y="5859"/>
                  </a:cubicBezTo>
                  <a:lnTo>
                    <a:pt x="4972" y="5891"/>
                  </a:lnTo>
                  <a:cubicBezTo>
                    <a:pt x="4592" y="6176"/>
                    <a:pt x="4212" y="6461"/>
                    <a:pt x="3769" y="6714"/>
                  </a:cubicBezTo>
                  <a:lnTo>
                    <a:pt x="1869" y="4814"/>
                  </a:lnTo>
                  <a:cubicBezTo>
                    <a:pt x="3990" y="1204"/>
                    <a:pt x="7252" y="602"/>
                    <a:pt x="8076" y="476"/>
                  </a:cubicBezTo>
                  <a:close/>
                  <a:moveTo>
                    <a:pt x="1837" y="5416"/>
                  </a:moveTo>
                  <a:lnTo>
                    <a:pt x="3135" y="6714"/>
                  </a:lnTo>
                  <a:lnTo>
                    <a:pt x="2565" y="6999"/>
                  </a:lnTo>
                  <a:lnTo>
                    <a:pt x="1584" y="6018"/>
                  </a:lnTo>
                  <a:lnTo>
                    <a:pt x="1837" y="5416"/>
                  </a:lnTo>
                  <a:close/>
                  <a:moveTo>
                    <a:pt x="6112" y="5479"/>
                  </a:moveTo>
                  <a:cubicBezTo>
                    <a:pt x="6271" y="5954"/>
                    <a:pt x="6429" y="6936"/>
                    <a:pt x="5289" y="7854"/>
                  </a:cubicBezTo>
                  <a:cubicBezTo>
                    <a:pt x="5289" y="7443"/>
                    <a:pt x="5226" y="6873"/>
                    <a:pt x="4972" y="6461"/>
                  </a:cubicBezTo>
                  <a:cubicBezTo>
                    <a:pt x="5067" y="6398"/>
                    <a:pt x="5131" y="6334"/>
                    <a:pt x="5226" y="6271"/>
                  </a:cubicBezTo>
                  <a:cubicBezTo>
                    <a:pt x="5257" y="6239"/>
                    <a:pt x="5289" y="6208"/>
                    <a:pt x="5321" y="6176"/>
                  </a:cubicBezTo>
                  <a:cubicBezTo>
                    <a:pt x="5384" y="6144"/>
                    <a:pt x="5447" y="6081"/>
                    <a:pt x="5511" y="6049"/>
                  </a:cubicBezTo>
                  <a:cubicBezTo>
                    <a:pt x="5732" y="5859"/>
                    <a:pt x="5922" y="5669"/>
                    <a:pt x="6112" y="5479"/>
                  </a:cubicBezTo>
                  <a:close/>
                  <a:moveTo>
                    <a:pt x="8329" y="0"/>
                  </a:moveTo>
                  <a:cubicBezTo>
                    <a:pt x="8297" y="0"/>
                    <a:pt x="7221" y="32"/>
                    <a:pt x="5827" y="634"/>
                  </a:cubicBezTo>
                  <a:cubicBezTo>
                    <a:pt x="4972" y="982"/>
                    <a:pt x="4212" y="1489"/>
                    <a:pt x="3484" y="2122"/>
                  </a:cubicBezTo>
                  <a:cubicBezTo>
                    <a:pt x="3207" y="1972"/>
                    <a:pt x="2829" y="1856"/>
                    <a:pt x="2404" y="1856"/>
                  </a:cubicBezTo>
                  <a:cubicBezTo>
                    <a:pt x="1662" y="1856"/>
                    <a:pt x="777" y="2210"/>
                    <a:pt x="32" y="3357"/>
                  </a:cubicBezTo>
                  <a:cubicBezTo>
                    <a:pt x="32" y="3421"/>
                    <a:pt x="0" y="3452"/>
                    <a:pt x="0" y="3484"/>
                  </a:cubicBezTo>
                  <a:cubicBezTo>
                    <a:pt x="0" y="3547"/>
                    <a:pt x="32" y="3579"/>
                    <a:pt x="32" y="3611"/>
                  </a:cubicBezTo>
                  <a:cubicBezTo>
                    <a:pt x="84" y="3662"/>
                    <a:pt x="135" y="3714"/>
                    <a:pt x="204" y="3714"/>
                  </a:cubicBezTo>
                  <a:cubicBezTo>
                    <a:pt x="220" y="3714"/>
                    <a:pt x="236" y="3712"/>
                    <a:pt x="254" y="3706"/>
                  </a:cubicBezTo>
                  <a:cubicBezTo>
                    <a:pt x="333" y="3698"/>
                    <a:pt x="446" y="3692"/>
                    <a:pt x="577" y="3692"/>
                  </a:cubicBezTo>
                  <a:cubicBezTo>
                    <a:pt x="970" y="3692"/>
                    <a:pt x="1528" y="3745"/>
                    <a:pt x="1837" y="3959"/>
                  </a:cubicBezTo>
                  <a:cubicBezTo>
                    <a:pt x="1679" y="4212"/>
                    <a:pt x="1520" y="4466"/>
                    <a:pt x="1394" y="4719"/>
                  </a:cubicBezTo>
                  <a:cubicBezTo>
                    <a:pt x="1362" y="4751"/>
                    <a:pt x="1362" y="4782"/>
                    <a:pt x="1362" y="4846"/>
                  </a:cubicBezTo>
                  <a:cubicBezTo>
                    <a:pt x="1362" y="4909"/>
                    <a:pt x="1362" y="4941"/>
                    <a:pt x="1425" y="5004"/>
                  </a:cubicBezTo>
                  <a:lnTo>
                    <a:pt x="1489" y="5068"/>
                  </a:lnTo>
                  <a:lnTo>
                    <a:pt x="1109" y="5954"/>
                  </a:lnTo>
                  <a:cubicBezTo>
                    <a:pt x="1109" y="5986"/>
                    <a:pt x="1077" y="6018"/>
                    <a:pt x="1077" y="6049"/>
                  </a:cubicBezTo>
                  <a:cubicBezTo>
                    <a:pt x="1077" y="6113"/>
                    <a:pt x="1109" y="6176"/>
                    <a:pt x="1140" y="6208"/>
                  </a:cubicBezTo>
                  <a:lnTo>
                    <a:pt x="2344" y="7411"/>
                  </a:lnTo>
                  <a:cubicBezTo>
                    <a:pt x="2390" y="7457"/>
                    <a:pt x="2453" y="7487"/>
                    <a:pt x="2521" y="7487"/>
                  </a:cubicBezTo>
                  <a:cubicBezTo>
                    <a:pt x="2546" y="7487"/>
                    <a:pt x="2572" y="7483"/>
                    <a:pt x="2597" y="7474"/>
                  </a:cubicBezTo>
                  <a:lnTo>
                    <a:pt x="3484" y="7063"/>
                  </a:lnTo>
                  <a:lnTo>
                    <a:pt x="3579" y="7158"/>
                  </a:lnTo>
                  <a:cubicBezTo>
                    <a:pt x="3616" y="7195"/>
                    <a:pt x="3675" y="7210"/>
                    <a:pt x="3730" y="7210"/>
                  </a:cubicBezTo>
                  <a:cubicBezTo>
                    <a:pt x="3769" y="7210"/>
                    <a:pt x="3806" y="7202"/>
                    <a:pt x="3832" y="7189"/>
                  </a:cubicBezTo>
                  <a:cubicBezTo>
                    <a:pt x="4085" y="7031"/>
                    <a:pt x="4339" y="6873"/>
                    <a:pt x="4592" y="6714"/>
                  </a:cubicBezTo>
                  <a:cubicBezTo>
                    <a:pt x="4877" y="7158"/>
                    <a:pt x="4846" y="7981"/>
                    <a:pt x="4814" y="8298"/>
                  </a:cubicBezTo>
                  <a:cubicBezTo>
                    <a:pt x="4814" y="8361"/>
                    <a:pt x="4846" y="8456"/>
                    <a:pt x="4941" y="8519"/>
                  </a:cubicBezTo>
                  <a:cubicBezTo>
                    <a:pt x="4972" y="8519"/>
                    <a:pt x="5004" y="8551"/>
                    <a:pt x="5036" y="8551"/>
                  </a:cubicBezTo>
                  <a:cubicBezTo>
                    <a:pt x="5099" y="8551"/>
                    <a:pt x="5131" y="8519"/>
                    <a:pt x="5162" y="8519"/>
                  </a:cubicBezTo>
                  <a:cubicBezTo>
                    <a:pt x="6967" y="7348"/>
                    <a:pt x="6809" y="5828"/>
                    <a:pt x="6461" y="5068"/>
                  </a:cubicBezTo>
                  <a:cubicBezTo>
                    <a:pt x="8487" y="2756"/>
                    <a:pt x="8551" y="286"/>
                    <a:pt x="8551" y="254"/>
                  </a:cubicBezTo>
                  <a:cubicBezTo>
                    <a:pt x="8551" y="191"/>
                    <a:pt x="8551" y="127"/>
                    <a:pt x="8487" y="96"/>
                  </a:cubicBezTo>
                  <a:cubicBezTo>
                    <a:pt x="8456" y="32"/>
                    <a:pt x="8392" y="0"/>
                    <a:pt x="8329" y="0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5" name="Google Shape;1505;p18"/>
            <p:cNvSpPr/>
            <p:nvPr/>
          </p:nvSpPr>
          <p:spPr>
            <a:xfrm>
              <a:off x="4241875" y="2497625"/>
              <a:ext cx="41975" cy="42000"/>
            </a:xfrm>
            <a:custGeom>
              <a:avLst/>
              <a:gdLst/>
              <a:ahLst/>
              <a:cxnLst/>
              <a:rect l="l" t="t" r="r" b="b"/>
              <a:pathLst>
                <a:path w="1679" h="1680" extrusionOk="0">
                  <a:moveTo>
                    <a:pt x="1457" y="1"/>
                  </a:moveTo>
                  <a:cubicBezTo>
                    <a:pt x="1394" y="1"/>
                    <a:pt x="1331" y="33"/>
                    <a:pt x="1267" y="64"/>
                  </a:cubicBezTo>
                  <a:lnTo>
                    <a:pt x="64" y="1299"/>
                  </a:lnTo>
                  <a:cubicBezTo>
                    <a:pt x="32" y="1331"/>
                    <a:pt x="0" y="1394"/>
                    <a:pt x="0" y="1458"/>
                  </a:cubicBezTo>
                  <a:cubicBezTo>
                    <a:pt x="0" y="1521"/>
                    <a:pt x="32" y="1584"/>
                    <a:pt x="64" y="1616"/>
                  </a:cubicBezTo>
                  <a:cubicBezTo>
                    <a:pt x="95" y="1648"/>
                    <a:pt x="159" y="1679"/>
                    <a:pt x="222" y="1679"/>
                  </a:cubicBezTo>
                  <a:cubicBezTo>
                    <a:pt x="286" y="1679"/>
                    <a:pt x="349" y="1648"/>
                    <a:pt x="381" y="1616"/>
                  </a:cubicBezTo>
                  <a:lnTo>
                    <a:pt x="1616" y="381"/>
                  </a:lnTo>
                  <a:cubicBezTo>
                    <a:pt x="1647" y="349"/>
                    <a:pt x="1679" y="286"/>
                    <a:pt x="1679" y="223"/>
                  </a:cubicBezTo>
                  <a:cubicBezTo>
                    <a:pt x="1679" y="159"/>
                    <a:pt x="1647" y="96"/>
                    <a:pt x="1616" y="64"/>
                  </a:cubicBezTo>
                  <a:cubicBezTo>
                    <a:pt x="1552" y="33"/>
                    <a:pt x="1521" y="1"/>
                    <a:pt x="1457" y="1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6" name="Google Shape;1506;p18"/>
            <p:cNvSpPr/>
            <p:nvPr/>
          </p:nvSpPr>
          <p:spPr>
            <a:xfrm>
              <a:off x="4237925" y="2484975"/>
              <a:ext cx="33275" cy="32475"/>
            </a:xfrm>
            <a:custGeom>
              <a:avLst/>
              <a:gdLst/>
              <a:ahLst/>
              <a:cxnLst/>
              <a:rect l="l" t="t" r="r" b="b"/>
              <a:pathLst>
                <a:path w="1331" h="1299" extrusionOk="0">
                  <a:moveTo>
                    <a:pt x="1077" y="0"/>
                  </a:moveTo>
                  <a:cubicBezTo>
                    <a:pt x="1045" y="0"/>
                    <a:pt x="982" y="32"/>
                    <a:pt x="919" y="64"/>
                  </a:cubicBezTo>
                  <a:lnTo>
                    <a:pt x="63" y="919"/>
                  </a:lnTo>
                  <a:cubicBezTo>
                    <a:pt x="32" y="950"/>
                    <a:pt x="0" y="1014"/>
                    <a:pt x="0" y="1077"/>
                  </a:cubicBezTo>
                  <a:cubicBezTo>
                    <a:pt x="0" y="1140"/>
                    <a:pt x="32" y="1204"/>
                    <a:pt x="63" y="1235"/>
                  </a:cubicBezTo>
                  <a:cubicBezTo>
                    <a:pt x="127" y="1267"/>
                    <a:pt x="190" y="1299"/>
                    <a:pt x="253" y="1299"/>
                  </a:cubicBezTo>
                  <a:cubicBezTo>
                    <a:pt x="317" y="1299"/>
                    <a:pt x="348" y="1299"/>
                    <a:pt x="412" y="1235"/>
                  </a:cubicBezTo>
                  <a:lnTo>
                    <a:pt x="1267" y="380"/>
                  </a:lnTo>
                  <a:cubicBezTo>
                    <a:pt x="1299" y="349"/>
                    <a:pt x="1330" y="285"/>
                    <a:pt x="1330" y="222"/>
                  </a:cubicBezTo>
                  <a:cubicBezTo>
                    <a:pt x="1330" y="159"/>
                    <a:pt x="1299" y="95"/>
                    <a:pt x="1267" y="64"/>
                  </a:cubicBezTo>
                  <a:cubicBezTo>
                    <a:pt x="1204" y="32"/>
                    <a:pt x="1172" y="0"/>
                    <a:pt x="1077" y="0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7" name="Google Shape;1507;p18"/>
            <p:cNvSpPr/>
            <p:nvPr/>
          </p:nvSpPr>
          <p:spPr>
            <a:xfrm>
              <a:off x="4264050" y="2510300"/>
              <a:ext cx="32475" cy="32500"/>
            </a:xfrm>
            <a:custGeom>
              <a:avLst/>
              <a:gdLst/>
              <a:ahLst/>
              <a:cxnLst/>
              <a:rect l="l" t="t" r="r" b="b"/>
              <a:pathLst>
                <a:path w="1299" h="1300" extrusionOk="0">
                  <a:moveTo>
                    <a:pt x="1077" y="1"/>
                  </a:moveTo>
                  <a:cubicBezTo>
                    <a:pt x="1014" y="1"/>
                    <a:pt x="950" y="32"/>
                    <a:pt x="919" y="64"/>
                  </a:cubicBezTo>
                  <a:lnTo>
                    <a:pt x="64" y="919"/>
                  </a:lnTo>
                  <a:cubicBezTo>
                    <a:pt x="0" y="951"/>
                    <a:pt x="0" y="1014"/>
                    <a:pt x="0" y="1077"/>
                  </a:cubicBezTo>
                  <a:cubicBezTo>
                    <a:pt x="0" y="1141"/>
                    <a:pt x="0" y="1204"/>
                    <a:pt x="64" y="1236"/>
                  </a:cubicBezTo>
                  <a:cubicBezTo>
                    <a:pt x="95" y="1299"/>
                    <a:pt x="159" y="1299"/>
                    <a:pt x="222" y="1299"/>
                  </a:cubicBezTo>
                  <a:cubicBezTo>
                    <a:pt x="285" y="1299"/>
                    <a:pt x="349" y="1267"/>
                    <a:pt x="380" y="1236"/>
                  </a:cubicBezTo>
                  <a:lnTo>
                    <a:pt x="1235" y="381"/>
                  </a:lnTo>
                  <a:cubicBezTo>
                    <a:pt x="1267" y="349"/>
                    <a:pt x="1299" y="286"/>
                    <a:pt x="1299" y="222"/>
                  </a:cubicBezTo>
                  <a:cubicBezTo>
                    <a:pt x="1299" y="159"/>
                    <a:pt x="1267" y="96"/>
                    <a:pt x="1235" y="64"/>
                  </a:cubicBezTo>
                  <a:cubicBezTo>
                    <a:pt x="1172" y="32"/>
                    <a:pt x="1140" y="1"/>
                    <a:pt x="1077" y="1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8" name="Google Shape;1508;p18"/>
            <p:cNvSpPr/>
            <p:nvPr/>
          </p:nvSpPr>
          <p:spPr>
            <a:xfrm>
              <a:off x="3842850" y="1928400"/>
              <a:ext cx="207450" cy="159950"/>
            </a:xfrm>
            <a:custGeom>
              <a:avLst/>
              <a:gdLst/>
              <a:ahLst/>
              <a:cxnLst/>
              <a:rect l="l" t="t" r="r" b="b"/>
              <a:pathLst>
                <a:path w="8298" h="6398" extrusionOk="0">
                  <a:moveTo>
                    <a:pt x="159" y="0"/>
                  </a:moveTo>
                  <a:cubicBezTo>
                    <a:pt x="64" y="0"/>
                    <a:pt x="0" y="63"/>
                    <a:pt x="0" y="127"/>
                  </a:cubicBezTo>
                  <a:lnTo>
                    <a:pt x="0" y="6271"/>
                  </a:lnTo>
                  <a:cubicBezTo>
                    <a:pt x="0" y="6334"/>
                    <a:pt x="64" y="6397"/>
                    <a:pt x="159" y="6397"/>
                  </a:cubicBezTo>
                  <a:lnTo>
                    <a:pt x="8139" y="6397"/>
                  </a:lnTo>
                  <a:cubicBezTo>
                    <a:pt x="8234" y="6397"/>
                    <a:pt x="8298" y="6334"/>
                    <a:pt x="8298" y="6271"/>
                  </a:cubicBezTo>
                  <a:cubicBezTo>
                    <a:pt x="8298" y="6175"/>
                    <a:pt x="8234" y="6112"/>
                    <a:pt x="8139" y="6112"/>
                  </a:cubicBezTo>
                  <a:lnTo>
                    <a:pt x="317" y="6112"/>
                  </a:lnTo>
                  <a:lnTo>
                    <a:pt x="317" y="127"/>
                  </a:lnTo>
                  <a:cubicBezTo>
                    <a:pt x="317" y="63"/>
                    <a:pt x="254" y="0"/>
                    <a:pt x="159" y="0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9" name="Google Shape;1509;p18"/>
            <p:cNvSpPr/>
            <p:nvPr/>
          </p:nvSpPr>
          <p:spPr>
            <a:xfrm>
              <a:off x="3863425" y="2004400"/>
              <a:ext cx="37250" cy="64950"/>
            </a:xfrm>
            <a:custGeom>
              <a:avLst/>
              <a:gdLst/>
              <a:ahLst/>
              <a:cxnLst/>
              <a:rect l="l" t="t" r="r" b="b"/>
              <a:pathLst>
                <a:path w="1490" h="2598" extrusionOk="0">
                  <a:moveTo>
                    <a:pt x="1046" y="349"/>
                  </a:moveTo>
                  <a:lnTo>
                    <a:pt x="1046" y="2249"/>
                  </a:lnTo>
                  <a:lnTo>
                    <a:pt x="412" y="2249"/>
                  </a:lnTo>
                  <a:lnTo>
                    <a:pt x="412" y="349"/>
                  </a:lnTo>
                  <a:close/>
                  <a:moveTo>
                    <a:pt x="286" y="0"/>
                  </a:moveTo>
                  <a:cubicBezTo>
                    <a:pt x="127" y="0"/>
                    <a:pt x="1" y="127"/>
                    <a:pt x="1" y="254"/>
                  </a:cubicBezTo>
                  <a:lnTo>
                    <a:pt x="1" y="2344"/>
                  </a:lnTo>
                  <a:cubicBezTo>
                    <a:pt x="1" y="2470"/>
                    <a:pt x="127" y="2597"/>
                    <a:pt x="286" y="2597"/>
                  </a:cubicBezTo>
                  <a:lnTo>
                    <a:pt x="1172" y="2597"/>
                  </a:lnTo>
                  <a:cubicBezTo>
                    <a:pt x="1331" y="2597"/>
                    <a:pt x="1489" y="2470"/>
                    <a:pt x="1489" y="2344"/>
                  </a:cubicBezTo>
                  <a:lnTo>
                    <a:pt x="1489" y="254"/>
                  </a:lnTo>
                  <a:cubicBezTo>
                    <a:pt x="1489" y="127"/>
                    <a:pt x="1331" y="0"/>
                    <a:pt x="1172" y="0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0" name="Google Shape;1510;p18"/>
            <p:cNvSpPr/>
            <p:nvPr/>
          </p:nvSpPr>
          <p:spPr>
            <a:xfrm>
              <a:off x="3908550" y="1986175"/>
              <a:ext cx="37250" cy="83175"/>
            </a:xfrm>
            <a:custGeom>
              <a:avLst/>
              <a:gdLst/>
              <a:ahLst/>
              <a:cxnLst/>
              <a:rect l="l" t="t" r="r" b="b"/>
              <a:pathLst>
                <a:path w="1490" h="3327" extrusionOk="0">
                  <a:moveTo>
                    <a:pt x="1046" y="349"/>
                  </a:moveTo>
                  <a:lnTo>
                    <a:pt x="1046" y="2978"/>
                  </a:lnTo>
                  <a:lnTo>
                    <a:pt x="413" y="2978"/>
                  </a:lnTo>
                  <a:lnTo>
                    <a:pt x="413" y="349"/>
                  </a:lnTo>
                  <a:close/>
                  <a:moveTo>
                    <a:pt x="286" y="1"/>
                  </a:moveTo>
                  <a:cubicBezTo>
                    <a:pt x="127" y="1"/>
                    <a:pt x="1" y="96"/>
                    <a:pt x="1" y="254"/>
                  </a:cubicBezTo>
                  <a:lnTo>
                    <a:pt x="1" y="3073"/>
                  </a:lnTo>
                  <a:cubicBezTo>
                    <a:pt x="1" y="3199"/>
                    <a:pt x="127" y="3326"/>
                    <a:pt x="286" y="3326"/>
                  </a:cubicBezTo>
                  <a:lnTo>
                    <a:pt x="1173" y="3326"/>
                  </a:lnTo>
                  <a:cubicBezTo>
                    <a:pt x="1331" y="3326"/>
                    <a:pt x="1489" y="3199"/>
                    <a:pt x="1489" y="3073"/>
                  </a:cubicBezTo>
                  <a:lnTo>
                    <a:pt x="1489" y="254"/>
                  </a:lnTo>
                  <a:cubicBezTo>
                    <a:pt x="1489" y="96"/>
                    <a:pt x="1331" y="1"/>
                    <a:pt x="1173" y="1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1" name="Google Shape;1511;p18"/>
            <p:cNvSpPr/>
            <p:nvPr/>
          </p:nvSpPr>
          <p:spPr>
            <a:xfrm>
              <a:off x="3953675" y="1967175"/>
              <a:ext cx="37250" cy="102175"/>
            </a:xfrm>
            <a:custGeom>
              <a:avLst/>
              <a:gdLst/>
              <a:ahLst/>
              <a:cxnLst/>
              <a:rect l="l" t="t" r="r" b="b"/>
              <a:pathLst>
                <a:path w="1490" h="4087" extrusionOk="0">
                  <a:moveTo>
                    <a:pt x="1046" y="349"/>
                  </a:moveTo>
                  <a:lnTo>
                    <a:pt x="1046" y="3738"/>
                  </a:lnTo>
                  <a:lnTo>
                    <a:pt x="413" y="3738"/>
                  </a:lnTo>
                  <a:lnTo>
                    <a:pt x="413" y="349"/>
                  </a:lnTo>
                  <a:close/>
                  <a:moveTo>
                    <a:pt x="286" y="1"/>
                  </a:moveTo>
                  <a:cubicBezTo>
                    <a:pt x="128" y="1"/>
                    <a:pt x="1" y="128"/>
                    <a:pt x="1" y="254"/>
                  </a:cubicBezTo>
                  <a:lnTo>
                    <a:pt x="1" y="3833"/>
                  </a:lnTo>
                  <a:cubicBezTo>
                    <a:pt x="1" y="3959"/>
                    <a:pt x="128" y="4086"/>
                    <a:pt x="286" y="4086"/>
                  </a:cubicBezTo>
                  <a:lnTo>
                    <a:pt x="1173" y="4086"/>
                  </a:lnTo>
                  <a:cubicBezTo>
                    <a:pt x="1331" y="4086"/>
                    <a:pt x="1489" y="3959"/>
                    <a:pt x="1489" y="3833"/>
                  </a:cubicBezTo>
                  <a:lnTo>
                    <a:pt x="1489" y="254"/>
                  </a:lnTo>
                  <a:cubicBezTo>
                    <a:pt x="1489" y="128"/>
                    <a:pt x="1331" y="1"/>
                    <a:pt x="1173" y="1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2" name="Google Shape;1512;p18"/>
            <p:cNvSpPr/>
            <p:nvPr/>
          </p:nvSpPr>
          <p:spPr>
            <a:xfrm>
              <a:off x="3998825" y="1948975"/>
              <a:ext cx="37225" cy="120375"/>
            </a:xfrm>
            <a:custGeom>
              <a:avLst/>
              <a:gdLst/>
              <a:ahLst/>
              <a:cxnLst/>
              <a:rect l="l" t="t" r="r" b="b"/>
              <a:pathLst>
                <a:path w="1489" h="4815" extrusionOk="0">
                  <a:moveTo>
                    <a:pt x="1045" y="349"/>
                  </a:moveTo>
                  <a:lnTo>
                    <a:pt x="1045" y="4466"/>
                  </a:lnTo>
                  <a:lnTo>
                    <a:pt x="412" y="4466"/>
                  </a:lnTo>
                  <a:lnTo>
                    <a:pt x="412" y="349"/>
                  </a:lnTo>
                  <a:close/>
                  <a:moveTo>
                    <a:pt x="285" y="0"/>
                  </a:moveTo>
                  <a:cubicBezTo>
                    <a:pt x="127" y="0"/>
                    <a:pt x="0" y="95"/>
                    <a:pt x="0" y="254"/>
                  </a:cubicBezTo>
                  <a:lnTo>
                    <a:pt x="0" y="4561"/>
                  </a:lnTo>
                  <a:cubicBezTo>
                    <a:pt x="0" y="4687"/>
                    <a:pt x="127" y="4814"/>
                    <a:pt x="285" y="4814"/>
                  </a:cubicBezTo>
                  <a:lnTo>
                    <a:pt x="1172" y="4814"/>
                  </a:lnTo>
                  <a:cubicBezTo>
                    <a:pt x="1330" y="4814"/>
                    <a:pt x="1489" y="4687"/>
                    <a:pt x="1489" y="4561"/>
                  </a:cubicBezTo>
                  <a:lnTo>
                    <a:pt x="1489" y="254"/>
                  </a:lnTo>
                  <a:cubicBezTo>
                    <a:pt x="1489" y="95"/>
                    <a:pt x="1330" y="0"/>
                    <a:pt x="1172" y="0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3" name="Google Shape;1513;p18"/>
            <p:cNvSpPr/>
            <p:nvPr/>
          </p:nvSpPr>
          <p:spPr>
            <a:xfrm>
              <a:off x="3863425" y="1897500"/>
              <a:ext cx="172625" cy="71300"/>
            </a:xfrm>
            <a:custGeom>
              <a:avLst/>
              <a:gdLst/>
              <a:ahLst/>
              <a:cxnLst/>
              <a:rect l="l" t="t" r="r" b="b"/>
              <a:pathLst>
                <a:path w="6905" h="2852" extrusionOk="0">
                  <a:moveTo>
                    <a:pt x="5606" y="1"/>
                  </a:moveTo>
                  <a:cubicBezTo>
                    <a:pt x="5511" y="1"/>
                    <a:pt x="5416" y="96"/>
                    <a:pt x="5416" y="159"/>
                  </a:cubicBezTo>
                  <a:cubicBezTo>
                    <a:pt x="5416" y="254"/>
                    <a:pt x="5511" y="349"/>
                    <a:pt x="5606" y="349"/>
                  </a:cubicBezTo>
                  <a:lnTo>
                    <a:pt x="6113" y="349"/>
                  </a:lnTo>
                  <a:cubicBezTo>
                    <a:pt x="4466" y="1426"/>
                    <a:pt x="3009" y="1964"/>
                    <a:pt x="2059" y="2218"/>
                  </a:cubicBezTo>
                  <a:cubicBezTo>
                    <a:pt x="919" y="2503"/>
                    <a:pt x="222" y="2503"/>
                    <a:pt x="191" y="2503"/>
                  </a:cubicBezTo>
                  <a:cubicBezTo>
                    <a:pt x="159" y="2503"/>
                    <a:pt x="96" y="2534"/>
                    <a:pt x="64" y="2534"/>
                  </a:cubicBezTo>
                  <a:cubicBezTo>
                    <a:pt x="1" y="2566"/>
                    <a:pt x="1" y="2629"/>
                    <a:pt x="1" y="2661"/>
                  </a:cubicBezTo>
                  <a:cubicBezTo>
                    <a:pt x="1" y="2725"/>
                    <a:pt x="1" y="2756"/>
                    <a:pt x="32" y="2788"/>
                  </a:cubicBezTo>
                  <a:cubicBezTo>
                    <a:pt x="96" y="2820"/>
                    <a:pt x="127" y="2851"/>
                    <a:pt x="191" y="2851"/>
                  </a:cubicBezTo>
                  <a:lnTo>
                    <a:pt x="222" y="2851"/>
                  </a:lnTo>
                  <a:cubicBezTo>
                    <a:pt x="507" y="2851"/>
                    <a:pt x="3104" y="2788"/>
                    <a:pt x="6334" y="634"/>
                  </a:cubicBezTo>
                  <a:lnTo>
                    <a:pt x="6334" y="634"/>
                  </a:lnTo>
                  <a:lnTo>
                    <a:pt x="6208" y="1078"/>
                  </a:lnTo>
                  <a:cubicBezTo>
                    <a:pt x="6208" y="1141"/>
                    <a:pt x="6208" y="1173"/>
                    <a:pt x="6239" y="1236"/>
                  </a:cubicBezTo>
                  <a:cubicBezTo>
                    <a:pt x="6271" y="1268"/>
                    <a:pt x="6334" y="1299"/>
                    <a:pt x="6366" y="1299"/>
                  </a:cubicBezTo>
                  <a:lnTo>
                    <a:pt x="6429" y="1299"/>
                  </a:lnTo>
                  <a:cubicBezTo>
                    <a:pt x="6524" y="1299"/>
                    <a:pt x="6620" y="1236"/>
                    <a:pt x="6620" y="1173"/>
                  </a:cubicBezTo>
                  <a:lnTo>
                    <a:pt x="6905" y="223"/>
                  </a:lnTo>
                  <a:lnTo>
                    <a:pt x="6905" y="191"/>
                  </a:lnTo>
                  <a:cubicBezTo>
                    <a:pt x="6905" y="191"/>
                    <a:pt x="6905" y="159"/>
                    <a:pt x="6905" y="159"/>
                  </a:cubicBezTo>
                  <a:cubicBezTo>
                    <a:pt x="6905" y="159"/>
                    <a:pt x="6873" y="128"/>
                    <a:pt x="6873" y="128"/>
                  </a:cubicBezTo>
                  <a:cubicBezTo>
                    <a:pt x="6873" y="96"/>
                    <a:pt x="6873" y="96"/>
                    <a:pt x="6873" y="96"/>
                  </a:cubicBezTo>
                  <a:cubicBezTo>
                    <a:pt x="6873" y="96"/>
                    <a:pt x="6873" y="96"/>
                    <a:pt x="6841" y="64"/>
                  </a:cubicBezTo>
                  <a:cubicBezTo>
                    <a:pt x="6841" y="64"/>
                    <a:pt x="6841" y="64"/>
                    <a:pt x="6810" y="33"/>
                  </a:cubicBezTo>
                  <a:cubicBezTo>
                    <a:pt x="6778" y="33"/>
                    <a:pt x="6746" y="1"/>
                    <a:pt x="6746" y="1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4" name="Google Shape;1514;p18"/>
            <p:cNvSpPr/>
            <p:nvPr/>
          </p:nvSpPr>
          <p:spPr>
            <a:xfrm>
              <a:off x="4222875" y="2990100"/>
              <a:ext cx="40400" cy="15050"/>
            </a:xfrm>
            <a:custGeom>
              <a:avLst/>
              <a:gdLst/>
              <a:ahLst/>
              <a:cxnLst/>
              <a:rect l="l" t="t" r="r" b="b"/>
              <a:pathLst>
                <a:path w="1616" h="602" extrusionOk="0">
                  <a:moveTo>
                    <a:pt x="285" y="0"/>
                  </a:moveTo>
                  <a:cubicBezTo>
                    <a:pt x="127" y="0"/>
                    <a:pt x="0" y="127"/>
                    <a:pt x="0" y="317"/>
                  </a:cubicBezTo>
                  <a:cubicBezTo>
                    <a:pt x="0" y="475"/>
                    <a:pt x="127" y="602"/>
                    <a:pt x="285" y="602"/>
                  </a:cubicBezTo>
                  <a:lnTo>
                    <a:pt x="1331" y="602"/>
                  </a:lnTo>
                  <a:cubicBezTo>
                    <a:pt x="1489" y="602"/>
                    <a:pt x="1616" y="475"/>
                    <a:pt x="1616" y="317"/>
                  </a:cubicBezTo>
                  <a:cubicBezTo>
                    <a:pt x="1616" y="127"/>
                    <a:pt x="1489" y="0"/>
                    <a:pt x="1331" y="0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5" name="Google Shape;1515;p18"/>
            <p:cNvSpPr/>
            <p:nvPr/>
          </p:nvSpPr>
          <p:spPr>
            <a:xfrm>
              <a:off x="4224450" y="2945925"/>
              <a:ext cx="38025" cy="26775"/>
            </a:xfrm>
            <a:custGeom>
              <a:avLst/>
              <a:gdLst/>
              <a:ahLst/>
              <a:cxnLst/>
              <a:rect l="l" t="t" r="r" b="b"/>
              <a:pathLst>
                <a:path w="1521" h="1071" extrusionOk="0">
                  <a:moveTo>
                    <a:pt x="318" y="1"/>
                  </a:moveTo>
                  <a:cubicBezTo>
                    <a:pt x="196" y="1"/>
                    <a:pt x="79" y="66"/>
                    <a:pt x="32" y="184"/>
                  </a:cubicBezTo>
                  <a:cubicBezTo>
                    <a:pt x="1" y="247"/>
                    <a:pt x="1" y="310"/>
                    <a:pt x="1" y="405"/>
                  </a:cubicBezTo>
                  <a:cubicBezTo>
                    <a:pt x="32" y="469"/>
                    <a:pt x="96" y="532"/>
                    <a:pt x="159" y="564"/>
                  </a:cubicBezTo>
                  <a:lnTo>
                    <a:pt x="1078" y="1039"/>
                  </a:lnTo>
                  <a:cubicBezTo>
                    <a:pt x="1109" y="1070"/>
                    <a:pt x="1173" y="1070"/>
                    <a:pt x="1204" y="1070"/>
                  </a:cubicBezTo>
                  <a:cubicBezTo>
                    <a:pt x="1331" y="1070"/>
                    <a:pt x="1426" y="1007"/>
                    <a:pt x="1489" y="912"/>
                  </a:cubicBezTo>
                  <a:cubicBezTo>
                    <a:pt x="1521" y="849"/>
                    <a:pt x="1521" y="754"/>
                    <a:pt x="1489" y="690"/>
                  </a:cubicBezTo>
                  <a:cubicBezTo>
                    <a:pt x="1458" y="595"/>
                    <a:pt x="1426" y="532"/>
                    <a:pt x="1331" y="500"/>
                  </a:cubicBezTo>
                  <a:lnTo>
                    <a:pt x="444" y="25"/>
                  </a:lnTo>
                  <a:cubicBezTo>
                    <a:pt x="403" y="9"/>
                    <a:pt x="360" y="1"/>
                    <a:pt x="318" y="1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6" name="Google Shape;1516;p18"/>
            <p:cNvSpPr/>
            <p:nvPr/>
          </p:nvSpPr>
          <p:spPr>
            <a:xfrm>
              <a:off x="4233175" y="3020350"/>
              <a:ext cx="38025" cy="26775"/>
            </a:xfrm>
            <a:custGeom>
              <a:avLst/>
              <a:gdLst/>
              <a:ahLst/>
              <a:cxnLst/>
              <a:rect l="l" t="t" r="r" b="b"/>
              <a:pathLst>
                <a:path w="1521" h="1071" extrusionOk="0">
                  <a:moveTo>
                    <a:pt x="1208" y="0"/>
                  </a:moveTo>
                  <a:cubicBezTo>
                    <a:pt x="1164" y="0"/>
                    <a:pt x="1119" y="8"/>
                    <a:pt x="1077" y="25"/>
                  </a:cubicBezTo>
                  <a:lnTo>
                    <a:pt x="158" y="500"/>
                  </a:lnTo>
                  <a:cubicBezTo>
                    <a:pt x="95" y="532"/>
                    <a:pt x="32" y="595"/>
                    <a:pt x="32" y="659"/>
                  </a:cubicBezTo>
                  <a:cubicBezTo>
                    <a:pt x="0" y="754"/>
                    <a:pt x="0" y="817"/>
                    <a:pt x="32" y="912"/>
                  </a:cubicBezTo>
                  <a:cubicBezTo>
                    <a:pt x="95" y="1007"/>
                    <a:pt x="190" y="1070"/>
                    <a:pt x="317" y="1070"/>
                  </a:cubicBezTo>
                  <a:cubicBezTo>
                    <a:pt x="348" y="1070"/>
                    <a:pt x="412" y="1039"/>
                    <a:pt x="443" y="1039"/>
                  </a:cubicBezTo>
                  <a:lnTo>
                    <a:pt x="1362" y="564"/>
                  </a:lnTo>
                  <a:cubicBezTo>
                    <a:pt x="1425" y="532"/>
                    <a:pt x="1489" y="468"/>
                    <a:pt x="1489" y="405"/>
                  </a:cubicBezTo>
                  <a:cubicBezTo>
                    <a:pt x="1520" y="310"/>
                    <a:pt x="1520" y="247"/>
                    <a:pt x="1489" y="152"/>
                  </a:cubicBezTo>
                  <a:cubicBezTo>
                    <a:pt x="1442" y="59"/>
                    <a:pt x="1328" y="0"/>
                    <a:pt x="1208" y="0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7" name="Google Shape;1517;p18"/>
            <p:cNvSpPr/>
            <p:nvPr/>
          </p:nvSpPr>
          <p:spPr>
            <a:xfrm>
              <a:off x="4436650" y="2990100"/>
              <a:ext cx="40400" cy="15050"/>
            </a:xfrm>
            <a:custGeom>
              <a:avLst/>
              <a:gdLst/>
              <a:ahLst/>
              <a:cxnLst/>
              <a:rect l="l" t="t" r="r" b="b"/>
              <a:pathLst>
                <a:path w="1616" h="602" extrusionOk="0">
                  <a:moveTo>
                    <a:pt x="285" y="0"/>
                  </a:moveTo>
                  <a:cubicBezTo>
                    <a:pt x="127" y="0"/>
                    <a:pt x="0" y="127"/>
                    <a:pt x="0" y="317"/>
                  </a:cubicBezTo>
                  <a:cubicBezTo>
                    <a:pt x="0" y="475"/>
                    <a:pt x="127" y="602"/>
                    <a:pt x="285" y="602"/>
                  </a:cubicBezTo>
                  <a:lnTo>
                    <a:pt x="1330" y="602"/>
                  </a:lnTo>
                  <a:cubicBezTo>
                    <a:pt x="1489" y="602"/>
                    <a:pt x="1615" y="475"/>
                    <a:pt x="1615" y="317"/>
                  </a:cubicBezTo>
                  <a:cubicBezTo>
                    <a:pt x="1615" y="127"/>
                    <a:pt x="1489" y="0"/>
                    <a:pt x="1330" y="0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8" name="Google Shape;1518;p18"/>
            <p:cNvSpPr/>
            <p:nvPr/>
          </p:nvSpPr>
          <p:spPr>
            <a:xfrm>
              <a:off x="4437425" y="2945925"/>
              <a:ext cx="38025" cy="26775"/>
            </a:xfrm>
            <a:custGeom>
              <a:avLst/>
              <a:gdLst/>
              <a:ahLst/>
              <a:cxnLst/>
              <a:rect l="l" t="t" r="r" b="b"/>
              <a:pathLst>
                <a:path w="1521" h="1071" extrusionOk="0">
                  <a:moveTo>
                    <a:pt x="1204" y="1"/>
                  </a:moveTo>
                  <a:cubicBezTo>
                    <a:pt x="1161" y="1"/>
                    <a:pt x="1118" y="9"/>
                    <a:pt x="1077" y="25"/>
                  </a:cubicBezTo>
                  <a:lnTo>
                    <a:pt x="159" y="500"/>
                  </a:lnTo>
                  <a:cubicBezTo>
                    <a:pt x="96" y="532"/>
                    <a:pt x="32" y="595"/>
                    <a:pt x="32" y="690"/>
                  </a:cubicBezTo>
                  <a:cubicBezTo>
                    <a:pt x="1" y="754"/>
                    <a:pt x="1" y="849"/>
                    <a:pt x="32" y="912"/>
                  </a:cubicBezTo>
                  <a:cubicBezTo>
                    <a:pt x="96" y="1007"/>
                    <a:pt x="191" y="1070"/>
                    <a:pt x="317" y="1070"/>
                  </a:cubicBezTo>
                  <a:cubicBezTo>
                    <a:pt x="349" y="1070"/>
                    <a:pt x="412" y="1070"/>
                    <a:pt x="444" y="1039"/>
                  </a:cubicBezTo>
                  <a:lnTo>
                    <a:pt x="1363" y="564"/>
                  </a:lnTo>
                  <a:cubicBezTo>
                    <a:pt x="1426" y="532"/>
                    <a:pt x="1489" y="469"/>
                    <a:pt x="1489" y="405"/>
                  </a:cubicBezTo>
                  <a:cubicBezTo>
                    <a:pt x="1521" y="310"/>
                    <a:pt x="1521" y="247"/>
                    <a:pt x="1489" y="184"/>
                  </a:cubicBezTo>
                  <a:cubicBezTo>
                    <a:pt x="1442" y="66"/>
                    <a:pt x="1326" y="1"/>
                    <a:pt x="1204" y="1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9" name="Google Shape;1519;p18"/>
            <p:cNvSpPr/>
            <p:nvPr/>
          </p:nvSpPr>
          <p:spPr>
            <a:xfrm>
              <a:off x="4428725" y="3020350"/>
              <a:ext cx="38025" cy="26775"/>
            </a:xfrm>
            <a:custGeom>
              <a:avLst/>
              <a:gdLst/>
              <a:ahLst/>
              <a:cxnLst/>
              <a:rect l="l" t="t" r="r" b="b"/>
              <a:pathLst>
                <a:path w="1521" h="1071" extrusionOk="0">
                  <a:moveTo>
                    <a:pt x="313" y="0"/>
                  </a:moveTo>
                  <a:cubicBezTo>
                    <a:pt x="193" y="0"/>
                    <a:pt x="78" y="59"/>
                    <a:pt x="32" y="152"/>
                  </a:cubicBezTo>
                  <a:cubicBezTo>
                    <a:pt x="0" y="247"/>
                    <a:pt x="0" y="310"/>
                    <a:pt x="0" y="405"/>
                  </a:cubicBezTo>
                  <a:cubicBezTo>
                    <a:pt x="32" y="468"/>
                    <a:pt x="95" y="532"/>
                    <a:pt x="159" y="564"/>
                  </a:cubicBezTo>
                  <a:lnTo>
                    <a:pt x="1077" y="1039"/>
                  </a:lnTo>
                  <a:cubicBezTo>
                    <a:pt x="1109" y="1039"/>
                    <a:pt x="1172" y="1070"/>
                    <a:pt x="1204" y="1070"/>
                  </a:cubicBezTo>
                  <a:cubicBezTo>
                    <a:pt x="1330" y="1070"/>
                    <a:pt x="1425" y="1007"/>
                    <a:pt x="1489" y="912"/>
                  </a:cubicBezTo>
                  <a:cubicBezTo>
                    <a:pt x="1520" y="817"/>
                    <a:pt x="1520" y="754"/>
                    <a:pt x="1489" y="659"/>
                  </a:cubicBezTo>
                  <a:cubicBezTo>
                    <a:pt x="1457" y="595"/>
                    <a:pt x="1425" y="532"/>
                    <a:pt x="1330" y="500"/>
                  </a:cubicBezTo>
                  <a:lnTo>
                    <a:pt x="444" y="25"/>
                  </a:lnTo>
                  <a:cubicBezTo>
                    <a:pt x="401" y="8"/>
                    <a:pt x="357" y="0"/>
                    <a:pt x="313" y="0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0" name="Google Shape;1520;p18"/>
            <p:cNvSpPr/>
            <p:nvPr/>
          </p:nvSpPr>
          <p:spPr>
            <a:xfrm>
              <a:off x="4317100" y="3095400"/>
              <a:ext cx="67300" cy="12675"/>
            </a:xfrm>
            <a:custGeom>
              <a:avLst/>
              <a:gdLst/>
              <a:ahLst/>
              <a:cxnLst/>
              <a:rect l="l" t="t" r="r" b="b"/>
              <a:pathLst>
                <a:path w="2692" h="507" extrusionOk="0">
                  <a:moveTo>
                    <a:pt x="253" y="0"/>
                  </a:moveTo>
                  <a:cubicBezTo>
                    <a:pt x="127" y="0"/>
                    <a:pt x="0" y="127"/>
                    <a:pt x="0" y="253"/>
                  </a:cubicBezTo>
                  <a:cubicBezTo>
                    <a:pt x="0" y="412"/>
                    <a:pt x="127" y="507"/>
                    <a:pt x="253" y="507"/>
                  </a:cubicBezTo>
                  <a:lnTo>
                    <a:pt x="2439" y="507"/>
                  </a:lnTo>
                  <a:cubicBezTo>
                    <a:pt x="2597" y="507"/>
                    <a:pt x="2692" y="412"/>
                    <a:pt x="2692" y="253"/>
                  </a:cubicBezTo>
                  <a:cubicBezTo>
                    <a:pt x="2692" y="127"/>
                    <a:pt x="2597" y="0"/>
                    <a:pt x="2439" y="0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" name="Google Shape;1521;p18"/>
            <p:cNvSpPr/>
            <p:nvPr/>
          </p:nvSpPr>
          <p:spPr>
            <a:xfrm>
              <a:off x="4328175" y="3116775"/>
              <a:ext cx="46725" cy="12675"/>
            </a:xfrm>
            <a:custGeom>
              <a:avLst/>
              <a:gdLst/>
              <a:ahLst/>
              <a:cxnLst/>
              <a:rect l="l" t="t" r="r" b="b"/>
              <a:pathLst>
                <a:path w="1869" h="507" extrusionOk="0">
                  <a:moveTo>
                    <a:pt x="254" y="0"/>
                  </a:moveTo>
                  <a:cubicBezTo>
                    <a:pt x="127" y="0"/>
                    <a:pt x="0" y="127"/>
                    <a:pt x="0" y="253"/>
                  </a:cubicBezTo>
                  <a:cubicBezTo>
                    <a:pt x="0" y="380"/>
                    <a:pt x="127" y="507"/>
                    <a:pt x="254" y="507"/>
                  </a:cubicBezTo>
                  <a:lnTo>
                    <a:pt x="1616" y="507"/>
                  </a:lnTo>
                  <a:cubicBezTo>
                    <a:pt x="1774" y="507"/>
                    <a:pt x="1869" y="380"/>
                    <a:pt x="1869" y="253"/>
                  </a:cubicBezTo>
                  <a:cubicBezTo>
                    <a:pt x="1869" y="127"/>
                    <a:pt x="1774" y="0"/>
                    <a:pt x="1616" y="0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" name="Google Shape;1522;p18"/>
            <p:cNvSpPr/>
            <p:nvPr/>
          </p:nvSpPr>
          <p:spPr>
            <a:xfrm>
              <a:off x="4272750" y="2907750"/>
              <a:ext cx="156000" cy="182125"/>
            </a:xfrm>
            <a:custGeom>
              <a:avLst/>
              <a:gdLst/>
              <a:ahLst/>
              <a:cxnLst/>
              <a:rect l="l" t="t" r="r" b="b"/>
              <a:pathLst>
                <a:path w="6240" h="7285" extrusionOk="0">
                  <a:moveTo>
                    <a:pt x="3104" y="381"/>
                  </a:moveTo>
                  <a:cubicBezTo>
                    <a:pt x="4624" y="381"/>
                    <a:pt x="5859" y="1584"/>
                    <a:pt x="5859" y="3104"/>
                  </a:cubicBezTo>
                  <a:cubicBezTo>
                    <a:pt x="5859" y="3864"/>
                    <a:pt x="5543" y="4592"/>
                    <a:pt x="4973" y="5131"/>
                  </a:cubicBezTo>
                  <a:cubicBezTo>
                    <a:pt x="4466" y="5574"/>
                    <a:pt x="4149" y="6239"/>
                    <a:pt x="4118" y="6904"/>
                  </a:cubicBezTo>
                  <a:lnTo>
                    <a:pt x="2154" y="6904"/>
                  </a:lnTo>
                  <a:cubicBezTo>
                    <a:pt x="2091" y="6239"/>
                    <a:pt x="1774" y="5574"/>
                    <a:pt x="1267" y="5131"/>
                  </a:cubicBezTo>
                  <a:cubicBezTo>
                    <a:pt x="697" y="4592"/>
                    <a:pt x="381" y="3864"/>
                    <a:pt x="381" y="3104"/>
                  </a:cubicBezTo>
                  <a:cubicBezTo>
                    <a:pt x="381" y="1584"/>
                    <a:pt x="1616" y="381"/>
                    <a:pt x="3104" y="381"/>
                  </a:cubicBezTo>
                  <a:close/>
                  <a:moveTo>
                    <a:pt x="3136" y="0"/>
                  </a:moveTo>
                  <a:cubicBezTo>
                    <a:pt x="1394" y="0"/>
                    <a:pt x="1" y="1394"/>
                    <a:pt x="1" y="3104"/>
                  </a:cubicBezTo>
                  <a:cubicBezTo>
                    <a:pt x="1" y="3991"/>
                    <a:pt x="381" y="4814"/>
                    <a:pt x="1014" y="5416"/>
                  </a:cubicBezTo>
                  <a:cubicBezTo>
                    <a:pt x="1489" y="5828"/>
                    <a:pt x="1774" y="6461"/>
                    <a:pt x="1774" y="7094"/>
                  </a:cubicBezTo>
                  <a:cubicBezTo>
                    <a:pt x="1774" y="7221"/>
                    <a:pt x="1837" y="7284"/>
                    <a:pt x="1964" y="7284"/>
                  </a:cubicBezTo>
                  <a:lnTo>
                    <a:pt x="4276" y="7284"/>
                  </a:lnTo>
                  <a:cubicBezTo>
                    <a:pt x="4403" y="7284"/>
                    <a:pt x="4466" y="7221"/>
                    <a:pt x="4466" y="7094"/>
                  </a:cubicBezTo>
                  <a:cubicBezTo>
                    <a:pt x="4466" y="6461"/>
                    <a:pt x="4751" y="5828"/>
                    <a:pt x="5226" y="5416"/>
                  </a:cubicBezTo>
                  <a:cubicBezTo>
                    <a:pt x="5859" y="4814"/>
                    <a:pt x="6239" y="3991"/>
                    <a:pt x="6239" y="3104"/>
                  </a:cubicBezTo>
                  <a:cubicBezTo>
                    <a:pt x="6239" y="1394"/>
                    <a:pt x="4846" y="0"/>
                    <a:pt x="3136" y="0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" name="Google Shape;1523;p18"/>
            <p:cNvSpPr/>
            <p:nvPr/>
          </p:nvSpPr>
          <p:spPr>
            <a:xfrm>
              <a:off x="4290175" y="2941150"/>
              <a:ext cx="42775" cy="73500"/>
            </a:xfrm>
            <a:custGeom>
              <a:avLst/>
              <a:gdLst/>
              <a:ahLst/>
              <a:cxnLst/>
              <a:rect l="l" t="t" r="r" b="b"/>
              <a:pathLst>
                <a:path w="1711" h="2940" extrusionOk="0">
                  <a:moveTo>
                    <a:pt x="1447" y="1"/>
                  </a:moveTo>
                  <a:cubicBezTo>
                    <a:pt x="1418" y="1"/>
                    <a:pt x="1389" y="9"/>
                    <a:pt x="1362" y="26"/>
                  </a:cubicBezTo>
                  <a:cubicBezTo>
                    <a:pt x="349" y="565"/>
                    <a:pt x="0" y="1831"/>
                    <a:pt x="570" y="2813"/>
                  </a:cubicBezTo>
                  <a:cubicBezTo>
                    <a:pt x="602" y="2908"/>
                    <a:pt x="665" y="2940"/>
                    <a:pt x="760" y="2940"/>
                  </a:cubicBezTo>
                  <a:cubicBezTo>
                    <a:pt x="792" y="2940"/>
                    <a:pt x="824" y="2940"/>
                    <a:pt x="855" y="2908"/>
                  </a:cubicBezTo>
                  <a:cubicBezTo>
                    <a:pt x="950" y="2845"/>
                    <a:pt x="982" y="2718"/>
                    <a:pt x="950" y="2623"/>
                  </a:cubicBezTo>
                  <a:cubicBezTo>
                    <a:pt x="507" y="1831"/>
                    <a:pt x="792" y="850"/>
                    <a:pt x="1552" y="406"/>
                  </a:cubicBezTo>
                  <a:cubicBezTo>
                    <a:pt x="1679" y="343"/>
                    <a:pt x="1710" y="216"/>
                    <a:pt x="1647" y="121"/>
                  </a:cubicBezTo>
                  <a:cubicBezTo>
                    <a:pt x="1601" y="53"/>
                    <a:pt x="1523" y="1"/>
                    <a:pt x="1447" y="1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4" name="Google Shape;1524;p18"/>
            <p:cNvSpPr/>
            <p:nvPr/>
          </p:nvSpPr>
          <p:spPr>
            <a:xfrm>
              <a:off x="3811975" y="3326575"/>
              <a:ext cx="247025" cy="247050"/>
            </a:xfrm>
            <a:custGeom>
              <a:avLst/>
              <a:gdLst/>
              <a:ahLst/>
              <a:cxnLst/>
              <a:rect l="l" t="t" r="r" b="b"/>
              <a:pathLst>
                <a:path w="9881" h="9882" extrusionOk="0">
                  <a:moveTo>
                    <a:pt x="4941" y="539"/>
                  </a:moveTo>
                  <a:cubicBezTo>
                    <a:pt x="7379" y="539"/>
                    <a:pt x="9374" y="2502"/>
                    <a:pt x="9374" y="4941"/>
                  </a:cubicBezTo>
                  <a:cubicBezTo>
                    <a:pt x="9374" y="7379"/>
                    <a:pt x="7379" y="9374"/>
                    <a:pt x="4941" y="9374"/>
                  </a:cubicBezTo>
                  <a:cubicBezTo>
                    <a:pt x="2502" y="9374"/>
                    <a:pt x="539" y="7379"/>
                    <a:pt x="539" y="4941"/>
                  </a:cubicBezTo>
                  <a:cubicBezTo>
                    <a:pt x="539" y="2502"/>
                    <a:pt x="2502" y="539"/>
                    <a:pt x="4941" y="539"/>
                  </a:cubicBezTo>
                  <a:close/>
                  <a:moveTo>
                    <a:pt x="4941" y="0"/>
                  </a:moveTo>
                  <a:cubicBezTo>
                    <a:pt x="2217" y="0"/>
                    <a:pt x="0" y="2217"/>
                    <a:pt x="0" y="4941"/>
                  </a:cubicBezTo>
                  <a:cubicBezTo>
                    <a:pt x="0" y="7664"/>
                    <a:pt x="2217" y="9881"/>
                    <a:pt x="4941" y="9881"/>
                  </a:cubicBezTo>
                  <a:cubicBezTo>
                    <a:pt x="7664" y="9881"/>
                    <a:pt x="9881" y="7664"/>
                    <a:pt x="9881" y="4941"/>
                  </a:cubicBezTo>
                  <a:cubicBezTo>
                    <a:pt x="9881" y="2217"/>
                    <a:pt x="7664" y="0"/>
                    <a:pt x="4941" y="0"/>
                  </a:cubicBezTo>
                  <a:close/>
                </a:path>
              </a:pathLst>
            </a:custGeom>
            <a:solidFill>
              <a:srgbClr val="C4C4C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5" name="Google Shape;1525;p18"/>
            <p:cNvSpPr/>
            <p:nvPr/>
          </p:nvSpPr>
          <p:spPr>
            <a:xfrm>
              <a:off x="3890350" y="3358250"/>
              <a:ext cx="93450" cy="178950"/>
            </a:xfrm>
            <a:custGeom>
              <a:avLst/>
              <a:gdLst/>
              <a:ahLst/>
              <a:cxnLst/>
              <a:rect l="l" t="t" r="r" b="b"/>
              <a:pathLst>
                <a:path w="3738" h="7158" extrusionOk="0">
                  <a:moveTo>
                    <a:pt x="1521" y="2090"/>
                  </a:moveTo>
                  <a:lnTo>
                    <a:pt x="1521" y="2977"/>
                  </a:lnTo>
                  <a:cubicBezTo>
                    <a:pt x="1394" y="2945"/>
                    <a:pt x="1299" y="2914"/>
                    <a:pt x="1236" y="2850"/>
                  </a:cubicBezTo>
                  <a:cubicBezTo>
                    <a:pt x="1141" y="2787"/>
                    <a:pt x="1109" y="2692"/>
                    <a:pt x="1109" y="2565"/>
                  </a:cubicBezTo>
                  <a:cubicBezTo>
                    <a:pt x="1109" y="2375"/>
                    <a:pt x="1172" y="2249"/>
                    <a:pt x="1299" y="2185"/>
                  </a:cubicBezTo>
                  <a:cubicBezTo>
                    <a:pt x="1362" y="2154"/>
                    <a:pt x="1457" y="2122"/>
                    <a:pt x="1521" y="2090"/>
                  </a:cubicBezTo>
                  <a:close/>
                  <a:moveTo>
                    <a:pt x="2249" y="4275"/>
                  </a:moveTo>
                  <a:cubicBezTo>
                    <a:pt x="2344" y="4307"/>
                    <a:pt x="2376" y="4339"/>
                    <a:pt x="2407" y="4370"/>
                  </a:cubicBezTo>
                  <a:cubicBezTo>
                    <a:pt x="2502" y="4434"/>
                    <a:pt x="2566" y="4560"/>
                    <a:pt x="2566" y="4719"/>
                  </a:cubicBezTo>
                  <a:cubicBezTo>
                    <a:pt x="2566" y="4877"/>
                    <a:pt x="2502" y="5004"/>
                    <a:pt x="2344" y="5099"/>
                  </a:cubicBezTo>
                  <a:cubicBezTo>
                    <a:pt x="2312" y="5099"/>
                    <a:pt x="2281" y="5130"/>
                    <a:pt x="2249" y="5130"/>
                  </a:cubicBezTo>
                  <a:lnTo>
                    <a:pt x="2249" y="4275"/>
                  </a:lnTo>
                  <a:close/>
                  <a:moveTo>
                    <a:pt x="1901" y="0"/>
                  </a:moveTo>
                  <a:cubicBezTo>
                    <a:pt x="1679" y="0"/>
                    <a:pt x="1521" y="127"/>
                    <a:pt x="1521" y="317"/>
                  </a:cubicBezTo>
                  <a:lnTo>
                    <a:pt x="1521" y="1172"/>
                  </a:lnTo>
                  <a:cubicBezTo>
                    <a:pt x="1077" y="1203"/>
                    <a:pt x="697" y="1330"/>
                    <a:pt x="444" y="1552"/>
                  </a:cubicBezTo>
                  <a:cubicBezTo>
                    <a:pt x="127" y="1805"/>
                    <a:pt x="0" y="2185"/>
                    <a:pt x="0" y="2660"/>
                  </a:cubicBezTo>
                  <a:cubicBezTo>
                    <a:pt x="0" y="3009"/>
                    <a:pt x="95" y="3325"/>
                    <a:pt x="317" y="3547"/>
                  </a:cubicBezTo>
                  <a:cubicBezTo>
                    <a:pt x="539" y="3769"/>
                    <a:pt x="887" y="3927"/>
                    <a:pt x="1362" y="4022"/>
                  </a:cubicBezTo>
                  <a:lnTo>
                    <a:pt x="1521" y="4054"/>
                  </a:lnTo>
                  <a:lnTo>
                    <a:pt x="1521" y="5194"/>
                  </a:lnTo>
                  <a:cubicBezTo>
                    <a:pt x="1331" y="5194"/>
                    <a:pt x="1141" y="5162"/>
                    <a:pt x="919" y="5099"/>
                  </a:cubicBezTo>
                  <a:cubicBezTo>
                    <a:pt x="634" y="5004"/>
                    <a:pt x="349" y="4909"/>
                    <a:pt x="32" y="4719"/>
                  </a:cubicBezTo>
                  <a:lnTo>
                    <a:pt x="32" y="5764"/>
                  </a:lnTo>
                  <a:cubicBezTo>
                    <a:pt x="349" y="5890"/>
                    <a:pt x="634" y="5954"/>
                    <a:pt x="950" y="6017"/>
                  </a:cubicBezTo>
                  <a:cubicBezTo>
                    <a:pt x="1141" y="6049"/>
                    <a:pt x="1331" y="6081"/>
                    <a:pt x="1521" y="6081"/>
                  </a:cubicBezTo>
                  <a:lnTo>
                    <a:pt x="1521" y="6841"/>
                  </a:lnTo>
                  <a:cubicBezTo>
                    <a:pt x="1521" y="7031"/>
                    <a:pt x="1711" y="7157"/>
                    <a:pt x="1901" y="7157"/>
                  </a:cubicBezTo>
                  <a:cubicBezTo>
                    <a:pt x="2091" y="7157"/>
                    <a:pt x="2249" y="7031"/>
                    <a:pt x="2249" y="6841"/>
                  </a:cubicBezTo>
                  <a:lnTo>
                    <a:pt x="2249" y="6081"/>
                  </a:lnTo>
                  <a:cubicBezTo>
                    <a:pt x="2692" y="6049"/>
                    <a:pt x="3041" y="5922"/>
                    <a:pt x="3294" y="5732"/>
                  </a:cubicBezTo>
                  <a:cubicBezTo>
                    <a:pt x="3611" y="5479"/>
                    <a:pt x="3737" y="5099"/>
                    <a:pt x="3737" y="4560"/>
                  </a:cubicBezTo>
                  <a:cubicBezTo>
                    <a:pt x="3737" y="4149"/>
                    <a:pt x="3642" y="3832"/>
                    <a:pt x="3421" y="3642"/>
                  </a:cubicBezTo>
                  <a:cubicBezTo>
                    <a:pt x="3199" y="3420"/>
                    <a:pt x="2819" y="3262"/>
                    <a:pt x="2281" y="3135"/>
                  </a:cubicBezTo>
                  <a:lnTo>
                    <a:pt x="2249" y="3135"/>
                  </a:lnTo>
                  <a:lnTo>
                    <a:pt x="2249" y="2090"/>
                  </a:lnTo>
                  <a:cubicBezTo>
                    <a:pt x="2376" y="2090"/>
                    <a:pt x="2534" y="2122"/>
                    <a:pt x="2661" y="2154"/>
                  </a:cubicBezTo>
                  <a:cubicBezTo>
                    <a:pt x="2914" y="2217"/>
                    <a:pt x="3167" y="2312"/>
                    <a:pt x="3452" y="2407"/>
                  </a:cubicBezTo>
                  <a:lnTo>
                    <a:pt x="3452" y="1394"/>
                  </a:lnTo>
                  <a:cubicBezTo>
                    <a:pt x="3136" y="1330"/>
                    <a:pt x="2851" y="1267"/>
                    <a:pt x="2566" y="1235"/>
                  </a:cubicBezTo>
                  <a:cubicBezTo>
                    <a:pt x="2471" y="1203"/>
                    <a:pt x="2376" y="1203"/>
                    <a:pt x="2249" y="1203"/>
                  </a:cubicBezTo>
                  <a:lnTo>
                    <a:pt x="2249" y="317"/>
                  </a:lnTo>
                  <a:cubicBezTo>
                    <a:pt x="2249" y="127"/>
                    <a:pt x="2091" y="0"/>
                    <a:pt x="1901" y="0"/>
                  </a:cubicBezTo>
                  <a:close/>
                </a:path>
              </a:pathLst>
            </a:custGeom>
            <a:solidFill>
              <a:srgbClr val="C4C4C4"/>
            </a:solidFill>
            <a:ln w="9525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6" name="Google Shape;1526;p18"/>
            <p:cNvSpPr/>
            <p:nvPr/>
          </p:nvSpPr>
          <p:spPr>
            <a:xfrm>
              <a:off x="3298125" y="2488125"/>
              <a:ext cx="659550" cy="393525"/>
            </a:xfrm>
            <a:custGeom>
              <a:avLst/>
              <a:gdLst/>
              <a:ahLst/>
              <a:cxnLst/>
              <a:rect l="l" t="t" r="r" b="b"/>
              <a:pathLst>
                <a:path w="26382" h="15741" extrusionOk="0">
                  <a:moveTo>
                    <a:pt x="23499" y="983"/>
                  </a:moveTo>
                  <a:cubicBezTo>
                    <a:pt x="24544" y="983"/>
                    <a:pt x="25400" y="1838"/>
                    <a:pt x="25400" y="2883"/>
                  </a:cubicBezTo>
                  <a:lnTo>
                    <a:pt x="25400" y="12859"/>
                  </a:lnTo>
                  <a:cubicBezTo>
                    <a:pt x="25400" y="13904"/>
                    <a:pt x="24544" y="14759"/>
                    <a:pt x="23499" y="14759"/>
                  </a:cubicBezTo>
                  <a:lnTo>
                    <a:pt x="2883" y="14759"/>
                  </a:lnTo>
                  <a:cubicBezTo>
                    <a:pt x="1838" y="14759"/>
                    <a:pt x="983" y="13904"/>
                    <a:pt x="983" y="12859"/>
                  </a:cubicBezTo>
                  <a:lnTo>
                    <a:pt x="983" y="2883"/>
                  </a:lnTo>
                  <a:cubicBezTo>
                    <a:pt x="983" y="1838"/>
                    <a:pt x="1838" y="983"/>
                    <a:pt x="2883" y="983"/>
                  </a:cubicBezTo>
                  <a:close/>
                  <a:moveTo>
                    <a:pt x="2883" y="1"/>
                  </a:moveTo>
                  <a:cubicBezTo>
                    <a:pt x="1299" y="1"/>
                    <a:pt x="1" y="1299"/>
                    <a:pt x="1" y="2883"/>
                  </a:cubicBezTo>
                  <a:lnTo>
                    <a:pt x="1" y="12859"/>
                  </a:lnTo>
                  <a:cubicBezTo>
                    <a:pt x="1" y="14442"/>
                    <a:pt x="1299" y="15740"/>
                    <a:pt x="2883" y="15740"/>
                  </a:cubicBezTo>
                  <a:lnTo>
                    <a:pt x="23499" y="15740"/>
                  </a:lnTo>
                  <a:cubicBezTo>
                    <a:pt x="25083" y="15740"/>
                    <a:pt x="26381" y="14442"/>
                    <a:pt x="26381" y="12859"/>
                  </a:cubicBezTo>
                  <a:lnTo>
                    <a:pt x="26381" y="2883"/>
                  </a:lnTo>
                  <a:cubicBezTo>
                    <a:pt x="26381" y="1299"/>
                    <a:pt x="25083" y="1"/>
                    <a:pt x="23499" y="1"/>
                  </a:cubicBezTo>
                  <a:close/>
                </a:path>
              </a:pathLst>
            </a:custGeom>
            <a:solidFill>
              <a:srgbClr val="30475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7" name="Google Shape;1527;p18"/>
            <p:cNvSpPr/>
            <p:nvPr/>
          </p:nvSpPr>
          <p:spPr>
            <a:xfrm>
              <a:off x="3313975" y="2815125"/>
              <a:ext cx="631825" cy="54650"/>
            </a:xfrm>
            <a:custGeom>
              <a:avLst/>
              <a:gdLst/>
              <a:ahLst/>
              <a:cxnLst/>
              <a:rect l="l" t="t" r="r" b="b"/>
              <a:pathLst>
                <a:path w="25273" h="2186" extrusionOk="0">
                  <a:moveTo>
                    <a:pt x="0" y="0"/>
                  </a:moveTo>
                  <a:lnTo>
                    <a:pt x="0" y="285"/>
                  </a:lnTo>
                  <a:cubicBezTo>
                    <a:pt x="0" y="1330"/>
                    <a:pt x="855" y="2185"/>
                    <a:pt x="1900" y="2185"/>
                  </a:cubicBezTo>
                  <a:lnTo>
                    <a:pt x="23372" y="2185"/>
                  </a:lnTo>
                  <a:cubicBezTo>
                    <a:pt x="24417" y="2185"/>
                    <a:pt x="25272" y="1330"/>
                    <a:pt x="25272" y="285"/>
                  </a:cubicBezTo>
                  <a:lnTo>
                    <a:pt x="25272" y="0"/>
                  </a:lnTo>
                  <a:close/>
                </a:path>
              </a:pathLst>
            </a:custGeom>
            <a:solidFill>
              <a:srgbClr val="30475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8" name="Google Shape;1528;p18"/>
            <p:cNvSpPr/>
            <p:nvPr/>
          </p:nvSpPr>
          <p:spPr>
            <a:xfrm>
              <a:off x="3583950" y="2820650"/>
              <a:ext cx="111650" cy="111675"/>
            </a:xfrm>
            <a:custGeom>
              <a:avLst/>
              <a:gdLst/>
              <a:ahLst/>
              <a:cxnLst/>
              <a:rect l="l" t="t" r="r" b="b"/>
              <a:pathLst>
                <a:path w="4466" h="4467" extrusionOk="0">
                  <a:moveTo>
                    <a:pt x="0" y="1"/>
                  </a:moveTo>
                  <a:lnTo>
                    <a:pt x="0" y="4466"/>
                  </a:lnTo>
                  <a:lnTo>
                    <a:pt x="4466" y="4466"/>
                  </a:lnTo>
                  <a:lnTo>
                    <a:pt x="4466" y="1"/>
                  </a:lnTo>
                  <a:close/>
                </a:path>
              </a:pathLst>
            </a:custGeom>
            <a:solidFill>
              <a:srgbClr val="30475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" name="Google Shape;1529;p18"/>
            <p:cNvSpPr/>
            <p:nvPr/>
          </p:nvSpPr>
          <p:spPr>
            <a:xfrm>
              <a:off x="3487350" y="2915675"/>
              <a:ext cx="311175" cy="28525"/>
            </a:xfrm>
            <a:custGeom>
              <a:avLst/>
              <a:gdLst/>
              <a:ahLst/>
              <a:cxnLst/>
              <a:rect l="l" t="t" r="r" b="b"/>
              <a:pathLst>
                <a:path w="12447" h="1141" extrusionOk="0">
                  <a:moveTo>
                    <a:pt x="1" y="0"/>
                  </a:moveTo>
                  <a:lnTo>
                    <a:pt x="1" y="1140"/>
                  </a:lnTo>
                  <a:lnTo>
                    <a:pt x="12447" y="1140"/>
                  </a:lnTo>
                  <a:lnTo>
                    <a:pt x="12447" y="0"/>
                  </a:lnTo>
                  <a:close/>
                </a:path>
              </a:pathLst>
            </a:custGeom>
            <a:solidFill>
              <a:srgbClr val="30475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0" name="Google Shape;1530;p18"/>
            <p:cNvSpPr/>
            <p:nvPr/>
          </p:nvSpPr>
          <p:spPr>
            <a:xfrm>
              <a:off x="3440650" y="2667075"/>
              <a:ext cx="95025" cy="95825"/>
            </a:xfrm>
            <a:custGeom>
              <a:avLst/>
              <a:gdLst/>
              <a:ahLst/>
              <a:cxnLst/>
              <a:rect l="l" t="t" r="r" b="b"/>
              <a:pathLst>
                <a:path w="3801" h="3833" extrusionOk="0">
                  <a:moveTo>
                    <a:pt x="0" y="0"/>
                  </a:moveTo>
                  <a:lnTo>
                    <a:pt x="0" y="3832"/>
                  </a:lnTo>
                  <a:lnTo>
                    <a:pt x="3801" y="3832"/>
                  </a:lnTo>
                  <a:lnTo>
                    <a:pt x="3801" y="0"/>
                  </a:lnTo>
                  <a:close/>
                </a:path>
              </a:pathLst>
            </a:custGeom>
            <a:solidFill>
              <a:srgbClr val="CECE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1" name="Google Shape;1531;p18"/>
            <p:cNvSpPr/>
            <p:nvPr/>
          </p:nvSpPr>
          <p:spPr>
            <a:xfrm>
              <a:off x="3575250" y="2621150"/>
              <a:ext cx="95025" cy="140950"/>
            </a:xfrm>
            <a:custGeom>
              <a:avLst/>
              <a:gdLst/>
              <a:ahLst/>
              <a:cxnLst/>
              <a:rect l="l" t="t" r="r" b="b"/>
              <a:pathLst>
                <a:path w="3801" h="5638" extrusionOk="0">
                  <a:moveTo>
                    <a:pt x="0" y="0"/>
                  </a:moveTo>
                  <a:lnTo>
                    <a:pt x="0" y="5637"/>
                  </a:lnTo>
                  <a:lnTo>
                    <a:pt x="3800" y="5637"/>
                  </a:lnTo>
                  <a:lnTo>
                    <a:pt x="3800" y="0"/>
                  </a:lnTo>
                  <a:close/>
                </a:path>
              </a:pathLst>
            </a:custGeom>
            <a:solidFill>
              <a:srgbClr val="F2A36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2" name="Google Shape;1532;p18"/>
            <p:cNvSpPr/>
            <p:nvPr/>
          </p:nvSpPr>
          <p:spPr>
            <a:xfrm>
              <a:off x="3709050" y="2572850"/>
              <a:ext cx="95025" cy="189250"/>
            </a:xfrm>
            <a:custGeom>
              <a:avLst/>
              <a:gdLst/>
              <a:ahLst/>
              <a:cxnLst/>
              <a:rect l="l" t="t" r="r" b="b"/>
              <a:pathLst>
                <a:path w="3801" h="7570" extrusionOk="0">
                  <a:moveTo>
                    <a:pt x="0" y="1"/>
                  </a:moveTo>
                  <a:lnTo>
                    <a:pt x="0" y="7569"/>
                  </a:lnTo>
                  <a:lnTo>
                    <a:pt x="3800" y="7569"/>
                  </a:lnTo>
                  <a:lnTo>
                    <a:pt x="3800" y="1"/>
                  </a:lnTo>
                  <a:close/>
                </a:path>
              </a:pathLst>
            </a:custGeom>
            <a:solidFill>
              <a:srgbClr val="30475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3" name="Google Shape;1533;p18"/>
            <p:cNvSpPr/>
            <p:nvPr/>
          </p:nvSpPr>
          <p:spPr>
            <a:xfrm>
              <a:off x="3633025" y="3284600"/>
              <a:ext cx="25" cy="467150"/>
            </a:xfrm>
            <a:custGeom>
              <a:avLst/>
              <a:gdLst/>
              <a:ahLst/>
              <a:cxnLst/>
              <a:rect l="l" t="t" r="r" b="b"/>
              <a:pathLst>
                <a:path w="1" h="18686" fill="none" extrusionOk="0">
                  <a:moveTo>
                    <a:pt x="1" y="18686"/>
                  </a:moveTo>
                  <a:lnTo>
                    <a:pt x="1" y="1"/>
                  </a:lnTo>
                </a:path>
              </a:pathLst>
            </a:custGeom>
            <a:noFill/>
            <a:ln w="10300" cap="flat" cmpd="sng">
              <a:solidFill>
                <a:srgbClr val="CECECE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4" name="Google Shape;1534;p18"/>
            <p:cNvSpPr/>
            <p:nvPr/>
          </p:nvSpPr>
          <p:spPr>
            <a:xfrm>
              <a:off x="4182500" y="2716950"/>
              <a:ext cx="467150" cy="25"/>
            </a:xfrm>
            <a:custGeom>
              <a:avLst/>
              <a:gdLst/>
              <a:ahLst/>
              <a:cxnLst/>
              <a:rect l="l" t="t" r="r" b="b"/>
              <a:pathLst>
                <a:path w="18686" h="1" fill="none" extrusionOk="0">
                  <a:moveTo>
                    <a:pt x="18685" y="0"/>
                  </a:moveTo>
                  <a:lnTo>
                    <a:pt x="0" y="0"/>
                  </a:lnTo>
                </a:path>
              </a:pathLst>
            </a:custGeom>
            <a:noFill/>
            <a:ln w="10300" cap="flat" cmpd="sng">
              <a:solidFill>
                <a:srgbClr val="CECECE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5" name="Google Shape;1535;p18"/>
            <p:cNvSpPr/>
            <p:nvPr/>
          </p:nvSpPr>
          <p:spPr>
            <a:xfrm>
              <a:off x="3633025" y="1694050"/>
              <a:ext cx="25" cy="467125"/>
            </a:xfrm>
            <a:custGeom>
              <a:avLst/>
              <a:gdLst/>
              <a:ahLst/>
              <a:cxnLst/>
              <a:rect l="l" t="t" r="r" b="b"/>
              <a:pathLst>
                <a:path w="1" h="18685" fill="none" extrusionOk="0">
                  <a:moveTo>
                    <a:pt x="1" y="18685"/>
                  </a:moveTo>
                  <a:lnTo>
                    <a:pt x="1" y="0"/>
                  </a:lnTo>
                </a:path>
              </a:pathLst>
            </a:custGeom>
            <a:noFill/>
            <a:ln w="10300" cap="flat" cmpd="sng">
              <a:solidFill>
                <a:srgbClr val="CECECE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6" name="Google Shape;1536;p18"/>
            <p:cNvSpPr/>
            <p:nvPr/>
          </p:nvSpPr>
          <p:spPr>
            <a:xfrm>
              <a:off x="4025725" y="2005975"/>
              <a:ext cx="311975" cy="311975"/>
            </a:xfrm>
            <a:custGeom>
              <a:avLst/>
              <a:gdLst/>
              <a:ahLst/>
              <a:cxnLst/>
              <a:rect l="l" t="t" r="r" b="b"/>
              <a:pathLst>
                <a:path w="12479" h="12479" fill="none" extrusionOk="0">
                  <a:moveTo>
                    <a:pt x="1" y="12478"/>
                  </a:moveTo>
                  <a:lnTo>
                    <a:pt x="12478" y="1"/>
                  </a:lnTo>
                </a:path>
              </a:pathLst>
            </a:custGeom>
            <a:noFill/>
            <a:ln w="10300" cap="flat" cmpd="sng">
              <a:solidFill>
                <a:srgbClr val="CECECE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7" name="Google Shape;1537;p18"/>
            <p:cNvSpPr/>
            <p:nvPr/>
          </p:nvSpPr>
          <p:spPr>
            <a:xfrm>
              <a:off x="4021775" y="3109650"/>
              <a:ext cx="311975" cy="311950"/>
            </a:xfrm>
            <a:custGeom>
              <a:avLst/>
              <a:gdLst/>
              <a:ahLst/>
              <a:cxnLst/>
              <a:rect l="l" t="t" r="r" b="b"/>
              <a:pathLst>
                <a:path w="12479" h="12478" fill="none" extrusionOk="0">
                  <a:moveTo>
                    <a:pt x="12478" y="12478"/>
                  </a:moveTo>
                  <a:lnTo>
                    <a:pt x="0" y="0"/>
                  </a:lnTo>
                </a:path>
              </a:pathLst>
            </a:custGeom>
            <a:noFill/>
            <a:ln w="10300" cap="flat" cmpd="sng">
              <a:solidFill>
                <a:srgbClr val="CECECE"/>
              </a:solidFill>
              <a:prstDash val="solid"/>
              <a:miter lim="3166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8" name="Google Shape;1538;p18"/>
            <p:cNvSpPr/>
            <p:nvPr/>
          </p:nvSpPr>
          <p:spPr>
            <a:xfrm>
              <a:off x="4332925" y="2716150"/>
              <a:ext cx="441025" cy="809950"/>
            </a:xfrm>
            <a:custGeom>
              <a:avLst/>
              <a:gdLst/>
              <a:ahLst/>
              <a:cxnLst/>
              <a:rect l="l" t="t" r="r" b="b"/>
              <a:pathLst>
                <a:path w="17641" h="32398" extrusionOk="0">
                  <a:moveTo>
                    <a:pt x="11686" y="1"/>
                  </a:moveTo>
                  <a:cubicBezTo>
                    <a:pt x="11686" y="10990"/>
                    <a:pt x="7221" y="20965"/>
                    <a:pt x="0" y="28186"/>
                  </a:cubicBezTo>
                  <a:lnTo>
                    <a:pt x="4212" y="32398"/>
                  </a:lnTo>
                  <a:cubicBezTo>
                    <a:pt x="12510" y="24101"/>
                    <a:pt x="17640" y="12636"/>
                    <a:pt x="17640" y="1"/>
                  </a:cubicBezTo>
                  <a:close/>
                </a:path>
              </a:pathLst>
            </a:custGeom>
            <a:solidFill>
              <a:srgbClr val="F2A36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9" name="Google Shape;1539;p18"/>
            <p:cNvSpPr/>
            <p:nvPr/>
          </p:nvSpPr>
          <p:spPr>
            <a:xfrm>
              <a:off x="4332125" y="1906225"/>
              <a:ext cx="441825" cy="809950"/>
            </a:xfrm>
            <a:custGeom>
              <a:avLst/>
              <a:gdLst/>
              <a:ahLst/>
              <a:cxnLst/>
              <a:rect l="l" t="t" r="r" b="b"/>
              <a:pathLst>
                <a:path w="17673" h="32398" extrusionOk="0">
                  <a:moveTo>
                    <a:pt x="4244" y="0"/>
                  </a:moveTo>
                  <a:lnTo>
                    <a:pt x="1" y="4212"/>
                  </a:lnTo>
                  <a:cubicBezTo>
                    <a:pt x="7253" y="11433"/>
                    <a:pt x="11718" y="21409"/>
                    <a:pt x="11718" y="32398"/>
                  </a:cubicBezTo>
                  <a:lnTo>
                    <a:pt x="17672" y="32398"/>
                  </a:lnTo>
                  <a:cubicBezTo>
                    <a:pt x="17672" y="19762"/>
                    <a:pt x="12542" y="8298"/>
                    <a:pt x="4244" y="0"/>
                  </a:cubicBezTo>
                  <a:close/>
                </a:path>
              </a:pathLst>
            </a:custGeom>
            <a:solidFill>
              <a:srgbClr val="30475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0" name="Google Shape;1540;p18"/>
            <p:cNvSpPr/>
            <p:nvPr/>
          </p:nvSpPr>
          <p:spPr>
            <a:xfrm>
              <a:off x="3628275" y="3420775"/>
              <a:ext cx="809975" cy="441825"/>
            </a:xfrm>
            <a:custGeom>
              <a:avLst/>
              <a:gdLst/>
              <a:ahLst/>
              <a:cxnLst/>
              <a:rect l="l" t="t" r="r" b="b"/>
              <a:pathLst>
                <a:path w="32399" h="17673" extrusionOk="0">
                  <a:moveTo>
                    <a:pt x="28186" y="1"/>
                  </a:moveTo>
                  <a:cubicBezTo>
                    <a:pt x="20966" y="7221"/>
                    <a:pt x="10990" y="11687"/>
                    <a:pt x="1" y="11687"/>
                  </a:cubicBezTo>
                  <a:lnTo>
                    <a:pt x="1" y="17672"/>
                  </a:lnTo>
                  <a:cubicBezTo>
                    <a:pt x="12637" y="17672"/>
                    <a:pt x="24101" y="12510"/>
                    <a:pt x="32398" y="4213"/>
                  </a:cubicBezTo>
                  <a:lnTo>
                    <a:pt x="28186" y="1"/>
                  </a:lnTo>
                  <a:close/>
                </a:path>
              </a:pathLst>
            </a:custGeom>
            <a:solidFill>
              <a:srgbClr val="22283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41" name="Google Shape;1541;p18"/>
          <p:cNvSpPr txBox="1"/>
          <p:nvPr/>
        </p:nvSpPr>
        <p:spPr>
          <a:xfrm>
            <a:off x="67310" y="1425575"/>
            <a:ext cx="2668905" cy="24752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Introduction</a:t>
            </a:r>
          </a:p>
        </p:txBody>
      </p:sp>
      <p:sp>
        <p:nvSpPr>
          <p:cNvPr id="1542" name="Google Shape;1542;p18"/>
          <p:cNvSpPr txBox="1"/>
          <p:nvPr/>
        </p:nvSpPr>
        <p:spPr>
          <a:xfrm>
            <a:off x="5102860" y="135255"/>
            <a:ext cx="3462020" cy="563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1">
                <a:solidFill>
                  <a:schemeClr val="tx1"/>
                </a:solidFill>
                <a:latin typeface="Arial" panose="020B0604020202020204" pitchFamily="34" charset="0"/>
                <a:ea typeface="Fira Sans Extra Condensed Medium" panose="020B0603050000020004"/>
                <a:cs typeface="Arial" panose="020B0604020202020204" pitchFamily="34" charset="0"/>
                <a:sym typeface="Fira Sans Extra Condensed Medium" panose="020B0603050000020004"/>
              </a:rPr>
              <a:t>Digital Transformation (What)</a:t>
            </a:r>
          </a:p>
        </p:txBody>
      </p:sp>
      <p:sp>
        <p:nvSpPr>
          <p:cNvPr id="1543" name="Google Shape;1543;p18"/>
          <p:cNvSpPr txBox="1"/>
          <p:nvPr/>
        </p:nvSpPr>
        <p:spPr>
          <a:xfrm>
            <a:off x="5102860" y="719455"/>
            <a:ext cx="4040505" cy="9994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just" rtl="0" font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The use of digital technology everywhere in society, affecting how things are done by governments, businesses and citizens. </a:t>
            </a:r>
            <a:r>
              <a:rPr lang="en-US" altLang="en-US" i="1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Example:</a:t>
            </a: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 Shifting from documents on paper to online records for land.</a:t>
            </a:r>
          </a:p>
        </p:txBody>
      </p:sp>
      <p:sp>
        <p:nvSpPr>
          <p:cNvPr id="1544" name="Google Shape;1544;p18"/>
          <p:cNvSpPr txBox="1"/>
          <p:nvPr/>
        </p:nvSpPr>
        <p:spPr>
          <a:xfrm>
            <a:off x="5103072" y="1901895"/>
            <a:ext cx="2412600" cy="3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1">
                <a:solidFill>
                  <a:schemeClr val="tx1"/>
                </a:solidFill>
                <a:latin typeface="Arial" panose="020B0604020202020204" pitchFamily="34" charset="0"/>
                <a:ea typeface="Fira Sans Extra Condensed Medium" panose="020B0603050000020004"/>
                <a:cs typeface="Arial" panose="020B0604020202020204" pitchFamily="34" charset="0"/>
                <a:sym typeface="Fira Sans Extra Condensed Medium" panose="020B0603050000020004"/>
              </a:rPr>
              <a:t>Key Focus Areas</a:t>
            </a:r>
          </a:p>
        </p:txBody>
      </p:sp>
      <p:sp>
        <p:nvSpPr>
          <p:cNvPr id="1545" name="Google Shape;1545;p18"/>
          <p:cNvSpPr txBox="1"/>
          <p:nvPr/>
        </p:nvSpPr>
        <p:spPr>
          <a:xfrm>
            <a:off x="5103495" y="2237105"/>
            <a:ext cx="3819525" cy="12439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just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Financial services using mobile devices, for example, </a:t>
            </a:r>
            <a:r>
              <a:rPr lang="en-US" altLang="en-US" b="1" i="1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bKash</a:t>
            </a: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 and </a:t>
            </a:r>
            <a:r>
              <a:rPr lang="en-US" altLang="en-US" b="1" i="1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Nagad</a:t>
            </a: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.</a:t>
            </a:r>
          </a:p>
          <a:p>
            <a:pPr marL="171450" lvl="0" indent="-171450" algn="just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Infrastructure that includes fibre optics and digital technology in classrooms.</a:t>
            </a:r>
          </a:p>
        </p:txBody>
      </p:sp>
      <p:sp>
        <p:nvSpPr>
          <p:cNvPr id="1548" name="Google Shape;1548;p18"/>
          <p:cNvSpPr txBox="1"/>
          <p:nvPr/>
        </p:nvSpPr>
        <p:spPr>
          <a:xfrm>
            <a:off x="5103700" y="3545740"/>
            <a:ext cx="2412600" cy="3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1">
                <a:solidFill>
                  <a:schemeClr val="tx1"/>
                </a:solidFill>
                <a:latin typeface="Arial" panose="020B0604020202020204" pitchFamily="34" charset="0"/>
                <a:ea typeface="Fira Sans Extra Condensed Medium" panose="020B0603050000020004"/>
                <a:cs typeface="Arial" panose="020B0604020202020204" pitchFamily="34" charset="0"/>
                <a:sym typeface="Fira Sans Extra Condensed Medium" panose="020B0603050000020004"/>
              </a:rPr>
              <a:t>Why it matters</a:t>
            </a:r>
          </a:p>
        </p:txBody>
      </p:sp>
      <p:sp>
        <p:nvSpPr>
          <p:cNvPr id="1549" name="Google Shape;1549;p18"/>
          <p:cNvSpPr txBox="1"/>
          <p:nvPr/>
        </p:nvSpPr>
        <p:spPr>
          <a:xfrm>
            <a:off x="5103495" y="3900805"/>
            <a:ext cx="3948430" cy="8902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Digital solutions are being used in Bangladesh to make things more efficient, transparent and stimulate economic development.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" name="Google Shape;418;p15"/>
          <p:cNvSpPr txBox="1"/>
          <p:nvPr/>
        </p:nvSpPr>
        <p:spPr>
          <a:xfrm>
            <a:off x="140970" y="0"/>
            <a:ext cx="4914900" cy="935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>
                <a:solidFill>
                  <a:schemeClr val="tx1"/>
                </a:solidFill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Aims of the Objectives</a:t>
            </a:r>
            <a:endParaRPr lang="en-US" altLang="zh-CN" sz="2800" b="1">
              <a:solidFill>
                <a:schemeClr val="tx1"/>
              </a:solidFill>
              <a:latin typeface="Arial" panose="020B0604020202020204" pitchFamily="34" charset="0"/>
              <a:ea typeface="DeepSeek-CJK-patch"/>
              <a:cs typeface="Arial" panose="020B0604020202020204" pitchFamily="34" charset="0"/>
              <a:sym typeface="+mn-ea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2525" y="2667000"/>
            <a:ext cx="1067435" cy="1067435"/>
          </a:xfrm>
          <a:prstGeom prst="rect">
            <a:avLst/>
          </a:prstGeom>
        </p:spPr>
      </p:pic>
      <p:sp>
        <p:nvSpPr>
          <p:cNvPr id="4" name="Google Shape;420;p15"/>
          <p:cNvSpPr txBox="1"/>
          <p:nvPr/>
        </p:nvSpPr>
        <p:spPr>
          <a:xfrm>
            <a:off x="140970" y="762000"/>
            <a:ext cx="8428990" cy="6807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 b="1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Aims:</a:t>
            </a: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 "To analyze the progress, challenges, and future potential of digital transformation in Bangladesh, and propose actionable strategies for inclusive growth."</a:t>
            </a:r>
          </a:p>
        </p:txBody>
      </p:sp>
      <p:sp>
        <p:nvSpPr>
          <p:cNvPr id="2" name="Text Box 1"/>
          <p:cNvSpPr txBox="1"/>
          <p:nvPr/>
        </p:nvSpPr>
        <p:spPr>
          <a:xfrm>
            <a:off x="140970" y="1594485"/>
            <a:ext cx="42424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/>
              <a:t>Objectives:</a:t>
            </a:r>
          </a:p>
          <a:p>
            <a:pPr algn="just"/>
            <a:endParaRPr lang="en-US" b="1"/>
          </a:p>
        </p:txBody>
      </p:sp>
      <p:graphicFrame>
        <p:nvGraphicFramePr>
          <p:cNvPr id="7" name="Diagram 6"/>
          <p:cNvGraphicFramePr/>
          <p:nvPr/>
        </p:nvGraphicFramePr>
        <p:xfrm>
          <a:off x="140970" y="2003425"/>
          <a:ext cx="6880225" cy="2917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6" name="Google Shape;1686;p20"/>
          <p:cNvSpPr txBox="1"/>
          <p:nvPr/>
        </p:nvSpPr>
        <p:spPr>
          <a:xfrm>
            <a:off x="717400" y="411475"/>
            <a:ext cx="7723500" cy="4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Core Components of Digital Transformation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795" y="1581785"/>
            <a:ext cx="1266825" cy="1266825"/>
          </a:xfrm>
          <a:prstGeom prst="rect">
            <a:avLst/>
          </a:prstGeom>
        </p:spPr>
      </p:pic>
      <p:sp>
        <p:nvSpPr>
          <p:cNvPr id="5" name="Rounded Rectangle 4"/>
          <p:cNvSpPr/>
          <p:nvPr/>
        </p:nvSpPr>
        <p:spPr>
          <a:xfrm>
            <a:off x="908050" y="3001645"/>
            <a:ext cx="1517650" cy="430530"/>
          </a:xfrm>
          <a:prstGeom prst="roundRect">
            <a:avLst/>
          </a:prstGeom>
          <a:noFill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</a:rPr>
              <a:t>Infrastructure</a:t>
            </a:r>
          </a:p>
        </p:txBody>
      </p:sp>
      <p:sp>
        <p:nvSpPr>
          <p:cNvPr id="13" name="Rectangles 12"/>
          <p:cNvSpPr/>
          <p:nvPr/>
        </p:nvSpPr>
        <p:spPr>
          <a:xfrm>
            <a:off x="608965" y="3585210"/>
            <a:ext cx="2152015" cy="8248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en-US">
                <a:solidFill>
                  <a:schemeClr val="tx1"/>
                </a:solidFill>
                <a:sym typeface="+mn-ea"/>
              </a:rPr>
              <a:t>High-speed internet (4G/5G), fiber optics, digital hubs.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9555" y="1688465"/>
            <a:ext cx="1159510" cy="1159510"/>
          </a:xfrm>
          <a:prstGeom prst="rect">
            <a:avLst/>
          </a:prstGeom>
        </p:spPr>
      </p:pic>
      <p:sp>
        <p:nvSpPr>
          <p:cNvPr id="15" name="Rounded Rectangle 14"/>
          <p:cNvSpPr/>
          <p:nvPr/>
        </p:nvSpPr>
        <p:spPr>
          <a:xfrm>
            <a:off x="3874135" y="3001645"/>
            <a:ext cx="1529715" cy="430530"/>
          </a:xfrm>
          <a:prstGeom prst="roundRect">
            <a:avLst/>
          </a:prstGeom>
          <a:noFill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</a:rPr>
              <a:t>E-Services</a:t>
            </a:r>
          </a:p>
        </p:txBody>
      </p:sp>
      <p:sp>
        <p:nvSpPr>
          <p:cNvPr id="18" name="Rectangles 17"/>
          <p:cNvSpPr/>
          <p:nvPr/>
        </p:nvSpPr>
        <p:spPr>
          <a:xfrm>
            <a:off x="3552190" y="3585845"/>
            <a:ext cx="2152015" cy="8248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en-US">
                <a:solidFill>
                  <a:schemeClr val="tx1"/>
                </a:solidFill>
                <a:sym typeface="+mn-ea"/>
              </a:rPr>
              <a:t>Digital IDs (NID), mobile banking (bKash), e-government portals.</a:t>
            </a: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6420" y="1692275"/>
            <a:ext cx="1156335" cy="1156335"/>
          </a:xfrm>
          <a:prstGeom prst="rect">
            <a:avLst/>
          </a:prstGeom>
        </p:spPr>
      </p:pic>
      <p:sp>
        <p:nvSpPr>
          <p:cNvPr id="20" name="Rounded Rectangle 19"/>
          <p:cNvSpPr/>
          <p:nvPr/>
        </p:nvSpPr>
        <p:spPr>
          <a:xfrm>
            <a:off x="6729730" y="3001645"/>
            <a:ext cx="1529715" cy="430530"/>
          </a:xfrm>
          <a:prstGeom prst="roundRect">
            <a:avLst/>
          </a:prstGeom>
          <a:noFill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en-US" b="1">
                <a:solidFill>
                  <a:schemeClr val="tx1"/>
                </a:solidFill>
              </a:rPr>
              <a:t>Policy Frameworks</a:t>
            </a:r>
          </a:p>
        </p:txBody>
      </p:sp>
      <p:sp>
        <p:nvSpPr>
          <p:cNvPr id="22" name="Rectangles 21"/>
          <p:cNvSpPr/>
          <p:nvPr/>
        </p:nvSpPr>
        <p:spPr>
          <a:xfrm>
            <a:off x="6418580" y="3585210"/>
            <a:ext cx="2152015" cy="8248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en-US">
                <a:solidFill>
                  <a:schemeClr val="tx1"/>
                </a:solidFill>
                <a:sym typeface="+mn-ea"/>
              </a:rPr>
              <a:t>"Digital Bangladesh Strategy" (2009), cybersecurity laws.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1" name="Google Shape;1541;p18"/>
          <p:cNvSpPr txBox="1"/>
          <p:nvPr/>
        </p:nvSpPr>
        <p:spPr>
          <a:xfrm>
            <a:off x="67310" y="631825"/>
            <a:ext cx="2668905" cy="24752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Literature Review</a:t>
            </a:r>
          </a:p>
        </p:txBody>
      </p:sp>
      <p:sp>
        <p:nvSpPr>
          <p:cNvPr id="1543" name="Google Shape;1543;p18"/>
          <p:cNvSpPr txBox="1"/>
          <p:nvPr/>
        </p:nvSpPr>
        <p:spPr>
          <a:xfrm>
            <a:off x="2736215" y="842010"/>
            <a:ext cx="6052185" cy="3641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just" rtl="0" font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 b="1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Global Trends:</a:t>
            </a:r>
            <a:endParaRPr lang="en-US" altLang="en-US">
              <a:latin typeface="Arial" panose="020B0604020202020204" pitchFamily="34" charset="0"/>
              <a:ea typeface="Fira Sans" panose="020B0503050000020004"/>
              <a:cs typeface="Arial" panose="020B0604020202020204" pitchFamily="34" charset="0"/>
              <a:sym typeface="Fira Sans" panose="020B0503050000020004"/>
            </a:endParaRPr>
          </a:p>
          <a:p>
            <a:pPr marL="285750" lvl="0" indent="-285750" algn="just" rtl="0" font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Digital Transformation helps boost an emerging economy’s GDP growth by 1.5% every year (World Bank, 2022).</a:t>
            </a:r>
          </a:p>
          <a:p>
            <a:pPr marL="285750" lvl="0" indent="-285750" algn="just" rtl="0" font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McKinsey (2021) reports that AI and IoT are playing major roles.</a:t>
            </a:r>
          </a:p>
          <a:p>
            <a:pPr marL="0" lvl="0" indent="0" algn="just" rtl="0" font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 b="1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Bangladesh-Specific Studies:</a:t>
            </a:r>
            <a:endParaRPr lang="en-US" altLang="en-US">
              <a:latin typeface="Arial" panose="020B0604020202020204" pitchFamily="34" charset="0"/>
              <a:ea typeface="Fira Sans" panose="020B0503050000020004"/>
              <a:cs typeface="Arial" panose="020B0604020202020204" pitchFamily="34" charset="0"/>
              <a:sym typeface="Fira Sans" panose="020B0503050000020004"/>
            </a:endParaRPr>
          </a:p>
          <a:p>
            <a:pPr marL="285750" lvl="0" indent="-285750" algn="just" rtl="0" font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Lack of enough facilities affects rural Digital transformation (Rahman et al., 2023).</a:t>
            </a:r>
          </a:p>
          <a:p>
            <a:pPr marL="285750" lvl="0" indent="-285750" algn="just" rtl="0" font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The achievements of bKash reveal the great potential in the area of mobile financial services in Bangladesh (as stated in the Bangladesh Bank Report, 2022).</a:t>
            </a:r>
          </a:p>
          <a:p>
            <a:pPr marL="0" lvl="0" indent="0" algn="just" rtl="0" font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altLang="en-US">
              <a:latin typeface="Arial" panose="020B0604020202020204" pitchFamily="34" charset="0"/>
              <a:ea typeface="Fira Sans" panose="020B0503050000020004"/>
              <a:cs typeface="Arial" panose="020B0604020202020204" pitchFamily="34" charset="0"/>
              <a:sym typeface="Fira Sans" panose="020B0503050000020004"/>
            </a:endParaRPr>
          </a:p>
          <a:p>
            <a:pPr marL="0" lvl="0" indent="0" algn="just" rtl="0" font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altLang="en-US">
              <a:latin typeface="Arial" panose="020B0604020202020204" pitchFamily="34" charset="0"/>
              <a:ea typeface="Fira Sans" panose="020B0503050000020004"/>
              <a:cs typeface="Arial" panose="020B0604020202020204" pitchFamily="34" charset="0"/>
              <a:sym typeface="Fira Sans" panose="020B0503050000020004"/>
            </a:endParaRPr>
          </a:p>
        </p:txBody>
      </p:sp>
      <p:pic>
        <p:nvPicPr>
          <p:cNvPr id="3" name="Picture 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3955" y="2732405"/>
            <a:ext cx="476250" cy="476250"/>
          </a:xfrm>
          <a:prstGeom prst="rect">
            <a:avLst/>
          </a:prstGeom>
        </p:spPr>
      </p:pic>
      <p:cxnSp>
        <p:nvCxnSpPr>
          <p:cNvPr id="2" name="Straight Connector 1"/>
          <p:cNvCxnSpPr/>
          <p:nvPr/>
        </p:nvCxnSpPr>
        <p:spPr>
          <a:xfrm>
            <a:off x="2526665" y="1417320"/>
            <a:ext cx="11430" cy="2230755"/>
          </a:xfrm>
          <a:prstGeom prst="lin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" name="Google Shape;418;p15"/>
          <p:cNvSpPr txBox="1"/>
          <p:nvPr/>
        </p:nvSpPr>
        <p:spPr>
          <a:xfrm>
            <a:off x="0" y="111760"/>
            <a:ext cx="8764905" cy="935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 sz="2800" b="1">
                <a:solidFill>
                  <a:schemeClr val="tx1"/>
                </a:solidFill>
                <a:latin typeface="Arial" panose="020B0604020202020204" pitchFamily="34" charset="0"/>
                <a:ea typeface="DeepSeek-CJK-patch"/>
                <a:cs typeface="Arial" panose="020B0604020202020204" pitchFamily="34" charset="0"/>
                <a:sym typeface="+mn-ea"/>
              </a:rPr>
              <a:t>Current Initiatives of Digital Transformation</a:t>
            </a:r>
            <a:endParaRPr lang="en-US" altLang="zh-CN" sz="2800" b="1">
              <a:solidFill>
                <a:schemeClr val="tx1"/>
              </a:solidFill>
              <a:latin typeface="Arial" panose="020B0604020202020204" pitchFamily="34" charset="0"/>
              <a:ea typeface="DeepSeek-CJK-patch"/>
              <a:cs typeface="Arial" panose="020B0604020202020204" pitchFamily="34" charset="0"/>
              <a:sym typeface="+mn-ea"/>
            </a:endParaRPr>
          </a:p>
        </p:txBody>
      </p:sp>
      <p:sp>
        <p:nvSpPr>
          <p:cNvPr id="419" name="Google Shape;419;p15"/>
          <p:cNvSpPr txBox="1"/>
          <p:nvPr/>
        </p:nvSpPr>
        <p:spPr>
          <a:xfrm>
            <a:off x="442595" y="1084580"/>
            <a:ext cx="4881880" cy="4298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en-US" altLang="en-US" sz="16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A2i Programme (Access to Information)</a:t>
            </a:r>
          </a:p>
        </p:txBody>
      </p:sp>
      <p:sp>
        <p:nvSpPr>
          <p:cNvPr id="420" name="Google Shape;420;p15"/>
          <p:cNvSpPr txBox="1"/>
          <p:nvPr/>
        </p:nvSpPr>
        <p:spPr>
          <a:xfrm>
            <a:off x="735330" y="1417320"/>
            <a:ext cx="6002655" cy="9734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What? Government is working on a technology-based system to handle more than 2,000 essential services such as birth certificates, land records, etc.</a:t>
            </a:r>
          </a:p>
          <a:p>
            <a:pPr marL="0" lvl="0" indent="0" algn="just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 b="1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Impact:</a:t>
            </a: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 Reduced corruption, faster service delivery.</a:t>
            </a:r>
          </a:p>
          <a:p>
            <a:pPr marL="0" lvl="0" indent="0" algn="just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altLang="en-US">
              <a:latin typeface="Arial" panose="020B0604020202020204" pitchFamily="34" charset="0"/>
              <a:ea typeface="Fira Sans" panose="020B0503050000020004"/>
              <a:cs typeface="Arial" panose="020B0604020202020204" pitchFamily="34" charset="0"/>
              <a:sym typeface="Fira Sans" panose="020B0503050000020004"/>
            </a:endParaRPr>
          </a:p>
        </p:txBody>
      </p:sp>
      <p:sp>
        <p:nvSpPr>
          <p:cNvPr id="421" name="Google Shape;421;p15"/>
          <p:cNvSpPr txBox="1"/>
          <p:nvPr/>
        </p:nvSpPr>
        <p:spPr>
          <a:xfrm>
            <a:off x="442595" y="2408555"/>
            <a:ext cx="4491355" cy="4298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en-US" altLang="en-US" sz="16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Mobile Financial Services (MFS) Boom</a:t>
            </a:r>
          </a:p>
        </p:txBody>
      </p:sp>
      <p:sp>
        <p:nvSpPr>
          <p:cNvPr id="422" name="Google Shape;422;p15"/>
          <p:cNvSpPr txBox="1"/>
          <p:nvPr/>
        </p:nvSpPr>
        <p:spPr>
          <a:xfrm>
            <a:off x="735330" y="2784475"/>
            <a:ext cx="5765800" cy="689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just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BKash (handles 85% of mobile transactions)(Bangladesh Bank, 2023).</a:t>
            </a:r>
          </a:p>
          <a:p>
            <a:pPr marL="0" lvl="0" indent="0" algn="just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 b="1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Impact:</a:t>
            </a: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 Financial inclusion for unbanked populations.</a:t>
            </a:r>
          </a:p>
        </p:txBody>
      </p:sp>
      <p:sp>
        <p:nvSpPr>
          <p:cNvPr id="423" name="Google Shape;423;p15"/>
          <p:cNvSpPr txBox="1"/>
          <p:nvPr/>
        </p:nvSpPr>
        <p:spPr>
          <a:xfrm>
            <a:off x="442595" y="3398520"/>
            <a:ext cx="3806825" cy="5124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en-US" altLang="en-US" sz="16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Startup Ecosystem Growth</a:t>
            </a:r>
          </a:p>
        </p:txBody>
      </p:sp>
      <p:sp>
        <p:nvSpPr>
          <p:cNvPr id="424" name="Google Shape;424;p15"/>
          <p:cNvSpPr txBox="1"/>
          <p:nvPr/>
        </p:nvSpPr>
        <p:spPr>
          <a:xfrm>
            <a:off x="735330" y="3843655"/>
            <a:ext cx="5299075" cy="7613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Pathao (ride-sharing), ShopUp (SME e-commerce).</a:t>
            </a:r>
          </a:p>
          <a:p>
            <a:pPr marL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altLang="en-US">
              <a:latin typeface="Arial" panose="020B0604020202020204" pitchFamily="34" charset="0"/>
              <a:ea typeface="Fira Sans" panose="020B0503050000020004"/>
              <a:cs typeface="Arial" panose="020B0604020202020204" pitchFamily="34" charset="0"/>
              <a:sym typeface="Fira Sans" panose="020B0503050000020004"/>
            </a:endParaRPr>
          </a:p>
          <a:p>
            <a:pPr marL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 b="1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Impact:</a:t>
            </a: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 Generating jobs and gathering investment from abroad.</a:t>
            </a:r>
          </a:p>
        </p:txBody>
      </p:sp>
      <p:pic>
        <p:nvPicPr>
          <p:cNvPr id="11" name="Picture 10"/>
          <p:cNvPicPr/>
          <p:nvPr/>
        </p:nvPicPr>
        <p:blipFill>
          <a:blip r:embed="rId3"/>
          <a:stretch>
            <a:fillRect/>
          </a:stretch>
        </p:blipFill>
        <p:spPr>
          <a:xfrm>
            <a:off x="6486525" y="1332230"/>
            <a:ext cx="1975485" cy="955675"/>
          </a:xfrm>
          <a:prstGeom prst="rect">
            <a:avLst/>
          </a:prstGeom>
        </p:spPr>
      </p:pic>
      <p:pic>
        <p:nvPicPr>
          <p:cNvPr id="13" name="Picture 12"/>
          <p:cNvPicPr/>
          <p:nvPr/>
        </p:nvPicPr>
        <p:blipFill>
          <a:blip r:embed="rId4"/>
          <a:stretch>
            <a:fillRect/>
          </a:stretch>
        </p:blipFill>
        <p:spPr>
          <a:xfrm>
            <a:off x="6581775" y="2604135"/>
            <a:ext cx="1230630" cy="692150"/>
          </a:xfrm>
          <a:prstGeom prst="rect">
            <a:avLst/>
          </a:prstGeom>
        </p:spPr>
      </p:pic>
      <p:pic>
        <p:nvPicPr>
          <p:cNvPr id="14" name="Picture 13"/>
          <p:cNvPicPr/>
          <p:nvPr/>
        </p:nvPicPr>
        <p:blipFill>
          <a:blip r:embed="rId5"/>
          <a:stretch>
            <a:fillRect/>
          </a:stretch>
        </p:blipFill>
        <p:spPr>
          <a:xfrm>
            <a:off x="5828030" y="3612515"/>
            <a:ext cx="1057910" cy="793750"/>
          </a:xfrm>
          <a:prstGeom prst="rect">
            <a:avLst/>
          </a:prstGeom>
        </p:spPr>
      </p:pic>
      <p:pic>
        <p:nvPicPr>
          <p:cNvPr id="16" name="Picture 15"/>
          <p:cNvPicPr/>
          <p:nvPr/>
        </p:nvPicPr>
        <p:blipFill>
          <a:blip r:embed="rId6"/>
          <a:stretch>
            <a:fillRect/>
          </a:stretch>
        </p:blipFill>
        <p:spPr>
          <a:xfrm>
            <a:off x="7280910" y="3612515"/>
            <a:ext cx="988695" cy="74231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" name="Google Shape;418;p15"/>
          <p:cNvSpPr txBox="1"/>
          <p:nvPr/>
        </p:nvSpPr>
        <p:spPr>
          <a:xfrm>
            <a:off x="161925" y="111760"/>
            <a:ext cx="8764905" cy="631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 sz="2800" b="1">
                <a:solidFill>
                  <a:schemeClr val="tx1"/>
                </a:solidFill>
                <a:latin typeface="Arial" panose="020B0604020202020204" pitchFamily="34" charset="0"/>
                <a:ea typeface="DeepSeek-CJK-patch"/>
                <a:cs typeface="Arial" panose="020B0604020202020204" pitchFamily="34" charset="0"/>
                <a:sym typeface="+mn-ea"/>
              </a:rPr>
              <a:t>Technological Drivers of Digital Transformation</a:t>
            </a:r>
            <a:endParaRPr lang="en-US" altLang="zh-CN" sz="2800" b="1">
              <a:solidFill>
                <a:schemeClr val="tx1"/>
              </a:solidFill>
              <a:latin typeface="Arial" panose="020B0604020202020204" pitchFamily="34" charset="0"/>
              <a:ea typeface="DeepSeek-CJK-patch"/>
              <a:cs typeface="Arial" panose="020B0604020202020204" pitchFamily="34" charset="0"/>
              <a:sym typeface="+mn-ea"/>
            </a:endParaRPr>
          </a:p>
        </p:txBody>
      </p:sp>
      <p:sp>
        <p:nvSpPr>
          <p:cNvPr id="419" name="Google Shape;419;p15"/>
          <p:cNvSpPr txBox="1"/>
          <p:nvPr/>
        </p:nvSpPr>
        <p:spPr>
          <a:xfrm>
            <a:off x="442595" y="793115"/>
            <a:ext cx="4881880" cy="4298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en-US" altLang="en-US" sz="16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Artificial Intelligence or AI</a:t>
            </a:r>
          </a:p>
        </p:txBody>
      </p:sp>
      <p:sp>
        <p:nvSpPr>
          <p:cNvPr id="420" name="Google Shape;420;p15"/>
          <p:cNvSpPr txBox="1"/>
          <p:nvPr/>
        </p:nvSpPr>
        <p:spPr>
          <a:xfrm>
            <a:off x="735330" y="1039495"/>
            <a:ext cx="5393690" cy="7099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AI is used to identify when crops need attention and when pests are about to appear (Rahman et al., 2023).</a:t>
            </a:r>
          </a:p>
          <a:p>
            <a:pPr marL="171450" lvl="0" indent="-17145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Dhaka now has smart traffic lights improving the flow of traffic.</a:t>
            </a:r>
          </a:p>
        </p:txBody>
      </p:sp>
      <p:sp>
        <p:nvSpPr>
          <p:cNvPr id="421" name="Google Shape;421;p15"/>
          <p:cNvSpPr txBox="1"/>
          <p:nvPr/>
        </p:nvSpPr>
        <p:spPr>
          <a:xfrm>
            <a:off x="442595" y="1750060"/>
            <a:ext cx="4491355" cy="4298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en-US" altLang="en-US" sz="16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Internet of Things</a:t>
            </a:r>
          </a:p>
        </p:txBody>
      </p:sp>
      <p:sp>
        <p:nvSpPr>
          <p:cNvPr id="422" name="Google Shape;422;p15"/>
          <p:cNvSpPr txBox="1"/>
          <p:nvPr/>
        </p:nvSpPr>
        <p:spPr>
          <a:xfrm>
            <a:off x="735330" y="2128520"/>
            <a:ext cx="5393690" cy="689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171450" lvl="0" indent="-171450" algn="just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Smart Meters: Monitor utilities as they happen.</a:t>
            </a:r>
          </a:p>
          <a:p>
            <a:pPr marL="171450" lvl="0" indent="-17145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Temperature Watch: Using technology to check the temperature of goods.</a:t>
            </a:r>
          </a:p>
        </p:txBody>
      </p:sp>
      <p:sp>
        <p:nvSpPr>
          <p:cNvPr id="423" name="Google Shape;423;p15"/>
          <p:cNvSpPr txBox="1"/>
          <p:nvPr/>
        </p:nvSpPr>
        <p:spPr>
          <a:xfrm>
            <a:off x="442595" y="2783205"/>
            <a:ext cx="3806825" cy="5124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en-US" altLang="en-US" sz="16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Blockchain</a:t>
            </a:r>
          </a:p>
        </p:txBody>
      </p:sp>
      <p:sp>
        <p:nvSpPr>
          <p:cNvPr id="424" name="Google Shape;424;p15"/>
          <p:cNvSpPr txBox="1"/>
          <p:nvPr/>
        </p:nvSpPr>
        <p:spPr>
          <a:xfrm>
            <a:off x="724535" y="3155950"/>
            <a:ext cx="4697730" cy="554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Land Registry: Tamper-proof property records pilot</a:t>
            </a:r>
          </a:p>
          <a:p>
            <a:pPr marL="171450" lvl="0" indent="-17145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altLang="en-US">
              <a:latin typeface="Arial" panose="020B0604020202020204" pitchFamily="34" charset="0"/>
              <a:ea typeface="Fira Sans" panose="020B0503050000020004"/>
              <a:cs typeface="Arial" panose="020B0604020202020204" pitchFamily="34" charset="0"/>
              <a:sym typeface="Fira Sans" panose="020B0503050000020004"/>
            </a:endParaRPr>
          </a:p>
          <a:p>
            <a:pPr marL="171450" lvl="0" indent="-17145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Digital Identity: Secure citizen credential systems</a:t>
            </a:r>
          </a:p>
        </p:txBody>
      </p:sp>
      <p:sp>
        <p:nvSpPr>
          <p:cNvPr id="5" name="Google Shape;423;p15"/>
          <p:cNvSpPr txBox="1"/>
          <p:nvPr/>
        </p:nvSpPr>
        <p:spPr>
          <a:xfrm>
            <a:off x="442595" y="3710305"/>
            <a:ext cx="3806825" cy="5124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en-US" altLang="en-US" sz="16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Cloud Computing</a:t>
            </a:r>
          </a:p>
        </p:txBody>
      </p:sp>
      <p:sp>
        <p:nvSpPr>
          <p:cNvPr id="2" name="Google Shape;424;p15"/>
          <p:cNvSpPr txBox="1"/>
          <p:nvPr/>
        </p:nvSpPr>
        <p:spPr>
          <a:xfrm>
            <a:off x="735330" y="4122420"/>
            <a:ext cx="4697730" cy="554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SME Adoption: Small businesses using cloud-based tools</a:t>
            </a:r>
          </a:p>
          <a:p>
            <a:pPr marL="171450" lvl="0" indent="-17145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altLang="en-US">
              <a:latin typeface="Arial" panose="020B0604020202020204" pitchFamily="34" charset="0"/>
              <a:ea typeface="Fira Sans" panose="020B0503050000020004"/>
              <a:cs typeface="Arial" panose="020B0604020202020204" pitchFamily="34" charset="0"/>
              <a:sym typeface="Fira Sans" panose="020B0503050000020004"/>
            </a:endParaRPr>
          </a:p>
          <a:p>
            <a:pPr marL="171450" lvl="0" indent="-17145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Government Systems: Secure data storage solutions</a:t>
            </a:r>
          </a:p>
        </p:txBody>
      </p:sp>
      <p:pic>
        <p:nvPicPr>
          <p:cNvPr id="3" name="Picture 2"/>
          <p:cNvPicPr/>
          <p:nvPr/>
        </p:nvPicPr>
        <p:blipFill>
          <a:blip r:embed="rId3"/>
          <a:stretch>
            <a:fillRect/>
          </a:stretch>
        </p:blipFill>
        <p:spPr>
          <a:xfrm>
            <a:off x="6212840" y="1042035"/>
            <a:ext cx="2625725" cy="1741170"/>
          </a:xfrm>
          <a:prstGeom prst="rect">
            <a:avLst/>
          </a:prstGeom>
        </p:spPr>
      </p:pic>
      <p:pic>
        <p:nvPicPr>
          <p:cNvPr id="4" name="Picture 3"/>
          <p:cNvPicPr/>
          <p:nvPr/>
        </p:nvPicPr>
        <p:blipFill>
          <a:blip r:embed="rId4"/>
          <a:stretch>
            <a:fillRect/>
          </a:stretch>
        </p:blipFill>
        <p:spPr>
          <a:xfrm>
            <a:off x="6212840" y="2976880"/>
            <a:ext cx="2637155" cy="165290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" name="Google Shape;418;p15"/>
          <p:cNvSpPr txBox="1"/>
          <p:nvPr/>
        </p:nvSpPr>
        <p:spPr>
          <a:xfrm>
            <a:off x="161925" y="111760"/>
            <a:ext cx="8764905" cy="631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 sz="2800" b="1">
                <a:solidFill>
                  <a:schemeClr val="tx1"/>
                </a:solidFill>
                <a:latin typeface="Arial" panose="020B0604020202020204" pitchFamily="34" charset="0"/>
                <a:ea typeface="DeepSeek-CJK-patch"/>
                <a:cs typeface="Arial" panose="020B0604020202020204" pitchFamily="34" charset="0"/>
                <a:sym typeface="+mn-ea"/>
              </a:rPr>
              <a:t>Socio-Economic Impact of Digital Transformation</a:t>
            </a:r>
            <a:endParaRPr lang="en-US" altLang="zh-CN" sz="2800" b="1">
              <a:solidFill>
                <a:schemeClr val="tx1"/>
              </a:solidFill>
              <a:latin typeface="Arial" panose="020B0604020202020204" pitchFamily="34" charset="0"/>
              <a:ea typeface="DeepSeek-CJK-patch"/>
              <a:cs typeface="Arial" panose="020B0604020202020204" pitchFamily="34" charset="0"/>
              <a:sym typeface="+mn-ea"/>
            </a:endParaRPr>
          </a:p>
        </p:txBody>
      </p:sp>
      <p:sp>
        <p:nvSpPr>
          <p:cNvPr id="419" name="Google Shape;419;p15"/>
          <p:cNvSpPr txBox="1"/>
          <p:nvPr/>
        </p:nvSpPr>
        <p:spPr>
          <a:xfrm>
            <a:off x="442595" y="793115"/>
            <a:ext cx="4881880" cy="4298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en-US" altLang="en-US" sz="16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Economic Growth</a:t>
            </a:r>
          </a:p>
        </p:txBody>
      </p:sp>
      <p:sp>
        <p:nvSpPr>
          <p:cNvPr id="420" name="Google Shape;420;p15"/>
          <p:cNvSpPr txBox="1"/>
          <p:nvPr/>
        </p:nvSpPr>
        <p:spPr>
          <a:xfrm>
            <a:off x="735330" y="1115060"/>
            <a:ext cx="6711315" cy="7099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The ICT sector experienced a 40% growth in the period from 2020 to 2023.</a:t>
            </a:r>
          </a:p>
          <a:p>
            <a:pPr marL="171450" lvl="0" indent="-1714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Digitization is playing an important role in boosting the GDP.</a:t>
            </a:r>
          </a:p>
        </p:txBody>
      </p:sp>
      <p:sp>
        <p:nvSpPr>
          <p:cNvPr id="421" name="Google Shape;421;p15"/>
          <p:cNvSpPr txBox="1"/>
          <p:nvPr/>
        </p:nvSpPr>
        <p:spPr>
          <a:xfrm>
            <a:off x="442595" y="1804035"/>
            <a:ext cx="4491355" cy="4298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en-US" altLang="en-US" sz="16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Employment Creation</a:t>
            </a:r>
          </a:p>
        </p:txBody>
      </p:sp>
      <p:sp>
        <p:nvSpPr>
          <p:cNvPr id="422" name="Google Shape;422;p15"/>
          <p:cNvSpPr txBox="1"/>
          <p:nvPr/>
        </p:nvSpPr>
        <p:spPr>
          <a:xfrm>
            <a:off x="735330" y="2128520"/>
            <a:ext cx="6828155" cy="689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171450" lvl="0" indent="-171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Over 650,000 jobs exist in the freelance sector (as of 2023).</a:t>
            </a:r>
          </a:p>
          <a:p>
            <a:pPr marL="171450" lvl="0" indent="-1714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New opportunities are open for tech startups and digital services.</a:t>
            </a:r>
          </a:p>
        </p:txBody>
      </p:sp>
      <p:sp>
        <p:nvSpPr>
          <p:cNvPr id="423" name="Google Shape;423;p15"/>
          <p:cNvSpPr txBox="1"/>
          <p:nvPr/>
        </p:nvSpPr>
        <p:spPr>
          <a:xfrm>
            <a:off x="442595" y="2783205"/>
            <a:ext cx="3806825" cy="5124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en-US" altLang="en-US" sz="16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Financial and Social Inclusion</a:t>
            </a:r>
          </a:p>
        </p:txBody>
      </p:sp>
      <p:sp>
        <p:nvSpPr>
          <p:cNvPr id="424" name="Google Shape;424;p15"/>
          <p:cNvSpPr txBox="1"/>
          <p:nvPr/>
        </p:nvSpPr>
        <p:spPr>
          <a:xfrm>
            <a:off x="724535" y="3155950"/>
            <a:ext cx="7971155" cy="6457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55% of rural residents are now accessing digital financial services (Ahmed and Rahman, 2022).</a:t>
            </a:r>
          </a:p>
          <a:p>
            <a:pPr marL="171450" lvl="0" indent="-17145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altLang="en-US">
              <a:latin typeface="Arial" panose="020B0604020202020204" pitchFamily="34" charset="0"/>
              <a:ea typeface="Fira Sans" panose="020B0503050000020004"/>
              <a:cs typeface="Arial" panose="020B0604020202020204" pitchFamily="34" charset="0"/>
              <a:sym typeface="Fira Sans" panose="020B0503050000020004"/>
            </a:endParaRPr>
          </a:p>
          <a:p>
            <a:pPr marL="171450" lvl="0" indent="-17145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Digital platforms now provide more people with better access to healthcare and education.</a:t>
            </a:r>
          </a:p>
        </p:txBody>
      </p:sp>
      <p:sp>
        <p:nvSpPr>
          <p:cNvPr id="3" name="Google Shape;423;p15"/>
          <p:cNvSpPr txBox="1"/>
          <p:nvPr/>
        </p:nvSpPr>
        <p:spPr>
          <a:xfrm>
            <a:off x="442595" y="3710305"/>
            <a:ext cx="3806825" cy="5124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Wingdings" panose="05000000000000000000" charset="0"/>
              <a:buChar char="Ø"/>
            </a:pPr>
            <a:r>
              <a:rPr lang="en-US" altLang="en-US" sz="16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Efficiency Gains</a:t>
            </a:r>
          </a:p>
        </p:txBody>
      </p:sp>
      <p:sp>
        <p:nvSpPr>
          <p:cNvPr id="2" name="Google Shape;424;p15"/>
          <p:cNvSpPr txBox="1"/>
          <p:nvPr/>
        </p:nvSpPr>
        <p:spPr>
          <a:xfrm>
            <a:off x="735330" y="4122420"/>
            <a:ext cx="5709285" cy="554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Government services are getting quicker and easier to understand.</a:t>
            </a:r>
          </a:p>
          <a:p>
            <a:pPr marL="171450" lvl="0" indent="-17145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altLang="en-US">
              <a:latin typeface="Arial" panose="020B0604020202020204" pitchFamily="34" charset="0"/>
              <a:ea typeface="Fira Sans" panose="020B0503050000020004"/>
              <a:cs typeface="Arial" panose="020B0604020202020204" pitchFamily="34" charset="0"/>
              <a:sym typeface="Fira Sans" panose="020B0503050000020004"/>
            </a:endParaRPr>
          </a:p>
          <a:p>
            <a:pPr marL="171450" lvl="0" indent="-17145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Businesses are saving money by using digital systems.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9" name="Google Shape;2219;p25"/>
          <p:cNvSpPr txBox="1"/>
          <p:nvPr/>
        </p:nvSpPr>
        <p:spPr>
          <a:xfrm>
            <a:off x="-90170" y="0"/>
            <a:ext cx="9168765" cy="847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Challenges of Digital Transformation</a:t>
            </a:r>
          </a:p>
        </p:txBody>
      </p:sp>
      <p:sp>
        <p:nvSpPr>
          <p:cNvPr id="2220" name="Google Shape;2220;p25"/>
          <p:cNvSpPr txBox="1"/>
          <p:nvPr/>
        </p:nvSpPr>
        <p:spPr>
          <a:xfrm>
            <a:off x="125094" y="1662480"/>
            <a:ext cx="1765200" cy="26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Digital Divide</a:t>
            </a:r>
          </a:p>
        </p:txBody>
      </p:sp>
      <p:sp>
        <p:nvSpPr>
          <p:cNvPr id="2221" name="Google Shape;2221;p25"/>
          <p:cNvSpPr txBox="1"/>
          <p:nvPr/>
        </p:nvSpPr>
        <p:spPr>
          <a:xfrm>
            <a:off x="1270" y="1923415"/>
            <a:ext cx="2712085" cy="9963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 sz="1200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45% of Bangladeshis lack internet access</a:t>
            </a: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 sz="1200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Urban-rural gap in connectivity and digital literacy</a:t>
            </a:r>
          </a:p>
        </p:txBody>
      </p:sp>
      <p:sp>
        <p:nvSpPr>
          <p:cNvPr id="2222" name="Google Shape;2222;p25"/>
          <p:cNvSpPr txBox="1"/>
          <p:nvPr/>
        </p:nvSpPr>
        <p:spPr>
          <a:xfrm>
            <a:off x="3689388" y="1628199"/>
            <a:ext cx="1765200" cy="26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>
                <a:latin typeface="Fira Sans Medium" panose="020B0603050000020004"/>
                <a:ea typeface="Fira Sans Medium" panose="020B0603050000020004"/>
                <a:cs typeface="Fira Sans Medium" panose="020B0603050000020004"/>
                <a:sym typeface="Fira Sans Medium" panose="020B0603050000020004"/>
              </a:rPr>
              <a:t>Skills Shortage</a:t>
            </a:r>
          </a:p>
        </p:txBody>
      </p:sp>
      <p:sp>
        <p:nvSpPr>
          <p:cNvPr id="2223" name="Google Shape;2223;p25"/>
          <p:cNvSpPr txBox="1"/>
          <p:nvPr/>
        </p:nvSpPr>
        <p:spPr>
          <a:xfrm>
            <a:off x="3207385" y="1986280"/>
            <a:ext cx="3056890" cy="830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 sz="1200">
                <a:latin typeface="Fira Sans" panose="020B0503050000020004"/>
                <a:ea typeface="Fira Sans" panose="020B0503050000020004"/>
                <a:cs typeface="Fira Sans" panose="020B0503050000020004"/>
                <a:sym typeface="Fira Sans" panose="020B0503050000020004"/>
              </a:rPr>
              <a:t>Only 15% of graduates have job-ready IT skills (Bangladesh Bureau of Statistics, 2023).</a:t>
            </a: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 sz="1200">
                <a:latin typeface="Fira Sans" panose="020B0503050000020004"/>
                <a:ea typeface="Fira Sans" panose="020B0503050000020004"/>
                <a:cs typeface="Fira Sans" panose="020B0503050000020004"/>
                <a:sym typeface="Fira Sans" panose="020B0503050000020004"/>
              </a:rPr>
              <a:t>Demand for AI/cloud experts outstrips supply</a:t>
            </a:r>
          </a:p>
        </p:txBody>
      </p:sp>
      <p:sp>
        <p:nvSpPr>
          <p:cNvPr id="2224" name="Google Shape;2224;p25"/>
          <p:cNvSpPr txBox="1"/>
          <p:nvPr/>
        </p:nvSpPr>
        <p:spPr>
          <a:xfrm>
            <a:off x="1890180" y="3854234"/>
            <a:ext cx="1765200" cy="26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>
                <a:latin typeface="Fira Sans Medium" panose="020B0603050000020004"/>
                <a:ea typeface="Fira Sans Medium" panose="020B0603050000020004"/>
                <a:cs typeface="Fira Sans Medium" panose="020B0603050000020004"/>
                <a:sym typeface="Fira Sans Medium" panose="020B0603050000020004"/>
              </a:rPr>
              <a:t>Cybersecurity Risks</a:t>
            </a:r>
          </a:p>
        </p:txBody>
      </p:sp>
      <p:sp>
        <p:nvSpPr>
          <p:cNvPr id="2225" name="Google Shape;2225;p25"/>
          <p:cNvSpPr txBox="1"/>
          <p:nvPr/>
        </p:nvSpPr>
        <p:spPr>
          <a:xfrm>
            <a:off x="1257935" y="4114800"/>
            <a:ext cx="3223260" cy="748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 sz="1200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30% increase in phishing attacks year-over-year</a:t>
            </a: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 sz="1200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Need for stronger data protection laws</a:t>
            </a:r>
          </a:p>
        </p:txBody>
      </p:sp>
      <p:sp>
        <p:nvSpPr>
          <p:cNvPr id="2226" name="Google Shape;2226;p25"/>
          <p:cNvSpPr txBox="1"/>
          <p:nvPr/>
        </p:nvSpPr>
        <p:spPr>
          <a:xfrm>
            <a:off x="6757670" y="1604010"/>
            <a:ext cx="2386330" cy="2851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>
                <a:latin typeface="Fira Sans Medium" panose="020B0603050000020004"/>
                <a:ea typeface="Fira Sans Medium" panose="020B0603050000020004"/>
                <a:cs typeface="Fira Sans Medium" panose="020B0603050000020004"/>
                <a:sym typeface="Fira Sans Medium" panose="020B0603050000020004"/>
              </a:rPr>
              <a:t>Behavioral Resistance</a:t>
            </a:r>
          </a:p>
        </p:txBody>
      </p:sp>
      <p:sp>
        <p:nvSpPr>
          <p:cNvPr id="2227" name="Google Shape;2227;p25"/>
          <p:cNvSpPr txBox="1"/>
          <p:nvPr/>
        </p:nvSpPr>
        <p:spPr>
          <a:xfrm>
            <a:off x="6407785" y="1797050"/>
            <a:ext cx="2736215" cy="1116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171450" lvl="0" indent="-17145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 sz="1200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Older generations slow to adopt digital services</a:t>
            </a:r>
          </a:p>
          <a:p>
            <a:pPr marL="171450" lvl="0" indent="-171450" algn="just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 sz="1200">
                <a:latin typeface="Arial" panose="020B0604020202020204" pitchFamily="34" charset="0"/>
                <a:ea typeface="Fira Sans" panose="020B0503050000020004"/>
                <a:cs typeface="Arial" panose="020B0604020202020204" pitchFamily="34" charset="0"/>
                <a:sym typeface="Fira Sans" panose="020B0503050000020004"/>
              </a:rPr>
              <a:t>Trust issues with online transactions</a:t>
            </a:r>
          </a:p>
        </p:txBody>
      </p:sp>
      <p:sp>
        <p:nvSpPr>
          <p:cNvPr id="2228" name="Google Shape;2228;p25"/>
          <p:cNvSpPr txBox="1"/>
          <p:nvPr/>
        </p:nvSpPr>
        <p:spPr>
          <a:xfrm>
            <a:off x="5542280" y="3931920"/>
            <a:ext cx="2362200" cy="1987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>
                <a:latin typeface="Fira Sans Medium" panose="020B0603050000020004"/>
                <a:ea typeface="Fira Sans Medium" panose="020B0603050000020004"/>
                <a:cs typeface="Fira Sans Medium" panose="020B0603050000020004"/>
                <a:sym typeface="Fira Sans Medium" panose="020B0603050000020004"/>
              </a:rPr>
              <a:t>Infrastructure Limitations</a:t>
            </a:r>
          </a:p>
        </p:txBody>
      </p:sp>
      <p:sp>
        <p:nvSpPr>
          <p:cNvPr id="2229" name="Google Shape;2229;p25"/>
          <p:cNvSpPr txBox="1"/>
          <p:nvPr/>
        </p:nvSpPr>
        <p:spPr>
          <a:xfrm>
            <a:off x="5542280" y="4142105"/>
            <a:ext cx="2578100" cy="682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 sz="1200">
                <a:latin typeface="Fira Sans" panose="020B0503050000020004"/>
                <a:ea typeface="Fira Sans" panose="020B0503050000020004"/>
                <a:cs typeface="Fira Sans" panose="020B0503050000020004"/>
                <a:sym typeface="Fira Sans" panose="020B0503050000020004"/>
              </a:rPr>
              <a:t>Power outages in rural areas</a:t>
            </a:r>
          </a:p>
          <a:p>
            <a:pPr marL="171450" lvl="0" indent="-1714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altLang="en-US" sz="1200">
                <a:latin typeface="Fira Sans" panose="020B0503050000020004"/>
                <a:ea typeface="Fira Sans" panose="020B0503050000020004"/>
                <a:cs typeface="Fira Sans" panose="020B0503050000020004"/>
                <a:sym typeface="Fira Sans" panose="020B0503050000020004"/>
              </a:rPr>
              <a:t>Limited 4G/5G coverage outside cities</a:t>
            </a:r>
          </a:p>
        </p:txBody>
      </p:sp>
      <p:pic>
        <p:nvPicPr>
          <p:cNvPr id="6" name="Picture 5"/>
          <p:cNvPicPr/>
          <p:nvPr/>
        </p:nvPicPr>
        <p:blipFill>
          <a:blip r:embed="rId3"/>
          <a:srcRect b="9000"/>
          <a:stretch>
            <a:fillRect/>
          </a:stretch>
        </p:blipFill>
        <p:spPr>
          <a:xfrm>
            <a:off x="639445" y="983615"/>
            <a:ext cx="735965" cy="67881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3490" y="3286125"/>
            <a:ext cx="499745" cy="49974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6250" y="1056640"/>
            <a:ext cx="571500" cy="5715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50660" y="3200400"/>
            <a:ext cx="560705" cy="56070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68590" y="1151890"/>
            <a:ext cx="476250" cy="47625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3" name="Google Shape;2833;p32"/>
          <p:cNvSpPr txBox="1"/>
          <p:nvPr/>
        </p:nvSpPr>
        <p:spPr>
          <a:xfrm>
            <a:off x="132080" y="193675"/>
            <a:ext cx="9011285" cy="779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GB" sz="28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Case Studies: </a:t>
            </a:r>
            <a:r>
              <a:rPr lang="en-US" altLang="en-US" sz="28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Nagad – Digital Financial Revolution</a:t>
            </a:r>
          </a:p>
        </p:txBody>
      </p:sp>
      <p:sp>
        <p:nvSpPr>
          <p:cNvPr id="2" name="Text Box 1"/>
          <p:cNvSpPr txBox="1"/>
          <p:nvPr/>
        </p:nvSpPr>
        <p:spPr>
          <a:xfrm>
            <a:off x="219710" y="973455"/>
            <a:ext cx="8355965" cy="394208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r>
              <a:rPr lang="en-US" altLang="en-US" sz="2400" b="1" i="1"/>
              <a:t>A telecom company-led digital payment platform.</a:t>
            </a:r>
          </a:p>
          <a:p>
            <a:endParaRPr lang="en-US" altLang="en-US"/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800"/>
              <a:t>Currently, over 70 million people use this app (2023), which is one of the fastest-growing international MFS.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800"/>
              <a:t>Reduced need for cash, as 30% of users live in rural areas.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800"/>
              <a:t>Zero-cost opening for accounts was a major driver of financial inclusion.</a:t>
            </a:r>
          </a:p>
          <a:p>
            <a:endParaRPr lang="en-US" altLang="en-US"/>
          </a:p>
          <a:p>
            <a:pPr algn="just"/>
            <a:r>
              <a:rPr lang="en-US" altLang="en-US" sz="2000" b="1" i="1"/>
              <a:t>The Reason It Works</a:t>
            </a:r>
            <a:endParaRPr lang="en-US" altLang="en-US"/>
          </a:p>
          <a:p>
            <a:pPr marL="285750" indent="-285750" algn="just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altLang="en-US" sz="1800"/>
              <a:t>Made it easy to use for those not familiar with technology.</a:t>
            </a:r>
          </a:p>
          <a:p>
            <a:pPr marL="285750" indent="-285750" algn="just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altLang="en-US" sz="1800"/>
              <a:t>The involvement of the government gave stakeholders trust in the project.</a:t>
            </a:r>
            <a:endParaRPr lang="en-US" sz="18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3" name="Google Shape;2833;p32"/>
          <p:cNvSpPr txBox="1"/>
          <p:nvPr/>
        </p:nvSpPr>
        <p:spPr>
          <a:xfrm>
            <a:off x="132080" y="193675"/>
            <a:ext cx="9011285" cy="779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GB" sz="28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Case Studies: </a:t>
            </a:r>
            <a:r>
              <a:rPr lang="en-US" altLang="en-US" sz="28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Sheba XYZ – On-Demand Services</a:t>
            </a:r>
          </a:p>
        </p:txBody>
      </p:sp>
      <p:sp>
        <p:nvSpPr>
          <p:cNvPr id="2" name="Text Box 1"/>
          <p:cNvSpPr txBox="1"/>
          <p:nvPr/>
        </p:nvSpPr>
        <p:spPr>
          <a:xfrm>
            <a:off x="219710" y="973455"/>
            <a:ext cx="8355965" cy="394208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lnSpc>
                <a:spcPct val="120000"/>
              </a:lnSpc>
            </a:pPr>
            <a:r>
              <a:rPr lang="en-US" altLang="en-US" sz="2400" b="1" i="1"/>
              <a:t>An app that offers home services such as plumbing and cleaning.</a:t>
            </a:r>
          </a:p>
          <a:p>
            <a:pPr marL="285750" indent="-28575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1800"/>
              <a:t>In Dhaka and Chittagong, over 500,000 people use it each month.</a:t>
            </a:r>
          </a:p>
          <a:p>
            <a:pPr marL="285750" indent="-28575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1800"/>
              <a:t>More than 10,000 additional informal workers have managed to find employment thanks to these jobs.</a:t>
            </a:r>
          </a:p>
          <a:p>
            <a:pPr marL="285750" indent="-28575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1800"/>
              <a:t>Reduced waiting time by 60%.</a:t>
            </a:r>
          </a:p>
          <a:p>
            <a:pPr marL="0" indent="0" algn="just">
              <a:lnSpc>
                <a:spcPct val="120000"/>
              </a:lnSpc>
              <a:buFont typeface="Arial" panose="020B0604020202020204" pitchFamily="34" charset="0"/>
              <a:buNone/>
            </a:pPr>
            <a:endParaRPr lang="en-US" altLang="en-US"/>
          </a:p>
          <a:p>
            <a:pPr algn="just">
              <a:lnSpc>
                <a:spcPct val="120000"/>
              </a:lnSpc>
            </a:pPr>
            <a:r>
              <a:rPr lang="en-US" altLang="en-US" sz="2400" b="1" i="1"/>
              <a:t>The Reason It Works</a:t>
            </a:r>
            <a:endParaRPr lang="en-US" altLang="en-US"/>
          </a:p>
          <a:p>
            <a:pPr marL="285750" indent="-28575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1800"/>
              <a:t>Solving urban problems by adapting to the local setting.</a:t>
            </a:r>
          </a:p>
          <a:p>
            <a:pPr marL="285750" indent="-28575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1800"/>
              <a:t>Making digital payments is a smooth process.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3" name="Google Shape;2833;p32"/>
          <p:cNvSpPr txBox="1"/>
          <p:nvPr/>
        </p:nvSpPr>
        <p:spPr>
          <a:xfrm>
            <a:off x="132080" y="193675"/>
            <a:ext cx="9011285" cy="779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 sz="28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Recommendations</a:t>
            </a:r>
          </a:p>
        </p:txBody>
      </p:sp>
      <p:sp>
        <p:nvSpPr>
          <p:cNvPr id="2" name="Text Box 1"/>
          <p:cNvSpPr txBox="1"/>
          <p:nvPr/>
        </p:nvSpPr>
        <p:spPr>
          <a:xfrm>
            <a:off x="219710" y="973455"/>
            <a:ext cx="8355965" cy="3301365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>
              <a:lnSpc>
                <a:spcPct val="60000"/>
              </a:lnSpc>
            </a:pPr>
            <a:r>
              <a:rPr lang="en-US" altLang="en-US" sz="2000" b="1" i="1"/>
              <a:t>Bridge the Digital Divide:</a:t>
            </a:r>
          </a:p>
          <a:p>
            <a:pPr>
              <a:lnSpc>
                <a:spcPct val="60000"/>
              </a:lnSpc>
            </a:pPr>
            <a:endParaRPr lang="en-US" altLang="en-US" sz="2000"/>
          </a:p>
          <a:p>
            <a:pPr marL="285750" indent="-285750" algn="just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Subsidized internet for rural areas (like "Union Digital Centre" expansion).</a:t>
            </a:r>
          </a:p>
          <a:p>
            <a:pPr marL="285750" indent="-285750" algn="just">
              <a:lnSpc>
                <a:spcPct val="60000"/>
              </a:lnSpc>
              <a:buFont typeface="Arial" panose="020B0604020202020204" pitchFamily="34" charset="0"/>
              <a:buChar char="•"/>
            </a:pPr>
            <a:endParaRPr lang="en-US" altLang="en-US" sz="2000"/>
          </a:p>
          <a:p>
            <a:pPr marL="285750" indent="-285750" algn="just">
              <a:lnSpc>
                <a:spcPct val="6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Mobile-first digital literacy programs.</a:t>
            </a:r>
          </a:p>
          <a:p>
            <a:pPr>
              <a:lnSpc>
                <a:spcPct val="60000"/>
              </a:lnSpc>
            </a:pPr>
            <a:endParaRPr lang="en-US" altLang="en-US" sz="2000"/>
          </a:p>
          <a:p>
            <a:pPr>
              <a:lnSpc>
                <a:spcPct val="60000"/>
              </a:lnSpc>
            </a:pPr>
            <a:r>
              <a:rPr lang="en-US" altLang="en-US" sz="2000" b="1" i="1"/>
              <a:t>Strengthen Cybersecurity:</a:t>
            </a:r>
          </a:p>
          <a:p>
            <a:pPr>
              <a:lnSpc>
                <a:spcPct val="60000"/>
              </a:lnSpc>
            </a:pPr>
            <a:endParaRPr lang="en-US" altLang="en-US" sz="2000"/>
          </a:p>
          <a:p>
            <a:pPr marL="285750" indent="-285750" algn="just">
              <a:lnSpc>
                <a:spcPct val="6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National cyber-defense hub with private sector collaboration.</a:t>
            </a:r>
          </a:p>
          <a:p>
            <a:pPr marL="285750" indent="-285750" algn="just">
              <a:lnSpc>
                <a:spcPct val="60000"/>
              </a:lnSpc>
              <a:buFont typeface="Arial" panose="020B0604020202020204" pitchFamily="34" charset="0"/>
              <a:buChar char="•"/>
            </a:pPr>
            <a:endParaRPr lang="en-US" altLang="en-US" sz="2000"/>
          </a:p>
          <a:p>
            <a:pPr marL="285750" indent="-285750" algn="just">
              <a:lnSpc>
                <a:spcPct val="6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Mandatory data protection training for banks/govt agencies.</a:t>
            </a:r>
          </a:p>
          <a:p>
            <a:pPr>
              <a:lnSpc>
                <a:spcPct val="60000"/>
              </a:lnSpc>
            </a:pPr>
            <a:endParaRPr lang="en-US" altLang="en-US" sz="2000"/>
          </a:p>
          <a:p>
            <a:pPr>
              <a:lnSpc>
                <a:spcPct val="60000"/>
              </a:lnSpc>
            </a:pPr>
            <a:r>
              <a:rPr lang="en-US" altLang="en-US" sz="2000" b="1" i="1"/>
              <a:t>Upskill Workforce:</a:t>
            </a:r>
            <a:endParaRPr lang="en-US" altLang="en-US" sz="2000"/>
          </a:p>
          <a:p>
            <a:pPr marL="285750" indent="-285750">
              <a:lnSpc>
                <a:spcPct val="60000"/>
              </a:lnSpc>
              <a:buFont typeface="Arial" panose="020B0604020202020204" pitchFamily="34" charset="0"/>
              <a:buChar char="•"/>
            </a:pPr>
            <a:endParaRPr lang="en-US" altLang="en-US" sz="2000"/>
          </a:p>
          <a:p>
            <a:pPr marL="285750" indent="-285750">
              <a:lnSpc>
                <a:spcPct val="6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University partnerships with tech giants.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3" name="Google Shape;2833;p32"/>
          <p:cNvSpPr txBox="1"/>
          <p:nvPr/>
        </p:nvSpPr>
        <p:spPr>
          <a:xfrm>
            <a:off x="349250" y="356870"/>
            <a:ext cx="9011285" cy="779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 sz="28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Conclusions</a:t>
            </a:r>
          </a:p>
        </p:txBody>
      </p:sp>
      <p:sp>
        <p:nvSpPr>
          <p:cNvPr id="2" name="Text Box 1"/>
          <p:cNvSpPr txBox="1"/>
          <p:nvPr/>
        </p:nvSpPr>
        <p:spPr>
          <a:xfrm>
            <a:off x="219710" y="973455"/>
            <a:ext cx="8355965" cy="394208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endParaRPr lang="en-US" altLang="en-US" sz="2000"/>
          </a:p>
          <a:p>
            <a:pPr marL="285750" indent="-28575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Digital Bangladesh Vision 2021 laid the foundation (e-governance, fintech, infrastructure)(Government of Bangladesh, 2009).</a:t>
            </a:r>
          </a:p>
          <a:p>
            <a:pPr marL="285750" indent="-28575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Successful case studies (Nagad, Sheba XYZ, a2i) prove transformation is possible.</a:t>
            </a:r>
          </a:p>
          <a:p>
            <a:pPr marL="285750" indent="-28575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Digital divide (45% offline), cybersecurity risks, and skill shortages persist.</a:t>
            </a:r>
          </a:p>
          <a:p>
            <a:pPr marL="285750" indent="-28575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2000"/>
              <a:t>AI, smart cities, and hyper-digital finance can propel Bangladesh to a regional tech leader by 2041.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3" name="Google Shape;2833;p32"/>
          <p:cNvSpPr txBox="1"/>
          <p:nvPr/>
        </p:nvSpPr>
        <p:spPr>
          <a:xfrm>
            <a:off x="349250" y="356870"/>
            <a:ext cx="9011285" cy="779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en-US" sz="2800" b="1">
                <a:latin typeface="Arial" panose="020B0604020202020204" pitchFamily="34" charset="0"/>
                <a:ea typeface="Fira Sans Medium" panose="020B0603050000020004"/>
                <a:cs typeface="Arial" panose="020B0604020202020204" pitchFamily="34" charset="0"/>
                <a:sym typeface="Fira Sans Medium" panose="020B0603050000020004"/>
              </a:rPr>
              <a:t>References</a:t>
            </a:r>
          </a:p>
        </p:txBody>
      </p:sp>
      <p:sp>
        <p:nvSpPr>
          <p:cNvPr id="2" name="Text Box 1"/>
          <p:cNvSpPr txBox="1"/>
          <p:nvPr/>
        </p:nvSpPr>
        <p:spPr>
          <a:xfrm>
            <a:off x="219710" y="973455"/>
            <a:ext cx="8355965" cy="394208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000"/>
              <a:t>Government of Bangladesh. (2009) Digital Bangladesh Vision 2021. Dhaka: Prime Minister's Office.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000"/>
              <a:t>Access to Information (a2i) Programme. (2021) Service Innovation for Digital Bangladesh. Dhaka: ICT Division. Available at: http://a2i.gov.bd (Accessed: 18 May 2025)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000"/>
              <a:t>Bangladesh Bank. (2023) Annual Report on Mobile Financial Services in Bangladesh. Dhaka: Bangladesh Bank.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000"/>
              <a:t>Ahmed, S. and Rahman, M. (2022) 'Digital financial inclusion through mobile money: Evidence from Bangladesh', Journal of Asian Economics, 78, 101456. DOI: https://doi.org/10.1016/j.asieco.2022.101456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000"/>
              <a:t>Haque, M.E. and Kabir, M.H. (2021) 'Blockchain applications in Bangladesh: Prospects and challenges', International Journal of Blockchain Technologies, 3(2), pp. 45-60.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000"/>
              <a:t>bKash. (2023) Financial Inclusion Annual Report 2023. Dhaka: bKash Limited. Available at: https://www.bkash.com (Accessed: 18 May 2025)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000"/>
              <a:t>Nagad. (2023) Digital Payments Growth Report. Dhaka: Nagad. Available at: https://www.nagad.com.bd (Accessed: 18 May 2025)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000"/>
              <a:t>World Bank. (2022) Bangladesh Digital Economy Potential. Washington, DC: World Bank Group. Available at: https://www.worldbank.org (Accessed: 18 May 2025)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000"/>
              <a:t>Bangladesh Telecommunication Regulatory Commission (BTRC). (2023) Internet User Survey Report 2023. Dhaka: BTRC.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000"/>
              <a:t>Rahman, T. et al. (2023) 'AI applications in Bangladeshi agriculture', Journal of Digital Agriculture, 5(1), pp. 12-25.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000"/>
              <a:t>Bangladesh Bureau of Statistics. (2023) ICT Sector Contribution to National GDP 2023. Dhaka: BBS.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000"/>
              <a:t>BASIS. (2023) Bangladesh Freelancer Survey 2023. Dhaka: Bangladesh Association of Software and Information Services.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rcRect b="8405"/>
          <a:stretch>
            <a:fillRect/>
          </a:stretch>
        </p:blipFill>
        <p:spPr>
          <a:xfrm>
            <a:off x="-355600" y="3175"/>
            <a:ext cx="9389745" cy="5140325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92166" y="2571263"/>
            <a:ext cx="6505903" cy="841800"/>
          </a:xfrm>
        </p:spPr>
        <p:txBody>
          <a:bodyPr/>
          <a:lstStyle/>
          <a:p>
            <a:r>
              <a:rPr lang="en-GB" sz="7000" dirty="0" smtClean="0">
                <a:solidFill>
                  <a:schemeClr val="bg1"/>
                </a:solidFill>
              </a:rPr>
              <a:t>ANY Q...?</a:t>
            </a:r>
            <a:endParaRPr lang="en-US" sz="7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ology Infographics by Slidesgo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1321</Words>
  <Application>Microsoft Office PowerPoint</Application>
  <PresentationFormat>On-screen Show (16:9)</PresentationFormat>
  <Paragraphs>156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Arial</vt:lpstr>
      <vt:lpstr>Fira Sans Extra Condensed SemiBold</vt:lpstr>
      <vt:lpstr>Roboto</vt:lpstr>
      <vt:lpstr>Fira Sans Medium</vt:lpstr>
      <vt:lpstr>DeepSeek-CJK-patch</vt:lpstr>
      <vt:lpstr>Wingdings</vt:lpstr>
      <vt:lpstr>Fira Sans Extra Condensed Medium</vt:lpstr>
      <vt:lpstr>Fira Sans</vt:lpstr>
      <vt:lpstr>Technology Infographics by Slidesgo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ANY Q...?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/>
  <cp:lastModifiedBy>JAVED</cp:lastModifiedBy>
  <cp:revision>6</cp:revision>
  <dcterms:created xsi:type="dcterms:W3CDTF">2025-05-17T16:36:00Z</dcterms:created>
  <dcterms:modified xsi:type="dcterms:W3CDTF">2025-05-27T09:49:23Z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B33C96CF8E20463CA1378F7B30BA8D22_12</vt:lpwstr>
  </property>
  <property fmtid="{D5CDD505-2E9C-101B-9397-08002B2CF9AE}" pid="3" name="KSOProductBuildVer">
    <vt:lpwstr>1033-12.2.0.21179</vt:lpwstr>
  </property>
</Properties>
</file>