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8288000" cy="10287000"/>
  <p:notesSz cx="6858000" cy="9144000"/>
  <p:embeddedFontLst>
    <p:embeddedFont>
      <p:font typeface="Arimo" panose="020B0604020202020204" pitchFamily="34" charset="0"/>
      <p:regular r:id="rId10"/>
    </p:embeddedFont>
    <p:embeddedFont>
      <p:font typeface="Arimo Bold" panose="020B0704020202020204" pitchFamily="34" charset="0"/>
      <p:regular r:id="rId11"/>
    </p:embeddedFont>
    <p:embeddedFont>
      <p:font typeface="Arimo Bold Italics" panose="020B0704020202090204" pitchFamily="34" charset="0"/>
      <p:regular r:id="rId12"/>
    </p:embeddedFont>
    <p:embeddedFont>
      <p:font typeface="Arimo Italics" panose="020B0604020202090204" pitchFamily="34" charset="0"/>
      <p:regular r:id="rId13"/>
    </p:embeddedFont>
    <p:embeddedFont>
      <p:font typeface="Canva Sans" panose="020B0503030501040103" pitchFamily="34" charset="0"/>
      <p:regular r:id="rId14"/>
    </p:embeddedFont>
    <p:embeddedFont>
      <p:font typeface="Canva Sans Bold" panose="020B0803030501040103" pitchFamily="34" charset="0"/>
      <p:regular r:id="rId15"/>
    </p:embeddedFont>
    <p:embeddedFont>
      <p:font typeface="Canva Sans Bold Italics" panose="020B0803030501040103" pitchFamily="34" charset="0"/>
      <p:regular r:id="rId16"/>
    </p:embeddedFont>
    <p:embeddedFont>
      <p:font typeface="Canva Sans Italics" panose="020B0503030501040103" pitchFamily="34" charset="0"/>
      <p:regular r:id="rId17"/>
    </p:embeddedFont>
    <p:embeddedFont>
      <p:font typeface="Canva Sans Medium" panose="020B0603030501040103" pitchFamily="34" charset="0"/>
      <p:regular r:id="rId18"/>
    </p:embeddedFont>
    <p:embeddedFont>
      <p:font typeface="Canva Sans Medium Italics" panose="020B0603030501040103" pitchFamily="34" charset="0"/>
      <p:regular r:id="rId19"/>
    </p:embeddedFont>
    <p:embeddedFont>
      <p:font typeface="Montserrat" pitchFamily="2" charset="77"/>
      <p:regular r:id="rId20"/>
    </p:embeddedFont>
    <p:embeddedFont>
      <p:font typeface="Montserrat Bold" pitchFamily="2" charset="77"/>
      <p:regular r:id="rId21"/>
    </p:embeddedFont>
    <p:embeddedFont>
      <p:font typeface="Montserrat Bold Italics" pitchFamily="2" charset="77"/>
      <p:regular r:id="rId22"/>
    </p:embeddedFont>
    <p:embeddedFont>
      <p:font typeface="Montserrat Extra-Light" pitchFamily="2" charset="77"/>
      <p:regular r:id="rId23"/>
    </p:embeddedFont>
    <p:embeddedFont>
      <p:font typeface="Montserrat Extra-Light Italics" pitchFamily="2" charset="77"/>
      <p:regular r:id="rId24"/>
    </p:embeddedFont>
    <p:embeddedFont>
      <p:font typeface="Montserrat Heavy" pitchFamily="2" charset="77"/>
      <p:regular r:id="rId25"/>
    </p:embeddedFont>
    <p:embeddedFont>
      <p:font typeface="Montserrat Heavy Italics" pitchFamily="2" charset="77"/>
      <p:regular r:id="rId26"/>
    </p:embeddedFont>
    <p:embeddedFont>
      <p:font typeface="Montserrat Italics" pitchFamily="2" charset="77"/>
      <p:regular r:id="rId27"/>
    </p:embeddedFont>
    <p:embeddedFont>
      <p:font typeface="Montserrat Light" pitchFamily="2" charset="77"/>
      <p:regular r:id="rId28"/>
    </p:embeddedFont>
    <p:embeddedFont>
      <p:font typeface="Montserrat Light Italics" pitchFamily="2" charset="77"/>
      <p:regular r:id="rId29"/>
    </p:embeddedFont>
    <p:embeddedFont>
      <p:font typeface="Montserrat Medium" pitchFamily="2" charset="77"/>
      <p:regular r:id="rId30"/>
    </p:embeddedFont>
    <p:embeddedFont>
      <p:font typeface="Montserrat Medium Italics" pitchFamily="2" charset="77"/>
      <p:regular r:id="rId31"/>
    </p:embeddedFont>
    <p:embeddedFont>
      <p:font typeface="Montserrat Semi-Bold" pitchFamily="2" charset="77"/>
      <p:regular r:id="rId32"/>
    </p:embeddedFont>
    <p:embeddedFont>
      <p:font typeface="Montserrat Semi-Bold Italics" pitchFamily="2" charset="77"/>
      <p:regular r:id="rId33"/>
    </p:embeddedFont>
    <p:embeddedFont>
      <p:font typeface="Montserrat Thin" pitchFamily="2" charset="77"/>
      <p:regular r:id="rId34"/>
    </p:embeddedFont>
    <p:embeddedFont>
      <p:font typeface="Montserrat Thin Italics" pitchFamily="2" charset="77"/>
      <p:regular r:id="rId35"/>
    </p:embeddedFont>
    <p:embeddedFont>
      <p:font typeface="Montserrat Ultra-Bold" pitchFamily="2" charset="77"/>
      <p:regular r:id="rId36"/>
    </p:embeddedFont>
    <p:embeddedFont>
      <p:font typeface="Montserrat Ultra-Bold Italics" pitchFamily="2" charset="77"/>
      <p:regular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26" Type="http://schemas.openxmlformats.org/officeDocument/2006/relationships/font" Target="fonts/font17.fntdata"/><Relationship Id="rId39" Type="http://schemas.openxmlformats.org/officeDocument/2006/relationships/viewProps" Target="viewProps.xml"/><Relationship Id="rId21" Type="http://schemas.openxmlformats.org/officeDocument/2006/relationships/font" Target="fonts/font12.fntdata"/><Relationship Id="rId34" Type="http://schemas.openxmlformats.org/officeDocument/2006/relationships/font" Target="fonts/font25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font" Target="fonts/font11.fntdata"/><Relationship Id="rId29" Type="http://schemas.openxmlformats.org/officeDocument/2006/relationships/font" Target="fonts/font20.fntdata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24" Type="http://schemas.openxmlformats.org/officeDocument/2006/relationships/font" Target="fonts/font15.fntdata"/><Relationship Id="rId32" Type="http://schemas.openxmlformats.org/officeDocument/2006/relationships/font" Target="fonts/font23.fntdata"/><Relationship Id="rId37" Type="http://schemas.openxmlformats.org/officeDocument/2006/relationships/font" Target="fonts/font28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openxmlformats.org/officeDocument/2006/relationships/font" Target="fonts/font14.fntdata"/><Relationship Id="rId28" Type="http://schemas.openxmlformats.org/officeDocument/2006/relationships/font" Target="fonts/font19.fntdata"/><Relationship Id="rId36" Type="http://schemas.openxmlformats.org/officeDocument/2006/relationships/font" Target="fonts/font27.fntdata"/><Relationship Id="rId10" Type="http://schemas.openxmlformats.org/officeDocument/2006/relationships/font" Target="fonts/font1.fntdata"/><Relationship Id="rId19" Type="http://schemas.openxmlformats.org/officeDocument/2006/relationships/font" Target="fonts/font10.fntdata"/><Relationship Id="rId31" Type="http://schemas.openxmlformats.org/officeDocument/2006/relationships/font" Target="fonts/font2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Relationship Id="rId22" Type="http://schemas.openxmlformats.org/officeDocument/2006/relationships/font" Target="fonts/font13.fntdata"/><Relationship Id="rId27" Type="http://schemas.openxmlformats.org/officeDocument/2006/relationships/font" Target="fonts/font18.fntdata"/><Relationship Id="rId30" Type="http://schemas.openxmlformats.org/officeDocument/2006/relationships/font" Target="fonts/font21.fntdata"/><Relationship Id="rId35" Type="http://schemas.openxmlformats.org/officeDocument/2006/relationships/font" Target="fonts/font26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5" Type="http://schemas.openxmlformats.org/officeDocument/2006/relationships/font" Target="fonts/font16.fntdata"/><Relationship Id="rId33" Type="http://schemas.openxmlformats.org/officeDocument/2006/relationships/font" Target="fonts/font24.fntdata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jpeg"/><Relationship Id="rId3" Type="http://schemas.openxmlformats.org/officeDocument/2006/relationships/image" Target="../media/image6.svg"/><Relationship Id="rId7" Type="http://schemas.openxmlformats.org/officeDocument/2006/relationships/image" Target="../media/image14.png"/><Relationship Id="rId12" Type="http://schemas.openxmlformats.org/officeDocument/2006/relationships/image" Target="../media/image19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11" Type="http://schemas.openxmlformats.org/officeDocument/2006/relationships/image" Target="../media/image18.jpe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jpe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svg"/><Relationship Id="rId18" Type="http://schemas.openxmlformats.org/officeDocument/2006/relationships/image" Target="../media/image43.jpeg"/><Relationship Id="rId3" Type="http://schemas.openxmlformats.org/officeDocument/2006/relationships/image" Target="../media/image6.svg"/><Relationship Id="rId7" Type="http://schemas.openxmlformats.org/officeDocument/2006/relationships/image" Target="../media/image32.svg"/><Relationship Id="rId12" Type="http://schemas.openxmlformats.org/officeDocument/2006/relationships/image" Target="../media/image37.png"/><Relationship Id="rId17" Type="http://schemas.openxmlformats.org/officeDocument/2006/relationships/image" Target="../media/image42.jpeg"/><Relationship Id="rId2" Type="http://schemas.openxmlformats.org/officeDocument/2006/relationships/image" Target="../media/image5.png"/><Relationship Id="rId16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5" Type="http://schemas.openxmlformats.org/officeDocument/2006/relationships/image" Target="../media/image30.svg"/><Relationship Id="rId15" Type="http://schemas.openxmlformats.org/officeDocument/2006/relationships/image" Target="../media/image40.svg"/><Relationship Id="rId10" Type="http://schemas.openxmlformats.org/officeDocument/2006/relationships/image" Target="../media/image35.png"/><Relationship Id="rId19" Type="http://schemas.openxmlformats.org/officeDocument/2006/relationships/image" Target="../media/image44.jpeg"/><Relationship Id="rId4" Type="http://schemas.openxmlformats.org/officeDocument/2006/relationships/image" Target="../media/image29.png"/><Relationship Id="rId9" Type="http://schemas.openxmlformats.org/officeDocument/2006/relationships/image" Target="../media/image34.svg"/><Relationship Id="rId14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7" Type="http://schemas.openxmlformats.org/officeDocument/2006/relationships/image" Target="../media/image49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0561" r="-27529" b="-6968"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3" name="Group 3"/>
          <p:cNvGrpSpPr/>
          <p:nvPr/>
        </p:nvGrpSpPr>
        <p:grpSpPr>
          <a:xfrm>
            <a:off x="8587763" y="1324108"/>
            <a:ext cx="1398750" cy="139875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810750" y="-1485776"/>
            <a:ext cx="13258553" cy="1325855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571500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848915" y="622495"/>
            <a:ext cx="812410" cy="81241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008255" y="1028700"/>
            <a:ext cx="794555" cy="821246"/>
          </a:xfrm>
          <a:custGeom>
            <a:avLst/>
            <a:gdLst/>
            <a:ahLst/>
            <a:cxnLst/>
            <a:rect l="l" t="t" r="r" b="b"/>
            <a:pathLst>
              <a:path w="794555" h="821246">
                <a:moveTo>
                  <a:pt x="0" y="0"/>
                </a:moveTo>
                <a:lnTo>
                  <a:pt x="794555" y="0"/>
                </a:lnTo>
                <a:lnTo>
                  <a:pt x="794555" y="821246"/>
                </a:lnTo>
                <a:lnTo>
                  <a:pt x="0" y="8212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>
            <a:grpSpLocks noChangeAspect="1"/>
          </p:cNvGrpSpPr>
          <p:nvPr/>
        </p:nvGrpSpPr>
        <p:grpSpPr>
          <a:xfrm>
            <a:off x="10883424" y="-413081"/>
            <a:ext cx="11113206" cy="11113161"/>
            <a:chOff x="0" y="0"/>
            <a:chExt cx="6350000" cy="634997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/>
              <a:stretch>
                <a:fillRect l="-9704" r="-126802" b="-1402"/>
              </a:stretch>
            </a:blipFill>
          </p:spPr>
        </p:sp>
      </p:grpSp>
      <p:sp>
        <p:nvSpPr>
          <p:cNvPr id="15" name="TextBox 15"/>
          <p:cNvSpPr txBox="1"/>
          <p:nvPr/>
        </p:nvSpPr>
        <p:spPr>
          <a:xfrm>
            <a:off x="1008255" y="2926582"/>
            <a:ext cx="7852448" cy="1369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17"/>
              </a:lnSpc>
            </a:pPr>
            <a:r>
              <a:rPr lang="en-US" sz="7940">
                <a:solidFill>
                  <a:srgbClr val="293E6B"/>
                </a:solidFill>
                <a:latin typeface="Montserrat Bold"/>
              </a:rPr>
              <a:t>TECHNOLOGY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3964164"/>
            <a:ext cx="7832003" cy="10286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01"/>
              </a:lnSpc>
            </a:pPr>
            <a:r>
              <a:rPr lang="en-US" sz="6001">
                <a:solidFill>
                  <a:srgbClr val="000000"/>
                </a:solidFill>
                <a:latin typeface="Montserrat Bold"/>
              </a:rPr>
              <a:t>IN HEALTHCARE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6330" y="4945206"/>
            <a:ext cx="5226215" cy="438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Montserrat Semi-Bold"/>
              </a:rPr>
              <a:t>PRESENTATION - 2024</a:t>
            </a:r>
          </a:p>
        </p:txBody>
      </p:sp>
      <p:sp>
        <p:nvSpPr>
          <p:cNvPr id="18" name="Freeform 18"/>
          <p:cNvSpPr/>
          <p:nvPr/>
        </p:nvSpPr>
        <p:spPr>
          <a:xfrm>
            <a:off x="8355465" y="5537746"/>
            <a:ext cx="4611720" cy="4611720"/>
          </a:xfrm>
          <a:custGeom>
            <a:avLst/>
            <a:gdLst/>
            <a:ahLst/>
            <a:cxnLst/>
            <a:rect l="l" t="t" r="r" b="b"/>
            <a:pathLst>
              <a:path w="4611720" h="4611720">
                <a:moveTo>
                  <a:pt x="0" y="0"/>
                </a:moveTo>
                <a:lnTo>
                  <a:pt x="4611720" y="0"/>
                </a:lnTo>
                <a:lnTo>
                  <a:pt x="4611720" y="4611720"/>
                </a:lnTo>
                <a:lnTo>
                  <a:pt x="0" y="461172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0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8860703" y="6083947"/>
            <a:ext cx="3601244" cy="3601244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21" name="TextBox 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2" name="Group 22"/>
          <p:cNvGrpSpPr>
            <a:grpSpLocks noChangeAspect="1"/>
          </p:cNvGrpSpPr>
          <p:nvPr/>
        </p:nvGrpSpPr>
        <p:grpSpPr>
          <a:xfrm>
            <a:off x="9185188" y="6408437"/>
            <a:ext cx="2952274" cy="2952262"/>
            <a:chOff x="0" y="0"/>
            <a:chExt cx="6350000" cy="6349975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8"/>
              <a:stretch>
                <a:fillRect l="-42371" r="-7722"/>
              </a:stretch>
            </a:blipFill>
          </p:spPr>
        </p:sp>
      </p:grpSp>
      <p:sp>
        <p:nvSpPr>
          <p:cNvPr id="24" name="AutoShape 24"/>
          <p:cNvSpPr/>
          <p:nvPr/>
        </p:nvSpPr>
        <p:spPr>
          <a:xfrm>
            <a:off x="5097450" y="5188411"/>
            <a:ext cx="3176777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5" name="TextBox 25"/>
          <p:cNvSpPr txBox="1"/>
          <p:nvPr/>
        </p:nvSpPr>
        <p:spPr>
          <a:xfrm>
            <a:off x="1996344" y="1183445"/>
            <a:ext cx="5696069" cy="931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Montserrat Bold"/>
              </a:rPr>
              <a:t>Digital Skills and Research Methods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02640" y="8729542"/>
            <a:ext cx="4475307" cy="791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20"/>
              </a:lnSpc>
            </a:pPr>
            <a:r>
              <a:rPr lang="en-GB" sz="2300" dirty="0" err="1">
                <a:solidFill>
                  <a:srgbClr val="000000"/>
                </a:solidFill>
                <a:latin typeface="Montserrat Semi-Bold"/>
              </a:rPr>
              <a:t>Kiril</a:t>
            </a:r>
            <a:r>
              <a:rPr lang="en-GB" sz="2300" dirty="0">
                <a:solidFill>
                  <a:srgbClr val="000000"/>
                </a:solidFill>
                <a:latin typeface="Montserrat Semi-Bold"/>
              </a:rPr>
              <a:t> </a:t>
            </a:r>
            <a:r>
              <a:rPr lang="en-GB" sz="2300" dirty="0" err="1">
                <a:solidFill>
                  <a:srgbClr val="000000"/>
                </a:solidFill>
                <a:latin typeface="Montserrat Semi-Bold"/>
              </a:rPr>
              <a:t>Baldev</a:t>
            </a:r>
            <a:r>
              <a:rPr lang="en-GB" sz="2300" dirty="0">
                <a:solidFill>
                  <a:srgbClr val="000000"/>
                </a:solidFill>
                <a:latin typeface="Montserrat Semi-Bold"/>
              </a:rPr>
              <a:t> </a:t>
            </a:r>
          </a:p>
          <a:p>
            <a:pPr>
              <a:lnSpc>
                <a:spcPts val="3220"/>
              </a:lnSpc>
            </a:pPr>
            <a:r>
              <a:rPr lang="en-GB" sz="2300" dirty="0">
                <a:solidFill>
                  <a:srgbClr val="000000"/>
                </a:solidFill>
                <a:latin typeface="Montserrat Semi-Bold"/>
              </a:rPr>
              <a:t>Student</a:t>
            </a:r>
            <a:r>
              <a:rPr lang="bg-BG" sz="2300" dirty="0">
                <a:solidFill>
                  <a:srgbClr val="000000"/>
                </a:solidFill>
                <a:latin typeface="Montserrat Semi-Bold"/>
              </a:rPr>
              <a:t> </a:t>
            </a:r>
            <a:r>
              <a:rPr lang="en-GB" sz="2300" dirty="0">
                <a:solidFill>
                  <a:srgbClr val="000000"/>
                </a:solidFill>
                <a:latin typeface="Montserrat Semi-Bold"/>
              </a:rPr>
              <a:t>ID</a:t>
            </a:r>
            <a:r>
              <a:rPr lang="tr-TR" sz="2300" dirty="0">
                <a:solidFill>
                  <a:srgbClr val="000000"/>
                </a:solidFill>
                <a:latin typeface="Montserrat Semi-Bold"/>
              </a:rPr>
              <a:t>: 2024776</a:t>
            </a:r>
            <a:endParaRPr lang="en-US" sz="2300" dirty="0">
              <a:solidFill>
                <a:srgbClr val="000000"/>
              </a:solidFill>
              <a:latin typeface="Montserrat Semi-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996344" y="8538556"/>
            <a:ext cx="2402870" cy="297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94"/>
              </a:lnSpc>
              <a:spcBef>
                <a:spcPct val="0"/>
              </a:spcBef>
            </a:pPr>
            <a:r>
              <a:rPr lang="en-US" sz="1781" dirty="0">
                <a:solidFill>
                  <a:srgbClr val="000000"/>
                </a:solidFill>
                <a:latin typeface="Montserrat"/>
              </a:rPr>
              <a:t>Presentation By: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727359" y="-1605245"/>
            <a:ext cx="13497490" cy="1349749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6572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317609" y="1019595"/>
            <a:ext cx="8597583" cy="8597583"/>
          </a:xfrm>
          <a:custGeom>
            <a:avLst/>
            <a:gdLst/>
            <a:ahLst/>
            <a:cxnLst/>
            <a:rect l="l" t="t" r="r" b="b"/>
            <a:pathLst>
              <a:path w="8597583" h="8597583">
                <a:moveTo>
                  <a:pt x="0" y="0"/>
                </a:moveTo>
                <a:lnTo>
                  <a:pt x="8597583" y="0"/>
                </a:lnTo>
                <a:lnTo>
                  <a:pt x="8597583" y="8597583"/>
                </a:lnTo>
                <a:lnTo>
                  <a:pt x="0" y="85975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0944801" y="1471900"/>
            <a:ext cx="7343199" cy="7343199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11170165" y="1697279"/>
            <a:ext cx="6892470" cy="6892442"/>
            <a:chOff x="0" y="0"/>
            <a:chExt cx="6350000" cy="63499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-993544" y="706965"/>
            <a:ext cx="8717648" cy="2196834"/>
            <a:chOff x="0" y="0"/>
            <a:chExt cx="1612708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612708" cy="406400"/>
            </a:xfrm>
            <a:custGeom>
              <a:avLst/>
              <a:gdLst/>
              <a:ahLst/>
              <a:cxnLst/>
              <a:rect l="l" t="t" r="r" b="b"/>
              <a:pathLst>
                <a:path w="1612708" h="406400">
                  <a:moveTo>
                    <a:pt x="1409508" y="0"/>
                  </a:moveTo>
                  <a:cubicBezTo>
                    <a:pt x="1521732" y="0"/>
                    <a:pt x="1612708" y="90976"/>
                    <a:pt x="1612708" y="203200"/>
                  </a:cubicBezTo>
                  <a:cubicBezTo>
                    <a:pt x="1612708" y="315424"/>
                    <a:pt x="1521732" y="406400"/>
                    <a:pt x="140950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  <a:ln w="10477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612708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170165" y="7296952"/>
            <a:ext cx="2199517" cy="219951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209550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1724233" y="7843411"/>
            <a:ext cx="1091382" cy="1106598"/>
          </a:xfrm>
          <a:custGeom>
            <a:avLst/>
            <a:gdLst/>
            <a:ahLst/>
            <a:cxnLst/>
            <a:rect l="l" t="t" r="r" b="b"/>
            <a:pathLst>
              <a:path w="1091382" h="1106598">
                <a:moveTo>
                  <a:pt x="0" y="0"/>
                </a:moveTo>
                <a:lnTo>
                  <a:pt x="1091382" y="0"/>
                </a:lnTo>
                <a:lnTo>
                  <a:pt x="1091382" y="1106598"/>
                </a:lnTo>
                <a:lnTo>
                  <a:pt x="0" y="110659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694772" y="3431213"/>
            <a:ext cx="9475510" cy="5827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5093" lvl="1" indent="-232546" algn="just">
              <a:lnSpc>
                <a:spcPts val="2585"/>
              </a:lnSpc>
              <a:buFont typeface="Arial"/>
              <a:buChar char="•"/>
            </a:pPr>
            <a:r>
              <a:rPr lang="en-US" sz="2154">
                <a:solidFill>
                  <a:srgbClr val="000000"/>
                </a:solidFill>
                <a:latin typeface="Montserrat"/>
              </a:rPr>
              <a:t>Improved Patient Outcomes: Technology has led to more accurate diagnoses, effective treatments, and better patient care, resulting in improved patient outcomes and reduced mortality rates.</a:t>
            </a:r>
          </a:p>
          <a:p>
            <a:pPr marL="465093" lvl="1" indent="-232546" algn="just">
              <a:lnSpc>
                <a:spcPts val="2585"/>
              </a:lnSpc>
              <a:buFont typeface="Arial"/>
              <a:buChar char="•"/>
            </a:pPr>
            <a:r>
              <a:rPr lang="en-US" sz="2154">
                <a:solidFill>
                  <a:srgbClr val="000000"/>
                </a:solidFill>
                <a:latin typeface="Montserrat"/>
              </a:rPr>
              <a:t>Enhanced Efficiency: Technology has streamlined clinical workflows, reduced administrative burdens, and improved communication among healthcare professionals, leading to increased productivity and efficiency.</a:t>
            </a:r>
          </a:p>
          <a:p>
            <a:pPr marL="465093" lvl="1" indent="-232546" algn="just">
              <a:lnSpc>
                <a:spcPts val="2585"/>
              </a:lnSpc>
              <a:buFont typeface="Arial"/>
              <a:buChar char="•"/>
            </a:pPr>
            <a:r>
              <a:rPr lang="en-US" sz="2154">
                <a:solidFill>
                  <a:srgbClr val="000000"/>
                </a:solidFill>
                <a:latin typeface="Montserrat"/>
              </a:rPr>
              <a:t>Increased Access to Care: Technology has expanded access to healthcare services, especially for rural and underserved populations, through telemedicine, remote monitoring, and mobile health apps.</a:t>
            </a:r>
          </a:p>
          <a:p>
            <a:pPr marL="465093" lvl="1" indent="-232546" algn="just">
              <a:lnSpc>
                <a:spcPts val="2585"/>
              </a:lnSpc>
              <a:buFont typeface="Arial"/>
              <a:buChar char="•"/>
            </a:pPr>
            <a:r>
              <a:rPr lang="en-US" sz="2154">
                <a:solidFill>
                  <a:srgbClr val="000000"/>
                </a:solidFill>
                <a:latin typeface="Montserrat"/>
              </a:rPr>
              <a:t>Better Data Management: Technology has enabled the collection, analysis, and sharing of healthcare data, facilitating informed decision-making, quality improvement, and research.</a:t>
            </a:r>
          </a:p>
          <a:p>
            <a:pPr marL="465093" lvl="1" indent="-232546" algn="just">
              <a:lnSpc>
                <a:spcPts val="2585"/>
              </a:lnSpc>
              <a:buFont typeface="Arial"/>
              <a:buChar char="•"/>
            </a:pPr>
            <a:r>
              <a:rPr lang="en-US" sz="2154">
                <a:solidFill>
                  <a:srgbClr val="000000"/>
                </a:solidFill>
                <a:latin typeface="Montserrat"/>
              </a:rPr>
              <a:t>Cost Savings: Technology has reduced healthcare costs by minimizing errors, reducing hospital readmissions, and improving patient engagement and self-management.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-2614791" y="9771441"/>
            <a:ext cx="8590251" cy="815686"/>
            <a:chOff x="0" y="0"/>
            <a:chExt cx="3228220" cy="30653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228220" cy="306535"/>
            </a:xfrm>
            <a:custGeom>
              <a:avLst/>
              <a:gdLst/>
              <a:ahLst/>
              <a:cxnLst/>
              <a:rect l="l" t="t" r="r" b="b"/>
              <a:pathLst>
                <a:path w="3228220" h="306535">
                  <a:moveTo>
                    <a:pt x="3025020" y="0"/>
                  </a:moveTo>
                  <a:cubicBezTo>
                    <a:pt x="3137244" y="0"/>
                    <a:pt x="3228220" y="68620"/>
                    <a:pt x="3228220" y="153268"/>
                  </a:cubicBezTo>
                  <a:cubicBezTo>
                    <a:pt x="3228220" y="237915"/>
                    <a:pt x="3137244" y="306535"/>
                    <a:pt x="3025020" y="306535"/>
                  </a:cubicBezTo>
                  <a:lnTo>
                    <a:pt x="203200" y="306535"/>
                  </a:lnTo>
                  <a:cubicBezTo>
                    <a:pt x="90976" y="306535"/>
                    <a:pt x="0" y="237915"/>
                    <a:pt x="0" y="153268"/>
                  </a:cubicBezTo>
                  <a:cubicBezTo>
                    <a:pt x="0" y="6862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3228220" cy="3446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-6093393" y="9496468"/>
            <a:ext cx="8590251" cy="1081425"/>
            <a:chOff x="0" y="0"/>
            <a:chExt cx="3228220" cy="4064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228220" cy="406400"/>
            </a:xfrm>
            <a:custGeom>
              <a:avLst/>
              <a:gdLst/>
              <a:ahLst/>
              <a:cxnLst/>
              <a:rect l="l" t="t" r="r" b="b"/>
              <a:pathLst>
                <a:path w="3228220" h="406400">
                  <a:moveTo>
                    <a:pt x="3025020" y="0"/>
                  </a:moveTo>
                  <a:cubicBezTo>
                    <a:pt x="3137244" y="0"/>
                    <a:pt x="3228220" y="90976"/>
                    <a:pt x="3228220" y="203200"/>
                  </a:cubicBezTo>
                  <a:cubicBezTo>
                    <a:pt x="3228220" y="315424"/>
                    <a:pt x="3137244" y="406400"/>
                    <a:pt x="302502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0" y="-38100"/>
              <a:ext cx="322822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694772" y="1047750"/>
            <a:ext cx="6886142" cy="13769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07"/>
              </a:lnSpc>
            </a:pPr>
            <a:r>
              <a:rPr lang="en-US" sz="4702">
                <a:solidFill>
                  <a:srgbClr val="FFFFFF"/>
                </a:solidFill>
                <a:latin typeface="Montserrat Bold"/>
              </a:rPr>
              <a:t>Technology in Healthcare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727359" y="-1605245"/>
            <a:ext cx="13497490" cy="1349749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6572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317609" y="935902"/>
            <a:ext cx="8597583" cy="8597583"/>
          </a:xfrm>
          <a:custGeom>
            <a:avLst/>
            <a:gdLst/>
            <a:ahLst/>
            <a:cxnLst/>
            <a:rect l="l" t="t" r="r" b="b"/>
            <a:pathLst>
              <a:path w="8597583" h="8597583">
                <a:moveTo>
                  <a:pt x="0" y="0"/>
                </a:moveTo>
                <a:lnTo>
                  <a:pt x="8597583" y="0"/>
                </a:lnTo>
                <a:lnTo>
                  <a:pt x="8597583" y="8597583"/>
                </a:lnTo>
                <a:lnTo>
                  <a:pt x="0" y="85975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0944801" y="1471900"/>
            <a:ext cx="7343199" cy="7343199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11170165" y="1697279"/>
            <a:ext cx="6892470" cy="6892442"/>
            <a:chOff x="0" y="0"/>
            <a:chExt cx="6350000" cy="63499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57526" r="-57526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-993544" y="706965"/>
            <a:ext cx="10937289" cy="1830920"/>
            <a:chOff x="0" y="0"/>
            <a:chExt cx="2427695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427695" cy="406400"/>
            </a:xfrm>
            <a:custGeom>
              <a:avLst/>
              <a:gdLst/>
              <a:ahLst/>
              <a:cxnLst/>
              <a:rect l="l" t="t" r="r" b="b"/>
              <a:pathLst>
                <a:path w="2427695" h="406400">
                  <a:moveTo>
                    <a:pt x="2224495" y="0"/>
                  </a:moveTo>
                  <a:cubicBezTo>
                    <a:pt x="2336719" y="0"/>
                    <a:pt x="2427695" y="90976"/>
                    <a:pt x="2427695" y="203200"/>
                  </a:cubicBezTo>
                  <a:cubicBezTo>
                    <a:pt x="2427695" y="315424"/>
                    <a:pt x="2336719" y="406400"/>
                    <a:pt x="222449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  <a:ln w="10477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427695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27051" y="4713549"/>
            <a:ext cx="1972527" cy="197252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653698" y="4713549"/>
            <a:ext cx="1972527" cy="1972527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980345" y="4713549"/>
            <a:ext cx="1972527" cy="1972527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1723471" y="5120291"/>
            <a:ext cx="1179687" cy="1159043"/>
          </a:xfrm>
          <a:custGeom>
            <a:avLst/>
            <a:gdLst/>
            <a:ahLst/>
            <a:cxnLst/>
            <a:rect l="l" t="t" r="r" b="b"/>
            <a:pathLst>
              <a:path w="1179687" h="1159043">
                <a:moveTo>
                  <a:pt x="0" y="0"/>
                </a:moveTo>
                <a:lnTo>
                  <a:pt x="1179687" y="0"/>
                </a:lnTo>
                <a:lnTo>
                  <a:pt x="1179687" y="1159043"/>
                </a:lnTo>
                <a:lnTo>
                  <a:pt x="0" y="11590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5049268" y="5109119"/>
            <a:ext cx="1181386" cy="1181386"/>
          </a:xfrm>
          <a:custGeom>
            <a:avLst/>
            <a:gdLst/>
            <a:ahLst/>
            <a:cxnLst/>
            <a:rect l="l" t="t" r="r" b="b"/>
            <a:pathLst>
              <a:path w="1181386" h="1181386">
                <a:moveTo>
                  <a:pt x="0" y="0"/>
                </a:moveTo>
                <a:lnTo>
                  <a:pt x="1181387" y="0"/>
                </a:lnTo>
                <a:lnTo>
                  <a:pt x="1181387" y="1181387"/>
                </a:lnTo>
                <a:lnTo>
                  <a:pt x="0" y="11813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8501489" y="5234693"/>
            <a:ext cx="930238" cy="930238"/>
          </a:xfrm>
          <a:custGeom>
            <a:avLst/>
            <a:gdLst/>
            <a:ahLst/>
            <a:cxnLst/>
            <a:rect l="l" t="t" r="r" b="b"/>
            <a:pathLst>
              <a:path w="930238" h="930238">
                <a:moveTo>
                  <a:pt x="0" y="0"/>
                </a:moveTo>
                <a:lnTo>
                  <a:pt x="930238" y="0"/>
                </a:lnTo>
                <a:lnTo>
                  <a:pt x="930238" y="930239"/>
                </a:lnTo>
                <a:lnTo>
                  <a:pt x="0" y="93023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447143" y="7681340"/>
            <a:ext cx="3401279" cy="2267519"/>
          </a:xfrm>
          <a:custGeom>
            <a:avLst/>
            <a:gdLst/>
            <a:ahLst/>
            <a:cxnLst/>
            <a:rect l="l" t="t" r="r" b="b"/>
            <a:pathLst>
              <a:path w="3401279" h="2267519">
                <a:moveTo>
                  <a:pt x="0" y="0"/>
                </a:moveTo>
                <a:lnTo>
                  <a:pt x="3401279" y="0"/>
                </a:lnTo>
                <a:lnTo>
                  <a:pt x="3401279" y="2267519"/>
                </a:lnTo>
                <a:lnTo>
                  <a:pt x="0" y="226751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4101179" y="7815273"/>
            <a:ext cx="3879165" cy="2182031"/>
          </a:xfrm>
          <a:custGeom>
            <a:avLst/>
            <a:gdLst/>
            <a:ahLst/>
            <a:cxnLst/>
            <a:rect l="l" t="t" r="r" b="b"/>
            <a:pathLst>
              <a:path w="3879165" h="2182031">
                <a:moveTo>
                  <a:pt x="0" y="0"/>
                </a:moveTo>
                <a:lnTo>
                  <a:pt x="3879166" y="0"/>
                </a:lnTo>
                <a:lnTo>
                  <a:pt x="3879166" y="2182031"/>
                </a:lnTo>
                <a:lnTo>
                  <a:pt x="0" y="218203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8237520" y="7815273"/>
            <a:ext cx="3455586" cy="2303724"/>
          </a:xfrm>
          <a:custGeom>
            <a:avLst/>
            <a:gdLst/>
            <a:ahLst/>
            <a:cxnLst/>
            <a:rect l="l" t="t" r="r" b="b"/>
            <a:pathLst>
              <a:path w="3455586" h="2303724">
                <a:moveTo>
                  <a:pt x="0" y="0"/>
                </a:moveTo>
                <a:lnTo>
                  <a:pt x="3455586" y="0"/>
                </a:lnTo>
                <a:lnTo>
                  <a:pt x="3455586" y="2303725"/>
                </a:lnTo>
                <a:lnTo>
                  <a:pt x="0" y="230372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29" name="TextBox 29"/>
          <p:cNvSpPr txBox="1"/>
          <p:nvPr/>
        </p:nvSpPr>
        <p:spPr>
          <a:xfrm>
            <a:off x="564024" y="1291864"/>
            <a:ext cx="9753585" cy="680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303"/>
              </a:lnSpc>
            </a:pPr>
            <a:r>
              <a:rPr lang="en-US" sz="4612">
                <a:solidFill>
                  <a:srgbClr val="FFFFFF"/>
                </a:solidFill>
                <a:latin typeface="Montserrat Bold"/>
              </a:rPr>
              <a:t>Diagnostic Technology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28700" y="2911342"/>
            <a:ext cx="9225663" cy="110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99"/>
              </a:lnSpc>
            </a:pPr>
            <a:r>
              <a:rPr lang="en-US" sz="2499">
                <a:solidFill>
                  <a:srgbClr val="000000"/>
                </a:solidFill>
                <a:latin typeface="Montserrat"/>
              </a:rPr>
              <a:t>Diagnostic technologies, such as imaging and laboratory information systems, have enabled healthcare professionals to quickly and accurately diagnose patients.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78207" y="6927543"/>
            <a:ext cx="3070214" cy="516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0"/>
              </a:lnSpc>
            </a:pPr>
            <a:r>
              <a:rPr lang="en-US" sz="1800">
                <a:solidFill>
                  <a:srgbClr val="000000"/>
                </a:solidFill>
                <a:latin typeface="Montserrat Bold"/>
              </a:rPr>
              <a:t>Imaging technologies (X-ray, CT, MRI)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7633" y="6927543"/>
            <a:ext cx="2524657" cy="1030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0"/>
              </a:lnSpc>
            </a:pPr>
            <a:r>
              <a:rPr lang="en-US" sz="1800">
                <a:solidFill>
                  <a:srgbClr val="000000"/>
                </a:solidFill>
                <a:latin typeface="Montserrat Bold"/>
              </a:rPr>
              <a:t>Laboratory information systems (LIS)</a:t>
            </a:r>
          </a:p>
          <a:p>
            <a:pPr algn="ctr">
              <a:lnSpc>
                <a:spcPts val="2070"/>
              </a:lnSpc>
            </a:pPr>
            <a:endParaRPr lang="en-US" sz="1800">
              <a:solidFill>
                <a:srgbClr val="000000"/>
              </a:solidFill>
              <a:latin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7210490" y="6927543"/>
            <a:ext cx="3512236" cy="259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0"/>
              </a:lnSpc>
            </a:pPr>
            <a:r>
              <a:rPr lang="en-US" sz="1800">
                <a:solidFill>
                  <a:srgbClr val="000000"/>
                </a:solidFill>
                <a:latin typeface="Montserrat Bold"/>
              </a:rPr>
              <a:t>Telemedicine platforms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85936" y="619115"/>
            <a:ext cx="13127029" cy="2428971"/>
            <a:chOff x="0" y="0"/>
            <a:chExt cx="2196331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96331" cy="406400"/>
            </a:xfrm>
            <a:custGeom>
              <a:avLst/>
              <a:gdLst/>
              <a:ahLst/>
              <a:cxnLst/>
              <a:rect l="l" t="t" r="r" b="b"/>
              <a:pathLst>
                <a:path w="2196331" h="406400">
                  <a:moveTo>
                    <a:pt x="1993131" y="0"/>
                  </a:moveTo>
                  <a:cubicBezTo>
                    <a:pt x="2105355" y="0"/>
                    <a:pt x="2196331" y="90976"/>
                    <a:pt x="2196331" y="203200"/>
                  </a:cubicBezTo>
                  <a:cubicBezTo>
                    <a:pt x="2196331" y="315424"/>
                    <a:pt x="2105355" y="406400"/>
                    <a:pt x="199313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  <a:ln w="857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19633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60609" y="9949166"/>
            <a:ext cx="14947732" cy="4688748"/>
            <a:chOff x="0" y="0"/>
            <a:chExt cx="2226818" cy="6985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26818" cy="698500"/>
            </a:xfrm>
            <a:custGeom>
              <a:avLst/>
              <a:gdLst/>
              <a:ahLst/>
              <a:cxnLst/>
              <a:rect l="l" t="t" r="r" b="b"/>
              <a:pathLst>
                <a:path w="2226818" h="698500">
                  <a:moveTo>
                    <a:pt x="2226818" y="349250"/>
                  </a:moveTo>
                  <a:lnTo>
                    <a:pt x="2023618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2023618" y="0"/>
                  </a:lnTo>
                  <a:lnTo>
                    <a:pt x="2226818" y="349250"/>
                  </a:ln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14300" y="-38100"/>
              <a:ext cx="1998218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842125" y="9746287"/>
            <a:ext cx="8590251" cy="1081425"/>
            <a:chOff x="0" y="0"/>
            <a:chExt cx="3228220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28220" cy="406400"/>
            </a:xfrm>
            <a:custGeom>
              <a:avLst/>
              <a:gdLst/>
              <a:ahLst/>
              <a:cxnLst/>
              <a:rect l="l" t="t" r="r" b="b"/>
              <a:pathLst>
                <a:path w="3228220" h="406400">
                  <a:moveTo>
                    <a:pt x="3025020" y="0"/>
                  </a:moveTo>
                  <a:cubicBezTo>
                    <a:pt x="3137244" y="0"/>
                    <a:pt x="3228220" y="90976"/>
                    <a:pt x="3228220" y="203200"/>
                  </a:cubicBezTo>
                  <a:cubicBezTo>
                    <a:pt x="3228220" y="315424"/>
                    <a:pt x="3137244" y="406400"/>
                    <a:pt x="302502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22822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-4128970" y="9746287"/>
            <a:ext cx="8590251" cy="1081425"/>
            <a:chOff x="0" y="0"/>
            <a:chExt cx="3228220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3228220" cy="406400"/>
            </a:xfrm>
            <a:custGeom>
              <a:avLst/>
              <a:gdLst/>
              <a:ahLst/>
              <a:cxnLst/>
              <a:rect l="l" t="t" r="r" b="b"/>
              <a:pathLst>
                <a:path w="3228220" h="406400">
                  <a:moveTo>
                    <a:pt x="3025020" y="0"/>
                  </a:moveTo>
                  <a:cubicBezTo>
                    <a:pt x="3137244" y="0"/>
                    <a:pt x="3228220" y="90976"/>
                    <a:pt x="3228220" y="203200"/>
                  </a:cubicBezTo>
                  <a:cubicBezTo>
                    <a:pt x="3228220" y="315424"/>
                    <a:pt x="3137244" y="406400"/>
                    <a:pt x="302502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322822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48192" y="407060"/>
            <a:ext cx="964540" cy="96454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27260" y="619115"/>
            <a:ext cx="678745" cy="678745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875695" y="407060"/>
            <a:ext cx="964540" cy="96454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6580555" y="619115"/>
            <a:ext cx="678745" cy="678745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448192" y="4719921"/>
            <a:ext cx="2954535" cy="1970306"/>
          </a:xfrm>
          <a:custGeom>
            <a:avLst/>
            <a:gdLst/>
            <a:ahLst/>
            <a:cxnLst/>
            <a:rect l="l" t="t" r="r" b="b"/>
            <a:pathLst>
              <a:path w="2954535" h="1970306">
                <a:moveTo>
                  <a:pt x="0" y="0"/>
                </a:moveTo>
                <a:lnTo>
                  <a:pt x="2954535" y="0"/>
                </a:lnTo>
                <a:lnTo>
                  <a:pt x="2954535" y="1970305"/>
                </a:lnTo>
                <a:lnTo>
                  <a:pt x="0" y="19703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14319076" y="4706882"/>
            <a:ext cx="2975016" cy="1983344"/>
          </a:xfrm>
          <a:custGeom>
            <a:avLst/>
            <a:gdLst/>
            <a:ahLst/>
            <a:cxnLst/>
            <a:rect l="l" t="t" r="r" b="b"/>
            <a:pathLst>
              <a:path w="2975016" h="1983344">
                <a:moveTo>
                  <a:pt x="0" y="0"/>
                </a:moveTo>
                <a:lnTo>
                  <a:pt x="2975016" y="0"/>
                </a:lnTo>
                <a:lnTo>
                  <a:pt x="2975016" y="1983344"/>
                </a:lnTo>
                <a:lnTo>
                  <a:pt x="0" y="19833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3760569" y="4795835"/>
            <a:ext cx="3133383" cy="1894391"/>
          </a:xfrm>
          <a:custGeom>
            <a:avLst/>
            <a:gdLst/>
            <a:ahLst/>
            <a:cxnLst/>
            <a:rect l="l" t="t" r="r" b="b"/>
            <a:pathLst>
              <a:path w="3133383" h="1894391">
                <a:moveTo>
                  <a:pt x="0" y="0"/>
                </a:moveTo>
                <a:lnTo>
                  <a:pt x="3133384" y="0"/>
                </a:lnTo>
                <a:lnTo>
                  <a:pt x="3133384" y="1894391"/>
                </a:lnTo>
                <a:lnTo>
                  <a:pt x="0" y="189439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10901066" y="4719921"/>
            <a:ext cx="2846509" cy="2076766"/>
          </a:xfrm>
          <a:custGeom>
            <a:avLst/>
            <a:gdLst/>
            <a:ahLst/>
            <a:cxnLst/>
            <a:rect l="l" t="t" r="r" b="b"/>
            <a:pathLst>
              <a:path w="2846509" h="2076766">
                <a:moveTo>
                  <a:pt x="0" y="0"/>
                </a:moveTo>
                <a:lnTo>
                  <a:pt x="2846510" y="0"/>
                </a:lnTo>
                <a:lnTo>
                  <a:pt x="2846510" y="2076766"/>
                </a:lnTo>
                <a:lnTo>
                  <a:pt x="0" y="207676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7463007" y="4836288"/>
            <a:ext cx="2921041" cy="1947361"/>
          </a:xfrm>
          <a:custGeom>
            <a:avLst/>
            <a:gdLst/>
            <a:ahLst/>
            <a:cxnLst/>
            <a:rect l="l" t="t" r="r" b="b"/>
            <a:pathLst>
              <a:path w="2921041" h="1947361">
                <a:moveTo>
                  <a:pt x="0" y="0"/>
                </a:moveTo>
                <a:lnTo>
                  <a:pt x="2921041" y="0"/>
                </a:lnTo>
                <a:lnTo>
                  <a:pt x="2921041" y="1947360"/>
                </a:lnTo>
                <a:lnTo>
                  <a:pt x="0" y="19473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31" name="TextBox 31"/>
          <p:cNvSpPr txBox="1"/>
          <p:nvPr/>
        </p:nvSpPr>
        <p:spPr>
          <a:xfrm>
            <a:off x="4351325" y="1047750"/>
            <a:ext cx="9396251" cy="1870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20"/>
              </a:lnSpc>
            </a:pPr>
            <a:r>
              <a:rPr lang="en-US" sz="6365">
                <a:solidFill>
                  <a:srgbClr val="FFFFFF"/>
                </a:solidFill>
                <a:latin typeface="Montserrat Bold"/>
              </a:rPr>
              <a:t>Administrative Technology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192" y="7451115"/>
            <a:ext cx="2954535" cy="68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</a:pPr>
            <a:r>
              <a:rPr lang="en-US" sz="2499">
                <a:solidFill>
                  <a:srgbClr val="000000"/>
                </a:solidFill>
                <a:latin typeface="Montserrat Bold"/>
              </a:rPr>
              <a:t>Electronic health records (EHRs)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93677" y="7451115"/>
            <a:ext cx="2500276" cy="1031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</a:pPr>
            <a:r>
              <a:rPr lang="en-US" sz="2499">
                <a:solidFill>
                  <a:srgbClr val="000000"/>
                </a:solidFill>
                <a:latin typeface="Montserrat Bold"/>
              </a:rPr>
              <a:t>Practice management systems (PMS)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4902" y="7451115"/>
            <a:ext cx="2499145" cy="1374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</a:pPr>
            <a:r>
              <a:rPr lang="en-US" sz="2499">
                <a:solidFill>
                  <a:srgbClr val="000000"/>
                </a:solidFill>
                <a:latin typeface="Montserrat Bold"/>
              </a:rPr>
              <a:t>Revenue cycle management (RCM)</a:t>
            </a:r>
          </a:p>
          <a:p>
            <a:pPr algn="ctr">
              <a:lnSpc>
                <a:spcPts val="2749"/>
              </a:lnSpc>
            </a:pPr>
            <a:endParaRPr lang="en-US" sz="2499">
              <a:solidFill>
                <a:srgbClr val="000000"/>
              </a:solidFill>
              <a:latin typeface="Montserrat Bold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1283862" y="7451115"/>
            <a:ext cx="2727405" cy="1031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</a:pPr>
            <a:r>
              <a:rPr lang="en-US" sz="2499">
                <a:solidFill>
                  <a:srgbClr val="000000"/>
                </a:solidFill>
                <a:latin typeface="Montserrat Bold"/>
              </a:rPr>
              <a:t>Data analytics for population health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4527477" y="7622565"/>
            <a:ext cx="2348219" cy="68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</a:pPr>
            <a:r>
              <a:rPr lang="en-US" sz="2499">
                <a:solidFill>
                  <a:srgbClr val="000000"/>
                </a:solidFill>
                <a:latin typeface="Montserrat Bold"/>
              </a:rPr>
              <a:t>Telehealth platforms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955316" y="-545104"/>
            <a:ext cx="11377208" cy="1137720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275377" y="637189"/>
            <a:ext cx="9012623" cy="9012623"/>
          </a:xfrm>
          <a:custGeom>
            <a:avLst/>
            <a:gdLst/>
            <a:ahLst/>
            <a:cxnLst/>
            <a:rect l="l" t="t" r="r" b="b"/>
            <a:pathLst>
              <a:path w="9012623" h="9012623">
                <a:moveTo>
                  <a:pt x="0" y="0"/>
                </a:moveTo>
                <a:lnTo>
                  <a:pt x="9012623" y="0"/>
                </a:lnTo>
                <a:lnTo>
                  <a:pt x="9012623" y="9012622"/>
                </a:lnTo>
                <a:lnTo>
                  <a:pt x="0" y="9012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9505950" y="867761"/>
            <a:ext cx="8163703" cy="816370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266700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10081286" y="1295359"/>
            <a:ext cx="7013031" cy="7013003"/>
            <a:chOff x="0" y="0"/>
            <a:chExt cx="6350000" cy="63499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24906" r="-24906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-1027335" y="1009650"/>
            <a:ext cx="10171335" cy="1574563"/>
            <a:chOff x="0" y="0"/>
            <a:chExt cx="2625256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625256" cy="406400"/>
            </a:xfrm>
            <a:custGeom>
              <a:avLst/>
              <a:gdLst/>
              <a:ahLst/>
              <a:cxnLst/>
              <a:rect l="l" t="t" r="r" b="b"/>
              <a:pathLst>
                <a:path w="2625256" h="406400">
                  <a:moveTo>
                    <a:pt x="2422056" y="0"/>
                  </a:moveTo>
                  <a:cubicBezTo>
                    <a:pt x="2534280" y="0"/>
                    <a:pt x="2625256" y="90976"/>
                    <a:pt x="2625256" y="203200"/>
                  </a:cubicBezTo>
                  <a:cubicBezTo>
                    <a:pt x="2625256" y="315424"/>
                    <a:pt x="2534280" y="406400"/>
                    <a:pt x="242205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  <a:ln w="10477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625256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-2614791" y="10033506"/>
            <a:ext cx="8586364" cy="1048817"/>
            <a:chOff x="0" y="0"/>
            <a:chExt cx="3327079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327079" cy="406400"/>
            </a:xfrm>
            <a:custGeom>
              <a:avLst/>
              <a:gdLst/>
              <a:ahLst/>
              <a:cxnLst/>
              <a:rect l="l" t="t" r="r" b="b"/>
              <a:pathLst>
                <a:path w="3327079" h="406400">
                  <a:moveTo>
                    <a:pt x="3123879" y="0"/>
                  </a:moveTo>
                  <a:cubicBezTo>
                    <a:pt x="3236104" y="0"/>
                    <a:pt x="3327079" y="90976"/>
                    <a:pt x="3327079" y="203200"/>
                  </a:cubicBezTo>
                  <a:cubicBezTo>
                    <a:pt x="3327079" y="315424"/>
                    <a:pt x="3236104" y="406400"/>
                    <a:pt x="312387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33270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-6247276" y="9750679"/>
            <a:ext cx="8590251" cy="1081425"/>
            <a:chOff x="0" y="0"/>
            <a:chExt cx="3228220" cy="406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228220" cy="406400"/>
            </a:xfrm>
            <a:custGeom>
              <a:avLst/>
              <a:gdLst/>
              <a:ahLst/>
              <a:cxnLst/>
              <a:rect l="l" t="t" r="r" b="b"/>
              <a:pathLst>
                <a:path w="3228220" h="406400">
                  <a:moveTo>
                    <a:pt x="3025020" y="0"/>
                  </a:moveTo>
                  <a:cubicBezTo>
                    <a:pt x="3137244" y="0"/>
                    <a:pt x="3228220" y="90976"/>
                    <a:pt x="3228220" y="203200"/>
                  </a:cubicBezTo>
                  <a:cubicBezTo>
                    <a:pt x="3228220" y="315424"/>
                    <a:pt x="3137244" y="406400"/>
                    <a:pt x="302502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322822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28700" y="2739850"/>
            <a:ext cx="1006599" cy="1006599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28700" y="4022674"/>
            <a:ext cx="1006599" cy="1006599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28700" y="5305498"/>
            <a:ext cx="1006599" cy="1006599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28700" y="6588322"/>
            <a:ext cx="1006599" cy="1006599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028700" y="7871146"/>
            <a:ext cx="1006599" cy="1006599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34" name="TextBox 3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35" name="Freeform 35"/>
          <p:cNvSpPr/>
          <p:nvPr/>
        </p:nvSpPr>
        <p:spPr>
          <a:xfrm>
            <a:off x="1174654" y="2730325"/>
            <a:ext cx="809941" cy="874431"/>
          </a:xfrm>
          <a:custGeom>
            <a:avLst/>
            <a:gdLst/>
            <a:ahLst/>
            <a:cxnLst/>
            <a:rect l="l" t="t" r="r" b="b"/>
            <a:pathLst>
              <a:path w="809941" h="874431">
                <a:moveTo>
                  <a:pt x="0" y="0"/>
                </a:moveTo>
                <a:lnTo>
                  <a:pt x="809941" y="0"/>
                </a:lnTo>
                <a:lnTo>
                  <a:pt x="809941" y="874430"/>
                </a:lnTo>
                <a:lnTo>
                  <a:pt x="0" y="87443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6" name="TextBox 36"/>
          <p:cNvSpPr txBox="1"/>
          <p:nvPr/>
        </p:nvSpPr>
        <p:spPr>
          <a:xfrm>
            <a:off x="370097" y="1574628"/>
            <a:ext cx="7753965" cy="454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17"/>
              </a:lnSpc>
            </a:pPr>
            <a:r>
              <a:rPr lang="en-US" sz="3058">
                <a:solidFill>
                  <a:srgbClr val="FFFFFF"/>
                </a:solidFill>
                <a:latin typeface="Montserrat Bold"/>
              </a:rPr>
              <a:t>COVID-19 Pandemic Technologies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244034" y="3012918"/>
            <a:ext cx="3628598" cy="31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0"/>
              </a:lnSpc>
            </a:pPr>
            <a:r>
              <a:rPr lang="en-US" sz="2200">
                <a:solidFill>
                  <a:srgbClr val="000000"/>
                </a:solidFill>
                <a:latin typeface="Montserrat Bold"/>
              </a:rPr>
              <a:t>Contact tracing apps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342975" y="4264009"/>
            <a:ext cx="3177369" cy="633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0"/>
              </a:lnSpc>
            </a:pPr>
            <a:r>
              <a:rPr lang="en-US" sz="2200">
                <a:solidFill>
                  <a:srgbClr val="000000"/>
                </a:solidFill>
                <a:latin typeface="Montserrat Bold"/>
              </a:rPr>
              <a:t>Remote monitoring systems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44034" y="5654175"/>
            <a:ext cx="4935322" cy="31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0"/>
              </a:lnSpc>
            </a:pPr>
            <a:r>
              <a:rPr lang="en-US" sz="2200">
                <a:solidFill>
                  <a:srgbClr val="000000"/>
                </a:solidFill>
                <a:latin typeface="Montserrat Bold"/>
              </a:rPr>
              <a:t>AI-powered chatbots for triage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44034" y="6954020"/>
            <a:ext cx="3808210" cy="633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0"/>
              </a:lnSpc>
            </a:pPr>
            <a:r>
              <a:rPr lang="en-US" sz="2200">
                <a:solidFill>
                  <a:srgbClr val="000000"/>
                </a:solidFill>
                <a:latin typeface="Montserrat Bold"/>
              </a:rPr>
              <a:t>Data analytics for tracking and prediction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44034" y="8317886"/>
            <a:ext cx="4935322" cy="633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30"/>
              </a:lnSpc>
            </a:pPr>
            <a:r>
              <a:rPr lang="en-US" sz="2200">
                <a:solidFill>
                  <a:srgbClr val="000000"/>
                </a:solidFill>
                <a:latin typeface="Montserrat Bold"/>
              </a:rPr>
              <a:t>Personal emergency response systems (PERS)</a:t>
            </a:r>
          </a:p>
        </p:txBody>
      </p:sp>
      <p:sp>
        <p:nvSpPr>
          <p:cNvPr id="42" name="Freeform 42"/>
          <p:cNvSpPr/>
          <p:nvPr/>
        </p:nvSpPr>
        <p:spPr>
          <a:xfrm>
            <a:off x="1174654" y="4022674"/>
            <a:ext cx="809941" cy="874431"/>
          </a:xfrm>
          <a:custGeom>
            <a:avLst/>
            <a:gdLst/>
            <a:ahLst/>
            <a:cxnLst/>
            <a:rect l="l" t="t" r="r" b="b"/>
            <a:pathLst>
              <a:path w="809941" h="874431">
                <a:moveTo>
                  <a:pt x="0" y="0"/>
                </a:moveTo>
                <a:lnTo>
                  <a:pt x="809941" y="0"/>
                </a:lnTo>
                <a:lnTo>
                  <a:pt x="809941" y="874430"/>
                </a:lnTo>
                <a:lnTo>
                  <a:pt x="0" y="87443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3" name="Freeform 43"/>
          <p:cNvSpPr/>
          <p:nvPr/>
        </p:nvSpPr>
        <p:spPr>
          <a:xfrm>
            <a:off x="1174654" y="5305498"/>
            <a:ext cx="809941" cy="874431"/>
          </a:xfrm>
          <a:custGeom>
            <a:avLst/>
            <a:gdLst/>
            <a:ahLst/>
            <a:cxnLst/>
            <a:rect l="l" t="t" r="r" b="b"/>
            <a:pathLst>
              <a:path w="809941" h="874431">
                <a:moveTo>
                  <a:pt x="0" y="0"/>
                </a:moveTo>
                <a:lnTo>
                  <a:pt x="809941" y="0"/>
                </a:lnTo>
                <a:lnTo>
                  <a:pt x="809941" y="874431"/>
                </a:lnTo>
                <a:lnTo>
                  <a:pt x="0" y="8744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4" name="Freeform 44"/>
          <p:cNvSpPr/>
          <p:nvPr/>
        </p:nvSpPr>
        <p:spPr>
          <a:xfrm>
            <a:off x="1174654" y="6588322"/>
            <a:ext cx="809941" cy="874431"/>
          </a:xfrm>
          <a:custGeom>
            <a:avLst/>
            <a:gdLst/>
            <a:ahLst/>
            <a:cxnLst/>
            <a:rect l="l" t="t" r="r" b="b"/>
            <a:pathLst>
              <a:path w="809941" h="874431">
                <a:moveTo>
                  <a:pt x="0" y="0"/>
                </a:moveTo>
                <a:lnTo>
                  <a:pt x="809941" y="0"/>
                </a:lnTo>
                <a:lnTo>
                  <a:pt x="809941" y="874431"/>
                </a:lnTo>
                <a:lnTo>
                  <a:pt x="0" y="8744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5" name="Freeform 45"/>
          <p:cNvSpPr/>
          <p:nvPr/>
        </p:nvSpPr>
        <p:spPr>
          <a:xfrm>
            <a:off x="1174654" y="7871146"/>
            <a:ext cx="809941" cy="874431"/>
          </a:xfrm>
          <a:custGeom>
            <a:avLst/>
            <a:gdLst/>
            <a:ahLst/>
            <a:cxnLst/>
            <a:rect l="l" t="t" r="r" b="b"/>
            <a:pathLst>
              <a:path w="809941" h="874431">
                <a:moveTo>
                  <a:pt x="0" y="0"/>
                </a:moveTo>
                <a:lnTo>
                  <a:pt x="809941" y="0"/>
                </a:lnTo>
                <a:lnTo>
                  <a:pt x="809941" y="874431"/>
                </a:lnTo>
                <a:lnTo>
                  <a:pt x="0" y="8744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936062" y="766337"/>
            <a:ext cx="8415877" cy="1557239"/>
            <a:chOff x="0" y="0"/>
            <a:chExt cx="2196331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96331" cy="406400"/>
            </a:xfrm>
            <a:custGeom>
              <a:avLst/>
              <a:gdLst/>
              <a:ahLst/>
              <a:cxnLst/>
              <a:rect l="l" t="t" r="r" b="b"/>
              <a:pathLst>
                <a:path w="2196331" h="406400">
                  <a:moveTo>
                    <a:pt x="1993131" y="0"/>
                  </a:moveTo>
                  <a:cubicBezTo>
                    <a:pt x="2105355" y="0"/>
                    <a:pt x="2196331" y="90976"/>
                    <a:pt x="2196331" y="203200"/>
                  </a:cubicBezTo>
                  <a:cubicBezTo>
                    <a:pt x="2196331" y="315424"/>
                    <a:pt x="2105355" y="406400"/>
                    <a:pt x="199313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  <a:ln w="857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19633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29591" y="3044459"/>
            <a:ext cx="2484534" cy="2484534"/>
          </a:xfrm>
          <a:custGeom>
            <a:avLst/>
            <a:gdLst/>
            <a:ahLst/>
            <a:cxnLst/>
            <a:rect l="l" t="t" r="r" b="b"/>
            <a:pathLst>
              <a:path w="2484534" h="2484534">
                <a:moveTo>
                  <a:pt x="0" y="0"/>
                </a:moveTo>
                <a:lnTo>
                  <a:pt x="2484534" y="0"/>
                </a:lnTo>
                <a:lnTo>
                  <a:pt x="2484534" y="2484534"/>
                </a:lnTo>
                <a:lnTo>
                  <a:pt x="0" y="24845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061208" y="3276076"/>
            <a:ext cx="2021299" cy="2021299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693795" y="3044459"/>
            <a:ext cx="2484534" cy="2484534"/>
          </a:xfrm>
          <a:custGeom>
            <a:avLst/>
            <a:gdLst/>
            <a:ahLst/>
            <a:cxnLst/>
            <a:rect l="l" t="t" r="r" b="b"/>
            <a:pathLst>
              <a:path w="2484534" h="2484534">
                <a:moveTo>
                  <a:pt x="0" y="0"/>
                </a:moveTo>
                <a:lnTo>
                  <a:pt x="2484534" y="0"/>
                </a:lnTo>
                <a:lnTo>
                  <a:pt x="2484534" y="2484534"/>
                </a:lnTo>
                <a:lnTo>
                  <a:pt x="0" y="24845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3896567" y="3276076"/>
            <a:ext cx="2021299" cy="2021299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6500308" y="3028404"/>
            <a:ext cx="2484534" cy="2484534"/>
          </a:xfrm>
          <a:custGeom>
            <a:avLst/>
            <a:gdLst/>
            <a:ahLst/>
            <a:cxnLst/>
            <a:rect l="l" t="t" r="r" b="b"/>
            <a:pathLst>
              <a:path w="2484534" h="2484534">
                <a:moveTo>
                  <a:pt x="0" y="0"/>
                </a:moveTo>
                <a:lnTo>
                  <a:pt x="2484534" y="0"/>
                </a:lnTo>
                <a:lnTo>
                  <a:pt x="2484534" y="2484534"/>
                </a:lnTo>
                <a:lnTo>
                  <a:pt x="0" y="24845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6731925" y="3276076"/>
            <a:ext cx="2021299" cy="202129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9335666" y="3044459"/>
            <a:ext cx="2484534" cy="2484534"/>
          </a:xfrm>
          <a:custGeom>
            <a:avLst/>
            <a:gdLst/>
            <a:ahLst/>
            <a:cxnLst/>
            <a:rect l="l" t="t" r="r" b="b"/>
            <a:pathLst>
              <a:path w="2484534" h="2484534">
                <a:moveTo>
                  <a:pt x="0" y="0"/>
                </a:moveTo>
                <a:lnTo>
                  <a:pt x="2484534" y="0"/>
                </a:lnTo>
                <a:lnTo>
                  <a:pt x="2484534" y="2484534"/>
                </a:lnTo>
                <a:lnTo>
                  <a:pt x="0" y="24845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9567284" y="3276076"/>
            <a:ext cx="2021299" cy="2021299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2171025" y="3028404"/>
            <a:ext cx="2484534" cy="2484534"/>
          </a:xfrm>
          <a:custGeom>
            <a:avLst/>
            <a:gdLst/>
            <a:ahLst/>
            <a:cxnLst/>
            <a:rect l="l" t="t" r="r" b="b"/>
            <a:pathLst>
              <a:path w="2484534" h="2484534">
                <a:moveTo>
                  <a:pt x="0" y="0"/>
                </a:moveTo>
                <a:lnTo>
                  <a:pt x="2484534" y="0"/>
                </a:lnTo>
                <a:lnTo>
                  <a:pt x="2484534" y="2484534"/>
                </a:lnTo>
                <a:lnTo>
                  <a:pt x="0" y="24845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12402642" y="3276076"/>
            <a:ext cx="2021299" cy="2021299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24" name="TextBox 2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15006384" y="2989394"/>
            <a:ext cx="2484534" cy="2484534"/>
          </a:xfrm>
          <a:custGeom>
            <a:avLst/>
            <a:gdLst/>
            <a:ahLst/>
            <a:cxnLst/>
            <a:rect l="l" t="t" r="r" b="b"/>
            <a:pathLst>
              <a:path w="2484534" h="2484534">
                <a:moveTo>
                  <a:pt x="0" y="0"/>
                </a:moveTo>
                <a:lnTo>
                  <a:pt x="2484533" y="0"/>
                </a:lnTo>
                <a:lnTo>
                  <a:pt x="2484533" y="2484534"/>
                </a:lnTo>
                <a:lnTo>
                  <a:pt x="0" y="24845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26" name="Group 26"/>
          <p:cNvGrpSpPr/>
          <p:nvPr/>
        </p:nvGrpSpPr>
        <p:grpSpPr>
          <a:xfrm>
            <a:off x="15238001" y="3276076"/>
            <a:ext cx="2021299" cy="2021299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28" name="TextBox 2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>
            <a:off x="1503596" y="3715608"/>
            <a:ext cx="1136524" cy="1142235"/>
          </a:xfrm>
          <a:custGeom>
            <a:avLst/>
            <a:gdLst/>
            <a:ahLst/>
            <a:cxnLst/>
            <a:rect l="l" t="t" r="r" b="b"/>
            <a:pathLst>
              <a:path w="1136524" h="1142235">
                <a:moveTo>
                  <a:pt x="0" y="0"/>
                </a:moveTo>
                <a:lnTo>
                  <a:pt x="1136524" y="0"/>
                </a:lnTo>
                <a:lnTo>
                  <a:pt x="1136524" y="1142235"/>
                </a:lnTo>
                <a:lnTo>
                  <a:pt x="0" y="11422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4364944" y="3715608"/>
            <a:ext cx="1142235" cy="1142235"/>
          </a:xfrm>
          <a:custGeom>
            <a:avLst/>
            <a:gdLst/>
            <a:ahLst/>
            <a:cxnLst/>
            <a:rect l="l" t="t" r="r" b="b"/>
            <a:pathLst>
              <a:path w="1142235" h="1142235">
                <a:moveTo>
                  <a:pt x="0" y="0"/>
                </a:moveTo>
                <a:lnTo>
                  <a:pt x="1142235" y="0"/>
                </a:lnTo>
                <a:lnTo>
                  <a:pt x="1142235" y="1142235"/>
                </a:lnTo>
                <a:lnTo>
                  <a:pt x="0" y="11422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7227042" y="3591247"/>
            <a:ext cx="1031067" cy="1280828"/>
          </a:xfrm>
          <a:custGeom>
            <a:avLst/>
            <a:gdLst/>
            <a:ahLst/>
            <a:cxnLst/>
            <a:rect l="l" t="t" r="r" b="b"/>
            <a:pathLst>
              <a:path w="1031067" h="1280828">
                <a:moveTo>
                  <a:pt x="0" y="0"/>
                </a:moveTo>
                <a:lnTo>
                  <a:pt x="1031066" y="0"/>
                </a:lnTo>
                <a:lnTo>
                  <a:pt x="1031066" y="1280828"/>
                </a:lnTo>
                <a:lnTo>
                  <a:pt x="0" y="12808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9947745" y="3715608"/>
            <a:ext cx="1182558" cy="1110126"/>
          </a:xfrm>
          <a:custGeom>
            <a:avLst/>
            <a:gdLst/>
            <a:ahLst/>
            <a:cxnLst/>
            <a:rect l="l" t="t" r="r" b="b"/>
            <a:pathLst>
              <a:path w="1182558" h="1110126">
                <a:moveTo>
                  <a:pt x="0" y="0"/>
                </a:moveTo>
                <a:lnTo>
                  <a:pt x="1182558" y="0"/>
                </a:lnTo>
                <a:lnTo>
                  <a:pt x="1182558" y="1110126"/>
                </a:lnTo>
                <a:lnTo>
                  <a:pt x="0" y="11101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12878713" y="3752146"/>
            <a:ext cx="1069159" cy="1069159"/>
          </a:xfrm>
          <a:custGeom>
            <a:avLst/>
            <a:gdLst/>
            <a:ahLst/>
            <a:cxnLst/>
            <a:rect l="l" t="t" r="r" b="b"/>
            <a:pathLst>
              <a:path w="1069159" h="1069159">
                <a:moveTo>
                  <a:pt x="0" y="0"/>
                </a:moveTo>
                <a:lnTo>
                  <a:pt x="1069158" y="0"/>
                </a:lnTo>
                <a:lnTo>
                  <a:pt x="1069158" y="1069159"/>
                </a:lnTo>
                <a:lnTo>
                  <a:pt x="0" y="106915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5828526" y="3653427"/>
            <a:ext cx="1010736" cy="1234487"/>
          </a:xfrm>
          <a:custGeom>
            <a:avLst/>
            <a:gdLst/>
            <a:ahLst/>
            <a:cxnLst/>
            <a:rect l="l" t="t" r="r" b="b"/>
            <a:pathLst>
              <a:path w="1010736" h="1234487">
                <a:moveTo>
                  <a:pt x="0" y="0"/>
                </a:moveTo>
                <a:lnTo>
                  <a:pt x="1010736" y="0"/>
                </a:lnTo>
                <a:lnTo>
                  <a:pt x="1010736" y="1234487"/>
                </a:lnTo>
                <a:lnTo>
                  <a:pt x="0" y="123448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35" name="Group 35"/>
          <p:cNvGrpSpPr/>
          <p:nvPr/>
        </p:nvGrpSpPr>
        <p:grpSpPr>
          <a:xfrm>
            <a:off x="1670134" y="9939641"/>
            <a:ext cx="14947732" cy="4688748"/>
            <a:chOff x="0" y="0"/>
            <a:chExt cx="2226818" cy="6985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2226818" cy="698500"/>
            </a:xfrm>
            <a:custGeom>
              <a:avLst/>
              <a:gdLst/>
              <a:ahLst/>
              <a:cxnLst/>
              <a:rect l="l" t="t" r="r" b="b"/>
              <a:pathLst>
                <a:path w="2226818" h="698500">
                  <a:moveTo>
                    <a:pt x="2226818" y="349250"/>
                  </a:moveTo>
                  <a:lnTo>
                    <a:pt x="2023618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2023618" y="0"/>
                  </a:lnTo>
                  <a:lnTo>
                    <a:pt x="2226818" y="349250"/>
                  </a:ln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37" name="TextBox 37"/>
            <p:cNvSpPr txBox="1"/>
            <p:nvPr/>
          </p:nvSpPr>
          <p:spPr>
            <a:xfrm>
              <a:off x="114300" y="-38100"/>
              <a:ext cx="1998218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3842125" y="9746287"/>
            <a:ext cx="8590251" cy="1081425"/>
            <a:chOff x="0" y="0"/>
            <a:chExt cx="3228220" cy="406400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3228220" cy="406400"/>
            </a:xfrm>
            <a:custGeom>
              <a:avLst/>
              <a:gdLst/>
              <a:ahLst/>
              <a:cxnLst/>
              <a:rect l="l" t="t" r="r" b="b"/>
              <a:pathLst>
                <a:path w="3228220" h="406400">
                  <a:moveTo>
                    <a:pt x="3025020" y="0"/>
                  </a:moveTo>
                  <a:cubicBezTo>
                    <a:pt x="3137244" y="0"/>
                    <a:pt x="3228220" y="90976"/>
                    <a:pt x="3228220" y="203200"/>
                  </a:cubicBezTo>
                  <a:cubicBezTo>
                    <a:pt x="3228220" y="315424"/>
                    <a:pt x="3137244" y="406400"/>
                    <a:pt x="302502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40" name="TextBox 40"/>
            <p:cNvSpPr txBox="1"/>
            <p:nvPr/>
          </p:nvSpPr>
          <p:spPr>
            <a:xfrm>
              <a:off x="0" y="-38100"/>
              <a:ext cx="322822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-4128970" y="9746287"/>
            <a:ext cx="8590251" cy="1081425"/>
            <a:chOff x="0" y="0"/>
            <a:chExt cx="3228220" cy="4064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3228220" cy="406400"/>
            </a:xfrm>
            <a:custGeom>
              <a:avLst/>
              <a:gdLst/>
              <a:ahLst/>
              <a:cxnLst/>
              <a:rect l="l" t="t" r="r" b="b"/>
              <a:pathLst>
                <a:path w="3228220" h="406400">
                  <a:moveTo>
                    <a:pt x="3025020" y="0"/>
                  </a:moveTo>
                  <a:cubicBezTo>
                    <a:pt x="3137244" y="0"/>
                    <a:pt x="3228220" y="90976"/>
                    <a:pt x="3228220" y="203200"/>
                  </a:cubicBezTo>
                  <a:cubicBezTo>
                    <a:pt x="3228220" y="315424"/>
                    <a:pt x="3137244" y="406400"/>
                    <a:pt x="302502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43" name="TextBox 43"/>
            <p:cNvSpPr txBox="1"/>
            <p:nvPr/>
          </p:nvSpPr>
          <p:spPr>
            <a:xfrm>
              <a:off x="0" y="-38100"/>
              <a:ext cx="322822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448192" y="407060"/>
            <a:ext cx="964540" cy="964540"/>
            <a:chOff x="0" y="0"/>
            <a:chExt cx="812800" cy="8128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46" name="TextBox 4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027260" y="619115"/>
            <a:ext cx="678745" cy="678745"/>
            <a:chOff x="0" y="0"/>
            <a:chExt cx="812800" cy="812800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49" name="TextBox 4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6875695" y="407060"/>
            <a:ext cx="964540" cy="964540"/>
            <a:chOff x="0" y="0"/>
            <a:chExt cx="812800" cy="812800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</p:spPr>
        </p:sp>
        <p:sp>
          <p:nvSpPr>
            <p:cNvPr id="52" name="TextBox 5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6580555" y="619115"/>
            <a:ext cx="678745" cy="678745"/>
            <a:chOff x="0" y="0"/>
            <a:chExt cx="812800" cy="81280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B599B"/>
            </a:solidFill>
          </p:spPr>
        </p:sp>
        <p:sp>
          <p:nvSpPr>
            <p:cNvPr id="55" name="TextBox 5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6" name="Freeform 56"/>
          <p:cNvSpPr/>
          <p:nvPr/>
        </p:nvSpPr>
        <p:spPr>
          <a:xfrm>
            <a:off x="4185421" y="6964362"/>
            <a:ext cx="3649418" cy="2433706"/>
          </a:xfrm>
          <a:custGeom>
            <a:avLst/>
            <a:gdLst/>
            <a:ahLst/>
            <a:cxnLst/>
            <a:rect l="l" t="t" r="r" b="b"/>
            <a:pathLst>
              <a:path w="3649418" h="2433706">
                <a:moveTo>
                  <a:pt x="0" y="0"/>
                </a:moveTo>
                <a:lnTo>
                  <a:pt x="3649418" y="0"/>
                </a:lnTo>
                <a:lnTo>
                  <a:pt x="3649418" y="2433706"/>
                </a:lnTo>
                <a:lnTo>
                  <a:pt x="0" y="2433706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sp>
        <p:nvSpPr>
          <p:cNvPr id="57" name="Freeform 57"/>
          <p:cNvSpPr/>
          <p:nvPr/>
        </p:nvSpPr>
        <p:spPr>
          <a:xfrm>
            <a:off x="530234" y="6964362"/>
            <a:ext cx="3122179" cy="2436061"/>
          </a:xfrm>
          <a:custGeom>
            <a:avLst/>
            <a:gdLst/>
            <a:ahLst/>
            <a:cxnLst/>
            <a:rect l="l" t="t" r="r" b="b"/>
            <a:pathLst>
              <a:path w="3122179" h="2436061">
                <a:moveTo>
                  <a:pt x="0" y="0"/>
                </a:moveTo>
                <a:lnTo>
                  <a:pt x="3122178" y="0"/>
                </a:lnTo>
                <a:lnTo>
                  <a:pt x="3122178" y="2436061"/>
                </a:lnTo>
                <a:lnTo>
                  <a:pt x="0" y="2436061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l="-22051" r="-69224"/>
            </a:stretch>
          </a:blipFill>
        </p:spPr>
      </p:sp>
      <p:sp>
        <p:nvSpPr>
          <p:cNvPr id="58" name="Freeform 58"/>
          <p:cNvSpPr/>
          <p:nvPr/>
        </p:nvSpPr>
        <p:spPr>
          <a:xfrm>
            <a:off x="8258108" y="6900383"/>
            <a:ext cx="3892751" cy="2598412"/>
          </a:xfrm>
          <a:custGeom>
            <a:avLst/>
            <a:gdLst/>
            <a:ahLst/>
            <a:cxnLst/>
            <a:rect l="l" t="t" r="r" b="b"/>
            <a:pathLst>
              <a:path w="3892751" h="2598412">
                <a:moveTo>
                  <a:pt x="0" y="0"/>
                </a:moveTo>
                <a:lnTo>
                  <a:pt x="3892752" y="0"/>
                </a:lnTo>
                <a:lnTo>
                  <a:pt x="3892752" y="2598412"/>
                </a:lnTo>
                <a:lnTo>
                  <a:pt x="0" y="2598412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59" name="Freeform 59"/>
          <p:cNvSpPr/>
          <p:nvPr/>
        </p:nvSpPr>
        <p:spPr>
          <a:xfrm>
            <a:off x="12376994" y="6964362"/>
            <a:ext cx="5711398" cy="2534433"/>
          </a:xfrm>
          <a:custGeom>
            <a:avLst/>
            <a:gdLst/>
            <a:ahLst/>
            <a:cxnLst/>
            <a:rect l="l" t="t" r="r" b="b"/>
            <a:pathLst>
              <a:path w="5711398" h="2534433">
                <a:moveTo>
                  <a:pt x="0" y="0"/>
                </a:moveTo>
                <a:lnTo>
                  <a:pt x="5711397" y="0"/>
                </a:lnTo>
                <a:lnTo>
                  <a:pt x="5711397" y="2534433"/>
                </a:lnTo>
                <a:lnTo>
                  <a:pt x="0" y="2534433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</p:sp>
      <p:sp>
        <p:nvSpPr>
          <p:cNvPr id="60" name="TextBox 60"/>
          <p:cNvSpPr txBox="1"/>
          <p:nvPr/>
        </p:nvSpPr>
        <p:spPr>
          <a:xfrm>
            <a:off x="5562890" y="995204"/>
            <a:ext cx="7162220" cy="11185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6"/>
              </a:lnSpc>
            </a:pPr>
            <a:r>
              <a:rPr lang="en-US" sz="3832">
                <a:solidFill>
                  <a:srgbClr val="FFFFFF"/>
                </a:solidFill>
                <a:latin typeface="Montserrat Bold"/>
              </a:rPr>
              <a:t>Communication and Collaboration Technologies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72862" y="5506700"/>
            <a:ext cx="2797992" cy="9528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04"/>
              </a:lnSpc>
            </a:pPr>
            <a:r>
              <a:rPr lang="en-US" sz="2276">
                <a:solidFill>
                  <a:srgbClr val="000000"/>
                </a:solidFill>
                <a:latin typeface="Montserrat Bold"/>
              </a:rPr>
              <a:t>Secure messaging platforms (HIPAA-compliant)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3804303" y="5506700"/>
            <a:ext cx="2205827" cy="1267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04"/>
              </a:lnSpc>
            </a:pPr>
            <a:r>
              <a:rPr lang="en-US" sz="2276">
                <a:solidFill>
                  <a:srgbClr val="000000"/>
                </a:solidFill>
                <a:latin typeface="Montserrat Bold"/>
              </a:rPr>
              <a:t>Video conferencing tools (Zoom, Skype)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6731925" y="5506700"/>
            <a:ext cx="2021299" cy="9528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04"/>
              </a:lnSpc>
            </a:pPr>
            <a:r>
              <a:rPr lang="en-US" sz="2276">
                <a:solidFill>
                  <a:srgbClr val="000000"/>
                </a:solidFill>
                <a:latin typeface="Montserrat Bold"/>
              </a:rPr>
              <a:t>Collaborative care platforms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005007" y="5506700"/>
            <a:ext cx="3145852" cy="638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04"/>
              </a:lnSpc>
            </a:pPr>
            <a:r>
              <a:rPr lang="en-US" sz="2276">
                <a:solidFill>
                  <a:srgbClr val="000000"/>
                </a:solidFill>
                <a:latin typeface="Montserrat Bold"/>
              </a:rPr>
              <a:t>Social media for patient engagement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2279935" y="5506700"/>
            <a:ext cx="2144006" cy="1267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04"/>
              </a:lnSpc>
            </a:pPr>
            <a:r>
              <a:rPr lang="en-US" sz="2276">
                <a:solidFill>
                  <a:srgbClr val="000000"/>
                </a:solidFill>
                <a:latin typeface="Montserrat Bold"/>
              </a:rPr>
              <a:t>Patient portals for access to records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4209301" y="5506700"/>
            <a:ext cx="4078699" cy="638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04"/>
              </a:lnSpc>
            </a:pPr>
            <a:r>
              <a:rPr lang="en-US" sz="2276">
                <a:solidFill>
                  <a:srgbClr val="000000"/>
                </a:solidFill>
                <a:latin typeface="Montserrat Bold"/>
              </a:rPr>
              <a:t>Virtual reality (VR) for collaboration therapies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03077" y="764194"/>
            <a:ext cx="7866344" cy="1214813"/>
            <a:chOff x="0" y="0"/>
            <a:chExt cx="2631584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31584" cy="406400"/>
            </a:xfrm>
            <a:custGeom>
              <a:avLst/>
              <a:gdLst/>
              <a:ahLst/>
              <a:cxnLst/>
              <a:rect l="l" t="t" r="r" b="b"/>
              <a:pathLst>
                <a:path w="2631584" h="406400">
                  <a:moveTo>
                    <a:pt x="2428384" y="0"/>
                  </a:moveTo>
                  <a:cubicBezTo>
                    <a:pt x="2540608" y="0"/>
                    <a:pt x="2631584" y="90976"/>
                    <a:pt x="2631584" y="203200"/>
                  </a:cubicBezTo>
                  <a:cubicBezTo>
                    <a:pt x="2631584" y="315424"/>
                    <a:pt x="2540608" y="406400"/>
                    <a:pt x="2428384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93E6B"/>
            </a:solidFill>
            <a:ln w="10477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631584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206655" y="0"/>
            <a:ext cx="12081345" cy="11114823"/>
          </a:xfrm>
          <a:custGeom>
            <a:avLst/>
            <a:gdLst/>
            <a:ahLst/>
            <a:cxnLst/>
            <a:rect l="l" t="t" r="r" b="b"/>
            <a:pathLst>
              <a:path w="12081345" h="11114823">
                <a:moveTo>
                  <a:pt x="0" y="0"/>
                </a:moveTo>
                <a:lnTo>
                  <a:pt x="12081345" y="0"/>
                </a:lnTo>
                <a:lnTo>
                  <a:pt x="12081345" y="11114823"/>
                </a:lnTo>
                <a:lnTo>
                  <a:pt x="0" y="111148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691" t="-9791" r="-51472" b="-9791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294835" y="2294309"/>
            <a:ext cx="5224161" cy="620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59"/>
              </a:lnSpc>
            </a:pPr>
            <a:r>
              <a:rPr lang="en-US" sz="3216">
                <a:solidFill>
                  <a:srgbClr val="000000"/>
                </a:solidFill>
                <a:latin typeface="Montserrat"/>
              </a:rPr>
              <a:t>Technology has transformed healthcare, improving patient care, communication, and collaboration. As we move forward, it's essential to continue investing in healthcare technology to address future challenges and improve patient outcomes</a:t>
            </a:r>
          </a:p>
          <a:p>
            <a:pPr algn="just">
              <a:lnSpc>
                <a:spcPts val="3859"/>
              </a:lnSpc>
            </a:pPr>
            <a:endParaRPr lang="en-US" sz="3216">
              <a:solidFill>
                <a:srgbClr val="000000"/>
              </a:solidFill>
              <a:latin typeface="Montserra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952500"/>
            <a:ext cx="3700538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99"/>
              </a:lnSpc>
              <a:spcBef>
                <a:spcPct val="0"/>
              </a:spcBef>
            </a:pPr>
            <a:r>
              <a:rPr lang="en-US" sz="4500">
                <a:solidFill>
                  <a:srgbClr val="FFFFFF"/>
                </a:solidFill>
                <a:latin typeface="Montserrat Bold"/>
              </a:rPr>
              <a:t>Conclusion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345161" y="5346380"/>
            <a:ext cx="3173835" cy="438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FFFFFF"/>
                </a:solidFill>
                <a:latin typeface="Montserrat Bold"/>
              </a:rPr>
              <a:t>+123-456-7890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41571" y="8597060"/>
            <a:ext cx="538844" cy="538844"/>
          </a:xfrm>
          <a:custGeom>
            <a:avLst/>
            <a:gdLst/>
            <a:ahLst/>
            <a:cxnLst/>
            <a:rect l="l" t="t" r="r" b="b"/>
            <a:pathLst>
              <a:path w="538844" h="538844">
                <a:moveTo>
                  <a:pt x="0" y="0"/>
                </a:moveTo>
                <a:lnTo>
                  <a:pt x="538844" y="0"/>
                </a:lnTo>
                <a:lnTo>
                  <a:pt x="538844" y="538844"/>
                </a:lnTo>
                <a:lnTo>
                  <a:pt x="0" y="5388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810750" y="-1485776"/>
            <a:ext cx="13258553" cy="13258553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571500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0883424" y="-413081"/>
            <a:ext cx="11113206" cy="11113161"/>
            <a:chOff x="0" y="0"/>
            <a:chExt cx="6350000" cy="634997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34776" t="-3221" r="-46621" b="-17635"/>
              </a:stretch>
            </a:blipFill>
          </p:spPr>
        </p:sp>
      </p:grpSp>
      <p:sp>
        <p:nvSpPr>
          <p:cNvPr id="8" name="TextBox 8"/>
          <p:cNvSpPr txBox="1"/>
          <p:nvPr/>
        </p:nvSpPr>
        <p:spPr>
          <a:xfrm>
            <a:off x="341061" y="639490"/>
            <a:ext cx="8844128" cy="1428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694"/>
              </a:lnSpc>
            </a:pPr>
            <a:r>
              <a:rPr lang="en-US" sz="8353">
                <a:solidFill>
                  <a:srgbClr val="293E6B"/>
                </a:solidFill>
                <a:latin typeface="Montserrat Bold"/>
              </a:rPr>
              <a:t>REFERENCES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6424" y="1975858"/>
            <a:ext cx="4217504" cy="438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Montserrat Semi-Bold"/>
              </a:rPr>
              <a:t>PRESENTATION - 2024</a:t>
            </a:r>
          </a:p>
        </p:txBody>
      </p:sp>
      <p:sp>
        <p:nvSpPr>
          <p:cNvPr id="10" name="Freeform 10"/>
          <p:cNvSpPr/>
          <p:nvPr/>
        </p:nvSpPr>
        <p:spPr>
          <a:xfrm>
            <a:off x="8391064" y="5573345"/>
            <a:ext cx="4540522" cy="4540522"/>
          </a:xfrm>
          <a:custGeom>
            <a:avLst/>
            <a:gdLst/>
            <a:ahLst/>
            <a:cxnLst/>
            <a:rect l="l" t="t" r="r" b="b"/>
            <a:pathLst>
              <a:path w="4540522" h="4540522">
                <a:moveTo>
                  <a:pt x="0" y="0"/>
                </a:moveTo>
                <a:lnTo>
                  <a:pt x="4540522" y="0"/>
                </a:lnTo>
                <a:lnTo>
                  <a:pt x="4540522" y="4540522"/>
                </a:lnTo>
                <a:lnTo>
                  <a:pt x="0" y="454052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52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8860703" y="6083947"/>
            <a:ext cx="3601244" cy="3601244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4" name="Group 14"/>
          <p:cNvGrpSpPr>
            <a:grpSpLocks noChangeAspect="1"/>
          </p:cNvGrpSpPr>
          <p:nvPr/>
        </p:nvGrpSpPr>
        <p:grpSpPr>
          <a:xfrm>
            <a:off x="9185188" y="6408437"/>
            <a:ext cx="2952274" cy="2952262"/>
            <a:chOff x="0" y="0"/>
            <a:chExt cx="6350000" cy="634997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7"/>
              <a:stretch>
                <a:fillRect l="-18262" r="-31736"/>
              </a:stretch>
            </a:blipFill>
          </p:spPr>
        </p:sp>
      </p:grpSp>
      <p:sp>
        <p:nvSpPr>
          <p:cNvPr id="16" name="AutoShape 16"/>
          <p:cNvSpPr/>
          <p:nvPr/>
        </p:nvSpPr>
        <p:spPr>
          <a:xfrm>
            <a:off x="456424" y="2741908"/>
            <a:ext cx="3464338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7" name="Group 17"/>
          <p:cNvGrpSpPr/>
          <p:nvPr/>
        </p:nvGrpSpPr>
        <p:grpSpPr>
          <a:xfrm>
            <a:off x="8587763" y="1324108"/>
            <a:ext cx="1398750" cy="139875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848915" y="622495"/>
            <a:ext cx="812410" cy="81241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3E6B"/>
            </a:solidFill>
            <a:ln w="161925" cap="sq">
              <a:solidFill>
                <a:srgbClr val="3B599B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56424" y="3424808"/>
            <a:ext cx="7934640" cy="53174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489"/>
              </a:lnSpc>
            </a:pPr>
            <a:r>
              <a:rPr lang="en-US" sz="1778">
                <a:solidFill>
                  <a:srgbClr val="000000"/>
                </a:solidFill>
                <a:latin typeface="Canva Sans"/>
              </a:rPr>
              <a:t>Agbo, C. C., Mahmoud, Q. H., &amp; Eklund, J. M. (2019, April). Blockchain technology in healthcare: a systematic review. In Healthcare (Vol. 7, No. 2, p. 56). MDPI.</a:t>
            </a:r>
          </a:p>
          <a:p>
            <a:pPr algn="just">
              <a:lnSpc>
                <a:spcPts val="2489"/>
              </a:lnSpc>
            </a:pPr>
            <a:endParaRPr lang="en-US" sz="1778">
              <a:solidFill>
                <a:srgbClr val="000000"/>
              </a:solidFill>
              <a:latin typeface="Canva Sans"/>
            </a:endParaRPr>
          </a:p>
          <a:p>
            <a:pPr algn="just">
              <a:lnSpc>
                <a:spcPts val="2489"/>
              </a:lnSpc>
            </a:pPr>
            <a:r>
              <a:rPr lang="en-US" sz="1778">
                <a:solidFill>
                  <a:srgbClr val="000000"/>
                </a:solidFill>
                <a:latin typeface="Canva Sans"/>
              </a:rPr>
              <a:t>Mamlin, B. W., &amp; Tierney, W. M. (2016). The promise of information and communication technology in healthcare: extracting value from the chaos. The American journal of the medical sciences, 351(1), 59-68.</a:t>
            </a:r>
          </a:p>
          <a:p>
            <a:pPr algn="just">
              <a:lnSpc>
                <a:spcPts val="2489"/>
              </a:lnSpc>
            </a:pPr>
            <a:endParaRPr lang="en-US" sz="1778">
              <a:solidFill>
                <a:srgbClr val="000000"/>
              </a:solidFill>
              <a:latin typeface="Canva Sans"/>
            </a:endParaRPr>
          </a:p>
          <a:p>
            <a:pPr algn="just">
              <a:lnSpc>
                <a:spcPts val="2489"/>
              </a:lnSpc>
            </a:pPr>
            <a:r>
              <a:rPr lang="en-US" sz="1778">
                <a:solidFill>
                  <a:srgbClr val="000000"/>
                </a:solidFill>
                <a:latin typeface="Canva Sans"/>
              </a:rPr>
              <a:t>Ruiz Morilla, M. D., Sans, M., Casasa, A., &amp; Giménez, N. (2017). Implementing technology in healthcare: insights from physicians. BMC medical informatics and decision making, 17, 1-9.</a:t>
            </a:r>
          </a:p>
          <a:p>
            <a:pPr algn="just">
              <a:lnSpc>
                <a:spcPts val="2489"/>
              </a:lnSpc>
            </a:pPr>
            <a:endParaRPr lang="en-US" sz="1778">
              <a:solidFill>
                <a:srgbClr val="000000"/>
              </a:solidFill>
              <a:latin typeface="Canva Sans"/>
            </a:endParaRPr>
          </a:p>
          <a:p>
            <a:pPr algn="just">
              <a:lnSpc>
                <a:spcPts val="2489"/>
              </a:lnSpc>
            </a:pPr>
            <a:r>
              <a:rPr lang="en-US" sz="1778">
                <a:solidFill>
                  <a:srgbClr val="000000"/>
                </a:solidFill>
                <a:latin typeface="Canva Sans"/>
              </a:rPr>
              <a:t>Whitelaw, S., Mamas, M. A., Topol, E., &amp; Van Spall, H. G. (2020). Applications of digital technology in COVID-19 pandemic planning and response. The Lancet Digital Health, 2(8), e435-e440.</a:t>
            </a:r>
          </a:p>
          <a:p>
            <a:pPr algn="just">
              <a:lnSpc>
                <a:spcPts val="2489"/>
              </a:lnSpc>
            </a:pPr>
            <a:endParaRPr lang="en-US" sz="1778">
              <a:solidFill>
                <a:srgbClr val="000000"/>
              </a:solidFill>
              <a:latin typeface="Canva Sans"/>
            </a:endParaRPr>
          </a:p>
          <a:p>
            <a:pPr algn="just">
              <a:lnSpc>
                <a:spcPts val="2489"/>
              </a:lnSpc>
            </a:pPr>
            <a:endParaRPr lang="en-US" sz="1778">
              <a:solidFill>
                <a:srgbClr val="000000"/>
              </a:solidFill>
              <a:latin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Navy And White Modern Professional Digital Marketing Plan Presentation</dc:title>
  <cp:lastModifiedBy>Kiril Bogdanov Baldev</cp:lastModifiedBy>
  <cp:revision>2</cp:revision>
  <dcterms:created xsi:type="dcterms:W3CDTF">2006-08-16T00:00:00Z</dcterms:created>
  <dcterms:modified xsi:type="dcterms:W3CDTF">2024-04-25T14:50:59Z</dcterms:modified>
  <dc:identifier>DAGDTFWmc-4</dc:identifier>
</cp:coreProperties>
</file>