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25"/>
  </p:notesMasterIdLst>
  <p:sldIdLst>
    <p:sldId id="558" r:id="rId4"/>
    <p:sldId id="270" r:id="rId5"/>
    <p:sldId id="464" r:id="rId6"/>
    <p:sldId id="374" r:id="rId7"/>
    <p:sldId id="465" r:id="rId8"/>
    <p:sldId id="345" r:id="rId9"/>
    <p:sldId id="351" r:id="rId10"/>
    <p:sldId id="556" r:id="rId11"/>
    <p:sldId id="559" r:id="rId12"/>
    <p:sldId id="560" r:id="rId13"/>
    <p:sldId id="354" r:id="rId14"/>
    <p:sldId id="355" r:id="rId15"/>
    <p:sldId id="561" r:id="rId16"/>
    <p:sldId id="356" r:id="rId17"/>
    <p:sldId id="357" r:id="rId18"/>
    <p:sldId id="352" r:id="rId19"/>
    <p:sldId id="562" r:id="rId20"/>
    <p:sldId id="563" r:id="rId21"/>
    <p:sldId id="347" r:id="rId22"/>
    <p:sldId id="343" r:id="rId23"/>
    <p:sldId id="56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1" d="100"/>
          <a:sy n="71" d="100"/>
        </p:scale>
        <p:origin x="48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9430C6-BFF8-46E4-9CDA-FB613F71E987}" type="datetimeFigureOut">
              <a:rPr lang="en-GB" smtClean="0"/>
              <a:t>18/06/2025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849A86-2BFE-4424-B3DA-2DCE2CD4A9C2}" type="slidenum">
              <a:rPr lang="en-GB" smtClean="0"/>
              <a:t>‹#›</a:t>
            </a:fld>
            <a:endParaRPr lang="en-GB"/>
          </a:p>
        </p:txBody>
      </p:sp>
    </p:spTree>
    <p:extLst>
      <p:ext uri="{BB962C8B-B14F-4D97-AF65-F5344CB8AC3E}">
        <p14:creationId xmlns:p14="http://schemas.microsoft.com/office/powerpoint/2010/main" val="2249452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02FD349A-A181-4CBF-A1C0-BC56971890DD}"/>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205CEB61-C079-48B9-A547-F3B3DC6B1B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39940" name="Slide Number Placeholder 3">
            <a:extLst>
              <a:ext uri="{FF2B5EF4-FFF2-40B4-BE49-F238E27FC236}">
                <a16:creationId xmlns:a16="http://schemas.microsoft.com/office/drawing/2014/main" id="{869C89EA-2606-478A-9AD9-E39C8A5F90E4}"/>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9A63245D-833E-48E8-B607-CC1EB4E74A8C}" type="slidenum">
              <a:rPr lang="en-GB" altLang="en-US" sz="1200"/>
              <a:pPr algn="r" eaLnBrk="1" hangingPunct="1"/>
              <a:t>4</a:t>
            </a:fld>
            <a:endParaRPr lang="en-GB" altLang="en-US" sz="1200"/>
          </a:p>
        </p:txBody>
      </p:sp>
    </p:spTree>
    <p:extLst>
      <p:ext uri="{BB962C8B-B14F-4D97-AF65-F5344CB8AC3E}">
        <p14:creationId xmlns:p14="http://schemas.microsoft.com/office/powerpoint/2010/main" val="494655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1118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4455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665D9C8-3349-4A7D-93D6-FD3F1A86981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3535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7C06A-AD88-C31C-4BBD-4E769CB54F2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DD3034B-A559-1438-FBEC-02E682A8A6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4EDAAD-A494-1AA3-BE04-1987041EA523}"/>
              </a:ext>
            </a:extLst>
          </p:cNvPr>
          <p:cNvSpPr>
            <a:spLocks noGrp="1"/>
          </p:cNvSpPr>
          <p:nvPr>
            <p:ph type="dt" sz="half" idx="10"/>
          </p:nvPr>
        </p:nvSpPr>
        <p:spPr/>
        <p:txBody>
          <a:bodyPr/>
          <a:lstStyle/>
          <a:p>
            <a:fld id="{F8964978-C95E-43F9-815B-9880260A67C7}" type="datetimeFigureOut">
              <a:rPr lang="en-GB" smtClean="0"/>
              <a:t>18/06/2025</a:t>
            </a:fld>
            <a:endParaRPr lang="en-GB"/>
          </a:p>
        </p:txBody>
      </p:sp>
      <p:sp>
        <p:nvSpPr>
          <p:cNvPr id="5" name="Footer Placeholder 4">
            <a:extLst>
              <a:ext uri="{FF2B5EF4-FFF2-40B4-BE49-F238E27FC236}">
                <a16:creationId xmlns:a16="http://schemas.microsoft.com/office/drawing/2014/main" id="{48E1B835-9AA2-0345-9A3F-8BEDAAE9C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B0EDFF-A52C-E748-7DEC-0B5C1743B3BA}"/>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2039681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84747-68E1-D805-935C-469D617745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C1726A-5509-2F69-C27A-C90F140E6A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2B559F-1017-48EA-D2BB-1E23D455F517}"/>
              </a:ext>
            </a:extLst>
          </p:cNvPr>
          <p:cNvSpPr>
            <a:spLocks noGrp="1"/>
          </p:cNvSpPr>
          <p:nvPr>
            <p:ph type="dt" sz="half" idx="10"/>
          </p:nvPr>
        </p:nvSpPr>
        <p:spPr/>
        <p:txBody>
          <a:bodyPr/>
          <a:lstStyle/>
          <a:p>
            <a:fld id="{F8964978-C95E-43F9-815B-9880260A67C7}" type="datetimeFigureOut">
              <a:rPr lang="en-GB" smtClean="0"/>
              <a:t>18/06/2025</a:t>
            </a:fld>
            <a:endParaRPr lang="en-GB"/>
          </a:p>
        </p:txBody>
      </p:sp>
      <p:sp>
        <p:nvSpPr>
          <p:cNvPr id="5" name="Footer Placeholder 4">
            <a:extLst>
              <a:ext uri="{FF2B5EF4-FFF2-40B4-BE49-F238E27FC236}">
                <a16:creationId xmlns:a16="http://schemas.microsoft.com/office/drawing/2014/main" id="{89E2973C-D159-9420-2EFF-5EFBD5B72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374DD8-7FBA-FA2A-46B1-D656BFF3BFBE}"/>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1102735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A94D7-A9D1-EA93-738B-D463138A6BF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4DA27A0-9037-A153-EA40-D53B640091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263BFD3-B656-4CDA-2E6D-897C7F5C00D2}"/>
              </a:ext>
            </a:extLst>
          </p:cNvPr>
          <p:cNvSpPr>
            <a:spLocks noGrp="1"/>
          </p:cNvSpPr>
          <p:nvPr>
            <p:ph type="dt" sz="half" idx="10"/>
          </p:nvPr>
        </p:nvSpPr>
        <p:spPr/>
        <p:txBody>
          <a:bodyPr/>
          <a:lstStyle/>
          <a:p>
            <a:fld id="{F8964978-C95E-43F9-815B-9880260A67C7}" type="datetimeFigureOut">
              <a:rPr lang="en-GB" smtClean="0"/>
              <a:t>18/06/2025</a:t>
            </a:fld>
            <a:endParaRPr lang="en-GB"/>
          </a:p>
        </p:txBody>
      </p:sp>
      <p:sp>
        <p:nvSpPr>
          <p:cNvPr id="5" name="Footer Placeholder 4">
            <a:extLst>
              <a:ext uri="{FF2B5EF4-FFF2-40B4-BE49-F238E27FC236}">
                <a16:creationId xmlns:a16="http://schemas.microsoft.com/office/drawing/2014/main" id="{8750B715-5C7E-532B-BE37-AD9C420865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8929B-6A79-DFCC-A607-66F950DD648B}"/>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475273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8463F-19D7-6885-D97B-9F250E01D1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76196B-5E86-6E43-9872-F3EAA44E51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08374C-2E3A-BB18-D0BE-7DB14F062A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53D6BF-167C-4F01-DE03-5138EFB1EF20}"/>
              </a:ext>
            </a:extLst>
          </p:cNvPr>
          <p:cNvSpPr>
            <a:spLocks noGrp="1"/>
          </p:cNvSpPr>
          <p:nvPr>
            <p:ph type="dt" sz="half" idx="10"/>
          </p:nvPr>
        </p:nvSpPr>
        <p:spPr/>
        <p:txBody>
          <a:bodyPr/>
          <a:lstStyle/>
          <a:p>
            <a:fld id="{F8964978-C95E-43F9-815B-9880260A67C7}" type="datetimeFigureOut">
              <a:rPr lang="en-GB" smtClean="0"/>
              <a:t>18/06/2025</a:t>
            </a:fld>
            <a:endParaRPr lang="en-GB"/>
          </a:p>
        </p:txBody>
      </p:sp>
      <p:sp>
        <p:nvSpPr>
          <p:cNvPr id="6" name="Footer Placeholder 5">
            <a:extLst>
              <a:ext uri="{FF2B5EF4-FFF2-40B4-BE49-F238E27FC236}">
                <a16:creationId xmlns:a16="http://schemas.microsoft.com/office/drawing/2014/main" id="{AEC9FFB5-484C-B3F2-33CB-708E8C83CE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E26EB2-2A9D-3803-1BD0-84F4CA54ED62}"/>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1333834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F7CCE-4748-E02D-4F84-8CFB7411040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2A5D83-47E9-C7DE-698B-8E1F7BF683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9B0323-92A2-8D27-81BF-6C206CBCB6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E7CAD38-3693-2E1E-40DE-19617EC85D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C73D1CD-1300-9FD0-C3E5-9DB123520D6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43B71EB-6D69-E55A-2D77-2B5ED5718F14}"/>
              </a:ext>
            </a:extLst>
          </p:cNvPr>
          <p:cNvSpPr>
            <a:spLocks noGrp="1"/>
          </p:cNvSpPr>
          <p:nvPr>
            <p:ph type="dt" sz="half" idx="10"/>
          </p:nvPr>
        </p:nvSpPr>
        <p:spPr/>
        <p:txBody>
          <a:bodyPr/>
          <a:lstStyle/>
          <a:p>
            <a:fld id="{F8964978-C95E-43F9-815B-9880260A67C7}" type="datetimeFigureOut">
              <a:rPr lang="en-GB" smtClean="0"/>
              <a:t>18/06/2025</a:t>
            </a:fld>
            <a:endParaRPr lang="en-GB"/>
          </a:p>
        </p:txBody>
      </p:sp>
      <p:sp>
        <p:nvSpPr>
          <p:cNvPr id="8" name="Footer Placeholder 7">
            <a:extLst>
              <a:ext uri="{FF2B5EF4-FFF2-40B4-BE49-F238E27FC236}">
                <a16:creationId xmlns:a16="http://schemas.microsoft.com/office/drawing/2014/main" id="{D5D88F1F-B8B3-FBA1-85CE-F90246D08C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44193A-CE6B-840F-3453-4FCDDD4D8BB9}"/>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831301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A71B2-671C-6154-747D-99D0463CF4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3079AF-A395-ECD1-BE9C-D197B9C4623D}"/>
              </a:ext>
            </a:extLst>
          </p:cNvPr>
          <p:cNvSpPr>
            <a:spLocks noGrp="1"/>
          </p:cNvSpPr>
          <p:nvPr>
            <p:ph type="dt" sz="half" idx="10"/>
          </p:nvPr>
        </p:nvSpPr>
        <p:spPr/>
        <p:txBody>
          <a:bodyPr/>
          <a:lstStyle/>
          <a:p>
            <a:fld id="{F8964978-C95E-43F9-815B-9880260A67C7}" type="datetimeFigureOut">
              <a:rPr lang="en-GB" smtClean="0"/>
              <a:t>18/06/2025</a:t>
            </a:fld>
            <a:endParaRPr lang="en-GB"/>
          </a:p>
        </p:txBody>
      </p:sp>
      <p:sp>
        <p:nvSpPr>
          <p:cNvPr id="4" name="Footer Placeholder 3">
            <a:extLst>
              <a:ext uri="{FF2B5EF4-FFF2-40B4-BE49-F238E27FC236}">
                <a16:creationId xmlns:a16="http://schemas.microsoft.com/office/drawing/2014/main" id="{F09A223B-CE9E-BEB5-85DB-8A1C3082FBA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1EA709-8AD7-71F6-2065-45D81D5AC8F2}"/>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4140651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317030-7AC6-D2B8-48A6-DD6238948E70}"/>
              </a:ext>
            </a:extLst>
          </p:cNvPr>
          <p:cNvSpPr>
            <a:spLocks noGrp="1"/>
          </p:cNvSpPr>
          <p:nvPr>
            <p:ph type="dt" sz="half" idx="10"/>
          </p:nvPr>
        </p:nvSpPr>
        <p:spPr/>
        <p:txBody>
          <a:bodyPr/>
          <a:lstStyle/>
          <a:p>
            <a:fld id="{F8964978-C95E-43F9-815B-9880260A67C7}" type="datetimeFigureOut">
              <a:rPr lang="en-GB" smtClean="0"/>
              <a:t>18/06/2025</a:t>
            </a:fld>
            <a:endParaRPr lang="en-GB"/>
          </a:p>
        </p:txBody>
      </p:sp>
      <p:sp>
        <p:nvSpPr>
          <p:cNvPr id="3" name="Footer Placeholder 2">
            <a:extLst>
              <a:ext uri="{FF2B5EF4-FFF2-40B4-BE49-F238E27FC236}">
                <a16:creationId xmlns:a16="http://schemas.microsoft.com/office/drawing/2014/main" id="{F7F14847-6747-7A55-449F-8897B727C7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8C20C2-A702-6D87-1B9D-80400B009BC8}"/>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1818984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E6FDC-D63D-7EE5-CD84-7A972B65D4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2F3D45-C816-78B8-300B-3E65DCE8AB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06B975-F02C-263E-E200-984502BD03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E62C69-C8D4-F6C6-54DC-E096AB54C8D4}"/>
              </a:ext>
            </a:extLst>
          </p:cNvPr>
          <p:cNvSpPr>
            <a:spLocks noGrp="1"/>
          </p:cNvSpPr>
          <p:nvPr>
            <p:ph type="dt" sz="half" idx="10"/>
          </p:nvPr>
        </p:nvSpPr>
        <p:spPr/>
        <p:txBody>
          <a:bodyPr/>
          <a:lstStyle/>
          <a:p>
            <a:fld id="{F8964978-C95E-43F9-815B-9880260A67C7}" type="datetimeFigureOut">
              <a:rPr lang="en-GB" smtClean="0"/>
              <a:t>18/06/2025</a:t>
            </a:fld>
            <a:endParaRPr lang="en-GB"/>
          </a:p>
        </p:txBody>
      </p:sp>
      <p:sp>
        <p:nvSpPr>
          <p:cNvPr id="6" name="Footer Placeholder 5">
            <a:extLst>
              <a:ext uri="{FF2B5EF4-FFF2-40B4-BE49-F238E27FC236}">
                <a16:creationId xmlns:a16="http://schemas.microsoft.com/office/drawing/2014/main" id="{64A949D9-EBAE-1E10-25DF-E196FB774A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391F5E-A81F-D6F5-BFD2-8E3B9DAB0D15}"/>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2496308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FC3D-EAF8-4F64-96FD-9B9BA70341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364719-2CC9-A277-3F4E-26E51ECBB6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F8DE76-8E2D-5A4C-90FB-CCC2294BFA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5162D4-628D-4492-04E9-BDCF712DBD52}"/>
              </a:ext>
            </a:extLst>
          </p:cNvPr>
          <p:cNvSpPr>
            <a:spLocks noGrp="1"/>
          </p:cNvSpPr>
          <p:nvPr>
            <p:ph type="dt" sz="half" idx="10"/>
          </p:nvPr>
        </p:nvSpPr>
        <p:spPr/>
        <p:txBody>
          <a:bodyPr/>
          <a:lstStyle/>
          <a:p>
            <a:fld id="{F8964978-C95E-43F9-815B-9880260A67C7}" type="datetimeFigureOut">
              <a:rPr lang="en-GB" smtClean="0"/>
              <a:t>18/06/2025</a:t>
            </a:fld>
            <a:endParaRPr lang="en-GB"/>
          </a:p>
        </p:txBody>
      </p:sp>
      <p:sp>
        <p:nvSpPr>
          <p:cNvPr id="6" name="Footer Placeholder 5">
            <a:extLst>
              <a:ext uri="{FF2B5EF4-FFF2-40B4-BE49-F238E27FC236}">
                <a16:creationId xmlns:a16="http://schemas.microsoft.com/office/drawing/2014/main" id="{A3718406-8A08-C1EA-D6CF-0570E7A1A1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E19DCF-3ACB-E096-0925-32CB699EA3F3}"/>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2274996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D5C2C-B001-1235-756D-A4BFBA1796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823217-187B-795E-CEB1-F08D11470A3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A40BC-60A2-FDC7-1055-5C0C35E7EBFE}"/>
              </a:ext>
            </a:extLst>
          </p:cNvPr>
          <p:cNvSpPr>
            <a:spLocks noGrp="1"/>
          </p:cNvSpPr>
          <p:nvPr>
            <p:ph type="dt" sz="half" idx="10"/>
          </p:nvPr>
        </p:nvSpPr>
        <p:spPr/>
        <p:txBody>
          <a:bodyPr/>
          <a:lstStyle/>
          <a:p>
            <a:fld id="{F8964978-C95E-43F9-815B-9880260A67C7}" type="datetimeFigureOut">
              <a:rPr lang="en-GB" smtClean="0"/>
              <a:t>18/06/2025</a:t>
            </a:fld>
            <a:endParaRPr lang="en-GB"/>
          </a:p>
        </p:txBody>
      </p:sp>
      <p:sp>
        <p:nvSpPr>
          <p:cNvPr id="5" name="Footer Placeholder 4">
            <a:extLst>
              <a:ext uri="{FF2B5EF4-FFF2-40B4-BE49-F238E27FC236}">
                <a16:creationId xmlns:a16="http://schemas.microsoft.com/office/drawing/2014/main" id="{ED5CC10F-0C44-80C4-6F02-1C83A47F72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D28ED7-F1E7-92AE-53DD-1926063EBC8D}"/>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3226322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095CA8-695F-7D88-2CCA-4047599C03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94E5D1-1D18-44DF-B16D-B686ED8A7C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DCCED6-820B-E45E-036E-E276179AD5FB}"/>
              </a:ext>
            </a:extLst>
          </p:cNvPr>
          <p:cNvSpPr>
            <a:spLocks noGrp="1"/>
          </p:cNvSpPr>
          <p:nvPr>
            <p:ph type="dt" sz="half" idx="10"/>
          </p:nvPr>
        </p:nvSpPr>
        <p:spPr/>
        <p:txBody>
          <a:bodyPr/>
          <a:lstStyle/>
          <a:p>
            <a:fld id="{F8964978-C95E-43F9-815B-9880260A67C7}" type="datetimeFigureOut">
              <a:rPr lang="en-GB" smtClean="0"/>
              <a:t>18/06/2025</a:t>
            </a:fld>
            <a:endParaRPr lang="en-GB"/>
          </a:p>
        </p:txBody>
      </p:sp>
      <p:sp>
        <p:nvSpPr>
          <p:cNvPr id="5" name="Footer Placeholder 4">
            <a:extLst>
              <a:ext uri="{FF2B5EF4-FFF2-40B4-BE49-F238E27FC236}">
                <a16:creationId xmlns:a16="http://schemas.microsoft.com/office/drawing/2014/main" id="{B136BCCA-B477-9D02-AC2E-ACD96DFD3C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5FA37D-4147-8ED6-F9CB-11E61BC3CC0B}"/>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25289707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18/06/2025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955975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73352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715107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292579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18/06/2025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760690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18/06/2025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7785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18/06/2025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322521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06474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421243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125780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628269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DC8707-AC71-4AF4-9F16-8DB66B2212C4}"/>
              </a:ext>
            </a:extLst>
          </p:cNvPr>
          <p:cNvSpPr>
            <a:spLocks noGrp="1"/>
          </p:cNvSpPr>
          <p:nvPr>
            <p:ph type="dt" sz="half" idx="10"/>
          </p:nvPr>
        </p:nvSpPr>
        <p:spPr>
          <a:xfrm>
            <a:off x="527051" y="6524626"/>
            <a:ext cx="1295400" cy="219075"/>
          </a:xfrm>
        </p:spPr>
        <p:txBody>
          <a:bodyPr/>
          <a:lstStyle>
            <a:lvl1pPr>
              <a:defRPr/>
            </a:lvl1pPr>
          </a:lstStyle>
          <a:p>
            <a:pPr>
              <a:defRPr/>
            </a:pPr>
            <a:fld id="{EE1D4EFC-1AF7-4057-9224-C92E134C78BB}" type="datetimeFigureOut">
              <a:rPr lang="en-GB"/>
              <a:pPr>
                <a:defRPr/>
              </a:pPr>
              <a:t>18/06/2025</a:t>
            </a:fld>
            <a:endParaRPr lang="en-GB"/>
          </a:p>
        </p:txBody>
      </p:sp>
      <p:sp>
        <p:nvSpPr>
          <p:cNvPr id="5" name="Footer Placeholder 4">
            <a:extLst>
              <a:ext uri="{FF2B5EF4-FFF2-40B4-BE49-F238E27FC236}">
                <a16:creationId xmlns:a16="http://schemas.microsoft.com/office/drawing/2014/main" id="{4A753FCB-F76F-4BED-ADD4-F6FB67F1D7C9}"/>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D0FBDBC6-F9B6-46C7-9FEA-6F2F7B6480C1}"/>
              </a:ext>
            </a:extLst>
          </p:cNvPr>
          <p:cNvSpPr>
            <a:spLocks noGrp="1"/>
          </p:cNvSpPr>
          <p:nvPr>
            <p:ph type="sldNum" sz="quarter" idx="12"/>
          </p:nvPr>
        </p:nvSpPr>
        <p:spPr/>
        <p:txBody>
          <a:bodyPr/>
          <a:lstStyle>
            <a:lvl1pPr>
              <a:defRPr smtClean="0"/>
            </a:lvl1pPr>
          </a:lstStyle>
          <a:p>
            <a:pPr>
              <a:defRPr/>
            </a:pPr>
            <a:fld id="{43614540-7CE4-40B4-8C4F-01B62F78CDD9}" type="slidenum">
              <a:rPr lang="en-GB" altLang="en-US"/>
              <a:pPr>
                <a:defRPr/>
              </a:pPr>
              <a:t>‹#›</a:t>
            </a:fld>
            <a:endParaRPr lang="en-GB" altLang="en-US"/>
          </a:p>
        </p:txBody>
      </p:sp>
    </p:spTree>
    <p:extLst>
      <p:ext uri="{BB962C8B-B14F-4D97-AF65-F5344CB8AC3E}">
        <p14:creationId xmlns:p14="http://schemas.microsoft.com/office/powerpoint/2010/main" val="1852849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FB6680-BE27-4625-B8EC-7A593EC32FED}"/>
              </a:ext>
            </a:extLst>
          </p:cNvPr>
          <p:cNvSpPr>
            <a:spLocks noGrp="1"/>
          </p:cNvSpPr>
          <p:nvPr>
            <p:ph type="dt" sz="half" idx="10"/>
          </p:nvPr>
        </p:nvSpPr>
        <p:spPr/>
        <p:txBody>
          <a:bodyPr/>
          <a:lstStyle>
            <a:lvl1pPr>
              <a:defRPr/>
            </a:lvl1pPr>
          </a:lstStyle>
          <a:p>
            <a:pPr>
              <a:defRPr/>
            </a:pPr>
            <a:fld id="{B9B9A1F9-7570-4209-B1C1-E7383F728D65}" type="datetimeFigureOut">
              <a:rPr lang="en-GB"/>
              <a:pPr>
                <a:defRPr/>
              </a:pPr>
              <a:t>18/06/2025</a:t>
            </a:fld>
            <a:endParaRPr lang="en-GB"/>
          </a:p>
        </p:txBody>
      </p:sp>
      <p:sp>
        <p:nvSpPr>
          <p:cNvPr id="5" name="Footer Placeholder 4">
            <a:extLst>
              <a:ext uri="{FF2B5EF4-FFF2-40B4-BE49-F238E27FC236}">
                <a16:creationId xmlns:a16="http://schemas.microsoft.com/office/drawing/2014/main" id="{78B91893-C450-4158-B2F5-3060DA7E88A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89846BFD-060C-4E52-B958-60EBBA6CDF19}"/>
              </a:ext>
            </a:extLst>
          </p:cNvPr>
          <p:cNvSpPr>
            <a:spLocks noGrp="1"/>
          </p:cNvSpPr>
          <p:nvPr>
            <p:ph type="sldNum" sz="quarter" idx="12"/>
          </p:nvPr>
        </p:nvSpPr>
        <p:spPr/>
        <p:txBody>
          <a:bodyPr/>
          <a:lstStyle>
            <a:lvl1pPr>
              <a:defRPr smtClean="0"/>
            </a:lvl1pPr>
          </a:lstStyle>
          <a:p>
            <a:pPr>
              <a:defRPr/>
            </a:pPr>
            <a:fld id="{D24FAC45-781F-4602-98F1-5FADE8BA638B}" type="slidenum">
              <a:rPr lang="en-GB" altLang="en-US"/>
              <a:pPr>
                <a:defRPr/>
              </a:pPr>
              <a:t>‹#›</a:t>
            </a:fld>
            <a:endParaRPr lang="en-GB" altLang="en-US"/>
          </a:p>
        </p:txBody>
      </p:sp>
    </p:spTree>
    <p:extLst>
      <p:ext uri="{BB962C8B-B14F-4D97-AF65-F5344CB8AC3E}">
        <p14:creationId xmlns:p14="http://schemas.microsoft.com/office/powerpoint/2010/main" val="38869894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1C4F2-C6AE-400A-AED5-E2B21DCF1F5D}"/>
              </a:ext>
            </a:extLst>
          </p:cNvPr>
          <p:cNvSpPr>
            <a:spLocks noGrp="1"/>
          </p:cNvSpPr>
          <p:nvPr>
            <p:ph type="dt" sz="half" idx="10"/>
          </p:nvPr>
        </p:nvSpPr>
        <p:spPr/>
        <p:txBody>
          <a:bodyPr/>
          <a:lstStyle>
            <a:lvl1pPr>
              <a:defRPr/>
            </a:lvl1pPr>
          </a:lstStyle>
          <a:p>
            <a:pPr>
              <a:defRPr/>
            </a:pPr>
            <a:fld id="{AB0CF4F9-382A-46AC-9DAE-FF670058D26E}" type="datetimeFigureOut">
              <a:rPr lang="en-GB"/>
              <a:pPr>
                <a:defRPr/>
              </a:pPr>
              <a:t>18/06/2025</a:t>
            </a:fld>
            <a:endParaRPr lang="en-GB"/>
          </a:p>
        </p:txBody>
      </p:sp>
      <p:sp>
        <p:nvSpPr>
          <p:cNvPr id="5" name="Slide Number Placeholder 5">
            <a:extLst>
              <a:ext uri="{FF2B5EF4-FFF2-40B4-BE49-F238E27FC236}">
                <a16:creationId xmlns:a16="http://schemas.microsoft.com/office/drawing/2014/main" id="{F6B4480B-8001-4452-A366-39FC1329A245}"/>
              </a:ext>
            </a:extLst>
          </p:cNvPr>
          <p:cNvSpPr>
            <a:spLocks noGrp="1"/>
          </p:cNvSpPr>
          <p:nvPr>
            <p:ph type="sldNum" sz="quarter" idx="11"/>
          </p:nvPr>
        </p:nvSpPr>
        <p:spPr/>
        <p:txBody>
          <a:bodyPr/>
          <a:lstStyle>
            <a:lvl1pPr>
              <a:defRPr/>
            </a:lvl1pPr>
          </a:lstStyle>
          <a:p>
            <a:pPr>
              <a:defRPr/>
            </a:pPr>
            <a:fld id="{E4419A5A-9F64-4C97-A215-F80B1AD92264}" type="slidenum">
              <a:rPr lang="en-GB" altLang="en-US"/>
              <a:pPr>
                <a:defRPr/>
              </a:pPr>
              <a:t>‹#›</a:t>
            </a:fld>
            <a:endParaRPr lang="en-GB" altLang="en-US"/>
          </a:p>
        </p:txBody>
      </p:sp>
    </p:spTree>
    <p:extLst>
      <p:ext uri="{BB962C8B-B14F-4D97-AF65-F5344CB8AC3E}">
        <p14:creationId xmlns:p14="http://schemas.microsoft.com/office/powerpoint/2010/main" val="15857560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6ABEBB-6F7C-4F4B-ACEB-DAB65F300E92}"/>
              </a:ext>
            </a:extLst>
          </p:cNvPr>
          <p:cNvSpPr>
            <a:spLocks noGrp="1"/>
          </p:cNvSpPr>
          <p:nvPr>
            <p:ph type="dt" sz="half" idx="10"/>
          </p:nvPr>
        </p:nvSpPr>
        <p:spPr/>
        <p:txBody>
          <a:bodyPr/>
          <a:lstStyle>
            <a:lvl1pPr>
              <a:defRPr/>
            </a:lvl1pPr>
          </a:lstStyle>
          <a:p>
            <a:pPr>
              <a:defRPr/>
            </a:pPr>
            <a:fld id="{FB839370-36AC-420D-8C7D-088FF7266006}" type="datetimeFigureOut">
              <a:rPr lang="en-GB"/>
              <a:pPr>
                <a:defRPr/>
              </a:pPr>
              <a:t>18/06/2025</a:t>
            </a:fld>
            <a:endParaRPr lang="en-GB"/>
          </a:p>
        </p:txBody>
      </p:sp>
      <p:sp>
        <p:nvSpPr>
          <p:cNvPr id="6" name="Slide Number Placeholder 5">
            <a:extLst>
              <a:ext uri="{FF2B5EF4-FFF2-40B4-BE49-F238E27FC236}">
                <a16:creationId xmlns:a16="http://schemas.microsoft.com/office/drawing/2014/main" id="{92F10F1F-8619-49D9-8024-9279D25884C9}"/>
              </a:ext>
            </a:extLst>
          </p:cNvPr>
          <p:cNvSpPr>
            <a:spLocks noGrp="1"/>
          </p:cNvSpPr>
          <p:nvPr>
            <p:ph type="sldNum" sz="quarter" idx="11"/>
          </p:nvPr>
        </p:nvSpPr>
        <p:spPr/>
        <p:txBody>
          <a:bodyPr/>
          <a:lstStyle>
            <a:lvl1pPr>
              <a:defRPr/>
            </a:lvl1pPr>
          </a:lstStyle>
          <a:p>
            <a:pPr>
              <a:defRPr/>
            </a:pPr>
            <a:fld id="{CD44AB43-9045-4D8B-B748-58A0DBC1DE6D}" type="slidenum">
              <a:rPr lang="en-GB" altLang="en-US"/>
              <a:pPr>
                <a:defRPr/>
              </a:pPr>
              <a:t>‹#›</a:t>
            </a:fld>
            <a:endParaRPr lang="en-GB" altLang="en-US"/>
          </a:p>
        </p:txBody>
      </p:sp>
    </p:spTree>
    <p:extLst>
      <p:ext uri="{BB962C8B-B14F-4D97-AF65-F5344CB8AC3E}">
        <p14:creationId xmlns:p14="http://schemas.microsoft.com/office/powerpoint/2010/main" val="9260766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ACE00F9-2540-4DBE-9A35-8884D3198BC1}"/>
              </a:ext>
            </a:extLst>
          </p:cNvPr>
          <p:cNvSpPr>
            <a:spLocks noGrp="1"/>
          </p:cNvSpPr>
          <p:nvPr>
            <p:ph type="dt" sz="half" idx="10"/>
          </p:nvPr>
        </p:nvSpPr>
        <p:spPr/>
        <p:txBody>
          <a:bodyPr/>
          <a:lstStyle>
            <a:lvl1pPr>
              <a:defRPr/>
            </a:lvl1pPr>
          </a:lstStyle>
          <a:p>
            <a:pPr>
              <a:defRPr/>
            </a:pPr>
            <a:fld id="{72D39F5C-3C78-4E82-B9B9-38477B002A6C}" type="datetimeFigureOut">
              <a:rPr lang="en-GB"/>
              <a:pPr>
                <a:defRPr/>
              </a:pPr>
              <a:t>18/06/2025</a:t>
            </a:fld>
            <a:endParaRPr lang="en-GB"/>
          </a:p>
        </p:txBody>
      </p:sp>
      <p:sp>
        <p:nvSpPr>
          <p:cNvPr id="8" name="Slide Number Placeholder 5">
            <a:extLst>
              <a:ext uri="{FF2B5EF4-FFF2-40B4-BE49-F238E27FC236}">
                <a16:creationId xmlns:a16="http://schemas.microsoft.com/office/drawing/2014/main" id="{243B52CD-7801-42DD-864A-94033B15B085}"/>
              </a:ext>
            </a:extLst>
          </p:cNvPr>
          <p:cNvSpPr>
            <a:spLocks noGrp="1"/>
          </p:cNvSpPr>
          <p:nvPr>
            <p:ph type="sldNum" sz="quarter" idx="11"/>
          </p:nvPr>
        </p:nvSpPr>
        <p:spPr/>
        <p:txBody>
          <a:bodyPr/>
          <a:lstStyle>
            <a:lvl1pPr>
              <a:defRPr/>
            </a:lvl1pPr>
          </a:lstStyle>
          <a:p>
            <a:pPr>
              <a:defRPr/>
            </a:pPr>
            <a:fld id="{9186B821-30F5-419F-BC10-2B56BEA317CE}" type="slidenum">
              <a:rPr lang="en-GB" altLang="en-US"/>
              <a:pPr>
                <a:defRPr/>
              </a:pPr>
              <a:t>‹#›</a:t>
            </a:fld>
            <a:endParaRPr lang="en-GB" altLang="en-US"/>
          </a:p>
        </p:txBody>
      </p:sp>
    </p:spTree>
    <p:extLst>
      <p:ext uri="{BB962C8B-B14F-4D97-AF65-F5344CB8AC3E}">
        <p14:creationId xmlns:p14="http://schemas.microsoft.com/office/powerpoint/2010/main" val="5217797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E25E4B4-B35C-43F9-8F4A-E07673C417D6}"/>
              </a:ext>
            </a:extLst>
          </p:cNvPr>
          <p:cNvSpPr>
            <a:spLocks noGrp="1"/>
          </p:cNvSpPr>
          <p:nvPr>
            <p:ph type="dt" sz="half" idx="10"/>
          </p:nvPr>
        </p:nvSpPr>
        <p:spPr/>
        <p:txBody>
          <a:bodyPr/>
          <a:lstStyle>
            <a:lvl1pPr>
              <a:defRPr/>
            </a:lvl1pPr>
          </a:lstStyle>
          <a:p>
            <a:pPr>
              <a:defRPr/>
            </a:pPr>
            <a:fld id="{06DFBCE5-C2CB-4F00-8634-493A13975D23}" type="datetimeFigureOut">
              <a:rPr lang="en-GB"/>
              <a:pPr>
                <a:defRPr/>
              </a:pPr>
              <a:t>18/06/2025</a:t>
            </a:fld>
            <a:endParaRPr lang="en-GB"/>
          </a:p>
        </p:txBody>
      </p:sp>
      <p:sp>
        <p:nvSpPr>
          <p:cNvPr id="4" name="Slide Number Placeholder 5">
            <a:extLst>
              <a:ext uri="{FF2B5EF4-FFF2-40B4-BE49-F238E27FC236}">
                <a16:creationId xmlns:a16="http://schemas.microsoft.com/office/drawing/2014/main" id="{AB2CE9F0-0AED-40B5-93D5-3E2A5F7FDD18}"/>
              </a:ext>
            </a:extLst>
          </p:cNvPr>
          <p:cNvSpPr>
            <a:spLocks noGrp="1"/>
          </p:cNvSpPr>
          <p:nvPr>
            <p:ph type="sldNum" sz="quarter" idx="11"/>
          </p:nvPr>
        </p:nvSpPr>
        <p:spPr/>
        <p:txBody>
          <a:bodyPr/>
          <a:lstStyle>
            <a:lvl1pPr>
              <a:defRPr/>
            </a:lvl1pPr>
          </a:lstStyle>
          <a:p>
            <a:pPr>
              <a:defRPr/>
            </a:pPr>
            <a:fld id="{F6145D2B-C582-400A-AEA6-92A3CD15A8FD}" type="slidenum">
              <a:rPr lang="en-GB" altLang="en-US"/>
              <a:pPr>
                <a:defRPr/>
              </a:pPr>
              <a:t>‹#›</a:t>
            </a:fld>
            <a:endParaRPr lang="en-GB" altLang="en-US"/>
          </a:p>
        </p:txBody>
      </p:sp>
    </p:spTree>
    <p:extLst>
      <p:ext uri="{BB962C8B-B14F-4D97-AF65-F5344CB8AC3E}">
        <p14:creationId xmlns:p14="http://schemas.microsoft.com/office/powerpoint/2010/main" val="303904214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18/06/2025</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26490551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F1A708B-4537-4CDF-9078-218158E76E88}"/>
              </a:ext>
            </a:extLst>
          </p:cNvPr>
          <p:cNvSpPr>
            <a:spLocks noGrp="1"/>
          </p:cNvSpPr>
          <p:nvPr>
            <p:ph type="dt" sz="half" idx="10"/>
          </p:nvPr>
        </p:nvSpPr>
        <p:spPr/>
        <p:txBody>
          <a:bodyPr/>
          <a:lstStyle>
            <a:lvl1pPr>
              <a:defRPr/>
            </a:lvl1pPr>
          </a:lstStyle>
          <a:p>
            <a:pPr>
              <a:defRPr/>
            </a:pPr>
            <a:fld id="{C0424C2F-8189-43DE-BA57-1AEC4DD35792}" type="datetimeFigureOut">
              <a:rPr lang="en-GB"/>
              <a:pPr>
                <a:defRPr/>
              </a:pPr>
              <a:t>18/06/2025</a:t>
            </a:fld>
            <a:endParaRPr lang="en-GB"/>
          </a:p>
        </p:txBody>
      </p:sp>
      <p:sp>
        <p:nvSpPr>
          <p:cNvPr id="6" name="Slide Number Placeholder 5">
            <a:extLst>
              <a:ext uri="{FF2B5EF4-FFF2-40B4-BE49-F238E27FC236}">
                <a16:creationId xmlns:a16="http://schemas.microsoft.com/office/drawing/2014/main" id="{F2624C93-C25A-49B7-91D9-B4694A366157}"/>
              </a:ext>
            </a:extLst>
          </p:cNvPr>
          <p:cNvSpPr>
            <a:spLocks noGrp="1"/>
          </p:cNvSpPr>
          <p:nvPr>
            <p:ph type="sldNum" sz="quarter" idx="11"/>
          </p:nvPr>
        </p:nvSpPr>
        <p:spPr/>
        <p:txBody>
          <a:bodyPr/>
          <a:lstStyle>
            <a:lvl1pPr>
              <a:defRPr/>
            </a:lvl1pPr>
          </a:lstStyle>
          <a:p>
            <a:pPr>
              <a:defRPr/>
            </a:pPr>
            <a:fld id="{60B5D7F6-6E77-4922-BBC6-D6214893F01B}" type="slidenum">
              <a:rPr lang="en-GB" altLang="en-US"/>
              <a:pPr>
                <a:defRPr/>
              </a:pPr>
              <a:t>‹#›</a:t>
            </a:fld>
            <a:endParaRPr lang="en-GB" altLang="en-US"/>
          </a:p>
        </p:txBody>
      </p:sp>
    </p:spTree>
    <p:extLst>
      <p:ext uri="{BB962C8B-B14F-4D97-AF65-F5344CB8AC3E}">
        <p14:creationId xmlns:p14="http://schemas.microsoft.com/office/powerpoint/2010/main" val="374398422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9C0CD8E-4BA9-4723-AD61-EDA3A87B7C81}"/>
              </a:ext>
            </a:extLst>
          </p:cNvPr>
          <p:cNvSpPr>
            <a:spLocks noGrp="1"/>
          </p:cNvSpPr>
          <p:nvPr>
            <p:ph type="dt" sz="half" idx="10"/>
          </p:nvPr>
        </p:nvSpPr>
        <p:spPr/>
        <p:txBody>
          <a:bodyPr/>
          <a:lstStyle>
            <a:lvl1pPr>
              <a:defRPr/>
            </a:lvl1pPr>
          </a:lstStyle>
          <a:p>
            <a:pPr>
              <a:defRPr/>
            </a:pPr>
            <a:fld id="{98BCEF5C-266E-4086-AD21-16BDFF3A4B7B}" type="datetimeFigureOut">
              <a:rPr lang="en-GB"/>
              <a:pPr>
                <a:defRPr/>
              </a:pPr>
              <a:t>18/06/2025</a:t>
            </a:fld>
            <a:endParaRPr lang="en-GB"/>
          </a:p>
        </p:txBody>
      </p:sp>
      <p:sp>
        <p:nvSpPr>
          <p:cNvPr id="6" name="Slide Number Placeholder 5">
            <a:extLst>
              <a:ext uri="{FF2B5EF4-FFF2-40B4-BE49-F238E27FC236}">
                <a16:creationId xmlns:a16="http://schemas.microsoft.com/office/drawing/2014/main" id="{63B7E0BC-CAD8-4769-8BC8-179BDF70A48F}"/>
              </a:ext>
            </a:extLst>
          </p:cNvPr>
          <p:cNvSpPr>
            <a:spLocks noGrp="1"/>
          </p:cNvSpPr>
          <p:nvPr>
            <p:ph type="sldNum" sz="quarter" idx="11"/>
          </p:nvPr>
        </p:nvSpPr>
        <p:spPr/>
        <p:txBody>
          <a:bodyPr/>
          <a:lstStyle>
            <a:lvl1pPr>
              <a:defRPr/>
            </a:lvl1pPr>
          </a:lstStyle>
          <a:p>
            <a:pPr>
              <a:defRPr/>
            </a:pPr>
            <a:fld id="{A78CC17F-8AFE-4AA5-A062-8F7F28D27FE3}" type="slidenum">
              <a:rPr lang="en-GB" altLang="en-US"/>
              <a:pPr>
                <a:defRPr/>
              </a:pPr>
              <a:t>‹#›</a:t>
            </a:fld>
            <a:endParaRPr lang="en-GB" altLang="en-US"/>
          </a:p>
        </p:txBody>
      </p:sp>
    </p:spTree>
    <p:extLst>
      <p:ext uri="{BB962C8B-B14F-4D97-AF65-F5344CB8AC3E}">
        <p14:creationId xmlns:p14="http://schemas.microsoft.com/office/powerpoint/2010/main" val="29708062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1895A-ECB5-4D60-BD68-2046146E0B4B}"/>
              </a:ext>
            </a:extLst>
          </p:cNvPr>
          <p:cNvSpPr>
            <a:spLocks noGrp="1"/>
          </p:cNvSpPr>
          <p:nvPr>
            <p:ph type="dt" sz="half" idx="10"/>
          </p:nvPr>
        </p:nvSpPr>
        <p:spPr/>
        <p:txBody>
          <a:bodyPr/>
          <a:lstStyle>
            <a:lvl1pPr>
              <a:defRPr/>
            </a:lvl1pPr>
          </a:lstStyle>
          <a:p>
            <a:pPr>
              <a:defRPr/>
            </a:pPr>
            <a:fld id="{3AC1C616-1927-4D0B-94D9-4A795A7177D6}" type="datetimeFigureOut">
              <a:rPr lang="en-GB"/>
              <a:pPr>
                <a:defRPr/>
              </a:pPr>
              <a:t>18/06/2025</a:t>
            </a:fld>
            <a:endParaRPr lang="en-GB"/>
          </a:p>
        </p:txBody>
      </p:sp>
      <p:sp>
        <p:nvSpPr>
          <p:cNvPr id="5" name="Slide Number Placeholder 5">
            <a:extLst>
              <a:ext uri="{FF2B5EF4-FFF2-40B4-BE49-F238E27FC236}">
                <a16:creationId xmlns:a16="http://schemas.microsoft.com/office/drawing/2014/main" id="{89C5608E-1DAA-4545-A1B2-9DE3E77ECAA3}"/>
              </a:ext>
            </a:extLst>
          </p:cNvPr>
          <p:cNvSpPr>
            <a:spLocks noGrp="1"/>
          </p:cNvSpPr>
          <p:nvPr>
            <p:ph type="sldNum" sz="quarter" idx="11"/>
          </p:nvPr>
        </p:nvSpPr>
        <p:spPr/>
        <p:txBody>
          <a:bodyPr/>
          <a:lstStyle>
            <a:lvl1pPr>
              <a:defRPr/>
            </a:lvl1pPr>
          </a:lstStyle>
          <a:p>
            <a:pPr>
              <a:defRPr/>
            </a:pPr>
            <a:fld id="{AFE6BC80-9C58-4835-98BC-35DDAD5A9409}" type="slidenum">
              <a:rPr lang="en-GB" altLang="en-US"/>
              <a:pPr>
                <a:defRPr/>
              </a:pPr>
              <a:t>‹#›</a:t>
            </a:fld>
            <a:endParaRPr lang="en-GB" altLang="en-US"/>
          </a:p>
        </p:txBody>
      </p:sp>
    </p:spTree>
    <p:extLst>
      <p:ext uri="{BB962C8B-B14F-4D97-AF65-F5344CB8AC3E}">
        <p14:creationId xmlns:p14="http://schemas.microsoft.com/office/powerpoint/2010/main" val="30557588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2F7B-D7E4-444E-9320-5D85ED71FCEB}"/>
              </a:ext>
            </a:extLst>
          </p:cNvPr>
          <p:cNvSpPr>
            <a:spLocks noGrp="1"/>
          </p:cNvSpPr>
          <p:nvPr>
            <p:ph type="dt" sz="half" idx="10"/>
          </p:nvPr>
        </p:nvSpPr>
        <p:spPr/>
        <p:txBody>
          <a:bodyPr/>
          <a:lstStyle>
            <a:lvl1pPr>
              <a:defRPr/>
            </a:lvl1pPr>
          </a:lstStyle>
          <a:p>
            <a:pPr>
              <a:defRPr/>
            </a:pPr>
            <a:fld id="{B383416C-7963-4795-825D-B4FB0850484A}" type="datetimeFigureOut">
              <a:rPr lang="en-GB"/>
              <a:pPr>
                <a:defRPr/>
              </a:pPr>
              <a:t>18/06/2025</a:t>
            </a:fld>
            <a:endParaRPr lang="en-GB"/>
          </a:p>
        </p:txBody>
      </p:sp>
      <p:sp>
        <p:nvSpPr>
          <p:cNvPr id="5" name="Slide Number Placeholder 5">
            <a:extLst>
              <a:ext uri="{FF2B5EF4-FFF2-40B4-BE49-F238E27FC236}">
                <a16:creationId xmlns:a16="http://schemas.microsoft.com/office/drawing/2014/main" id="{C282F118-2E08-4EAE-A112-0892DD9FC985}"/>
              </a:ext>
            </a:extLst>
          </p:cNvPr>
          <p:cNvSpPr>
            <a:spLocks noGrp="1"/>
          </p:cNvSpPr>
          <p:nvPr>
            <p:ph type="sldNum" sz="quarter" idx="11"/>
          </p:nvPr>
        </p:nvSpPr>
        <p:spPr/>
        <p:txBody>
          <a:bodyPr/>
          <a:lstStyle>
            <a:lvl1pPr>
              <a:defRPr/>
            </a:lvl1pPr>
          </a:lstStyle>
          <a:p>
            <a:pPr>
              <a:defRPr/>
            </a:pPr>
            <a:fld id="{74DA9F77-ED79-4167-BD78-F273BD64B56B}" type="slidenum">
              <a:rPr lang="en-GB" altLang="en-US"/>
              <a:pPr>
                <a:defRPr/>
              </a:pPr>
              <a:t>‹#›</a:t>
            </a:fld>
            <a:endParaRPr lang="en-GB" altLang="en-US"/>
          </a:p>
        </p:txBody>
      </p:sp>
    </p:spTree>
    <p:extLst>
      <p:ext uri="{BB962C8B-B14F-4D97-AF65-F5344CB8AC3E}">
        <p14:creationId xmlns:p14="http://schemas.microsoft.com/office/powerpoint/2010/main" val="479844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F16102-E2D2-D4C8-919F-593C6BE3C4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8B14CD-043C-4AEB-A09F-A275C3A252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C1A1B7-71E4-B8FE-E358-6D3D6322D4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964978-C95E-43F9-815B-9880260A67C7}" type="datetimeFigureOut">
              <a:rPr lang="en-GB" smtClean="0"/>
              <a:t>18/06/2025</a:t>
            </a:fld>
            <a:endParaRPr lang="en-GB"/>
          </a:p>
        </p:txBody>
      </p:sp>
      <p:sp>
        <p:nvSpPr>
          <p:cNvPr id="5" name="Footer Placeholder 4">
            <a:extLst>
              <a:ext uri="{FF2B5EF4-FFF2-40B4-BE49-F238E27FC236}">
                <a16:creationId xmlns:a16="http://schemas.microsoft.com/office/drawing/2014/main" id="{76E794E1-6BC2-344F-ACC8-CE842A7770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3787A20-77EB-A2EE-21C9-7ED99E8D30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44704A-FED9-451D-91F4-00B3C6E9C86F}" type="slidenum">
              <a:rPr lang="en-GB" smtClean="0"/>
              <a:t>‹#›</a:t>
            </a:fld>
            <a:endParaRPr lang="en-GB"/>
          </a:p>
        </p:txBody>
      </p:sp>
    </p:spTree>
    <p:extLst>
      <p:ext uri="{BB962C8B-B14F-4D97-AF65-F5344CB8AC3E}">
        <p14:creationId xmlns:p14="http://schemas.microsoft.com/office/powerpoint/2010/main" val="41320933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18/06/2025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4288863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DCC71E0-F1AD-4C36-B85D-4BE7D811DC6B}"/>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5B3C3DB-E5A9-47E5-AE81-3ECF0EFB1CA5}"/>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7E1C748-4BC9-46D4-AB58-4A97D3BFDBA2}"/>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F22DB86-EB4F-4B64-A14B-7E24DA2A2942}" type="datetimeFigureOut">
              <a:rPr lang="en-GB"/>
              <a:pPr>
                <a:defRPr/>
              </a:pPr>
              <a:t>18/06/2025</a:t>
            </a:fld>
            <a:endParaRPr lang="en-GB"/>
          </a:p>
        </p:txBody>
      </p:sp>
      <p:sp>
        <p:nvSpPr>
          <p:cNvPr id="6" name="Slide Number Placeholder 5">
            <a:extLst>
              <a:ext uri="{FF2B5EF4-FFF2-40B4-BE49-F238E27FC236}">
                <a16:creationId xmlns:a16="http://schemas.microsoft.com/office/drawing/2014/main" id="{08BFE76C-0306-4667-8DD4-494C89A957D5}"/>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9502896F-2913-4024-A978-45FF1E7A8BE2}" type="slidenum">
              <a:rPr lang="en-GB" altLang="en-US"/>
              <a:pPr>
                <a:defRPr/>
              </a:pPr>
              <a:t>‹#›</a:t>
            </a:fld>
            <a:endParaRPr lang="en-GB" altLang="en-US"/>
          </a:p>
        </p:txBody>
      </p:sp>
    </p:spTree>
    <p:extLst>
      <p:ext uri="{BB962C8B-B14F-4D97-AF65-F5344CB8AC3E}">
        <p14:creationId xmlns:p14="http://schemas.microsoft.com/office/powerpoint/2010/main" val="299015770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8" Type="http://schemas.openxmlformats.org/officeDocument/2006/relationships/hyperlink" Target="https://www.kingsfund.org.uk/insight-and-analysis/blogs/2023-nhs-staff-survey" TargetMode="External"/><Relationship Id="rId3" Type="http://schemas.openxmlformats.org/officeDocument/2006/relationships/hyperlink" Target="https://blog.logrocket.com/product-management/fiedlers-contingency-theory-of-leadership/" TargetMode="External"/><Relationship Id="rId7" Type="http://schemas.openxmlformats.org/officeDocument/2006/relationships/hyperlink" Target="https://pubmed.ncbi.nlm.nih.gov/35105577/" TargetMode="External"/><Relationship Id="rId2" Type="http://schemas.openxmlformats.org/officeDocument/2006/relationships/hyperlink" Target="https://positivepsychology.com/contingency-theory/" TargetMode="External"/><Relationship Id="rId1" Type="http://schemas.openxmlformats.org/officeDocument/2006/relationships/slideLayout" Target="../slideLayouts/slideLayout13.xml"/><Relationship Id="rId6" Type="http://schemas.openxmlformats.org/officeDocument/2006/relationships/hyperlink" Target="https://www.theguardian.com/public-leaders-network/2013/feb/05/francis-inquiry-mid-staffordshire-management-lessons" TargetMode="External"/><Relationship Id="rId5" Type="http://schemas.openxmlformats.org/officeDocument/2006/relationships/hyperlink" Target="https://www.nao.org.uk/wp-content/uploads/2022/02/The-rollout-of-the-COVID-19-vaccination-programme-in-England.pdf" TargetMode="External"/><Relationship Id="rId4" Type="http://schemas.openxmlformats.org/officeDocument/2006/relationships/hyperlink" Target="https://www.verywellmind.com/the-fiedler-contingency-model-8621997"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bitesizelearning.co.uk/resources/tannenbaum-schmidt-continuum-managers" TargetMode="External"/><Relationship Id="rId7" Type="http://schemas.openxmlformats.org/officeDocument/2006/relationships/hyperlink" Target="https://www.england.nhs.uk/2025/06/nhs-waiting-list-hits-two-year-low-as-staff-work-to-turn-the-tide/" TargetMode="External"/><Relationship Id="rId2" Type="http://schemas.openxmlformats.org/officeDocument/2006/relationships/hyperlink" Target="https://helpfulprofessor.com/tannenbaum-and-schmidt/" TargetMode="External"/><Relationship Id="rId1" Type="http://schemas.openxmlformats.org/officeDocument/2006/relationships/slideLayout" Target="../slideLayouts/slideLayout13.xml"/><Relationship Id="rId6" Type="http://schemas.openxmlformats.org/officeDocument/2006/relationships/hyperlink" Target="https://pmc.ncbi.nlm.nih.gov/articles/PMC8808385/" TargetMode="External"/><Relationship Id="rId5" Type="http://schemas.openxmlformats.org/officeDocument/2006/relationships/hyperlink" Target="https://www.leadershipacademy.nhs.uk/healthcare-leadership-model/explore-the-healthcare-leadership-model/engaging-the-team/" TargetMode="External"/><Relationship Id="rId4" Type="http://schemas.openxmlformats.org/officeDocument/2006/relationships/hyperlink" Target="https://www.dw.com/en/uk-opens-4000-bed-coronavirus-field-hospital/a-530058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dirty="0">
                <a:solidFill>
                  <a:schemeClr val="bg1"/>
                </a:solidFill>
              </a:rPr>
            </a:br>
            <a:br>
              <a:rPr lang="en-GB" sz="3600" b="1" dirty="0">
                <a:solidFill>
                  <a:schemeClr val="bg1"/>
                </a:solidFill>
              </a:rPr>
            </a:br>
            <a:br>
              <a:rPr lang="en-GB" sz="3600" b="1">
                <a:solidFill>
                  <a:schemeClr val="bg1"/>
                </a:solidFill>
              </a:rPr>
            </a:br>
            <a:br>
              <a:rPr lang="en-GB" sz="3600" b="1">
                <a:solidFill>
                  <a:schemeClr val="bg1"/>
                </a:solidFill>
              </a:rPr>
            </a:br>
            <a:br>
              <a:rPr lang="en-GB" sz="3600" b="1">
                <a:solidFill>
                  <a:schemeClr val="bg1"/>
                </a:solidFill>
              </a:rPr>
            </a:br>
            <a:r>
              <a:rPr kumimoji="0" lang="en-GB" sz="2800" b="1" i="0" u="none" strike="noStrike" kern="1200" cap="none" spc="0" normalizeH="0" baseline="0" noProof="0">
                <a:ln>
                  <a:noFill/>
                </a:ln>
                <a:solidFill>
                  <a:prstClr val="white"/>
                </a:solidFill>
                <a:effectLst/>
                <a:uLnTx/>
                <a:uFillTx/>
                <a:latin typeface="Arial" panose="020B0604020202020204" pitchFamily="34" charset="0"/>
                <a:ea typeface="+mj-ea"/>
                <a:cs typeface="Arial" panose="020B0604020202020204" pitchFamily="34" charset="0"/>
              </a:rPr>
              <a:t>Dr </a:t>
            </a:r>
            <a: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Fahad Khan</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PhD (Medical sciences), MSc. in Public health</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BDS (Bachelor of Dentistry)</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Diploma in Public health, Diploma in Epidemiology</a:t>
            </a:r>
            <a:br>
              <a:rPr lang="en-GB" sz="2000" dirty="0">
                <a:solidFill>
                  <a:prstClr val="black">
                    <a:tint val="75000"/>
                  </a:prstClr>
                </a:solidFill>
                <a:latin typeface="Arial" panose="020B0604020202020204" pitchFamily="34" charset="0"/>
                <a:cs typeface="Arial" panose="020B0604020202020204" pitchFamily="34" charset="0"/>
              </a:rPr>
            </a:br>
            <a:endParaRPr lang="en-GB" sz="20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107721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Leadership- Contingency theory-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Week 6 </a:t>
            </a:r>
          </a:p>
        </p:txBody>
      </p:sp>
      <p:graphicFrame>
        <p:nvGraphicFramePr>
          <p:cNvPr id="7" name="Table 6">
            <a:extLst>
              <a:ext uri="{FF2B5EF4-FFF2-40B4-BE49-F238E27FC236}">
                <a16:creationId xmlns:a16="http://schemas.microsoft.com/office/drawing/2014/main" id="{CC949F96-606C-B728-A826-98FA063EE213}"/>
              </a:ext>
            </a:extLst>
          </p:cNvPr>
          <p:cNvGraphicFramePr>
            <a:graphicFrameLocks noGrp="1"/>
          </p:cNvGraphicFramePr>
          <p:nvPr/>
        </p:nvGraphicFramePr>
        <p:xfrm>
          <a:off x="989045" y="1328803"/>
          <a:ext cx="10375641" cy="1735802"/>
        </p:xfrm>
        <a:graphic>
          <a:graphicData uri="http://schemas.openxmlformats.org/drawingml/2006/table">
            <a:tbl>
              <a:tblPr firstRow="1" firstCol="1" bandRow="1">
                <a:tableStyleId>{2D5ABB26-0587-4C30-8999-92F81FD0307C}</a:tableStyleId>
              </a:tblPr>
              <a:tblGrid>
                <a:gridCol w="10375641">
                  <a:extLst>
                    <a:ext uri="{9D8B030D-6E8A-4147-A177-3AD203B41FA5}">
                      <a16:colId xmlns:a16="http://schemas.microsoft.com/office/drawing/2014/main" val="4081449409"/>
                    </a:ext>
                  </a:extLst>
                </a:gridCol>
              </a:tblGrid>
              <a:tr h="1735802">
                <a:tc>
                  <a:txBody>
                    <a:bodyPr/>
                    <a:lstStyle/>
                    <a:p>
                      <a:pPr algn="ctr">
                        <a:tabLst>
                          <a:tab pos="2865755" algn="ctr"/>
                          <a:tab pos="5731510" algn="r"/>
                        </a:tabLst>
                      </a:pPr>
                      <a:r>
                        <a:rPr lang="en-GB" sz="3600" b="1" kern="100" dirty="0">
                          <a:solidFill>
                            <a:schemeClr val="bg1"/>
                          </a:solidFill>
                          <a:effectLst/>
                        </a:rPr>
                        <a:t>Module: LCHS7002</a:t>
                      </a:r>
                    </a:p>
                    <a:p>
                      <a:pPr algn="ctr">
                        <a:tabLst>
                          <a:tab pos="2865755" algn="ctr"/>
                          <a:tab pos="5731510" algn="r"/>
                        </a:tabLst>
                      </a:pPr>
                      <a:r>
                        <a:rPr lang="en-US" sz="3600" b="1" kern="100" dirty="0">
                          <a:solidFill>
                            <a:schemeClr val="bg1"/>
                          </a:solidFill>
                          <a:effectLst/>
                        </a:rPr>
                        <a:t>Health Care System Organization and Leadership</a:t>
                      </a:r>
                      <a:endParaRPr lang="en-GB" sz="3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64112554"/>
                  </a:ext>
                </a:extLst>
              </a:tr>
            </a:tbl>
          </a:graphicData>
        </a:graphic>
      </p:graphicFrame>
    </p:spTree>
    <p:extLst>
      <p:ext uri="{BB962C8B-B14F-4D97-AF65-F5344CB8AC3E}">
        <p14:creationId xmlns:p14="http://schemas.microsoft.com/office/powerpoint/2010/main" val="2056468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3A0EE-7166-43EA-B547-CC7E81B49D9C}"/>
              </a:ext>
            </a:extLst>
          </p:cNvPr>
          <p:cNvSpPr>
            <a:spLocks noGrp="1"/>
          </p:cNvSpPr>
          <p:nvPr>
            <p:ph type="title"/>
          </p:nvPr>
        </p:nvSpPr>
        <p:spPr/>
        <p:txBody>
          <a:bodyPr anchor="b"/>
          <a:lstStyle/>
          <a:p>
            <a:pPr eaLnBrk="1" fontAlgn="auto" hangingPunct="1">
              <a:spcAft>
                <a:spcPts val="0"/>
              </a:spcAft>
              <a:defRPr/>
            </a:pPr>
            <a:r>
              <a:rPr lang="en-US" dirty="0">
                <a:effectLst>
                  <a:outerShdw blurRad="38100" dist="38100" dir="2700000" algn="tl">
                    <a:srgbClr val="C0C0C0"/>
                  </a:outerShdw>
                </a:effectLst>
                <a:latin typeface="Arial Rounded MT Bold" pitchFamily="34" charset="0"/>
              </a:rPr>
              <a:t>Learning Objectives </a:t>
            </a:r>
            <a:endParaRPr lang="en-GB" dirty="0">
              <a:effectLst>
                <a:outerShdw blurRad="38100" dist="38100" dir="2700000" algn="tl">
                  <a:srgbClr val="C0C0C0"/>
                </a:outerShdw>
              </a:effectLst>
              <a:latin typeface="Arial Rounded MT Bold" pitchFamily="34" charset="0"/>
            </a:endParaRPr>
          </a:p>
        </p:txBody>
      </p:sp>
      <p:sp>
        <p:nvSpPr>
          <p:cNvPr id="12291" name="Content Placeholder 2">
            <a:extLst>
              <a:ext uri="{FF2B5EF4-FFF2-40B4-BE49-F238E27FC236}">
                <a16:creationId xmlns:a16="http://schemas.microsoft.com/office/drawing/2014/main" id="{CE13D728-FECA-455C-A342-2B3C6E85D0DC}"/>
              </a:ext>
            </a:extLst>
          </p:cNvPr>
          <p:cNvSpPr>
            <a:spLocks noGrp="1"/>
          </p:cNvSpPr>
          <p:nvPr>
            <p:ph idx="1"/>
          </p:nvPr>
        </p:nvSpPr>
        <p:spPr>
          <a:xfrm>
            <a:off x="335360" y="2348880"/>
            <a:ext cx="11521280" cy="2548879"/>
          </a:xfrm>
        </p:spPr>
        <p:txBody>
          <a:bodyPr vert="horz" wrap="square" lIns="182880" tIns="91440" rIns="91440" bIns="45720" numCol="1" anchor="t" anchorCtr="0" compatLnSpc="1">
            <a:prstTxWarp prst="textNoShape">
              <a:avLst/>
            </a:prstTxWarp>
          </a:bodyPr>
          <a:lstStyle/>
          <a:p>
            <a:pPr marL="107950" indent="0" eaLnBrk="1" hangingPunct="1">
              <a:spcAft>
                <a:spcPts val="1200"/>
              </a:spcAft>
              <a:buNone/>
              <a:defRPr/>
            </a:pPr>
            <a:r>
              <a:rPr lang="en-GB" altLang="en-US" sz="1800" dirty="0">
                <a:latin typeface="Arial Rounded MT Bold" panose="020F0704030504030204" pitchFamily="34" charset="0"/>
              </a:rPr>
              <a:t>- To recap on last week’s session</a:t>
            </a:r>
          </a:p>
          <a:p>
            <a:pPr marL="107950" indent="0" eaLnBrk="1" hangingPunct="1">
              <a:spcAft>
                <a:spcPts val="1200"/>
              </a:spcAft>
              <a:buNone/>
              <a:defRPr/>
            </a:pPr>
            <a:r>
              <a:rPr lang="en-GB" altLang="en-US" sz="1800" dirty="0">
                <a:latin typeface="Arial Rounded MT Bold" panose="020F0704030504030204" pitchFamily="34" charset="0"/>
              </a:rPr>
              <a:t>- To discuss leadership with reference to contingency theory-</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2000"/>
                                        <p:tgtEl>
                                          <p:spTgt spid="12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fade">
                                      <p:cBhvr>
                                        <p:cTn id="12" dur="2000"/>
                                        <p:tgtEl>
                                          <p:spTgt spid="1229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2800215" y="1634263"/>
            <a:ext cx="5668613" cy="523220"/>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algn="ctr"/>
            <a:r>
              <a:rPr lang="en-GB" sz="2800" b="1" dirty="0">
                <a:effectLst>
                  <a:outerShdw blurRad="38100" dist="38100" dir="2700000" algn="tl">
                    <a:srgbClr val="000000">
                      <a:alpha val="43137"/>
                    </a:srgbClr>
                  </a:outerShdw>
                </a:effectLst>
              </a:rPr>
              <a:t>Contingency Theory</a:t>
            </a:r>
          </a:p>
        </p:txBody>
      </p:sp>
      <p:sp>
        <p:nvSpPr>
          <p:cNvPr id="2" name="Rectangle 1">
            <a:extLst>
              <a:ext uri="{FF2B5EF4-FFF2-40B4-BE49-F238E27FC236}">
                <a16:creationId xmlns:a16="http://schemas.microsoft.com/office/drawing/2014/main" id="{F0CA89DE-D6E1-4003-925E-E7BDC5A7BB31}"/>
              </a:ext>
            </a:extLst>
          </p:cNvPr>
          <p:cNvSpPr/>
          <p:nvPr/>
        </p:nvSpPr>
        <p:spPr>
          <a:xfrm>
            <a:off x="247271" y="2502592"/>
            <a:ext cx="11697458" cy="2468368"/>
          </a:xfrm>
          <a:prstGeom prst="rect">
            <a:avLst/>
          </a:prstGeom>
        </p:spPr>
        <p:txBody>
          <a:bodyPr wrap="square">
            <a:spAutoFit/>
          </a:bodyPr>
          <a:lstStyle/>
          <a:p>
            <a:pPr>
              <a:lnSpc>
                <a:spcPct val="200000"/>
              </a:lnSpc>
            </a:pPr>
            <a:r>
              <a:rPr lang="en-GB" sz="2000" dirty="0"/>
              <a:t>Definition: Contingency Theory in leadership posits that there is no single best leadership style</a:t>
            </a:r>
          </a:p>
          <a:p>
            <a:pPr>
              <a:lnSpc>
                <a:spcPct val="200000"/>
              </a:lnSpc>
            </a:pPr>
            <a:r>
              <a:rPr lang="en-GB" sz="2000" dirty="0"/>
              <a:t>– instead, effective leadership depends on a fit between the leader’s style and the situation’s</a:t>
            </a:r>
          </a:p>
          <a:p>
            <a:pPr>
              <a:lnSpc>
                <a:spcPct val="200000"/>
              </a:lnSpc>
            </a:pPr>
            <a:r>
              <a:rPr lang="en-GB" sz="2000" dirty="0"/>
              <a:t>demands . Leaders must remain flexible, adapting their approach to meet different</a:t>
            </a:r>
          </a:p>
          <a:p>
            <a:pPr>
              <a:lnSpc>
                <a:spcPct val="200000"/>
              </a:lnSpc>
            </a:pPr>
            <a:r>
              <a:rPr lang="en-GB" sz="2000" dirty="0"/>
              <a:t>contextual needs</a:t>
            </a:r>
          </a:p>
        </p:txBody>
      </p:sp>
    </p:spTree>
    <p:extLst>
      <p:ext uri="{BB962C8B-B14F-4D97-AF65-F5344CB8AC3E}">
        <p14:creationId xmlns:p14="http://schemas.microsoft.com/office/powerpoint/2010/main" val="1471554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215D1A87-66E9-43E4-B506-F2AB40E0D6C0}"/>
              </a:ext>
            </a:extLst>
          </p:cNvPr>
          <p:cNvSpPr>
            <a:spLocks noGrp="1" noChangeArrowheads="1"/>
          </p:cNvSpPr>
          <p:nvPr>
            <p:ph type="title"/>
          </p:nvPr>
        </p:nvSpPr>
        <p:spPr>
          <a:xfrm>
            <a:off x="119336" y="188640"/>
            <a:ext cx="11953328" cy="692696"/>
          </a:xfrm>
          <a:noFill/>
          <a:ln>
            <a:noFill/>
          </a:ln>
        </p:spPr>
        <p:style>
          <a:lnRef idx="0">
            <a:scrgbClr r="0" g="0" b="0"/>
          </a:lnRef>
          <a:fillRef idx="0">
            <a:scrgbClr r="0" g="0" b="0"/>
          </a:fillRef>
          <a:effectRef idx="0">
            <a:scrgbClr r="0" g="0" b="0"/>
          </a:effectRef>
          <a:fontRef idx="minor">
            <a:schemeClr val="dk1"/>
          </a:fontRef>
        </p:style>
        <p:txBody>
          <a:bodyPr/>
          <a:lstStyle/>
          <a:p>
            <a:pPr eaLnBrk="1" hangingPunct="1"/>
            <a:endParaRPr lang="en-GB" altLang="en-US" sz="4000" b="1" dirty="0">
              <a:effectLst>
                <a:outerShdw blurRad="38100" dist="38100" dir="2700000" algn="tl">
                  <a:srgbClr val="000000">
                    <a:alpha val="43137"/>
                  </a:srgbClr>
                </a:outerShdw>
              </a:effectLst>
            </a:endParaRPr>
          </a:p>
        </p:txBody>
      </p:sp>
      <p:sp>
        <p:nvSpPr>
          <p:cNvPr id="56323" name="Rectangle 3">
            <a:extLst>
              <a:ext uri="{FF2B5EF4-FFF2-40B4-BE49-F238E27FC236}">
                <a16:creationId xmlns:a16="http://schemas.microsoft.com/office/drawing/2014/main" id="{BAE212B3-DC07-4BC9-861C-1B6C77449833}"/>
              </a:ext>
            </a:extLst>
          </p:cNvPr>
          <p:cNvSpPr>
            <a:spLocks noGrp="1" noChangeArrowheads="1"/>
          </p:cNvSpPr>
          <p:nvPr>
            <p:ph idx="1"/>
          </p:nvPr>
        </p:nvSpPr>
        <p:spPr>
          <a:xfrm>
            <a:off x="360040" y="1010602"/>
            <a:ext cx="10344472" cy="4356484"/>
          </a:xfrm>
        </p:spPr>
        <p:txBody>
          <a:bodyPr/>
          <a:lstStyle/>
          <a:p>
            <a:pPr marL="0" indent="0">
              <a:lnSpc>
                <a:spcPct val="150000"/>
              </a:lnSpc>
              <a:buNone/>
            </a:pPr>
            <a:endParaRPr lang="en-GB" sz="2400" dirty="0"/>
          </a:p>
          <a:p>
            <a:pPr marL="0" indent="0">
              <a:lnSpc>
                <a:spcPct val="150000"/>
              </a:lnSpc>
              <a:buNone/>
            </a:pPr>
            <a:r>
              <a:rPr lang="en-GB" sz="2400" b="1" dirty="0"/>
              <a:t>Contrast with Universal Theories</a:t>
            </a:r>
            <a:r>
              <a:rPr lang="en-GB" sz="2400" dirty="0"/>
              <a:t>: Unlike trait or </a:t>
            </a:r>
            <a:r>
              <a:rPr lang="en-GB" sz="2400" dirty="0" err="1"/>
              <a:t>behaviorist</a:t>
            </a:r>
            <a:r>
              <a:rPr lang="en-GB" sz="2400" dirty="0"/>
              <a:t> theories that sought one “ideal” set of traits or </a:t>
            </a:r>
            <a:r>
              <a:rPr lang="en-GB" sz="2400" dirty="0" err="1"/>
              <a:t>behaviors</a:t>
            </a:r>
            <a:r>
              <a:rPr lang="en-GB" sz="2400" dirty="0"/>
              <a:t>, contingency theory emerged from recognizing that successful leadership is situational . What works in one scenario may fail in another, so leaders should </a:t>
            </a:r>
            <a:r>
              <a:rPr lang="en-GB" sz="2400" dirty="0" err="1"/>
              <a:t>analyze</a:t>
            </a:r>
            <a:r>
              <a:rPr lang="en-GB" sz="2400" dirty="0"/>
              <a:t> environmental variables and adjust accordingly.</a:t>
            </a:r>
            <a:endParaRPr lang="en-GB" altLang="en-US" sz="2400" i="1" dirty="0">
              <a:solidFill>
                <a:srgbClr val="FF0000"/>
              </a:solidFill>
            </a:endParaRPr>
          </a:p>
        </p:txBody>
      </p:sp>
    </p:spTree>
    <p:extLst>
      <p:ext uri="{BB962C8B-B14F-4D97-AF65-F5344CB8AC3E}">
        <p14:creationId xmlns:p14="http://schemas.microsoft.com/office/powerpoint/2010/main" val="2384556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6323">
                                            <p:txEl>
                                              <p:pRg st="1" end="1"/>
                                            </p:txEl>
                                          </p:spTgt>
                                        </p:tgtEl>
                                        <p:attrNameLst>
                                          <p:attrName>style.visibility</p:attrName>
                                        </p:attrNameLst>
                                      </p:cBhvr>
                                      <p:to>
                                        <p:strVal val="visible"/>
                                      </p:to>
                                    </p:set>
                                    <p:animEffect transition="in" filter="checkerboard(across)">
                                      <p:cBhvr>
                                        <p:cTn id="7" dur="500"/>
                                        <p:tgtEl>
                                          <p:spTgt spid="5632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6ACCD83-37AD-471E-B8A8-95759D5F74BD}"/>
              </a:ext>
            </a:extLst>
          </p:cNvPr>
          <p:cNvSpPr/>
          <p:nvPr/>
        </p:nvSpPr>
        <p:spPr>
          <a:xfrm>
            <a:off x="448574" y="1525771"/>
            <a:ext cx="11404121" cy="2677656"/>
          </a:xfrm>
          <a:prstGeom prst="rect">
            <a:avLst/>
          </a:prstGeom>
        </p:spPr>
        <p:txBody>
          <a:bodyPr wrap="square">
            <a:spAutoFit/>
          </a:bodyPr>
          <a:lstStyle/>
          <a:p>
            <a:pPr lvl="0"/>
            <a:r>
              <a:rPr lang="en-GB" sz="2400" dirty="0"/>
              <a:t>Key Principle: “No one size fits all.” Effective leadership involves assessing factors like team dynamics, task structure, and organizational environment and then matching leadership style to those factors . In essence, context + style fit = performance. Modern Relevance: In today’s rapidly changing and complex settings (like healthcare), contingency thinking is crucial. Leaders are invited to co-create the future with their teams rather than just giving orders – a recognition that flexible, collaborative leadership often yields better results amid uncertainty</a:t>
            </a:r>
          </a:p>
        </p:txBody>
      </p:sp>
    </p:spTree>
    <p:extLst>
      <p:ext uri="{BB962C8B-B14F-4D97-AF65-F5344CB8AC3E}">
        <p14:creationId xmlns:p14="http://schemas.microsoft.com/office/powerpoint/2010/main" val="2916516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9AE93-90CF-F752-A158-3D91DCF54D05}"/>
              </a:ext>
            </a:extLst>
          </p:cNvPr>
          <p:cNvSpPr>
            <a:spLocks noGrp="1"/>
          </p:cNvSpPr>
          <p:nvPr>
            <p:ph type="title"/>
          </p:nvPr>
        </p:nvSpPr>
        <p:spPr/>
        <p:txBody>
          <a:bodyPr/>
          <a:lstStyle/>
          <a:p>
            <a:r>
              <a:rPr lang="en-GB" dirty="0"/>
              <a:t>Contingency leadership model</a:t>
            </a:r>
          </a:p>
        </p:txBody>
      </p:sp>
      <p:sp>
        <p:nvSpPr>
          <p:cNvPr id="3" name="Content Placeholder 2">
            <a:extLst>
              <a:ext uri="{FF2B5EF4-FFF2-40B4-BE49-F238E27FC236}">
                <a16:creationId xmlns:a16="http://schemas.microsoft.com/office/drawing/2014/main" id="{BF65EC8C-E59E-1CD4-8D70-8BE8310A3963}"/>
              </a:ext>
            </a:extLst>
          </p:cNvPr>
          <p:cNvSpPr>
            <a:spLocks noGrp="1"/>
          </p:cNvSpPr>
          <p:nvPr>
            <p:ph idx="1"/>
          </p:nvPr>
        </p:nvSpPr>
        <p:spPr/>
        <p:txBody>
          <a:bodyPr>
            <a:normAutofit/>
          </a:bodyPr>
          <a:lstStyle/>
          <a:p>
            <a:r>
              <a:rPr lang="en-GB" dirty="0"/>
              <a:t>Several models embody the contingency approach. This presentation will focus on three influential theories and their application in the NHS: </a:t>
            </a:r>
          </a:p>
          <a:p>
            <a:pPr marL="514350" indent="-514350">
              <a:buAutoNum type="arabicPeriod"/>
            </a:pPr>
            <a:r>
              <a:rPr lang="en-GB" dirty="0"/>
              <a:t>Fiedler’s Contingency Model </a:t>
            </a:r>
          </a:p>
          <a:p>
            <a:pPr marL="514350" indent="-514350">
              <a:buAutoNum type="arabicPeriod"/>
            </a:pPr>
            <a:r>
              <a:rPr lang="en-GB" dirty="0"/>
              <a:t>House’s Path–Goal Theory –</a:t>
            </a:r>
          </a:p>
          <a:p>
            <a:pPr marL="514350" indent="-514350">
              <a:buAutoNum type="arabicPeriod"/>
            </a:pPr>
            <a:r>
              <a:rPr lang="en-GB" dirty="0"/>
              <a:t>Tannenbaum &amp; Schmidt’s Leadership Continuum</a:t>
            </a:r>
          </a:p>
        </p:txBody>
      </p:sp>
    </p:spTree>
    <p:extLst>
      <p:ext uri="{BB962C8B-B14F-4D97-AF65-F5344CB8AC3E}">
        <p14:creationId xmlns:p14="http://schemas.microsoft.com/office/powerpoint/2010/main" val="2865995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63B83-88F3-32CA-E940-FA0B3B20802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0E67BB4-BB72-BEB9-7669-20B69CB25C9A}"/>
              </a:ext>
            </a:extLst>
          </p:cNvPr>
          <p:cNvSpPr>
            <a:spLocks noGrp="1"/>
          </p:cNvSpPr>
          <p:nvPr>
            <p:ph idx="1"/>
          </p:nvPr>
        </p:nvSpPr>
        <p:spPr/>
        <p:txBody>
          <a:bodyPr>
            <a:normAutofit fontScale="92500" lnSpcReduction="20000"/>
          </a:bodyPr>
          <a:lstStyle/>
          <a:p>
            <a:pPr marL="0" indent="0">
              <a:buNone/>
            </a:pPr>
            <a:r>
              <a:rPr lang="en-GB" b="0" i="0" dirty="0">
                <a:solidFill>
                  <a:srgbClr val="1F1F1F"/>
                </a:solidFill>
                <a:effectLst/>
                <a:latin typeface="Source Sans Pro" panose="020B0503030403020204" pitchFamily="34" charset="0"/>
              </a:rPr>
              <a:t>Fiedler's leadership contingency model-</a:t>
            </a:r>
          </a:p>
          <a:p>
            <a:pPr algn="l"/>
            <a:r>
              <a:rPr lang="en-US" b="0" i="0" dirty="0">
                <a:solidFill>
                  <a:srgbClr val="1F1F1F"/>
                </a:solidFill>
                <a:effectLst/>
                <a:latin typeface="Source Sans Pro" panose="020B0503030403020204" pitchFamily="34" charset="0"/>
              </a:rPr>
              <a:t>a leader's style was related to their traits and their behaviors and their personality.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It wasn't something that was that adaptable.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It is more about where you should be leading and who you should be leading rather than the level of adaptability that you might have.</a:t>
            </a:r>
          </a:p>
          <a:p>
            <a:pPr algn="l"/>
            <a:r>
              <a:rPr lang="en-US" b="0" i="0" dirty="0">
                <a:solidFill>
                  <a:srgbClr val="333333"/>
                </a:solidFill>
                <a:effectLst/>
                <a:latin typeface="OpenSans"/>
              </a:rPr>
              <a:t>There are two styles, task and relationship based, very similar to, on one hand, autocratic, on the other hand, democratic. </a:t>
            </a:r>
          </a:p>
          <a:p>
            <a:pPr marL="0" indent="0">
              <a:buNone/>
            </a:pPr>
            <a:endParaRPr lang="en-GB" b="0" i="0" dirty="0">
              <a:solidFill>
                <a:srgbClr val="1F1F1F"/>
              </a:solidFill>
              <a:effectLst/>
              <a:latin typeface="Source Sans Pro" panose="020B0503030403020204" pitchFamily="34" charset="0"/>
            </a:endParaRPr>
          </a:p>
          <a:p>
            <a:endParaRPr lang="en-GB" dirty="0"/>
          </a:p>
        </p:txBody>
      </p:sp>
    </p:spTree>
    <p:extLst>
      <p:ext uri="{BB962C8B-B14F-4D97-AF65-F5344CB8AC3E}">
        <p14:creationId xmlns:p14="http://schemas.microsoft.com/office/powerpoint/2010/main" val="2241834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0B69B4C-D3FF-68DF-BFEC-EC25AEC83D9D}"/>
              </a:ext>
            </a:extLst>
          </p:cNvPr>
          <p:cNvPicPr>
            <a:picLocks noGrp="1" noChangeAspect="1"/>
          </p:cNvPicPr>
          <p:nvPr>
            <p:ph idx="1"/>
          </p:nvPr>
        </p:nvPicPr>
        <p:blipFill rotWithShape="1">
          <a:blip r:embed="rId3"/>
          <a:srcRect b="7515"/>
          <a:stretch/>
        </p:blipFill>
        <p:spPr>
          <a:xfrm>
            <a:off x="840986" y="274638"/>
            <a:ext cx="10510027" cy="6583361"/>
          </a:xfrm>
        </p:spPr>
      </p:pic>
      <p:sp>
        <p:nvSpPr>
          <p:cNvPr id="2" name="Title 1">
            <a:extLst>
              <a:ext uri="{FF2B5EF4-FFF2-40B4-BE49-F238E27FC236}">
                <a16:creationId xmlns:a16="http://schemas.microsoft.com/office/drawing/2014/main" id="{DFBC6E9A-2509-6DFE-FA65-9569C7910294}"/>
              </a:ext>
            </a:extLst>
          </p:cNvPr>
          <p:cNvSpPr>
            <a:spLocks noGrp="1"/>
          </p:cNvSpPr>
          <p:nvPr>
            <p:ph type="title"/>
          </p:nvPr>
        </p:nvSpPr>
        <p:spPr>
          <a:xfrm>
            <a:off x="609599" y="274638"/>
            <a:ext cx="10741413" cy="497522"/>
          </a:xfrm>
        </p:spPr>
        <p:txBody>
          <a:bodyPr>
            <a:normAutofit fontScale="90000"/>
          </a:bodyPr>
          <a:lstStyle/>
          <a:p>
            <a:r>
              <a:rPr lang="en-GB" dirty="0">
                <a:solidFill>
                  <a:schemeClr val="bg1"/>
                </a:solidFill>
              </a:rPr>
              <a:t>(Fiedler, 1958)</a:t>
            </a:r>
          </a:p>
        </p:txBody>
      </p:sp>
    </p:spTree>
    <p:extLst>
      <p:ext uri="{BB962C8B-B14F-4D97-AF65-F5344CB8AC3E}">
        <p14:creationId xmlns:p14="http://schemas.microsoft.com/office/powerpoint/2010/main" val="5713607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E9854-AFBE-0FAC-2A9B-92953E5B9EA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BC7F47-DD1E-9118-E20E-24F14DAC1DDA}"/>
              </a:ext>
            </a:extLst>
          </p:cNvPr>
          <p:cNvSpPr>
            <a:spLocks noGrp="1"/>
          </p:cNvSpPr>
          <p:nvPr>
            <p:ph idx="1"/>
          </p:nvPr>
        </p:nvSpPr>
        <p:spPr/>
        <p:txBody>
          <a:bodyPr>
            <a:normAutofit fontScale="77500" lnSpcReduction="20000"/>
          </a:bodyPr>
          <a:lstStyle/>
          <a:p>
            <a:pPr marL="0" indent="0">
              <a:buNone/>
            </a:pPr>
            <a:r>
              <a:rPr lang="en-GB" b="1" dirty="0"/>
              <a:t>NHS Example </a:t>
            </a:r>
            <a:r>
              <a:rPr lang="en-GB" dirty="0"/>
              <a:t>– Matching Leadership to Context: In the UK National Health Service, contrasting cases illustrate Fiedler’s model: Crisis (Highly </a:t>
            </a:r>
            <a:r>
              <a:rPr lang="en-GB" dirty="0" err="1"/>
              <a:t>Favorable</a:t>
            </a:r>
            <a:r>
              <a:rPr lang="en-GB" dirty="0"/>
              <a:t> for Task-focus): During the COVID-19 vaccine rollout, the task and goals were clear and urgent, authority was centralized, and healthcare staff were largely cooperative. </a:t>
            </a:r>
          </a:p>
          <a:p>
            <a:pPr marL="0" indent="0">
              <a:buNone/>
            </a:pPr>
            <a:r>
              <a:rPr lang="en-GB" dirty="0"/>
              <a:t>This created a situation </a:t>
            </a:r>
            <a:r>
              <a:rPr lang="en-GB" dirty="0" err="1"/>
              <a:t>favorable</a:t>
            </a:r>
            <a:r>
              <a:rPr lang="en-GB" dirty="0"/>
              <a:t> to a directive, task-oriented leadership style. Indeed, NHS leadership set “stretching and unprecedented targets” (e.g. offering first doses to all priority groups by April 2021) and met them . By end of July 2021, the NHS achieved its major deployment goals – e.g. first dose offered to all adults by 19 July and ~87 million total doses delivered by Oct 2021 . A task-driven approach with strong coordination was effective under these high-structure conditions. </a:t>
            </a:r>
          </a:p>
        </p:txBody>
      </p:sp>
    </p:spTree>
    <p:extLst>
      <p:ext uri="{BB962C8B-B14F-4D97-AF65-F5344CB8AC3E}">
        <p14:creationId xmlns:p14="http://schemas.microsoft.com/office/powerpoint/2010/main" val="1799196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382DC-2DEE-145D-4505-C7BE8222CD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E197153-72B0-B7F9-55FF-5BA81964B5DA}"/>
              </a:ext>
            </a:extLst>
          </p:cNvPr>
          <p:cNvSpPr>
            <a:spLocks noGrp="1"/>
          </p:cNvSpPr>
          <p:nvPr>
            <p:ph idx="1"/>
          </p:nvPr>
        </p:nvSpPr>
        <p:spPr/>
        <p:txBody>
          <a:bodyPr>
            <a:normAutofit fontScale="62500" lnSpcReduction="20000"/>
          </a:bodyPr>
          <a:lstStyle/>
          <a:p>
            <a:pPr marL="0" indent="0">
              <a:buNone/>
            </a:pPr>
            <a:r>
              <a:rPr lang="en-GB" dirty="0"/>
              <a:t>Crisis (Highly </a:t>
            </a:r>
            <a:r>
              <a:rPr lang="en-GB" dirty="0" err="1"/>
              <a:t>Unfavorable</a:t>
            </a:r>
            <a:r>
              <a:rPr lang="en-GB" dirty="0"/>
              <a:t> – Poor Fit Example): Conversely, the Mid Staffordshire hospital scandal</a:t>
            </a:r>
          </a:p>
          <a:p>
            <a:pPr marL="0" indent="0">
              <a:buNone/>
            </a:pPr>
            <a:r>
              <a:rPr lang="en-GB" dirty="0"/>
              <a:t>(2005–2009) showed a mismatch of leadership style to situation. There, senior managers were</a:t>
            </a:r>
          </a:p>
          <a:p>
            <a:pPr marL="0" indent="0">
              <a:buNone/>
            </a:pPr>
            <a:r>
              <a:rPr lang="en-GB" dirty="0"/>
              <a:t>extremely task/target-focused and top-down, at a time when frontline trust and morale were</a:t>
            </a:r>
          </a:p>
          <a:p>
            <a:pPr marL="0" indent="0">
              <a:buNone/>
            </a:pPr>
            <a:r>
              <a:rPr lang="en-GB" dirty="0"/>
              <a:t>low. Leaders put “targets ahead of care,” emphasizing finances and government benchmarks</a:t>
            </a:r>
          </a:p>
          <a:p>
            <a:pPr marL="0" indent="0">
              <a:buNone/>
            </a:pPr>
            <a:r>
              <a:rPr lang="en-GB" dirty="0"/>
              <a:t>over staff and patient well-being . Leader-member relations were poor and</a:t>
            </a:r>
          </a:p>
          <a:p>
            <a:pPr marL="0" indent="0">
              <a:buNone/>
            </a:pPr>
            <a:r>
              <a:rPr lang="en-GB" dirty="0"/>
              <a:t>communication broke down (an </a:t>
            </a:r>
            <a:r>
              <a:rPr lang="en-GB" dirty="0" err="1"/>
              <a:t>unfavorable</a:t>
            </a:r>
            <a:r>
              <a:rPr lang="en-GB" dirty="0"/>
              <a:t> context), yet management persisted with an</a:t>
            </a:r>
          </a:p>
          <a:p>
            <a:pPr marL="0" indent="0">
              <a:buNone/>
            </a:pPr>
            <a:r>
              <a:rPr lang="en-GB" dirty="0"/>
              <a:t>authoritarian, metrics-driven style . The result was catastrophic failures in patient care.</a:t>
            </a:r>
          </a:p>
          <a:p>
            <a:pPr marL="0" indent="0">
              <a:buNone/>
            </a:pPr>
            <a:r>
              <a:rPr lang="en-GB" dirty="0"/>
              <a:t>According to the inquiry, “the major issues were communications failures, a blame culture and</a:t>
            </a:r>
          </a:p>
          <a:p>
            <a:pPr marL="0" indent="0">
              <a:buNone/>
            </a:pPr>
            <a:r>
              <a:rPr lang="en-GB" dirty="0"/>
              <a:t>putting targets ahead of care.”</a:t>
            </a:r>
          </a:p>
        </p:txBody>
      </p:sp>
    </p:spTree>
    <p:extLst>
      <p:ext uri="{BB962C8B-B14F-4D97-AF65-F5344CB8AC3E}">
        <p14:creationId xmlns:p14="http://schemas.microsoft.com/office/powerpoint/2010/main" val="370469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1B504-E6A9-D51D-3CC2-0D2057F6BCA3}"/>
              </a:ext>
            </a:extLst>
          </p:cNvPr>
          <p:cNvSpPr>
            <a:spLocks noGrp="1"/>
          </p:cNvSpPr>
          <p:nvPr>
            <p:ph type="title"/>
          </p:nvPr>
        </p:nvSpPr>
        <p:spPr/>
        <p:txBody>
          <a:bodyPr>
            <a:normAutofit fontScale="90000"/>
          </a:bodyPr>
          <a:lstStyle/>
          <a:p>
            <a:r>
              <a:rPr lang="en-US" b="0" i="0" dirty="0">
                <a:solidFill>
                  <a:srgbClr val="1F1F1F"/>
                </a:solidFill>
                <a:effectLst/>
                <a:latin typeface="Source Sans Pro" panose="020B0503030403020204" pitchFamily="34" charset="0"/>
              </a:rPr>
              <a:t>leadership continuum model</a:t>
            </a:r>
            <a:br>
              <a:rPr lang="en-US" b="0" i="0" dirty="0">
                <a:solidFill>
                  <a:srgbClr val="333333"/>
                </a:solidFill>
                <a:effectLst/>
                <a:latin typeface="OpenSans"/>
              </a:rPr>
            </a:br>
            <a:endParaRPr lang="en-GB" dirty="0"/>
          </a:p>
        </p:txBody>
      </p:sp>
      <p:sp>
        <p:nvSpPr>
          <p:cNvPr id="3" name="Content Placeholder 2">
            <a:extLst>
              <a:ext uri="{FF2B5EF4-FFF2-40B4-BE49-F238E27FC236}">
                <a16:creationId xmlns:a16="http://schemas.microsoft.com/office/drawing/2014/main" id="{EA944E3E-970D-FD52-984D-8FC510ADB62F}"/>
              </a:ext>
            </a:extLst>
          </p:cNvPr>
          <p:cNvSpPr>
            <a:spLocks noGrp="1"/>
          </p:cNvSpPr>
          <p:nvPr>
            <p:ph idx="1"/>
          </p:nvPr>
        </p:nvSpPr>
        <p:spPr/>
        <p:txBody>
          <a:bodyPr>
            <a:normAutofit fontScale="85000" lnSpcReduction="20000"/>
          </a:bodyPr>
          <a:lstStyle/>
          <a:p>
            <a:pPr marL="0" indent="0">
              <a:buNone/>
            </a:pPr>
            <a:r>
              <a:rPr lang="en-US" b="0" i="0" dirty="0">
                <a:solidFill>
                  <a:srgbClr val="1F1F1F"/>
                </a:solidFill>
                <a:effectLst/>
                <a:latin typeface="Source Sans Pro" panose="020B0503030403020204" pitchFamily="34" charset="0"/>
              </a:rPr>
              <a:t>Tannenbaum Schmidt’s leadership continuum model- </a:t>
            </a:r>
          </a:p>
          <a:p>
            <a:pPr marL="0" indent="0">
              <a:buNone/>
            </a:pPr>
            <a:endParaRPr lang="en-US" b="0" i="0" dirty="0">
              <a:solidFill>
                <a:srgbClr val="1F1F1F"/>
              </a:solidFill>
              <a:effectLst/>
              <a:latin typeface="Source Sans Pro" panose="020B0503030403020204" pitchFamily="34" charset="0"/>
            </a:endParaRPr>
          </a:p>
          <a:p>
            <a:pPr marL="0" indent="0">
              <a:buNone/>
            </a:pPr>
            <a:r>
              <a:rPr lang="en-US" b="0" i="0" dirty="0">
                <a:solidFill>
                  <a:srgbClr val="1F1F1F"/>
                </a:solidFill>
                <a:effectLst/>
                <a:latin typeface="Source Sans Pro" panose="020B0503030403020204" pitchFamily="34" charset="0"/>
              </a:rPr>
              <a:t>Now, this model has seven styles and three variables. We've got on one hand fully autocratic and the other hand fully participative, and there's just various different levels of continuum so that you can be almost strongly autocratic to the semi-strongly autocratic to right in the middle all the way down to participative. There is a very fluid set of measurements, there's no seven specific styles. It's just a continuum from one dimension to another.</a:t>
            </a:r>
          </a:p>
          <a:p>
            <a:pPr marL="0" indent="0">
              <a:buNone/>
            </a:pPr>
            <a:br>
              <a:rPr lang="en-US" b="0" i="0" dirty="0">
                <a:solidFill>
                  <a:srgbClr val="333333"/>
                </a:solidFill>
                <a:effectLst/>
                <a:latin typeface="OpenSans"/>
              </a:rPr>
            </a:br>
            <a:endParaRPr lang="en-GB" dirty="0"/>
          </a:p>
        </p:txBody>
      </p:sp>
    </p:spTree>
    <p:extLst>
      <p:ext uri="{BB962C8B-B14F-4D97-AF65-F5344CB8AC3E}">
        <p14:creationId xmlns:p14="http://schemas.microsoft.com/office/powerpoint/2010/main" val="336590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2829E-E703-5C6E-D232-8F72D17D2C30}"/>
              </a:ext>
            </a:extLst>
          </p:cNvPr>
          <p:cNvSpPr>
            <a:spLocks noGrp="1"/>
          </p:cNvSpPr>
          <p:nvPr>
            <p:ph type="title"/>
          </p:nvPr>
        </p:nvSpPr>
        <p:spPr>
          <a:xfrm>
            <a:off x="812800" y="274638"/>
            <a:ext cx="10769600" cy="518160"/>
          </a:xfrm>
        </p:spPr>
        <p:txBody>
          <a:bodyPr>
            <a:normAutofit fontScale="90000"/>
          </a:bodyPr>
          <a:lstStyle/>
          <a:p>
            <a:r>
              <a:rPr lang="en-US" b="0" i="0" dirty="0">
                <a:solidFill>
                  <a:srgbClr val="1F1F1F"/>
                </a:solidFill>
                <a:effectLst/>
                <a:latin typeface="Source Sans Pro" panose="020B0503030403020204" pitchFamily="34" charset="0"/>
              </a:rPr>
              <a:t>(Tannenbaum &amp; Schmidt, 1973)</a:t>
            </a:r>
            <a:endParaRPr lang="en-GB" dirty="0"/>
          </a:p>
        </p:txBody>
      </p:sp>
      <p:pic>
        <p:nvPicPr>
          <p:cNvPr id="5" name="Content Placeholder 4">
            <a:extLst>
              <a:ext uri="{FF2B5EF4-FFF2-40B4-BE49-F238E27FC236}">
                <a16:creationId xmlns:a16="http://schemas.microsoft.com/office/drawing/2014/main" id="{FC9F97E0-BFA9-236F-6049-1CA413518D30}"/>
              </a:ext>
            </a:extLst>
          </p:cNvPr>
          <p:cNvPicPr>
            <a:picLocks noGrp="1" noChangeAspect="1"/>
          </p:cNvPicPr>
          <p:nvPr>
            <p:ph idx="1"/>
          </p:nvPr>
        </p:nvPicPr>
        <p:blipFill rotWithShape="1">
          <a:blip r:embed="rId2"/>
          <a:srcRect l="2834" t="2095" r="3000" b="9422"/>
          <a:stretch/>
        </p:blipFill>
        <p:spPr>
          <a:xfrm>
            <a:off x="355600" y="792798"/>
            <a:ext cx="11480800" cy="6065202"/>
          </a:xfrm>
        </p:spPr>
      </p:pic>
    </p:spTree>
    <p:extLst>
      <p:ext uri="{BB962C8B-B14F-4D97-AF65-F5344CB8AC3E}">
        <p14:creationId xmlns:p14="http://schemas.microsoft.com/office/powerpoint/2010/main" val="7136281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C81F8-265B-1A95-04C8-E1DD3C04D2D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37904F8-6B84-F6EC-5E8E-FD4952F30EAF}"/>
              </a:ext>
            </a:extLst>
          </p:cNvPr>
          <p:cNvSpPr>
            <a:spLocks noGrp="1"/>
          </p:cNvSpPr>
          <p:nvPr>
            <p:ph idx="1"/>
          </p:nvPr>
        </p:nvSpPr>
        <p:spPr/>
        <p:txBody>
          <a:bodyPr>
            <a:normAutofit fontScale="62500" lnSpcReduction="20000"/>
          </a:bodyPr>
          <a:lstStyle/>
          <a:p>
            <a:pPr marL="0" indent="0">
              <a:buNone/>
            </a:pPr>
            <a:r>
              <a:rPr lang="en-GB" b="1" dirty="0"/>
              <a:t>NHS Examples :</a:t>
            </a:r>
          </a:p>
          <a:p>
            <a:pPr marL="0" indent="0">
              <a:buNone/>
            </a:pPr>
            <a:r>
              <a:rPr lang="en-GB" dirty="0"/>
              <a:t>Emergency/Crisis Scenario: In an acute crisis, such as the initial surge of COVID-19, NHS leaders</a:t>
            </a:r>
          </a:p>
          <a:p>
            <a:pPr marL="0" indent="0">
              <a:buNone/>
            </a:pPr>
            <a:r>
              <a:rPr lang="en-GB" dirty="0"/>
              <a:t>often had to adopt a “Telling” style. For example, the NHS rapidly built the 4,000-bed</a:t>
            </a:r>
          </a:p>
          <a:p>
            <a:pPr marL="0" indent="0">
              <a:buNone/>
            </a:pPr>
            <a:r>
              <a:rPr lang="en-GB" dirty="0"/>
              <a:t>Nightingale field hospital in London in just nine days in early 2020 . Hundreds of military</a:t>
            </a:r>
          </a:p>
          <a:p>
            <a:pPr marL="0" indent="0">
              <a:buNone/>
            </a:pPr>
            <a:r>
              <a:rPr lang="en-GB" dirty="0"/>
              <a:t>engineers and contractors were directed in a top-down command structure to achieve this</a:t>
            </a:r>
          </a:p>
          <a:p>
            <a:pPr marL="0" indent="0">
              <a:buNone/>
            </a:pPr>
            <a:r>
              <a:rPr lang="en-GB" dirty="0"/>
              <a:t>“almost unbelievable feat” on time . This autocratic, command-and-control approach was</a:t>
            </a:r>
          </a:p>
          <a:p>
            <a:pPr marL="0" indent="0">
              <a:buNone/>
            </a:pPr>
            <a:r>
              <a:rPr lang="en-GB" dirty="0"/>
              <a:t>necessary given the extreme time pressure and high stakes – decisions were made at the top</a:t>
            </a:r>
          </a:p>
          <a:p>
            <a:pPr marL="0" indent="0">
              <a:buNone/>
            </a:pPr>
            <a:r>
              <a:rPr lang="en-GB" dirty="0"/>
              <a:t>and executed without debate (the appropriate end of the continuum for an emergency).</a:t>
            </a:r>
          </a:p>
        </p:txBody>
      </p:sp>
    </p:spTree>
    <p:extLst>
      <p:ext uri="{BB962C8B-B14F-4D97-AF65-F5344CB8AC3E}">
        <p14:creationId xmlns:p14="http://schemas.microsoft.com/office/powerpoint/2010/main" val="3130403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8F547-7ACF-07C6-4FE0-EE282319C646}"/>
              </a:ext>
            </a:extLst>
          </p:cNvPr>
          <p:cNvSpPr>
            <a:spLocks noGrp="1"/>
          </p:cNvSpPr>
          <p:nvPr>
            <p:ph type="title"/>
          </p:nvPr>
        </p:nvSpPr>
        <p:spPr/>
        <p:txBody>
          <a:bodyPr/>
          <a:lstStyle/>
          <a:p>
            <a:r>
              <a:rPr lang="en-GB" b="0" i="0" dirty="0">
                <a:solidFill>
                  <a:srgbClr val="1F1F1F"/>
                </a:solidFill>
                <a:effectLst/>
                <a:latin typeface="Source Sans Pro" panose="020B0503030403020204" pitchFamily="34" charset="0"/>
              </a:rPr>
              <a:t>The path-goal leadership model.</a:t>
            </a:r>
            <a:endParaRPr lang="en-GB" dirty="0"/>
          </a:p>
        </p:txBody>
      </p:sp>
      <p:sp>
        <p:nvSpPr>
          <p:cNvPr id="3" name="Content Placeholder 2">
            <a:extLst>
              <a:ext uri="{FF2B5EF4-FFF2-40B4-BE49-F238E27FC236}">
                <a16:creationId xmlns:a16="http://schemas.microsoft.com/office/drawing/2014/main" id="{78482E53-2535-4D1D-E021-F78013CA2DC5}"/>
              </a:ext>
            </a:extLst>
          </p:cNvPr>
          <p:cNvSpPr>
            <a:spLocks noGrp="1"/>
          </p:cNvSpPr>
          <p:nvPr>
            <p:ph idx="1"/>
          </p:nvPr>
        </p:nvSpPr>
        <p:spPr/>
        <p:txBody>
          <a:bodyPr>
            <a:normAutofit fontScale="77500" lnSpcReduction="20000"/>
          </a:bodyPr>
          <a:lstStyle/>
          <a:p>
            <a:r>
              <a:rPr lang="en-US" dirty="0"/>
              <a:t>This one has four styles and six variables. It is a theory of somebody called Robert House. The first of these styles is directive, in which the leader provide high structure, so the policies and the ways in which the job should be done. The second is supportive, in which a leader shows high consideration to the feelings of the employees and make sure that they're actually happy to do the job. The third is participative, in which the leader takes seriously the participative considerations of the employees, how will they going to contribute to the decision making process? The fourth is achievement based, is how does a leader believe that the employees are going to be responding to highly complex difficult challenges. Is that going to drive them forward or not?</a:t>
            </a:r>
            <a:endParaRPr lang="en-GB" dirty="0"/>
          </a:p>
        </p:txBody>
      </p:sp>
    </p:spTree>
    <p:extLst>
      <p:ext uri="{BB962C8B-B14F-4D97-AF65-F5344CB8AC3E}">
        <p14:creationId xmlns:p14="http://schemas.microsoft.com/office/powerpoint/2010/main" val="1682169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0D697-7B54-F20A-D308-D62F185DA7EB}"/>
              </a:ext>
            </a:extLst>
          </p:cNvPr>
          <p:cNvSpPr>
            <a:spLocks noGrp="1"/>
          </p:cNvSpPr>
          <p:nvPr>
            <p:ph type="title"/>
          </p:nvPr>
        </p:nvSpPr>
        <p:spPr>
          <a:xfrm>
            <a:off x="792480" y="274638"/>
            <a:ext cx="10789920" cy="619442"/>
          </a:xfrm>
        </p:spPr>
        <p:txBody>
          <a:bodyPr>
            <a:normAutofit fontScale="90000"/>
          </a:bodyPr>
          <a:lstStyle/>
          <a:p>
            <a:r>
              <a:rPr lang="en-GB" dirty="0"/>
              <a:t>(House &amp; Mitchell, 1975)</a:t>
            </a:r>
          </a:p>
        </p:txBody>
      </p:sp>
      <p:pic>
        <p:nvPicPr>
          <p:cNvPr id="5" name="Content Placeholder 4">
            <a:extLst>
              <a:ext uri="{FF2B5EF4-FFF2-40B4-BE49-F238E27FC236}">
                <a16:creationId xmlns:a16="http://schemas.microsoft.com/office/drawing/2014/main" id="{8BCC831F-0E4D-9B22-EA60-1A71737A2E23}"/>
              </a:ext>
            </a:extLst>
          </p:cNvPr>
          <p:cNvPicPr>
            <a:picLocks noGrp="1" noChangeAspect="1"/>
          </p:cNvPicPr>
          <p:nvPr>
            <p:ph idx="1"/>
          </p:nvPr>
        </p:nvPicPr>
        <p:blipFill rotWithShape="1">
          <a:blip r:embed="rId3"/>
          <a:srcRect l="1576" b="7515"/>
          <a:stretch/>
        </p:blipFill>
        <p:spPr>
          <a:xfrm>
            <a:off x="792480" y="894080"/>
            <a:ext cx="10972799" cy="5796928"/>
          </a:xfrm>
        </p:spPr>
      </p:pic>
    </p:spTree>
    <p:extLst>
      <p:ext uri="{BB962C8B-B14F-4D97-AF65-F5344CB8AC3E}">
        <p14:creationId xmlns:p14="http://schemas.microsoft.com/office/powerpoint/2010/main" val="3463560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80E05-DC50-2990-3611-B9B9B4B1F0EB}"/>
              </a:ext>
            </a:extLst>
          </p:cNvPr>
          <p:cNvSpPr>
            <a:spLocks noGrp="1"/>
          </p:cNvSpPr>
          <p:nvPr>
            <p:ph type="title"/>
          </p:nvPr>
        </p:nvSpPr>
        <p:spPr/>
        <p:txBody>
          <a:bodyPr/>
          <a:lstStyle/>
          <a:p>
            <a:r>
              <a:rPr lang="en-GB" dirty="0"/>
              <a:t>In the Next Session</a:t>
            </a:r>
          </a:p>
        </p:txBody>
      </p:sp>
      <p:sp>
        <p:nvSpPr>
          <p:cNvPr id="3" name="Content Placeholder 2">
            <a:extLst>
              <a:ext uri="{FF2B5EF4-FFF2-40B4-BE49-F238E27FC236}">
                <a16:creationId xmlns:a16="http://schemas.microsoft.com/office/drawing/2014/main" id="{EAA17120-85B2-C188-B4FC-AAA23546C788}"/>
              </a:ext>
            </a:extLst>
          </p:cNvPr>
          <p:cNvSpPr>
            <a:spLocks noGrp="1"/>
          </p:cNvSpPr>
          <p:nvPr>
            <p:ph idx="1"/>
          </p:nvPr>
        </p:nvSpPr>
        <p:spPr/>
        <p:txBody>
          <a:bodyPr>
            <a:normAutofit/>
          </a:bodyPr>
          <a:lstStyle/>
          <a:p>
            <a:r>
              <a:rPr lang="en-US" dirty="0"/>
              <a:t>The rise of the team</a:t>
            </a:r>
          </a:p>
          <a:p>
            <a:r>
              <a:rPr lang="en-US" dirty="0"/>
              <a:t>The role of leaders</a:t>
            </a:r>
          </a:p>
          <a:p>
            <a:r>
              <a:rPr lang="en-US" dirty="0"/>
              <a:t>The role of followers</a:t>
            </a:r>
          </a:p>
          <a:p>
            <a:r>
              <a:rPr lang="en-US" dirty="0"/>
              <a:t>Leading with psychological safety</a:t>
            </a:r>
          </a:p>
          <a:p>
            <a:r>
              <a:rPr lang="en-US" dirty="0"/>
              <a:t>Teams and the future of work</a:t>
            </a:r>
          </a:p>
          <a:p>
            <a:endParaRPr lang="en-US" dirty="0"/>
          </a:p>
        </p:txBody>
      </p:sp>
    </p:spTree>
    <p:extLst>
      <p:ext uri="{BB962C8B-B14F-4D97-AF65-F5344CB8AC3E}">
        <p14:creationId xmlns:p14="http://schemas.microsoft.com/office/powerpoint/2010/main" val="27167776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D0AE5-681F-4766-9D46-184F86083B6C}"/>
              </a:ext>
            </a:extLst>
          </p:cNvPr>
          <p:cNvSpPr>
            <a:spLocks noGrp="1"/>
          </p:cNvSpPr>
          <p:nvPr>
            <p:ph type="title"/>
          </p:nvPr>
        </p:nvSpPr>
        <p:spPr/>
        <p:txBody>
          <a:bodyPr/>
          <a:lstStyle/>
          <a:p>
            <a:r>
              <a:rPr lang="en-GB" dirty="0"/>
              <a:t>Leadership in Healthcare – Group Activity</a:t>
            </a:r>
          </a:p>
        </p:txBody>
      </p:sp>
      <p:sp>
        <p:nvSpPr>
          <p:cNvPr id="3" name="Content Placeholder 2">
            <a:extLst>
              <a:ext uri="{FF2B5EF4-FFF2-40B4-BE49-F238E27FC236}">
                <a16:creationId xmlns:a16="http://schemas.microsoft.com/office/drawing/2014/main" id="{D780187F-C64A-86F8-76A3-4409A7B0B357}"/>
              </a:ext>
            </a:extLst>
          </p:cNvPr>
          <p:cNvSpPr>
            <a:spLocks noGrp="1"/>
          </p:cNvSpPr>
          <p:nvPr>
            <p:ph idx="1"/>
          </p:nvPr>
        </p:nvSpPr>
        <p:spPr/>
        <p:txBody>
          <a:bodyPr>
            <a:normAutofit fontScale="62500" lnSpcReduction="20000"/>
          </a:bodyPr>
          <a:lstStyle/>
          <a:p>
            <a:r>
              <a:rPr lang="en-GB" b="1" dirty="0"/>
              <a:t>Step 1: Make Small Groups</a:t>
            </a:r>
          </a:p>
          <a:p>
            <a:pPr marL="0" indent="0">
              <a:buNone/>
            </a:pPr>
            <a:r>
              <a:rPr lang="en-GB" dirty="0"/>
              <a:t>Get into groups of about 4–5 students.</a:t>
            </a:r>
          </a:p>
          <a:p>
            <a:pPr marL="0" indent="0">
              <a:buNone/>
            </a:pPr>
            <a:r>
              <a:rPr lang="en-GB" dirty="0"/>
              <a:t>Each group will pretend to be a hospital leadership team facing a different situation.</a:t>
            </a:r>
          </a:p>
          <a:p>
            <a:r>
              <a:rPr lang="en-GB" b="1" dirty="0"/>
              <a:t>Step 2: Get a Scenario</a:t>
            </a:r>
          </a:p>
          <a:p>
            <a:pPr marL="0" indent="0">
              <a:buNone/>
            </a:pPr>
            <a:r>
              <a:rPr lang="en-GB" dirty="0"/>
              <a:t>Each group will get one short, real-life situation from the NHS (National Health Service).</a:t>
            </a:r>
            <a:br>
              <a:rPr lang="en-GB" dirty="0"/>
            </a:br>
            <a:r>
              <a:rPr lang="en-GB" dirty="0"/>
              <a:t>Here are three examples:</a:t>
            </a:r>
          </a:p>
          <a:p>
            <a:pPr marL="0" indent="0">
              <a:buNone/>
            </a:pPr>
            <a:endParaRPr lang="en-GB" dirty="0"/>
          </a:p>
          <a:p>
            <a:pPr marL="0" indent="0">
              <a:buNone/>
            </a:pPr>
            <a:r>
              <a:rPr lang="en-GB" b="1" dirty="0"/>
              <a:t>Group 1:</a:t>
            </a:r>
            <a:r>
              <a:rPr lang="en-GB" dirty="0"/>
              <a:t> A hospital Emergency Department is extremely busy with too many patients, not enough staff, and long delays. It’s a crisis!</a:t>
            </a:r>
          </a:p>
          <a:p>
            <a:pPr marL="0" indent="0">
              <a:buNone/>
            </a:pPr>
            <a:r>
              <a:rPr lang="en-GB" b="1" dirty="0"/>
              <a:t>Group 2:</a:t>
            </a:r>
            <a:r>
              <a:rPr lang="en-GB" dirty="0"/>
              <a:t> A surgical team is starting to use a new computer system for patient records. Staff don’t know how to use it yet, so they need help and training.</a:t>
            </a:r>
          </a:p>
          <a:p>
            <a:pPr marL="0" indent="0">
              <a:buNone/>
            </a:pPr>
            <a:r>
              <a:rPr lang="en-GB" b="1" dirty="0"/>
              <a:t>Group 3:</a:t>
            </a:r>
            <a:r>
              <a:rPr lang="en-GB" dirty="0"/>
              <a:t> A community health project is run by volunteers with different skill levels. The team wants to reach out to vulnerable people in the community, but no one is officially in charge.</a:t>
            </a:r>
          </a:p>
          <a:p>
            <a:pPr marL="0" indent="0">
              <a:buNone/>
            </a:pPr>
            <a:endParaRPr lang="en-GB" dirty="0"/>
          </a:p>
        </p:txBody>
      </p:sp>
    </p:spTree>
    <p:extLst>
      <p:ext uri="{BB962C8B-B14F-4D97-AF65-F5344CB8AC3E}">
        <p14:creationId xmlns:p14="http://schemas.microsoft.com/office/powerpoint/2010/main" val="11512197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2B9DA-93B3-3D46-5CBA-6A97415D040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B911798-9DAC-D6C6-C713-9EE863D4C29D}"/>
              </a:ext>
            </a:extLst>
          </p:cNvPr>
          <p:cNvSpPr>
            <a:spLocks noGrp="1"/>
          </p:cNvSpPr>
          <p:nvPr>
            <p:ph idx="1"/>
          </p:nvPr>
        </p:nvSpPr>
        <p:spPr>
          <a:xfrm>
            <a:off x="609600" y="1600200"/>
            <a:ext cx="11474824" cy="4164105"/>
          </a:xfrm>
        </p:spPr>
        <p:txBody>
          <a:bodyPr>
            <a:normAutofit fontScale="40000" lnSpcReduction="20000"/>
          </a:bodyPr>
          <a:lstStyle/>
          <a:p>
            <a:r>
              <a:rPr lang="en-GB" sz="3000" b="1" dirty="0"/>
              <a:t>Step 3: Group Discussion – 10 Minutes</a:t>
            </a:r>
          </a:p>
          <a:p>
            <a:pPr marL="0" indent="0">
              <a:buNone/>
            </a:pPr>
            <a:r>
              <a:rPr lang="en-GB" sz="3000" dirty="0"/>
              <a:t>Talk about your group’s situation. Discuss and answer the following:</a:t>
            </a:r>
          </a:p>
          <a:p>
            <a:pPr>
              <a:buFont typeface="+mj-lt"/>
              <a:buAutoNum type="arabicPeriod"/>
            </a:pPr>
            <a:r>
              <a:rPr lang="en-GB" sz="3000" b="1" dirty="0"/>
              <a:t>What leadership style would work best?</a:t>
            </a:r>
            <a:endParaRPr lang="en-GB" sz="3000" dirty="0"/>
          </a:p>
          <a:p>
            <a:pPr marL="457200" lvl="1" indent="0">
              <a:buNone/>
            </a:pPr>
            <a:r>
              <a:rPr lang="en-GB" sz="3000" dirty="0"/>
              <a:t>Think about the team’s experience, how urgent the situation is, and how clear the task is.</a:t>
            </a:r>
          </a:p>
          <a:p>
            <a:pPr>
              <a:buFont typeface="+mj-lt"/>
              <a:buAutoNum type="arabicPeriod"/>
            </a:pPr>
            <a:r>
              <a:rPr lang="en-GB" sz="3000" b="1" dirty="0"/>
              <a:t>Using Tannenbaum &amp; Schmidt’s 1–7 Scale</a:t>
            </a:r>
            <a:r>
              <a:rPr lang="en-GB" sz="3000" dirty="0"/>
              <a:t> (where 1 = Leader tells team what to do, 7 = Leader lets team decide):</a:t>
            </a:r>
          </a:p>
          <a:p>
            <a:pPr marL="457200" lvl="1" indent="0">
              <a:buNone/>
            </a:pPr>
            <a:r>
              <a:rPr lang="en-GB" sz="3000" dirty="0"/>
              <a:t>Where should the leader be on the </a:t>
            </a:r>
            <a:r>
              <a:rPr lang="en-GB" sz="3000" dirty="0" err="1"/>
              <a:t>scale?For</a:t>
            </a:r>
            <a:r>
              <a:rPr lang="en-GB" sz="3000" dirty="0"/>
              <a:t> example:</a:t>
            </a:r>
          </a:p>
          <a:p>
            <a:pPr marL="1600200" lvl="3" indent="-228600">
              <a:buFont typeface="+mj-lt"/>
              <a:buAutoNum type="arabicPeriod"/>
            </a:pPr>
            <a:r>
              <a:rPr lang="en-GB" sz="3000" dirty="0"/>
              <a:t>Group 1 may need a strong leader who gives clear orders (Tell/Sell).</a:t>
            </a:r>
          </a:p>
          <a:p>
            <a:pPr marL="1600200" lvl="3" indent="-228600">
              <a:buFont typeface="+mj-lt"/>
              <a:buAutoNum type="arabicPeriod"/>
            </a:pPr>
            <a:r>
              <a:rPr lang="en-GB" sz="3000" dirty="0"/>
              <a:t>Group 3 may need a leader who involves and supports the team (Consult/Join).</a:t>
            </a:r>
          </a:p>
          <a:p>
            <a:pPr>
              <a:buFont typeface="+mj-lt"/>
              <a:buAutoNum type="arabicPeriod"/>
            </a:pPr>
            <a:r>
              <a:rPr lang="en-GB" sz="3000" b="1" dirty="0"/>
              <a:t>Path–Goal Theory: What should the leader do?</a:t>
            </a:r>
            <a:endParaRPr lang="en-GB" sz="3000" dirty="0"/>
          </a:p>
          <a:p>
            <a:pPr marL="742950" lvl="1" indent="-285750">
              <a:buFont typeface="+mj-lt"/>
              <a:buAutoNum type="arabicPeriod"/>
            </a:pPr>
            <a:r>
              <a:rPr lang="en-GB" sz="3000" dirty="0"/>
              <a:t>Be </a:t>
            </a:r>
            <a:r>
              <a:rPr lang="en-GB" sz="3000" b="1" dirty="0"/>
              <a:t>directive</a:t>
            </a:r>
            <a:r>
              <a:rPr lang="en-GB" sz="3000" dirty="0"/>
              <a:t> (give clear steps)?</a:t>
            </a:r>
          </a:p>
          <a:p>
            <a:pPr marL="742950" lvl="1" indent="-285750">
              <a:buFont typeface="+mj-lt"/>
              <a:buAutoNum type="arabicPeriod"/>
            </a:pPr>
            <a:r>
              <a:rPr lang="en-GB" sz="3000" dirty="0"/>
              <a:t>Be </a:t>
            </a:r>
            <a:r>
              <a:rPr lang="en-GB" sz="3000" b="1" dirty="0"/>
              <a:t>supportive</a:t>
            </a:r>
            <a:r>
              <a:rPr lang="en-GB" sz="3000" dirty="0"/>
              <a:t> (encourage the team)?</a:t>
            </a:r>
          </a:p>
          <a:p>
            <a:pPr marL="742950" lvl="1" indent="-285750">
              <a:buFont typeface="+mj-lt"/>
              <a:buAutoNum type="arabicPeriod"/>
            </a:pPr>
            <a:r>
              <a:rPr lang="en-GB" sz="3000" dirty="0"/>
              <a:t>Be </a:t>
            </a:r>
            <a:r>
              <a:rPr lang="en-GB" sz="3000" b="1" dirty="0"/>
              <a:t>participative</a:t>
            </a:r>
            <a:r>
              <a:rPr lang="en-GB" sz="3000" dirty="0"/>
              <a:t> (ask the team for ideas)?</a:t>
            </a:r>
          </a:p>
          <a:p>
            <a:pPr marL="742950" lvl="1" indent="-285750">
              <a:buFont typeface="+mj-lt"/>
              <a:buAutoNum type="arabicPeriod"/>
            </a:pPr>
            <a:r>
              <a:rPr lang="en-GB" sz="3000" dirty="0"/>
              <a:t>Be </a:t>
            </a:r>
            <a:r>
              <a:rPr lang="en-GB" sz="3000" b="1" dirty="0"/>
              <a:t>achievement-oriented</a:t>
            </a:r>
            <a:r>
              <a:rPr lang="en-GB" sz="3000" dirty="0"/>
              <a:t> (set high goals)?</a:t>
            </a:r>
          </a:p>
          <a:p>
            <a:pPr>
              <a:buFont typeface="+mj-lt"/>
              <a:buAutoNum type="arabicPeriod"/>
            </a:pPr>
            <a:r>
              <a:rPr lang="en-GB" sz="3000" b="1" dirty="0"/>
              <a:t>What should the leader avoid?</a:t>
            </a:r>
            <a:endParaRPr lang="en-GB" sz="3000" dirty="0"/>
          </a:p>
          <a:p>
            <a:pPr marL="457200" lvl="1" indent="0">
              <a:buNone/>
            </a:pPr>
            <a:r>
              <a:rPr lang="en-GB" sz="3000" dirty="0"/>
              <a:t>Examples:</a:t>
            </a:r>
          </a:p>
          <a:p>
            <a:pPr marL="1143000" lvl="2" indent="-228600">
              <a:buFont typeface="+mj-lt"/>
              <a:buAutoNum type="arabicPeriod"/>
            </a:pPr>
            <a:r>
              <a:rPr lang="en-GB" sz="3000" dirty="0"/>
              <a:t>Being too controlling in a relaxed setting</a:t>
            </a:r>
          </a:p>
          <a:p>
            <a:pPr marL="1143000" lvl="2" indent="-228600">
              <a:buFont typeface="+mj-lt"/>
              <a:buAutoNum type="arabicPeriod"/>
            </a:pPr>
            <a:r>
              <a:rPr lang="en-GB" sz="3000" dirty="0"/>
              <a:t>Not giving enough direction in a crisis</a:t>
            </a:r>
          </a:p>
          <a:p>
            <a:pPr marL="1143000" lvl="2" indent="-228600">
              <a:buFont typeface="+mj-lt"/>
              <a:buAutoNum type="arabicPeriod"/>
            </a:pPr>
            <a:r>
              <a:rPr lang="en-GB" sz="3000" dirty="0"/>
              <a:t>Ignoring team input when it’s important</a:t>
            </a:r>
          </a:p>
          <a:p>
            <a:pPr>
              <a:buFont typeface="+mj-lt"/>
              <a:buAutoNum type="arabicPeriod"/>
            </a:pPr>
            <a:r>
              <a:rPr lang="en-GB" sz="3000" b="1" dirty="0"/>
              <a:t>Real NHS Info:</a:t>
            </a:r>
            <a:endParaRPr lang="en-GB" sz="3000" dirty="0"/>
          </a:p>
          <a:p>
            <a:pPr marL="457200" lvl="1" indent="0">
              <a:buNone/>
            </a:pPr>
            <a:r>
              <a:rPr lang="en-GB" sz="3000" dirty="0"/>
              <a:t>Think about facts you know about the NHS that might affect your leadership style.</a:t>
            </a:r>
          </a:p>
          <a:p>
            <a:pPr marL="914400" lvl="2" indent="0">
              <a:buNone/>
            </a:pPr>
            <a:r>
              <a:rPr lang="en-GB" sz="3000" dirty="0"/>
              <a:t>Example: Long A&amp;E wait times or staff burnout might mean strong, fast leadership is needed. </a:t>
            </a:r>
          </a:p>
          <a:p>
            <a:endParaRPr lang="en-GB" dirty="0"/>
          </a:p>
        </p:txBody>
      </p:sp>
    </p:spTree>
    <p:extLst>
      <p:ext uri="{BB962C8B-B14F-4D97-AF65-F5344CB8AC3E}">
        <p14:creationId xmlns:p14="http://schemas.microsoft.com/office/powerpoint/2010/main" val="37348040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7385A-EF91-61E2-314E-2D47D9DFB85B}"/>
              </a:ext>
            </a:extLst>
          </p:cNvPr>
          <p:cNvSpPr>
            <a:spLocks noGrp="1"/>
          </p:cNvSpPr>
          <p:nvPr>
            <p:ph type="title"/>
          </p:nvPr>
        </p:nvSpPr>
        <p:spPr/>
        <p:txBody>
          <a:bodyPr/>
          <a:lstStyle/>
          <a:p>
            <a:r>
              <a:rPr lang="en-GB" dirty="0"/>
              <a:t>Week 6- Closing</a:t>
            </a:r>
          </a:p>
        </p:txBody>
      </p:sp>
      <p:sp>
        <p:nvSpPr>
          <p:cNvPr id="3" name="Content Placeholder 2">
            <a:extLst>
              <a:ext uri="{FF2B5EF4-FFF2-40B4-BE49-F238E27FC236}">
                <a16:creationId xmlns:a16="http://schemas.microsoft.com/office/drawing/2014/main" id="{5A184802-DDE7-E494-F376-D882E749F00A}"/>
              </a:ext>
            </a:extLst>
          </p:cNvPr>
          <p:cNvSpPr>
            <a:spLocks noGrp="1"/>
          </p:cNvSpPr>
          <p:nvPr>
            <p:ph idx="1"/>
          </p:nvPr>
        </p:nvSpPr>
        <p:spPr/>
        <p:txBody>
          <a:bodyPr/>
          <a:lstStyle/>
          <a:p>
            <a:pPr algn="ctr"/>
            <a:endParaRPr lang="en-GB" b="1" i="1" dirty="0"/>
          </a:p>
          <a:p>
            <a:pPr algn="ctr"/>
            <a:endParaRPr lang="en-GB" b="1" i="1" dirty="0"/>
          </a:p>
          <a:p>
            <a:pPr algn="ctr"/>
            <a:endParaRPr lang="en-GB" b="1" i="1" dirty="0"/>
          </a:p>
          <a:p>
            <a:pPr algn="ctr"/>
            <a:r>
              <a:rPr lang="en-GB" b="1" i="1" dirty="0"/>
              <a:t>YOUR TAKEAWAY FROM WEEK 4 ………..</a:t>
            </a:r>
          </a:p>
        </p:txBody>
      </p:sp>
    </p:spTree>
    <p:extLst>
      <p:ext uri="{BB962C8B-B14F-4D97-AF65-F5344CB8AC3E}">
        <p14:creationId xmlns:p14="http://schemas.microsoft.com/office/powerpoint/2010/main" val="30339256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26504-5643-7FF7-FFC4-BE653909561D}"/>
              </a:ext>
            </a:extLst>
          </p:cNvPr>
          <p:cNvSpPr>
            <a:spLocks noGrp="1"/>
          </p:cNvSpPr>
          <p:nvPr>
            <p:ph type="title"/>
          </p:nvPr>
        </p:nvSpPr>
        <p:spPr/>
        <p:txBody>
          <a:bodyPr/>
          <a:lstStyle/>
          <a:p>
            <a:endParaRPr lang="en-GB" dirty="0"/>
          </a:p>
        </p:txBody>
      </p:sp>
      <p:sp>
        <p:nvSpPr>
          <p:cNvPr id="4" name="Rectangle 1">
            <a:extLst>
              <a:ext uri="{FF2B5EF4-FFF2-40B4-BE49-F238E27FC236}">
                <a16:creationId xmlns:a16="http://schemas.microsoft.com/office/drawing/2014/main" id="{834A7D19-46A7-E693-2EE4-183EEA4300EF}"/>
              </a:ext>
            </a:extLst>
          </p:cNvPr>
          <p:cNvSpPr>
            <a:spLocks noGrp="1" noChangeArrowheads="1"/>
          </p:cNvSpPr>
          <p:nvPr>
            <p:ph idx="1"/>
          </p:nvPr>
        </p:nvSpPr>
        <p:spPr bwMode="auto">
          <a:xfrm>
            <a:off x="609600" y="99372"/>
            <a:ext cx="10596282"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Ackerman, C. E., 2023. </a:t>
            </a:r>
            <a:r>
              <a:rPr kumimoji="0" lang="en-US" altLang="en-US" sz="1800" b="0" i="1" u="none" strike="noStrike" cap="none" normalizeH="0" baseline="0" dirty="0">
                <a:ln>
                  <a:noFill/>
                </a:ln>
                <a:solidFill>
                  <a:schemeClr val="tx1"/>
                </a:solidFill>
                <a:effectLst/>
                <a:latin typeface="Arial" panose="020B0604020202020204" pitchFamily="34" charset="0"/>
              </a:rPr>
              <a:t>Contingency Theory: Mastering Leadership Flexibility</a:t>
            </a:r>
            <a:r>
              <a:rPr kumimoji="0" lang="en-US" altLang="en-US" sz="1800" b="0" i="0" u="none" strike="noStrike" cap="none" normalizeH="0" baseline="0" dirty="0">
                <a:ln>
                  <a:noFill/>
                </a:ln>
                <a:solidFill>
                  <a:schemeClr val="tx1"/>
                </a:solidFill>
                <a:effectLst/>
                <a:latin typeface="Arial" panose="020B0604020202020204" pitchFamily="34" charset="0"/>
              </a:rPr>
              <a:t>. [online] PositivePsychology.com.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2"/>
              </a:rPr>
              <a:t>https://positivepsychology.com/contingency-theory/</a:t>
            </a:r>
            <a:r>
              <a:rPr kumimoji="0" lang="en-US" altLang="en-US" sz="1800" b="0" i="0" u="none" strike="noStrike" cap="none" normalizeH="0" baseline="0" dirty="0">
                <a:ln>
                  <a:noFill/>
                </a:ln>
                <a:solidFill>
                  <a:schemeClr val="tx1"/>
                </a:solidFill>
                <a:effectLst/>
                <a:latin typeface="Arial" panose="020B0604020202020204" pitchFamily="34" charset="0"/>
              </a:rPr>
              <a:t> [Accessed 18 Jun.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Ghosh, A., 2022. </a:t>
            </a:r>
            <a:r>
              <a:rPr kumimoji="0" lang="en-US" altLang="en-US" sz="1800" b="0" i="1" u="none" strike="noStrike" cap="none" normalizeH="0" baseline="0" dirty="0">
                <a:ln>
                  <a:noFill/>
                </a:ln>
                <a:solidFill>
                  <a:schemeClr val="tx1"/>
                </a:solidFill>
                <a:effectLst/>
                <a:latin typeface="Arial" panose="020B0604020202020204" pitchFamily="34" charset="0"/>
              </a:rPr>
              <a:t>Fiedler's contingency theory of leadership: Definition, examples</a:t>
            </a:r>
            <a:r>
              <a:rPr kumimoji="0" lang="en-US" altLang="en-US" sz="1800" b="0" i="0" u="none" strike="noStrike" cap="none" normalizeH="0" baseline="0" dirty="0">
                <a:ln>
                  <a:noFill/>
                </a:ln>
                <a:solidFill>
                  <a:schemeClr val="tx1"/>
                </a:solidFill>
                <a:effectLst/>
                <a:latin typeface="Arial" panose="020B0604020202020204" pitchFamily="34" charset="0"/>
              </a:rPr>
              <a:t>. [online] </a:t>
            </a:r>
            <a:r>
              <a:rPr kumimoji="0" lang="en-US" altLang="en-US" sz="1800" b="0" i="0" u="none" strike="noStrike" cap="none" normalizeH="0" baseline="0" dirty="0" err="1">
                <a:ln>
                  <a:noFill/>
                </a:ln>
                <a:solidFill>
                  <a:schemeClr val="tx1"/>
                </a:solidFill>
                <a:effectLst/>
                <a:latin typeface="Arial" panose="020B0604020202020204" pitchFamily="34" charset="0"/>
              </a:rPr>
              <a:t>LogRocket</a:t>
            </a:r>
            <a:r>
              <a:rPr kumimoji="0" lang="en-US" altLang="en-US" sz="1800" b="0" i="0" u="none" strike="noStrike" cap="none" normalizeH="0" baseline="0" dirty="0">
                <a:ln>
                  <a:noFill/>
                </a:ln>
                <a:solidFill>
                  <a:schemeClr val="tx1"/>
                </a:solidFill>
                <a:effectLst/>
                <a:latin typeface="Arial" panose="020B0604020202020204" pitchFamily="34" charset="0"/>
              </a:rPr>
              <a:t> Blog.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3"/>
              </a:rPr>
              <a:t>https://blog.logrocket.com/product-management/fiedlers-contingency-theory-of-leadership/</a:t>
            </a:r>
            <a:r>
              <a:rPr kumimoji="0" lang="en-US" altLang="en-US" sz="1800" b="0" i="0" u="none" strike="noStrike" cap="none" normalizeH="0" baseline="0" dirty="0">
                <a:ln>
                  <a:noFill/>
                </a:ln>
                <a:solidFill>
                  <a:schemeClr val="tx1"/>
                </a:solidFill>
                <a:effectLst/>
                <a:latin typeface="Arial" panose="020B0604020202020204" pitchFamily="34" charset="0"/>
              </a:rPr>
              <a:t> [Accessed 18 Jun.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Cherry, K., 2023. </a:t>
            </a:r>
            <a:r>
              <a:rPr kumimoji="0" lang="en-US" altLang="en-US" sz="1800" b="0" i="1" u="none" strike="noStrike" cap="none" normalizeH="0" baseline="0" dirty="0">
                <a:ln>
                  <a:noFill/>
                </a:ln>
                <a:solidFill>
                  <a:schemeClr val="tx1"/>
                </a:solidFill>
                <a:effectLst/>
                <a:latin typeface="Arial" panose="020B0604020202020204" pitchFamily="34" charset="0"/>
              </a:rPr>
              <a:t>The Fiedler Contingency Model of Leadership</a:t>
            </a:r>
            <a:r>
              <a:rPr kumimoji="0" lang="en-US" altLang="en-US" sz="1800" b="0" i="0" u="none" strike="noStrike" cap="none" normalizeH="0" baseline="0" dirty="0">
                <a:ln>
                  <a:noFill/>
                </a:ln>
                <a:solidFill>
                  <a:schemeClr val="tx1"/>
                </a:solidFill>
                <a:effectLst/>
                <a:latin typeface="Arial" panose="020B0604020202020204" pitchFamily="34" charset="0"/>
              </a:rPr>
              <a:t>. [online] </a:t>
            </a:r>
            <a:r>
              <a:rPr kumimoji="0" lang="en-US" altLang="en-US" sz="1800" b="0" i="0" u="none" strike="noStrike" cap="none" normalizeH="0" baseline="0" dirty="0" err="1">
                <a:ln>
                  <a:noFill/>
                </a:ln>
                <a:solidFill>
                  <a:schemeClr val="tx1"/>
                </a:solidFill>
                <a:effectLst/>
                <a:latin typeface="Arial" panose="020B0604020202020204" pitchFamily="34" charset="0"/>
              </a:rPr>
              <a:t>Verywell</a:t>
            </a:r>
            <a:r>
              <a:rPr kumimoji="0" lang="en-US" altLang="en-US" sz="1800" b="0" i="0" u="none" strike="noStrike" cap="none" normalizeH="0" baseline="0" dirty="0">
                <a:ln>
                  <a:noFill/>
                </a:ln>
                <a:solidFill>
                  <a:schemeClr val="tx1"/>
                </a:solidFill>
                <a:effectLst/>
                <a:latin typeface="Arial" panose="020B0604020202020204" pitchFamily="34" charset="0"/>
              </a:rPr>
              <a:t> Mind.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4"/>
              </a:rPr>
              <a:t>https://www.verywellmind.com/the-fiedler-contingency-model-8621997</a:t>
            </a:r>
            <a:r>
              <a:rPr kumimoji="0" lang="en-US" altLang="en-US" sz="1800" b="0" i="0" u="none" strike="noStrike" cap="none" normalizeH="0" baseline="0" dirty="0">
                <a:ln>
                  <a:noFill/>
                </a:ln>
                <a:solidFill>
                  <a:schemeClr val="tx1"/>
                </a:solidFill>
                <a:effectLst/>
                <a:latin typeface="Arial" panose="020B0604020202020204" pitchFamily="34" charset="0"/>
              </a:rPr>
              <a:t> [Accessed 18 Jun.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National Audit Office, 2022. </a:t>
            </a:r>
            <a:r>
              <a:rPr kumimoji="0" lang="en-US" altLang="en-US" sz="1800" b="0" i="1" u="none" strike="noStrike" cap="none" normalizeH="0" baseline="0" dirty="0">
                <a:ln>
                  <a:noFill/>
                </a:ln>
                <a:solidFill>
                  <a:schemeClr val="tx1"/>
                </a:solidFill>
                <a:effectLst/>
                <a:latin typeface="Arial" panose="020B0604020202020204" pitchFamily="34" charset="0"/>
              </a:rPr>
              <a:t>The rollout of the COVID-19 vaccination </a:t>
            </a:r>
            <a:r>
              <a:rPr kumimoji="0" lang="en-US" altLang="en-US" sz="1800" b="0" i="1" u="none" strike="noStrike" cap="none" normalizeH="0" baseline="0" dirty="0" err="1">
                <a:ln>
                  <a:noFill/>
                </a:ln>
                <a:solidFill>
                  <a:schemeClr val="tx1"/>
                </a:solidFill>
                <a:effectLst/>
                <a:latin typeface="Arial" panose="020B0604020202020204" pitchFamily="34" charset="0"/>
              </a:rPr>
              <a:t>programme</a:t>
            </a:r>
            <a:r>
              <a:rPr kumimoji="0" lang="en-US" altLang="en-US" sz="1800" b="0" i="1" u="none" strike="noStrike" cap="none" normalizeH="0" baseline="0" dirty="0">
                <a:ln>
                  <a:noFill/>
                </a:ln>
                <a:solidFill>
                  <a:schemeClr val="tx1"/>
                </a:solidFill>
                <a:effectLst/>
                <a:latin typeface="Arial" panose="020B0604020202020204" pitchFamily="34" charset="0"/>
              </a:rPr>
              <a:t> in England</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5"/>
              </a:rPr>
              <a:t>https://www.nao.org.uk/wp-content/uploads/2022/02/The-rollout-of-the-COVID-19-vaccination-programme-in-England.pdf</a:t>
            </a:r>
            <a:r>
              <a:rPr kumimoji="0" lang="en-US" altLang="en-US" sz="1800" b="0" i="0" u="none" strike="noStrike" cap="none" normalizeH="0" baseline="0" dirty="0">
                <a:ln>
                  <a:noFill/>
                </a:ln>
                <a:solidFill>
                  <a:schemeClr val="tx1"/>
                </a:solidFill>
                <a:effectLst/>
                <a:latin typeface="Arial" panose="020B0604020202020204" pitchFamily="34" charset="0"/>
              </a:rPr>
              <a:t> [Accessed 18 Jun.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Cracknell, R., 2013. </a:t>
            </a:r>
            <a:r>
              <a:rPr kumimoji="0" lang="en-US" altLang="en-US" sz="1800" b="0" i="1" u="none" strike="noStrike" cap="none" normalizeH="0" baseline="0" dirty="0">
                <a:ln>
                  <a:noFill/>
                </a:ln>
                <a:solidFill>
                  <a:schemeClr val="tx1"/>
                </a:solidFill>
                <a:effectLst/>
                <a:latin typeface="Arial" panose="020B0604020202020204" pitchFamily="34" charset="0"/>
              </a:rPr>
              <a:t>Management lessons from the Mid Staffordshire hospital scandal</a:t>
            </a:r>
            <a:r>
              <a:rPr kumimoji="0" lang="en-US" altLang="en-US" sz="1800" b="0" i="0" u="none" strike="noStrike" cap="none" normalizeH="0" baseline="0" dirty="0">
                <a:ln>
                  <a:noFill/>
                </a:ln>
                <a:solidFill>
                  <a:schemeClr val="tx1"/>
                </a:solidFill>
                <a:effectLst/>
                <a:latin typeface="Arial" panose="020B0604020202020204" pitchFamily="34" charset="0"/>
              </a:rPr>
              <a:t>. [online] The Guardian.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6"/>
              </a:rPr>
              <a:t>https://www.theguardian.com/public-leaders-network/2013/feb/05/francis-inquiry-mid-staffordshire-management-lessons</a:t>
            </a:r>
            <a:r>
              <a:rPr kumimoji="0" lang="en-US" altLang="en-US" sz="1800" b="0" i="0" u="none" strike="noStrike" cap="none" normalizeH="0" baseline="0" dirty="0">
                <a:ln>
                  <a:noFill/>
                </a:ln>
                <a:solidFill>
                  <a:schemeClr val="tx1"/>
                </a:solidFill>
                <a:effectLst/>
                <a:latin typeface="Arial" panose="020B0604020202020204" pitchFamily="34" charset="0"/>
              </a:rPr>
              <a:t> [Accessed 18 Jun.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Dawson, J., 2022. </a:t>
            </a:r>
            <a:r>
              <a:rPr kumimoji="0" lang="en-US" altLang="en-US" sz="1800" b="0" i="1" u="none" strike="noStrike" cap="none" normalizeH="0" baseline="0" dirty="0">
                <a:ln>
                  <a:noFill/>
                </a:ln>
                <a:solidFill>
                  <a:schemeClr val="tx1"/>
                </a:solidFill>
                <a:effectLst/>
                <a:latin typeface="Arial" panose="020B0604020202020204" pitchFamily="34" charset="0"/>
              </a:rPr>
              <a:t>The relationship between leader support, staff influence over decision making, work pressure and patient satisfaction: a cross-sectional analysis of NHS datasets in England</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rPr>
              <a:t>BMJ Open</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7"/>
              </a:rPr>
              <a:t>https://pubmed.ncbi.nlm.nih.gov/35105577/</a:t>
            </a:r>
            <a:r>
              <a:rPr kumimoji="0" lang="en-US" altLang="en-US" sz="1800" b="0" i="0" u="none" strike="noStrike" cap="none" normalizeH="0" baseline="0" dirty="0">
                <a:ln>
                  <a:noFill/>
                </a:ln>
                <a:solidFill>
                  <a:schemeClr val="tx1"/>
                </a:solidFill>
                <a:effectLst/>
                <a:latin typeface="Arial" panose="020B0604020202020204" pitchFamily="34" charset="0"/>
              </a:rPr>
              <a:t> [Accessed 18 Jun.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Miller, R., 2023. </a:t>
            </a:r>
            <a:r>
              <a:rPr kumimoji="0" lang="en-US" altLang="en-US" sz="1800" b="0" i="1" u="none" strike="noStrike" cap="none" normalizeH="0" baseline="0" dirty="0">
                <a:ln>
                  <a:noFill/>
                </a:ln>
                <a:solidFill>
                  <a:schemeClr val="tx1"/>
                </a:solidFill>
                <a:effectLst/>
                <a:latin typeface="Arial" panose="020B0604020202020204" pitchFamily="34" charset="0"/>
              </a:rPr>
              <a:t>What Does The 2023 NHS Staff Survey Really Tell Us?</a:t>
            </a:r>
            <a:r>
              <a:rPr kumimoji="0" lang="en-US" altLang="en-US" sz="1800" b="0" i="0" u="none" strike="noStrike" cap="none" normalizeH="0" baseline="0" dirty="0">
                <a:ln>
                  <a:noFill/>
                </a:ln>
                <a:solidFill>
                  <a:schemeClr val="tx1"/>
                </a:solidFill>
                <a:effectLst/>
                <a:latin typeface="Arial" panose="020B0604020202020204" pitchFamily="34" charset="0"/>
              </a:rPr>
              <a:t> [online] The King’s Fund.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8"/>
              </a:rPr>
              <a:t>https://www.kingsfund.org.uk/insight-and-analysis/blogs/2023-nhs-staff-survey</a:t>
            </a:r>
            <a:r>
              <a:rPr kumimoji="0" lang="en-US" altLang="en-US" sz="1800" b="0" i="0" u="none" strike="noStrike" cap="none" normalizeH="0" baseline="0" dirty="0">
                <a:ln>
                  <a:noFill/>
                </a:ln>
                <a:solidFill>
                  <a:schemeClr val="tx1"/>
                </a:solidFill>
                <a:effectLst/>
                <a:latin typeface="Arial" panose="020B0604020202020204" pitchFamily="34" charset="0"/>
              </a:rPr>
              <a:t> [Accessed 18 Jun. 2025]. [Accessed 18 Jun. 2025].</a:t>
            </a:r>
          </a:p>
        </p:txBody>
      </p:sp>
    </p:spTree>
    <p:extLst>
      <p:ext uri="{BB962C8B-B14F-4D97-AF65-F5344CB8AC3E}">
        <p14:creationId xmlns:p14="http://schemas.microsoft.com/office/powerpoint/2010/main" val="38724867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21490-87DE-688E-E27E-1EC7ACAF350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45B529-439D-D6AA-C610-4AB0C42D750A}"/>
              </a:ext>
            </a:extLst>
          </p:cNvPr>
          <p:cNvSpPr>
            <a:spLocks noGrp="1"/>
          </p:cNvSpPr>
          <p:nvPr>
            <p:ph idx="1"/>
          </p:nvPr>
        </p:nvSpPr>
        <p:spPr/>
        <p:txBody>
          <a:bodyPr>
            <a:normAutofit fontScale="55000" lnSpcReduction="20000"/>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Helpful Professor, 2022. </a:t>
            </a:r>
            <a:r>
              <a:rPr kumimoji="0" lang="en-US" altLang="en-US" sz="3200" b="0" i="1" u="none" strike="noStrike" cap="none" normalizeH="0" baseline="0" dirty="0">
                <a:ln>
                  <a:noFill/>
                </a:ln>
                <a:solidFill>
                  <a:schemeClr val="tx1"/>
                </a:solidFill>
                <a:effectLst/>
                <a:latin typeface="Arial" panose="020B0604020202020204" pitchFamily="34" charset="0"/>
              </a:rPr>
              <a:t>Tannenbaum and Schmidt Leadership Continuum – Pros &amp; Cons</a:t>
            </a:r>
            <a:r>
              <a:rPr kumimoji="0" lang="en-US" altLang="en-US" sz="32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3200" b="0" i="0" u="none" strike="noStrike" cap="none" normalizeH="0" baseline="0" dirty="0">
                <a:ln>
                  <a:noFill/>
                </a:ln>
                <a:solidFill>
                  <a:schemeClr val="tx1"/>
                </a:solidFill>
                <a:effectLst/>
                <a:latin typeface="Arial" panose="020B0604020202020204" pitchFamily="34" charset="0"/>
                <a:hlinkClick r:id="rId2"/>
              </a:rPr>
              <a:t>https://helpfulprofessor.com/tannenbaum-and-schmidt/</a:t>
            </a:r>
            <a:r>
              <a:rPr kumimoji="0" lang="en-US" altLang="en-US" sz="3200" b="0" i="0" u="none" strike="noStrike" cap="none" normalizeH="0" baseline="0" dirty="0">
                <a:ln>
                  <a:noFill/>
                </a:ln>
                <a:solidFill>
                  <a:schemeClr val="tx1"/>
                </a:solidFill>
                <a:effectLst/>
                <a:latin typeface="Arial" panose="020B0604020202020204" pitchFamily="34" charset="0"/>
              </a:rPr>
              <a:t> [Accessed 18 Jun.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err="1">
                <a:ln>
                  <a:noFill/>
                </a:ln>
                <a:solidFill>
                  <a:schemeClr val="tx1"/>
                </a:solidFill>
                <a:effectLst/>
                <a:latin typeface="Arial" panose="020B0604020202020204" pitchFamily="34" charset="0"/>
              </a:rPr>
              <a:t>BiteSize</a:t>
            </a:r>
            <a:r>
              <a:rPr kumimoji="0" lang="en-US" altLang="en-US" sz="3200" b="0" i="0" u="none" strike="noStrike" cap="none" normalizeH="0" baseline="0" dirty="0">
                <a:ln>
                  <a:noFill/>
                </a:ln>
                <a:solidFill>
                  <a:schemeClr val="tx1"/>
                </a:solidFill>
                <a:effectLst/>
                <a:latin typeface="Arial" panose="020B0604020202020204" pitchFamily="34" charset="0"/>
              </a:rPr>
              <a:t> Learning, 2023. </a:t>
            </a:r>
            <a:r>
              <a:rPr kumimoji="0" lang="en-US" altLang="en-US" sz="3200" b="0" i="1" u="none" strike="noStrike" cap="none" normalizeH="0" baseline="0" dirty="0">
                <a:ln>
                  <a:noFill/>
                </a:ln>
                <a:solidFill>
                  <a:schemeClr val="tx1"/>
                </a:solidFill>
                <a:effectLst/>
                <a:latin typeface="Arial" panose="020B0604020202020204" pitchFamily="34" charset="0"/>
              </a:rPr>
              <a:t>Tannenbaum-Schmidt Continuum: from autocratic leadership to democratic delegating [full diagram]</a:t>
            </a:r>
            <a:r>
              <a:rPr kumimoji="0" lang="en-US" altLang="en-US" sz="32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3200" b="0" i="0" u="none" strike="noStrike" cap="none" normalizeH="0" baseline="0" dirty="0">
                <a:ln>
                  <a:noFill/>
                </a:ln>
                <a:solidFill>
                  <a:schemeClr val="tx1"/>
                </a:solidFill>
                <a:effectLst/>
                <a:latin typeface="Arial" panose="020B0604020202020204" pitchFamily="34" charset="0"/>
                <a:hlinkClick r:id="rId3"/>
              </a:rPr>
              <a:t>https://www.bitesizelearning.co.uk/resources/tannenbaum-schmidt-continuum-managers</a:t>
            </a:r>
            <a:r>
              <a:rPr kumimoji="0" lang="en-US" altLang="en-US" sz="3200" b="0" i="0" u="none" strike="noStrike" cap="none" normalizeH="0" baseline="0" dirty="0">
                <a:ln>
                  <a:noFill/>
                </a:ln>
                <a:solidFill>
                  <a:schemeClr val="tx1"/>
                </a:solidFill>
                <a:effectLst/>
                <a:latin typeface="Arial" panose="020B0604020202020204" pitchFamily="34" charset="0"/>
              </a:rPr>
              <a:t> [Accessed 18 Jun.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DW, 2020. </a:t>
            </a:r>
            <a:r>
              <a:rPr kumimoji="0" lang="en-US" altLang="en-US" sz="3200" b="0" i="1" u="none" strike="noStrike" cap="none" normalizeH="0" baseline="0" dirty="0">
                <a:ln>
                  <a:noFill/>
                </a:ln>
                <a:solidFill>
                  <a:schemeClr val="tx1"/>
                </a:solidFill>
                <a:effectLst/>
                <a:latin typeface="Arial" panose="020B0604020202020204" pitchFamily="34" charset="0"/>
              </a:rPr>
              <a:t>Hospital built in nine days opens in UK</a:t>
            </a:r>
            <a:r>
              <a:rPr kumimoji="0" lang="en-US" altLang="en-US" sz="3200" b="0" i="0" u="none" strike="noStrike" cap="none" normalizeH="0" baseline="0" dirty="0">
                <a:ln>
                  <a:noFill/>
                </a:ln>
                <a:solidFill>
                  <a:schemeClr val="tx1"/>
                </a:solidFill>
                <a:effectLst/>
                <a:latin typeface="Arial" panose="020B0604020202020204" pitchFamily="34" charset="0"/>
              </a:rPr>
              <a:t>. [online] DW. Available at: </a:t>
            </a:r>
            <a:r>
              <a:rPr kumimoji="0" lang="en-US" altLang="en-US" sz="3200" b="0" i="0" u="none" strike="noStrike" cap="none" normalizeH="0" baseline="0" dirty="0">
                <a:ln>
                  <a:noFill/>
                </a:ln>
                <a:solidFill>
                  <a:schemeClr val="tx1"/>
                </a:solidFill>
                <a:effectLst/>
                <a:latin typeface="Arial" panose="020B0604020202020204" pitchFamily="34" charset="0"/>
                <a:hlinkClick r:id="rId4"/>
              </a:rPr>
              <a:t>https://www.dw.com/en/uk-opens-4000-bed-coronavirus-field-hospital/a-53005844</a:t>
            </a:r>
            <a:r>
              <a:rPr kumimoji="0" lang="en-US" altLang="en-US" sz="3200" b="0" i="0" u="none" strike="noStrike" cap="none" normalizeH="0" baseline="0" dirty="0">
                <a:ln>
                  <a:noFill/>
                </a:ln>
                <a:solidFill>
                  <a:schemeClr val="tx1"/>
                </a:solidFill>
                <a:effectLst/>
                <a:latin typeface="Arial" panose="020B0604020202020204" pitchFamily="34" charset="0"/>
              </a:rPr>
              <a:t> [Accessed 18 Jun.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NHS Leadership Academy, n.d. </a:t>
            </a:r>
            <a:r>
              <a:rPr kumimoji="0" lang="en-US" altLang="en-US" sz="3200" b="0" i="1" u="none" strike="noStrike" cap="none" normalizeH="0" baseline="0" dirty="0">
                <a:ln>
                  <a:noFill/>
                </a:ln>
                <a:solidFill>
                  <a:schemeClr val="tx1"/>
                </a:solidFill>
                <a:effectLst/>
                <a:latin typeface="Arial" panose="020B0604020202020204" pitchFamily="34" charset="0"/>
              </a:rPr>
              <a:t>Engaging the team – Leadership Academy</a:t>
            </a:r>
            <a:r>
              <a:rPr kumimoji="0" lang="en-US" altLang="en-US" sz="32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3200" b="0" i="0" u="none" strike="noStrike" cap="none" normalizeH="0" baseline="0" dirty="0">
                <a:ln>
                  <a:noFill/>
                </a:ln>
                <a:solidFill>
                  <a:schemeClr val="tx1"/>
                </a:solidFill>
                <a:effectLst/>
                <a:latin typeface="Arial" panose="020B0604020202020204" pitchFamily="34" charset="0"/>
                <a:hlinkClick r:id="rId5"/>
              </a:rPr>
              <a:t>https://www.leadershipacademy.nhs.uk/healthcare-leadership-model/explore-the-healthcare-leadership-model/engaging-the-team/</a:t>
            </a:r>
            <a:r>
              <a:rPr kumimoji="0" lang="en-US" altLang="en-US" sz="3200" b="0" i="0" u="none" strike="noStrike" cap="none" normalizeH="0" baseline="0" dirty="0">
                <a:ln>
                  <a:noFill/>
                </a:ln>
                <a:solidFill>
                  <a:schemeClr val="tx1"/>
                </a:solidFill>
                <a:effectLst/>
                <a:latin typeface="Arial" panose="020B0604020202020204" pitchFamily="34" charset="0"/>
              </a:rPr>
              <a:t> [Accessed 18 Jun.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Cookson, G., 2022. </a:t>
            </a:r>
            <a:r>
              <a:rPr kumimoji="0" lang="en-US" altLang="en-US" sz="3200" b="0" i="1" u="none" strike="noStrike" cap="none" normalizeH="0" baseline="0" dirty="0">
                <a:ln>
                  <a:noFill/>
                </a:ln>
                <a:solidFill>
                  <a:schemeClr val="tx1"/>
                </a:solidFill>
                <a:effectLst/>
                <a:latin typeface="Arial" panose="020B0604020202020204" pitchFamily="34" charset="0"/>
              </a:rPr>
              <a:t>The relationship between leader support, staff influence over decision making, work pressure and patient satisfaction</a:t>
            </a:r>
            <a:r>
              <a:rPr kumimoji="0" lang="en-US" altLang="en-US" sz="3200" b="0" i="0" u="none" strike="noStrike" cap="none" normalizeH="0" baseline="0" dirty="0">
                <a:ln>
                  <a:noFill/>
                </a:ln>
                <a:solidFill>
                  <a:schemeClr val="tx1"/>
                </a:solidFill>
                <a:effectLst/>
                <a:latin typeface="Arial" panose="020B0604020202020204" pitchFamily="34" charset="0"/>
              </a:rPr>
              <a:t>. </a:t>
            </a:r>
            <a:r>
              <a:rPr kumimoji="0" lang="en-US" altLang="en-US" sz="3200" b="0" i="1" u="none" strike="noStrike" cap="none" normalizeH="0" baseline="0" dirty="0">
                <a:ln>
                  <a:noFill/>
                </a:ln>
                <a:solidFill>
                  <a:schemeClr val="tx1"/>
                </a:solidFill>
                <a:effectLst/>
                <a:latin typeface="Arial" panose="020B0604020202020204" pitchFamily="34" charset="0"/>
              </a:rPr>
              <a:t>PMC</a:t>
            </a:r>
            <a:r>
              <a:rPr kumimoji="0" lang="en-US" altLang="en-US" sz="32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3200" b="0" i="0" u="none" strike="noStrike" cap="none" normalizeH="0" baseline="0" dirty="0">
                <a:ln>
                  <a:noFill/>
                </a:ln>
                <a:solidFill>
                  <a:schemeClr val="tx1"/>
                </a:solidFill>
                <a:effectLst/>
                <a:latin typeface="Arial" panose="020B0604020202020204" pitchFamily="34" charset="0"/>
                <a:hlinkClick r:id="rId6"/>
              </a:rPr>
              <a:t>https://pmc.ncbi.nlm.nih.gov/articles/PMC8808385/</a:t>
            </a:r>
            <a:r>
              <a:rPr kumimoji="0" lang="en-US" altLang="en-US" sz="3200" b="0" i="0" u="none" strike="noStrike" cap="none" normalizeH="0" baseline="0" dirty="0">
                <a:ln>
                  <a:noFill/>
                </a:ln>
                <a:solidFill>
                  <a:schemeClr val="tx1"/>
                </a:solidFill>
                <a:effectLst/>
                <a:latin typeface="Arial" panose="020B0604020202020204" pitchFamily="34" charset="0"/>
              </a:rPr>
              <a:t> [Accessed 18 Jun. 2025].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NHS England, 2025. </a:t>
            </a:r>
            <a:r>
              <a:rPr kumimoji="0" lang="en-US" altLang="en-US" sz="3200" b="0" i="1" u="none" strike="noStrike" cap="none" normalizeH="0" baseline="0" dirty="0">
                <a:ln>
                  <a:noFill/>
                </a:ln>
                <a:solidFill>
                  <a:schemeClr val="tx1"/>
                </a:solidFill>
                <a:effectLst/>
                <a:latin typeface="Arial" panose="020B0604020202020204" pitchFamily="34" charset="0"/>
              </a:rPr>
              <a:t>NHS waiting list hits two-year low as staff work to ‘turn the tide’</a:t>
            </a:r>
            <a:r>
              <a:rPr kumimoji="0" lang="en-US" altLang="en-US" sz="32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3200" b="0" i="0" u="none" strike="noStrike" cap="none" normalizeH="0" baseline="0" dirty="0">
                <a:ln>
                  <a:noFill/>
                </a:ln>
                <a:solidFill>
                  <a:schemeClr val="tx1"/>
                </a:solidFill>
                <a:effectLst/>
                <a:latin typeface="Arial" panose="020B0604020202020204" pitchFamily="34" charset="0"/>
                <a:hlinkClick r:id="rId7"/>
              </a:rPr>
              <a:t>https://www.england.nhs.uk/2025/06/nhs-waiting-list-hits-two-year-low-as-staff-work-to-turn-the-tide/</a:t>
            </a:r>
            <a:endParaRPr lang="en-GB" dirty="0"/>
          </a:p>
        </p:txBody>
      </p:sp>
    </p:spTree>
    <p:extLst>
      <p:ext uri="{BB962C8B-B14F-4D97-AF65-F5344CB8AC3E}">
        <p14:creationId xmlns:p14="http://schemas.microsoft.com/office/powerpoint/2010/main" val="4839759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741</TotalTime>
  <Words>2057</Words>
  <Application>Microsoft Office PowerPoint</Application>
  <PresentationFormat>Widescreen</PresentationFormat>
  <Paragraphs>114</Paragraphs>
  <Slides>21</Slides>
  <Notes>4</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21</vt:i4>
      </vt:variant>
    </vt:vector>
  </HeadingPairs>
  <TitlesOfParts>
    <vt:vector size="31" baseType="lpstr">
      <vt:lpstr>Arial</vt:lpstr>
      <vt:lpstr>Arial Rounded MT Bold</vt:lpstr>
      <vt:lpstr>Calibri</vt:lpstr>
      <vt:lpstr>Calibri Light</vt:lpstr>
      <vt:lpstr>Myriad Pro</vt:lpstr>
      <vt:lpstr>OpenSans</vt:lpstr>
      <vt:lpstr>Source Sans Pro</vt:lpstr>
      <vt:lpstr>Office Theme</vt:lpstr>
      <vt:lpstr>20140311PresentationUWTSDTemplate</vt:lpstr>
      <vt:lpstr>1_20140311PresentationUWTSDTemplate</vt:lpstr>
      <vt:lpstr>         Dr Fahad Khan PhD (Medical sciences), MSc. in Public health BDS (Bachelor of Dentistry) Diploma in Public health, Diploma in Epidemiology </vt:lpstr>
      <vt:lpstr>Learning Objectives </vt:lpstr>
      <vt:lpstr>PowerPoint Presentation</vt:lpstr>
      <vt:lpstr>PowerPoint Presentation</vt:lpstr>
      <vt:lpstr>PowerPoint Presentation</vt:lpstr>
      <vt:lpstr>Contingency leadership model</vt:lpstr>
      <vt:lpstr>PowerPoint Presentation</vt:lpstr>
      <vt:lpstr>(Fiedler, 1958)</vt:lpstr>
      <vt:lpstr>PowerPoint Presentation</vt:lpstr>
      <vt:lpstr>PowerPoint Presentation</vt:lpstr>
      <vt:lpstr>leadership continuum model </vt:lpstr>
      <vt:lpstr>(Tannenbaum &amp; Schmidt, 1973)</vt:lpstr>
      <vt:lpstr>PowerPoint Presentation</vt:lpstr>
      <vt:lpstr>The path-goal leadership model.</vt:lpstr>
      <vt:lpstr>(House &amp; Mitchell, 1975)</vt:lpstr>
      <vt:lpstr>In the Next Session</vt:lpstr>
      <vt:lpstr>Leadership in Healthcare – Group Activity</vt:lpstr>
      <vt:lpstr>PowerPoint Presentation</vt:lpstr>
      <vt:lpstr>Week 6- Closing</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Fahad Khan</dc:creator>
  <cp:lastModifiedBy>Fahad Khan</cp:lastModifiedBy>
  <cp:revision>22</cp:revision>
  <dcterms:created xsi:type="dcterms:W3CDTF">2023-05-29T23:02:27Z</dcterms:created>
  <dcterms:modified xsi:type="dcterms:W3CDTF">2025-06-18T05:36:08Z</dcterms:modified>
</cp:coreProperties>
</file>