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72" r:id="rId2"/>
    <p:sldId id="256" r:id="rId3"/>
    <p:sldId id="257" r:id="rId4"/>
    <p:sldId id="258" r:id="rId5"/>
    <p:sldId id="274" r:id="rId6"/>
    <p:sldId id="287" r:id="rId7"/>
    <p:sldId id="284" r:id="rId8"/>
    <p:sldId id="275" r:id="rId9"/>
    <p:sldId id="277" r:id="rId10"/>
    <p:sldId id="278" r:id="rId11"/>
    <p:sldId id="280" r:id="rId12"/>
    <p:sldId id="281" r:id="rId13"/>
    <p:sldId id="282" r:id="rId14"/>
    <p:sldId id="283" r:id="rId15"/>
    <p:sldId id="285" r:id="rId16"/>
    <p:sldId id="286" r:id="rId17"/>
    <p:sldId id="279" r:id="rId18"/>
    <p:sldId id="289" r:id="rId19"/>
    <p:sldId id="288" r:id="rId20"/>
    <p:sldId id="290" r:id="rId21"/>
    <p:sldId id="291" r:id="rId22"/>
    <p:sldId id="292" r:id="rId23"/>
    <p:sldId id="293" r:id="rId24"/>
    <p:sldId id="294" r:id="rId25"/>
    <p:sldId id="295" r:id="rId26"/>
    <p:sldId id="296" r:id="rId27"/>
    <p:sldId id="297" r:id="rId2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71" d="100"/>
          <a:sy n="71" d="100"/>
        </p:scale>
        <p:origin x="40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3/27/2020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3/27/2020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3/27/2020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3/27/2020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3/27/2020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3/27/2020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3/27/2020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3/27/2020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45663" y="509391"/>
            <a:ext cx="6348153" cy="945337"/>
          </a:xfrm>
        </p:spPr>
        <p:txBody>
          <a:bodyPr>
            <a:noAutofit/>
          </a:bodyPr>
          <a:lstStyle/>
          <a:p>
            <a:r>
              <a:rPr lang="en-GB" sz="6600" b="1" u="sng" dirty="0" err="1">
                <a:latin typeface="Calibri" panose="020F0502020204030204" pitchFamily="34" charset="0"/>
                <a:cs typeface="Calibri" panose="020F0502020204030204" pitchFamily="34" charset="0"/>
              </a:rPr>
              <a:t>Tasgau</a:t>
            </a:r>
            <a:r>
              <a:rPr lang="en-GB" sz="6600" b="1" u="sng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6600" b="1" u="sng" dirty="0" err="1">
                <a:latin typeface="Calibri" panose="020F0502020204030204" pitchFamily="34" charset="0"/>
                <a:cs typeface="Calibri" panose="020F0502020204030204" pitchFamily="34" charset="0"/>
              </a:rPr>
              <a:t>Tawel</a:t>
            </a:r>
            <a:r>
              <a:rPr lang="en-GB" sz="6600" b="1" u="sng" dirty="0">
                <a:latin typeface="Calibri" panose="020F0502020204030204" pitchFamily="34" charset="0"/>
                <a:cs typeface="Calibri" panose="020F0502020204030204" pitchFamily="34" charset="0"/>
              </a:rPr>
              <a:t>- 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53192" y="1729048"/>
            <a:ext cx="10244051" cy="898699"/>
          </a:xfrm>
        </p:spPr>
        <p:txBody>
          <a:bodyPr>
            <a:noAutofit/>
          </a:bodyPr>
          <a:lstStyle/>
          <a:p>
            <a:r>
              <a:rPr lang="en-GB" sz="3200" b="1" dirty="0">
                <a:solidFill>
                  <a:srgbClr val="92D050"/>
                </a:solidFill>
              </a:rPr>
              <a:t>      </a:t>
            </a:r>
            <a:r>
              <a:rPr lang="en-GB" sz="3200" b="1" dirty="0" err="1">
                <a:solidFill>
                  <a:srgbClr val="92D050"/>
                </a:solidFill>
              </a:rPr>
              <a:t>Gwyrdd</a:t>
            </a:r>
            <a:r>
              <a:rPr lang="en-GB" sz="3200" b="1" dirty="0">
                <a:solidFill>
                  <a:srgbClr val="92D050"/>
                </a:solidFill>
              </a:rPr>
              <a:t>	</a:t>
            </a:r>
            <a:r>
              <a:rPr lang="en-GB" sz="3200" dirty="0"/>
              <a:t>	        </a:t>
            </a:r>
            <a:r>
              <a:rPr lang="en-GB" sz="3200" b="1" dirty="0" err="1">
                <a:solidFill>
                  <a:srgbClr val="FFFF00"/>
                </a:solidFill>
              </a:rPr>
              <a:t>Melyn</a:t>
            </a:r>
            <a:r>
              <a:rPr lang="en-GB" sz="3200" dirty="0"/>
              <a:t>	          	</a:t>
            </a:r>
            <a:r>
              <a:rPr lang="en-GB" sz="3200" b="1" dirty="0" err="1">
                <a:solidFill>
                  <a:srgbClr val="FF0000"/>
                </a:solidFill>
              </a:rPr>
              <a:t>Coch</a:t>
            </a:r>
            <a:endParaRPr lang="en-GB" sz="3200" b="1" dirty="0">
              <a:solidFill>
                <a:srgbClr val="FF0000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466705" y="2277688"/>
            <a:ext cx="3591099" cy="3790603"/>
          </a:xfrm>
          <a:prstGeom prst="roundRect">
            <a:avLst/>
          </a:prstGeom>
          <a:solidFill>
            <a:srgbClr val="FFFF0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en-GB" sz="2800" b="1" dirty="0" err="1">
                <a:latin typeface="Calibri" panose="020F0502020204030204" pitchFamily="34" charset="0"/>
                <a:cs typeface="Calibri" panose="020F0502020204030204" pitchFamily="34" charset="0"/>
              </a:rPr>
              <a:t>Cywir</a:t>
            </a:r>
            <a:r>
              <a:rPr lang="en-GB" sz="2800" b="1" dirty="0">
                <a:latin typeface="Calibri" panose="020F0502020204030204" pitchFamily="34" charset="0"/>
                <a:cs typeface="Calibri" panose="020F0502020204030204" pitchFamily="34" charset="0"/>
              </a:rPr>
              <a:t>/ </a:t>
            </a:r>
            <a:r>
              <a:rPr lang="en-GB" sz="2800" b="1" dirty="0" err="1">
                <a:latin typeface="Calibri" panose="020F0502020204030204" pitchFamily="34" charset="0"/>
                <a:cs typeface="Calibri" panose="020F0502020204030204" pitchFamily="34" charset="0"/>
              </a:rPr>
              <a:t>Anghywir</a:t>
            </a:r>
            <a:r>
              <a:rPr lang="en-GB" sz="2800" b="1" dirty="0">
                <a:latin typeface="Calibri" panose="020F0502020204030204" pitchFamily="34" charset="0"/>
                <a:cs typeface="Calibri" panose="020F0502020204030204" pitchFamily="34" charset="0"/>
              </a:rPr>
              <a:t> –</a:t>
            </a:r>
          </a:p>
          <a:p>
            <a:endParaRPr lang="cy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cy-GB" sz="2400" dirty="0">
                <a:latin typeface="Calibri" panose="020F0502020204030204" pitchFamily="34" charset="0"/>
                <a:cs typeface="Calibri" panose="020F0502020204030204" pitchFamily="34" charset="0"/>
              </a:rPr>
              <a:t>W</a:t>
            </a:r>
            <a:r>
              <a:rPr lang="en-GB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yt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ti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wedi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cwblhau’r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dasg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?</a:t>
            </a:r>
          </a:p>
          <a:p>
            <a:r>
              <a:rPr lang="cy-GB" sz="24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Nadd</a:t>
            </a:r>
            <a:r>
              <a:rPr lang="en-GB" sz="24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</a:t>
            </a:r>
          </a:p>
          <a:p>
            <a:endParaRPr lang="cy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cy-GB" sz="2400" dirty="0">
                <a:latin typeface="Calibri" panose="020F0502020204030204" pitchFamily="34" charset="0"/>
                <a:cs typeface="Calibri" panose="020F0502020204030204" pitchFamily="34" charset="0"/>
              </a:rPr>
              <a:t>Y</a:t>
            </a:r>
            <a:r>
              <a:rPr lang="en-GB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dy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John </a:t>
            </a:r>
            <a:r>
              <a:rPr lang="en-GB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yn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hoffi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gwylio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chwaraeon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?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Nac</a:t>
            </a:r>
            <a:r>
              <a:rPr lang="en-GB" sz="24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 b="1" dirty="0" err="1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oedd</a:t>
            </a:r>
            <a:endParaRPr lang="en-GB" sz="2400" b="1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8278089" y="2238894"/>
            <a:ext cx="3801688" cy="3790603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en-GB" sz="2400" b="1" dirty="0" err="1">
                <a:latin typeface="Calibri" panose="020F0502020204030204" pitchFamily="34" charset="0"/>
                <a:cs typeface="Calibri" panose="020F0502020204030204" pitchFamily="34" charset="0"/>
              </a:rPr>
              <a:t>Atebwch</a:t>
            </a:r>
            <a:r>
              <a:rPr lang="en-GB" sz="2400" b="1" dirty="0">
                <a:latin typeface="Calibri" panose="020F0502020204030204" pitchFamily="34" charset="0"/>
                <a:cs typeface="Calibri" panose="020F0502020204030204" pitchFamily="34" charset="0"/>
              </a:rPr>
              <a:t> –</a:t>
            </a:r>
          </a:p>
          <a:p>
            <a:endParaRPr lang="cy-GB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cy-GB" sz="2400" dirty="0">
                <a:latin typeface="Calibri" panose="020F0502020204030204" pitchFamily="34" charset="0"/>
                <a:cs typeface="Calibri" panose="020F0502020204030204" pitchFamily="34" charset="0"/>
              </a:rPr>
              <a:t>F</a:t>
            </a:r>
            <a:r>
              <a:rPr lang="en-GB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yddet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ti’n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mwynhau’r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ffilm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newydd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? </a:t>
            </a:r>
          </a:p>
          <a:p>
            <a:endParaRPr lang="cy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cy-GB" sz="2400" dirty="0">
                <a:latin typeface="Calibri" panose="020F0502020204030204" pitchFamily="34" charset="0"/>
                <a:cs typeface="Calibri" panose="020F0502020204030204" pitchFamily="34" charset="0"/>
              </a:rPr>
              <a:t>F</a:t>
            </a:r>
            <a:r>
              <a:rPr lang="en-GB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ydd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hi’n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mynd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i’r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gampfa</a:t>
            </a:r>
            <a:r>
              <a:rPr lang="cy-GB" sz="2400" dirty="0">
                <a:latin typeface="Calibri" panose="020F0502020204030204" pitchFamily="34" charset="0"/>
                <a:cs typeface="Calibri" panose="020F0502020204030204" pitchFamily="34" charset="0"/>
              </a:rPr>
              <a:t>?</a:t>
            </a:r>
          </a:p>
          <a:p>
            <a:endParaRPr lang="cy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cy-GB" sz="2400" dirty="0">
                <a:latin typeface="Calibri" panose="020F0502020204030204" pitchFamily="34" charset="0"/>
                <a:cs typeface="Calibri" panose="020F0502020204030204" pitchFamily="34" charset="0"/>
              </a:rPr>
              <a:t>Aethon nhw i’r cyngerdd?</a:t>
            </a: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cy-GB" b="1" dirty="0"/>
          </a:p>
          <a:p>
            <a:endParaRPr lang="en-GB" b="1" dirty="0"/>
          </a:p>
        </p:txBody>
      </p:sp>
      <p:sp>
        <p:nvSpPr>
          <p:cNvPr id="8" name="Rounded Rectangle 7"/>
          <p:cNvSpPr/>
          <p:nvPr/>
        </p:nvSpPr>
        <p:spPr>
          <a:xfrm>
            <a:off x="804951" y="2277688"/>
            <a:ext cx="3441469" cy="3790603"/>
          </a:xfrm>
          <a:prstGeom prst="roundRect">
            <a:avLst/>
          </a:prstGeom>
          <a:solidFill>
            <a:srgbClr val="92D050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t"/>
          <a:lstStyle/>
          <a:p>
            <a:r>
              <a:rPr lang="en-GB" sz="2400" b="1" dirty="0" err="1">
                <a:latin typeface="Calibri" panose="020F0502020204030204" pitchFamily="34" charset="0"/>
                <a:cs typeface="Calibri" panose="020F0502020204030204" pitchFamily="34" charset="0"/>
              </a:rPr>
              <a:t>Cywirwch</a:t>
            </a:r>
            <a:r>
              <a:rPr lang="en-GB" sz="2400" b="1" dirty="0">
                <a:latin typeface="Calibri" panose="020F0502020204030204" pitchFamily="34" charset="0"/>
                <a:cs typeface="Calibri" panose="020F0502020204030204" pitchFamily="34" charset="0"/>
              </a:rPr>
              <a:t> –</a:t>
            </a:r>
          </a:p>
          <a:p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cy-GB" sz="2400" dirty="0">
                <a:latin typeface="Calibri" panose="020F0502020204030204" pitchFamily="34" charset="0"/>
                <a:cs typeface="Calibri" panose="020F0502020204030204" pitchFamily="34" charset="0"/>
              </a:rPr>
              <a:t>O</a:t>
            </a:r>
            <a:r>
              <a:rPr lang="en-GB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es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gwair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yn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yr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 dirty="0" err="1">
                <a:latin typeface="Calibri" panose="020F0502020204030204" pitchFamily="34" charset="0"/>
                <a:cs typeface="Calibri" panose="020F0502020204030204" pitchFamily="34" charset="0"/>
              </a:rPr>
              <a:t>ardd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?</a:t>
            </a:r>
          </a:p>
          <a:p>
            <a:endParaRPr lang="cy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cy-GB" sz="24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Ydy</a:t>
            </a:r>
            <a:endParaRPr lang="en-GB" sz="2400" b="1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31229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30482" y="1202144"/>
            <a:ext cx="10131043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96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Adolygu</a:t>
            </a:r>
            <a:r>
              <a:rPr lang="en-US" sz="9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9600" b="0" cap="none" spc="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cwestiynau</a:t>
            </a:r>
            <a:endParaRPr lang="en-US" sz="9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50714" y="3337045"/>
            <a:ext cx="3275209" cy="3275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84435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05416" y="796178"/>
            <a:ext cx="8610600" cy="1293028"/>
          </a:xfrm>
        </p:spPr>
        <p:txBody>
          <a:bodyPr>
            <a:normAutofit/>
          </a:bodyPr>
          <a:lstStyle/>
          <a:p>
            <a:pPr algn="l"/>
            <a:r>
              <a:rPr lang="en-GB" sz="6600" b="1" u="sng" dirty="0">
                <a:latin typeface="Calibri" panose="020F0502020204030204" pitchFamily="34" charset="0"/>
                <a:cs typeface="Calibri" panose="020F0502020204030204" pitchFamily="34" charset="0"/>
              </a:rPr>
              <a:t>Nod y </a:t>
            </a:r>
            <a:r>
              <a:rPr lang="en-GB" sz="6600" b="1" u="sng" dirty="0" err="1">
                <a:latin typeface="Calibri" panose="020F0502020204030204" pitchFamily="34" charset="0"/>
                <a:cs typeface="Calibri" panose="020F0502020204030204" pitchFamily="34" charset="0"/>
              </a:rPr>
              <a:t>wers</a:t>
            </a:r>
            <a:endParaRPr lang="en-GB" sz="6600" b="1" u="sng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396266"/>
            <a:ext cx="10820400" cy="4024125"/>
          </a:xfrm>
        </p:spPr>
        <p:txBody>
          <a:bodyPr>
            <a:normAutofit/>
          </a:bodyPr>
          <a:lstStyle/>
          <a:p>
            <a:r>
              <a:rPr lang="en-GB" sz="4400" dirty="0" err="1">
                <a:latin typeface="Calibri" panose="020F0502020204030204" pitchFamily="34" charset="0"/>
                <a:cs typeface="Calibri" panose="020F0502020204030204" pitchFamily="34" charset="0"/>
              </a:rPr>
              <a:t>Adolygu</a:t>
            </a:r>
            <a:r>
              <a:rPr lang="en-GB" sz="4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4400" dirty="0" err="1">
                <a:latin typeface="Calibri" panose="020F0502020204030204" pitchFamily="34" charset="0"/>
                <a:cs typeface="Calibri" panose="020F0502020204030204" pitchFamily="34" charset="0"/>
              </a:rPr>
              <a:t>sut</a:t>
            </a:r>
            <a:r>
              <a:rPr lang="en-GB" sz="4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4400" dirty="0" err="1">
                <a:latin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z="4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4400" dirty="0" err="1">
                <a:latin typeface="Calibri" panose="020F0502020204030204" pitchFamily="34" charset="0"/>
                <a:cs typeface="Calibri" panose="020F0502020204030204" pitchFamily="34" charset="0"/>
              </a:rPr>
              <a:t>ateb</a:t>
            </a:r>
            <a:r>
              <a:rPr lang="en-GB" sz="4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4400" dirty="0" err="1">
                <a:latin typeface="Calibri" panose="020F0502020204030204" pitchFamily="34" charset="0"/>
                <a:cs typeface="Calibri" panose="020F0502020204030204" pitchFamily="34" charset="0"/>
              </a:rPr>
              <a:t>cwestiynau’n</a:t>
            </a:r>
            <a:r>
              <a:rPr lang="en-GB" sz="4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4400" dirty="0" err="1">
                <a:latin typeface="Calibri" panose="020F0502020204030204" pitchFamily="34" charset="0"/>
                <a:cs typeface="Calibri" panose="020F0502020204030204" pitchFamily="34" charset="0"/>
              </a:rPr>
              <a:t>gywir</a:t>
            </a:r>
            <a:r>
              <a:rPr lang="en-GB" sz="4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r>
              <a:rPr lang="cy-GB" sz="4400" dirty="0">
                <a:latin typeface="Calibri" panose="020F0502020204030204" pitchFamily="34" charset="0"/>
                <a:cs typeface="Calibri" panose="020F0502020204030204" pitchFamily="34" charset="0"/>
              </a:rPr>
              <a:t>C</a:t>
            </a:r>
            <a:r>
              <a:rPr lang="en-GB" sz="4400" dirty="0" err="1">
                <a:latin typeface="Calibri" panose="020F0502020204030204" pitchFamily="34" charset="0"/>
                <a:cs typeface="Calibri" panose="020F0502020204030204" pitchFamily="34" charset="0"/>
              </a:rPr>
              <a:t>wblhau</a:t>
            </a:r>
            <a:r>
              <a:rPr lang="en-GB" sz="4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4400" dirty="0" err="1">
                <a:latin typeface="Calibri" panose="020F0502020204030204" pitchFamily="34" charset="0"/>
                <a:cs typeface="Calibri" panose="020F0502020204030204" pitchFamily="34" charset="0"/>
              </a:rPr>
              <a:t>tasg</a:t>
            </a:r>
            <a:r>
              <a:rPr lang="en-GB" sz="4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4400" dirty="0" err="1">
                <a:latin typeface="Calibri" panose="020F0502020204030204" pitchFamily="34" charset="0"/>
                <a:cs typeface="Calibri" panose="020F0502020204030204" pitchFamily="34" charset="0"/>
              </a:rPr>
              <a:t>ddarllen</a:t>
            </a:r>
            <a:r>
              <a:rPr lang="en-GB" sz="4400" dirty="0">
                <a:latin typeface="Calibri" panose="020F0502020204030204" pitchFamily="34" charset="0"/>
                <a:cs typeface="Calibri" panose="020F0502020204030204" pitchFamily="34" charset="0"/>
              </a:rPr>
              <a:t> a </a:t>
            </a:r>
            <a:r>
              <a:rPr lang="en-GB" sz="4400" dirty="0" err="1">
                <a:latin typeface="Calibri" panose="020F0502020204030204" pitchFamily="34" charset="0"/>
                <a:cs typeface="Calibri" panose="020F0502020204030204" pitchFamily="34" charset="0"/>
              </a:rPr>
              <a:t>deall</a:t>
            </a:r>
            <a:r>
              <a:rPr lang="en-GB" sz="4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285A916-5259-4449-9546-67101B0DD5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1462" y="3625062"/>
            <a:ext cx="3452441" cy="2974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9566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7641" y="823072"/>
            <a:ext cx="8610600" cy="1293028"/>
          </a:xfrm>
        </p:spPr>
        <p:txBody>
          <a:bodyPr>
            <a:normAutofit/>
          </a:bodyPr>
          <a:lstStyle/>
          <a:p>
            <a:pPr algn="l"/>
            <a:r>
              <a:rPr lang="en-GB" sz="6600" b="1" u="sng" dirty="0" err="1">
                <a:latin typeface="Calibri" panose="020F0502020204030204" pitchFamily="34" charset="0"/>
                <a:cs typeface="Calibri" panose="020F0502020204030204" pitchFamily="34" charset="0"/>
              </a:rPr>
              <a:t>Deilliannau</a:t>
            </a:r>
            <a:r>
              <a:rPr lang="en-GB" sz="6600" b="1" u="sng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6600" b="1" u="sng" dirty="0" err="1">
                <a:latin typeface="Calibri" panose="020F0502020204030204" pitchFamily="34" charset="0"/>
                <a:cs typeface="Calibri" panose="020F0502020204030204" pitchFamily="34" charset="0"/>
              </a:rPr>
              <a:t>dysgu</a:t>
            </a:r>
            <a:endParaRPr lang="en-GB" sz="6600" b="1" u="sng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756732"/>
            <a:ext cx="10820400" cy="4024125"/>
          </a:xfrm>
        </p:spPr>
        <p:txBody>
          <a:bodyPr>
            <a:normAutofit/>
          </a:bodyPr>
          <a:lstStyle/>
          <a:p>
            <a:r>
              <a:rPr lang="en-GB" sz="4400" dirty="0" err="1">
                <a:latin typeface="Calibri" panose="020F0502020204030204" pitchFamily="34" charset="0"/>
                <a:cs typeface="Calibri" panose="020F0502020204030204" pitchFamily="34" charset="0"/>
              </a:rPr>
              <a:t>Erbyn</a:t>
            </a:r>
            <a:r>
              <a:rPr lang="en-GB" sz="4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4400" dirty="0" err="1">
                <a:latin typeface="Calibri" panose="020F0502020204030204" pitchFamily="34" charset="0"/>
                <a:cs typeface="Calibri" panose="020F0502020204030204" pitchFamily="34" charset="0"/>
              </a:rPr>
              <a:t>diwedd</a:t>
            </a:r>
            <a:r>
              <a:rPr lang="en-GB" sz="4400" dirty="0">
                <a:latin typeface="Calibri" panose="020F0502020204030204" pitchFamily="34" charset="0"/>
                <a:cs typeface="Calibri" panose="020F0502020204030204" pitchFamily="34" charset="0"/>
              </a:rPr>
              <a:t> y </a:t>
            </a:r>
            <a:r>
              <a:rPr lang="en-GB" sz="4400" dirty="0" err="1">
                <a:latin typeface="Calibri" panose="020F0502020204030204" pitchFamily="34" charset="0"/>
                <a:cs typeface="Calibri" panose="020F0502020204030204" pitchFamily="34" charset="0"/>
              </a:rPr>
              <a:t>wers</a:t>
            </a:r>
            <a:r>
              <a:rPr lang="en-GB" sz="44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GB" sz="4400" dirty="0" err="1">
                <a:latin typeface="Calibri" panose="020F0502020204030204" pitchFamily="34" charset="0"/>
                <a:cs typeface="Calibri" panose="020F0502020204030204" pitchFamily="34" charset="0"/>
              </a:rPr>
              <a:t>byddwch</a:t>
            </a:r>
            <a:r>
              <a:rPr lang="en-GB" sz="4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4400" dirty="0" err="1">
                <a:latin typeface="Calibri" panose="020F0502020204030204" pitchFamily="34" charset="0"/>
                <a:cs typeface="Calibri" panose="020F0502020204030204" pitchFamily="34" charset="0"/>
              </a:rPr>
              <a:t>yn</a:t>
            </a:r>
            <a:r>
              <a:rPr lang="en-GB" sz="4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4400" dirty="0" err="1">
                <a:latin typeface="Calibri" panose="020F0502020204030204" pitchFamily="34" charset="0"/>
                <a:cs typeface="Calibri" panose="020F0502020204030204" pitchFamily="34" charset="0"/>
              </a:rPr>
              <a:t>gallu</a:t>
            </a:r>
            <a:r>
              <a:rPr lang="en-GB" sz="4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4400" dirty="0" err="1">
                <a:latin typeface="Calibri" panose="020F0502020204030204" pitchFamily="34" charset="0"/>
                <a:cs typeface="Calibri" panose="020F0502020204030204" pitchFamily="34" charset="0"/>
              </a:rPr>
              <a:t>gofyn</a:t>
            </a:r>
            <a:r>
              <a:rPr lang="en-GB" sz="4400" dirty="0">
                <a:latin typeface="Calibri" panose="020F0502020204030204" pitchFamily="34" charset="0"/>
                <a:cs typeface="Calibri" panose="020F0502020204030204" pitchFamily="34" charset="0"/>
              </a:rPr>
              <a:t> ac </a:t>
            </a:r>
            <a:r>
              <a:rPr lang="en-GB" sz="4400" dirty="0" err="1">
                <a:latin typeface="Calibri" panose="020F0502020204030204" pitchFamily="34" charset="0"/>
                <a:cs typeface="Calibri" panose="020F0502020204030204" pitchFamily="34" charset="0"/>
              </a:rPr>
              <a:t>ateb</a:t>
            </a:r>
            <a:r>
              <a:rPr lang="en-GB" sz="4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4400" dirty="0" err="1">
                <a:latin typeface="Calibri" panose="020F0502020204030204" pitchFamily="34" charset="0"/>
                <a:cs typeface="Calibri" panose="020F0502020204030204" pitchFamily="34" charset="0"/>
              </a:rPr>
              <a:t>cwestiynau’n</a:t>
            </a:r>
            <a:r>
              <a:rPr lang="en-GB" sz="4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4400" dirty="0" err="1">
                <a:latin typeface="Calibri" panose="020F0502020204030204" pitchFamily="34" charset="0"/>
                <a:cs typeface="Calibri" panose="020F0502020204030204" pitchFamily="34" charset="0"/>
              </a:rPr>
              <a:t>hyderus</a:t>
            </a:r>
            <a:r>
              <a:rPr lang="en-GB" sz="4400" dirty="0">
                <a:latin typeface="Calibri" panose="020F0502020204030204" pitchFamily="34" charset="0"/>
                <a:cs typeface="Calibri" panose="020F0502020204030204" pitchFamily="34" charset="0"/>
              </a:rPr>
              <a:t> ac </a:t>
            </a:r>
            <a:r>
              <a:rPr lang="en-GB" sz="4400" dirty="0" err="1">
                <a:latin typeface="Calibri" panose="020F0502020204030204" pitchFamily="34" charset="0"/>
                <a:cs typeface="Calibri" panose="020F0502020204030204" pitchFamily="34" charset="0"/>
              </a:rPr>
              <a:t>yn</a:t>
            </a:r>
            <a:r>
              <a:rPr lang="en-GB" sz="4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4400" dirty="0" err="1">
                <a:latin typeface="Calibri" panose="020F0502020204030204" pitchFamily="34" charset="0"/>
                <a:cs typeface="Calibri" panose="020F0502020204030204" pitchFamily="34" charset="0"/>
              </a:rPr>
              <a:t>gywir</a:t>
            </a:r>
            <a:endParaRPr lang="en-GB" sz="4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0BAF830-9917-40F8-BC92-B2055E35F2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8924" y="4319632"/>
            <a:ext cx="2598635" cy="2238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8021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lfan Cynnwys 2">
            <a:extLst>
              <a:ext uri="{FF2B5EF4-FFF2-40B4-BE49-F238E27FC236}">
                <a16:creationId xmlns:a16="http://schemas.microsoft.com/office/drawing/2014/main" id="{6599F0E2-E342-474C-98AF-7D68F91DE5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10779560" cy="1497012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y-GB" sz="7200" dirty="0">
                <a:latin typeface="Calibri" panose="020F0502020204030204" pitchFamily="34" charset="0"/>
                <a:cs typeface="Calibri" panose="020F0502020204030204" pitchFamily="34" charset="0"/>
              </a:rPr>
              <a:t>Wyt ti’n mynd i’r parti heno? </a:t>
            </a:r>
            <a:endParaRPr lang="en-GB" sz="7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Petryal 3">
            <a:extLst>
              <a:ext uri="{FF2B5EF4-FFF2-40B4-BE49-F238E27FC236}">
                <a16:creationId xmlns:a16="http://schemas.microsoft.com/office/drawing/2014/main" id="{05D7A665-1A6D-42CD-877C-ECA352610F5A}"/>
              </a:ext>
            </a:extLst>
          </p:cNvPr>
          <p:cNvSpPr/>
          <p:nvPr/>
        </p:nvSpPr>
        <p:spPr>
          <a:xfrm>
            <a:off x="3613624" y="4195483"/>
            <a:ext cx="5198346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cy-GB" sz="6600" b="1" dirty="0">
                <a:ln/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Ydw/ Nac ydw</a:t>
            </a:r>
            <a:endParaRPr lang="cy-GB" sz="6600" b="1" cap="none" spc="0" dirty="0">
              <a:ln/>
              <a:solidFill>
                <a:srgbClr val="FF0000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3574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lfan Cynnwys 2">
            <a:extLst>
              <a:ext uri="{FF2B5EF4-FFF2-40B4-BE49-F238E27FC236}">
                <a16:creationId xmlns:a16="http://schemas.microsoft.com/office/drawing/2014/main" id="{6599F0E2-E342-474C-98AF-7D68F91DE5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5995" y="1878201"/>
            <a:ext cx="10766113" cy="14970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y-GB" sz="6600" dirty="0">
                <a:latin typeface="Calibri" panose="020F0502020204030204" pitchFamily="34" charset="0"/>
                <a:cs typeface="Calibri" panose="020F0502020204030204" pitchFamily="34" charset="0"/>
              </a:rPr>
              <a:t>Wyt ti wedi bod ar wyliau?</a:t>
            </a:r>
            <a:endParaRPr lang="en-GB" sz="6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Petryal 3">
            <a:extLst>
              <a:ext uri="{FF2B5EF4-FFF2-40B4-BE49-F238E27FC236}">
                <a16:creationId xmlns:a16="http://schemas.microsoft.com/office/drawing/2014/main" id="{05D7A665-1A6D-42CD-877C-ECA352610F5A}"/>
              </a:ext>
            </a:extLst>
          </p:cNvPr>
          <p:cNvSpPr/>
          <p:nvPr/>
        </p:nvSpPr>
        <p:spPr>
          <a:xfrm>
            <a:off x="4062430" y="4061013"/>
            <a:ext cx="4067139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cy-GB" sz="6600" b="1" dirty="0">
                <a:ln/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Do/ Naddo</a:t>
            </a:r>
            <a:endParaRPr lang="cy-GB" sz="6600" b="1" cap="none" spc="0" dirty="0">
              <a:ln/>
              <a:solidFill>
                <a:srgbClr val="FF0000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2308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lfan Cynnwys 2">
            <a:extLst>
              <a:ext uri="{FF2B5EF4-FFF2-40B4-BE49-F238E27FC236}">
                <a16:creationId xmlns:a16="http://schemas.microsoft.com/office/drawing/2014/main" id="{2C68F536-53F2-455B-801F-09A71FDF81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y-GB" sz="7200" dirty="0">
                <a:latin typeface="Calibri" panose="020F0502020204030204" pitchFamily="34" charset="0"/>
                <a:cs typeface="Calibri" panose="020F0502020204030204" pitchFamily="34" charset="0"/>
              </a:rPr>
              <a:t>Ydy hi’n hoffi rygbi?</a:t>
            </a:r>
          </a:p>
          <a:p>
            <a:endParaRPr lang="cy-GB" dirty="0"/>
          </a:p>
          <a:p>
            <a:endParaRPr lang="en-GB" dirty="0"/>
          </a:p>
        </p:txBody>
      </p:sp>
      <p:sp>
        <p:nvSpPr>
          <p:cNvPr id="4" name="Petryal 3">
            <a:extLst>
              <a:ext uri="{FF2B5EF4-FFF2-40B4-BE49-F238E27FC236}">
                <a16:creationId xmlns:a16="http://schemas.microsoft.com/office/drawing/2014/main" id="{E900451F-E098-46FA-9823-6A3B3AF23051}"/>
              </a:ext>
            </a:extLst>
          </p:cNvPr>
          <p:cNvSpPr/>
          <p:nvPr/>
        </p:nvSpPr>
        <p:spPr>
          <a:xfrm>
            <a:off x="3518435" y="4206622"/>
            <a:ext cx="5155129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cy-GB" sz="7200" b="1" cap="none" spc="0" dirty="0">
                <a:ln/>
                <a:solidFill>
                  <a:srgbClr val="FF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Ydy/ Nac ydy</a:t>
            </a:r>
          </a:p>
        </p:txBody>
      </p:sp>
    </p:spTree>
    <p:extLst>
      <p:ext uri="{BB962C8B-B14F-4D97-AF65-F5344CB8AC3E}">
        <p14:creationId xmlns:p14="http://schemas.microsoft.com/office/powerpoint/2010/main" val="3152856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lfan Cynnwys 2">
            <a:extLst>
              <a:ext uri="{FF2B5EF4-FFF2-40B4-BE49-F238E27FC236}">
                <a16:creationId xmlns:a16="http://schemas.microsoft.com/office/drawing/2014/main" id="{E26CE87B-A223-4ACB-8EC7-838125B144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7666" y="1919766"/>
            <a:ext cx="8596668" cy="9705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y-GB" sz="7200" dirty="0">
                <a:latin typeface="Calibri" panose="020F0502020204030204" pitchFamily="34" charset="0"/>
                <a:cs typeface="Calibri" panose="020F0502020204030204" pitchFamily="34" charset="0"/>
              </a:rPr>
              <a:t>Oes brawd gyda chi?</a:t>
            </a:r>
          </a:p>
          <a:p>
            <a:endParaRPr lang="cy-GB" dirty="0"/>
          </a:p>
        </p:txBody>
      </p:sp>
      <p:sp>
        <p:nvSpPr>
          <p:cNvPr id="4" name="Petryal 3">
            <a:extLst>
              <a:ext uri="{FF2B5EF4-FFF2-40B4-BE49-F238E27FC236}">
                <a16:creationId xmlns:a16="http://schemas.microsoft.com/office/drawing/2014/main" id="{5C3C0CEB-382A-4F5E-AEAA-BAADD0243226}"/>
              </a:ext>
            </a:extLst>
          </p:cNvPr>
          <p:cNvSpPr/>
          <p:nvPr/>
        </p:nvSpPr>
        <p:spPr>
          <a:xfrm>
            <a:off x="3373140" y="4079791"/>
            <a:ext cx="544572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cy-GB" sz="7200" b="1" cap="none" spc="0" dirty="0">
                <a:ln/>
                <a:solidFill>
                  <a:srgbClr val="FF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Oes/ Nac oes </a:t>
            </a:r>
          </a:p>
        </p:txBody>
      </p:sp>
    </p:spTree>
    <p:extLst>
      <p:ext uri="{BB962C8B-B14F-4D97-AF65-F5344CB8AC3E}">
        <p14:creationId xmlns:p14="http://schemas.microsoft.com/office/powerpoint/2010/main" val="3680978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lfan Cynnwys 2">
            <a:extLst>
              <a:ext uri="{FF2B5EF4-FFF2-40B4-BE49-F238E27FC236}">
                <a16:creationId xmlns:a16="http://schemas.microsoft.com/office/drawing/2014/main" id="{5A33FB22-F020-47F4-A2A2-B30BD9AC89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91733" y="1737988"/>
            <a:ext cx="9475195" cy="1513329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y-GB" sz="7200" dirty="0">
                <a:latin typeface="Calibri" panose="020F0502020204030204" pitchFamily="34" charset="0"/>
                <a:cs typeface="Calibri" panose="020F0502020204030204" pitchFamily="34" charset="0"/>
              </a:rPr>
              <a:t>Oeddet ti’n gwybod hyn</a:t>
            </a:r>
            <a:r>
              <a:rPr lang="cy-GB" sz="6600" dirty="0">
                <a:latin typeface="Calibri" panose="020F0502020204030204" pitchFamily="34" charset="0"/>
                <a:cs typeface="Calibri" panose="020F0502020204030204" pitchFamily="34" charset="0"/>
              </a:rPr>
              <a:t>?</a:t>
            </a:r>
            <a:endParaRPr lang="en-GB" sz="6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Petryal 3">
            <a:extLst>
              <a:ext uri="{FF2B5EF4-FFF2-40B4-BE49-F238E27FC236}">
                <a16:creationId xmlns:a16="http://schemas.microsoft.com/office/drawing/2014/main" id="{0F31BE33-5BE4-4286-BAC9-06B73A854333}"/>
              </a:ext>
            </a:extLst>
          </p:cNvPr>
          <p:cNvSpPr/>
          <p:nvPr/>
        </p:nvSpPr>
        <p:spPr>
          <a:xfrm>
            <a:off x="2481962" y="3715829"/>
            <a:ext cx="7694735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cy-GB" sz="6000" b="1" dirty="0">
                <a:ln/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Oeddwn/ Nac Oeddwn </a:t>
            </a:r>
            <a:endParaRPr lang="cy-GB" sz="6000" b="1" cap="none" spc="0" dirty="0">
              <a:ln/>
              <a:solidFill>
                <a:srgbClr val="FF0000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Petryal 4">
            <a:extLst>
              <a:ext uri="{FF2B5EF4-FFF2-40B4-BE49-F238E27FC236}">
                <a16:creationId xmlns:a16="http://schemas.microsoft.com/office/drawing/2014/main" id="{F88F0039-ACAE-4B7B-8AA7-8F29849B4D07}"/>
              </a:ext>
            </a:extLst>
          </p:cNvPr>
          <p:cNvSpPr/>
          <p:nvPr/>
        </p:nvSpPr>
        <p:spPr>
          <a:xfrm>
            <a:off x="3509840" y="5727575"/>
            <a:ext cx="315503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y-GB" sz="3600" b="1" cap="none" spc="0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effectLst/>
              </a:rPr>
              <a:t>= amherffaith</a:t>
            </a:r>
          </a:p>
        </p:txBody>
      </p:sp>
    </p:spTree>
    <p:extLst>
      <p:ext uri="{BB962C8B-B14F-4D97-AF65-F5344CB8AC3E}">
        <p14:creationId xmlns:p14="http://schemas.microsoft.com/office/powerpoint/2010/main" val="194563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lfan Cynnwys 2">
            <a:extLst>
              <a:ext uri="{FF2B5EF4-FFF2-40B4-BE49-F238E27FC236}">
                <a16:creationId xmlns:a16="http://schemas.microsoft.com/office/drawing/2014/main" id="{46A207CE-21C0-42A1-AA18-0B67D123F2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0861" y="1488613"/>
            <a:ext cx="10470278" cy="3880773"/>
          </a:xfrm>
        </p:spPr>
        <p:txBody>
          <a:bodyPr/>
          <a:lstStyle/>
          <a:p>
            <a:pPr marL="0" indent="0">
              <a:buNone/>
            </a:pPr>
            <a:r>
              <a:rPr lang="cy-GB" sz="6000" dirty="0">
                <a:latin typeface="Calibri" panose="020F0502020204030204" pitchFamily="34" charset="0"/>
                <a:cs typeface="Calibri" panose="020F0502020204030204" pitchFamily="34" charset="0"/>
              </a:rPr>
              <a:t>Oedd hi’n hoffi darllen pan oedd hi’n blentyn?</a:t>
            </a:r>
          </a:p>
          <a:p>
            <a:endParaRPr lang="cy-GB" dirty="0"/>
          </a:p>
          <a:p>
            <a:endParaRPr lang="en-GB" dirty="0"/>
          </a:p>
        </p:txBody>
      </p:sp>
      <p:sp>
        <p:nvSpPr>
          <p:cNvPr id="4" name="Petryal 3">
            <a:extLst>
              <a:ext uri="{FF2B5EF4-FFF2-40B4-BE49-F238E27FC236}">
                <a16:creationId xmlns:a16="http://schemas.microsoft.com/office/drawing/2014/main" id="{27BA7FAA-DE77-4468-B129-54F22B8C828E}"/>
              </a:ext>
            </a:extLst>
          </p:cNvPr>
          <p:cNvSpPr/>
          <p:nvPr/>
        </p:nvSpPr>
        <p:spPr>
          <a:xfrm>
            <a:off x="2862770" y="3966504"/>
            <a:ext cx="5955477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cy-GB" sz="6600" b="1" cap="none" spc="0" dirty="0">
                <a:ln/>
                <a:solidFill>
                  <a:srgbClr val="FF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Oedd/ Nac oedd</a:t>
            </a:r>
          </a:p>
        </p:txBody>
      </p:sp>
      <p:sp>
        <p:nvSpPr>
          <p:cNvPr id="5" name="Petryal 4">
            <a:extLst>
              <a:ext uri="{FF2B5EF4-FFF2-40B4-BE49-F238E27FC236}">
                <a16:creationId xmlns:a16="http://schemas.microsoft.com/office/drawing/2014/main" id="{8E9848B4-0C9F-434E-9D7D-F42F2AFBCF62}"/>
              </a:ext>
            </a:extLst>
          </p:cNvPr>
          <p:cNvSpPr/>
          <p:nvPr/>
        </p:nvSpPr>
        <p:spPr>
          <a:xfrm>
            <a:off x="3580596" y="5714128"/>
            <a:ext cx="339842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y-GB" sz="36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= amherffaith</a:t>
            </a:r>
          </a:p>
        </p:txBody>
      </p:sp>
    </p:spTree>
    <p:extLst>
      <p:ext uri="{BB962C8B-B14F-4D97-AF65-F5344CB8AC3E}">
        <p14:creationId xmlns:p14="http://schemas.microsoft.com/office/powerpoint/2010/main" val="2462182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lfan Cynnwys 2">
            <a:extLst>
              <a:ext uri="{FF2B5EF4-FFF2-40B4-BE49-F238E27FC236}">
                <a16:creationId xmlns:a16="http://schemas.microsoft.com/office/drawing/2014/main" id="{CB9E6906-B88B-4D36-9E94-15E52553EF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5251" y="2026119"/>
            <a:ext cx="10766113" cy="3880773"/>
          </a:xfrm>
        </p:spPr>
        <p:txBody>
          <a:bodyPr/>
          <a:lstStyle/>
          <a:p>
            <a:pPr marL="0" indent="0">
              <a:buNone/>
            </a:pPr>
            <a:r>
              <a:rPr lang="cy-GB" sz="6000" dirty="0">
                <a:latin typeface="Calibri" panose="020F0502020204030204" pitchFamily="34" charset="0"/>
                <a:cs typeface="Calibri" panose="020F0502020204030204" pitchFamily="34" charset="0"/>
              </a:rPr>
              <a:t>Fyddi </a:t>
            </a:r>
            <a:r>
              <a:rPr lang="cy-GB" sz="6000" dirty="0" err="1">
                <a:latin typeface="Calibri" panose="020F0502020204030204" pitchFamily="34" charset="0"/>
                <a:cs typeface="Calibri" panose="020F0502020204030204" pitchFamily="34" charset="0"/>
              </a:rPr>
              <a:t>di’n</a:t>
            </a:r>
            <a:r>
              <a:rPr lang="cy-GB" sz="6000" dirty="0">
                <a:latin typeface="Calibri" panose="020F0502020204030204" pitchFamily="34" charset="0"/>
                <a:cs typeface="Calibri" panose="020F0502020204030204" pitchFamily="34" charset="0"/>
              </a:rPr>
              <a:t> chwarae pêl-droed heno?</a:t>
            </a:r>
          </a:p>
          <a:p>
            <a:endParaRPr lang="cy-GB" dirty="0"/>
          </a:p>
          <a:p>
            <a:endParaRPr lang="en-GB" dirty="0"/>
          </a:p>
        </p:txBody>
      </p:sp>
      <p:sp>
        <p:nvSpPr>
          <p:cNvPr id="4" name="Petryal 3">
            <a:extLst>
              <a:ext uri="{FF2B5EF4-FFF2-40B4-BE49-F238E27FC236}">
                <a16:creationId xmlns:a16="http://schemas.microsoft.com/office/drawing/2014/main" id="{1874CD76-501E-498C-95F1-E1046D9BAD3E}"/>
              </a:ext>
            </a:extLst>
          </p:cNvPr>
          <p:cNvSpPr/>
          <p:nvPr/>
        </p:nvSpPr>
        <p:spPr>
          <a:xfrm>
            <a:off x="2758139" y="4100975"/>
            <a:ext cx="6604501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cy-GB" sz="6600" b="1" cap="none" spc="0">
                <a:ln/>
                <a:solidFill>
                  <a:srgbClr val="FF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Byddaf/ Na fyddaf</a:t>
            </a:r>
            <a:endParaRPr lang="cy-GB" sz="6600" b="1" cap="none" spc="0" dirty="0">
              <a:ln/>
              <a:solidFill>
                <a:srgbClr val="FF0000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Petryal 4">
            <a:extLst>
              <a:ext uri="{FF2B5EF4-FFF2-40B4-BE49-F238E27FC236}">
                <a16:creationId xmlns:a16="http://schemas.microsoft.com/office/drawing/2014/main" id="{BEA508ED-213A-45DF-9A30-84AE97073757}"/>
              </a:ext>
            </a:extLst>
          </p:cNvPr>
          <p:cNvSpPr/>
          <p:nvPr/>
        </p:nvSpPr>
        <p:spPr>
          <a:xfrm>
            <a:off x="4118919" y="6211669"/>
            <a:ext cx="220605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y-GB" sz="36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= dyfodol</a:t>
            </a:r>
            <a:endParaRPr lang="cy-GB" sz="3600" b="1" cap="none" spc="0" dirty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96824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lfan Cynnwys 2">
            <a:extLst>
              <a:ext uri="{FF2B5EF4-FFF2-40B4-BE49-F238E27FC236}">
                <a16:creationId xmlns:a16="http://schemas.microsoft.com/office/drawing/2014/main" id="{976F5BBB-1427-407D-87AB-945ECD501A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2317" y="1885277"/>
            <a:ext cx="10820400" cy="40241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y-GB" sz="6000" dirty="0">
                <a:latin typeface="Calibri" panose="020F0502020204030204" pitchFamily="34" charset="0"/>
                <a:cs typeface="Calibri" panose="020F0502020204030204" pitchFamily="34" charset="0"/>
              </a:rPr>
              <a:t>Fydd e’n mynd i’r gêm yfory?</a:t>
            </a:r>
            <a:endParaRPr lang="en-GB" sz="6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Petryal 3">
            <a:extLst>
              <a:ext uri="{FF2B5EF4-FFF2-40B4-BE49-F238E27FC236}">
                <a16:creationId xmlns:a16="http://schemas.microsoft.com/office/drawing/2014/main" id="{7BBF8D52-230B-4514-9627-572F81279997}"/>
              </a:ext>
            </a:extLst>
          </p:cNvPr>
          <p:cNvSpPr/>
          <p:nvPr/>
        </p:nvSpPr>
        <p:spPr>
          <a:xfrm>
            <a:off x="3241207" y="3787606"/>
            <a:ext cx="5432193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cy-GB" sz="6600" b="1" cap="none" spc="0" dirty="0">
                <a:ln/>
                <a:solidFill>
                  <a:srgbClr val="FF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Bydd/ Na fydd </a:t>
            </a:r>
          </a:p>
        </p:txBody>
      </p:sp>
      <p:sp>
        <p:nvSpPr>
          <p:cNvPr id="5" name="Petryal 4">
            <a:extLst>
              <a:ext uri="{FF2B5EF4-FFF2-40B4-BE49-F238E27FC236}">
                <a16:creationId xmlns:a16="http://schemas.microsoft.com/office/drawing/2014/main" id="{3298808A-B30D-4759-B6EB-9A97C4D80DE4}"/>
              </a:ext>
            </a:extLst>
          </p:cNvPr>
          <p:cNvSpPr/>
          <p:nvPr/>
        </p:nvSpPr>
        <p:spPr>
          <a:xfrm>
            <a:off x="2965333" y="6187991"/>
            <a:ext cx="402067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y-GB" sz="3600" b="1" cap="none" spc="0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effectLst/>
              </a:rPr>
              <a:t>= dyfodol</a:t>
            </a:r>
          </a:p>
        </p:txBody>
      </p:sp>
    </p:spTree>
    <p:extLst>
      <p:ext uri="{BB962C8B-B14F-4D97-AF65-F5344CB8AC3E}">
        <p14:creationId xmlns:p14="http://schemas.microsoft.com/office/powerpoint/2010/main" val="2902650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lfan Cynnwys 2">
            <a:extLst>
              <a:ext uri="{FF2B5EF4-FFF2-40B4-BE49-F238E27FC236}">
                <a16:creationId xmlns:a16="http://schemas.microsoft.com/office/drawing/2014/main" id="{0BAC233B-1CD0-4319-807E-01AA64D4F6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11008160" cy="3880773"/>
          </a:xfrm>
        </p:spPr>
        <p:txBody>
          <a:bodyPr/>
          <a:lstStyle/>
          <a:p>
            <a:pPr marL="0" indent="0">
              <a:buNone/>
            </a:pPr>
            <a:r>
              <a:rPr lang="cy-GB" sz="6600" dirty="0">
                <a:latin typeface="Calibri" panose="020F0502020204030204" pitchFamily="34" charset="0"/>
                <a:cs typeface="Calibri" panose="020F0502020204030204" pitchFamily="34" charset="0"/>
              </a:rPr>
              <a:t>Est ti i’r parti ar y penwythnos? </a:t>
            </a:r>
          </a:p>
          <a:p>
            <a:endParaRPr lang="en-GB" dirty="0"/>
          </a:p>
        </p:txBody>
      </p:sp>
      <p:sp>
        <p:nvSpPr>
          <p:cNvPr id="4" name="Petryal 3">
            <a:extLst>
              <a:ext uri="{FF2B5EF4-FFF2-40B4-BE49-F238E27FC236}">
                <a16:creationId xmlns:a16="http://schemas.microsoft.com/office/drawing/2014/main" id="{620E7638-5D23-4D52-83CE-4EA8CB0283C3}"/>
              </a:ext>
            </a:extLst>
          </p:cNvPr>
          <p:cNvSpPr/>
          <p:nvPr/>
        </p:nvSpPr>
        <p:spPr>
          <a:xfrm>
            <a:off x="3781905" y="3962418"/>
            <a:ext cx="462819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cy-GB" sz="7200" b="1" cap="none" spc="0" dirty="0">
                <a:ln/>
                <a:solidFill>
                  <a:srgbClr val="FF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Do/ Naddo </a:t>
            </a:r>
          </a:p>
        </p:txBody>
      </p:sp>
      <p:sp>
        <p:nvSpPr>
          <p:cNvPr id="5" name="Petryal 4">
            <a:extLst>
              <a:ext uri="{FF2B5EF4-FFF2-40B4-BE49-F238E27FC236}">
                <a16:creationId xmlns:a16="http://schemas.microsoft.com/office/drawing/2014/main" id="{461C3431-87FB-4C57-8D9D-749305890057}"/>
              </a:ext>
            </a:extLst>
          </p:cNvPr>
          <p:cNvSpPr/>
          <p:nvPr/>
        </p:nvSpPr>
        <p:spPr>
          <a:xfrm>
            <a:off x="3979540" y="6041362"/>
            <a:ext cx="283442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y-GB" sz="3600" b="1" cap="none" spc="0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effectLst/>
              </a:rPr>
              <a:t>= gorffennol</a:t>
            </a:r>
          </a:p>
        </p:txBody>
      </p:sp>
    </p:spTree>
    <p:extLst>
      <p:ext uri="{BB962C8B-B14F-4D97-AF65-F5344CB8AC3E}">
        <p14:creationId xmlns:p14="http://schemas.microsoft.com/office/powerpoint/2010/main" val="3785213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lfan Cynnwys 2">
            <a:extLst>
              <a:ext uri="{FF2B5EF4-FFF2-40B4-BE49-F238E27FC236}">
                <a16:creationId xmlns:a16="http://schemas.microsoft.com/office/drawing/2014/main" id="{AFBD70B1-5584-47A4-9B61-CCFF704266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59859" y="1764254"/>
            <a:ext cx="10820400" cy="4024125"/>
          </a:xfrm>
        </p:spPr>
        <p:txBody>
          <a:bodyPr/>
          <a:lstStyle/>
          <a:p>
            <a:pPr marL="0" indent="0">
              <a:buNone/>
            </a:pPr>
            <a:r>
              <a:rPr lang="cy-GB" sz="7200" dirty="0">
                <a:latin typeface="Calibri" panose="020F0502020204030204" pitchFamily="34" charset="0"/>
                <a:cs typeface="Calibri" panose="020F0502020204030204" pitchFamily="34" charset="0"/>
              </a:rPr>
              <a:t>Aeth John i’r wers ddoe?</a:t>
            </a:r>
          </a:p>
          <a:p>
            <a:endParaRPr lang="en-GB" dirty="0"/>
          </a:p>
        </p:txBody>
      </p:sp>
      <p:sp>
        <p:nvSpPr>
          <p:cNvPr id="4" name="Petryal 3">
            <a:extLst>
              <a:ext uri="{FF2B5EF4-FFF2-40B4-BE49-F238E27FC236}">
                <a16:creationId xmlns:a16="http://schemas.microsoft.com/office/drawing/2014/main" id="{E45A6054-8404-42CC-8E59-A3C93B38F191}"/>
              </a:ext>
            </a:extLst>
          </p:cNvPr>
          <p:cNvSpPr/>
          <p:nvPr/>
        </p:nvSpPr>
        <p:spPr>
          <a:xfrm>
            <a:off x="3465868" y="4042722"/>
            <a:ext cx="462819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cy-GB" sz="7200" b="1" cap="none" spc="0" dirty="0">
                <a:ln/>
                <a:solidFill>
                  <a:srgbClr val="FF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Do/ Naddo </a:t>
            </a:r>
          </a:p>
        </p:txBody>
      </p:sp>
      <p:sp>
        <p:nvSpPr>
          <p:cNvPr id="5" name="Petryal 4">
            <a:extLst>
              <a:ext uri="{FF2B5EF4-FFF2-40B4-BE49-F238E27FC236}">
                <a16:creationId xmlns:a16="http://schemas.microsoft.com/office/drawing/2014/main" id="{679353DB-6EFC-4570-8B47-369F67B386AF}"/>
              </a:ext>
            </a:extLst>
          </p:cNvPr>
          <p:cNvSpPr/>
          <p:nvPr/>
        </p:nvSpPr>
        <p:spPr>
          <a:xfrm>
            <a:off x="3912304" y="6041361"/>
            <a:ext cx="283442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y-GB" sz="3600" b="1" cap="none" spc="0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effectLst/>
              </a:rPr>
              <a:t>= gorffennol</a:t>
            </a:r>
          </a:p>
        </p:txBody>
      </p:sp>
    </p:spTree>
    <p:extLst>
      <p:ext uri="{BB962C8B-B14F-4D97-AF65-F5344CB8AC3E}">
        <p14:creationId xmlns:p14="http://schemas.microsoft.com/office/powerpoint/2010/main" val="1860847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lfan Cynnwys 2">
            <a:extLst>
              <a:ext uri="{FF2B5EF4-FFF2-40B4-BE49-F238E27FC236}">
                <a16:creationId xmlns:a16="http://schemas.microsoft.com/office/drawing/2014/main" id="{2FEDC39E-AA01-43F6-9A97-FFB81AAA4F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00063" y="1810966"/>
            <a:ext cx="11021607" cy="38807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y-GB" sz="6000" dirty="0">
                <a:latin typeface="Calibri" panose="020F0502020204030204" pitchFamily="34" charset="0"/>
                <a:cs typeface="Calibri" panose="020F0502020204030204" pitchFamily="34" charset="0"/>
              </a:rPr>
              <a:t>Fyddet ti’n gallu dringo’r mynydd? </a:t>
            </a:r>
            <a:endParaRPr lang="en-GB" sz="6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Petryal 3">
            <a:extLst>
              <a:ext uri="{FF2B5EF4-FFF2-40B4-BE49-F238E27FC236}">
                <a16:creationId xmlns:a16="http://schemas.microsoft.com/office/drawing/2014/main" id="{BC0A05FE-0783-4B56-B422-9269968EFBAB}"/>
              </a:ext>
            </a:extLst>
          </p:cNvPr>
          <p:cNvSpPr/>
          <p:nvPr/>
        </p:nvSpPr>
        <p:spPr>
          <a:xfrm>
            <a:off x="2430745" y="3751352"/>
            <a:ext cx="7599453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cy-GB" sz="6600" b="1" cap="none" spc="0" dirty="0">
                <a:ln/>
                <a:solidFill>
                  <a:srgbClr val="FF0000"/>
                </a:solidFill>
                <a:effectLst/>
                <a:latin typeface=" cal"/>
              </a:rPr>
              <a:t>Byddwn/ Na fyddwn </a:t>
            </a:r>
          </a:p>
        </p:txBody>
      </p:sp>
      <p:sp>
        <p:nvSpPr>
          <p:cNvPr id="5" name="Petryal 4">
            <a:extLst>
              <a:ext uri="{FF2B5EF4-FFF2-40B4-BE49-F238E27FC236}">
                <a16:creationId xmlns:a16="http://schemas.microsoft.com/office/drawing/2014/main" id="{14D6E678-1A1D-437F-983B-57856F55613B}"/>
              </a:ext>
            </a:extLst>
          </p:cNvPr>
          <p:cNvSpPr/>
          <p:nvPr/>
        </p:nvSpPr>
        <p:spPr>
          <a:xfrm>
            <a:off x="4610402" y="5784769"/>
            <a:ext cx="216437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y-GB" sz="3600" b="1" cap="none" spc="0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effectLst/>
              </a:rPr>
              <a:t>= amodol</a:t>
            </a:r>
          </a:p>
        </p:txBody>
      </p:sp>
    </p:spTree>
    <p:extLst>
      <p:ext uri="{BB962C8B-B14F-4D97-AF65-F5344CB8AC3E}">
        <p14:creationId xmlns:p14="http://schemas.microsoft.com/office/powerpoint/2010/main" val="576721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lfan Cynnwys 2">
            <a:extLst>
              <a:ext uri="{FF2B5EF4-FFF2-40B4-BE49-F238E27FC236}">
                <a16:creationId xmlns:a16="http://schemas.microsoft.com/office/drawing/2014/main" id="{71FD1BDA-0406-4D0F-ABDE-FB3310A4EA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073" y="1698923"/>
            <a:ext cx="10577854" cy="38807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y-GB" sz="6000" dirty="0">
                <a:latin typeface="Calibri" panose="020F0502020204030204" pitchFamily="34" charset="0"/>
                <a:cs typeface="Calibri" panose="020F0502020204030204" pitchFamily="34" charset="0"/>
              </a:rPr>
              <a:t>Fyddai hi’n gallu dringo’r mynydd?</a:t>
            </a:r>
            <a:endParaRPr lang="en-GB" sz="6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Petryal 3">
            <a:extLst>
              <a:ext uri="{FF2B5EF4-FFF2-40B4-BE49-F238E27FC236}">
                <a16:creationId xmlns:a16="http://schemas.microsoft.com/office/drawing/2014/main" id="{E0DDEABC-940C-4276-A258-ABCFEDFE4611}"/>
              </a:ext>
            </a:extLst>
          </p:cNvPr>
          <p:cNvSpPr/>
          <p:nvPr/>
        </p:nvSpPr>
        <p:spPr>
          <a:xfrm>
            <a:off x="2096202" y="4379367"/>
            <a:ext cx="7273466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cy-GB" sz="7200" b="1" cap="none" spc="0" dirty="0">
                <a:ln/>
                <a:solidFill>
                  <a:srgbClr val="FF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Byddai/ Na </a:t>
            </a:r>
            <a:r>
              <a:rPr lang="cy-GB" sz="7200" b="1" dirty="0">
                <a:ln/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fydd</a:t>
            </a:r>
            <a:r>
              <a:rPr lang="cy-GB" sz="7200" b="1" cap="none" spc="0" dirty="0">
                <a:ln/>
                <a:solidFill>
                  <a:srgbClr val="FF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ai </a:t>
            </a:r>
          </a:p>
        </p:txBody>
      </p:sp>
      <p:sp>
        <p:nvSpPr>
          <p:cNvPr id="5" name="Petryal 4">
            <a:extLst>
              <a:ext uri="{FF2B5EF4-FFF2-40B4-BE49-F238E27FC236}">
                <a16:creationId xmlns:a16="http://schemas.microsoft.com/office/drawing/2014/main" id="{B86D028F-9D9A-498C-A0AD-3FFC7EA522AA}"/>
              </a:ext>
            </a:extLst>
          </p:cNvPr>
          <p:cNvSpPr/>
          <p:nvPr/>
        </p:nvSpPr>
        <p:spPr>
          <a:xfrm>
            <a:off x="4231390" y="5969622"/>
            <a:ext cx="230383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y-GB" sz="3600" b="1" cap="none" spc="0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effectLst/>
              </a:rPr>
              <a:t>= amodol </a:t>
            </a:r>
          </a:p>
        </p:txBody>
      </p:sp>
    </p:spTree>
    <p:extLst>
      <p:ext uri="{BB962C8B-B14F-4D97-AF65-F5344CB8AC3E}">
        <p14:creationId xmlns:p14="http://schemas.microsoft.com/office/powerpoint/2010/main" val="1982400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lfan Cynnwys 2">
            <a:extLst>
              <a:ext uri="{FF2B5EF4-FFF2-40B4-BE49-F238E27FC236}">
                <a16:creationId xmlns:a16="http://schemas.microsoft.com/office/drawing/2014/main" id="{DB8747B1-C0D4-4DFA-9C5A-8215043169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930400"/>
            <a:ext cx="10456831" cy="3880773"/>
          </a:xfrm>
        </p:spPr>
        <p:txBody>
          <a:bodyPr/>
          <a:lstStyle/>
          <a:p>
            <a:pPr marL="0" indent="0">
              <a:buNone/>
            </a:pPr>
            <a:r>
              <a:rPr lang="cy-GB" sz="6000" dirty="0">
                <a:latin typeface="Calibri" panose="020F0502020204030204" pitchFamily="34" charset="0"/>
                <a:cs typeface="Calibri" panose="020F0502020204030204" pitchFamily="34" charset="0"/>
              </a:rPr>
              <a:t>Hoffet ti fynd ar wyliau yn ystod yr haf?</a:t>
            </a:r>
          </a:p>
          <a:p>
            <a:endParaRPr lang="cy-GB" dirty="0"/>
          </a:p>
          <a:p>
            <a:endParaRPr lang="en-GB" dirty="0"/>
          </a:p>
        </p:txBody>
      </p:sp>
      <p:sp>
        <p:nvSpPr>
          <p:cNvPr id="4" name="Petryal 3">
            <a:extLst>
              <a:ext uri="{FF2B5EF4-FFF2-40B4-BE49-F238E27FC236}">
                <a16:creationId xmlns:a16="http://schemas.microsoft.com/office/drawing/2014/main" id="{6F0892EE-8707-4C81-A3C7-53B2225027CA}"/>
              </a:ext>
            </a:extLst>
          </p:cNvPr>
          <p:cNvSpPr/>
          <p:nvPr/>
        </p:nvSpPr>
        <p:spPr>
          <a:xfrm>
            <a:off x="2381707" y="4057719"/>
            <a:ext cx="7048083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cy-GB" sz="6600" b="1" cap="none" spc="0" dirty="0">
                <a:ln/>
                <a:solidFill>
                  <a:srgbClr val="FF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Hoffwn/ Na hoffwn</a:t>
            </a:r>
          </a:p>
        </p:txBody>
      </p:sp>
      <p:sp>
        <p:nvSpPr>
          <p:cNvPr id="5" name="Petryal 4">
            <a:extLst>
              <a:ext uri="{FF2B5EF4-FFF2-40B4-BE49-F238E27FC236}">
                <a16:creationId xmlns:a16="http://schemas.microsoft.com/office/drawing/2014/main" id="{5B2F0CBA-6585-4013-B63C-3701D353FA25}"/>
              </a:ext>
            </a:extLst>
          </p:cNvPr>
          <p:cNvSpPr/>
          <p:nvPr/>
        </p:nvSpPr>
        <p:spPr>
          <a:xfrm>
            <a:off x="4231390" y="5969622"/>
            <a:ext cx="230383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y-GB" sz="3600" b="1" cap="none" spc="0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effectLst/>
              </a:rPr>
              <a:t>= amodol </a:t>
            </a:r>
          </a:p>
        </p:txBody>
      </p:sp>
    </p:spTree>
    <p:extLst>
      <p:ext uri="{BB962C8B-B14F-4D97-AF65-F5344CB8AC3E}">
        <p14:creationId xmlns:p14="http://schemas.microsoft.com/office/powerpoint/2010/main" val="2786010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lfan Cynnwys 2">
            <a:extLst>
              <a:ext uri="{FF2B5EF4-FFF2-40B4-BE49-F238E27FC236}">
                <a16:creationId xmlns:a16="http://schemas.microsoft.com/office/drawing/2014/main" id="{DB8747B1-C0D4-4DFA-9C5A-8215043169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57264" y="1930400"/>
            <a:ext cx="10456831" cy="3880773"/>
          </a:xfrm>
        </p:spPr>
        <p:txBody>
          <a:bodyPr/>
          <a:lstStyle/>
          <a:p>
            <a:pPr marL="0" indent="0">
              <a:buNone/>
            </a:pPr>
            <a:r>
              <a:rPr lang="cy-GB" sz="6000" dirty="0">
                <a:latin typeface="Calibri" panose="020F0502020204030204" pitchFamily="34" charset="0"/>
                <a:cs typeface="Calibri" panose="020F0502020204030204" pitchFamily="34" charset="0"/>
              </a:rPr>
              <a:t>Hoffai Sam redeg yn y ras?</a:t>
            </a:r>
          </a:p>
          <a:p>
            <a:endParaRPr lang="cy-GB" dirty="0"/>
          </a:p>
          <a:p>
            <a:endParaRPr lang="en-GB" dirty="0"/>
          </a:p>
        </p:txBody>
      </p:sp>
      <p:sp>
        <p:nvSpPr>
          <p:cNvPr id="4" name="Petryal 3">
            <a:extLst>
              <a:ext uri="{FF2B5EF4-FFF2-40B4-BE49-F238E27FC236}">
                <a16:creationId xmlns:a16="http://schemas.microsoft.com/office/drawing/2014/main" id="{6F0892EE-8707-4C81-A3C7-53B2225027CA}"/>
              </a:ext>
            </a:extLst>
          </p:cNvPr>
          <p:cNvSpPr/>
          <p:nvPr/>
        </p:nvSpPr>
        <p:spPr>
          <a:xfrm>
            <a:off x="2908893" y="3832488"/>
            <a:ext cx="6101287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cy-GB" sz="6600" b="1" cap="none" spc="0" dirty="0">
                <a:ln/>
                <a:solidFill>
                  <a:srgbClr val="FF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Hoffai/ Na hoffai</a:t>
            </a:r>
          </a:p>
        </p:txBody>
      </p:sp>
      <p:sp>
        <p:nvSpPr>
          <p:cNvPr id="5" name="Petryal 4">
            <a:extLst>
              <a:ext uri="{FF2B5EF4-FFF2-40B4-BE49-F238E27FC236}">
                <a16:creationId xmlns:a16="http://schemas.microsoft.com/office/drawing/2014/main" id="{717828AB-7DA4-4021-93C0-3A74687C1B57}"/>
              </a:ext>
            </a:extLst>
          </p:cNvPr>
          <p:cNvSpPr/>
          <p:nvPr/>
        </p:nvSpPr>
        <p:spPr>
          <a:xfrm>
            <a:off x="4231390" y="5969622"/>
            <a:ext cx="230383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y-GB" sz="3600" b="1" cap="none" spc="0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effectLst/>
              </a:rPr>
              <a:t>= amodol </a:t>
            </a:r>
          </a:p>
        </p:txBody>
      </p:sp>
    </p:spTree>
    <p:extLst>
      <p:ext uri="{BB962C8B-B14F-4D97-AF65-F5344CB8AC3E}">
        <p14:creationId xmlns:p14="http://schemas.microsoft.com/office/powerpoint/2010/main" val="2973581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tryal: Corneli Crwn 3">
            <a:extLst>
              <a:ext uri="{FF2B5EF4-FFF2-40B4-BE49-F238E27FC236}">
                <a16:creationId xmlns:a16="http://schemas.microsoft.com/office/drawing/2014/main" id="{3DD63ED2-DEDE-42DF-992F-AEEC379DB45E}"/>
              </a:ext>
            </a:extLst>
          </p:cNvPr>
          <p:cNvSpPr/>
          <p:nvPr/>
        </p:nvSpPr>
        <p:spPr>
          <a:xfrm>
            <a:off x="2004733" y="-7199"/>
            <a:ext cx="8610600" cy="12930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itl 1">
            <a:extLst>
              <a:ext uri="{FF2B5EF4-FFF2-40B4-BE49-F238E27FC236}">
                <a16:creationId xmlns:a16="http://schemas.microsoft.com/office/drawing/2014/main" id="{62D3C499-0D31-41BF-A42D-EF7CC10037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0700" y="-7199"/>
            <a:ext cx="8610600" cy="1293028"/>
          </a:xfrm>
        </p:spPr>
        <p:txBody>
          <a:bodyPr>
            <a:normAutofit/>
          </a:bodyPr>
          <a:lstStyle/>
          <a:p>
            <a:r>
              <a:rPr lang="cy-GB" sz="6000" b="1" u="sng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Tasg ddarllen </a:t>
            </a:r>
            <a:r>
              <a:rPr lang="cy-GB" sz="6000" b="1" u="sng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 deall</a:t>
            </a:r>
            <a:endParaRPr lang="en-GB" sz="6000" b="1" u="sng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Petryal: Corneli Crwn 4">
            <a:extLst>
              <a:ext uri="{FF2B5EF4-FFF2-40B4-BE49-F238E27FC236}">
                <a16:creationId xmlns:a16="http://schemas.microsoft.com/office/drawing/2014/main" id="{DD3A4079-2152-499D-B07B-A8067A8B5D5A}"/>
              </a:ext>
            </a:extLst>
          </p:cNvPr>
          <p:cNvSpPr/>
          <p:nvPr/>
        </p:nvSpPr>
        <p:spPr>
          <a:xfrm>
            <a:off x="309282" y="1425388"/>
            <a:ext cx="4679577" cy="5298141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Rwy’n byw mewn tŷ </a:t>
            </a:r>
            <a:r>
              <a:rPr lang="cy-GB" sz="2400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semi</a:t>
            </a:r>
            <a:r>
              <a:rPr lang="cy-GB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gyda fy mam a brawd. Fy hoff chwaraeon ydy pêl-droed a hoci. Roeddwn i’n chwarae hoci yn aml pan oeddwn yn blentyn. Rydw i’n chwarae dros dîm Pontardawe. Es i ddim i’r gêm bêl-droed ddoe oherwydd y tywydd. Fodd bynnag, byddaf yn mynd i’r gêm yr wythnos nesaf. Yn y dyfodol, hoffwn chwarae dros dîm Cymru. </a:t>
            </a:r>
            <a:endParaRPr lang="en-GB" sz="24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Petryal: Corneli Crwn 5">
            <a:extLst>
              <a:ext uri="{FF2B5EF4-FFF2-40B4-BE49-F238E27FC236}">
                <a16:creationId xmlns:a16="http://schemas.microsoft.com/office/drawing/2014/main" id="{DE66C83F-6C59-4371-9E9D-E6432A4A9EDE}"/>
              </a:ext>
            </a:extLst>
          </p:cNvPr>
          <p:cNvSpPr/>
          <p:nvPr/>
        </p:nvSpPr>
        <p:spPr>
          <a:xfrm>
            <a:off x="164166" y="1102658"/>
            <a:ext cx="3039036" cy="64545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32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Proffil </a:t>
            </a:r>
            <a:r>
              <a:rPr lang="cy-GB" sz="3200" b="1" dirty="0" err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Sally</a:t>
            </a:r>
            <a:endParaRPr lang="en-GB" sz="3200"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Petryal: Corneli Crwn 6">
            <a:extLst>
              <a:ext uri="{FF2B5EF4-FFF2-40B4-BE49-F238E27FC236}">
                <a16:creationId xmlns:a16="http://schemas.microsoft.com/office/drawing/2014/main" id="{6C400F7A-E6D3-49AF-9391-2E83AA2E5FF7}"/>
              </a:ext>
            </a:extLst>
          </p:cNvPr>
          <p:cNvSpPr/>
          <p:nvPr/>
        </p:nvSpPr>
        <p:spPr>
          <a:xfrm>
            <a:off x="5298141" y="1748116"/>
            <a:ext cx="6306671" cy="4760259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2400" b="1" u="sng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Atebwch:</a:t>
            </a:r>
          </a:p>
          <a:p>
            <a:pPr algn="ctr"/>
            <a:endParaRPr lang="cy-GB" sz="24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algn="ctr">
              <a:buAutoNum type="arabicPeriod"/>
            </a:pPr>
            <a:r>
              <a:rPr lang="cy-GB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Oes chwaer gyda hi?</a:t>
            </a:r>
          </a:p>
          <a:p>
            <a:pPr marL="342900" indent="-342900" algn="ctr">
              <a:buAutoNum type="arabicPeriod"/>
            </a:pPr>
            <a:r>
              <a:rPr lang="cy-GB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Ydy hi’n mwynhau rygbi?</a:t>
            </a:r>
          </a:p>
          <a:p>
            <a:pPr marL="342900" indent="-342900" algn="ctr">
              <a:buAutoNum type="arabicPeriod"/>
            </a:pPr>
            <a:r>
              <a:rPr lang="cy-GB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Oedd hi’n chwarae hoci pan oedd hi’n blentyn?</a:t>
            </a:r>
          </a:p>
          <a:p>
            <a:pPr marL="342900" indent="-342900" algn="ctr">
              <a:buAutoNum type="arabicPeriod"/>
            </a:pPr>
            <a:r>
              <a:rPr lang="cy-GB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Ydy hi’n chwarae dros dîm Pontardawe?</a:t>
            </a:r>
          </a:p>
          <a:p>
            <a:pPr marL="342900" indent="-342900" algn="ctr">
              <a:buAutoNum type="arabicPeriod"/>
            </a:pPr>
            <a:r>
              <a:rPr lang="cy-GB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Aeth hi i’r gêm pêl-droed ddoe?</a:t>
            </a:r>
          </a:p>
          <a:p>
            <a:pPr marL="342900" indent="-342900" algn="ctr">
              <a:buAutoNum type="arabicPeriod"/>
            </a:pPr>
            <a:r>
              <a:rPr lang="cy-GB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Fydd hi’n mynd i’r gêm pêl-droed yr wythnos nesaf?</a:t>
            </a:r>
          </a:p>
          <a:p>
            <a:pPr algn="ctr"/>
            <a:r>
              <a:rPr lang="cy-GB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7. Hoffai hi chwarae dros dîm Lloegr?</a:t>
            </a:r>
          </a:p>
          <a:p>
            <a:pPr algn="ctr"/>
            <a:r>
              <a:rPr lang="cy-GB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8. Fyddet ti’n gallu chwarae dros dîm Cymru? </a:t>
            </a:r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61305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tryal: Corneli Crwn 3">
            <a:extLst>
              <a:ext uri="{FF2B5EF4-FFF2-40B4-BE49-F238E27FC236}">
                <a16:creationId xmlns:a16="http://schemas.microsoft.com/office/drawing/2014/main" id="{7D19F646-A46E-4115-9AEB-E7C466E5E0E5}"/>
              </a:ext>
            </a:extLst>
          </p:cNvPr>
          <p:cNvSpPr/>
          <p:nvPr/>
        </p:nvSpPr>
        <p:spPr>
          <a:xfrm>
            <a:off x="1680882" y="94129"/>
            <a:ext cx="9332259" cy="123713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Petryal 4">
            <a:extLst>
              <a:ext uri="{FF2B5EF4-FFF2-40B4-BE49-F238E27FC236}">
                <a16:creationId xmlns:a16="http://schemas.microsoft.com/office/drawing/2014/main" id="{BA3DB3F8-637E-43D0-9A3F-A1FDD5BDA001}"/>
              </a:ext>
            </a:extLst>
          </p:cNvPr>
          <p:cNvSpPr/>
          <p:nvPr/>
        </p:nvSpPr>
        <p:spPr>
          <a:xfrm>
            <a:off x="4543216" y="94129"/>
            <a:ext cx="360759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y-GB" sz="8000" b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Parwch:</a:t>
            </a:r>
          </a:p>
        </p:txBody>
      </p:sp>
      <p:sp>
        <p:nvSpPr>
          <p:cNvPr id="6" name="Petryal 5">
            <a:extLst>
              <a:ext uri="{FF2B5EF4-FFF2-40B4-BE49-F238E27FC236}">
                <a16:creationId xmlns:a16="http://schemas.microsoft.com/office/drawing/2014/main" id="{665CDCD1-6D3C-4269-9DF5-6163E914D78C}"/>
              </a:ext>
            </a:extLst>
          </p:cNvPr>
          <p:cNvSpPr/>
          <p:nvPr/>
        </p:nvSpPr>
        <p:spPr>
          <a:xfrm>
            <a:off x="854624" y="1417568"/>
            <a:ext cx="2257425" cy="116205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cy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Wyt ti’n mynd ar wyliau eleni? 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Petryal 7">
            <a:extLst>
              <a:ext uri="{FF2B5EF4-FFF2-40B4-BE49-F238E27FC236}">
                <a16:creationId xmlns:a16="http://schemas.microsoft.com/office/drawing/2014/main" id="{3EF5DAB0-79DE-4AC2-9BFC-3EAEC8A99475}"/>
              </a:ext>
            </a:extLst>
          </p:cNvPr>
          <p:cNvSpPr/>
          <p:nvPr/>
        </p:nvSpPr>
        <p:spPr>
          <a:xfrm>
            <a:off x="854623" y="2790241"/>
            <a:ext cx="2257425" cy="1162050"/>
          </a:xfrm>
          <a:prstGeom prst="rect">
            <a:avLst/>
          </a:prstGeom>
          <a:gradFill rotWithShape="1">
            <a:gsLst>
              <a:gs pos="0">
                <a:srgbClr val="5B9BD5">
                  <a:lumMod val="110000"/>
                  <a:satMod val="105000"/>
                  <a:tint val="67000"/>
                </a:srgbClr>
              </a:gs>
              <a:gs pos="50000">
                <a:srgbClr val="5B9BD5">
                  <a:lumMod val="105000"/>
                  <a:satMod val="103000"/>
                  <a:tint val="73000"/>
                </a:srgbClr>
              </a:gs>
              <a:gs pos="100000">
                <a:srgbClr val="5B9BD5">
                  <a:lumMod val="105000"/>
                  <a:satMod val="109000"/>
                  <a:tint val="81000"/>
                </a:srgbClr>
              </a:gs>
            </a:gsLst>
            <a:lin ang="5400000" scaled="0"/>
          </a:gradFill>
          <a:ln w="635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cy-GB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Oedd hi’n hoffi mynd ar wyliau pan oedd hi’n blentyn?</a:t>
            </a:r>
            <a:endParaRPr lang="en-GB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Petryal 8">
            <a:extLst>
              <a:ext uri="{FF2B5EF4-FFF2-40B4-BE49-F238E27FC236}">
                <a16:creationId xmlns:a16="http://schemas.microsoft.com/office/drawing/2014/main" id="{81B453C5-2974-4BA7-9875-E0119AA9C7D5}"/>
              </a:ext>
            </a:extLst>
          </p:cNvPr>
          <p:cNvSpPr/>
          <p:nvPr/>
        </p:nvSpPr>
        <p:spPr>
          <a:xfrm>
            <a:off x="854623" y="4162914"/>
            <a:ext cx="2257425" cy="1162050"/>
          </a:xfrm>
          <a:prstGeom prst="rect">
            <a:avLst/>
          </a:prstGeom>
          <a:gradFill rotWithShape="1">
            <a:gsLst>
              <a:gs pos="0">
                <a:srgbClr val="5B9BD5">
                  <a:lumMod val="110000"/>
                  <a:satMod val="105000"/>
                  <a:tint val="67000"/>
                </a:srgbClr>
              </a:gs>
              <a:gs pos="50000">
                <a:srgbClr val="5B9BD5">
                  <a:lumMod val="105000"/>
                  <a:satMod val="103000"/>
                  <a:tint val="73000"/>
                </a:srgbClr>
              </a:gs>
              <a:gs pos="100000">
                <a:srgbClr val="5B9BD5">
                  <a:lumMod val="105000"/>
                  <a:satMod val="109000"/>
                  <a:tint val="81000"/>
                </a:srgbClr>
              </a:gs>
            </a:gsLst>
            <a:lin ang="5400000" scaled="0"/>
          </a:gradFill>
          <a:ln w="635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cy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Hoffet ti fynd i’r Eidal yn ystod yr haf?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Petryal 9">
            <a:extLst>
              <a:ext uri="{FF2B5EF4-FFF2-40B4-BE49-F238E27FC236}">
                <a16:creationId xmlns:a16="http://schemas.microsoft.com/office/drawing/2014/main" id="{29E8F593-4090-429C-BF52-18F1252952C5}"/>
              </a:ext>
            </a:extLst>
          </p:cNvPr>
          <p:cNvSpPr/>
          <p:nvPr/>
        </p:nvSpPr>
        <p:spPr>
          <a:xfrm>
            <a:off x="9079953" y="4193217"/>
            <a:ext cx="2381250" cy="1181100"/>
          </a:xfrm>
          <a:prstGeom prst="rect">
            <a:avLst/>
          </a:prstGeom>
          <a:gradFill rotWithShape="1">
            <a:gsLst>
              <a:gs pos="0">
                <a:srgbClr val="FFC000">
                  <a:lumMod val="110000"/>
                  <a:satMod val="105000"/>
                  <a:tint val="67000"/>
                </a:srgbClr>
              </a:gs>
              <a:gs pos="50000">
                <a:srgbClr val="FFC000">
                  <a:lumMod val="105000"/>
                  <a:satMod val="103000"/>
                  <a:tint val="73000"/>
                </a:srgbClr>
              </a:gs>
              <a:gs pos="100000">
                <a:srgbClr val="FFC000">
                  <a:lumMod val="105000"/>
                  <a:satMod val="109000"/>
                  <a:tint val="81000"/>
                </a:srgbClr>
              </a:gs>
            </a:gsLst>
            <a:lin ang="5400000" scaled="0"/>
          </a:gradFill>
          <a:ln w="6350" cap="flat" cmpd="sng" algn="ctr">
            <a:solidFill>
              <a:srgbClr val="FFC000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cy-GB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Hoffwn/ Na hoffwn </a:t>
            </a:r>
            <a:endParaRPr lang="en-GB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Petryal 10">
            <a:extLst>
              <a:ext uri="{FF2B5EF4-FFF2-40B4-BE49-F238E27FC236}">
                <a16:creationId xmlns:a16="http://schemas.microsoft.com/office/drawing/2014/main" id="{C2AFF4DA-7045-4D35-A16C-A61A5457AC67}"/>
              </a:ext>
            </a:extLst>
          </p:cNvPr>
          <p:cNvSpPr/>
          <p:nvPr/>
        </p:nvSpPr>
        <p:spPr>
          <a:xfrm>
            <a:off x="9079953" y="1417568"/>
            <a:ext cx="2381250" cy="1181100"/>
          </a:xfrm>
          <a:prstGeom prst="rect">
            <a:avLst/>
          </a:prstGeom>
          <a:gradFill rotWithShape="1">
            <a:gsLst>
              <a:gs pos="0">
                <a:srgbClr val="FFC000">
                  <a:lumMod val="110000"/>
                  <a:satMod val="105000"/>
                  <a:tint val="67000"/>
                </a:srgbClr>
              </a:gs>
              <a:gs pos="50000">
                <a:srgbClr val="FFC000">
                  <a:lumMod val="105000"/>
                  <a:satMod val="103000"/>
                  <a:tint val="73000"/>
                </a:srgbClr>
              </a:gs>
              <a:gs pos="100000">
                <a:srgbClr val="FFC000">
                  <a:lumMod val="105000"/>
                  <a:satMod val="109000"/>
                  <a:tint val="81000"/>
                </a:srgbClr>
              </a:gs>
            </a:gsLst>
            <a:lin ang="5400000" scaled="0"/>
          </a:gradFill>
          <a:ln w="6350" cap="flat" cmpd="sng" algn="ctr">
            <a:solidFill>
              <a:srgbClr val="FFC000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cy-GB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Oedd/ Nac oedd </a:t>
            </a:r>
            <a:endParaRPr lang="en-GB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Petryal 11">
            <a:extLst>
              <a:ext uri="{FF2B5EF4-FFF2-40B4-BE49-F238E27FC236}">
                <a16:creationId xmlns:a16="http://schemas.microsoft.com/office/drawing/2014/main" id="{502A44B4-E455-424B-9434-3CBFDAB2F0AE}"/>
              </a:ext>
            </a:extLst>
          </p:cNvPr>
          <p:cNvSpPr/>
          <p:nvPr/>
        </p:nvSpPr>
        <p:spPr>
          <a:xfrm>
            <a:off x="854622" y="5507549"/>
            <a:ext cx="2257425" cy="1162050"/>
          </a:xfrm>
          <a:prstGeom prst="rect">
            <a:avLst/>
          </a:prstGeom>
          <a:gradFill rotWithShape="1">
            <a:gsLst>
              <a:gs pos="0">
                <a:srgbClr val="5B9BD5">
                  <a:lumMod val="110000"/>
                  <a:satMod val="105000"/>
                  <a:tint val="67000"/>
                </a:srgbClr>
              </a:gs>
              <a:gs pos="50000">
                <a:srgbClr val="5B9BD5">
                  <a:lumMod val="105000"/>
                  <a:satMod val="103000"/>
                  <a:tint val="73000"/>
                </a:srgbClr>
              </a:gs>
              <a:gs pos="100000">
                <a:srgbClr val="5B9BD5">
                  <a:lumMod val="105000"/>
                  <a:satMod val="109000"/>
                  <a:tint val="81000"/>
                </a:srgbClr>
              </a:gs>
            </a:gsLst>
            <a:lin ang="5400000" scaled="0"/>
          </a:gradFill>
          <a:ln w="635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cy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Aeth John i Iwerddon llynedd?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Petryal 12">
            <a:extLst>
              <a:ext uri="{FF2B5EF4-FFF2-40B4-BE49-F238E27FC236}">
                <a16:creationId xmlns:a16="http://schemas.microsoft.com/office/drawing/2014/main" id="{C2D3FA82-7B55-4B2D-A338-5FBCC999432C}"/>
              </a:ext>
            </a:extLst>
          </p:cNvPr>
          <p:cNvSpPr/>
          <p:nvPr/>
        </p:nvSpPr>
        <p:spPr>
          <a:xfrm>
            <a:off x="9079953" y="2780716"/>
            <a:ext cx="2381250" cy="1181100"/>
          </a:xfrm>
          <a:prstGeom prst="rect">
            <a:avLst/>
          </a:prstGeom>
          <a:gradFill rotWithShape="1">
            <a:gsLst>
              <a:gs pos="0">
                <a:srgbClr val="FFC000">
                  <a:lumMod val="110000"/>
                  <a:satMod val="105000"/>
                  <a:tint val="67000"/>
                </a:srgbClr>
              </a:gs>
              <a:gs pos="50000">
                <a:srgbClr val="FFC000">
                  <a:lumMod val="105000"/>
                  <a:satMod val="103000"/>
                  <a:tint val="73000"/>
                </a:srgbClr>
              </a:gs>
              <a:gs pos="100000">
                <a:srgbClr val="FFC000">
                  <a:lumMod val="105000"/>
                  <a:satMod val="109000"/>
                  <a:tint val="81000"/>
                </a:srgbClr>
              </a:gs>
            </a:gsLst>
            <a:lin ang="5400000" scaled="0"/>
          </a:gradFill>
          <a:ln w="6350" cap="flat" cmpd="sng" algn="ctr">
            <a:solidFill>
              <a:srgbClr val="FFC000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cy-GB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Do/ Naddo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Petryal 13">
            <a:extLst>
              <a:ext uri="{FF2B5EF4-FFF2-40B4-BE49-F238E27FC236}">
                <a16:creationId xmlns:a16="http://schemas.microsoft.com/office/drawing/2014/main" id="{8448796D-91CF-42B3-884C-86A84ADFB97B}"/>
              </a:ext>
            </a:extLst>
          </p:cNvPr>
          <p:cNvSpPr/>
          <p:nvPr/>
        </p:nvSpPr>
        <p:spPr>
          <a:xfrm>
            <a:off x="9079952" y="5528887"/>
            <a:ext cx="2381250" cy="1181100"/>
          </a:xfrm>
          <a:prstGeom prst="rect">
            <a:avLst/>
          </a:prstGeom>
          <a:gradFill rotWithShape="1">
            <a:gsLst>
              <a:gs pos="0">
                <a:srgbClr val="FFC000">
                  <a:lumMod val="110000"/>
                  <a:satMod val="105000"/>
                  <a:tint val="67000"/>
                </a:srgbClr>
              </a:gs>
              <a:gs pos="50000">
                <a:srgbClr val="FFC000">
                  <a:lumMod val="105000"/>
                  <a:satMod val="103000"/>
                  <a:tint val="73000"/>
                </a:srgbClr>
              </a:gs>
              <a:gs pos="100000">
                <a:srgbClr val="FFC000">
                  <a:lumMod val="105000"/>
                  <a:satMod val="109000"/>
                  <a:tint val="81000"/>
                </a:srgbClr>
              </a:gs>
            </a:gsLst>
            <a:lin ang="5400000" scaled="0"/>
          </a:gradFill>
          <a:ln w="6350" cap="flat" cmpd="sng" algn="ctr">
            <a:solidFill>
              <a:srgbClr val="FFC000"/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cy-GB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Ydw/ Nac ydw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241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tryal: Corneli Crwn 3">
            <a:extLst>
              <a:ext uri="{FF2B5EF4-FFF2-40B4-BE49-F238E27FC236}">
                <a16:creationId xmlns:a16="http://schemas.microsoft.com/office/drawing/2014/main" id="{5F511F17-BFB3-4B8F-B525-89C2E997FDFC}"/>
              </a:ext>
            </a:extLst>
          </p:cNvPr>
          <p:cNvSpPr/>
          <p:nvPr/>
        </p:nvSpPr>
        <p:spPr>
          <a:xfrm>
            <a:off x="1680882" y="94129"/>
            <a:ext cx="9332259" cy="123713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Petryal 4">
            <a:extLst>
              <a:ext uri="{FF2B5EF4-FFF2-40B4-BE49-F238E27FC236}">
                <a16:creationId xmlns:a16="http://schemas.microsoft.com/office/drawing/2014/main" id="{E441F68B-EAC7-4771-A2EF-DFE07C3F6D9E}"/>
              </a:ext>
            </a:extLst>
          </p:cNvPr>
          <p:cNvSpPr/>
          <p:nvPr/>
        </p:nvSpPr>
        <p:spPr>
          <a:xfrm>
            <a:off x="4255894" y="94129"/>
            <a:ext cx="418223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y-GB" sz="80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Tasg lafar</a:t>
            </a:r>
            <a:endParaRPr lang="cy-GB" sz="8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Petryal: Corneli Crwn 5">
            <a:extLst>
              <a:ext uri="{FF2B5EF4-FFF2-40B4-BE49-F238E27FC236}">
                <a16:creationId xmlns:a16="http://schemas.microsoft.com/office/drawing/2014/main" id="{8C30CC94-DFEE-4967-87C3-2D1DA8850D69}"/>
              </a:ext>
            </a:extLst>
          </p:cNvPr>
          <p:cNvSpPr/>
          <p:nvPr/>
        </p:nvSpPr>
        <p:spPr>
          <a:xfrm>
            <a:off x="282389" y="1438837"/>
            <a:ext cx="4182235" cy="2447365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3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Ysgrifennwch 10 cwestiwn i ofyn i’ch partner</a:t>
            </a:r>
            <a:endParaRPr lang="en-GB" sz="32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Petryal: Corneli Crwn 7">
            <a:extLst>
              <a:ext uri="{FF2B5EF4-FFF2-40B4-BE49-F238E27FC236}">
                <a16:creationId xmlns:a16="http://schemas.microsoft.com/office/drawing/2014/main" id="{337206BA-600A-48B9-8566-C46BDE1B0A91}"/>
              </a:ext>
            </a:extLst>
          </p:cNvPr>
          <p:cNvSpPr/>
          <p:nvPr/>
        </p:nvSpPr>
        <p:spPr>
          <a:xfrm>
            <a:off x="7239001" y="1438837"/>
            <a:ext cx="4182235" cy="2447365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3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Gofynnwch 10 cwestiwn i’ch partner</a:t>
            </a:r>
            <a:endParaRPr lang="en-GB" sz="32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Petryal: Corneli Crwn 8">
            <a:extLst>
              <a:ext uri="{FF2B5EF4-FFF2-40B4-BE49-F238E27FC236}">
                <a16:creationId xmlns:a16="http://schemas.microsoft.com/office/drawing/2014/main" id="{1A9FAD89-415E-4B98-B79F-761C2D0EF700}"/>
              </a:ext>
            </a:extLst>
          </p:cNvPr>
          <p:cNvSpPr/>
          <p:nvPr/>
        </p:nvSpPr>
        <p:spPr>
          <a:xfrm>
            <a:off x="3653118" y="4195480"/>
            <a:ext cx="4182235" cy="2447365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y-GB" sz="3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Sicrhewch fod eu hatebion yn gywir</a:t>
            </a:r>
            <a:endParaRPr lang="en-GB" sz="32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Saeth: Dde 9">
            <a:extLst>
              <a:ext uri="{FF2B5EF4-FFF2-40B4-BE49-F238E27FC236}">
                <a16:creationId xmlns:a16="http://schemas.microsoft.com/office/drawing/2014/main" id="{1F17B3A1-F30D-4206-8F37-27DEBC8C485A}"/>
              </a:ext>
            </a:extLst>
          </p:cNvPr>
          <p:cNvSpPr/>
          <p:nvPr/>
        </p:nvSpPr>
        <p:spPr>
          <a:xfrm>
            <a:off x="4706270" y="2319619"/>
            <a:ext cx="2366682" cy="685800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Saeth: Dde 11">
            <a:extLst>
              <a:ext uri="{FF2B5EF4-FFF2-40B4-BE49-F238E27FC236}">
                <a16:creationId xmlns:a16="http://schemas.microsoft.com/office/drawing/2014/main" id="{522CDB1C-B296-4A9E-8051-673D1167D6C3}"/>
              </a:ext>
            </a:extLst>
          </p:cNvPr>
          <p:cNvSpPr/>
          <p:nvPr/>
        </p:nvSpPr>
        <p:spPr>
          <a:xfrm rot="8378105">
            <a:off x="7667747" y="4570963"/>
            <a:ext cx="2366682" cy="685800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6">
            <a:extLst>
              <a:ext uri="{FF2B5EF4-FFF2-40B4-BE49-F238E27FC236}">
                <a16:creationId xmlns:a16="http://schemas.microsoft.com/office/drawing/2014/main" id="{F4ED12FA-1515-43BB-AA57-F99B542AE3BC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435" y="4111107"/>
            <a:ext cx="2502367" cy="2616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7167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8" grpId="0" animBg="1"/>
      <p:bldP spid="9" grpId="0" animBg="1"/>
      <p:bldP spid="10" grpId="0" animBg="1"/>
      <p:bldP spid="1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tryal 3">
            <a:extLst>
              <a:ext uri="{FF2B5EF4-FFF2-40B4-BE49-F238E27FC236}">
                <a16:creationId xmlns:a16="http://schemas.microsoft.com/office/drawing/2014/main" id="{ED848BB0-3803-4E08-BF26-B08A0D70382C}"/>
              </a:ext>
            </a:extLst>
          </p:cNvPr>
          <p:cNvSpPr/>
          <p:nvPr/>
        </p:nvSpPr>
        <p:spPr>
          <a:xfrm>
            <a:off x="749311" y="1165429"/>
            <a:ext cx="10693377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y-GB" sz="239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SPLAT!!!</a:t>
            </a:r>
            <a:endParaRPr lang="cy-GB" sz="239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315185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tryal 3">
            <a:extLst>
              <a:ext uri="{FF2B5EF4-FFF2-40B4-BE49-F238E27FC236}">
                <a16:creationId xmlns:a16="http://schemas.microsoft.com/office/drawing/2014/main" id="{85F59F3A-E266-4145-9EF6-C419F0B6C551}"/>
              </a:ext>
            </a:extLst>
          </p:cNvPr>
          <p:cNvSpPr/>
          <p:nvPr/>
        </p:nvSpPr>
        <p:spPr>
          <a:xfrm>
            <a:off x="1071066" y="1420923"/>
            <a:ext cx="10049867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y-GB" sz="6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Fyddai Tom yn gallu dringo’r</a:t>
            </a:r>
          </a:p>
          <a:p>
            <a:pPr algn="ctr"/>
            <a:r>
              <a:rPr lang="cy-GB" sz="6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mynydd yn Ffrainc?</a:t>
            </a:r>
            <a:endParaRPr lang="cy-GB" sz="66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Petryal 4">
            <a:extLst>
              <a:ext uri="{FF2B5EF4-FFF2-40B4-BE49-F238E27FC236}">
                <a16:creationId xmlns:a16="http://schemas.microsoft.com/office/drawing/2014/main" id="{D6957CA6-EB43-495A-93D7-4158BF8370CA}"/>
              </a:ext>
            </a:extLst>
          </p:cNvPr>
          <p:cNvSpPr/>
          <p:nvPr/>
        </p:nvSpPr>
        <p:spPr>
          <a:xfrm>
            <a:off x="794055" y="4733365"/>
            <a:ext cx="293907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y-GB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Byddai/ </a:t>
            </a:r>
          </a:p>
          <a:p>
            <a:pPr algn="ctr"/>
            <a:r>
              <a:rPr lang="cy-GB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Na fyddai</a:t>
            </a:r>
            <a:endParaRPr lang="cy-GB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Petryal 5">
            <a:extLst>
              <a:ext uri="{FF2B5EF4-FFF2-40B4-BE49-F238E27FC236}">
                <a16:creationId xmlns:a16="http://schemas.microsoft.com/office/drawing/2014/main" id="{8B5794D2-7F94-4439-A538-312F572873BB}"/>
              </a:ext>
            </a:extLst>
          </p:cNvPr>
          <p:cNvSpPr/>
          <p:nvPr/>
        </p:nvSpPr>
        <p:spPr>
          <a:xfrm>
            <a:off x="9095557" y="4733365"/>
            <a:ext cx="242771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y-GB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Bydd/ </a:t>
            </a:r>
          </a:p>
          <a:p>
            <a:pPr algn="ctr"/>
            <a:r>
              <a:rPr lang="cy-GB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Na fydd</a:t>
            </a:r>
            <a:endParaRPr lang="cy-GB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7397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tryal 3">
            <a:extLst>
              <a:ext uri="{FF2B5EF4-FFF2-40B4-BE49-F238E27FC236}">
                <a16:creationId xmlns:a16="http://schemas.microsoft.com/office/drawing/2014/main" id="{85F59F3A-E266-4145-9EF6-C419F0B6C551}"/>
              </a:ext>
            </a:extLst>
          </p:cNvPr>
          <p:cNvSpPr/>
          <p:nvPr/>
        </p:nvSpPr>
        <p:spPr>
          <a:xfrm>
            <a:off x="1787519" y="1420923"/>
            <a:ext cx="8616974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y-GB" sz="6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Oes llawer o bethau i’w</a:t>
            </a:r>
          </a:p>
          <a:p>
            <a:pPr algn="ctr"/>
            <a:r>
              <a:rPr lang="cy-GB" sz="6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gwneud yn yr Alban?</a:t>
            </a:r>
            <a:endParaRPr lang="cy-GB" sz="66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Petryal 4">
            <a:extLst>
              <a:ext uri="{FF2B5EF4-FFF2-40B4-BE49-F238E27FC236}">
                <a16:creationId xmlns:a16="http://schemas.microsoft.com/office/drawing/2014/main" id="{D6957CA6-EB43-495A-93D7-4158BF8370CA}"/>
              </a:ext>
            </a:extLst>
          </p:cNvPr>
          <p:cNvSpPr/>
          <p:nvPr/>
        </p:nvSpPr>
        <p:spPr>
          <a:xfrm>
            <a:off x="1037808" y="4733365"/>
            <a:ext cx="245156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y-GB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Ydy/</a:t>
            </a:r>
          </a:p>
          <a:p>
            <a:pPr algn="ctr"/>
            <a:r>
              <a:rPr lang="cy-GB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Nac ydy</a:t>
            </a:r>
          </a:p>
        </p:txBody>
      </p:sp>
      <p:sp>
        <p:nvSpPr>
          <p:cNvPr id="6" name="Petryal 5">
            <a:extLst>
              <a:ext uri="{FF2B5EF4-FFF2-40B4-BE49-F238E27FC236}">
                <a16:creationId xmlns:a16="http://schemas.microsoft.com/office/drawing/2014/main" id="{8B5794D2-7F94-4439-A538-312F572873BB}"/>
              </a:ext>
            </a:extLst>
          </p:cNvPr>
          <p:cNvSpPr/>
          <p:nvPr/>
        </p:nvSpPr>
        <p:spPr>
          <a:xfrm>
            <a:off x="9096584" y="4733365"/>
            <a:ext cx="242566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y-GB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Oes/</a:t>
            </a:r>
          </a:p>
          <a:p>
            <a:pPr algn="ctr"/>
            <a:r>
              <a:rPr lang="cy-GB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Nac oes</a:t>
            </a:r>
          </a:p>
        </p:txBody>
      </p:sp>
    </p:spTree>
    <p:extLst>
      <p:ext uri="{BB962C8B-B14F-4D97-AF65-F5344CB8AC3E}">
        <p14:creationId xmlns:p14="http://schemas.microsoft.com/office/powerpoint/2010/main" val="3457121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tryal 3">
            <a:extLst>
              <a:ext uri="{FF2B5EF4-FFF2-40B4-BE49-F238E27FC236}">
                <a16:creationId xmlns:a16="http://schemas.microsoft.com/office/drawing/2014/main" id="{85F59F3A-E266-4145-9EF6-C419F0B6C551}"/>
              </a:ext>
            </a:extLst>
          </p:cNvPr>
          <p:cNvSpPr/>
          <p:nvPr/>
        </p:nvSpPr>
        <p:spPr>
          <a:xfrm>
            <a:off x="1984084" y="1420923"/>
            <a:ext cx="8223854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y-GB" sz="6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Est ti i Loegr y llynedd?</a:t>
            </a:r>
          </a:p>
        </p:txBody>
      </p:sp>
      <p:sp>
        <p:nvSpPr>
          <p:cNvPr id="5" name="Petryal 4">
            <a:extLst>
              <a:ext uri="{FF2B5EF4-FFF2-40B4-BE49-F238E27FC236}">
                <a16:creationId xmlns:a16="http://schemas.microsoft.com/office/drawing/2014/main" id="{D6957CA6-EB43-495A-93D7-4158BF8370CA}"/>
              </a:ext>
            </a:extLst>
          </p:cNvPr>
          <p:cNvSpPr/>
          <p:nvPr/>
        </p:nvSpPr>
        <p:spPr>
          <a:xfrm>
            <a:off x="944033" y="4733365"/>
            <a:ext cx="263912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y-GB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Ydw/</a:t>
            </a:r>
          </a:p>
          <a:p>
            <a:pPr algn="ctr"/>
            <a:r>
              <a:rPr lang="cy-GB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Nac ydw</a:t>
            </a:r>
          </a:p>
        </p:txBody>
      </p:sp>
      <p:sp>
        <p:nvSpPr>
          <p:cNvPr id="6" name="Petryal 5">
            <a:extLst>
              <a:ext uri="{FF2B5EF4-FFF2-40B4-BE49-F238E27FC236}">
                <a16:creationId xmlns:a16="http://schemas.microsoft.com/office/drawing/2014/main" id="{8B5794D2-7F94-4439-A538-312F572873BB}"/>
              </a:ext>
            </a:extLst>
          </p:cNvPr>
          <p:cNvSpPr/>
          <p:nvPr/>
        </p:nvSpPr>
        <p:spPr>
          <a:xfrm>
            <a:off x="9260090" y="4733365"/>
            <a:ext cx="209865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y-GB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Do/</a:t>
            </a:r>
          </a:p>
          <a:p>
            <a:pPr algn="ctr"/>
            <a:r>
              <a:rPr lang="cy-GB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Naddo</a:t>
            </a:r>
          </a:p>
        </p:txBody>
      </p:sp>
    </p:spTree>
    <p:extLst>
      <p:ext uri="{BB962C8B-B14F-4D97-AF65-F5344CB8AC3E}">
        <p14:creationId xmlns:p14="http://schemas.microsoft.com/office/powerpoint/2010/main" val="2344664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tryal 3">
            <a:extLst>
              <a:ext uri="{FF2B5EF4-FFF2-40B4-BE49-F238E27FC236}">
                <a16:creationId xmlns:a16="http://schemas.microsoft.com/office/drawing/2014/main" id="{85F59F3A-E266-4145-9EF6-C419F0B6C551}"/>
              </a:ext>
            </a:extLst>
          </p:cNvPr>
          <p:cNvSpPr/>
          <p:nvPr/>
        </p:nvSpPr>
        <p:spPr>
          <a:xfrm>
            <a:off x="1819167" y="1420923"/>
            <a:ext cx="8553688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y-GB" sz="6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Ydy Swistir ger Awstria</a:t>
            </a:r>
            <a:r>
              <a:rPr lang="cy-GB" sz="6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?</a:t>
            </a:r>
          </a:p>
        </p:txBody>
      </p:sp>
      <p:sp>
        <p:nvSpPr>
          <p:cNvPr id="5" name="Petryal 4">
            <a:extLst>
              <a:ext uri="{FF2B5EF4-FFF2-40B4-BE49-F238E27FC236}">
                <a16:creationId xmlns:a16="http://schemas.microsoft.com/office/drawing/2014/main" id="{D6957CA6-EB43-495A-93D7-4158BF8370CA}"/>
              </a:ext>
            </a:extLst>
          </p:cNvPr>
          <p:cNvSpPr/>
          <p:nvPr/>
        </p:nvSpPr>
        <p:spPr>
          <a:xfrm>
            <a:off x="1037808" y="4733365"/>
            <a:ext cx="245156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y-GB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Ydy/</a:t>
            </a:r>
          </a:p>
          <a:p>
            <a:pPr algn="ctr"/>
            <a:r>
              <a:rPr lang="cy-GB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Nac ydy</a:t>
            </a:r>
          </a:p>
        </p:txBody>
      </p:sp>
      <p:sp>
        <p:nvSpPr>
          <p:cNvPr id="6" name="Petryal 5">
            <a:extLst>
              <a:ext uri="{FF2B5EF4-FFF2-40B4-BE49-F238E27FC236}">
                <a16:creationId xmlns:a16="http://schemas.microsoft.com/office/drawing/2014/main" id="{8B5794D2-7F94-4439-A538-312F572873BB}"/>
              </a:ext>
            </a:extLst>
          </p:cNvPr>
          <p:cNvSpPr/>
          <p:nvPr/>
        </p:nvSpPr>
        <p:spPr>
          <a:xfrm>
            <a:off x="9483420" y="4733365"/>
            <a:ext cx="165199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y-GB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Ie/</a:t>
            </a:r>
          </a:p>
          <a:p>
            <a:pPr algn="ctr"/>
            <a:r>
              <a:rPr lang="cy-GB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Nage</a:t>
            </a:r>
          </a:p>
        </p:txBody>
      </p:sp>
    </p:spTree>
    <p:extLst>
      <p:ext uri="{BB962C8B-B14F-4D97-AF65-F5344CB8AC3E}">
        <p14:creationId xmlns:p14="http://schemas.microsoft.com/office/powerpoint/2010/main" val="1102334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tryal 3">
            <a:extLst>
              <a:ext uri="{FF2B5EF4-FFF2-40B4-BE49-F238E27FC236}">
                <a16:creationId xmlns:a16="http://schemas.microsoft.com/office/drawing/2014/main" id="{85F59F3A-E266-4145-9EF6-C419F0B6C551}"/>
              </a:ext>
            </a:extLst>
          </p:cNvPr>
          <p:cNvSpPr/>
          <p:nvPr/>
        </p:nvSpPr>
        <p:spPr>
          <a:xfrm>
            <a:off x="675431" y="1420923"/>
            <a:ext cx="10841173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y-GB" sz="6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Oeddet ti’n gwybod bod </a:t>
            </a:r>
          </a:p>
          <a:p>
            <a:pPr algn="ctr"/>
            <a:r>
              <a:rPr lang="cy-GB" sz="6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Awstralia g</a:t>
            </a:r>
            <a:r>
              <a:rPr lang="cy-GB" sz="66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er Seland Newydd?</a:t>
            </a:r>
          </a:p>
        </p:txBody>
      </p:sp>
      <p:sp>
        <p:nvSpPr>
          <p:cNvPr id="5" name="Petryal 4">
            <a:extLst>
              <a:ext uri="{FF2B5EF4-FFF2-40B4-BE49-F238E27FC236}">
                <a16:creationId xmlns:a16="http://schemas.microsoft.com/office/drawing/2014/main" id="{D6957CA6-EB43-495A-93D7-4158BF8370CA}"/>
              </a:ext>
            </a:extLst>
          </p:cNvPr>
          <p:cNvSpPr/>
          <p:nvPr/>
        </p:nvSpPr>
        <p:spPr>
          <a:xfrm>
            <a:off x="816723" y="4733365"/>
            <a:ext cx="289374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y-GB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Oedd/</a:t>
            </a:r>
          </a:p>
          <a:p>
            <a:pPr algn="ctr"/>
            <a:r>
              <a:rPr lang="cy-GB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Nac oedd</a:t>
            </a:r>
          </a:p>
        </p:txBody>
      </p:sp>
      <p:sp>
        <p:nvSpPr>
          <p:cNvPr id="6" name="Petryal 5">
            <a:extLst>
              <a:ext uri="{FF2B5EF4-FFF2-40B4-BE49-F238E27FC236}">
                <a16:creationId xmlns:a16="http://schemas.microsoft.com/office/drawing/2014/main" id="{8B5794D2-7F94-4439-A538-312F572873BB}"/>
              </a:ext>
            </a:extLst>
          </p:cNvPr>
          <p:cNvSpPr/>
          <p:nvPr/>
        </p:nvSpPr>
        <p:spPr>
          <a:xfrm>
            <a:off x="8189915" y="4733365"/>
            <a:ext cx="378180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y-GB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Oeddwn/</a:t>
            </a:r>
          </a:p>
          <a:p>
            <a:pPr algn="ctr"/>
            <a:r>
              <a:rPr lang="cy-GB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Nac oeddwn</a:t>
            </a:r>
          </a:p>
        </p:txBody>
      </p:sp>
    </p:spTree>
    <p:extLst>
      <p:ext uri="{BB962C8B-B14F-4D97-AF65-F5344CB8AC3E}">
        <p14:creationId xmlns:p14="http://schemas.microsoft.com/office/powerpoint/2010/main" val="884419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TM04033937[[fn=Vapor Trail]]</Template>
  <TotalTime>162</TotalTime>
  <Words>552</Words>
  <Application>Microsoft Office PowerPoint</Application>
  <PresentationFormat>Sgrin Lydan</PresentationFormat>
  <Paragraphs>121</Paragraphs>
  <Slides>27</Slides>
  <Notes>0</Notes>
  <HiddenSlides>0</HiddenSlides>
  <MMClips>0</MMClips>
  <ScaleCrop>false</ScaleCrop>
  <HeadingPairs>
    <vt:vector size="6" baseType="variant">
      <vt:variant>
        <vt:lpstr>Ffontiau a Ddefnyddiwyd</vt:lpstr>
      </vt:variant>
      <vt:variant>
        <vt:i4>5</vt:i4>
      </vt:variant>
      <vt:variant>
        <vt:lpstr>Thema</vt:lpstr>
      </vt:variant>
      <vt:variant>
        <vt:i4>1</vt:i4>
      </vt:variant>
      <vt:variant>
        <vt:lpstr>Teitlau Sleidiau</vt:lpstr>
      </vt:variant>
      <vt:variant>
        <vt:i4>27</vt:i4>
      </vt:variant>
    </vt:vector>
  </HeadingPairs>
  <TitlesOfParts>
    <vt:vector size="33" baseType="lpstr">
      <vt:lpstr> cal</vt:lpstr>
      <vt:lpstr>Arial</vt:lpstr>
      <vt:lpstr>Calibri</vt:lpstr>
      <vt:lpstr>Century Gothic</vt:lpstr>
      <vt:lpstr>Times New Roman</vt:lpstr>
      <vt:lpstr>Vapor Trail</vt:lpstr>
      <vt:lpstr>Tasgau Tawel-  </vt:lpstr>
      <vt:lpstr>Cyflwyniad PowerPoint</vt:lpstr>
      <vt:lpstr>Nod y wers</vt:lpstr>
      <vt:lpstr>Deilliannau dysgu</vt:lpstr>
      <vt:lpstr>Cyflwyniad PowerPoint</vt:lpstr>
      <vt:lpstr>Cyflwyniad PowerPoint</vt:lpstr>
      <vt:lpstr>Cyflwyniad PowerPoint</vt:lpstr>
      <vt:lpstr>Cyflwyniad PowerPoint</vt:lpstr>
      <vt:lpstr>Cyflwyniad PowerPoint</vt:lpstr>
      <vt:lpstr>Cyflwyniad PowerPoint</vt:lpstr>
      <vt:lpstr>Cyflwyniad PowerPoint</vt:lpstr>
      <vt:lpstr>Cyflwyniad PowerPoint</vt:lpstr>
      <vt:lpstr>Cyflwyniad PowerPoint</vt:lpstr>
      <vt:lpstr>Cyflwyniad PowerPoint</vt:lpstr>
      <vt:lpstr>Cyflwyniad PowerPoint</vt:lpstr>
      <vt:lpstr>Cyflwyniad PowerPoint</vt:lpstr>
      <vt:lpstr>Cyflwyniad PowerPoint</vt:lpstr>
      <vt:lpstr>Cyflwyniad PowerPoint</vt:lpstr>
      <vt:lpstr>Tasg ddarllen a deall</vt:lpstr>
      <vt:lpstr>Cyflwyniad PowerPoint</vt:lpstr>
      <vt:lpstr>Cyflwyniad PowerPoint</vt:lpstr>
      <vt:lpstr>Cyflwyniad PowerPoint</vt:lpstr>
      <vt:lpstr>Cyflwyniad PowerPoint</vt:lpstr>
      <vt:lpstr>Cyflwyniad PowerPoint</vt:lpstr>
      <vt:lpstr>Cyflwyniad PowerPoint</vt:lpstr>
      <vt:lpstr>Cyflwyniad PowerPoint</vt:lpstr>
      <vt:lpstr>Cyflwyniad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PGCE Student</dc:creator>
  <cp:lastModifiedBy>Ellie-jo Thomas (1900708)</cp:lastModifiedBy>
  <cp:revision>53</cp:revision>
  <dcterms:created xsi:type="dcterms:W3CDTF">2020-01-08T17:33:40Z</dcterms:created>
  <dcterms:modified xsi:type="dcterms:W3CDTF">2020-03-27T11:00:09Z</dcterms:modified>
</cp:coreProperties>
</file>