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6" r:id="rId10"/>
    <p:sldId id="263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57" d="100"/>
          <a:sy n="157" d="100"/>
        </p:scale>
        <p:origin x="-22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56834E-4BEB-4E3A-923A-AA5011EA14A8}" type="datetimeFigureOut">
              <a:rPr lang="en-US" smtClean="0"/>
              <a:t>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6BA39-929C-4D64-A9A6-6F25561EF0A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oetryfoundation.org/poets/lewis-carrol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Drama and Poetry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Poetry and drama –their place in the curriculum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was your experience?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Positives?</a:t>
            </a:r>
          </a:p>
          <a:p>
            <a:r>
              <a:rPr lang="en-GB" dirty="0" smtClean="0"/>
              <a:t>Negatives?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its worth? Why do we include drama and poetry in the classroom?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Literacy</a:t>
            </a:r>
          </a:p>
          <a:p>
            <a:pPr lvl="0"/>
            <a:r>
              <a:rPr lang="en-GB" dirty="0"/>
              <a:t>Emotional Literacy / Empathy</a:t>
            </a:r>
          </a:p>
          <a:p>
            <a:pPr lvl="0"/>
            <a:r>
              <a:rPr lang="en-GB" dirty="0"/>
              <a:t>Develop understanding of context</a:t>
            </a:r>
          </a:p>
          <a:p>
            <a:pPr lvl="0"/>
            <a:r>
              <a:rPr lang="en-GB" dirty="0"/>
              <a:t>Establish foundation of English study</a:t>
            </a:r>
          </a:p>
          <a:p>
            <a:pPr lvl="0"/>
            <a:r>
              <a:rPr lang="en-GB" dirty="0"/>
              <a:t>Challenge</a:t>
            </a:r>
          </a:p>
          <a:p>
            <a:pPr lvl="0"/>
            <a:r>
              <a:rPr lang="en-GB" dirty="0"/>
              <a:t>Develop a range of experience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Collaboration</a:t>
            </a:r>
          </a:p>
          <a:p>
            <a:pPr lvl="0"/>
            <a:r>
              <a:rPr lang="en-GB" dirty="0"/>
              <a:t>Well being</a:t>
            </a:r>
          </a:p>
          <a:p>
            <a:pPr lvl="0"/>
            <a:r>
              <a:rPr lang="en-GB" dirty="0"/>
              <a:t>Participation / Engagement</a:t>
            </a:r>
          </a:p>
          <a:p>
            <a:pPr lvl="0"/>
            <a:r>
              <a:rPr lang="en-GB" dirty="0"/>
              <a:t>Performance</a:t>
            </a:r>
          </a:p>
          <a:p>
            <a:pPr lvl="0"/>
            <a:r>
              <a:rPr lang="en-GB" dirty="0"/>
              <a:t>YCC</a:t>
            </a:r>
          </a:p>
          <a:p>
            <a:pPr lvl="0"/>
            <a:r>
              <a:rPr lang="en-GB" dirty="0"/>
              <a:t>ESDGC</a:t>
            </a:r>
          </a:p>
          <a:p>
            <a:pPr lvl="0"/>
            <a:r>
              <a:rPr lang="en-GB" dirty="0"/>
              <a:t>Donaldson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Barriers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Subject knowledge</a:t>
            </a:r>
          </a:p>
          <a:p>
            <a:r>
              <a:rPr lang="en-GB" dirty="0" smtClean="0"/>
              <a:t>Time –full curriculum</a:t>
            </a:r>
          </a:p>
          <a:p>
            <a:r>
              <a:rPr lang="en-GB" dirty="0" smtClean="0"/>
              <a:t>Previous experience</a:t>
            </a:r>
          </a:p>
          <a:p>
            <a:r>
              <a:rPr lang="en-GB" dirty="0" smtClean="0"/>
              <a:t>Perspective bias</a:t>
            </a:r>
          </a:p>
          <a:p>
            <a:r>
              <a:rPr lang="en-GB" dirty="0" smtClean="0"/>
              <a:t>Challenge/pitch</a:t>
            </a:r>
          </a:p>
          <a:p>
            <a:r>
              <a:rPr lang="en-GB" dirty="0" smtClean="0"/>
              <a:t>Resourcing –including physical space</a:t>
            </a:r>
          </a:p>
          <a:p>
            <a:r>
              <a:rPr lang="en-GB" dirty="0" smtClean="0"/>
              <a:t>Age and stage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Aspects of Drama and poetry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u="sng" dirty="0"/>
              <a:t>Aspects of the text</a:t>
            </a:r>
            <a:r>
              <a:rPr lang="en-GB" dirty="0"/>
              <a:t>:     </a:t>
            </a:r>
            <a:r>
              <a:rPr lang="en-GB" b="1" dirty="0"/>
              <a:t>Drama</a:t>
            </a:r>
            <a:endParaRPr lang="en-GB" dirty="0"/>
          </a:p>
          <a:p>
            <a:pPr>
              <a:buNone/>
            </a:pPr>
            <a:r>
              <a:rPr lang="en-GB" i="1" dirty="0"/>
              <a:t>Dialogue;</a:t>
            </a:r>
            <a:endParaRPr lang="en-GB" dirty="0"/>
          </a:p>
          <a:p>
            <a:pPr>
              <a:buNone/>
            </a:pPr>
            <a:r>
              <a:rPr lang="en-GB" i="1" dirty="0"/>
              <a:t>Stage </a:t>
            </a:r>
            <a:r>
              <a:rPr lang="en-GB" i="1" dirty="0" smtClean="0"/>
              <a:t>Direction.</a:t>
            </a:r>
            <a:endParaRPr lang="en-GB" dirty="0"/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u="sng" dirty="0"/>
              <a:t>Aspects of the text</a:t>
            </a:r>
            <a:r>
              <a:rPr lang="en-GB" dirty="0"/>
              <a:t>:     </a:t>
            </a:r>
            <a:r>
              <a:rPr lang="en-GB" b="1" dirty="0"/>
              <a:t>Poetry</a:t>
            </a:r>
            <a:endParaRPr lang="en-GB" dirty="0"/>
          </a:p>
          <a:p>
            <a:pPr>
              <a:buNone/>
            </a:pPr>
            <a:r>
              <a:rPr lang="en-GB" i="1" dirty="0"/>
              <a:t>Meter;</a:t>
            </a:r>
            <a:endParaRPr lang="en-GB" dirty="0"/>
          </a:p>
          <a:p>
            <a:pPr>
              <a:buNone/>
            </a:pPr>
            <a:r>
              <a:rPr lang="en-GB" i="1" dirty="0"/>
              <a:t>Form and </a:t>
            </a:r>
            <a:r>
              <a:rPr lang="en-GB" i="1" dirty="0" smtClean="0"/>
              <a:t>style.</a:t>
            </a:r>
            <a:endParaRPr lang="en-GB" dirty="0"/>
          </a:p>
          <a:p>
            <a:pPr>
              <a:buNone/>
            </a:pPr>
            <a:r>
              <a:rPr lang="en-GB" i="1" dirty="0"/>
              <a:t> </a:t>
            </a:r>
            <a:endParaRPr lang="en-GB" dirty="0"/>
          </a:p>
          <a:p>
            <a:pPr>
              <a:buNone/>
            </a:pPr>
            <a:r>
              <a:rPr lang="en-GB" i="1" dirty="0"/>
              <a:t> </a:t>
            </a:r>
            <a:endParaRPr lang="en-GB" dirty="0"/>
          </a:p>
          <a:p>
            <a:pPr>
              <a:buNone/>
            </a:pPr>
            <a:r>
              <a:rPr lang="en-GB" u="sng" dirty="0" smtClean="0"/>
              <a:t>Common to both:</a:t>
            </a:r>
          </a:p>
          <a:p>
            <a:pPr>
              <a:buNone/>
            </a:pPr>
            <a:r>
              <a:rPr lang="en-GB" dirty="0" smtClean="0"/>
              <a:t>Context</a:t>
            </a:r>
            <a:r>
              <a:rPr lang="en-GB" dirty="0"/>
              <a:t>;</a:t>
            </a:r>
          </a:p>
          <a:p>
            <a:pPr>
              <a:buNone/>
            </a:pPr>
            <a:r>
              <a:rPr lang="en-GB" dirty="0" smtClean="0"/>
              <a:t>Character/voice;</a:t>
            </a:r>
            <a:endParaRPr lang="en-GB" dirty="0"/>
          </a:p>
          <a:p>
            <a:pPr>
              <a:buNone/>
            </a:pPr>
            <a:r>
              <a:rPr lang="en-GB" dirty="0"/>
              <a:t>Themes;</a:t>
            </a:r>
          </a:p>
          <a:p>
            <a:pPr>
              <a:buNone/>
            </a:pPr>
            <a:r>
              <a:rPr lang="en-GB" dirty="0"/>
              <a:t>Setting / Atmosphere;</a:t>
            </a:r>
          </a:p>
          <a:p>
            <a:pPr>
              <a:buNone/>
            </a:pPr>
            <a:r>
              <a:rPr lang="en-GB" dirty="0"/>
              <a:t>Language / Vocabulary/Devices.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Poetry in the classroom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/>
              <a:t>Analysis -</a:t>
            </a:r>
            <a:endParaRPr lang="en-GB" dirty="0"/>
          </a:p>
          <a:p>
            <a:pPr>
              <a:buNone/>
            </a:pPr>
            <a:r>
              <a:rPr lang="en-GB" dirty="0"/>
              <a:t>Engage as a reader</a:t>
            </a:r>
          </a:p>
          <a:p>
            <a:pPr>
              <a:buNone/>
            </a:pPr>
            <a:r>
              <a:rPr lang="en-GB" dirty="0"/>
              <a:t>Explore meanings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b="1" dirty="0"/>
              <a:t>Production –</a:t>
            </a:r>
            <a:endParaRPr lang="en-GB" dirty="0"/>
          </a:p>
          <a:p>
            <a:pPr>
              <a:buNone/>
            </a:pPr>
            <a:r>
              <a:rPr lang="en-GB" dirty="0"/>
              <a:t>Engage as a writer</a:t>
            </a:r>
          </a:p>
          <a:p>
            <a:pPr>
              <a:buNone/>
            </a:pPr>
            <a:r>
              <a:rPr lang="en-GB" dirty="0"/>
              <a:t>Develop expression</a:t>
            </a:r>
          </a:p>
          <a:p>
            <a:pPr>
              <a:buNone/>
            </a:pPr>
            <a:r>
              <a:rPr lang="en-GB" dirty="0"/>
              <a:t>Explore textual conventions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000" b="1" dirty="0"/>
              <a:t>Jabberwocky 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cap="all" dirty="0"/>
              <a:t>By </a:t>
            </a:r>
            <a:r>
              <a:rPr lang="en-GB" sz="2000" u="sng" cap="all" dirty="0">
                <a:hlinkClick r:id="rId2"/>
              </a:rPr>
              <a:t>Lewis Carroll</a:t>
            </a:r>
            <a:endParaRPr lang="en-GB" sz="2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>
            <a:normAutofit fontScale="25000" lnSpcReduction="20000"/>
          </a:bodyPr>
          <a:lstStyle/>
          <a:p>
            <a:pPr algn="ctr" fontAlgn="base">
              <a:buNone/>
            </a:pPr>
            <a:r>
              <a:rPr lang="en-GB" dirty="0" err="1"/>
              <a:t>’Twas</a:t>
            </a:r>
            <a:r>
              <a:rPr lang="en-GB" dirty="0"/>
              <a:t> </a:t>
            </a:r>
            <a:r>
              <a:rPr lang="en-GB" dirty="0" err="1"/>
              <a:t>brillig</a:t>
            </a:r>
            <a:r>
              <a:rPr lang="en-GB" dirty="0"/>
              <a:t>, and the </a:t>
            </a:r>
            <a:r>
              <a:rPr lang="en-GB" dirty="0" err="1"/>
              <a:t>slithy</a:t>
            </a:r>
            <a:r>
              <a:rPr lang="en-GB" dirty="0"/>
              <a:t> </a:t>
            </a:r>
            <a:r>
              <a:rPr lang="en-GB" dirty="0" err="1" smtClean="0"/>
              <a:t>toves</a:t>
            </a:r>
            <a:r>
              <a:rPr lang="en-GB" dirty="0" smtClean="0"/>
              <a:t> </a:t>
            </a:r>
          </a:p>
          <a:p>
            <a:pPr algn="ctr" fontAlgn="base">
              <a:buNone/>
            </a:pPr>
            <a:r>
              <a:rPr lang="en-GB" dirty="0" smtClean="0"/>
              <a:t> Did gyre and </a:t>
            </a:r>
            <a:r>
              <a:rPr lang="en-GB" dirty="0" err="1" smtClean="0"/>
              <a:t>gimble</a:t>
            </a:r>
            <a:r>
              <a:rPr lang="en-GB" dirty="0" smtClean="0"/>
              <a:t> in the </a:t>
            </a:r>
            <a:r>
              <a:rPr lang="en-GB" dirty="0" err="1" smtClean="0"/>
              <a:t>wabe</a:t>
            </a:r>
            <a:r>
              <a:rPr lang="en-GB" dirty="0" smtClean="0"/>
              <a:t>: </a:t>
            </a:r>
          </a:p>
          <a:p>
            <a:pPr algn="ctr" fontAlgn="base">
              <a:buNone/>
            </a:pPr>
            <a:r>
              <a:rPr lang="en-GB" dirty="0" smtClean="0"/>
              <a:t>All </a:t>
            </a:r>
            <a:r>
              <a:rPr lang="en-GB" dirty="0" err="1"/>
              <a:t>mimsy</a:t>
            </a:r>
            <a:r>
              <a:rPr lang="en-GB" dirty="0"/>
              <a:t> were the </a:t>
            </a:r>
            <a:r>
              <a:rPr lang="en-GB" dirty="0" err="1" smtClean="0"/>
              <a:t>borogoves</a:t>
            </a:r>
            <a:r>
              <a:rPr lang="en-GB" dirty="0" smtClean="0"/>
              <a:t>,</a:t>
            </a:r>
          </a:p>
          <a:p>
            <a:pPr algn="ctr" fontAlgn="base">
              <a:buNone/>
            </a:pPr>
            <a:r>
              <a:rPr lang="en-GB" dirty="0" smtClean="0"/>
              <a:t>And </a:t>
            </a:r>
            <a:r>
              <a:rPr lang="en-GB" dirty="0"/>
              <a:t>the </a:t>
            </a:r>
            <a:r>
              <a:rPr lang="en-GB" dirty="0" err="1"/>
              <a:t>mome</a:t>
            </a:r>
            <a:r>
              <a:rPr lang="en-GB" dirty="0"/>
              <a:t> </a:t>
            </a:r>
            <a:r>
              <a:rPr lang="en-GB" dirty="0" err="1"/>
              <a:t>raths</a:t>
            </a:r>
            <a:r>
              <a:rPr lang="en-GB" dirty="0"/>
              <a:t> </a:t>
            </a:r>
            <a:r>
              <a:rPr lang="en-GB" dirty="0" err="1"/>
              <a:t>outgrabe</a:t>
            </a:r>
            <a:r>
              <a:rPr lang="en-GB" dirty="0"/>
              <a:t>. </a:t>
            </a:r>
          </a:p>
          <a:p>
            <a:pPr algn="ctr" fontAlgn="base"/>
            <a:endParaRPr lang="en-GB" dirty="0" smtClean="0"/>
          </a:p>
          <a:p>
            <a:pPr algn="ctr" fontAlgn="base">
              <a:buNone/>
            </a:pPr>
            <a:r>
              <a:rPr lang="en-GB" dirty="0" smtClean="0"/>
              <a:t>“</a:t>
            </a:r>
            <a:r>
              <a:rPr lang="en-GB" dirty="0"/>
              <a:t>Beware the </a:t>
            </a:r>
            <a:r>
              <a:rPr lang="en-GB" dirty="0" err="1"/>
              <a:t>Jabberwock</a:t>
            </a:r>
            <a:r>
              <a:rPr lang="en-GB" dirty="0"/>
              <a:t>, my son! </a:t>
            </a:r>
          </a:p>
          <a:p>
            <a:pPr algn="ctr" fontAlgn="base">
              <a:buNone/>
            </a:pPr>
            <a:r>
              <a:rPr lang="en-GB" dirty="0"/>
              <a:t>    </a:t>
            </a:r>
            <a:r>
              <a:rPr lang="en-GB" dirty="0" smtClean="0"/>
              <a:t>The </a:t>
            </a:r>
            <a:r>
              <a:rPr lang="en-GB" dirty="0"/>
              <a:t>jaws that bite, the claws that catch! </a:t>
            </a:r>
          </a:p>
          <a:p>
            <a:pPr algn="ctr" fontAlgn="base">
              <a:buNone/>
            </a:pPr>
            <a:r>
              <a:rPr lang="en-GB" dirty="0"/>
              <a:t>Beware the </a:t>
            </a:r>
            <a:r>
              <a:rPr lang="en-GB" dirty="0" err="1"/>
              <a:t>Jubjub</a:t>
            </a:r>
            <a:r>
              <a:rPr lang="en-GB" dirty="0"/>
              <a:t> bird, and shun </a:t>
            </a:r>
          </a:p>
          <a:p>
            <a:pPr algn="ctr" fontAlgn="base">
              <a:buNone/>
            </a:pPr>
            <a:r>
              <a:rPr lang="en-GB" dirty="0"/>
              <a:t>      The </a:t>
            </a:r>
            <a:r>
              <a:rPr lang="en-GB" dirty="0" err="1"/>
              <a:t>frumious</a:t>
            </a:r>
            <a:r>
              <a:rPr lang="en-GB" dirty="0"/>
              <a:t> </a:t>
            </a:r>
            <a:r>
              <a:rPr lang="en-GB" dirty="0" err="1"/>
              <a:t>Bandersnatch</a:t>
            </a:r>
            <a:r>
              <a:rPr lang="en-GB" dirty="0"/>
              <a:t>!” </a:t>
            </a:r>
          </a:p>
          <a:p>
            <a:pPr algn="ctr" fontAlgn="base">
              <a:buNone/>
            </a:pPr>
            <a:r>
              <a:rPr lang="en-GB" dirty="0"/>
              <a:t> </a:t>
            </a:r>
          </a:p>
          <a:p>
            <a:pPr algn="ctr" fontAlgn="base">
              <a:buNone/>
            </a:pPr>
            <a:r>
              <a:rPr lang="en-GB" dirty="0"/>
              <a:t>He took his </a:t>
            </a:r>
            <a:r>
              <a:rPr lang="en-GB" dirty="0" err="1"/>
              <a:t>vorpal</a:t>
            </a:r>
            <a:r>
              <a:rPr lang="en-GB" dirty="0"/>
              <a:t> sword in hand; </a:t>
            </a:r>
            <a:endParaRPr lang="en-GB" dirty="0" smtClean="0"/>
          </a:p>
          <a:p>
            <a:pPr algn="ctr" fontAlgn="base">
              <a:buNone/>
            </a:pPr>
            <a:r>
              <a:rPr lang="en-GB" dirty="0"/>
              <a:t> Long time the </a:t>
            </a:r>
            <a:r>
              <a:rPr lang="en-GB" dirty="0" err="1"/>
              <a:t>manxome</a:t>
            </a:r>
            <a:r>
              <a:rPr lang="en-GB" dirty="0"/>
              <a:t> foe he sought— </a:t>
            </a:r>
          </a:p>
          <a:p>
            <a:pPr algn="ctr" fontAlgn="base">
              <a:buNone/>
            </a:pPr>
            <a:r>
              <a:rPr lang="en-GB" dirty="0"/>
              <a:t>So rested he by the </a:t>
            </a:r>
            <a:r>
              <a:rPr lang="en-GB" dirty="0" err="1"/>
              <a:t>Tumtum</a:t>
            </a:r>
            <a:r>
              <a:rPr lang="en-GB" dirty="0"/>
              <a:t> </a:t>
            </a:r>
            <a:r>
              <a:rPr lang="en-GB" dirty="0" smtClean="0"/>
              <a:t>tree</a:t>
            </a:r>
          </a:p>
          <a:p>
            <a:pPr algn="ctr" fontAlgn="base">
              <a:buNone/>
            </a:pPr>
            <a:r>
              <a:rPr lang="en-GB" dirty="0" smtClean="0"/>
              <a:t>And </a:t>
            </a:r>
            <a:r>
              <a:rPr lang="en-GB" dirty="0"/>
              <a:t>stood awhile in thought. </a:t>
            </a:r>
          </a:p>
          <a:p>
            <a:pPr algn="ctr" fontAlgn="base">
              <a:buNone/>
            </a:pPr>
            <a:r>
              <a:rPr lang="en-GB" dirty="0"/>
              <a:t> </a:t>
            </a:r>
          </a:p>
          <a:p>
            <a:pPr algn="ctr" fontAlgn="base">
              <a:buNone/>
            </a:pPr>
            <a:r>
              <a:rPr lang="en-GB" dirty="0"/>
              <a:t>And, as in </a:t>
            </a:r>
            <a:r>
              <a:rPr lang="en-GB" dirty="0" err="1"/>
              <a:t>uffish</a:t>
            </a:r>
            <a:r>
              <a:rPr lang="en-GB" dirty="0"/>
              <a:t> thought he stood</a:t>
            </a:r>
            <a:r>
              <a:rPr lang="en-GB" dirty="0" smtClean="0"/>
              <a:t>,</a:t>
            </a:r>
          </a:p>
          <a:p>
            <a:pPr algn="ctr" fontAlgn="base">
              <a:buNone/>
            </a:pPr>
            <a:r>
              <a:rPr lang="en-GB" dirty="0"/>
              <a:t>  The </a:t>
            </a:r>
            <a:r>
              <a:rPr lang="en-GB" dirty="0" err="1"/>
              <a:t>Jabberwock</a:t>
            </a:r>
            <a:r>
              <a:rPr lang="en-GB" dirty="0"/>
              <a:t>, with eyes of flame, </a:t>
            </a:r>
          </a:p>
          <a:p>
            <a:pPr algn="ctr" fontAlgn="base">
              <a:buNone/>
            </a:pPr>
            <a:r>
              <a:rPr lang="en-GB" dirty="0"/>
              <a:t>Came </a:t>
            </a:r>
            <a:r>
              <a:rPr lang="en-GB" dirty="0" err="1"/>
              <a:t>whiffling</a:t>
            </a:r>
            <a:r>
              <a:rPr lang="en-GB" dirty="0"/>
              <a:t> through the </a:t>
            </a:r>
            <a:r>
              <a:rPr lang="en-GB" dirty="0" err="1"/>
              <a:t>tulgey</a:t>
            </a:r>
            <a:r>
              <a:rPr lang="en-GB" dirty="0"/>
              <a:t> wood, </a:t>
            </a:r>
            <a:endParaRPr lang="en-GB" dirty="0" smtClean="0"/>
          </a:p>
          <a:p>
            <a:pPr algn="ctr" fontAlgn="base">
              <a:buNone/>
            </a:pPr>
            <a:r>
              <a:rPr lang="en-GB" dirty="0"/>
              <a:t> And burbled as it came! </a:t>
            </a:r>
          </a:p>
          <a:p>
            <a:pPr algn="ctr" fontAlgn="base">
              <a:buNone/>
            </a:pPr>
            <a:r>
              <a:rPr lang="en-GB" dirty="0"/>
              <a:t> </a:t>
            </a:r>
          </a:p>
          <a:p>
            <a:pPr algn="ctr" fontAlgn="base">
              <a:buNone/>
            </a:pPr>
            <a:r>
              <a:rPr lang="en-GB" dirty="0"/>
              <a:t>One, two! One, two! And through and through </a:t>
            </a:r>
            <a:endParaRPr lang="en-GB" dirty="0" smtClean="0"/>
          </a:p>
          <a:p>
            <a:pPr algn="ctr" fontAlgn="base">
              <a:buNone/>
            </a:pPr>
            <a:r>
              <a:rPr lang="en-GB" dirty="0" smtClean="0"/>
              <a:t>The </a:t>
            </a:r>
            <a:r>
              <a:rPr lang="en-GB" dirty="0" err="1"/>
              <a:t>vorpal</a:t>
            </a:r>
            <a:r>
              <a:rPr lang="en-GB" dirty="0"/>
              <a:t> blade went snicker-snack! </a:t>
            </a:r>
          </a:p>
          <a:p>
            <a:pPr algn="ctr" fontAlgn="base">
              <a:buNone/>
            </a:pPr>
            <a:r>
              <a:rPr lang="en-GB" dirty="0"/>
              <a:t>He left it dead, and with its head </a:t>
            </a:r>
            <a:endParaRPr lang="en-GB" dirty="0" smtClean="0"/>
          </a:p>
          <a:p>
            <a:pPr algn="ctr" fontAlgn="base">
              <a:buNone/>
            </a:pPr>
            <a:r>
              <a:rPr lang="en-GB" dirty="0"/>
              <a:t> He went galumphing back. </a:t>
            </a:r>
          </a:p>
          <a:p>
            <a:pPr algn="ctr" fontAlgn="base">
              <a:buNone/>
            </a:pPr>
            <a:r>
              <a:rPr lang="en-GB" dirty="0"/>
              <a:t> </a:t>
            </a:r>
          </a:p>
          <a:p>
            <a:pPr algn="ctr" fontAlgn="base">
              <a:buNone/>
            </a:pPr>
            <a:r>
              <a:rPr lang="en-GB" dirty="0"/>
              <a:t>“And hast thou slain the </a:t>
            </a:r>
            <a:r>
              <a:rPr lang="en-GB" dirty="0" err="1"/>
              <a:t>Jabberwock</a:t>
            </a:r>
            <a:r>
              <a:rPr lang="en-GB" dirty="0"/>
              <a:t>? </a:t>
            </a:r>
            <a:endParaRPr lang="en-GB" dirty="0" smtClean="0"/>
          </a:p>
          <a:p>
            <a:pPr algn="ctr" fontAlgn="base">
              <a:buNone/>
            </a:pPr>
            <a:r>
              <a:rPr lang="en-GB" dirty="0"/>
              <a:t> Come to my arms, my beamish boy! </a:t>
            </a:r>
          </a:p>
          <a:p>
            <a:pPr algn="ctr" fontAlgn="base">
              <a:buNone/>
            </a:pPr>
            <a:r>
              <a:rPr lang="en-GB" dirty="0"/>
              <a:t>O </a:t>
            </a:r>
            <a:r>
              <a:rPr lang="en-GB" dirty="0" err="1"/>
              <a:t>frabjous</a:t>
            </a:r>
            <a:r>
              <a:rPr lang="en-GB" dirty="0"/>
              <a:t> day! </a:t>
            </a:r>
            <a:r>
              <a:rPr lang="en-GB" dirty="0" err="1"/>
              <a:t>Callooh</a:t>
            </a:r>
            <a:r>
              <a:rPr lang="en-GB" dirty="0"/>
              <a:t>! </a:t>
            </a:r>
            <a:r>
              <a:rPr lang="en-GB" dirty="0" err="1"/>
              <a:t>Callay</a:t>
            </a:r>
            <a:r>
              <a:rPr lang="en-GB" dirty="0"/>
              <a:t>!” </a:t>
            </a:r>
            <a:endParaRPr lang="en-GB" dirty="0" smtClean="0"/>
          </a:p>
          <a:p>
            <a:pPr algn="ctr" fontAlgn="base">
              <a:buNone/>
            </a:pPr>
            <a:r>
              <a:rPr lang="en-GB" dirty="0"/>
              <a:t> He chortled in his joy. </a:t>
            </a:r>
          </a:p>
          <a:p>
            <a:pPr algn="ctr" fontAlgn="base">
              <a:buNone/>
            </a:pPr>
            <a:r>
              <a:rPr lang="en-GB" dirty="0"/>
              <a:t> </a:t>
            </a:r>
          </a:p>
          <a:p>
            <a:pPr algn="ctr" fontAlgn="base">
              <a:buNone/>
            </a:pPr>
            <a:r>
              <a:rPr lang="en-GB" dirty="0" err="1"/>
              <a:t>’Twas</a:t>
            </a:r>
            <a:r>
              <a:rPr lang="en-GB" dirty="0"/>
              <a:t> </a:t>
            </a:r>
            <a:r>
              <a:rPr lang="en-GB" dirty="0" err="1"/>
              <a:t>brillig</a:t>
            </a:r>
            <a:r>
              <a:rPr lang="en-GB" dirty="0"/>
              <a:t>, and the </a:t>
            </a:r>
            <a:r>
              <a:rPr lang="en-GB" dirty="0" err="1"/>
              <a:t>slithy</a:t>
            </a:r>
            <a:r>
              <a:rPr lang="en-GB" dirty="0"/>
              <a:t> </a:t>
            </a:r>
            <a:r>
              <a:rPr lang="en-GB" dirty="0" err="1"/>
              <a:t>toves</a:t>
            </a:r>
            <a:r>
              <a:rPr lang="en-GB" dirty="0"/>
              <a:t> </a:t>
            </a:r>
          </a:p>
          <a:p>
            <a:pPr algn="ctr" fontAlgn="base">
              <a:buNone/>
            </a:pPr>
            <a:r>
              <a:rPr lang="en-GB" dirty="0"/>
              <a:t>   Did gyre and </a:t>
            </a:r>
            <a:r>
              <a:rPr lang="en-GB" dirty="0" err="1"/>
              <a:t>gimble</a:t>
            </a:r>
            <a:r>
              <a:rPr lang="en-GB" dirty="0"/>
              <a:t> in the </a:t>
            </a:r>
            <a:r>
              <a:rPr lang="en-GB" dirty="0" err="1"/>
              <a:t>wabe</a:t>
            </a:r>
            <a:r>
              <a:rPr lang="en-GB" dirty="0"/>
              <a:t>: </a:t>
            </a:r>
          </a:p>
          <a:p>
            <a:pPr algn="ctr" fontAlgn="base">
              <a:buNone/>
            </a:pPr>
            <a:r>
              <a:rPr lang="en-GB" dirty="0"/>
              <a:t>All </a:t>
            </a:r>
            <a:r>
              <a:rPr lang="en-GB" dirty="0" err="1"/>
              <a:t>mimsy</a:t>
            </a:r>
            <a:r>
              <a:rPr lang="en-GB" dirty="0"/>
              <a:t> were the </a:t>
            </a:r>
            <a:r>
              <a:rPr lang="en-GB" dirty="0" err="1"/>
              <a:t>borogoves</a:t>
            </a:r>
            <a:r>
              <a:rPr lang="en-GB" dirty="0"/>
              <a:t>, </a:t>
            </a:r>
          </a:p>
          <a:p>
            <a:pPr algn="ctr" fontAlgn="base">
              <a:buNone/>
            </a:pPr>
            <a:r>
              <a:rPr lang="en-GB" dirty="0"/>
              <a:t>      And the </a:t>
            </a:r>
            <a:r>
              <a:rPr lang="en-GB" dirty="0" err="1"/>
              <a:t>mome</a:t>
            </a:r>
            <a:r>
              <a:rPr lang="en-GB" dirty="0"/>
              <a:t> </a:t>
            </a:r>
            <a:r>
              <a:rPr lang="en-GB" dirty="0" err="1"/>
              <a:t>raths</a:t>
            </a:r>
            <a:r>
              <a:rPr lang="en-GB" dirty="0"/>
              <a:t> </a:t>
            </a:r>
            <a:r>
              <a:rPr lang="en-GB" dirty="0" err="1"/>
              <a:t>outgrabe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</a:t>
            </a:r>
            <a:r>
              <a:rPr lang="en-GB" dirty="0" err="1" smtClean="0"/>
              <a:t>Dulce</a:t>
            </a:r>
            <a:r>
              <a:rPr lang="en-GB" dirty="0" smtClean="0"/>
              <a:t> et decorum </a:t>
            </a:r>
            <a:r>
              <a:rPr lang="en-GB" dirty="0" err="1" smtClean="0"/>
              <a:t>est</a:t>
            </a:r>
            <a:r>
              <a:rPr lang="en-GB" dirty="0" smtClean="0"/>
              <a:t>’</a:t>
            </a:r>
            <a:br>
              <a:rPr lang="en-GB" dirty="0" smtClean="0"/>
            </a:br>
            <a:r>
              <a:rPr lang="en-GB" dirty="0" smtClean="0"/>
              <a:t>Wilfred </a:t>
            </a:r>
            <a:r>
              <a:rPr lang="en-GB" dirty="0"/>
              <a:t>O</a:t>
            </a:r>
            <a:r>
              <a:rPr lang="en-GB" dirty="0" smtClean="0"/>
              <a:t>wen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fontAlgn="base">
              <a:buNone/>
            </a:pPr>
            <a:r>
              <a:rPr lang="en-GB" dirty="0"/>
              <a:t>Bent double, like old beggars under sacks,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Knock-kneed, coughing like hags, we cursed through sludge,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Till on the haunting flares we turned our backs,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And towards our distant rest began to trudge.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Men marched asleep. Many had lost their boots,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But limped on, blood-shod. All went lame; all blind;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Drunk with fatigue; deaf even to the hoots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Of gas-shells dropping softly behind.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Gas! GAS! Quick, boys!—An ecstasy of fumbling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Fitting the clumsy helmets just in time,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But someone still was yelling out and stumbling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And </a:t>
            </a:r>
            <a:r>
              <a:rPr lang="en-GB" dirty="0" err="1"/>
              <a:t>flound’ring</a:t>
            </a:r>
            <a:r>
              <a:rPr lang="en-GB" dirty="0"/>
              <a:t> like a man in fire or lime.—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Dim through the misty panes and thick green light,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As under a green sea, I saw him drowning.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fontAlgn="base">
              <a:buNone/>
            </a:pPr>
            <a:r>
              <a:rPr lang="en-GB" dirty="0"/>
              <a:t>In all my dreams before my helpless sight,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He plunges at me, guttering, choking, drowning.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If in some smothering dreams, you too could pace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Behind the wagon that we flung him in,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And watch the white eyes writhing in his face,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His hanging face, like a devil’s sick of sin;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If you could hear, at every jolt, the blood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Come gargling from the froth-corrupted lungs,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Obscene as cancer, bitter as the cud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Of vile, incurable sores on innocent tongues,—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My friend, you would not tell with such high zest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To children ardent for some desperate glory,</a:t>
            </a:r>
            <a:br>
              <a:rPr lang="en-GB" dirty="0"/>
            </a:br>
            <a:endParaRPr lang="en-GB" dirty="0"/>
          </a:p>
          <a:p>
            <a:pPr fontAlgn="base">
              <a:buNone/>
            </a:pPr>
            <a:r>
              <a:rPr lang="en-GB" dirty="0"/>
              <a:t>The old Lie: </a:t>
            </a:r>
            <a:r>
              <a:rPr lang="en-GB" i="1" dirty="0" err="1"/>
              <a:t>Dulce</a:t>
            </a:r>
            <a:r>
              <a:rPr lang="en-GB" i="1" dirty="0"/>
              <a:t> et decorum </a:t>
            </a:r>
            <a:r>
              <a:rPr lang="en-GB" i="1" dirty="0" err="1"/>
              <a:t>est</a:t>
            </a:r>
            <a:r>
              <a:rPr lang="en-GB" i="1" dirty="0"/>
              <a:t/>
            </a:r>
            <a:br>
              <a:rPr lang="en-GB" i="1" dirty="0"/>
            </a:br>
            <a:endParaRPr lang="en-GB" dirty="0"/>
          </a:p>
          <a:p>
            <a:pPr fontAlgn="base">
              <a:buNone/>
            </a:pPr>
            <a:r>
              <a:rPr lang="en-GB" i="1" dirty="0"/>
              <a:t>Pro patria </a:t>
            </a:r>
            <a:r>
              <a:rPr lang="en-GB" i="1" dirty="0" err="1"/>
              <a:t>mori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smtClean="0"/>
              <a:t>Drama as a method: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i="1" dirty="0" err="1" smtClean="0"/>
              <a:t>Fruitbowl</a:t>
            </a:r>
            <a:r>
              <a:rPr lang="en-GB" i="1" dirty="0" smtClean="0"/>
              <a:t>   </a:t>
            </a:r>
            <a:endParaRPr lang="en-GB" i="1" dirty="0"/>
          </a:p>
          <a:p>
            <a:pPr lvl="0"/>
            <a:r>
              <a:rPr lang="en-GB" i="1" dirty="0" smtClean="0"/>
              <a:t>Stand </a:t>
            </a:r>
            <a:r>
              <a:rPr lang="en-GB" i="1" dirty="0"/>
              <a:t>up, sit </a:t>
            </a:r>
            <a:r>
              <a:rPr lang="en-GB" i="1" dirty="0" smtClean="0"/>
              <a:t>down</a:t>
            </a:r>
            <a:endParaRPr lang="en-GB" i="1" dirty="0"/>
          </a:p>
          <a:p>
            <a:r>
              <a:rPr lang="en-GB" i="1" dirty="0" smtClean="0"/>
              <a:t>Hot seating</a:t>
            </a:r>
            <a:endParaRPr lang="en-GB" i="1" dirty="0"/>
          </a:p>
          <a:p>
            <a:r>
              <a:rPr lang="en-GB" i="1" dirty="0" smtClean="0"/>
              <a:t>Role play</a:t>
            </a:r>
            <a:r>
              <a:rPr lang="en-GB" dirty="0"/>
              <a:t> </a:t>
            </a:r>
          </a:p>
          <a:p>
            <a:r>
              <a:rPr lang="en-GB" dirty="0"/>
              <a:t> </a:t>
            </a:r>
            <a:r>
              <a:rPr lang="en-GB" dirty="0" smtClean="0"/>
              <a:t>What skills could be developed using each of these tools? Do any lend themselves to particular curriculum areas?</a:t>
            </a:r>
            <a:endParaRPr lang="en-GB" dirty="0"/>
          </a:p>
          <a:p>
            <a:r>
              <a:rPr lang="en-GB" dirty="0"/>
              <a:t>Drama skills can be applied to explore many aspects of the wider </a:t>
            </a:r>
            <a:r>
              <a:rPr lang="en-GB" dirty="0" smtClean="0"/>
              <a:t>curriculum –can you think of any examples?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cap="all" dirty="0" smtClean="0"/>
              <a:t>TROUBLE </a:t>
            </a:r>
            <a:r>
              <a:rPr lang="en-GB" sz="2400" b="1" cap="all" dirty="0"/>
              <a:t>AT HOME by Penny Phillips</a:t>
            </a:r>
            <a:br>
              <a:rPr lang="en-GB" sz="2400" b="1" cap="all" dirty="0"/>
            </a:br>
            <a:r>
              <a:rPr lang="en-GB" sz="1800" i="1" dirty="0"/>
              <a:t>Offstage is heard a slap. A scream. Feet running upstairs. A boy enters the room, slams the door and leans on it, sobbing and out of breath.</a:t>
            </a:r>
            <a:r>
              <a:rPr lang="en-GB" sz="2400" dirty="0"/>
              <a:t/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b="1" dirty="0"/>
              <a:t>SAM:</a:t>
            </a:r>
          </a:p>
          <a:p>
            <a:r>
              <a:rPr lang="en-GB" sz="3600" dirty="0"/>
              <a:t>I hate her. I really hate her. Why does she have to be so horrible? </a:t>
            </a:r>
            <a:r>
              <a:rPr lang="en-GB" sz="3600" i="1" dirty="0"/>
              <a:t>(Shouting downstairs.)</a:t>
            </a:r>
            <a:r>
              <a:rPr lang="en-GB" sz="3600" dirty="0"/>
              <a:t> I hate you. I'm never going to come out again… ever!</a:t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i="1" dirty="0"/>
              <a:t>He slams the door again and stomps across to the window on the edge of the stage.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I wonder if I could get out of here. Where's the catch? Got it!</a:t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i="1" dirty="0"/>
              <a:t>He lifts the sash window and looks out over the audience.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It's getting dark. </a:t>
            </a:r>
            <a:r>
              <a:rPr lang="en-GB" sz="3600" i="1" dirty="0"/>
              <a:t>(Looking down.)</a:t>
            </a:r>
            <a:r>
              <a:rPr lang="en-GB" sz="3600" dirty="0"/>
              <a:t> Oh, it's not too high up. I could sit on the edge of the porch. That will teach her. She'll think I've run away. She'll think I've jumped. She'll think I'm splattered on the road and a large lorry has run over me. Well, flat on the path, anyway! Hmmm. I'll need to be comfy, and something to eat… a pillow and… where did I put those little Easter eggs.</a:t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Right, here goes.</a:t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i="1" dirty="0"/>
              <a:t>He climbs out of the window onto the edge of the stage and then side-steps along with the pillow, bag of sweets and catapult, improvising the problems and the noises.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Phew! Made it! Right… Right, I'm here. This will teach her… I'm cold… NO… No, I'm not cold… I'm not… She made me miss my tea. And my television!… I can hear it. I hate her. When she comes looking for me, I'll shoot her with my catapult.</a:t>
            </a:r>
            <a:r>
              <a:rPr lang="en-GB" sz="3600" i="1" dirty="0"/>
              <a:t> (Looking around for a missile.)</a:t>
            </a:r>
            <a:r>
              <a:rPr lang="en-GB" sz="3600" dirty="0"/>
              <a:t> What can I shoot at her? </a:t>
            </a:r>
            <a:r>
              <a:rPr lang="en-GB" sz="3600" i="1" dirty="0"/>
              <a:t>(Fumbling in his pockets.)</a:t>
            </a:r>
            <a:r>
              <a:rPr lang="en-GB" sz="3600" dirty="0"/>
              <a:t> I know, I'll use these tiny eggs: she gave them to me, she can have '</a:t>
            </a:r>
            <a:r>
              <a:rPr lang="en-GB" sz="3600" dirty="0" err="1"/>
              <a:t>em</a:t>
            </a:r>
            <a:r>
              <a:rPr lang="en-GB" sz="3600" dirty="0"/>
              <a:t> back again! I bet they'll hurt.</a:t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i="1" dirty="0"/>
              <a:t>He unwraps an egg and eats it.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It tastes funny. I wonder if she poisoned them… Yuk!</a:t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i="1" dirty="0"/>
              <a:t>He spits the egg out over the edge.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I feel sick. I bet she's poisoned them. Oh no, I really do feel ill, my head's all </a:t>
            </a:r>
            <a:r>
              <a:rPr lang="en-GB" sz="3600" dirty="0" err="1"/>
              <a:t>swimmy</a:t>
            </a:r>
            <a:r>
              <a:rPr lang="en-GB" sz="3600" dirty="0"/>
              <a:t>. It's getting really dark. Maybe I'm going blind!</a:t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i="1" dirty="0"/>
              <a:t>He sees someone coming up the garden path.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Mum! Mum!… I'm up here, above the front door. Oh, Mum, Katy's been horrid to me again. She slapped me and I hate her! She poisoned my Easter eggs.</a:t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i="1" dirty="0"/>
              <a:t>He listens for a moment.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It was because I put super glue on the dog. The vet's in the kitchen now. Mum, I'm sorry.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211</Words>
  <Application>Microsoft Office PowerPoint</Application>
  <PresentationFormat>On-screen Show (4:3)</PresentationFormat>
  <Paragraphs>132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Drama and Poetry </vt:lpstr>
      <vt:lpstr>What is it?</vt:lpstr>
      <vt:lpstr>What was your experience? </vt:lpstr>
      <vt:lpstr>What is its worth? Why do we include drama and poetry in the classroom? </vt:lpstr>
      <vt:lpstr>Barriers</vt:lpstr>
      <vt:lpstr>Aspects of Drama and poetry texts</vt:lpstr>
      <vt:lpstr>Poetry in the classroom</vt:lpstr>
      <vt:lpstr>Jabberwocky  By Lewis Carroll</vt:lpstr>
      <vt:lpstr>‘Dulce et decorum est’ Wilfred Owen</vt:lpstr>
      <vt:lpstr>Drama as a method: </vt:lpstr>
      <vt:lpstr>TROUBLE AT HOME by Penny Phillips Offstage is heard a slap. A scream. Feet running upstairs. A boy enters the room, slams the door and leans on it, sobbing and out of breath. 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Drama and Poetry </dc:title>
  <dc:creator>IshBern</dc:creator>
  <cp:lastModifiedBy>IshBern</cp:lastModifiedBy>
  <cp:revision>1</cp:revision>
  <dcterms:created xsi:type="dcterms:W3CDTF">2019-01-06T16:43:54Z</dcterms:created>
  <dcterms:modified xsi:type="dcterms:W3CDTF">2019-01-06T17:50:36Z</dcterms:modified>
</cp:coreProperties>
</file>