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1" r:id="rId1"/>
    <p:sldMasterId id="2147483673" r:id="rId2"/>
  </p:sldMasterIdLst>
  <p:sldIdLst>
    <p:sldId id="256" r:id="rId3"/>
    <p:sldId id="257" r:id="rId4"/>
    <p:sldId id="259" r:id="rId5"/>
    <p:sldId id="262" r:id="rId6"/>
    <p:sldId id="263" r:id="rId7"/>
    <p:sldId id="264" r:id="rId8"/>
    <p:sldId id="265" r:id="rId9"/>
    <p:sldId id="266" r:id="rId10"/>
    <p:sldId id="267" r:id="rId11"/>
    <p:sldId id="268" r:id="rId12"/>
    <p:sldId id="270" r:id="rId13"/>
    <p:sldId id="271" r:id="rId14"/>
    <p:sldId id="272" r:id="rId15"/>
    <p:sldId id="273" r:id="rId16"/>
    <p:sldId id="274" r:id="rId17"/>
    <p:sldId id="275" r:id="rId18"/>
    <p:sldId id="276" r:id="rId19"/>
    <p:sldId id="277" r:id="rId20"/>
    <p:sldId id="286" r:id="rId21"/>
    <p:sldId id="278" r:id="rId22"/>
    <p:sldId id="279" r:id="rId23"/>
    <p:sldId id="280" r:id="rId24"/>
    <p:sldId id="282" r:id="rId25"/>
    <p:sldId id="283" r:id="rId26"/>
    <p:sldId id="285" r:id="rId27"/>
    <p:sldId id="287" r:id="rId28"/>
    <p:sldId id="288" r:id="rId29"/>
    <p:sldId id="289" r:id="rId30"/>
    <p:sldId id="290" r:id="rId31"/>
    <p:sldId id="291" r:id="rId32"/>
    <p:sldId id="293" r:id="rId33"/>
  </p:sldIdLst>
  <p:sldSz cx="9144000" cy="6858000" type="screen4x3"/>
  <p:notesSz cx="6858000" cy="9144000"/>
  <p:defaultTextStyle>
    <a:defPPr>
      <a:defRPr lang="en-GB"/>
    </a:defPPr>
    <a:lvl1pPr algn="ctr" rtl="0" fontAlgn="base">
      <a:spcBef>
        <a:spcPct val="0"/>
      </a:spcBef>
      <a:spcAft>
        <a:spcPct val="0"/>
      </a:spcAft>
      <a:defRPr kern="1200">
        <a:solidFill>
          <a:schemeClr val="tx1"/>
        </a:solidFill>
        <a:latin typeface="Arial Black" pitchFamily="34" charset="0"/>
        <a:ea typeface="+mn-ea"/>
        <a:cs typeface="+mn-cs"/>
      </a:defRPr>
    </a:lvl1pPr>
    <a:lvl2pPr marL="457200" algn="ctr" rtl="0" fontAlgn="base">
      <a:spcBef>
        <a:spcPct val="0"/>
      </a:spcBef>
      <a:spcAft>
        <a:spcPct val="0"/>
      </a:spcAft>
      <a:defRPr kern="1200">
        <a:solidFill>
          <a:schemeClr val="tx1"/>
        </a:solidFill>
        <a:latin typeface="Arial Black" pitchFamily="34" charset="0"/>
        <a:ea typeface="+mn-ea"/>
        <a:cs typeface="+mn-cs"/>
      </a:defRPr>
    </a:lvl2pPr>
    <a:lvl3pPr marL="914400" algn="ctr" rtl="0" fontAlgn="base">
      <a:spcBef>
        <a:spcPct val="0"/>
      </a:spcBef>
      <a:spcAft>
        <a:spcPct val="0"/>
      </a:spcAft>
      <a:defRPr kern="1200">
        <a:solidFill>
          <a:schemeClr val="tx1"/>
        </a:solidFill>
        <a:latin typeface="Arial Black" pitchFamily="34" charset="0"/>
        <a:ea typeface="+mn-ea"/>
        <a:cs typeface="+mn-cs"/>
      </a:defRPr>
    </a:lvl3pPr>
    <a:lvl4pPr marL="1371600" algn="ctr" rtl="0" fontAlgn="base">
      <a:spcBef>
        <a:spcPct val="0"/>
      </a:spcBef>
      <a:spcAft>
        <a:spcPct val="0"/>
      </a:spcAft>
      <a:defRPr kern="1200">
        <a:solidFill>
          <a:schemeClr val="tx1"/>
        </a:solidFill>
        <a:latin typeface="Arial Black" pitchFamily="34" charset="0"/>
        <a:ea typeface="+mn-ea"/>
        <a:cs typeface="+mn-cs"/>
      </a:defRPr>
    </a:lvl4pPr>
    <a:lvl5pPr marL="1828800" algn="ctr" rtl="0" fontAlgn="base">
      <a:spcBef>
        <a:spcPct val="0"/>
      </a:spcBef>
      <a:spcAft>
        <a:spcPct val="0"/>
      </a:spcAft>
      <a:defRPr kern="1200">
        <a:solidFill>
          <a:schemeClr val="tx1"/>
        </a:solidFill>
        <a:latin typeface="Arial Black" pitchFamily="34" charset="0"/>
        <a:ea typeface="+mn-ea"/>
        <a:cs typeface="+mn-cs"/>
      </a:defRPr>
    </a:lvl5pPr>
    <a:lvl6pPr marL="2286000" algn="l" defTabSz="914400" rtl="0" eaLnBrk="1" latinLnBrk="0" hangingPunct="1">
      <a:defRPr kern="1200">
        <a:solidFill>
          <a:schemeClr val="tx1"/>
        </a:solidFill>
        <a:latin typeface="Arial Black" pitchFamily="34" charset="0"/>
        <a:ea typeface="+mn-ea"/>
        <a:cs typeface="+mn-cs"/>
      </a:defRPr>
    </a:lvl6pPr>
    <a:lvl7pPr marL="2743200" algn="l" defTabSz="914400" rtl="0" eaLnBrk="1" latinLnBrk="0" hangingPunct="1">
      <a:defRPr kern="1200">
        <a:solidFill>
          <a:schemeClr val="tx1"/>
        </a:solidFill>
        <a:latin typeface="Arial Black" pitchFamily="34" charset="0"/>
        <a:ea typeface="+mn-ea"/>
        <a:cs typeface="+mn-cs"/>
      </a:defRPr>
    </a:lvl7pPr>
    <a:lvl8pPr marL="3200400" algn="l" defTabSz="914400" rtl="0" eaLnBrk="1" latinLnBrk="0" hangingPunct="1">
      <a:defRPr kern="1200">
        <a:solidFill>
          <a:schemeClr val="tx1"/>
        </a:solidFill>
        <a:latin typeface="Arial Black" pitchFamily="34" charset="0"/>
        <a:ea typeface="+mn-ea"/>
        <a:cs typeface="+mn-cs"/>
      </a:defRPr>
    </a:lvl8pPr>
    <a:lvl9pPr marL="3657600" algn="l" defTabSz="914400" rtl="0" eaLnBrk="1" latinLnBrk="0" hangingPunct="1">
      <a:defRPr kern="1200">
        <a:solidFill>
          <a:schemeClr val="tx1"/>
        </a:solidFill>
        <a:latin typeface="Arial Black" pitchFamily="34" charset="0"/>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p:cViewPr varScale="1">
        <p:scale>
          <a:sx n="94" d="100"/>
          <a:sy n="94" d="100"/>
        </p:scale>
        <p:origin x="976" y="60"/>
      </p:cViewPr>
      <p:guideLst>
        <p:guide orient="horz" pos="2160"/>
        <p:guide pos="2880"/>
      </p:guideLst>
    </p:cSldViewPr>
  </p:slideViewPr>
  <p:notesTextViewPr>
    <p:cViewPr>
      <p:scale>
        <a:sx n="100" d="100"/>
        <a:sy n="100" d="100"/>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21" Type="http://schemas.openxmlformats.org/officeDocument/2006/relationships/slide" Target="slides/slide19.xml"/><Relationship Id="rId34" Type="http://schemas.openxmlformats.org/officeDocument/2006/relationships/presProps" Target="pres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tableStyles" Target="tableStyle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theme" Target="theme/theme1.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viewProps" Target="viewProps.xml"/><Relationship Id="rId8" Type="http://schemas.openxmlformats.org/officeDocument/2006/relationships/slide" Target="slides/slide6.xml"/><Relationship Id="rId3" Type="http://schemas.openxmlformats.org/officeDocument/2006/relationships/slide" Target="slides/slid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12C1DADD-2895-4655-B016-9C675DAAAE40}"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DF0165-0C76-4857-B344-E83DF10CCD28}" type="slidenum">
              <a:rPr lang="en-GB" smtClean="0"/>
              <a:pPr/>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7C1047-FC7A-4D7B-AA0A-2F038408A7FC}"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778D29-4C95-42DC-BB49-AE0564A96B1E}" type="slidenum">
              <a:rPr lang="en-GB" smtClean="0"/>
              <a:pPr/>
              <a:t>‹#›</a:t>
            </a:fld>
            <a:endParaRPr lang="en-GB"/>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51BB095-41C8-42A4-A0C4-85CC6D3507E6}" type="slidenum">
              <a:rPr lang="en-GB" smtClean="0"/>
              <a:pPr/>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84932E3-CA29-4626-BDB4-297D3011DA47}" type="slidenum">
              <a:rPr lang="en-GB" smtClean="0"/>
              <a:pPr/>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6BDB8A3-B151-4F72-982B-C1E3D944D65D}" type="slidenum">
              <a:rPr lang="en-GB" smtClean="0"/>
              <a:pPr/>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A16697-E412-433B-B58B-AE8781FD28CD}" type="slidenum">
              <a:rPr lang="en-GB" smtClean="0"/>
              <a:pPr/>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E25C8780-E7DA-4B10-A39F-CFD79796D0C1}" type="slidenum">
              <a:rPr lang="en-GB" smtClean="0"/>
              <a:pPr/>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FB9116-2B59-4D75-A977-872EABAE5A33}" type="slidenum">
              <a:rPr lang="en-GB" smtClean="0"/>
              <a:pPr/>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C837F5-324C-46A9-AC02-0876FCA4754E}" type="slidenum">
              <a:rPr lang="en-GB" smtClean="0"/>
              <a:pPr/>
              <a:t>‹#›</a:t>
            </a:fld>
            <a:endParaRPr lang="en-GB"/>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bg>
      <p:bgRef idx="1002">
        <a:schemeClr val="bg2"/>
      </p:bgRef>
    </p:bg>
    <p:spTree>
      <p:nvGrpSpPr>
        <p:cNvPr id="1" name=""/>
        <p:cNvGrpSpPr/>
        <p:nvPr/>
      </p:nvGrpSpPr>
      <p:grpSpPr>
        <a:xfrm>
          <a:off x="0" y="0"/>
          <a:ext cx="0" cy="0"/>
          <a:chOff x="0" y="0"/>
          <a:chExt cx="0" cy="0"/>
        </a:xfrm>
      </p:grpSpPr>
      <p:sp>
        <p:nvSpPr>
          <p:cNvPr id="9" name="Title 8"/>
          <p:cNvSpPr>
            <a:spLocks noGrp="1"/>
          </p:cNvSpPr>
          <p:nvPr>
            <p:ph type="ctrTitle"/>
          </p:nvPr>
        </p:nvSpPr>
        <p:spPr>
          <a:xfrm>
            <a:off x="533400" y="1371600"/>
            <a:ext cx="7851648"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17" name="Subtitle 16"/>
          <p:cNvSpPr>
            <a:spLocks noGrp="1"/>
          </p:cNvSpPr>
          <p:nvPr>
            <p:ph type="subTitle" idx="1"/>
          </p:nvPr>
        </p:nvSpPr>
        <p:spPr>
          <a:xfrm>
            <a:off x="533400" y="3228536"/>
            <a:ext cx="7854696"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a:t>Click to edit Master subtitle style</a:t>
            </a:r>
          </a:p>
        </p:txBody>
      </p:sp>
      <p:sp>
        <p:nvSpPr>
          <p:cNvPr id="30" name="Date Placeholder 29"/>
          <p:cNvSpPr>
            <a:spLocks noGrp="1"/>
          </p:cNvSpPr>
          <p:nvPr>
            <p:ph type="dt" sz="half" idx="10"/>
          </p:nvPr>
        </p:nvSpPr>
        <p:spPr/>
        <p:txBody>
          <a:bodyPr/>
          <a:lstStyle/>
          <a:p>
            <a:endParaRPr lang="en-GB"/>
          </a:p>
        </p:txBody>
      </p:sp>
      <p:sp>
        <p:nvSpPr>
          <p:cNvPr id="19" name="Footer Placeholder 18"/>
          <p:cNvSpPr>
            <a:spLocks noGrp="1"/>
          </p:cNvSpPr>
          <p:nvPr>
            <p:ph type="ftr" sz="quarter" idx="11"/>
          </p:nvPr>
        </p:nvSpPr>
        <p:spPr/>
        <p:txBody>
          <a:bodyPr/>
          <a:lstStyle/>
          <a:p>
            <a:endParaRPr lang="en-GB"/>
          </a:p>
        </p:txBody>
      </p:sp>
      <p:sp>
        <p:nvSpPr>
          <p:cNvPr id="27" name="Slide Number Placeholder 26"/>
          <p:cNvSpPr>
            <a:spLocks noGrp="1"/>
          </p:cNvSpPr>
          <p:nvPr>
            <p:ph type="sldNum" sz="quarter" idx="12"/>
          </p:nvPr>
        </p:nvSpPr>
        <p:spPr/>
        <p:txBody>
          <a:bodyPr/>
          <a:lstStyle/>
          <a:p>
            <a:fld id="{12C1DADD-2895-4655-B016-9C675DAAAE40}"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Content Placeholder 2"/>
          <p:cNvSpPr>
            <a:spLocks noGrp="1"/>
          </p:cNvSpPr>
          <p:nvPr>
            <p:ph idx="1"/>
          </p:nvPr>
        </p:nvSpPr>
        <p:spPr/>
        <p:txBody>
          <a:body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5DF0165-0C76-4857-B344-E83DF10CCD28}" type="slidenum">
              <a:rPr lang="en-GB" smtClean="0"/>
              <a:pPr/>
              <a:t>‹#›</a:t>
            </a:fld>
            <a:endParaRPr lang="en-GB"/>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bg>
      <p:bgRef idx="1002">
        <a:schemeClr val="bg2"/>
      </p:bgRef>
    </p:bg>
    <p:spTree>
      <p:nvGrpSpPr>
        <p:cNvPr id="1" name=""/>
        <p:cNvGrpSpPr/>
        <p:nvPr/>
      </p:nvGrpSpPr>
      <p:grpSpPr>
        <a:xfrm>
          <a:off x="0" y="0"/>
          <a:ext cx="0" cy="0"/>
          <a:chOff x="0" y="0"/>
          <a:chExt cx="0" cy="0"/>
        </a:xfrm>
      </p:grpSpPr>
      <p:sp>
        <p:nvSpPr>
          <p:cNvPr id="2" name="Title 1"/>
          <p:cNvSpPr>
            <a:spLocks noGrp="1"/>
          </p:cNvSpPr>
          <p:nvPr>
            <p:ph type="title"/>
          </p:nvPr>
        </p:nvSpPr>
        <p:spPr>
          <a:xfrm>
            <a:off x="530352" y="1316736"/>
            <a:ext cx="77724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1"/>
          </p:nvPr>
        </p:nvSpPr>
        <p:spPr>
          <a:xfrm>
            <a:off x="530352" y="2704664"/>
            <a:ext cx="77724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a:t>Click to edit Master text styles</a:t>
            </a:r>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0D7C1047-FC7A-4D7B-AA0A-2F038408A7FC}" type="slidenum">
              <a:rPr lang="en-GB" smtClean="0"/>
              <a:pPr/>
              <a:t>‹#›</a:t>
            </a:fld>
            <a:endParaRPr lang="en-GB"/>
          </a:p>
        </p:txBody>
      </p:sp>
    </p:spTree>
  </p:cSld>
  <p:clrMapOvr>
    <a:overrideClrMapping bg1="dk1" tx1="lt1" bg2="dk2" tx2="lt2" accent1="accent1" accent2="accent2" accent3="accent3" accent4="accent4" accent5="accent5" accent6="accent6" hlink="hlink" folHlink="folHlink"/>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a:lstStyle/>
          <a:p>
            <a:r>
              <a:rPr kumimoji="0" lang="en-US"/>
              <a:t>Click to edit Master title style</a:t>
            </a:r>
          </a:p>
        </p:txBody>
      </p:sp>
      <p:sp>
        <p:nvSpPr>
          <p:cNvPr id="3" name="Content Placeholder 2"/>
          <p:cNvSpPr>
            <a:spLocks noGrp="1"/>
          </p:cNvSpPr>
          <p:nvPr>
            <p:ph sz="half" idx="1"/>
          </p:nvPr>
        </p:nvSpPr>
        <p:spPr>
          <a:xfrm>
            <a:off x="457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Content Placeholder 3"/>
          <p:cNvSpPr>
            <a:spLocks noGrp="1"/>
          </p:cNvSpPr>
          <p:nvPr>
            <p:ph sz="half" idx="2"/>
          </p:nvPr>
        </p:nvSpPr>
        <p:spPr>
          <a:xfrm>
            <a:off x="4648200" y="1920085"/>
            <a:ext cx="40386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BD778D29-4C95-42DC-BB49-AE0564A96B1E}" type="slidenum">
              <a:rPr lang="en-GB" smtClean="0"/>
              <a:pPr/>
              <a:t>‹#›</a:t>
            </a:fld>
            <a:endParaRPr lang="en-GB"/>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229600" cy="1143000"/>
          </a:xfrm>
        </p:spPr>
        <p:txBody>
          <a:bodyPr tIns="45720" anchor="b"/>
          <a:lstStyle>
            <a:lvl1pPr>
              <a:defRPr/>
            </a:lvl1pPr>
          </a:lstStyle>
          <a:p>
            <a:r>
              <a:rPr kumimoji="0" lang="en-US"/>
              <a:t>Click to edit Master title style</a:t>
            </a:r>
          </a:p>
        </p:txBody>
      </p:sp>
      <p:sp>
        <p:nvSpPr>
          <p:cNvPr id="3" name="Text Placeholder 2"/>
          <p:cNvSpPr>
            <a:spLocks noGrp="1"/>
          </p:cNvSpPr>
          <p:nvPr>
            <p:ph type="body" idx="1"/>
          </p:nvPr>
        </p:nvSpPr>
        <p:spPr>
          <a:xfrm>
            <a:off x="457200" y="1855248"/>
            <a:ext cx="4040188"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4" name="Text Placeholder 3"/>
          <p:cNvSpPr>
            <a:spLocks noGrp="1"/>
          </p:cNvSpPr>
          <p:nvPr>
            <p:ph type="body" sz="half" idx="3"/>
          </p:nvPr>
        </p:nvSpPr>
        <p:spPr>
          <a:xfrm>
            <a:off x="4645025" y="1859757"/>
            <a:ext cx="4041775"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en-US"/>
              <a:t>Click to edit Master text styles</a:t>
            </a:r>
          </a:p>
        </p:txBody>
      </p:sp>
      <p:sp>
        <p:nvSpPr>
          <p:cNvPr id="5" name="Content Placeholder 4"/>
          <p:cNvSpPr>
            <a:spLocks noGrp="1"/>
          </p:cNvSpPr>
          <p:nvPr>
            <p:ph sz="quarter" idx="2"/>
          </p:nvPr>
        </p:nvSpPr>
        <p:spPr>
          <a:xfrm>
            <a:off x="457200" y="2514600"/>
            <a:ext cx="4040188"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6" name="Content Placeholder 5"/>
          <p:cNvSpPr>
            <a:spLocks noGrp="1"/>
          </p:cNvSpPr>
          <p:nvPr>
            <p:ph sz="quarter" idx="4"/>
          </p:nvPr>
        </p:nvSpPr>
        <p:spPr>
          <a:xfrm>
            <a:off x="4645025" y="2514600"/>
            <a:ext cx="4041775"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7" name="Date Placeholder 6"/>
          <p:cNvSpPr>
            <a:spLocks noGrp="1"/>
          </p:cNvSpPr>
          <p:nvPr>
            <p:ph type="dt" sz="half" idx="10"/>
          </p:nvPr>
        </p:nvSpPr>
        <p:spPr/>
        <p:txBody>
          <a:bodyPr/>
          <a:lstStyle/>
          <a:p>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51BB095-41C8-42A4-A0C4-85CC6D3507E6}" type="slidenum">
              <a:rPr lang="en-GB" smtClean="0"/>
              <a:pPr/>
              <a:t>‹#›</a:t>
            </a:fld>
            <a:endParaRPr lang="en-GB"/>
          </a:p>
        </p:txBody>
      </p:sp>
    </p:spTree>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704088"/>
            <a:ext cx="83058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en-US"/>
              <a:t>Click to edit Master title style</a:t>
            </a:r>
          </a:p>
        </p:txBody>
      </p:sp>
      <p:sp>
        <p:nvSpPr>
          <p:cNvPr id="3" name="Date Placeholder 2"/>
          <p:cNvSpPr>
            <a:spLocks noGrp="1"/>
          </p:cNvSpPr>
          <p:nvPr>
            <p:ph type="dt" sz="half" idx="10"/>
          </p:nvPr>
        </p:nvSpPr>
        <p:spPr/>
        <p:txBody>
          <a:bodyPr/>
          <a:lstStyle/>
          <a:p>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984932E3-CA29-4626-BDB4-297D3011DA47}" type="slidenum">
              <a:rPr lang="en-GB" smtClean="0"/>
              <a:pPr/>
              <a:t>‹#›</a:t>
            </a:fld>
            <a:endParaRPr lang="en-GB"/>
          </a:p>
        </p:txBody>
      </p:sp>
    </p:spTree>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16BDB8A3-B151-4F72-982B-C1E3D944D65D}" type="slidenum">
              <a:rPr lang="en-GB" smtClean="0"/>
              <a:pPr/>
              <a:t>‹#›</a:t>
            </a:fld>
            <a:endParaRPr lang="en-GB"/>
          </a:p>
        </p:txBody>
      </p:sp>
    </p:spTree>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85800" y="514352"/>
            <a:ext cx="27432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en-US"/>
              <a:t>Click to edit Master title style</a:t>
            </a:r>
          </a:p>
        </p:txBody>
      </p:sp>
      <p:sp>
        <p:nvSpPr>
          <p:cNvPr id="3" name="Text Placeholder 2"/>
          <p:cNvSpPr>
            <a:spLocks noGrp="1"/>
          </p:cNvSpPr>
          <p:nvPr>
            <p:ph type="body" idx="2"/>
          </p:nvPr>
        </p:nvSpPr>
        <p:spPr>
          <a:xfrm>
            <a:off x="685800" y="1676400"/>
            <a:ext cx="27432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en-US"/>
              <a:t>Click to edit Master text styles</a:t>
            </a:r>
          </a:p>
        </p:txBody>
      </p:sp>
      <p:sp>
        <p:nvSpPr>
          <p:cNvPr id="4" name="Content Placeholder 3"/>
          <p:cNvSpPr>
            <a:spLocks noGrp="1"/>
          </p:cNvSpPr>
          <p:nvPr>
            <p:ph sz="half" idx="1"/>
          </p:nvPr>
        </p:nvSpPr>
        <p:spPr>
          <a:xfrm>
            <a:off x="3575050" y="1676400"/>
            <a:ext cx="5111750"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0CA16697-E412-433B-B58B-AE8781FD28CD}" type="slidenum">
              <a:rPr lang="en-GB" smtClean="0"/>
              <a:pPr/>
              <a:t>‹#›</a:t>
            </a:fld>
            <a:endParaRPr lang="en-GB"/>
          </a:p>
        </p:txBody>
      </p:sp>
    </p:spTree>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9" name="Snip and Round Single Corner Rectangle 8"/>
          <p:cNvSpPr/>
          <p:nvPr/>
        </p:nvSpPr>
        <p:spPr>
          <a:xfrm rot="420000" flipV="1">
            <a:off x="3165753" y="1108077"/>
            <a:ext cx="52578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Right Triangle 11"/>
          <p:cNvSpPr/>
          <p:nvPr/>
        </p:nvSpPr>
        <p:spPr>
          <a:xfrm rot="420000" flipV="1">
            <a:off x="8004134" y="5359769"/>
            <a:ext cx="155448"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Title 1"/>
          <p:cNvSpPr>
            <a:spLocks noGrp="1"/>
          </p:cNvSpPr>
          <p:nvPr>
            <p:ph type="title"/>
          </p:nvPr>
        </p:nvSpPr>
        <p:spPr>
          <a:xfrm>
            <a:off x="609600" y="1176996"/>
            <a:ext cx="2212848" cy="1582621"/>
          </a:xfrm>
        </p:spPr>
        <p:txBody>
          <a:bodyPr vert="horz" lIns="45720" tIns="45720" rIns="45720" bIns="45720" anchor="b"/>
          <a:lstStyle>
            <a:lvl1pPr algn="l">
              <a:buNone/>
              <a:defRPr sz="2000" b="1">
                <a:solidFill>
                  <a:schemeClr val="tx2"/>
                </a:solidFill>
              </a:defRPr>
            </a:lvl1pPr>
          </a:lstStyle>
          <a:p>
            <a:r>
              <a:rPr kumimoji="0" lang="en-US"/>
              <a:t>Click to edit Master title style</a:t>
            </a:r>
          </a:p>
        </p:txBody>
      </p:sp>
      <p:sp>
        <p:nvSpPr>
          <p:cNvPr id="4" name="Text Placeholder 3"/>
          <p:cNvSpPr>
            <a:spLocks noGrp="1"/>
          </p:cNvSpPr>
          <p:nvPr>
            <p:ph type="body" sz="half" idx="2"/>
          </p:nvPr>
        </p:nvSpPr>
        <p:spPr>
          <a:xfrm>
            <a:off x="609600" y="2828785"/>
            <a:ext cx="22098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en-US"/>
              <a:t>Click to edit Master text styles</a:t>
            </a:r>
          </a:p>
        </p:txBody>
      </p:sp>
      <p:sp>
        <p:nvSpPr>
          <p:cNvPr id="5" name="Date Placeholder 4"/>
          <p:cNvSpPr>
            <a:spLocks noGrp="1"/>
          </p:cNvSpPr>
          <p:nvPr>
            <p:ph type="dt" sz="half" idx="10"/>
          </p:nvPr>
        </p:nvSpPr>
        <p:spPr/>
        <p:txBody>
          <a:bodyPr/>
          <a:lstStyle/>
          <a:p>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a:xfrm>
            <a:off x="8077200" y="6356350"/>
            <a:ext cx="609600" cy="365125"/>
          </a:xfrm>
        </p:spPr>
        <p:txBody>
          <a:bodyPr/>
          <a:lstStyle/>
          <a:p>
            <a:fld id="{E25C8780-E7DA-4B10-A39F-CFD79796D0C1}" type="slidenum">
              <a:rPr lang="en-GB" smtClean="0"/>
              <a:pPr/>
              <a:t>‹#›</a:t>
            </a:fld>
            <a:endParaRPr lang="en-GB"/>
          </a:p>
        </p:txBody>
      </p:sp>
      <p:sp>
        <p:nvSpPr>
          <p:cNvPr id="3" name="Picture Placeholder 2"/>
          <p:cNvSpPr>
            <a:spLocks noGrp="1"/>
          </p:cNvSpPr>
          <p:nvPr>
            <p:ph type="pic" idx="1"/>
          </p:nvPr>
        </p:nvSpPr>
        <p:spPr>
          <a:xfrm rot="420000">
            <a:off x="3485793" y="1199517"/>
            <a:ext cx="461772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en-US"/>
              <a:t>Click icon to add picture</a:t>
            </a:r>
            <a:endParaRPr kumimoji="0" lang="en-US" dirty="0"/>
          </a:p>
        </p:txBody>
      </p:sp>
      <p:sp>
        <p:nvSpPr>
          <p:cNvPr id="10" name="Freeform 9"/>
          <p:cNvSpPr>
            <a:spLocks/>
          </p:cNvSpPr>
          <p:nvPr/>
        </p:nvSpPr>
        <p:spPr bwMode="auto">
          <a:xfrm flipV="1">
            <a:off x="-9525" y="5816600"/>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Freeform 10"/>
          <p:cNvSpPr>
            <a:spLocks/>
          </p:cNvSpPr>
          <p:nvPr/>
        </p:nvSpPr>
        <p:spPr bwMode="auto">
          <a:xfrm flipV="1">
            <a:off x="4381500" y="6219825"/>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a:t>Click to edit Master title style</a:t>
            </a:r>
          </a:p>
        </p:txBody>
      </p:sp>
      <p:sp>
        <p:nvSpPr>
          <p:cNvPr id="3" name="Vertical Text Placeholder 2"/>
          <p:cNvSpPr>
            <a:spLocks noGrp="1"/>
          </p:cNvSpPr>
          <p:nvPr>
            <p:ph type="body" orient="vert" idx="1"/>
          </p:nvPr>
        </p:nvSpPr>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EFB9116-2B59-4D75-A977-872EABAE5A33}" type="slidenum">
              <a:rPr lang="en-GB" smtClean="0"/>
              <a:pPr/>
              <a:t>‹#›</a:t>
            </a:fld>
            <a:endParaRPr lang="en-GB"/>
          </a:p>
        </p:txBody>
      </p:sp>
    </p:spTree>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914401"/>
            <a:ext cx="2057400" cy="5211763"/>
          </a:xfrm>
        </p:spPr>
        <p:txBody>
          <a:bodyPr vert="eaVert"/>
          <a:lstStyle/>
          <a:p>
            <a:r>
              <a:rPr kumimoji="0" lang="en-US"/>
              <a:t>Click to edit Master title style</a:t>
            </a:r>
          </a:p>
        </p:txBody>
      </p:sp>
      <p:sp>
        <p:nvSpPr>
          <p:cNvPr id="3" name="Vertical Text Placeholder 2"/>
          <p:cNvSpPr>
            <a:spLocks noGrp="1"/>
          </p:cNvSpPr>
          <p:nvPr>
            <p:ph type="body" orient="vert" idx="1"/>
          </p:nvPr>
        </p:nvSpPr>
        <p:spPr>
          <a:xfrm>
            <a:off x="457200" y="914401"/>
            <a:ext cx="6019800" cy="5211763"/>
          </a:xfrm>
        </p:spPr>
        <p:txBody>
          <a:bodyPr vert="eaVert"/>
          <a:lstStyle/>
          <a:p>
            <a:pPr lvl="0" eaLnBrk="1" latinLnBrk="0" hangingPunct="1"/>
            <a:r>
              <a:rPr lang="en-US"/>
              <a:t>Click to edit Master text styles</a:t>
            </a:r>
          </a:p>
          <a:p>
            <a:pPr lvl="1" eaLnBrk="1" latinLnBrk="0" hangingPunct="1"/>
            <a:r>
              <a:rPr lang="en-US"/>
              <a:t>Second level</a:t>
            </a:r>
          </a:p>
          <a:p>
            <a:pPr lvl="2" eaLnBrk="1" latinLnBrk="0" hangingPunct="1"/>
            <a:r>
              <a:rPr lang="en-US"/>
              <a:t>Third level</a:t>
            </a:r>
          </a:p>
          <a:p>
            <a:pPr lvl="3" eaLnBrk="1" latinLnBrk="0" hangingPunct="1"/>
            <a:r>
              <a:rPr lang="en-US"/>
              <a:t>Fourth level</a:t>
            </a:r>
          </a:p>
          <a:p>
            <a:pPr lvl="4" eaLnBrk="1" latinLnBrk="0" hangingPunct="1"/>
            <a:r>
              <a:rPr lang="en-US"/>
              <a:t>Fifth level</a:t>
            </a:r>
            <a:endParaRPr kumimoji="0" lang="en-US"/>
          </a:p>
        </p:txBody>
      </p:sp>
      <p:sp>
        <p:nvSpPr>
          <p:cNvPr id="4" name="Date Placeholder 3"/>
          <p:cNvSpPr>
            <a:spLocks noGrp="1"/>
          </p:cNvSpPr>
          <p:nvPr>
            <p:ph type="dt" sz="half" idx="10"/>
          </p:nvPr>
        </p:nvSpPr>
        <p:spPr/>
        <p:txBody>
          <a:bodyPr/>
          <a:lstStyle/>
          <a:p>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E1C837F5-324C-46A9-AC02-0876FCA4754E}" type="slidenum">
              <a:rPr lang="en-GB" smtClean="0"/>
              <a:pPr/>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theme" Target="../theme/theme2.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FC81652C-1966-4C5C-9F4D-BDFB0FB2222F}" type="slidenum">
              <a:rPr lang="en-GB" smtClean="0"/>
              <a:pPr/>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62" r:id="rId1"/>
    <p:sldLayoutId id="2147483663" r:id="rId2"/>
    <p:sldLayoutId id="2147483664" r:id="rId3"/>
    <p:sldLayoutId id="2147483665" r:id="rId4"/>
    <p:sldLayoutId id="2147483666" r:id="rId5"/>
    <p:sldLayoutId id="2147483667" r:id="rId6"/>
    <p:sldLayoutId id="2147483668" r:id="rId7"/>
    <p:sldLayoutId id="2147483669" r:id="rId8"/>
    <p:sldLayoutId id="2147483670" r:id="rId9"/>
    <p:sldLayoutId id="2147483671" r:id="rId10"/>
    <p:sldLayoutId id="2147483672"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3">
        <a:schemeClr val="bg1"/>
      </p:bgRef>
    </p:bg>
    <p:spTree>
      <p:nvGrpSpPr>
        <p:cNvPr id="1" name=""/>
        <p:cNvGrpSpPr/>
        <p:nvPr/>
      </p:nvGrpSpPr>
      <p:grpSpPr>
        <a:xfrm>
          <a:off x="0" y="0"/>
          <a:ext cx="0" cy="0"/>
          <a:chOff x="0" y="0"/>
          <a:chExt cx="0" cy="0"/>
        </a:xfrm>
      </p:grpSpPr>
      <p:sp>
        <p:nvSpPr>
          <p:cNvPr id="7" name="Freeform 6"/>
          <p:cNvSpPr>
            <a:spLocks/>
          </p:cNvSpPr>
          <p:nvPr/>
        </p:nvSpPr>
        <p:spPr bwMode="auto">
          <a:xfrm>
            <a:off x="-9525" y="-7144"/>
            <a:ext cx="916305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Freeform 7"/>
          <p:cNvSpPr>
            <a:spLocks/>
          </p:cNvSpPr>
          <p:nvPr/>
        </p:nvSpPr>
        <p:spPr bwMode="auto">
          <a:xfrm>
            <a:off x="4381500" y="-7144"/>
            <a:ext cx="47625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Title Placeholder 8"/>
          <p:cNvSpPr>
            <a:spLocks noGrp="1"/>
          </p:cNvSpPr>
          <p:nvPr>
            <p:ph type="title"/>
          </p:nvPr>
        </p:nvSpPr>
        <p:spPr>
          <a:xfrm>
            <a:off x="457200" y="704088"/>
            <a:ext cx="8229600" cy="1143000"/>
          </a:xfrm>
          <a:prstGeom prst="rect">
            <a:avLst/>
          </a:prstGeom>
        </p:spPr>
        <p:txBody>
          <a:bodyPr vert="horz" lIns="0" rIns="0" bIns="0" anchor="b">
            <a:normAutofit/>
          </a:bodyPr>
          <a:lstStyle/>
          <a:p>
            <a:r>
              <a:rPr kumimoji="0" lang="en-US"/>
              <a:t>Click to edit Master title style</a:t>
            </a:r>
          </a:p>
        </p:txBody>
      </p:sp>
      <p:sp>
        <p:nvSpPr>
          <p:cNvPr id="30" name="Text Placeholder 29"/>
          <p:cNvSpPr>
            <a:spLocks noGrp="1"/>
          </p:cNvSpPr>
          <p:nvPr>
            <p:ph type="body" idx="1"/>
          </p:nvPr>
        </p:nvSpPr>
        <p:spPr>
          <a:xfrm>
            <a:off x="457200" y="1935480"/>
            <a:ext cx="8229600" cy="4389120"/>
          </a:xfrm>
          <a:prstGeom prst="rect">
            <a:avLst/>
          </a:prstGeom>
        </p:spPr>
        <p:txBody>
          <a:bodyPr vert="horz">
            <a:normAutofit/>
          </a:bodyPr>
          <a:lstStyle/>
          <a:p>
            <a:pPr lvl="0" eaLnBrk="1" latinLnBrk="0" hangingPunct="1"/>
            <a:r>
              <a:rPr kumimoji="0" lang="en-US"/>
              <a:t>Click to edit Master text styles</a:t>
            </a:r>
          </a:p>
          <a:p>
            <a:pPr lvl="1" eaLnBrk="1" latinLnBrk="0" hangingPunct="1"/>
            <a:r>
              <a:rPr kumimoji="0" lang="en-US"/>
              <a:t>Second level</a:t>
            </a:r>
          </a:p>
          <a:p>
            <a:pPr lvl="2" eaLnBrk="1" latinLnBrk="0" hangingPunct="1"/>
            <a:r>
              <a:rPr kumimoji="0" lang="en-US"/>
              <a:t>Third level</a:t>
            </a:r>
          </a:p>
          <a:p>
            <a:pPr lvl="3" eaLnBrk="1" latinLnBrk="0" hangingPunct="1"/>
            <a:r>
              <a:rPr kumimoji="0" lang="en-US"/>
              <a:t>Fourth level</a:t>
            </a:r>
          </a:p>
          <a:p>
            <a:pPr lvl="4" eaLnBrk="1" latinLnBrk="0" hangingPunct="1"/>
            <a:r>
              <a:rPr kumimoji="0" lang="en-US"/>
              <a:t>Fifth level</a:t>
            </a:r>
          </a:p>
        </p:txBody>
      </p:sp>
      <p:sp>
        <p:nvSpPr>
          <p:cNvPr id="10" name="Date Placeholder 9"/>
          <p:cNvSpPr>
            <a:spLocks noGrp="1"/>
          </p:cNvSpPr>
          <p:nvPr>
            <p:ph type="dt" sz="half" idx="2"/>
          </p:nvPr>
        </p:nvSpPr>
        <p:spPr>
          <a:xfrm>
            <a:off x="457200" y="6356350"/>
            <a:ext cx="21336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22" name="Footer Placeholder 21"/>
          <p:cNvSpPr>
            <a:spLocks noGrp="1"/>
          </p:cNvSpPr>
          <p:nvPr>
            <p:ph type="ftr" sz="quarter" idx="3"/>
          </p:nvPr>
        </p:nvSpPr>
        <p:spPr>
          <a:xfrm>
            <a:off x="2667000" y="6356350"/>
            <a:ext cx="3352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GB"/>
          </a:p>
        </p:txBody>
      </p:sp>
      <p:sp>
        <p:nvSpPr>
          <p:cNvPr id="18" name="Slide Number Placeholder 17"/>
          <p:cNvSpPr>
            <a:spLocks noGrp="1"/>
          </p:cNvSpPr>
          <p:nvPr>
            <p:ph type="sldNum" sz="quarter" idx="4"/>
          </p:nvPr>
        </p:nvSpPr>
        <p:spPr>
          <a:xfrm>
            <a:off x="7924800" y="6356350"/>
            <a:ext cx="762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FC81652C-1966-4C5C-9F4D-BDFB0FB2222F}" type="slidenum">
              <a:rPr lang="en-GB" smtClean="0"/>
              <a:pPr/>
              <a:t>‹#›</a:t>
            </a:fld>
            <a:endParaRPr lang="en-GB"/>
          </a:p>
        </p:txBody>
      </p:sp>
      <p:grpSp>
        <p:nvGrpSpPr>
          <p:cNvPr id="2" name="Group 1"/>
          <p:cNvGrpSpPr/>
          <p:nvPr/>
        </p:nvGrpSpPr>
        <p:grpSpPr>
          <a:xfrm>
            <a:off x="-19017" y="202408"/>
            <a:ext cx="9180548" cy="649224"/>
            <a:chOff x="-19045" y="216550"/>
            <a:chExt cx="9180548" cy="649224"/>
          </a:xfrm>
        </p:grpSpPr>
        <p:sp>
          <p:nvSpPr>
            <p:cNvPr id="12" name="Freeform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Freeform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13.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50" name="Rectangle 2"/>
          <p:cNvSpPr>
            <a:spLocks noGrp="1" noChangeArrowheads="1"/>
          </p:cNvSpPr>
          <p:nvPr>
            <p:ph type="ctrTitle"/>
          </p:nvPr>
        </p:nvSpPr>
        <p:spPr/>
        <p:txBody>
          <a:bodyPr/>
          <a:lstStyle/>
          <a:p>
            <a:r>
              <a:rPr lang="en-GB"/>
              <a:t>Capital Buying</a:t>
            </a:r>
          </a:p>
        </p:txBody>
      </p:sp>
      <p:sp>
        <p:nvSpPr>
          <p:cNvPr id="2051" name="Rectangle 3"/>
          <p:cNvSpPr>
            <a:spLocks noGrp="1" noChangeArrowheads="1"/>
          </p:cNvSpPr>
          <p:nvPr>
            <p:ph type="subTitle" idx="1"/>
          </p:nvPr>
        </p:nvSpPr>
        <p:spPr/>
        <p:txBody>
          <a:bodyPr/>
          <a:lstStyle/>
          <a:p>
            <a:r>
              <a:rPr lang="en-GB"/>
              <a:t>By</a:t>
            </a:r>
          </a:p>
          <a:p>
            <a:endParaRPr lang="en-GB"/>
          </a:p>
          <a:p>
            <a:r>
              <a:rPr lang="en-GB"/>
              <a:t>Andrew Thorn</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4" name="Rectangle 2"/>
          <p:cNvSpPr>
            <a:spLocks noGrp="1" noChangeArrowheads="1"/>
          </p:cNvSpPr>
          <p:nvPr>
            <p:ph type="title"/>
          </p:nvPr>
        </p:nvSpPr>
        <p:spPr>
          <a:xfrm>
            <a:off x="457200" y="0"/>
            <a:ext cx="8229600" cy="836613"/>
          </a:xfrm>
        </p:spPr>
        <p:txBody>
          <a:bodyPr/>
          <a:lstStyle/>
          <a:p>
            <a:pPr algn="ctr"/>
            <a:r>
              <a:rPr lang="en-GB" dirty="0"/>
              <a:t>Capital Buying</a:t>
            </a:r>
          </a:p>
        </p:txBody>
      </p:sp>
      <p:sp>
        <p:nvSpPr>
          <p:cNvPr id="3075" name="Rectangle 3"/>
          <p:cNvSpPr>
            <a:spLocks noGrp="1" noChangeArrowheads="1"/>
          </p:cNvSpPr>
          <p:nvPr>
            <p:ph idx="1"/>
          </p:nvPr>
        </p:nvSpPr>
        <p:spPr>
          <a:xfrm>
            <a:off x="179388" y="908050"/>
            <a:ext cx="8785225" cy="4969222"/>
          </a:xfrm>
        </p:spPr>
        <p:txBody>
          <a:bodyPr/>
          <a:lstStyle/>
          <a:p>
            <a:r>
              <a:rPr lang="en-GB" sz="2800" dirty="0"/>
              <a:t>Capital items are goods which are not obtained for resale, either directly or after processing, but for retention within the business</a:t>
            </a:r>
          </a:p>
          <a:p>
            <a:r>
              <a:rPr lang="en-GB" sz="2800" dirty="0"/>
              <a:t>They are generally retained within the business for a considerable period of time and for accounting purposes are depreciated over their lifetime</a:t>
            </a:r>
          </a:p>
          <a:p>
            <a:r>
              <a:rPr lang="en-GB" sz="2800" dirty="0"/>
              <a:t>The cost of such goods is generally high compared to operating expenditures as </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122" name="Rectangle 2"/>
          <p:cNvSpPr>
            <a:spLocks noGrp="1" noChangeArrowheads="1"/>
          </p:cNvSpPr>
          <p:nvPr>
            <p:ph type="title"/>
          </p:nvPr>
        </p:nvSpPr>
        <p:spPr>
          <a:xfrm>
            <a:off x="457200" y="0"/>
            <a:ext cx="8229600" cy="1196975"/>
          </a:xfrm>
        </p:spPr>
        <p:txBody>
          <a:bodyPr>
            <a:normAutofit fontScale="90000"/>
          </a:bodyPr>
          <a:lstStyle/>
          <a:p>
            <a:pPr algn="ctr"/>
            <a:r>
              <a:rPr lang="en-GB" sz="4000" dirty="0"/>
              <a:t>Factors to Consider when Buying Capital equipment</a:t>
            </a:r>
          </a:p>
        </p:txBody>
      </p:sp>
      <p:sp>
        <p:nvSpPr>
          <p:cNvPr id="5123" name="Rectangle 3"/>
          <p:cNvSpPr>
            <a:spLocks noGrp="1" noChangeArrowheads="1"/>
          </p:cNvSpPr>
          <p:nvPr>
            <p:ph idx="1"/>
          </p:nvPr>
        </p:nvSpPr>
        <p:spPr>
          <a:xfrm>
            <a:off x="457200" y="1341438"/>
            <a:ext cx="8229600" cy="5256212"/>
          </a:xfrm>
        </p:spPr>
        <p:txBody>
          <a:bodyPr/>
          <a:lstStyle/>
          <a:p>
            <a:r>
              <a:rPr lang="en-GB" sz="2800" b="1" dirty="0"/>
              <a:t>Purpose</a:t>
            </a:r>
          </a:p>
          <a:p>
            <a:r>
              <a:rPr lang="en-GB" sz="2800" b="1" dirty="0"/>
              <a:t>Flexibility</a:t>
            </a:r>
          </a:p>
          <a:p>
            <a:r>
              <a:rPr lang="en-GB" sz="2800" b="1" dirty="0"/>
              <a:t>Standardisation</a:t>
            </a:r>
          </a:p>
          <a:p>
            <a:r>
              <a:rPr lang="en-GB" sz="2800" b="1" dirty="0"/>
              <a:t>Life</a:t>
            </a:r>
          </a:p>
          <a:p>
            <a:r>
              <a:rPr lang="en-GB" sz="2800" b="1" dirty="0"/>
              <a:t>Reliability</a:t>
            </a:r>
          </a:p>
          <a:p>
            <a:r>
              <a:rPr lang="en-GB" sz="2800" b="1" dirty="0"/>
              <a:t>Durability</a:t>
            </a:r>
          </a:p>
          <a:p>
            <a:r>
              <a:rPr lang="en-GB" sz="2800" b="1" dirty="0"/>
              <a:t>Product/service quality</a:t>
            </a:r>
          </a:p>
          <a:p>
            <a:r>
              <a:rPr lang="en-GB" sz="2800" b="1" dirty="0"/>
              <a:t>Cost of operation</a:t>
            </a:r>
          </a:p>
          <a:p>
            <a:r>
              <a:rPr lang="en-GB" sz="2800" b="1" dirty="0"/>
              <a:t>Cost of Installation</a:t>
            </a:r>
          </a:p>
          <a:p>
            <a:r>
              <a:rPr lang="en-GB" sz="2800" b="1" dirty="0"/>
              <a:t>Cost of operation</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457200" y="0"/>
            <a:ext cx="8229600" cy="1268413"/>
          </a:xfrm>
        </p:spPr>
        <p:txBody>
          <a:bodyPr/>
          <a:lstStyle/>
          <a:p>
            <a:pPr algn="ctr"/>
            <a:r>
              <a:rPr lang="en-GB" dirty="0"/>
              <a:t>Contribution of Purchasing</a:t>
            </a:r>
          </a:p>
        </p:txBody>
      </p:sp>
      <p:sp>
        <p:nvSpPr>
          <p:cNvPr id="8195" name="Rectangle 3"/>
          <p:cNvSpPr>
            <a:spLocks noGrp="1" noChangeArrowheads="1"/>
          </p:cNvSpPr>
          <p:nvPr>
            <p:ph idx="1"/>
          </p:nvPr>
        </p:nvSpPr>
        <p:spPr>
          <a:xfrm>
            <a:off x="457200" y="1484313"/>
            <a:ext cx="8229600" cy="5113337"/>
          </a:xfrm>
        </p:spPr>
        <p:txBody>
          <a:bodyPr/>
          <a:lstStyle/>
          <a:p>
            <a:pPr>
              <a:buNone/>
            </a:pPr>
            <a:r>
              <a:rPr lang="en-GB" dirty="0" err="1"/>
              <a:t>Purchasing’s</a:t>
            </a:r>
            <a:r>
              <a:rPr lang="en-GB" dirty="0"/>
              <a:t> role is to look after all</a:t>
            </a:r>
          </a:p>
          <a:p>
            <a:r>
              <a:rPr lang="en-GB" dirty="0"/>
              <a:t> commercial and legal aspects of the acquisition</a:t>
            </a:r>
          </a:p>
          <a:p>
            <a:r>
              <a:rPr lang="en-GB" dirty="0"/>
              <a:t> co-ordinate the requirements of the different parties into a unified approach to the supplier</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457200" y="0"/>
            <a:ext cx="8291513" cy="1268413"/>
          </a:xfrm>
        </p:spPr>
        <p:txBody>
          <a:bodyPr/>
          <a:lstStyle/>
          <a:p>
            <a:pPr algn="ctr"/>
            <a:r>
              <a:rPr lang="en-GB" dirty="0"/>
              <a:t>The Contribution of Purchasing</a:t>
            </a:r>
          </a:p>
        </p:txBody>
      </p:sp>
      <p:sp>
        <p:nvSpPr>
          <p:cNvPr id="9219" name="Rectangle 3"/>
          <p:cNvSpPr>
            <a:spLocks noGrp="1" noChangeArrowheads="1"/>
          </p:cNvSpPr>
          <p:nvPr>
            <p:ph idx="1"/>
          </p:nvPr>
        </p:nvSpPr>
        <p:spPr>
          <a:xfrm>
            <a:off x="457200" y="1412875"/>
            <a:ext cx="8229600" cy="5184775"/>
          </a:xfrm>
        </p:spPr>
        <p:txBody>
          <a:bodyPr/>
          <a:lstStyle/>
          <a:p>
            <a:r>
              <a:rPr lang="en-GB"/>
              <a:t>Location of sources of supply</a:t>
            </a:r>
          </a:p>
          <a:p>
            <a:r>
              <a:rPr lang="en-GB"/>
              <a:t>Supplier assessment</a:t>
            </a:r>
          </a:p>
          <a:p>
            <a:r>
              <a:rPr lang="en-GB"/>
              <a:t>Negotiating</a:t>
            </a:r>
          </a:p>
          <a:p>
            <a:r>
              <a:rPr lang="en-GB"/>
              <a:t>Cost/benefit analysis</a:t>
            </a:r>
          </a:p>
          <a:p>
            <a:r>
              <a:rPr lang="en-GB"/>
              <a:t>Life cycle costing</a:t>
            </a:r>
          </a:p>
          <a:p>
            <a:r>
              <a:rPr lang="en-GB"/>
              <a:t>Advice on residual values</a:t>
            </a:r>
          </a:p>
          <a:p>
            <a:r>
              <a:rPr lang="en-GB"/>
              <a:t>Organisation of product trials</a:t>
            </a:r>
          </a:p>
          <a:p>
            <a:r>
              <a:rPr lang="en-GB"/>
              <a:t>Establishment of total acquisition cost</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457200" y="0"/>
            <a:ext cx="8229600" cy="1417638"/>
          </a:xfrm>
        </p:spPr>
        <p:txBody>
          <a:bodyPr/>
          <a:lstStyle/>
          <a:p>
            <a:pPr algn="ctr"/>
            <a:r>
              <a:rPr lang="en-GB" dirty="0"/>
              <a:t>The Contribution of Purchasing</a:t>
            </a:r>
          </a:p>
        </p:txBody>
      </p:sp>
      <p:sp>
        <p:nvSpPr>
          <p:cNvPr id="10243" name="Rectangle 3"/>
          <p:cNvSpPr>
            <a:spLocks noGrp="1" noChangeArrowheads="1"/>
          </p:cNvSpPr>
          <p:nvPr>
            <p:ph idx="1"/>
          </p:nvPr>
        </p:nvSpPr>
        <p:spPr/>
        <p:txBody>
          <a:bodyPr/>
          <a:lstStyle/>
          <a:p>
            <a:r>
              <a:rPr lang="en-GB"/>
              <a:t>Lease/hire or buy comparison</a:t>
            </a:r>
          </a:p>
          <a:p>
            <a:r>
              <a:rPr lang="en-GB"/>
              <a:t>Contract drafting</a:t>
            </a:r>
          </a:p>
          <a:p>
            <a:r>
              <a:rPr lang="en-GB"/>
              <a:t>Contract management</a:t>
            </a:r>
          </a:p>
          <a:p>
            <a:r>
              <a:rPr lang="en-GB"/>
              <a:t>Provisioning  of support materials</a:t>
            </a:r>
          </a:p>
          <a:p>
            <a:r>
              <a:rPr lang="en-GB"/>
              <a:t>Co-ordination of procurement team</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250825" y="274638"/>
            <a:ext cx="8713788" cy="1143000"/>
          </a:xfrm>
        </p:spPr>
        <p:txBody>
          <a:bodyPr/>
          <a:lstStyle/>
          <a:p>
            <a:pPr algn="ctr"/>
            <a:r>
              <a:rPr lang="en-GB" sz="4000" dirty="0"/>
              <a:t>Capital Buying (procedural aspects)</a:t>
            </a:r>
          </a:p>
        </p:txBody>
      </p:sp>
      <p:sp>
        <p:nvSpPr>
          <p:cNvPr id="11267" name="Rectangle 3"/>
          <p:cNvSpPr>
            <a:spLocks noGrp="1" noChangeArrowheads="1"/>
          </p:cNvSpPr>
          <p:nvPr>
            <p:ph idx="1"/>
          </p:nvPr>
        </p:nvSpPr>
        <p:spPr/>
        <p:txBody>
          <a:bodyPr/>
          <a:lstStyle/>
          <a:p>
            <a:pPr>
              <a:buFontTx/>
              <a:buNone/>
            </a:pPr>
            <a:r>
              <a:rPr lang="en-GB" dirty="0"/>
              <a:t>The stages can be summarised as follows:</a:t>
            </a:r>
          </a:p>
          <a:p>
            <a:r>
              <a:rPr lang="en-GB" dirty="0"/>
              <a:t>The specification of the equipment or the process it is expected to perform</a:t>
            </a:r>
          </a:p>
          <a:p>
            <a:r>
              <a:rPr lang="en-GB" dirty="0"/>
              <a:t>Initial tendering and selection</a:t>
            </a:r>
          </a:p>
          <a:p>
            <a:r>
              <a:rPr lang="en-GB" dirty="0"/>
              <a:t>The contractual terms</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p:txBody>
          <a:bodyPr/>
          <a:lstStyle/>
          <a:p>
            <a:pPr algn="ctr"/>
            <a:r>
              <a:rPr lang="en-GB" dirty="0"/>
              <a:t>Activity 1</a:t>
            </a:r>
          </a:p>
        </p:txBody>
      </p:sp>
      <p:sp>
        <p:nvSpPr>
          <p:cNvPr id="12291" name="Rectangle 3"/>
          <p:cNvSpPr>
            <a:spLocks noGrp="1" noChangeArrowheads="1"/>
          </p:cNvSpPr>
          <p:nvPr>
            <p:ph idx="1"/>
          </p:nvPr>
        </p:nvSpPr>
        <p:spPr>
          <a:xfrm>
            <a:off x="685800" y="1981200"/>
            <a:ext cx="7270576" cy="4114800"/>
          </a:xfrm>
        </p:spPr>
        <p:txBody>
          <a:bodyPr/>
          <a:lstStyle/>
          <a:p>
            <a:pPr>
              <a:buFontTx/>
              <a:buNone/>
            </a:pPr>
            <a:r>
              <a:rPr lang="en-GB" dirty="0"/>
              <a:t>	Discuss what kind of  contractual clause you might find in an order for a capital purchase cover</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0" y="0"/>
            <a:ext cx="9144000" cy="1125538"/>
          </a:xfrm>
        </p:spPr>
        <p:txBody>
          <a:bodyPr>
            <a:normAutofit fontScale="90000"/>
          </a:bodyPr>
          <a:lstStyle/>
          <a:p>
            <a:pPr algn="ctr"/>
            <a:r>
              <a:rPr lang="en-GB" sz="4000" dirty="0"/>
              <a:t>Points that should be covered in conditions of supply</a:t>
            </a:r>
          </a:p>
        </p:txBody>
      </p:sp>
      <p:sp>
        <p:nvSpPr>
          <p:cNvPr id="13315" name="Rectangle 3"/>
          <p:cNvSpPr>
            <a:spLocks noGrp="1" noChangeArrowheads="1"/>
          </p:cNvSpPr>
          <p:nvPr>
            <p:ph idx="1"/>
          </p:nvPr>
        </p:nvSpPr>
        <p:spPr>
          <a:xfrm>
            <a:off x="457200" y="1484313"/>
            <a:ext cx="8229600" cy="5113337"/>
          </a:xfrm>
        </p:spPr>
        <p:txBody>
          <a:bodyPr/>
          <a:lstStyle/>
          <a:p>
            <a:pPr marL="609600" indent="-609600">
              <a:buFontTx/>
              <a:buAutoNum type="arabicPeriod"/>
            </a:pPr>
            <a:r>
              <a:rPr lang="en-GB"/>
              <a:t>Specification and definitions</a:t>
            </a:r>
          </a:p>
          <a:p>
            <a:pPr marL="609600" indent="-609600">
              <a:buFontTx/>
              <a:buAutoNum type="arabicPeriod"/>
            </a:pPr>
            <a:r>
              <a:rPr lang="en-GB"/>
              <a:t>Scope</a:t>
            </a:r>
          </a:p>
          <a:p>
            <a:pPr marL="609600" indent="-609600">
              <a:buFontTx/>
              <a:buAutoNum type="arabicPeriod"/>
            </a:pPr>
            <a:r>
              <a:rPr lang="en-GB"/>
              <a:t>Warranty and guarantees</a:t>
            </a:r>
          </a:p>
          <a:p>
            <a:pPr marL="609600" indent="-609600">
              <a:buFontTx/>
              <a:buAutoNum type="arabicPeriod"/>
            </a:pPr>
            <a:r>
              <a:rPr lang="en-GB"/>
              <a:t>Terms of payment</a:t>
            </a:r>
          </a:p>
          <a:p>
            <a:pPr marL="609600" indent="-609600">
              <a:buFontTx/>
              <a:buAutoNum type="arabicPeriod"/>
            </a:pPr>
            <a:r>
              <a:rPr lang="en-GB"/>
              <a:t>Liquidated damages clauses</a:t>
            </a:r>
          </a:p>
          <a:p>
            <a:pPr marL="609600" indent="-609600">
              <a:buFontTx/>
              <a:buAutoNum type="arabicPeriod"/>
            </a:pPr>
            <a:r>
              <a:rPr lang="en-GB"/>
              <a:t>Cancellation </a:t>
            </a:r>
          </a:p>
          <a:p>
            <a:pPr marL="609600" indent="-609600">
              <a:buFontTx/>
              <a:buAutoNum type="arabicPeriod"/>
            </a:pPr>
            <a:r>
              <a:rPr lang="en-GB"/>
              <a:t>Completion and delivery dates</a:t>
            </a:r>
          </a:p>
          <a:p>
            <a:pPr marL="609600" indent="-609600">
              <a:buFontTx/>
              <a:buAutoNum type="arabicPeriod"/>
            </a:pPr>
            <a:r>
              <a:rPr lang="en-GB"/>
              <a:t>Final acceptance conditions</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250825" y="0"/>
            <a:ext cx="8713788" cy="1196975"/>
          </a:xfrm>
        </p:spPr>
        <p:txBody>
          <a:bodyPr>
            <a:normAutofit fontScale="90000"/>
          </a:bodyPr>
          <a:lstStyle/>
          <a:p>
            <a:pPr algn="ctr"/>
            <a:r>
              <a:rPr lang="en-GB" sz="4000" dirty="0"/>
              <a:t>Points that should be covered in conditions of supply</a:t>
            </a:r>
          </a:p>
        </p:txBody>
      </p:sp>
      <p:sp>
        <p:nvSpPr>
          <p:cNvPr id="14339" name="Rectangle 3"/>
          <p:cNvSpPr>
            <a:spLocks noGrp="1" noChangeArrowheads="1"/>
          </p:cNvSpPr>
          <p:nvPr>
            <p:ph idx="1"/>
          </p:nvPr>
        </p:nvSpPr>
        <p:spPr>
          <a:xfrm>
            <a:off x="107504" y="1268413"/>
            <a:ext cx="8856984" cy="5256212"/>
          </a:xfrm>
        </p:spPr>
        <p:txBody>
          <a:bodyPr/>
          <a:lstStyle/>
          <a:p>
            <a:pPr marL="609600" indent="-609600">
              <a:lnSpc>
                <a:spcPct val="90000"/>
              </a:lnSpc>
              <a:buFontTx/>
              <a:buAutoNum type="arabicPeriod" startAt="9"/>
            </a:pPr>
            <a:r>
              <a:rPr lang="en-GB" dirty="0"/>
              <a:t>Maintenance and spares</a:t>
            </a:r>
          </a:p>
          <a:p>
            <a:pPr marL="609600" indent="-609600">
              <a:lnSpc>
                <a:spcPct val="90000"/>
              </a:lnSpc>
              <a:buFontTx/>
              <a:buAutoNum type="arabicPeriod" startAt="9"/>
            </a:pPr>
            <a:r>
              <a:rPr lang="en-GB" dirty="0"/>
              <a:t>Training </a:t>
            </a:r>
          </a:p>
          <a:p>
            <a:pPr marL="609600" indent="-609600">
              <a:lnSpc>
                <a:spcPct val="90000"/>
              </a:lnSpc>
              <a:buFontTx/>
              <a:buAutoNum type="arabicPeriod" startAt="9"/>
            </a:pPr>
            <a:r>
              <a:rPr lang="en-GB" dirty="0"/>
              <a:t> Indemnity </a:t>
            </a:r>
          </a:p>
          <a:p>
            <a:pPr marL="609600" indent="-609600">
              <a:lnSpc>
                <a:spcPct val="90000"/>
              </a:lnSpc>
              <a:buFontTx/>
              <a:buAutoNum type="arabicPeriod" startAt="9"/>
            </a:pPr>
            <a:r>
              <a:rPr lang="en-GB" dirty="0"/>
              <a:t> Retentions/performance bonds </a:t>
            </a:r>
          </a:p>
          <a:p>
            <a:pPr marL="609600" indent="-609600">
              <a:lnSpc>
                <a:spcPct val="90000"/>
              </a:lnSpc>
              <a:buFontTx/>
              <a:buAutoNum type="arabicPeriod" startAt="9"/>
            </a:pPr>
            <a:r>
              <a:rPr lang="en-GB" dirty="0"/>
              <a:t>Testing and provisional acceptance</a:t>
            </a:r>
          </a:p>
          <a:p>
            <a:pPr marL="609600" indent="-609600">
              <a:lnSpc>
                <a:spcPct val="90000"/>
              </a:lnSpc>
              <a:buFontTx/>
              <a:buAutoNum type="arabicPeriod" startAt="9"/>
            </a:pPr>
            <a:r>
              <a:rPr lang="en-GB" dirty="0"/>
              <a:t>Title </a:t>
            </a:r>
          </a:p>
          <a:p>
            <a:pPr marL="609600" indent="-609600">
              <a:lnSpc>
                <a:spcPct val="90000"/>
              </a:lnSpc>
              <a:buFontTx/>
              <a:buAutoNum type="arabicPeriod" startAt="9"/>
            </a:pPr>
            <a:r>
              <a:rPr lang="en-GB" dirty="0"/>
              <a:t>Health and safety </a:t>
            </a:r>
          </a:p>
          <a:p>
            <a:pPr marL="609600" indent="-609600">
              <a:lnSpc>
                <a:spcPct val="90000"/>
              </a:lnSpc>
              <a:buFontTx/>
              <a:buAutoNum type="arabicPeriod" startAt="9"/>
            </a:pPr>
            <a:r>
              <a:rPr lang="en-GB" dirty="0"/>
              <a:t>Environmental impact assessment</a:t>
            </a:r>
          </a:p>
          <a:p>
            <a:pPr marL="609600" indent="-609600">
              <a:lnSpc>
                <a:spcPct val="90000"/>
              </a:lnSpc>
              <a:buFontTx/>
              <a:buAutoNum type="arabicPeriod" startAt="9"/>
            </a:pPr>
            <a:r>
              <a:rPr lang="en-GB" dirty="0"/>
              <a:t>Dispute resolution</a:t>
            </a:r>
          </a:p>
          <a:p>
            <a:pPr marL="609600" indent="-609600">
              <a:lnSpc>
                <a:spcPct val="90000"/>
              </a:lnSpc>
              <a:buFontTx/>
              <a:buNone/>
            </a:pPr>
            <a:endParaRPr lang="en-GB" dirty="0"/>
          </a:p>
          <a:p>
            <a:pPr marL="609600" indent="-609600">
              <a:lnSpc>
                <a:spcPct val="90000"/>
              </a:lnSpc>
              <a:buFontTx/>
              <a:buAutoNum type="arabicPeriod" startAt="9"/>
            </a:pPr>
            <a:endParaRPr lang="en-GB" dirty="0"/>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7200" y="0"/>
            <a:ext cx="8229600" cy="1484313"/>
          </a:xfrm>
        </p:spPr>
        <p:txBody>
          <a:bodyPr/>
          <a:lstStyle/>
          <a:p>
            <a:pPr algn="ctr"/>
            <a:r>
              <a:rPr lang="en-GB" dirty="0"/>
              <a:t>Financing Capital Purchases</a:t>
            </a:r>
          </a:p>
        </p:txBody>
      </p:sp>
      <p:sp>
        <p:nvSpPr>
          <p:cNvPr id="16387" name="Rectangle 3"/>
          <p:cNvSpPr>
            <a:spLocks noGrp="1" noChangeArrowheads="1"/>
          </p:cNvSpPr>
          <p:nvPr>
            <p:ph idx="1"/>
          </p:nvPr>
        </p:nvSpPr>
        <p:spPr/>
        <p:txBody>
          <a:bodyPr/>
          <a:lstStyle/>
          <a:p>
            <a:pPr>
              <a:buFontTx/>
              <a:buNone/>
            </a:pPr>
            <a:r>
              <a:rPr lang="en-GB"/>
              <a:t>	Organisations have a number of options available to them:</a:t>
            </a:r>
          </a:p>
          <a:p>
            <a:r>
              <a:rPr lang="en-GB"/>
              <a:t>Straight purchase</a:t>
            </a:r>
          </a:p>
          <a:p>
            <a:r>
              <a:rPr lang="en-GB"/>
              <a:t>Hire purchase / loans</a:t>
            </a:r>
          </a:p>
          <a:p>
            <a:r>
              <a:rPr lang="en-GB"/>
              <a:t>Leasing </a:t>
            </a:r>
          </a:p>
          <a:p>
            <a:r>
              <a:rPr lang="en-GB"/>
              <a:t>Development grant</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p:txBody>
          <a:bodyPr/>
          <a:lstStyle/>
          <a:p>
            <a:pPr algn="ctr"/>
            <a:r>
              <a:rPr lang="en-GB" dirty="0"/>
              <a:t>Activity 2</a:t>
            </a:r>
          </a:p>
        </p:txBody>
      </p:sp>
      <p:sp>
        <p:nvSpPr>
          <p:cNvPr id="17411" name="Rectangle 3"/>
          <p:cNvSpPr>
            <a:spLocks noGrp="1" noChangeArrowheads="1"/>
          </p:cNvSpPr>
          <p:nvPr>
            <p:ph idx="1"/>
          </p:nvPr>
        </p:nvSpPr>
        <p:spPr/>
        <p:txBody>
          <a:bodyPr/>
          <a:lstStyle/>
          <a:p>
            <a:pPr>
              <a:buFontTx/>
              <a:buNone/>
            </a:pPr>
            <a:r>
              <a:rPr lang="en-GB"/>
              <a:t>	What are the advantages and disadvantages of each of the four methods of finance</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2"/>
          <p:cNvSpPr>
            <a:spLocks noGrp="1" noChangeArrowheads="1"/>
          </p:cNvSpPr>
          <p:nvPr>
            <p:ph type="title"/>
          </p:nvPr>
        </p:nvSpPr>
        <p:spPr>
          <a:xfrm>
            <a:off x="457200" y="260648"/>
            <a:ext cx="8229600" cy="1080120"/>
          </a:xfrm>
        </p:spPr>
        <p:txBody>
          <a:bodyPr/>
          <a:lstStyle/>
          <a:p>
            <a:r>
              <a:rPr lang="en-GB" dirty="0"/>
              <a:t>Investment Appraisal</a:t>
            </a:r>
          </a:p>
        </p:txBody>
      </p:sp>
      <p:sp>
        <p:nvSpPr>
          <p:cNvPr id="18435" name="Rectangle 3"/>
          <p:cNvSpPr>
            <a:spLocks noGrp="1" noChangeArrowheads="1"/>
          </p:cNvSpPr>
          <p:nvPr>
            <p:ph idx="1"/>
          </p:nvPr>
        </p:nvSpPr>
        <p:spPr>
          <a:xfrm>
            <a:off x="457200" y="2276871"/>
            <a:ext cx="8229600" cy="4320779"/>
          </a:xfrm>
        </p:spPr>
        <p:txBody>
          <a:bodyPr/>
          <a:lstStyle/>
          <a:p>
            <a:pPr>
              <a:lnSpc>
                <a:spcPct val="90000"/>
              </a:lnSpc>
            </a:pPr>
            <a:r>
              <a:rPr lang="en-GB" dirty="0"/>
              <a:t>Because the amount of expenditure is generally much higher in capital acquisitions and the consequences of the decision extend further into the future some form of investment appraisal into the economic soundness of the proposal is necessary</a:t>
            </a:r>
          </a:p>
          <a:p>
            <a:pPr>
              <a:lnSpc>
                <a:spcPct val="90000"/>
              </a:lnSpc>
            </a:pPr>
            <a:r>
              <a:rPr lang="en-GB" dirty="0"/>
              <a:t>The three commonly used methods are payback, net present value and life cycle costing</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60" name="Rectangle 4"/>
          <p:cNvSpPr>
            <a:spLocks noGrp="1" noChangeArrowheads="1"/>
          </p:cNvSpPr>
          <p:nvPr>
            <p:ph type="ctrTitle"/>
          </p:nvPr>
        </p:nvSpPr>
        <p:spPr/>
        <p:txBody>
          <a:bodyPr/>
          <a:lstStyle/>
          <a:p>
            <a:pPr algn="ctr"/>
            <a:r>
              <a:rPr lang="en-GB" dirty="0"/>
              <a:t>Buying Services</a:t>
            </a:r>
          </a:p>
        </p:txBody>
      </p:sp>
      <p:sp>
        <p:nvSpPr>
          <p:cNvPr id="19461" name="Rectangle 5"/>
          <p:cNvSpPr>
            <a:spLocks noGrp="1" noChangeArrowheads="1"/>
          </p:cNvSpPr>
          <p:nvPr>
            <p:ph type="subTitle" idx="1"/>
          </p:nvPr>
        </p:nvSpPr>
        <p:spPr/>
        <p:txBody>
          <a:bodyPr/>
          <a:lstStyle/>
          <a:p>
            <a:pPr algn="ctr"/>
            <a:r>
              <a:rPr lang="en-GB" dirty="0"/>
              <a:t>By</a:t>
            </a:r>
          </a:p>
          <a:p>
            <a:endParaRPr lang="en-GB" dirty="0"/>
          </a:p>
          <a:p>
            <a:pPr algn="ctr"/>
            <a:r>
              <a:rPr lang="en-GB" dirty="0"/>
              <a:t>Andrew Thorn</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2"/>
          <p:cNvSpPr>
            <a:spLocks noGrp="1" noChangeArrowheads="1"/>
          </p:cNvSpPr>
          <p:nvPr>
            <p:ph type="title"/>
          </p:nvPr>
        </p:nvSpPr>
        <p:spPr/>
        <p:txBody>
          <a:bodyPr/>
          <a:lstStyle/>
          <a:p>
            <a:pPr algn="ctr"/>
            <a:r>
              <a:rPr lang="en-GB" dirty="0"/>
              <a:t>Buying Services</a:t>
            </a:r>
          </a:p>
        </p:txBody>
      </p:sp>
      <p:sp>
        <p:nvSpPr>
          <p:cNvPr id="20483" name="Rectangle 3"/>
          <p:cNvSpPr>
            <a:spLocks noGrp="1" noChangeArrowheads="1"/>
          </p:cNvSpPr>
          <p:nvPr>
            <p:ph idx="1"/>
          </p:nvPr>
        </p:nvSpPr>
        <p:spPr/>
        <p:txBody>
          <a:bodyPr/>
          <a:lstStyle/>
          <a:p>
            <a:pPr>
              <a:buFontTx/>
              <a:buNone/>
            </a:pPr>
            <a:r>
              <a:rPr lang="en-GB"/>
              <a:t>	What is meant by ‘services’ ?</a:t>
            </a:r>
          </a:p>
          <a:p>
            <a:pPr>
              <a:buFontTx/>
              <a:buNone/>
            </a:pPr>
            <a:endParaRPr lang="en-GB"/>
          </a:p>
          <a:p>
            <a:pPr>
              <a:buFontTx/>
              <a:buNone/>
            </a:pPr>
            <a:r>
              <a:rPr lang="en-GB"/>
              <a:t>	A service is a performance of some act of value which, unlike the situation where goods are sold, does not result in the customer’s ownership of anything.  </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Rectangle 2"/>
          <p:cNvSpPr>
            <a:spLocks noGrp="1" noChangeArrowheads="1"/>
          </p:cNvSpPr>
          <p:nvPr>
            <p:ph type="title"/>
          </p:nvPr>
        </p:nvSpPr>
        <p:spPr>
          <a:xfrm>
            <a:off x="685800" y="301625"/>
            <a:ext cx="7772400" cy="1182688"/>
          </a:xfrm>
        </p:spPr>
        <p:txBody>
          <a:bodyPr/>
          <a:lstStyle/>
          <a:p>
            <a:pPr algn="ctr"/>
            <a:r>
              <a:rPr lang="en-GB"/>
              <a:t>Examples of Services</a:t>
            </a:r>
          </a:p>
        </p:txBody>
      </p:sp>
      <p:sp>
        <p:nvSpPr>
          <p:cNvPr id="21507" name="Rectangle 3"/>
          <p:cNvSpPr>
            <a:spLocks noGrp="1" noChangeArrowheads="1"/>
          </p:cNvSpPr>
          <p:nvPr>
            <p:ph idx="1"/>
          </p:nvPr>
        </p:nvSpPr>
        <p:spPr>
          <a:xfrm>
            <a:off x="457200" y="1600200"/>
            <a:ext cx="8229600" cy="4997450"/>
          </a:xfrm>
        </p:spPr>
        <p:txBody>
          <a:bodyPr/>
          <a:lstStyle/>
          <a:p>
            <a:pPr>
              <a:lnSpc>
                <a:spcPct val="90000"/>
              </a:lnSpc>
            </a:pPr>
            <a:r>
              <a:rPr lang="en-GB"/>
              <a:t>Banking</a:t>
            </a:r>
          </a:p>
          <a:p>
            <a:pPr>
              <a:lnSpc>
                <a:spcPct val="90000"/>
              </a:lnSpc>
            </a:pPr>
            <a:r>
              <a:rPr lang="en-GB"/>
              <a:t>Computing</a:t>
            </a:r>
          </a:p>
          <a:p>
            <a:pPr>
              <a:lnSpc>
                <a:spcPct val="90000"/>
              </a:lnSpc>
            </a:pPr>
            <a:r>
              <a:rPr lang="en-GB"/>
              <a:t>Freight forwarding</a:t>
            </a:r>
          </a:p>
          <a:p>
            <a:pPr>
              <a:lnSpc>
                <a:spcPct val="90000"/>
              </a:lnSpc>
            </a:pPr>
            <a:r>
              <a:rPr lang="en-GB"/>
              <a:t>Logistics</a:t>
            </a:r>
          </a:p>
          <a:p>
            <a:pPr>
              <a:lnSpc>
                <a:spcPct val="90000"/>
              </a:lnSpc>
            </a:pPr>
            <a:r>
              <a:rPr lang="en-GB"/>
              <a:t>Travel</a:t>
            </a:r>
          </a:p>
          <a:p>
            <a:pPr>
              <a:lnSpc>
                <a:spcPct val="90000"/>
              </a:lnSpc>
            </a:pPr>
            <a:r>
              <a:rPr lang="en-GB"/>
              <a:t>Cleaning</a:t>
            </a:r>
          </a:p>
          <a:p>
            <a:pPr>
              <a:lnSpc>
                <a:spcPct val="90000"/>
              </a:lnSpc>
            </a:pPr>
            <a:r>
              <a:rPr lang="en-GB"/>
              <a:t>Security</a:t>
            </a:r>
          </a:p>
          <a:p>
            <a:pPr>
              <a:lnSpc>
                <a:spcPct val="90000"/>
              </a:lnSpc>
            </a:pPr>
            <a:r>
              <a:rPr lang="en-GB"/>
              <a:t>Maintenance</a:t>
            </a:r>
          </a:p>
          <a:p>
            <a:pPr>
              <a:lnSpc>
                <a:spcPct val="90000"/>
              </a:lnSpc>
            </a:pPr>
            <a:r>
              <a:rPr lang="en-GB"/>
              <a:t>Training</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Rectangle 2"/>
          <p:cNvSpPr>
            <a:spLocks noGrp="1" noChangeArrowheads="1"/>
          </p:cNvSpPr>
          <p:nvPr>
            <p:ph type="title"/>
          </p:nvPr>
        </p:nvSpPr>
        <p:spPr>
          <a:xfrm>
            <a:off x="685800" y="0"/>
            <a:ext cx="7772400" cy="836613"/>
          </a:xfrm>
        </p:spPr>
        <p:txBody>
          <a:bodyPr/>
          <a:lstStyle/>
          <a:p>
            <a:pPr algn="ctr"/>
            <a:r>
              <a:rPr lang="en-GB" dirty="0"/>
              <a:t>Buying Services</a:t>
            </a:r>
          </a:p>
        </p:txBody>
      </p:sp>
      <p:sp>
        <p:nvSpPr>
          <p:cNvPr id="22531" name="Rectangle 3"/>
          <p:cNvSpPr>
            <a:spLocks noGrp="1" noChangeArrowheads="1"/>
          </p:cNvSpPr>
          <p:nvPr>
            <p:ph idx="1"/>
          </p:nvPr>
        </p:nvSpPr>
        <p:spPr>
          <a:xfrm>
            <a:off x="685800" y="908050"/>
            <a:ext cx="7772400" cy="5187950"/>
          </a:xfrm>
        </p:spPr>
        <p:txBody>
          <a:bodyPr/>
          <a:lstStyle/>
          <a:p>
            <a:r>
              <a:rPr lang="en-GB"/>
              <a:t>Purchasing of goods is often referred to as buying tangibles.  However, there are a number of factors, which differentiate service buying from purchasing goods</a:t>
            </a:r>
          </a:p>
          <a:p>
            <a:r>
              <a:rPr lang="en-GB"/>
              <a:t>Services cannot be stored and this means they must be provided at the time requested.  Some services are time critical while others are not.</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3554" name="Rectangle 2"/>
          <p:cNvSpPr>
            <a:spLocks noGrp="1" noChangeArrowheads="1"/>
          </p:cNvSpPr>
          <p:nvPr>
            <p:ph type="title"/>
          </p:nvPr>
        </p:nvSpPr>
        <p:spPr/>
        <p:txBody>
          <a:bodyPr/>
          <a:lstStyle/>
          <a:p>
            <a:pPr algn="ctr"/>
            <a:r>
              <a:rPr lang="en-GB" dirty="0"/>
              <a:t>Buying Services</a:t>
            </a:r>
          </a:p>
        </p:txBody>
      </p:sp>
      <p:sp>
        <p:nvSpPr>
          <p:cNvPr id="23555" name="Rectangle 3"/>
          <p:cNvSpPr>
            <a:spLocks noGrp="1" noChangeArrowheads="1"/>
          </p:cNvSpPr>
          <p:nvPr>
            <p:ph idx="1"/>
          </p:nvPr>
        </p:nvSpPr>
        <p:spPr/>
        <p:txBody>
          <a:bodyPr/>
          <a:lstStyle/>
          <a:p>
            <a:r>
              <a:rPr lang="en-GB"/>
              <a:t>If the requirement for a service is not steady, or is difficult to predict, the challenges associated with its provision are enormous, and normally require a very great investment in standby resources.</a:t>
            </a:r>
          </a:p>
          <a:p>
            <a:r>
              <a:rPr lang="en-GB"/>
              <a:t>The military is a good example of this</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3794" name="Rectangle 2"/>
          <p:cNvSpPr>
            <a:spLocks noGrp="1" noChangeArrowheads="1"/>
          </p:cNvSpPr>
          <p:nvPr>
            <p:ph type="title"/>
          </p:nvPr>
        </p:nvSpPr>
        <p:spPr>
          <a:xfrm>
            <a:off x="685800" y="301625"/>
            <a:ext cx="7772400" cy="1039813"/>
          </a:xfrm>
        </p:spPr>
        <p:txBody>
          <a:bodyPr/>
          <a:lstStyle/>
          <a:p>
            <a:pPr algn="ctr"/>
            <a:r>
              <a:rPr lang="en-GB"/>
              <a:t>Service Quality</a:t>
            </a:r>
          </a:p>
        </p:txBody>
      </p:sp>
      <p:sp>
        <p:nvSpPr>
          <p:cNvPr id="33795" name="Rectangle 3"/>
          <p:cNvSpPr>
            <a:spLocks noGrp="1" noChangeArrowheads="1"/>
          </p:cNvSpPr>
          <p:nvPr>
            <p:ph idx="1"/>
          </p:nvPr>
        </p:nvSpPr>
        <p:spPr>
          <a:xfrm>
            <a:off x="179388" y="1600200"/>
            <a:ext cx="8785225" cy="4997450"/>
          </a:xfrm>
        </p:spPr>
        <p:txBody>
          <a:bodyPr/>
          <a:lstStyle/>
          <a:p>
            <a:pPr>
              <a:buFontTx/>
              <a:buNone/>
            </a:pPr>
            <a:r>
              <a:rPr lang="en-GB" dirty="0"/>
              <a:t>Service quality can be defined as:</a:t>
            </a:r>
          </a:p>
          <a:p>
            <a:pPr>
              <a:buFontTx/>
              <a:buNone/>
            </a:pPr>
            <a:endParaRPr lang="en-GB" dirty="0"/>
          </a:p>
          <a:p>
            <a:pPr>
              <a:buFontTx/>
              <a:buNone/>
            </a:pPr>
            <a:r>
              <a:rPr lang="en-GB" dirty="0"/>
              <a:t>	</a:t>
            </a:r>
            <a:r>
              <a:rPr lang="en-GB" i="1" dirty="0"/>
              <a:t>The degree to which attributes of the service desired by the users are identified and incorporated into the service (Fuller,1990)</a:t>
            </a:r>
          </a:p>
          <a:p>
            <a:pPr>
              <a:buFontTx/>
              <a:buNone/>
            </a:pPr>
            <a:endParaRPr lang="en-GB" i="1" dirty="0"/>
          </a:p>
          <a:p>
            <a:pPr>
              <a:buFontTx/>
              <a:buNone/>
            </a:pPr>
            <a:r>
              <a:rPr lang="en-GB" i="1" dirty="0"/>
              <a:t>	The degree to which desired levels of these attributes are perceived by users to be achieved</a:t>
            </a:r>
            <a:endParaRPr lang="en-GB" dirty="0"/>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4578" name="Rectangle 2"/>
          <p:cNvSpPr>
            <a:spLocks noGrp="1" noChangeArrowheads="1"/>
          </p:cNvSpPr>
          <p:nvPr>
            <p:ph type="title"/>
          </p:nvPr>
        </p:nvSpPr>
        <p:spPr>
          <a:xfrm>
            <a:off x="685800" y="0"/>
            <a:ext cx="7772400" cy="908050"/>
          </a:xfrm>
        </p:spPr>
        <p:txBody>
          <a:bodyPr/>
          <a:lstStyle/>
          <a:p>
            <a:pPr algn="ctr"/>
            <a:r>
              <a:rPr lang="en-GB"/>
              <a:t>Service Quality</a:t>
            </a:r>
          </a:p>
        </p:txBody>
      </p:sp>
      <p:sp>
        <p:nvSpPr>
          <p:cNvPr id="24579" name="Rectangle 3"/>
          <p:cNvSpPr>
            <a:spLocks noGrp="1" noChangeArrowheads="1"/>
          </p:cNvSpPr>
          <p:nvPr>
            <p:ph idx="1"/>
          </p:nvPr>
        </p:nvSpPr>
        <p:spPr>
          <a:xfrm>
            <a:off x="323850" y="908050"/>
            <a:ext cx="8640763" cy="5761038"/>
          </a:xfrm>
        </p:spPr>
        <p:txBody>
          <a:bodyPr/>
          <a:lstStyle/>
          <a:p>
            <a:r>
              <a:rPr lang="en-GB"/>
              <a:t>Tangible materials can be measured and inspected in a number of different ways to ensure they conform to specification</a:t>
            </a:r>
          </a:p>
          <a:p>
            <a:r>
              <a:rPr lang="en-GB"/>
              <a:t>Services are rather more difficult to test for quality.  Quality may be specified in terms like ‘consultant to be on site by 9.00am and full report and recommendations to be delivered to client within 14 days of visit.’</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602" name="Rectangle 2"/>
          <p:cNvSpPr>
            <a:spLocks noGrp="1" noChangeArrowheads="1"/>
          </p:cNvSpPr>
          <p:nvPr>
            <p:ph type="title"/>
          </p:nvPr>
        </p:nvSpPr>
        <p:spPr/>
        <p:txBody>
          <a:bodyPr/>
          <a:lstStyle/>
          <a:p>
            <a:pPr algn="ctr"/>
            <a:r>
              <a:rPr lang="en-GB" dirty="0"/>
              <a:t>Service Quality</a:t>
            </a:r>
          </a:p>
        </p:txBody>
      </p:sp>
      <p:sp>
        <p:nvSpPr>
          <p:cNvPr id="25603" name="Rectangle 3"/>
          <p:cNvSpPr>
            <a:spLocks noGrp="1" noChangeArrowheads="1"/>
          </p:cNvSpPr>
          <p:nvPr>
            <p:ph idx="1"/>
          </p:nvPr>
        </p:nvSpPr>
        <p:spPr/>
        <p:txBody>
          <a:bodyPr/>
          <a:lstStyle/>
          <a:p>
            <a:r>
              <a:rPr lang="en-GB"/>
              <a:t>An important characteristic of services is that the results can not be seen prior to purchase, so any supplier assessment should focus on the service provider rather than their product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6626" name="Rectangle 2"/>
          <p:cNvSpPr>
            <a:spLocks noGrp="1" noChangeArrowheads="1"/>
          </p:cNvSpPr>
          <p:nvPr>
            <p:ph type="title"/>
          </p:nvPr>
        </p:nvSpPr>
        <p:spPr>
          <a:xfrm>
            <a:off x="457200" y="0"/>
            <a:ext cx="8229600" cy="908050"/>
          </a:xfrm>
        </p:spPr>
        <p:txBody>
          <a:bodyPr/>
          <a:lstStyle/>
          <a:p>
            <a:pPr algn="ctr"/>
            <a:r>
              <a:rPr lang="en-GB" dirty="0"/>
              <a:t>Service Level Agreements</a:t>
            </a:r>
          </a:p>
        </p:txBody>
      </p:sp>
      <p:sp>
        <p:nvSpPr>
          <p:cNvPr id="26627" name="Rectangle 3"/>
          <p:cNvSpPr>
            <a:spLocks noGrp="1" noChangeArrowheads="1"/>
          </p:cNvSpPr>
          <p:nvPr>
            <p:ph idx="1"/>
          </p:nvPr>
        </p:nvSpPr>
        <p:spPr>
          <a:xfrm>
            <a:off x="179388" y="908050"/>
            <a:ext cx="8785225" cy="5761038"/>
          </a:xfrm>
        </p:spPr>
        <p:txBody>
          <a:bodyPr/>
          <a:lstStyle/>
          <a:p>
            <a:pPr>
              <a:lnSpc>
                <a:spcPct val="90000"/>
              </a:lnSpc>
            </a:pPr>
            <a:r>
              <a:rPr lang="en-GB"/>
              <a:t>A way of improving relationships in purchasing is through the use of service level agreements (SLAs)</a:t>
            </a:r>
          </a:p>
          <a:p>
            <a:pPr>
              <a:lnSpc>
                <a:spcPct val="90000"/>
              </a:lnSpc>
            </a:pPr>
            <a:r>
              <a:rPr lang="en-GB"/>
              <a:t>SLAs allow customers to state their service level needs clearly and unambiguously and in turn, suppliers are enabled to focus their resources into providing services at the required level</a:t>
            </a:r>
          </a:p>
          <a:p>
            <a:pPr>
              <a:lnSpc>
                <a:spcPct val="90000"/>
              </a:lnSpc>
            </a:pPr>
            <a:r>
              <a:rPr lang="en-GB"/>
              <a:t>Key performance indicators (KPIs) measure the quality of the service provision to allow for remedial action where necessary</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8674" name="Rectangle 2"/>
          <p:cNvSpPr>
            <a:spLocks noGrp="1" noChangeArrowheads="1"/>
          </p:cNvSpPr>
          <p:nvPr>
            <p:ph type="title"/>
          </p:nvPr>
        </p:nvSpPr>
        <p:spPr>
          <a:xfrm>
            <a:off x="457200" y="0"/>
            <a:ext cx="8229600" cy="908050"/>
          </a:xfrm>
        </p:spPr>
        <p:txBody>
          <a:bodyPr/>
          <a:lstStyle/>
          <a:p>
            <a:pPr algn="ctr"/>
            <a:r>
              <a:rPr lang="en-GB"/>
              <a:t>Starting Point</a:t>
            </a:r>
          </a:p>
        </p:txBody>
      </p:sp>
      <p:sp>
        <p:nvSpPr>
          <p:cNvPr id="28675" name="Rectangle 3"/>
          <p:cNvSpPr>
            <a:spLocks noGrp="1" noChangeArrowheads="1"/>
          </p:cNvSpPr>
          <p:nvPr>
            <p:ph idx="1"/>
          </p:nvPr>
        </p:nvSpPr>
        <p:spPr>
          <a:xfrm>
            <a:off x="323850" y="908050"/>
            <a:ext cx="8569325" cy="5689600"/>
          </a:xfrm>
        </p:spPr>
        <p:txBody>
          <a:bodyPr/>
          <a:lstStyle/>
          <a:p>
            <a:r>
              <a:rPr lang="en-GB" sz="2800"/>
              <a:t>Although an SLA is an excellent expectations-managing mechanism, it’s important to recognise its limitations</a:t>
            </a:r>
          </a:p>
          <a:p>
            <a:r>
              <a:rPr lang="en-GB" sz="2800"/>
              <a:t>In some cases an SLA can be used as a way of stifling complaints or a quick fix for a problematic relationship</a:t>
            </a:r>
          </a:p>
          <a:p>
            <a:r>
              <a:rPr lang="en-GB" sz="2800"/>
              <a:t>Using it for such purposes creates more problems than it solves</a:t>
            </a:r>
          </a:p>
          <a:p>
            <a:r>
              <a:rPr lang="en-GB" sz="2800"/>
              <a:t>Instead, purchasing should think of a SLA as:</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9698" name="Rectangle 2"/>
          <p:cNvSpPr>
            <a:spLocks noGrp="1" noChangeArrowheads="1"/>
          </p:cNvSpPr>
          <p:nvPr>
            <p:ph type="title"/>
          </p:nvPr>
        </p:nvSpPr>
        <p:spPr>
          <a:xfrm>
            <a:off x="457200" y="0"/>
            <a:ext cx="8229600" cy="908050"/>
          </a:xfrm>
        </p:spPr>
        <p:txBody>
          <a:bodyPr/>
          <a:lstStyle/>
          <a:p>
            <a:pPr algn="ctr"/>
            <a:r>
              <a:rPr lang="en-GB"/>
              <a:t>Starting Point</a:t>
            </a:r>
          </a:p>
        </p:txBody>
      </p:sp>
      <p:sp>
        <p:nvSpPr>
          <p:cNvPr id="29699" name="Rectangle 3"/>
          <p:cNvSpPr>
            <a:spLocks noGrp="1" noChangeArrowheads="1"/>
          </p:cNvSpPr>
          <p:nvPr>
            <p:ph idx="1"/>
          </p:nvPr>
        </p:nvSpPr>
        <p:spPr>
          <a:xfrm>
            <a:off x="457200" y="1844823"/>
            <a:ext cx="8229600" cy="4679801"/>
          </a:xfrm>
          <a:noFill/>
        </p:spPr>
        <p:txBody>
          <a:bodyPr/>
          <a:lstStyle/>
          <a:p>
            <a:pPr>
              <a:lnSpc>
                <a:spcPct val="90000"/>
              </a:lnSpc>
            </a:pPr>
            <a:r>
              <a:rPr lang="en-GB" b="1" dirty="0"/>
              <a:t>A communications tool</a:t>
            </a:r>
          </a:p>
          <a:p>
            <a:pPr>
              <a:lnSpc>
                <a:spcPct val="90000"/>
              </a:lnSpc>
            </a:pPr>
            <a:r>
              <a:rPr lang="en-GB" b="1" dirty="0"/>
              <a:t>A conflict management tool</a:t>
            </a:r>
          </a:p>
          <a:p>
            <a:pPr>
              <a:lnSpc>
                <a:spcPct val="90000"/>
              </a:lnSpc>
            </a:pPr>
            <a:r>
              <a:rPr lang="en-GB" b="1" dirty="0"/>
              <a:t>A framework for review</a:t>
            </a:r>
          </a:p>
          <a:p>
            <a:pPr>
              <a:lnSpc>
                <a:spcPct val="90000"/>
              </a:lnSpc>
            </a:pPr>
            <a:r>
              <a:rPr lang="en-GB" b="1" dirty="0"/>
              <a:t>An agreed basis for evaluation</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1746" name="Rectangle 2"/>
          <p:cNvSpPr>
            <a:spLocks noGrp="1" noChangeArrowheads="1"/>
          </p:cNvSpPr>
          <p:nvPr>
            <p:ph type="title"/>
          </p:nvPr>
        </p:nvSpPr>
        <p:spPr/>
        <p:txBody>
          <a:bodyPr/>
          <a:lstStyle/>
          <a:p>
            <a:pPr algn="ctr"/>
            <a:r>
              <a:rPr lang="en-GB" dirty="0"/>
              <a:t>Service Level Agreements</a:t>
            </a:r>
          </a:p>
        </p:txBody>
      </p:sp>
      <p:sp>
        <p:nvSpPr>
          <p:cNvPr id="31747" name="Rectangle 3"/>
          <p:cNvSpPr>
            <a:spLocks noGrp="1" noChangeArrowheads="1"/>
          </p:cNvSpPr>
          <p:nvPr>
            <p:ph idx="1"/>
          </p:nvPr>
        </p:nvSpPr>
        <p:spPr/>
        <p:txBody>
          <a:bodyPr/>
          <a:lstStyle/>
          <a:p>
            <a:pPr>
              <a:buFontTx/>
              <a:buNone/>
            </a:pPr>
            <a:r>
              <a:rPr lang="en-GB"/>
              <a:t>	To be effective, a service level agreement must incorporate two sets of elements: -</a:t>
            </a:r>
          </a:p>
          <a:p>
            <a:pPr>
              <a:buFontTx/>
              <a:buNone/>
            </a:pPr>
            <a:endParaRPr lang="en-GB"/>
          </a:p>
          <a:p>
            <a:r>
              <a:rPr lang="en-GB"/>
              <a:t>Service elements</a:t>
            </a:r>
          </a:p>
          <a:p>
            <a:r>
              <a:rPr lang="en-GB"/>
              <a:t>Management elements</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4818" name="Rectangle 2"/>
          <p:cNvSpPr>
            <a:spLocks noGrp="1" noChangeArrowheads="1"/>
          </p:cNvSpPr>
          <p:nvPr>
            <p:ph type="title"/>
          </p:nvPr>
        </p:nvSpPr>
        <p:spPr>
          <a:xfrm>
            <a:off x="457200" y="0"/>
            <a:ext cx="8229600" cy="1052513"/>
          </a:xfrm>
        </p:spPr>
        <p:txBody>
          <a:bodyPr/>
          <a:lstStyle/>
          <a:p>
            <a:pPr algn="ctr"/>
            <a:r>
              <a:rPr lang="en-GB" dirty="0"/>
              <a:t>Service Elements</a:t>
            </a:r>
          </a:p>
        </p:txBody>
      </p:sp>
      <p:sp>
        <p:nvSpPr>
          <p:cNvPr id="34819" name="Rectangle 3"/>
          <p:cNvSpPr>
            <a:spLocks noGrp="1" noChangeArrowheads="1"/>
          </p:cNvSpPr>
          <p:nvPr>
            <p:ph idx="1"/>
          </p:nvPr>
        </p:nvSpPr>
        <p:spPr>
          <a:xfrm>
            <a:off x="457200" y="1052513"/>
            <a:ext cx="8229600" cy="5545137"/>
          </a:xfrm>
        </p:spPr>
        <p:txBody>
          <a:bodyPr/>
          <a:lstStyle/>
          <a:p>
            <a:pPr>
              <a:lnSpc>
                <a:spcPct val="90000"/>
              </a:lnSpc>
              <a:buFontTx/>
              <a:buNone/>
            </a:pPr>
            <a:r>
              <a:rPr lang="en-GB" dirty="0"/>
              <a:t>	The service elements clarify: -</a:t>
            </a:r>
          </a:p>
          <a:p>
            <a:pPr>
              <a:lnSpc>
                <a:spcPct val="90000"/>
              </a:lnSpc>
            </a:pPr>
            <a:r>
              <a:rPr lang="en-GB" dirty="0"/>
              <a:t>The services provided</a:t>
            </a:r>
          </a:p>
          <a:p>
            <a:pPr>
              <a:lnSpc>
                <a:spcPct val="90000"/>
              </a:lnSpc>
            </a:pPr>
            <a:r>
              <a:rPr lang="en-GB" dirty="0"/>
              <a:t>Conditions of service availability</a:t>
            </a:r>
          </a:p>
          <a:p>
            <a:pPr>
              <a:lnSpc>
                <a:spcPct val="90000"/>
              </a:lnSpc>
            </a:pPr>
            <a:r>
              <a:rPr lang="en-GB" dirty="0"/>
              <a:t>Service standards, such as the time frames within which services will be provided</a:t>
            </a:r>
          </a:p>
          <a:p>
            <a:pPr>
              <a:lnSpc>
                <a:spcPct val="90000"/>
              </a:lnSpc>
            </a:pPr>
            <a:r>
              <a:rPr lang="en-GB" dirty="0"/>
              <a:t>The responsibilities of both parties</a:t>
            </a:r>
          </a:p>
          <a:p>
            <a:pPr>
              <a:lnSpc>
                <a:spcPct val="90000"/>
              </a:lnSpc>
            </a:pPr>
            <a:r>
              <a:rPr lang="en-GB" dirty="0"/>
              <a:t>Cost </a:t>
            </a:r>
            <a:r>
              <a:rPr lang="en-GB" dirty="0" err="1"/>
              <a:t>vs</a:t>
            </a:r>
            <a:r>
              <a:rPr lang="en-GB" dirty="0"/>
              <a:t> service trade offs</a:t>
            </a:r>
          </a:p>
          <a:p>
            <a:pPr>
              <a:lnSpc>
                <a:spcPct val="90000"/>
              </a:lnSpc>
            </a:pPr>
            <a:r>
              <a:rPr lang="en-GB" dirty="0"/>
              <a:t>Escalation procedures</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5842" name="Rectangle 2"/>
          <p:cNvSpPr>
            <a:spLocks noGrp="1" noChangeArrowheads="1"/>
          </p:cNvSpPr>
          <p:nvPr>
            <p:ph type="title"/>
          </p:nvPr>
        </p:nvSpPr>
        <p:spPr>
          <a:xfrm>
            <a:off x="457200" y="0"/>
            <a:ext cx="8229600" cy="908050"/>
          </a:xfrm>
        </p:spPr>
        <p:txBody>
          <a:bodyPr/>
          <a:lstStyle/>
          <a:p>
            <a:pPr algn="ctr"/>
            <a:r>
              <a:rPr lang="en-GB" dirty="0"/>
              <a:t>Management Elements</a:t>
            </a:r>
          </a:p>
        </p:txBody>
      </p:sp>
      <p:sp>
        <p:nvSpPr>
          <p:cNvPr id="35843" name="Rectangle 3"/>
          <p:cNvSpPr>
            <a:spLocks noGrp="1" noChangeArrowheads="1"/>
          </p:cNvSpPr>
          <p:nvPr>
            <p:ph idx="1"/>
          </p:nvPr>
        </p:nvSpPr>
        <p:spPr>
          <a:xfrm>
            <a:off x="179388" y="1125538"/>
            <a:ext cx="8785225" cy="5732462"/>
          </a:xfrm>
        </p:spPr>
        <p:txBody>
          <a:bodyPr/>
          <a:lstStyle/>
          <a:p>
            <a:pPr>
              <a:buFontTx/>
              <a:buNone/>
            </a:pPr>
            <a:r>
              <a:rPr lang="en-GB" dirty="0"/>
              <a:t>	The management elements clarify: -</a:t>
            </a:r>
          </a:p>
          <a:p>
            <a:r>
              <a:rPr lang="en-GB" dirty="0"/>
              <a:t>How service effectiveness will be tracked</a:t>
            </a:r>
          </a:p>
          <a:p>
            <a:r>
              <a:rPr lang="en-GB" dirty="0"/>
              <a:t>How information about service effectiveness will be reported and addressed</a:t>
            </a:r>
          </a:p>
          <a:p>
            <a:r>
              <a:rPr lang="en-GB" dirty="0"/>
              <a:t>How service-related disagreements will be resolved</a:t>
            </a:r>
          </a:p>
          <a:p>
            <a:r>
              <a:rPr lang="en-GB" dirty="0"/>
              <a:t>How the parties will review and revise the agreement</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6866" name="Rectangle 2"/>
          <p:cNvSpPr>
            <a:spLocks noGrp="1" noChangeArrowheads="1"/>
          </p:cNvSpPr>
          <p:nvPr>
            <p:ph type="title"/>
          </p:nvPr>
        </p:nvSpPr>
        <p:spPr>
          <a:xfrm>
            <a:off x="457200" y="0"/>
            <a:ext cx="8229600" cy="908050"/>
          </a:xfrm>
        </p:spPr>
        <p:txBody>
          <a:bodyPr/>
          <a:lstStyle/>
          <a:p>
            <a:pPr algn="ctr"/>
            <a:r>
              <a:rPr lang="en-GB" dirty="0"/>
              <a:t>Strength of SLAs</a:t>
            </a:r>
          </a:p>
        </p:txBody>
      </p:sp>
      <p:sp>
        <p:nvSpPr>
          <p:cNvPr id="36867" name="Rectangle 3"/>
          <p:cNvSpPr>
            <a:spLocks noGrp="1" noChangeArrowheads="1"/>
          </p:cNvSpPr>
          <p:nvPr>
            <p:ph idx="1"/>
          </p:nvPr>
        </p:nvSpPr>
        <p:spPr>
          <a:xfrm>
            <a:off x="179388" y="1628800"/>
            <a:ext cx="8785225" cy="5040288"/>
          </a:xfrm>
        </p:spPr>
        <p:txBody>
          <a:bodyPr/>
          <a:lstStyle/>
          <a:p>
            <a:pPr>
              <a:lnSpc>
                <a:spcPct val="90000"/>
              </a:lnSpc>
            </a:pPr>
            <a:r>
              <a:rPr lang="en-GB" dirty="0"/>
              <a:t>An SLA can significantly improve the ability of purchasing to manage the expectations of customers</a:t>
            </a:r>
          </a:p>
          <a:p>
            <a:pPr>
              <a:lnSpc>
                <a:spcPct val="90000"/>
              </a:lnSpc>
            </a:pPr>
            <a:r>
              <a:rPr lang="en-GB" dirty="0"/>
              <a:t>Help to establish service standards and to document and communicate them</a:t>
            </a:r>
          </a:p>
          <a:p>
            <a:pPr>
              <a:lnSpc>
                <a:spcPct val="90000"/>
              </a:lnSpc>
            </a:pPr>
            <a:endParaRPr lang="en-GB" dirty="0"/>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7890" name="Rectangle 2"/>
          <p:cNvSpPr>
            <a:spLocks noGrp="1" noChangeArrowheads="1"/>
          </p:cNvSpPr>
          <p:nvPr>
            <p:ph type="title"/>
          </p:nvPr>
        </p:nvSpPr>
        <p:spPr>
          <a:xfrm>
            <a:off x="457200" y="0"/>
            <a:ext cx="8229600" cy="765175"/>
          </a:xfrm>
        </p:spPr>
        <p:txBody>
          <a:bodyPr>
            <a:normAutofit fontScale="90000"/>
          </a:bodyPr>
          <a:lstStyle/>
          <a:p>
            <a:pPr algn="ctr"/>
            <a:r>
              <a:rPr lang="en-GB" dirty="0"/>
              <a:t>Weaknesses of SLA’s</a:t>
            </a:r>
          </a:p>
        </p:txBody>
      </p:sp>
      <p:sp>
        <p:nvSpPr>
          <p:cNvPr id="37891" name="Rectangle 3"/>
          <p:cNvSpPr>
            <a:spLocks noGrp="1" noChangeArrowheads="1"/>
          </p:cNvSpPr>
          <p:nvPr>
            <p:ph idx="1"/>
          </p:nvPr>
        </p:nvSpPr>
        <p:spPr>
          <a:xfrm>
            <a:off x="179388" y="765175"/>
            <a:ext cx="8785225" cy="5832475"/>
          </a:xfrm>
        </p:spPr>
        <p:txBody>
          <a:bodyPr/>
          <a:lstStyle/>
          <a:p>
            <a:r>
              <a:rPr lang="en-GB" sz="2800" dirty="0"/>
              <a:t>The development of SLAs is time-consuming </a:t>
            </a:r>
          </a:p>
          <a:p>
            <a:r>
              <a:rPr lang="en-GB" sz="2800" dirty="0"/>
              <a:t>Often introduced after a relationship has begun to fail</a:t>
            </a:r>
          </a:p>
          <a:p>
            <a:r>
              <a:rPr lang="en-GB" sz="2800" dirty="0"/>
              <a:t>Service providers sometimes want to create an SLA to suppress customer complaints</a:t>
            </a:r>
          </a:p>
          <a:p>
            <a:endParaRPr lang="en-GB" sz="2800" dirty="0"/>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8914" name="Rectangle 2"/>
          <p:cNvSpPr>
            <a:spLocks noGrp="1" noChangeArrowheads="1"/>
          </p:cNvSpPr>
          <p:nvPr>
            <p:ph type="title"/>
          </p:nvPr>
        </p:nvSpPr>
        <p:spPr>
          <a:xfrm>
            <a:off x="457200" y="0"/>
            <a:ext cx="8229600" cy="981075"/>
          </a:xfrm>
        </p:spPr>
        <p:txBody>
          <a:bodyPr/>
          <a:lstStyle/>
          <a:p>
            <a:pPr algn="ctr"/>
            <a:r>
              <a:rPr lang="en-GB" dirty="0"/>
              <a:t>Weaknesses of SLA</a:t>
            </a:r>
          </a:p>
        </p:txBody>
      </p:sp>
      <p:sp>
        <p:nvSpPr>
          <p:cNvPr id="38915" name="Rectangle 3"/>
          <p:cNvSpPr>
            <a:spLocks noGrp="1" noChangeArrowheads="1"/>
          </p:cNvSpPr>
          <p:nvPr>
            <p:ph idx="1"/>
          </p:nvPr>
        </p:nvSpPr>
        <p:spPr>
          <a:xfrm>
            <a:off x="179388" y="908050"/>
            <a:ext cx="8785225" cy="5761038"/>
          </a:xfrm>
        </p:spPr>
        <p:txBody>
          <a:bodyPr/>
          <a:lstStyle/>
          <a:p>
            <a:pPr>
              <a:lnSpc>
                <a:spcPct val="90000"/>
              </a:lnSpc>
            </a:pPr>
            <a:endParaRPr lang="en-GB" sz="2800" dirty="0"/>
          </a:p>
          <a:p>
            <a:pPr>
              <a:lnSpc>
                <a:spcPct val="90000"/>
              </a:lnSpc>
              <a:buNone/>
            </a:pPr>
            <a:endParaRPr lang="en-GB" sz="2800" dirty="0"/>
          </a:p>
          <a:p>
            <a:pPr>
              <a:lnSpc>
                <a:spcPct val="90000"/>
              </a:lnSpc>
            </a:pPr>
            <a:r>
              <a:rPr lang="en-GB" sz="2800" dirty="0"/>
              <a:t>SLAs are often initiated and unilaterally established by service providers.  The customer is given little or no say about either the content of the SLA or the process by which it is established or managed</a:t>
            </a:r>
          </a:p>
          <a:p>
            <a:pPr>
              <a:lnSpc>
                <a:spcPct val="90000"/>
              </a:lnSpc>
            </a:pPr>
            <a:r>
              <a:rPr lang="en-GB" sz="2800" dirty="0"/>
              <a:t>Very simply, if the two parties have not agreed, it’s not an agreement and it shouldn’t be called an agreement</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0962" name="Rectangle 2"/>
          <p:cNvSpPr>
            <a:spLocks noGrp="1" noChangeArrowheads="1"/>
          </p:cNvSpPr>
          <p:nvPr>
            <p:ph type="title"/>
          </p:nvPr>
        </p:nvSpPr>
        <p:spPr>
          <a:xfrm>
            <a:off x="179388" y="0"/>
            <a:ext cx="8507412" cy="908050"/>
          </a:xfrm>
        </p:spPr>
        <p:txBody>
          <a:bodyPr/>
          <a:lstStyle/>
          <a:p>
            <a:pPr algn="ctr"/>
            <a:r>
              <a:rPr lang="en-GB"/>
              <a:t>Steps in Establishing SLAs</a:t>
            </a:r>
          </a:p>
        </p:txBody>
      </p:sp>
      <p:sp>
        <p:nvSpPr>
          <p:cNvPr id="40963" name="Rectangle 3"/>
          <p:cNvSpPr>
            <a:spLocks noGrp="1" noChangeArrowheads="1"/>
          </p:cNvSpPr>
          <p:nvPr>
            <p:ph idx="1"/>
          </p:nvPr>
        </p:nvSpPr>
        <p:spPr>
          <a:xfrm>
            <a:off x="179388" y="764704"/>
            <a:ext cx="8785225" cy="5361459"/>
          </a:xfrm>
        </p:spPr>
        <p:txBody>
          <a:bodyPr/>
          <a:lstStyle/>
          <a:p>
            <a:pPr marL="609600" indent="-609600">
              <a:buFontTx/>
              <a:buAutoNum type="arabicPeriod"/>
            </a:pPr>
            <a:r>
              <a:rPr lang="en-GB" dirty="0"/>
              <a:t>Gathering background information</a:t>
            </a:r>
          </a:p>
          <a:p>
            <a:pPr marL="609600" indent="-609600">
              <a:buFontTx/>
              <a:buAutoNum type="arabicPeriod"/>
            </a:pPr>
            <a:r>
              <a:rPr lang="en-GB" dirty="0"/>
              <a:t>Ensuring agreement about agreement</a:t>
            </a:r>
          </a:p>
          <a:p>
            <a:pPr marL="609600" indent="-609600">
              <a:buFontTx/>
              <a:buAutoNum type="arabicPeriod"/>
            </a:pPr>
            <a:r>
              <a:rPr lang="en-GB" dirty="0"/>
              <a:t>Establishing ground rules for working together</a:t>
            </a:r>
          </a:p>
          <a:p>
            <a:pPr marL="609600" indent="-609600">
              <a:buFontTx/>
              <a:buAutoNum type="arabicPeriod"/>
            </a:pPr>
            <a:r>
              <a:rPr lang="en-GB" dirty="0"/>
              <a:t>Developing the agreement</a:t>
            </a:r>
          </a:p>
          <a:p>
            <a:pPr marL="609600" indent="-609600">
              <a:buFontTx/>
              <a:buAutoNum type="arabicPeriod"/>
            </a:pPr>
            <a:r>
              <a:rPr lang="en-GB" dirty="0"/>
              <a:t>Generating buy-in</a:t>
            </a:r>
          </a:p>
          <a:p>
            <a:pPr marL="609600" indent="-609600">
              <a:buFontTx/>
              <a:buAutoNum type="arabicPeriod"/>
            </a:pPr>
            <a:r>
              <a:rPr lang="en-GB" dirty="0"/>
              <a:t>Completing pre-implementation tasks</a:t>
            </a:r>
          </a:p>
          <a:p>
            <a:pPr marL="609600" indent="-609600">
              <a:buFontTx/>
              <a:buAutoNum type="arabicPeriod"/>
            </a:pPr>
            <a:r>
              <a:rPr lang="en-GB" dirty="0"/>
              <a:t>Implementing and managing the agreement</a:t>
            </a: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_rels/theme2.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1_Flow">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E2D700"/>
      </a:hlink>
      <a:folHlink>
        <a:srgbClr val="85DFD0"/>
      </a:folHlink>
    </a:clrScheme>
    <a:fontScheme name="Flow">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Flow">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Flow</Template>
  <TotalTime>0</TotalTime>
  <Words>1101</Words>
  <Application>Microsoft Office PowerPoint</Application>
  <PresentationFormat>On-screen Show (4:3)</PresentationFormat>
  <Paragraphs>163</Paragraphs>
  <Slides>31</Slides>
  <Notes>0</Notes>
  <HiddenSlides>0</HiddenSlides>
  <MMClips>0</MMClips>
  <ScaleCrop>false</ScaleCrop>
  <HeadingPairs>
    <vt:vector size="6" baseType="variant">
      <vt:variant>
        <vt:lpstr>Fonts Used</vt:lpstr>
      </vt:variant>
      <vt:variant>
        <vt:i4>4</vt:i4>
      </vt:variant>
      <vt:variant>
        <vt:lpstr>Theme</vt:lpstr>
      </vt:variant>
      <vt:variant>
        <vt:i4>2</vt:i4>
      </vt:variant>
      <vt:variant>
        <vt:lpstr>Slide Titles</vt:lpstr>
      </vt:variant>
      <vt:variant>
        <vt:i4>31</vt:i4>
      </vt:variant>
    </vt:vector>
  </HeadingPairs>
  <TitlesOfParts>
    <vt:vector size="37" baseType="lpstr">
      <vt:lpstr>Arial Black</vt:lpstr>
      <vt:lpstr>Calibri</vt:lpstr>
      <vt:lpstr>Constantia</vt:lpstr>
      <vt:lpstr>Wingdings 2</vt:lpstr>
      <vt:lpstr>Flow</vt:lpstr>
      <vt:lpstr>1_Flow</vt:lpstr>
      <vt:lpstr>Capital Buying</vt:lpstr>
      <vt:lpstr>Capital Buying</vt:lpstr>
      <vt:lpstr>Factors to Consider when Buying Capital equipment</vt:lpstr>
      <vt:lpstr>Contribution of Purchasing</vt:lpstr>
      <vt:lpstr>The Contribution of Purchasing</vt:lpstr>
      <vt:lpstr>The Contribution of Purchasing</vt:lpstr>
      <vt:lpstr>Capital Buying (procedural aspects)</vt:lpstr>
      <vt:lpstr>Activity 1</vt:lpstr>
      <vt:lpstr>Points that should be covered in conditions of supply</vt:lpstr>
      <vt:lpstr>Points that should be covered in conditions of supply</vt:lpstr>
      <vt:lpstr>Financing Capital Purchases</vt:lpstr>
      <vt:lpstr>Activity 2</vt:lpstr>
      <vt:lpstr>Investment Appraisal</vt:lpstr>
      <vt:lpstr>Buying Services</vt:lpstr>
      <vt:lpstr>Buying Services</vt:lpstr>
      <vt:lpstr>Examples of Services</vt:lpstr>
      <vt:lpstr>Buying Services</vt:lpstr>
      <vt:lpstr>Buying Services</vt:lpstr>
      <vt:lpstr>Service Quality</vt:lpstr>
      <vt:lpstr>Service Quality</vt:lpstr>
      <vt:lpstr>Service Quality</vt:lpstr>
      <vt:lpstr>Service Level Agreements</vt:lpstr>
      <vt:lpstr>Starting Point</vt:lpstr>
      <vt:lpstr>Starting Point</vt:lpstr>
      <vt:lpstr>Service Level Agreements</vt:lpstr>
      <vt:lpstr>Service Elements</vt:lpstr>
      <vt:lpstr>Management Elements</vt:lpstr>
      <vt:lpstr>Strength of SLAs</vt:lpstr>
      <vt:lpstr>Weaknesses of SLA’s</vt:lpstr>
      <vt:lpstr>Weaknesses of SLA</vt:lpstr>
      <vt:lpstr>Steps in Establishing SLAs</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Capital Buying</dc:title>
  <dc:creator>Jean</dc:creator>
  <cp:lastModifiedBy>Andrew Thorn</cp:lastModifiedBy>
  <cp:revision>11</cp:revision>
  <dcterms:created xsi:type="dcterms:W3CDTF">2007-02-22T19:45:49Z</dcterms:created>
  <dcterms:modified xsi:type="dcterms:W3CDTF">2025-10-05T18:12:58Z</dcterms:modified>
</cp:coreProperties>
</file>