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  <p:sldId id="310" r:id="rId53"/>
    <p:sldId id="267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2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164233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3488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 dirty="0" smtClean="0">
                <a:solidFill>
                  <a:srgbClr val="000000"/>
                </a:solidFill>
              </a:rPr>
              <a:t>Research Methods and Professional Development</a:t>
            </a: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7832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08128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9077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0611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5304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9441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7480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29424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8389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6506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6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marL="0" marR="0" lvl="0" indent="0" algn="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75698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hi360.org/sites/default/files/media/documents/Qualitative%20Research%20Methods%20-%20A%20Data%20Collector's%20Field%20Guide.pdf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2.com/doc/oopsla89/paper.html" TargetMode="External"/><Relationship Id="rId4" Type="http://schemas.openxmlformats.org/officeDocument/2006/relationships/image" Target="../media/image10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.gordon.edu/courses/cs211/AddressBookExample/index.html" TargetMode="External"/><Relationship Id="rId2" Type="http://schemas.openxmlformats.org/officeDocument/2006/relationships/hyperlink" Target="http://c2.com/doc/oopsla89/paper.html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Qualitative Research Methods Overview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5007" y="3962400"/>
            <a:ext cx="11004193" cy="2171272"/>
          </a:xfrm>
        </p:spPr>
        <p:txBody>
          <a:bodyPr/>
          <a:lstStyle/>
          <a:p>
            <a:r>
              <a:rPr lang="en-GB" dirty="0" smtClean="0"/>
              <a:t>The first part is based on Mack, N., </a:t>
            </a:r>
            <a:r>
              <a:rPr lang="en-GB" dirty="0" err="1" smtClean="0"/>
              <a:t>Woodsong</a:t>
            </a:r>
            <a:r>
              <a:rPr lang="en-GB" dirty="0" smtClean="0"/>
              <a:t>, C., </a:t>
            </a:r>
            <a:r>
              <a:rPr lang="en-GB" dirty="0" err="1" smtClean="0"/>
              <a:t>MacQueen</a:t>
            </a:r>
            <a:r>
              <a:rPr lang="en-GB" dirty="0" smtClean="0"/>
              <a:t>, K., Guest, G., </a:t>
            </a:r>
            <a:r>
              <a:rPr lang="en-GB" dirty="0" err="1" smtClean="0"/>
              <a:t>Namey</a:t>
            </a:r>
            <a:r>
              <a:rPr lang="en-GB" dirty="0" smtClean="0"/>
              <a:t>, E., “Qualitative Research Methods:  A Data Collector’s Field Guide</a:t>
            </a:r>
            <a:r>
              <a:rPr lang="en-GB" dirty="0"/>
              <a:t>, </a:t>
            </a:r>
            <a:r>
              <a:rPr lang="en-GB" dirty="0" smtClean="0"/>
              <a:t>Family </a:t>
            </a:r>
            <a:r>
              <a:rPr lang="en-GB" dirty="0"/>
              <a:t>Health </a:t>
            </a:r>
            <a:r>
              <a:rPr lang="en-GB" dirty="0" smtClean="0"/>
              <a:t>International, 2005, sourced from:</a:t>
            </a:r>
          </a:p>
          <a:p>
            <a:r>
              <a:rPr lang="en-GB" dirty="0">
                <a:hlinkClick r:id="rId2"/>
              </a:rPr>
              <a:t>https://www.fhi360.org/sites/default/files/media/documents/Qualitative%20Research%20Methods%20-%</a:t>
            </a:r>
            <a:r>
              <a:rPr lang="en-GB" dirty="0" smtClean="0">
                <a:hlinkClick r:id="rId2"/>
              </a:rPr>
              <a:t>20A%20Data%20Collector's%20Field%20Guide.pdf</a:t>
            </a:r>
            <a:r>
              <a:rPr lang="en-GB" dirty="0" smtClean="0"/>
              <a:t>, </a:t>
            </a:r>
          </a:p>
          <a:p>
            <a:r>
              <a:rPr lang="en-GB" dirty="0"/>
              <a:t>a</a:t>
            </a:r>
            <a:r>
              <a:rPr lang="en-GB" dirty="0" smtClean="0"/>
              <a:t>ccessed 10.00, 20/11/2019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243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Qualitative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research</a:t>
            </a:r>
          </a:p>
          <a:p>
            <a:pPr lvl="1"/>
            <a:r>
              <a:rPr lang="en-GB" dirty="0" smtClean="0"/>
              <a:t>seeks </a:t>
            </a:r>
            <a:r>
              <a:rPr lang="en-GB" dirty="0"/>
              <a:t>answers to a question</a:t>
            </a:r>
          </a:p>
          <a:p>
            <a:pPr lvl="1"/>
            <a:r>
              <a:rPr lang="en-GB" dirty="0" smtClean="0"/>
              <a:t>systematically </a:t>
            </a:r>
            <a:r>
              <a:rPr lang="en-GB" dirty="0"/>
              <a:t>uses a predefined set of procedures to answer the question</a:t>
            </a:r>
          </a:p>
          <a:p>
            <a:pPr lvl="1"/>
            <a:r>
              <a:rPr lang="en-GB" dirty="0" smtClean="0"/>
              <a:t>collects </a:t>
            </a:r>
            <a:r>
              <a:rPr lang="en-GB" dirty="0"/>
              <a:t>evidence</a:t>
            </a:r>
          </a:p>
          <a:p>
            <a:pPr lvl="1"/>
            <a:r>
              <a:rPr lang="en-GB" dirty="0" smtClean="0"/>
              <a:t>produces </a:t>
            </a:r>
            <a:r>
              <a:rPr lang="en-GB" dirty="0"/>
              <a:t>findings that were not determined in advance</a:t>
            </a:r>
          </a:p>
          <a:p>
            <a:pPr lvl="1"/>
            <a:r>
              <a:rPr lang="en-GB" dirty="0" smtClean="0"/>
              <a:t>produces </a:t>
            </a:r>
            <a:r>
              <a:rPr lang="en-GB" dirty="0"/>
              <a:t>findings that are applicable beyond the immediate boundaries of the </a:t>
            </a:r>
            <a:r>
              <a:rPr lang="en-GB" dirty="0" smtClean="0"/>
              <a:t>study</a:t>
            </a:r>
          </a:p>
          <a:p>
            <a:r>
              <a:rPr lang="en-GB" dirty="0" smtClean="0"/>
              <a:t>Qualitative research</a:t>
            </a:r>
          </a:p>
          <a:p>
            <a:pPr lvl="1"/>
            <a:r>
              <a:rPr lang="en-GB" dirty="0" smtClean="0"/>
              <a:t>proposes </a:t>
            </a:r>
            <a:r>
              <a:rPr lang="en-GB" dirty="0"/>
              <a:t>to understand a </a:t>
            </a:r>
            <a:r>
              <a:rPr lang="en-GB" dirty="0" smtClean="0"/>
              <a:t>research </a:t>
            </a:r>
            <a:r>
              <a:rPr lang="en-GB" dirty="0"/>
              <a:t>problem </a:t>
            </a:r>
            <a:r>
              <a:rPr lang="en-GB" dirty="0" smtClean="0"/>
              <a:t>through the </a:t>
            </a:r>
            <a:r>
              <a:rPr lang="en-GB" dirty="0"/>
              <a:t>population </a:t>
            </a:r>
            <a:r>
              <a:rPr lang="en-GB" dirty="0" smtClean="0"/>
              <a:t>involved</a:t>
            </a:r>
          </a:p>
          <a:p>
            <a:pPr lvl="1"/>
            <a:r>
              <a:rPr lang="en-GB" dirty="0" smtClean="0"/>
              <a:t>Is noted as effective </a:t>
            </a:r>
            <a:r>
              <a:rPr lang="en-GB" dirty="0"/>
              <a:t>in obtaining culturally specific information about </a:t>
            </a:r>
            <a:r>
              <a:rPr lang="en-GB" dirty="0" smtClean="0"/>
              <a:t>particular populations</a:t>
            </a:r>
          </a:p>
          <a:p>
            <a:pPr lvl="2"/>
            <a:r>
              <a:rPr lang="en-GB" dirty="0" smtClean="0"/>
              <a:t>Values</a:t>
            </a:r>
          </a:p>
          <a:p>
            <a:pPr lvl="2"/>
            <a:r>
              <a:rPr lang="en-GB" dirty="0" smtClean="0"/>
              <a:t>Opinions</a:t>
            </a:r>
          </a:p>
          <a:p>
            <a:pPr lvl="2"/>
            <a:r>
              <a:rPr lang="en-GB" dirty="0" smtClean="0"/>
              <a:t>Behaviours</a:t>
            </a:r>
          </a:p>
          <a:p>
            <a:pPr lvl="2"/>
            <a:r>
              <a:rPr lang="en-GB" dirty="0" smtClean="0"/>
              <a:t>social contexts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 Methods and Professional</a:t>
            </a:r>
            <a:r>
              <a:rPr kumimoji="0" lang="en-GB" altLang="en-US" sz="900" b="0" i="0" u="none" strike="noStrike" kern="1200" cap="none" spc="0" normalizeH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 Development</a:t>
            </a:r>
            <a:endParaRPr kumimoji="0" lang="en-GB" altLang="en-US" sz="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6885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side</a:t>
            </a:r>
          </a:p>
          <a:p>
            <a:pPr lvl="1"/>
            <a:r>
              <a:rPr lang="en-GB" dirty="0" smtClean="0"/>
              <a:t>complex </a:t>
            </a:r>
            <a:r>
              <a:rPr lang="en-GB" dirty="0"/>
              <a:t>textual </a:t>
            </a:r>
            <a:r>
              <a:rPr lang="en-GB" dirty="0" smtClean="0"/>
              <a:t>descriptions of the people </a:t>
            </a:r>
            <a:r>
              <a:rPr lang="en-GB" dirty="0"/>
              <a:t>experience </a:t>
            </a:r>
            <a:r>
              <a:rPr lang="en-GB" dirty="0" smtClean="0"/>
              <a:t>of a question</a:t>
            </a:r>
            <a:endParaRPr lang="en-GB" dirty="0"/>
          </a:p>
          <a:p>
            <a:pPr lvl="1"/>
            <a:r>
              <a:rPr lang="en-GB" dirty="0" smtClean="0"/>
              <a:t>behaviours</a:t>
            </a:r>
            <a:r>
              <a:rPr lang="en-GB" dirty="0"/>
              <a:t>, beliefs, opinions, </a:t>
            </a:r>
            <a:r>
              <a:rPr lang="en-GB" dirty="0" smtClean="0"/>
              <a:t>often contradictory</a:t>
            </a:r>
            <a:endParaRPr lang="en-GB" dirty="0"/>
          </a:p>
          <a:p>
            <a:r>
              <a:rPr lang="en-GB" dirty="0" smtClean="0"/>
              <a:t>Intangible factors</a:t>
            </a:r>
          </a:p>
          <a:p>
            <a:pPr lvl="1"/>
            <a:r>
              <a:rPr lang="en-GB" dirty="0" smtClean="0"/>
              <a:t>Social norms</a:t>
            </a:r>
            <a:r>
              <a:rPr lang="en-GB" dirty="0"/>
              <a:t>, socioeconomic status, gender roles, ethnicity, and </a:t>
            </a:r>
            <a:r>
              <a:rPr lang="en-GB" dirty="0" smtClean="0"/>
              <a:t>religion</a:t>
            </a:r>
          </a:p>
          <a:p>
            <a:r>
              <a:rPr lang="en-GB" dirty="0" smtClean="0"/>
              <a:t>Interpretation</a:t>
            </a:r>
          </a:p>
          <a:p>
            <a:pPr lvl="1"/>
            <a:r>
              <a:rPr lang="en-GB" dirty="0" smtClean="0"/>
              <a:t>Help to assess complex situations</a:t>
            </a:r>
          </a:p>
          <a:p>
            <a:pPr lvl="1"/>
            <a:r>
              <a:rPr lang="en-GB" dirty="0" smtClean="0"/>
              <a:t>Extract full implication of quantitative data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Research Methods </a:t>
            </a:r>
            <a:endParaRPr kumimoji="0" lang="en-GB" altLang="en-US" sz="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7779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Extensibility/Generalisation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Qualitative </a:t>
            </a:r>
            <a:r>
              <a:rPr lang="en-GB" dirty="0"/>
              <a:t>data can </a:t>
            </a:r>
            <a:r>
              <a:rPr lang="en-GB" dirty="0" smtClean="0"/>
              <a:t>be </a:t>
            </a:r>
            <a:r>
              <a:rPr lang="en-GB" dirty="0"/>
              <a:t>extended to </a:t>
            </a:r>
            <a:r>
              <a:rPr lang="en-GB" dirty="0" smtClean="0"/>
              <a:t>situations </a:t>
            </a:r>
            <a:r>
              <a:rPr lang="en-GB" dirty="0"/>
              <a:t>with characteristics </a:t>
            </a:r>
            <a:r>
              <a:rPr lang="en-GB" dirty="0" smtClean="0"/>
              <a:t>similar the study</a:t>
            </a:r>
          </a:p>
          <a:p>
            <a:pPr lvl="1"/>
            <a:r>
              <a:rPr lang="en-GB" dirty="0" smtClean="0"/>
              <a:t>E.g. the “grounded theory” research approach</a:t>
            </a:r>
          </a:p>
          <a:p>
            <a:r>
              <a:rPr lang="en-GB" dirty="0" smtClean="0"/>
              <a:t>Complex </a:t>
            </a:r>
            <a:r>
              <a:rPr lang="en-GB" dirty="0"/>
              <a:t>understanding of a </a:t>
            </a:r>
            <a:r>
              <a:rPr lang="en-GB" dirty="0" smtClean="0"/>
              <a:t>specific social </a:t>
            </a:r>
            <a:r>
              <a:rPr lang="en-GB" dirty="0"/>
              <a:t>context or phenomenon </a:t>
            </a:r>
            <a:r>
              <a:rPr lang="en-GB" dirty="0" smtClean="0"/>
              <a:t>often </a:t>
            </a:r>
            <a:r>
              <a:rPr lang="en-GB" dirty="0"/>
              <a:t>takes precedence over </a:t>
            </a:r>
            <a:r>
              <a:rPr lang="en-GB" dirty="0" smtClean="0"/>
              <a:t>seeking </a:t>
            </a:r>
            <a:r>
              <a:rPr lang="en-GB" dirty="0"/>
              <a:t>data that can be </a:t>
            </a:r>
            <a:r>
              <a:rPr lang="en-GB" dirty="0" smtClean="0"/>
              <a:t>generalised to </a:t>
            </a:r>
            <a:r>
              <a:rPr lang="en-GB" dirty="0"/>
              <a:t>other geographical areas or </a:t>
            </a:r>
            <a:r>
              <a:rPr lang="en-GB" dirty="0" smtClean="0"/>
              <a:t>populations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3773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Particular Methods/Techniques?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Participant observation </a:t>
            </a:r>
            <a:r>
              <a:rPr lang="en-GB" dirty="0" smtClean="0"/>
              <a:t>studies naturally </a:t>
            </a:r>
            <a:r>
              <a:rPr lang="en-GB" dirty="0"/>
              <a:t>occurring </a:t>
            </a:r>
            <a:r>
              <a:rPr lang="en-GB" dirty="0" smtClean="0"/>
              <a:t>behaviours in context </a:t>
            </a:r>
          </a:p>
          <a:p>
            <a:r>
              <a:rPr lang="en-GB" b="1" dirty="0" smtClean="0"/>
              <a:t>In-depth </a:t>
            </a:r>
            <a:r>
              <a:rPr lang="en-GB" b="1" dirty="0"/>
              <a:t>interviews </a:t>
            </a:r>
            <a:r>
              <a:rPr lang="en-GB" dirty="0" smtClean="0"/>
              <a:t>gather data </a:t>
            </a:r>
            <a:r>
              <a:rPr lang="en-GB" dirty="0"/>
              <a:t>on individuals’ </a:t>
            </a:r>
            <a:r>
              <a:rPr lang="en-GB" dirty="0" smtClean="0"/>
              <a:t>stories</a:t>
            </a:r>
            <a:r>
              <a:rPr lang="en-GB" dirty="0"/>
              <a:t>, </a:t>
            </a:r>
            <a:r>
              <a:rPr lang="en-GB" dirty="0" smtClean="0"/>
              <a:t>personal perspectives, and experiences</a:t>
            </a:r>
            <a:endParaRPr lang="en-GB" dirty="0"/>
          </a:p>
          <a:p>
            <a:pPr lvl="1"/>
            <a:r>
              <a:rPr lang="en-GB" dirty="0" smtClean="0"/>
              <a:t>Often the only way of studying sensitive (in the personal sense) issues</a:t>
            </a:r>
            <a:endParaRPr lang="en-GB" dirty="0"/>
          </a:p>
          <a:p>
            <a:r>
              <a:rPr lang="en-GB" b="1" dirty="0" smtClean="0"/>
              <a:t>Focus </a:t>
            </a:r>
            <a:r>
              <a:rPr lang="en-GB" b="1" dirty="0"/>
              <a:t>groups </a:t>
            </a:r>
            <a:r>
              <a:rPr lang="en-GB" dirty="0" smtClean="0"/>
              <a:t>study the norms </a:t>
            </a:r>
            <a:r>
              <a:rPr lang="en-GB" dirty="0"/>
              <a:t>of </a:t>
            </a:r>
            <a:r>
              <a:rPr lang="en-GB" dirty="0" smtClean="0"/>
              <a:t>a </a:t>
            </a:r>
            <a:r>
              <a:rPr lang="en-GB" dirty="0"/>
              <a:t>group and </a:t>
            </a:r>
            <a:r>
              <a:rPr lang="en-GB" dirty="0" smtClean="0"/>
              <a:t>their experiences/expectations</a:t>
            </a:r>
          </a:p>
          <a:p>
            <a:pPr lvl="1"/>
            <a:r>
              <a:rPr lang="en-GB" dirty="0" smtClean="0"/>
              <a:t>Can be social or technical</a:t>
            </a:r>
          </a:p>
          <a:p>
            <a:pPr lvl="1"/>
            <a:r>
              <a:rPr lang="en-GB" dirty="0" smtClean="0"/>
              <a:t>Major applications in computing and engineering (requirements elicitation, “Voice of the Customer” leading in to QFD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848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Get the Data?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Surveys are the method usually familiar to engineering students</a:t>
            </a:r>
          </a:p>
          <a:p>
            <a:r>
              <a:rPr lang="en-GB" dirty="0" smtClean="0"/>
              <a:t>These produce textual information, which may be quantitative, but is often qualitative if the survey instrument contains free text answer options</a:t>
            </a:r>
          </a:p>
          <a:p>
            <a:r>
              <a:rPr lang="en-GB" dirty="0" smtClean="0"/>
              <a:t>Interviews produce text (field notes), but also audio information (if recorded) or visual information (if video recorded)</a:t>
            </a:r>
          </a:p>
          <a:p>
            <a:r>
              <a:rPr lang="en-GB" dirty="0" smtClean="0"/>
              <a:t>Interviews also yield full transcripts – which are the basis of the evidentiary legal system</a:t>
            </a:r>
          </a:p>
          <a:p>
            <a:r>
              <a:rPr lang="en-GB" dirty="0" smtClean="0"/>
              <a:t>All are amenable to analysis (else why collect them?)</a:t>
            </a:r>
          </a:p>
          <a:p>
            <a:r>
              <a:rPr lang="en-GB" dirty="0" smtClean="0"/>
              <a:t>Technology and tools are simplifying and speeding up the analysis processes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4592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Quantitative vs. Qualitative Methods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785" y="1692079"/>
            <a:ext cx="11452206" cy="317182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883631" y="1232975"/>
            <a:ext cx="7006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			      Qualitative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022280" y="6441897"/>
            <a:ext cx="293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See Mack et al. [2005] p.3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744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vs. Qualitative Methods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902" y="1542677"/>
            <a:ext cx="11684694" cy="39488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86372" y="1173345"/>
            <a:ext cx="7006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			      Qualitative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7708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Quantitative vs. Qualitative Methods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685800">
              <a:defRPr/>
            </a:pPr>
            <a:r>
              <a:rPr lang="en-GB" altLang="en-US" dirty="0">
                <a:solidFill>
                  <a:srgbClr val="000000"/>
                </a:solidFill>
              </a:rPr>
              <a:t>Research Methods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2" y="1417641"/>
            <a:ext cx="11617264" cy="44180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65600" y="1048309"/>
            <a:ext cx="7006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Quantitative			      Qualitative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607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7568" y="2139860"/>
            <a:ext cx="7772400" cy="1470025"/>
          </a:xfrm>
        </p:spPr>
        <p:txBody>
          <a:bodyPr/>
          <a:lstStyle/>
          <a:p>
            <a:r>
              <a:rPr lang="en-GB" dirty="0" smtClean="0"/>
              <a:t>Qualitative Techniques Application:  Requirements </a:t>
            </a:r>
            <a:r>
              <a:rPr lang="en-GB" dirty="0" smtClean="0"/>
              <a:t>Elicitation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3158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Language is an Imprecise Vehicle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735960" y="1600201"/>
            <a:ext cx="447484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Our task is to capture what the client wants</a:t>
            </a:r>
          </a:p>
          <a:p>
            <a:r>
              <a:rPr lang="en-GB" dirty="0" smtClean="0"/>
              <a:t>Seems obvious – ask them!</a:t>
            </a:r>
          </a:p>
          <a:p>
            <a:r>
              <a:rPr lang="en-GB" dirty="0" smtClean="0"/>
              <a:t>Do they know what they want?</a:t>
            </a:r>
          </a:p>
          <a:p>
            <a:r>
              <a:rPr lang="en-GB" dirty="0" smtClean="0"/>
              <a:t>Can they express what they want?</a:t>
            </a:r>
          </a:p>
          <a:p>
            <a:r>
              <a:rPr lang="en-GB" dirty="0" smtClean="0"/>
              <a:t>Can we understand what they say?</a:t>
            </a:r>
            <a:endParaRPr lang="en-GB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7570" y="1628800"/>
            <a:ext cx="2764333" cy="4156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607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Elicitation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dirty="0" smtClean="0"/>
              <a:t>ultifaceted and iterative activity</a:t>
            </a:r>
          </a:p>
          <a:p>
            <a:r>
              <a:rPr lang="en-GB" dirty="0" smtClean="0"/>
              <a:t>Critically dependent on</a:t>
            </a:r>
          </a:p>
          <a:p>
            <a:pPr lvl="1"/>
            <a:r>
              <a:rPr lang="en-GB" dirty="0" smtClean="0"/>
              <a:t>Communication skills of requirements engineers</a:t>
            </a:r>
          </a:p>
          <a:p>
            <a:pPr lvl="1"/>
            <a:r>
              <a:rPr lang="en-GB" dirty="0" smtClean="0"/>
              <a:t>Commitment and cooperation of the system stakeholders</a:t>
            </a:r>
          </a:p>
          <a:p>
            <a:r>
              <a:rPr lang="en-GB" dirty="0" smtClean="0"/>
              <a:t>But what about cultural background, location, language, timescale, knowledge?</a:t>
            </a:r>
          </a:p>
          <a:p>
            <a:r>
              <a:rPr lang="en-GB" dirty="0" smtClean="0"/>
              <a:t>What about what they don’t articulate?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39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Processes in Elicitation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Understand the application domain</a:t>
            </a:r>
          </a:p>
          <a:p>
            <a:r>
              <a:rPr lang="en-GB" dirty="0" smtClean="0"/>
              <a:t>Identify the sources of requirements</a:t>
            </a:r>
          </a:p>
          <a:p>
            <a:r>
              <a:rPr lang="en-GB" dirty="0" smtClean="0"/>
              <a:t>Analyse the real stakeholders</a:t>
            </a:r>
          </a:p>
          <a:p>
            <a:r>
              <a:rPr lang="en-GB" dirty="0" smtClean="0"/>
              <a:t>Select your techniques, approaches, and tools</a:t>
            </a:r>
          </a:p>
          <a:p>
            <a:r>
              <a:rPr lang="en-GB" dirty="0" smtClean="0"/>
              <a:t>Then can begin to define requirements!</a:t>
            </a:r>
          </a:p>
          <a:p>
            <a:pPr lvl="1"/>
            <a:r>
              <a:rPr lang="en-GB" dirty="0" smtClean="0"/>
              <a:t>Scope of system</a:t>
            </a:r>
          </a:p>
          <a:p>
            <a:pPr lvl="1"/>
            <a:r>
              <a:rPr lang="en-GB" dirty="0" smtClean="0"/>
              <a:t>Defined needs</a:t>
            </a:r>
          </a:p>
          <a:p>
            <a:pPr lvl="1"/>
            <a:r>
              <a:rPr lang="en-GB" dirty="0" smtClean="0"/>
              <a:t>Future business operations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2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in Isolation:  Context is King!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haracteristics of the project, organisation, environment</a:t>
            </a:r>
          </a:p>
          <a:p>
            <a:r>
              <a:rPr lang="en-GB" dirty="0"/>
              <a:t>B</a:t>
            </a:r>
            <a:r>
              <a:rPr lang="en-GB" dirty="0" smtClean="0"/>
              <a:t>udget and schedule</a:t>
            </a:r>
          </a:p>
          <a:p>
            <a:r>
              <a:rPr lang="en-GB" dirty="0"/>
              <a:t>S</a:t>
            </a:r>
            <a:r>
              <a:rPr lang="en-GB" dirty="0" smtClean="0"/>
              <a:t>tructure and maturity of the organisation</a:t>
            </a:r>
          </a:p>
          <a:p>
            <a:r>
              <a:rPr lang="en-GB" dirty="0"/>
              <a:t>L</a:t>
            </a:r>
            <a:r>
              <a:rPr lang="en-GB" dirty="0" smtClean="0"/>
              <a:t>evel of volatility within the project</a:t>
            </a:r>
          </a:p>
          <a:p>
            <a:r>
              <a:rPr lang="en-GB" dirty="0" smtClean="0"/>
              <a:t>Novelty – technology, business, use, interface, hardware (in particular!) – to </a:t>
            </a:r>
            <a:r>
              <a:rPr lang="en-GB" b="1" dirty="0" smtClean="0"/>
              <a:t>them</a:t>
            </a:r>
            <a:r>
              <a:rPr lang="en-GB" dirty="0" smtClean="0"/>
              <a:t> and </a:t>
            </a:r>
            <a:r>
              <a:rPr lang="en-GB" b="1" dirty="0" smtClean="0"/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203351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Not a “One Touch”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Usually incremental over multiple sessions</a:t>
            </a:r>
          </a:p>
          <a:p>
            <a:pPr lvl="1"/>
            <a:r>
              <a:rPr lang="en-GB" dirty="0" smtClean="0"/>
              <a:t>Iteratively increase level of detail</a:t>
            </a:r>
            <a:endParaRPr lang="en-GB" dirty="0"/>
          </a:p>
          <a:p>
            <a:r>
              <a:rPr lang="en-GB" dirty="0" smtClean="0"/>
              <a:t>Our target is a detailed set of requirements</a:t>
            </a:r>
          </a:p>
          <a:p>
            <a:pPr lvl="1"/>
            <a:r>
              <a:rPr lang="en-GB" dirty="0"/>
              <a:t>N</a:t>
            </a:r>
            <a:r>
              <a:rPr lang="en-GB" dirty="0" smtClean="0"/>
              <a:t>atural language text and simple diagrammatic representations 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dditional information:</a:t>
            </a:r>
          </a:p>
          <a:p>
            <a:pPr lvl="2"/>
            <a:r>
              <a:rPr lang="en-GB" dirty="0" smtClean="0"/>
              <a:t>the sources;</a:t>
            </a:r>
          </a:p>
          <a:p>
            <a:pPr lvl="2"/>
            <a:r>
              <a:rPr lang="en-GB" dirty="0"/>
              <a:t>p</a:t>
            </a:r>
            <a:r>
              <a:rPr lang="en-GB" dirty="0" smtClean="0"/>
              <a:t>riorities; and</a:t>
            </a:r>
          </a:p>
          <a:p>
            <a:pPr lvl="2"/>
            <a:r>
              <a:rPr lang="en-GB" dirty="0"/>
              <a:t>r</a:t>
            </a:r>
            <a:r>
              <a:rPr lang="en-GB" dirty="0" smtClean="0"/>
              <a:t>ationales for the project</a:t>
            </a:r>
          </a:p>
        </p:txBody>
      </p:sp>
    </p:spTree>
    <p:extLst>
      <p:ext uri="{BB962C8B-B14F-4D97-AF65-F5344CB8AC3E}">
        <p14:creationId xmlns:p14="http://schemas.microsoft.com/office/powerpoint/2010/main" val="122023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47528" y="1916832"/>
            <a:ext cx="8640960" cy="1080120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Our real target is a set of explicit</a:t>
            </a:r>
            <a:r>
              <a:rPr lang="en-GB" baseline="30000" dirty="0" smtClean="0"/>
              <a:t>1</a:t>
            </a:r>
            <a:r>
              <a:rPr lang="en-GB" dirty="0" smtClean="0"/>
              <a:t> needs</a:t>
            </a:r>
            <a:r>
              <a:rPr lang="en-GB" baseline="30000" dirty="0" smtClean="0"/>
              <a:t>2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5" name="Title 3"/>
          <p:cNvSpPr txBox="1">
            <a:spLocks/>
          </p:cNvSpPr>
          <p:nvPr/>
        </p:nvSpPr>
        <p:spPr>
          <a:xfrm>
            <a:off x="1991544" y="2924944"/>
            <a:ext cx="8229600" cy="24482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742950" indent="-742950" algn="l">
              <a:buFont typeface="+mj-lt"/>
              <a:buAutoNum type="arabicPeriod"/>
            </a:pPr>
            <a:r>
              <a:rPr lang="en-GB" sz="3300" dirty="0"/>
              <a:t> </a:t>
            </a:r>
            <a:r>
              <a:rPr lang="en-GB" sz="3300" b="1" dirty="0"/>
              <a:t>Explicit</a:t>
            </a:r>
            <a:r>
              <a:rPr lang="en-GB" sz="3300" dirty="0"/>
              <a:t>: stated clearly by the client </a:t>
            </a:r>
          </a:p>
          <a:p>
            <a:pPr marL="742950" indent="-742950" algn="l">
              <a:buFont typeface="+mj-lt"/>
              <a:buAutoNum type="arabicPeriod"/>
            </a:pPr>
            <a:r>
              <a:rPr lang="en-GB" sz="3300" dirty="0"/>
              <a:t> </a:t>
            </a:r>
            <a:r>
              <a:rPr lang="en-GB" sz="3300" b="1" dirty="0"/>
              <a:t>Explicit needs</a:t>
            </a:r>
            <a:r>
              <a:rPr lang="en-GB" sz="3300" dirty="0"/>
              <a:t>: the problems for which the client knows, and has said, they need a solution</a:t>
            </a:r>
            <a:r>
              <a:rPr lang="en-GB" sz="3700" dirty="0"/>
              <a:t/>
            </a:r>
            <a:br>
              <a:rPr lang="en-GB" sz="3700" dirty="0"/>
            </a:br>
            <a:endParaRPr lang="en-GB" sz="3700" dirty="0"/>
          </a:p>
        </p:txBody>
      </p:sp>
    </p:spTree>
    <p:extLst>
      <p:ext uri="{BB962C8B-B14F-4D97-AF65-F5344CB8AC3E}">
        <p14:creationId xmlns:p14="http://schemas.microsoft.com/office/powerpoint/2010/main" val="378882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847528" y="1556792"/>
            <a:ext cx="8640960" cy="3744416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Our real target is a set of achievable expectations</a:t>
            </a:r>
            <a:br>
              <a:rPr lang="en-GB" dirty="0" smtClean="0"/>
            </a:b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/>
              <a:t>No surprises on either side …</a:t>
            </a:r>
            <a:br>
              <a:rPr lang="en-GB" sz="3200" dirty="0"/>
            </a:br>
            <a:r>
              <a:rPr lang="en-GB" sz="3200" dirty="0"/>
              <a:t>No delays in acceptance if we deliver what we said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499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Roles Will You Adopt?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Conflicts between elicited requirements and stakeholders themselves are inevitable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 smtClean="0"/>
              <a:t>Analyst/engineer as </a:t>
            </a:r>
            <a:r>
              <a:rPr lang="en-GB" b="1" dirty="0" smtClean="0"/>
              <a:t>mediator</a:t>
            </a:r>
            <a:r>
              <a:rPr lang="en-GB" dirty="0" smtClean="0"/>
              <a:t>!</a:t>
            </a:r>
          </a:p>
          <a:p>
            <a:r>
              <a:rPr lang="en-GB" dirty="0" smtClean="0"/>
              <a:t>The client may not understand </a:t>
            </a:r>
          </a:p>
          <a:p>
            <a:pPr lvl="1"/>
            <a:r>
              <a:rPr lang="en-GB" dirty="0" smtClean="0"/>
              <a:t>Technology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omplexity of development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ow to state requirements so they can be validated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 smtClean="0"/>
              <a:t>Analyst/engineer as </a:t>
            </a:r>
            <a:r>
              <a:rPr lang="en-GB" b="1" dirty="0" smtClean="0"/>
              <a:t>consultant/advisor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876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System Design Fails</a:t>
            </a:r>
            <a:r>
              <a:rPr lang="en-GB" sz="1000" dirty="0"/>
              <a:t/>
            </a:r>
            <a:br>
              <a:rPr lang="en-GB" sz="1000" dirty="0"/>
            </a:br>
            <a:r>
              <a:rPr lang="en-GB" sz="1000" dirty="0"/>
              <a:t>(Based on </a:t>
            </a:r>
            <a:r>
              <a:rPr lang="en-GB" sz="1000" dirty="0" err="1"/>
              <a:t>Lyytinen</a:t>
            </a:r>
            <a:r>
              <a:rPr lang="en-GB" sz="1000" dirty="0"/>
              <a:t> </a:t>
            </a:r>
            <a:r>
              <a:rPr lang="en-GB" sz="1000" dirty="0"/>
              <a:t>and </a:t>
            </a:r>
            <a:r>
              <a:rPr lang="en-GB" sz="1000" dirty="0" err="1"/>
              <a:t>Hirschheim</a:t>
            </a:r>
            <a:r>
              <a:rPr lang="en-GB" sz="1000" dirty="0"/>
              <a:t>, “Information failures—a survey </a:t>
            </a:r>
            <a:r>
              <a:rPr lang="en-GB" sz="1000" dirty="0"/>
              <a:t>and classiﬁcation </a:t>
            </a:r>
            <a:r>
              <a:rPr lang="en-GB" sz="1000" dirty="0"/>
              <a:t>of the empirical </a:t>
            </a:r>
            <a:r>
              <a:rPr lang="en-GB" sz="1000" dirty="0"/>
              <a:t>literature”,  </a:t>
            </a:r>
            <a:r>
              <a:rPr lang="en-GB" sz="1000" dirty="0"/>
              <a:t>Oxford Surveys </a:t>
            </a:r>
            <a:r>
              <a:rPr lang="en-GB" sz="1000" dirty="0"/>
              <a:t>in Information </a:t>
            </a:r>
            <a:r>
              <a:rPr lang="en-GB" sz="1000" dirty="0"/>
              <a:t>Technology </a:t>
            </a:r>
            <a:r>
              <a:rPr lang="en-GB" sz="1000" dirty="0"/>
              <a:t>1987;4:257–309)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Correspondence – </a:t>
            </a:r>
            <a:r>
              <a:rPr lang="en-GB" dirty="0" smtClean="0">
                <a:solidFill>
                  <a:schemeClr val="tx2"/>
                </a:solidFill>
              </a:rPr>
              <a:t>objectives not met</a:t>
            </a:r>
          </a:p>
          <a:p>
            <a:r>
              <a:rPr lang="en-GB" dirty="0" smtClean="0"/>
              <a:t>Process – </a:t>
            </a:r>
            <a:r>
              <a:rPr lang="en-GB" dirty="0" smtClean="0">
                <a:solidFill>
                  <a:schemeClr val="tx2"/>
                </a:solidFill>
              </a:rPr>
              <a:t>can’t be done in time/budget</a:t>
            </a:r>
          </a:p>
          <a:p>
            <a:r>
              <a:rPr lang="en-GB" dirty="0" smtClean="0"/>
              <a:t>Interaction – </a:t>
            </a:r>
            <a:r>
              <a:rPr lang="en-GB" dirty="0">
                <a:solidFill>
                  <a:schemeClr val="tx2"/>
                </a:solidFill>
              </a:rPr>
              <a:t>usage as a substitute for IS quality</a:t>
            </a:r>
          </a:p>
          <a:p>
            <a:r>
              <a:rPr lang="en-GB" dirty="0" smtClean="0"/>
              <a:t>Expectation </a:t>
            </a:r>
            <a:r>
              <a:rPr lang="en-GB" dirty="0"/>
              <a:t>– </a:t>
            </a:r>
            <a:r>
              <a:rPr lang="en-GB" dirty="0">
                <a:solidFill>
                  <a:schemeClr val="tx2"/>
                </a:solidFill>
              </a:rPr>
              <a:t>performance:  actual ≠ desired</a:t>
            </a:r>
          </a:p>
          <a:p>
            <a:r>
              <a:rPr lang="en-GB" dirty="0" smtClean="0"/>
              <a:t>The causes?</a:t>
            </a:r>
          </a:p>
          <a:p>
            <a:pPr lvl="2"/>
            <a:r>
              <a:rPr lang="en-GB" dirty="0"/>
              <a:t>Poor communication between </a:t>
            </a:r>
            <a:r>
              <a:rPr lang="en-GB" dirty="0" smtClean="0"/>
              <a:t>people (P, I, E)</a:t>
            </a:r>
          </a:p>
          <a:p>
            <a:pPr lvl="2"/>
            <a:r>
              <a:rPr lang="en-GB" dirty="0"/>
              <a:t>Lack of appropriate knowledge or shared </a:t>
            </a:r>
            <a:r>
              <a:rPr lang="en-GB" dirty="0" smtClean="0"/>
              <a:t>understanding (I, E)</a:t>
            </a:r>
          </a:p>
          <a:p>
            <a:pPr lvl="2"/>
            <a:r>
              <a:rPr lang="en-GB" dirty="0" smtClean="0"/>
              <a:t>Inappropriate</a:t>
            </a:r>
            <a:r>
              <a:rPr lang="en-GB" dirty="0"/>
              <a:t>, incomplete or inaccurate </a:t>
            </a:r>
            <a:r>
              <a:rPr lang="en-GB" dirty="0" smtClean="0"/>
              <a:t>documentation (I, E)</a:t>
            </a:r>
          </a:p>
          <a:p>
            <a:pPr lvl="2"/>
            <a:r>
              <a:rPr lang="en-GB" dirty="0" smtClean="0"/>
              <a:t>Lack of systematic process, lack of management (P)</a:t>
            </a:r>
          </a:p>
          <a:p>
            <a:pPr lvl="2"/>
            <a:r>
              <a:rPr lang="en-GB" dirty="0" smtClean="0"/>
              <a:t>Users </a:t>
            </a:r>
            <a:r>
              <a:rPr lang="en-GB" dirty="0"/>
              <a:t>may not necessarily accept systems that </a:t>
            </a:r>
            <a:r>
              <a:rPr lang="en-GB" dirty="0" smtClean="0"/>
              <a:t>meet design </a:t>
            </a:r>
            <a:r>
              <a:rPr lang="en-GB" dirty="0"/>
              <a:t>objectives and </a:t>
            </a:r>
            <a:r>
              <a:rPr lang="en-GB" dirty="0" smtClean="0"/>
              <a:t>speciﬁcations (C)</a:t>
            </a:r>
          </a:p>
        </p:txBody>
      </p:sp>
    </p:spTree>
    <p:extLst>
      <p:ext uri="{BB962C8B-B14F-4D97-AF65-F5344CB8AC3E}">
        <p14:creationId xmlns:p14="http://schemas.microsoft.com/office/powerpoint/2010/main" val="221035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Communication Fails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Articulation</a:t>
            </a:r>
          </a:p>
          <a:p>
            <a:pPr lvl="1"/>
            <a:r>
              <a:rPr lang="en-GB" i="1" dirty="0" smtClean="0">
                <a:solidFill>
                  <a:srgbClr val="FF0000"/>
                </a:solidFill>
              </a:rPr>
              <a:t>You can’t express what you mean</a:t>
            </a:r>
          </a:p>
          <a:p>
            <a:r>
              <a:rPr lang="en-GB" dirty="0" smtClean="0"/>
              <a:t>Misunderstanding</a:t>
            </a:r>
          </a:p>
          <a:p>
            <a:pPr lvl="1"/>
            <a:r>
              <a:rPr lang="en-GB" i="1" dirty="0" smtClean="0">
                <a:solidFill>
                  <a:srgbClr val="FF0000"/>
                </a:solidFill>
              </a:rPr>
              <a:t>You can express it, I don’t understand you</a:t>
            </a:r>
          </a:p>
          <a:p>
            <a:r>
              <a:rPr lang="en-GB" dirty="0" smtClean="0"/>
              <a:t>Conflict</a:t>
            </a:r>
          </a:p>
          <a:p>
            <a:pPr lvl="1"/>
            <a:r>
              <a:rPr lang="en-GB" i="1" dirty="0" smtClean="0">
                <a:solidFill>
                  <a:srgbClr val="FF0000"/>
                </a:solidFill>
              </a:rPr>
              <a:t>You can express it, I can understand it, but I don’t agree </a:t>
            </a:r>
            <a:r>
              <a:rPr lang="en-GB" dirty="0" smtClean="0"/>
              <a:t>( AKA multiple viewpoints and conflict)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25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Techniques</a:t>
            </a:r>
            <a:endParaRPr lang="en-GB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(Approaches to try to elicit a full picture)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30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Unstructured interviews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onversational in nature 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nterviewer enforces only limited control</a:t>
            </a:r>
          </a:p>
          <a:p>
            <a:pPr lvl="1"/>
            <a:r>
              <a:rPr lang="en-GB" dirty="0" smtClean="0"/>
              <a:t>Used for exploration</a:t>
            </a:r>
          </a:p>
          <a:p>
            <a:pPr lvl="2"/>
            <a:r>
              <a:rPr lang="en-GB" dirty="0" smtClean="0"/>
              <a:t>Limited understanding of the domain</a:t>
            </a:r>
          </a:p>
          <a:p>
            <a:pPr lvl="2"/>
            <a:r>
              <a:rPr lang="en-GB" dirty="0" smtClean="0"/>
              <a:t>Precursor to more focused and detailed structured interviews</a:t>
            </a:r>
          </a:p>
          <a:p>
            <a:pPr lvl="1"/>
            <a:r>
              <a:rPr lang="en-GB" dirty="0"/>
              <a:t>F</a:t>
            </a:r>
            <a:r>
              <a:rPr lang="en-GB" dirty="0" smtClean="0"/>
              <a:t>ocus in too much detail on some areas, and not enough in others</a:t>
            </a:r>
          </a:p>
        </p:txBody>
      </p:sp>
    </p:spTree>
    <p:extLst>
      <p:ext uri="{BB962C8B-B14F-4D97-AF65-F5344CB8AC3E}">
        <p14:creationId xmlns:p14="http://schemas.microsoft.com/office/powerpoint/2010/main" val="302154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Structured interviews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redetermined set of questions to gather specific information</a:t>
            </a:r>
          </a:p>
          <a:p>
            <a:pPr lvl="1"/>
            <a:r>
              <a:rPr lang="en-GB" dirty="0" smtClean="0"/>
              <a:t>Needs the right questions, appropriately timed, to the right person, easy language, etc.</a:t>
            </a:r>
          </a:p>
          <a:p>
            <a:pPr lvl="1"/>
            <a:r>
              <a:rPr lang="en-GB" dirty="0" smtClean="0"/>
              <a:t>Templates available for guidance on (e.g. </a:t>
            </a:r>
            <a:r>
              <a:rPr lang="en-GB" dirty="0" err="1" smtClean="0"/>
              <a:t>Volere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Structured interviews in practice</a:t>
            </a:r>
          </a:p>
          <a:p>
            <a:pPr lvl="2"/>
            <a:r>
              <a:rPr lang="en-GB" dirty="0" smtClean="0"/>
              <a:t>Tend to limit the investigation of new ideas</a:t>
            </a:r>
          </a:p>
          <a:p>
            <a:pPr lvl="2"/>
            <a:r>
              <a:rPr lang="en-GB" dirty="0" smtClean="0"/>
              <a:t>Considered to be rigorous and effective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16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</a:t>
            </a:r>
            <a:r>
              <a:rPr lang="en-GB" dirty="0" smtClean="0"/>
              <a:t>sed during the early stages of requirements elicitation</a:t>
            </a:r>
          </a:p>
          <a:p>
            <a:pPr lvl="1"/>
            <a:r>
              <a:rPr lang="en-GB" dirty="0" smtClean="0"/>
              <a:t>Open and/or closed questions</a:t>
            </a:r>
          </a:p>
          <a:p>
            <a:pPr lvl="1"/>
            <a:r>
              <a:rPr lang="en-GB" dirty="0" smtClean="0"/>
              <a:t>The terms, concepts, and boundaries of the domain must be well established</a:t>
            </a:r>
          </a:p>
          <a:p>
            <a:pPr lvl="2"/>
            <a:r>
              <a:rPr lang="en-GB" dirty="0" smtClean="0"/>
              <a:t>Shared understanding by the participants and questionnaire designer</a:t>
            </a:r>
          </a:p>
          <a:p>
            <a:pPr lvl="1"/>
            <a:r>
              <a:rPr lang="en-GB" dirty="0" smtClean="0"/>
              <a:t>Focused questions </a:t>
            </a:r>
          </a:p>
          <a:p>
            <a:pPr lvl="2"/>
            <a:r>
              <a:rPr lang="en-GB" dirty="0" smtClean="0"/>
              <a:t>To avoid gathering large amounts of redundant and irrelevant information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170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 in Use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E</a:t>
            </a:r>
            <a:r>
              <a:rPr lang="en-GB" dirty="0" smtClean="0"/>
              <a:t>fficient way to collect information from multiple stakeholders quickly</a:t>
            </a:r>
          </a:p>
          <a:p>
            <a:pPr lvl="1"/>
            <a:r>
              <a:rPr lang="en-GB" dirty="0"/>
              <a:t>L</a:t>
            </a:r>
            <a:r>
              <a:rPr lang="en-GB" dirty="0" smtClean="0"/>
              <a:t>imited in the depth of knowledge they can elicit</a:t>
            </a:r>
          </a:p>
          <a:p>
            <a:pPr lvl="2"/>
            <a:r>
              <a:rPr lang="en-GB" dirty="0" smtClean="0"/>
              <a:t>Can’t delve further on a topic</a:t>
            </a:r>
          </a:p>
          <a:p>
            <a:pPr lvl="2"/>
            <a:r>
              <a:rPr lang="en-GB" dirty="0" smtClean="0"/>
              <a:t>Can’t expand on new ideas</a:t>
            </a:r>
          </a:p>
          <a:p>
            <a:pPr lvl="2"/>
            <a:r>
              <a:rPr lang="en-GB" dirty="0" smtClean="0"/>
              <a:t>Participants can’t request clarification or correct misunderstandings</a:t>
            </a:r>
          </a:p>
          <a:p>
            <a:pPr lvl="1"/>
            <a:r>
              <a:rPr lang="en-GB" dirty="0" smtClean="0"/>
              <a:t>Best as informal checklists </a:t>
            </a:r>
          </a:p>
          <a:p>
            <a:pPr lvl="2"/>
            <a:r>
              <a:rPr lang="en-GB" dirty="0" smtClean="0"/>
              <a:t>Ensure fundamental elements are addressed early on</a:t>
            </a:r>
          </a:p>
          <a:p>
            <a:pPr lvl="2"/>
            <a:r>
              <a:rPr lang="en-GB" dirty="0"/>
              <a:t>F</a:t>
            </a:r>
            <a:r>
              <a:rPr lang="en-GB" dirty="0" smtClean="0"/>
              <a:t>oundation for subsequent elicitation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972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Good Questionnaire?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Participant’s thinking</a:t>
            </a:r>
          </a:p>
          <a:p>
            <a:pPr lvl="2"/>
            <a:r>
              <a:rPr lang="en-GB" dirty="0" smtClean="0"/>
              <a:t>Short</a:t>
            </a:r>
            <a:endParaRPr lang="en-GB" dirty="0"/>
          </a:p>
          <a:p>
            <a:pPr lvl="2"/>
            <a:r>
              <a:rPr lang="en-GB" dirty="0"/>
              <a:t>Logical</a:t>
            </a:r>
          </a:p>
          <a:p>
            <a:pPr lvl="2"/>
            <a:r>
              <a:rPr lang="en-GB" dirty="0"/>
              <a:t>Respectful</a:t>
            </a:r>
          </a:p>
          <a:p>
            <a:pPr lvl="2"/>
            <a:r>
              <a:rPr lang="en-GB" dirty="0" smtClean="0"/>
              <a:t>Relevant</a:t>
            </a:r>
          </a:p>
          <a:p>
            <a:r>
              <a:rPr lang="en-GB" dirty="0" smtClean="0"/>
              <a:t>Researcher’s view</a:t>
            </a:r>
          </a:p>
          <a:p>
            <a:pPr lvl="2"/>
            <a:r>
              <a:rPr lang="en-GB" dirty="0"/>
              <a:t>Gets completed</a:t>
            </a:r>
          </a:p>
          <a:p>
            <a:pPr lvl="2"/>
            <a:r>
              <a:rPr lang="en-GB" dirty="0"/>
              <a:t>Enforces qualifications</a:t>
            </a:r>
          </a:p>
          <a:p>
            <a:pPr lvl="2"/>
            <a:r>
              <a:rPr lang="en-GB" dirty="0"/>
              <a:t>Meets goals</a:t>
            </a:r>
          </a:p>
          <a:p>
            <a:pPr lvl="2"/>
            <a:r>
              <a:rPr lang="en-GB" dirty="0"/>
              <a:t>Supports needed analysis</a:t>
            </a:r>
          </a:p>
          <a:p>
            <a:pPr lvl="2"/>
            <a:r>
              <a:rPr lang="en-GB" dirty="0"/>
              <a:t>Precise enough to be useful</a:t>
            </a:r>
          </a:p>
        </p:txBody>
      </p:sp>
    </p:spTree>
    <p:extLst>
      <p:ext uri="{BB962C8B-B14F-4D97-AF65-F5344CB8AC3E}">
        <p14:creationId xmlns:p14="http://schemas.microsoft.com/office/powerpoint/2010/main" val="9379475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Screening questions</a:t>
            </a:r>
          </a:p>
          <a:p>
            <a:pPr lvl="1"/>
            <a:r>
              <a:rPr lang="en-GB" dirty="0" smtClean="0"/>
              <a:t>Is the participant qualified to answer well?</a:t>
            </a:r>
          </a:p>
          <a:p>
            <a:r>
              <a:rPr lang="en-GB" dirty="0" smtClean="0"/>
              <a:t>Core content – “must haves”</a:t>
            </a:r>
          </a:p>
          <a:p>
            <a:pPr lvl="1"/>
            <a:r>
              <a:rPr lang="en-GB" dirty="0" smtClean="0"/>
              <a:t>Questions we need answered to make progress</a:t>
            </a:r>
          </a:p>
          <a:p>
            <a:r>
              <a:rPr lang="en-GB" dirty="0" smtClean="0"/>
              <a:t>Difficult questions/cognitively challenge</a:t>
            </a:r>
          </a:p>
          <a:p>
            <a:pPr lvl="1"/>
            <a:r>
              <a:rPr lang="en-GB" dirty="0" smtClean="0"/>
              <a:t>Put these at the end so the subject is ready for them and to avoid losing too much if they balk (or walk!)</a:t>
            </a:r>
          </a:p>
          <a:p>
            <a:r>
              <a:rPr lang="en-GB" dirty="0" smtClean="0"/>
              <a:t>Conclusion</a:t>
            </a:r>
          </a:p>
          <a:p>
            <a:pPr lvl="1"/>
            <a:r>
              <a:rPr lang="en-GB" dirty="0" smtClean="0"/>
              <a:t>Any last demographic data + (v. important) </a:t>
            </a:r>
            <a:r>
              <a:rPr lang="en-GB" b="1" dirty="0" smtClean="0"/>
              <a:t>BE NICE </a:t>
            </a:r>
            <a:r>
              <a:rPr lang="en-GB" dirty="0" smtClean="0"/>
              <a:t>– appreciative, thankful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57464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435280" cy="4525963"/>
          </a:xfrm>
        </p:spPr>
        <p:txBody>
          <a:bodyPr>
            <a:normAutofit/>
          </a:bodyPr>
          <a:lstStyle/>
          <a:p>
            <a:r>
              <a:rPr lang="en-GB" dirty="0"/>
              <a:t>T</a:t>
            </a:r>
            <a:r>
              <a:rPr lang="en-GB" dirty="0" smtClean="0"/>
              <a:t>op-down approach</a:t>
            </a:r>
          </a:p>
          <a:p>
            <a:pPr lvl="2"/>
            <a:r>
              <a:rPr lang="en-GB" dirty="0" smtClean="0"/>
              <a:t>High-level tasks are decomposed into subtasks </a:t>
            </a:r>
          </a:p>
          <a:p>
            <a:pPr lvl="2"/>
            <a:r>
              <a:rPr lang="en-GB" dirty="0" smtClean="0"/>
              <a:t>Subtasks into detailed sequences </a:t>
            </a:r>
          </a:p>
          <a:p>
            <a:pPr lvl="2"/>
            <a:r>
              <a:rPr lang="en-GB" dirty="0" smtClean="0"/>
              <a:t>Recursive until all actions and events are described</a:t>
            </a:r>
          </a:p>
          <a:p>
            <a:r>
              <a:rPr lang="en-GB" dirty="0" smtClean="0"/>
              <a:t>Constructs a hierarchy of system tasks</a:t>
            </a:r>
          </a:p>
          <a:p>
            <a:r>
              <a:rPr lang="en-GB" dirty="0" smtClean="0"/>
              <a:t>Determines the knowledge used to carry them out</a:t>
            </a:r>
          </a:p>
          <a:p>
            <a:pPr lvl="2"/>
            <a:r>
              <a:rPr lang="en-GB" dirty="0"/>
              <a:t>U</a:t>
            </a:r>
            <a:r>
              <a:rPr lang="en-GB" dirty="0" smtClean="0"/>
              <a:t>ser and system interactions on tasks </a:t>
            </a:r>
          </a:p>
          <a:p>
            <a:pPr lvl="2"/>
            <a:r>
              <a:rPr lang="en-GB" dirty="0" smtClean="0"/>
              <a:t>Contextual description of the activities</a:t>
            </a:r>
          </a:p>
          <a:p>
            <a:r>
              <a:rPr lang="en-GB" dirty="0" smtClean="0"/>
              <a:t>Problems of </a:t>
            </a:r>
            <a:r>
              <a:rPr lang="en-GB" b="1" dirty="0" smtClean="0"/>
              <a:t>effort</a:t>
            </a:r>
            <a:r>
              <a:rPr lang="en-GB" dirty="0" smtClean="0"/>
              <a:t> and level of </a:t>
            </a:r>
            <a:r>
              <a:rPr lang="en-GB" b="1" dirty="0" smtClean="0"/>
              <a:t>detail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979441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Domain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Analysis by examining the existing and related documentation and applications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mportant in the replacement or enhancement of an existing system</a:t>
            </a:r>
          </a:p>
          <a:p>
            <a:pPr lvl="1"/>
            <a:r>
              <a:rPr lang="en-GB" dirty="0" smtClean="0"/>
              <a:t>Types of documents</a:t>
            </a:r>
          </a:p>
          <a:p>
            <a:pPr lvl="2"/>
            <a:r>
              <a:rPr lang="en-GB" dirty="0"/>
              <a:t>D</a:t>
            </a:r>
            <a:r>
              <a:rPr lang="en-GB" dirty="0" smtClean="0"/>
              <a:t>esign documents, instruction manuals , hardcopy forms and files</a:t>
            </a:r>
          </a:p>
          <a:p>
            <a:pPr lvl="2"/>
            <a:r>
              <a:rPr lang="en-GB" dirty="0"/>
              <a:t>U</a:t>
            </a:r>
            <a:r>
              <a:rPr lang="en-GB" dirty="0" smtClean="0"/>
              <a:t>pstream and downstream systems</a:t>
            </a:r>
          </a:p>
          <a:p>
            <a:pPr lvl="2"/>
            <a:r>
              <a:rPr lang="en-GB" dirty="0" smtClean="0"/>
              <a:t>Competitor products</a:t>
            </a:r>
          </a:p>
          <a:p>
            <a:r>
              <a:rPr lang="en-GB" dirty="0" smtClean="0"/>
              <a:t>Produces detailed descriptions and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87408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Introspection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nalyst develops requirements based on what s/he believes is required from the system</a:t>
            </a:r>
          </a:p>
          <a:p>
            <a:pPr lvl="1"/>
            <a:r>
              <a:rPr lang="en-GB" dirty="0" smtClean="0"/>
              <a:t>We all do this at some point</a:t>
            </a:r>
          </a:p>
          <a:p>
            <a:pPr lvl="1"/>
            <a:r>
              <a:rPr lang="en-GB" dirty="0" smtClean="0"/>
              <a:t>Effective when the analyst is</a:t>
            </a:r>
          </a:p>
          <a:p>
            <a:pPr lvl="2"/>
            <a:r>
              <a:rPr lang="en-GB" dirty="0" smtClean="0"/>
              <a:t>Very familiar with the domain and goals of the system, </a:t>
            </a:r>
          </a:p>
          <a:p>
            <a:pPr lvl="2"/>
            <a:r>
              <a:rPr lang="en-GB" dirty="0" smtClean="0"/>
              <a:t>Expert in the business processes performed</a:t>
            </a:r>
          </a:p>
          <a:p>
            <a:pPr lvl="1"/>
            <a:r>
              <a:rPr lang="en-GB" dirty="0" smtClean="0"/>
              <a:t>Can be essential if the client is naïve or doesn’t know what s/he wants</a:t>
            </a:r>
          </a:p>
          <a:p>
            <a:pPr lvl="1"/>
            <a:r>
              <a:rPr lang="en-GB" dirty="0" smtClean="0"/>
              <a:t>Be wary – everyone knows what they </a:t>
            </a:r>
            <a:r>
              <a:rPr lang="en-GB" b="1" dirty="0" smtClean="0"/>
              <a:t>don’t</a:t>
            </a:r>
            <a:r>
              <a:rPr lang="en-GB" dirty="0" smtClean="0"/>
              <a:t> want!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61783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Repertory Grids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takeholders to develop attributes and assign values to a set of domain entities</a:t>
            </a:r>
          </a:p>
          <a:p>
            <a:r>
              <a:rPr lang="en-GB" dirty="0"/>
              <a:t>S</a:t>
            </a:r>
            <a:r>
              <a:rPr lang="en-GB" dirty="0" smtClean="0"/>
              <a:t>ystem modelled in the form of a matrix</a:t>
            </a:r>
          </a:p>
          <a:p>
            <a:pPr lvl="1"/>
            <a:r>
              <a:rPr lang="en-GB" dirty="0" smtClean="0"/>
              <a:t>Categorises elements of the system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nstances of those categories</a:t>
            </a:r>
          </a:p>
          <a:p>
            <a:pPr lvl="1"/>
            <a:r>
              <a:rPr lang="en-GB" dirty="0"/>
              <a:t>V</a:t>
            </a:r>
            <a:r>
              <a:rPr lang="en-GB" dirty="0" smtClean="0"/>
              <a:t>ariables with corresponding values to each one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dentify and represent the similarities and differences between the domain entities</a:t>
            </a:r>
          </a:p>
          <a:p>
            <a:r>
              <a:rPr lang="en-GB" dirty="0" smtClean="0"/>
              <a:t>Best used with experts (v. abstract concept)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9124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20" r="-16520"/>
          <a:stretch/>
        </p:blipFill>
        <p:spPr bwMode="auto">
          <a:xfrm>
            <a:off x="2567608" y="1324126"/>
            <a:ext cx="7704856" cy="5502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Repertory Grid - Evaluation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336360" y="3068960"/>
            <a:ext cx="129394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Key</a:t>
            </a:r>
          </a:p>
          <a:p>
            <a:r>
              <a:rPr lang="en-GB" dirty="0"/>
              <a:t>1 = “Good”</a:t>
            </a:r>
          </a:p>
          <a:p>
            <a:r>
              <a:rPr lang="en-GB" dirty="0"/>
              <a:t>5 = “Bad”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40107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 Repertory Grid - Comparison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92" y="1586666"/>
            <a:ext cx="6696744" cy="4079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863752" y="5732654"/>
            <a:ext cx="39892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Comparison of the “Feel” of Web Site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41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Card Sorting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takeholders to sort a series of cards with the names of domain entities into groups</a:t>
            </a:r>
          </a:p>
          <a:p>
            <a:pPr lvl="1"/>
            <a:r>
              <a:rPr lang="en-GB" dirty="0" smtClean="0"/>
              <a:t>As they see it</a:t>
            </a:r>
          </a:p>
          <a:p>
            <a:pPr lvl="1"/>
            <a:r>
              <a:rPr lang="en-GB" dirty="0" smtClean="0"/>
              <a:t>Then required to explain their approach</a:t>
            </a:r>
          </a:p>
          <a:p>
            <a:r>
              <a:rPr lang="en-GB" dirty="0" smtClean="0"/>
              <a:t>Possible only if the domain is sufficiently understood by analyst and participants</a:t>
            </a:r>
            <a:endParaRPr lang="en-GB" dirty="0"/>
          </a:p>
          <a:p>
            <a:r>
              <a:rPr lang="en-GB" dirty="0" smtClean="0"/>
              <a:t>CRC cards an example of this approach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ards used to assign responsibilities to users and </a:t>
            </a:r>
            <a:r>
              <a:rPr lang="en-GB" dirty="0" smtClean="0"/>
              <a:t>components</a:t>
            </a:r>
          </a:p>
          <a:p>
            <a:endParaRPr lang="en-GB" dirty="0"/>
          </a:p>
          <a:p>
            <a:r>
              <a:rPr lang="en-GB" dirty="0" smtClean="0"/>
              <a:t>NOTE:  CARD SORTING AND IN PARTICULAR CRC CARDS ARE PRIMARILY USED IN REQUIREMENTS ELICITATION FOR SOFTWARE PRODUCTS</a:t>
            </a:r>
          </a:p>
          <a:p>
            <a:r>
              <a:rPr lang="en-GB" dirty="0" smtClean="0"/>
              <a:t>But how many of your products at the systems level </a:t>
            </a:r>
            <a:r>
              <a:rPr lang="en-GB" b="1" dirty="0" smtClean="0">
                <a:solidFill>
                  <a:srgbClr val="FF0000"/>
                </a:solidFill>
              </a:rPr>
              <a:t>now</a:t>
            </a:r>
            <a:r>
              <a:rPr lang="en-GB" b="1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involve software</a:t>
            </a:r>
            <a:r>
              <a:rPr lang="en-GB" dirty="0" smtClean="0">
                <a:solidFill>
                  <a:srgbClr val="FF0000"/>
                </a:solidFill>
              </a:rPr>
              <a:t>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639617" y="6309320"/>
            <a:ext cx="2655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(Clarification Technique)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3020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CRC Cards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Class, Responsibilities, and Collaboration (CRC) </a:t>
            </a:r>
            <a:r>
              <a:rPr lang="en-GB" dirty="0" smtClean="0"/>
              <a:t>Cards</a:t>
            </a:r>
          </a:p>
          <a:p>
            <a:pPr lvl="1"/>
            <a:r>
              <a:rPr lang="en-GB" dirty="0" smtClean="0"/>
              <a:t>Move away </a:t>
            </a:r>
            <a:r>
              <a:rPr lang="en-GB" dirty="0"/>
              <a:t>from the procedural mode of </a:t>
            </a:r>
            <a:r>
              <a:rPr lang="en-GB" dirty="0" smtClean="0"/>
              <a:t>thought</a:t>
            </a:r>
          </a:p>
          <a:p>
            <a:pPr lvl="1"/>
            <a:r>
              <a:rPr lang="en-GB" dirty="0"/>
              <a:t>Cards are used to represent </a:t>
            </a:r>
            <a:r>
              <a:rPr lang="en-GB" dirty="0" smtClean="0"/>
              <a:t>software objects</a:t>
            </a:r>
          </a:p>
          <a:p>
            <a:pPr lvl="2"/>
            <a:r>
              <a:rPr lang="en-GB" dirty="0" smtClean="0"/>
              <a:t>Class </a:t>
            </a:r>
            <a:r>
              <a:rPr lang="en-GB" dirty="0"/>
              <a:t>of </a:t>
            </a:r>
            <a:r>
              <a:rPr lang="en-GB" dirty="0" smtClean="0"/>
              <a:t>object written </a:t>
            </a:r>
            <a:r>
              <a:rPr lang="en-GB" dirty="0"/>
              <a:t>at the top of the </a:t>
            </a:r>
            <a:r>
              <a:rPr lang="en-GB" dirty="0" smtClean="0"/>
              <a:t>card</a:t>
            </a:r>
          </a:p>
          <a:p>
            <a:pPr lvl="2"/>
            <a:r>
              <a:rPr lang="en-GB" dirty="0" smtClean="0"/>
              <a:t>Responsibilities </a:t>
            </a:r>
            <a:r>
              <a:rPr lang="en-GB" dirty="0"/>
              <a:t>listed down the left </a:t>
            </a:r>
            <a:r>
              <a:rPr lang="en-GB" dirty="0" smtClean="0"/>
              <a:t>side</a:t>
            </a:r>
          </a:p>
          <a:p>
            <a:pPr lvl="2"/>
            <a:r>
              <a:rPr lang="en-GB" dirty="0"/>
              <a:t>C</a:t>
            </a:r>
            <a:r>
              <a:rPr lang="en-GB" dirty="0" smtClean="0"/>
              <a:t>ollaborating </a:t>
            </a:r>
            <a:r>
              <a:rPr lang="en-GB" dirty="0"/>
              <a:t>classes </a:t>
            </a:r>
            <a:r>
              <a:rPr lang="en-GB" dirty="0" smtClean="0"/>
              <a:t>listed </a:t>
            </a:r>
            <a:r>
              <a:rPr lang="en-GB" dirty="0"/>
              <a:t>to the right of each </a:t>
            </a:r>
            <a:r>
              <a:rPr lang="en-GB" dirty="0" smtClean="0"/>
              <a:t>responsibility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0902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Simple Example CRC Card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52" y="1988840"/>
            <a:ext cx="4056606" cy="1880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451074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CRC Cards Describe the System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528" y="1988841"/>
            <a:ext cx="2749227" cy="317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633" y="1988841"/>
            <a:ext cx="2647895" cy="2272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2049" y="4261712"/>
            <a:ext cx="2477430" cy="1431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080402" y="6093297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/>
              <a:t>From: Beck, K., Cunningham, W., “A Laboratory For Teaching </a:t>
            </a:r>
            <a:r>
              <a:rPr lang="en-GB" sz="1200" dirty="0"/>
              <a:t>Object-Oriented Thinking”, OOPSLA'89 </a:t>
            </a:r>
            <a:r>
              <a:rPr lang="en-GB" sz="1200" dirty="0"/>
              <a:t>Conference </a:t>
            </a:r>
            <a:r>
              <a:rPr lang="en-GB" sz="1200" dirty="0"/>
              <a:t>Proceedings October </a:t>
            </a:r>
            <a:r>
              <a:rPr lang="en-GB" sz="1200" dirty="0"/>
              <a:t>1-6, 1989, New Orleans, </a:t>
            </a:r>
            <a:r>
              <a:rPr lang="en-GB" sz="1200" dirty="0"/>
              <a:t>Louisiana.  </a:t>
            </a:r>
            <a:r>
              <a:rPr lang="en-GB" sz="1200" dirty="0">
                <a:solidFill>
                  <a:prstClr val="black"/>
                </a:solidFill>
              </a:rPr>
              <a:t>See </a:t>
            </a:r>
            <a:r>
              <a:rPr lang="en-GB" sz="1200" dirty="0">
                <a:solidFill>
                  <a:prstClr val="black"/>
                </a:solidFill>
                <a:hlinkClick r:id="rId5"/>
              </a:rPr>
              <a:t>http://c2.com/doc/oopsla89/paper.html</a:t>
            </a:r>
            <a:r>
              <a:rPr lang="en-GB" sz="1200" dirty="0">
                <a:solidFill>
                  <a:prstClr val="black"/>
                </a:solidFill>
              </a:rPr>
              <a:t> for details!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0286361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CRC Cards in Operation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Simulate </a:t>
            </a:r>
            <a:r>
              <a:rPr lang="en-GB" dirty="0"/>
              <a:t>the system by talking about which objects send messages to other </a:t>
            </a:r>
            <a:r>
              <a:rPr lang="en-GB" dirty="0" smtClean="0"/>
              <a:t>objects</a:t>
            </a:r>
          </a:p>
          <a:p>
            <a:r>
              <a:rPr lang="en-GB" dirty="0"/>
              <a:t>S</a:t>
            </a:r>
            <a:r>
              <a:rPr lang="en-GB" dirty="0" smtClean="0"/>
              <a:t>tepping </a:t>
            </a:r>
            <a:r>
              <a:rPr lang="en-GB" dirty="0"/>
              <a:t>through the process </a:t>
            </a:r>
            <a:r>
              <a:rPr lang="en-GB" dirty="0" smtClean="0"/>
              <a:t>reveals weaknesses </a:t>
            </a:r>
            <a:r>
              <a:rPr lang="en-GB" dirty="0"/>
              <a:t>and </a:t>
            </a:r>
            <a:r>
              <a:rPr lang="en-GB" dirty="0" smtClean="0"/>
              <a:t>problems</a:t>
            </a:r>
          </a:p>
          <a:p>
            <a:r>
              <a:rPr lang="en-GB" dirty="0" smtClean="0"/>
              <a:t>Design </a:t>
            </a:r>
            <a:r>
              <a:rPr lang="en-GB" dirty="0"/>
              <a:t>alternatives </a:t>
            </a:r>
            <a:r>
              <a:rPr lang="en-GB" dirty="0" smtClean="0"/>
              <a:t>explored by </a:t>
            </a:r>
            <a:r>
              <a:rPr lang="en-GB" dirty="0"/>
              <a:t>simulating the </a:t>
            </a:r>
            <a:r>
              <a:rPr lang="en-GB" dirty="0" smtClean="0"/>
              <a:t>proposed changes</a:t>
            </a:r>
          </a:p>
          <a:p>
            <a:r>
              <a:rPr lang="en-GB" i="1" dirty="0" smtClean="0">
                <a:solidFill>
                  <a:srgbClr val="FF0000"/>
                </a:solidFill>
              </a:rPr>
              <a:t>Lack of a written specification?  Ability to retain the design?  Too many cooks?</a:t>
            </a:r>
            <a:endParaRPr lang="en-GB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6427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 of CRC in Extreme Programming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583" y="1628774"/>
            <a:ext cx="6840804" cy="4104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8954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Some examples: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c2.com/doc/oopsla89/paper.html</a:t>
            </a:r>
            <a:endParaRPr lang="en-GB" dirty="0" smtClean="0"/>
          </a:p>
          <a:p>
            <a:r>
              <a:rPr lang="en-GB" dirty="0" smtClean="0"/>
              <a:t>A “full design” process for an address book application (use cases, CRCs, and sequence diagrams)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www.cs.gordon.edu/courses/cs211/AddressBookExample/index.html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(If nothing else, explains why methods designed for big projects doesn’t go well with small jobs!)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10783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Laddering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takeholders are asked a series of short prompting questions, known as probes</a:t>
            </a:r>
          </a:p>
          <a:p>
            <a:pPr lvl="1"/>
            <a:r>
              <a:rPr lang="en-GB" dirty="0" smtClean="0"/>
              <a:t>Asked to arrange the resultant answers into an organised structure</a:t>
            </a:r>
          </a:p>
          <a:p>
            <a:pPr lvl="1"/>
            <a:r>
              <a:rPr lang="en-GB" dirty="0" smtClean="0"/>
              <a:t>Needs stakeholders able to express their understanding and arrange it in a logical way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isplayed using tree diagrams, modified dynamically as information is added</a:t>
            </a:r>
          </a:p>
          <a:p>
            <a:pPr lvl="1"/>
            <a:r>
              <a:rPr lang="en-GB" dirty="0" smtClean="0"/>
              <a:t>Assumes knowledge can be arranged in a </a:t>
            </a:r>
            <a:r>
              <a:rPr lang="en-GB" b="1" dirty="0" smtClean="0"/>
              <a:t>hierarchical</a:t>
            </a:r>
            <a:r>
              <a:rPr lang="en-GB" dirty="0" smtClean="0"/>
              <a:t> fashion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39617" y="6309320"/>
            <a:ext cx="26555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(Clarification Technique)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122982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 (incl. Focus </a:t>
            </a:r>
            <a:r>
              <a:rPr lang="en-GB" dirty="0"/>
              <a:t>G</a:t>
            </a:r>
            <a:r>
              <a:rPr lang="en-GB" dirty="0" smtClean="0"/>
              <a:t>roups)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ollaborative meetings are often the default technique for requirements elicitation</a:t>
            </a:r>
          </a:p>
          <a:p>
            <a:pPr lvl="1"/>
            <a:r>
              <a:rPr lang="en-GB" dirty="0" smtClean="0"/>
              <a:t>Involves and commits stakeholders directly and promotes cooperation</a:t>
            </a:r>
          </a:p>
          <a:p>
            <a:pPr lvl="1"/>
            <a:r>
              <a:rPr lang="en-GB" dirty="0" smtClean="0"/>
              <a:t>Managing  group sessions requires expertise</a:t>
            </a:r>
          </a:p>
          <a:p>
            <a:pPr lvl="2"/>
            <a:r>
              <a:rPr lang="en-GB" dirty="0" smtClean="0"/>
              <a:t>Ensuring individual personalities don’t dominate</a:t>
            </a:r>
          </a:p>
          <a:p>
            <a:pPr lvl="1"/>
            <a:r>
              <a:rPr lang="en-GB" dirty="0" smtClean="0"/>
              <a:t>Key success factors</a:t>
            </a:r>
          </a:p>
          <a:p>
            <a:pPr lvl="2"/>
            <a:r>
              <a:rPr lang="en-GB" dirty="0" smtClean="0"/>
              <a:t>Makeup and cohesion of group participants</a:t>
            </a:r>
          </a:p>
          <a:p>
            <a:pPr lvl="2"/>
            <a:r>
              <a:rPr lang="en-GB" dirty="0" smtClean="0"/>
              <a:t>Group members comfortable and confident in speaking openly and honestly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0027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Ethnography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study of people in their natural setting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articipation in the activities of the users over an extended time</a:t>
            </a:r>
          </a:p>
          <a:p>
            <a:pPr lvl="1"/>
            <a:r>
              <a:rPr lang="en-GB" dirty="0" smtClean="0"/>
              <a:t>Collecting information on their normal operations</a:t>
            </a:r>
          </a:p>
          <a:p>
            <a:pPr lvl="1"/>
            <a:r>
              <a:rPr lang="en-GB" dirty="0" smtClean="0"/>
              <a:t>Useful when addressing contextual factors</a:t>
            </a:r>
          </a:p>
          <a:p>
            <a:pPr lvl="2"/>
            <a:r>
              <a:rPr lang="en-GB" dirty="0" smtClean="0"/>
              <a:t>Usability</a:t>
            </a:r>
          </a:p>
          <a:p>
            <a:pPr lvl="2"/>
            <a:r>
              <a:rPr lang="en-GB" dirty="0"/>
              <a:t>U</a:t>
            </a:r>
            <a:r>
              <a:rPr lang="en-GB" dirty="0" smtClean="0"/>
              <a:t>nderstanding of interactions between different users</a:t>
            </a:r>
          </a:p>
          <a:p>
            <a:pPr lvl="1"/>
            <a:r>
              <a:rPr lang="en-GB" dirty="0" smtClean="0"/>
              <a:t>Effective applications</a:t>
            </a:r>
          </a:p>
          <a:p>
            <a:pPr lvl="2"/>
            <a:r>
              <a:rPr lang="en-GB" dirty="0" smtClean="0"/>
              <a:t>New system needs to fix existing problems with processes and procedures</a:t>
            </a:r>
          </a:p>
          <a:p>
            <a:pPr lvl="2"/>
            <a:r>
              <a:rPr lang="en-GB" dirty="0" smtClean="0"/>
              <a:t>There are complex human social patterns and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12261941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Basic ethnographic technique</a:t>
            </a:r>
          </a:p>
          <a:p>
            <a:pPr lvl="1"/>
            <a:r>
              <a:rPr lang="en-GB" dirty="0" smtClean="0"/>
              <a:t>Seems obvious</a:t>
            </a:r>
          </a:p>
          <a:p>
            <a:pPr lvl="1"/>
            <a:r>
              <a:rPr lang="en-GB" dirty="0" smtClean="0"/>
              <a:t>Problems</a:t>
            </a:r>
          </a:p>
          <a:p>
            <a:pPr lvl="2"/>
            <a:r>
              <a:rPr lang="en-GB" dirty="0" smtClean="0"/>
              <a:t>EXPENSIVE</a:t>
            </a:r>
          </a:p>
          <a:p>
            <a:pPr lvl="2"/>
            <a:r>
              <a:rPr lang="en-GB" dirty="0"/>
              <a:t>H</a:t>
            </a:r>
            <a:r>
              <a:rPr lang="en-GB" dirty="0" smtClean="0"/>
              <a:t>igh skills and high effort</a:t>
            </a:r>
          </a:p>
          <a:p>
            <a:pPr lvl="2"/>
            <a:r>
              <a:rPr lang="en-GB" dirty="0" smtClean="0"/>
              <a:t>Users perform differently (better?) when watched!</a:t>
            </a:r>
          </a:p>
          <a:p>
            <a:r>
              <a:rPr lang="en-GB" dirty="0" smtClean="0"/>
              <a:t>Used in conjunction with interviews, task analysis, focus groups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25916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This method works well</a:t>
            </a:r>
          </a:p>
          <a:p>
            <a:r>
              <a:rPr lang="en-GB" dirty="0" smtClean="0"/>
              <a:t>Provide stakeholders with prototypes of the system based on initial discussions</a:t>
            </a:r>
          </a:p>
          <a:p>
            <a:r>
              <a:rPr lang="en-GB" dirty="0"/>
              <a:t>G</a:t>
            </a:r>
            <a:r>
              <a:rPr lang="en-GB" dirty="0" smtClean="0"/>
              <a:t>ather detailed information and feedback</a:t>
            </a:r>
          </a:p>
          <a:p>
            <a:r>
              <a:rPr lang="en-GB" dirty="0" smtClean="0"/>
              <a:t>Excellent for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uman-computer interfaces</a:t>
            </a:r>
          </a:p>
          <a:p>
            <a:pPr lvl="1"/>
            <a:r>
              <a:rPr lang="en-GB" dirty="0" smtClean="0"/>
              <a:t>Naïve users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44913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8363272" cy="4525963"/>
          </a:xfrm>
        </p:spPr>
        <p:txBody>
          <a:bodyPr>
            <a:normAutofit/>
          </a:bodyPr>
          <a:lstStyle/>
          <a:p>
            <a:r>
              <a:rPr lang="en-GB" dirty="0"/>
              <a:t>S</a:t>
            </a:r>
            <a:r>
              <a:rPr lang="en-GB" dirty="0" smtClean="0"/>
              <a:t>toryboards, executables, throwaways and evolutionary prototypes are common</a:t>
            </a:r>
          </a:p>
          <a:p>
            <a:r>
              <a:rPr lang="en-GB" dirty="0"/>
              <a:t>E</a:t>
            </a:r>
            <a:r>
              <a:rPr lang="en-GB" dirty="0" smtClean="0"/>
              <a:t>xpensive to produce</a:t>
            </a:r>
          </a:p>
          <a:p>
            <a:r>
              <a:rPr lang="en-GB" dirty="0" smtClean="0"/>
              <a:t>They encourage users to play an active role in developing requirements</a:t>
            </a:r>
          </a:p>
          <a:p>
            <a:r>
              <a:rPr lang="en-GB" dirty="0" smtClean="0"/>
              <a:t>Problems</a:t>
            </a:r>
          </a:p>
          <a:p>
            <a:pPr lvl="1"/>
            <a:r>
              <a:rPr lang="en-GB" dirty="0" smtClean="0"/>
              <a:t>Users can become attached, which slows development</a:t>
            </a:r>
          </a:p>
          <a:p>
            <a:pPr lvl="1"/>
            <a:r>
              <a:rPr lang="en-GB" dirty="0" smtClean="0"/>
              <a:t>Once started, being able to stop</a:t>
            </a:r>
          </a:p>
          <a:p>
            <a:pPr lvl="1"/>
            <a:r>
              <a:rPr lang="en-GB" dirty="0" smtClean="0"/>
              <a:t>Avoiding micro change creating timescale drift</a:t>
            </a:r>
          </a:p>
          <a:p>
            <a:pPr lvl="2"/>
            <a:r>
              <a:rPr lang="en-GB" b="1" dirty="0" smtClean="0"/>
              <a:t>Perfectionists, client-side arguments, getting paid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49144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Prototyping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Iteration</a:t>
            </a:r>
          </a:p>
          <a:p>
            <a:r>
              <a:rPr lang="en-GB" dirty="0" err="1" smtClean="0"/>
              <a:t>Ongoing</a:t>
            </a:r>
            <a:r>
              <a:rPr lang="en-GB" dirty="0" smtClean="0"/>
              <a:t>, developmental change during design and development</a:t>
            </a:r>
          </a:p>
          <a:p>
            <a:r>
              <a:rPr lang="en-GB" dirty="0" smtClean="0"/>
              <a:t>If the client is honest, can improve the precision of the requirement fit</a:t>
            </a:r>
          </a:p>
          <a:p>
            <a:r>
              <a:rPr lang="en-GB" dirty="0" smtClean="0"/>
              <a:t>If the client is serious, prototyping maintains commitment to the solution</a:t>
            </a:r>
          </a:p>
          <a:p>
            <a:r>
              <a:rPr lang="en-GB" dirty="0" smtClean="0"/>
              <a:t>Expert developer + committed client = good project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47210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Scenarios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Narrative and specific descriptions</a:t>
            </a:r>
          </a:p>
          <a:p>
            <a:pPr lvl="1"/>
            <a:r>
              <a:rPr lang="en-GB" dirty="0" smtClean="0"/>
              <a:t>Current and future processes actions</a:t>
            </a:r>
          </a:p>
          <a:p>
            <a:pPr lvl="1"/>
            <a:r>
              <a:rPr lang="en-GB" dirty="0" smtClean="0"/>
              <a:t>Interactions between users and system</a:t>
            </a:r>
          </a:p>
          <a:p>
            <a:pPr lvl="1"/>
            <a:r>
              <a:rPr lang="en-GB" b="1" dirty="0" smtClean="0"/>
              <a:t>Not </a:t>
            </a:r>
            <a:r>
              <a:rPr lang="en-GB" dirty="0" smtClean="0"/>
              <a:t>the internal structure of the system</a:t>
            </a:r>
          </a:p>
          <a:p>
            <a:r>
              <a:rPr lang="en-GB" dirty="0" smtClean="0"/>
              <a:t>Incremental and interactive approach to development</a:t>
            </a:r>
          </a:p>
          <a:p>
            <a:pPr lvl="1"/>
            <a:r>
              <a:rPr lang="en-GB" dirty="0" smtClean="0"/>
              <a:t>Important to collect all the potential exceptions for each step</a:t>
            </a:r>
          </a:p>
          <a:p>
            <a:r>
              <a:rPr lang="en-GB" dirty="0" smtClean="0"/>
              <a:t>Very similar to </a:t>
            </a:r>
            <a:r>
              <a:rPr lang="en-GB" b="1" dirty="0" smtClean="0"/>
              <a:t>use cases</a:t>
            </a:r>
            <a:r>
              <a:rPr lang="en-GB" dirty="0" smtClean="0"/>
              <a:t> (of which more later!)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838601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Methods … Just a Few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Joint application development</a:t>
            </a:r>
          </a:p>
          <a:p>
            <a:r>
              <a:rPr lang="en-GB" dirty="0" smtClean="0"/>
              <a:t>Requirements workshops</a:t>
            </a:r>
          </a:p>
          <a:p>
            <a:r>
              <a:rPr lang="en-GB" dirty="0" smtClean="0"/>
              <a:t>Protocol analysis</a:t>
            </a:r>
          </a:p>
          <a:p>
            <a:r>
              <a:rPr lang="en-GB" dirty="0" smtClean="0"/>
              <a:t>Apprenticing</a:t>
            </a:r>
          </a:p>
          <a:p>
            <a:r>
              <a:rPr lang="en-GB" dirty="0" smtClean="0"/>
              <a:t>Goal based approaches</a:t>
            </a:r>
          </a:p>
          <a:p>
            <a:r>
              <a:rPr lang="en-GB" dirty="0" smtClean="0"/>
              <a:t>Viewpoints</a:t>
            </a:r>
          </a:p>
          <a:p>
            <a:pPr marL="457200" lvl="1" indent="0">
              <a:buNone/>
            </a:pPr>
            <a:r>
              <a:rPr lang="en-GB" b="1" dirty="0" smtClean="0"/>
              <a:t>… and these are only the well-known ones!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6825703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… Let’s Do 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Let’s take a well-known business process which clearly needs converting to software</a:t>
            </a:r>
          </a:p>
          <a:p>
            <a:pPr marL="0" indent="0" algn="ctr">
              <a:buNone/>
            </a:pPr>
            <a:endParaRPr lang="en-GB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MASTER WORKS REGISTER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(or something else, if you have an alternative!)</a:t>
            </a:r>
          </a:p>
          <a:p>
            <a:pPr marL="0" indent="0" algn="ctr">
              <a:buNone/>
            </a:pPr>
            <a:endParaRPr lang="en-GB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 smtClean="0"/>
              <a:t>Small group activity</a:t>
            </a:r>
          </a:p>
          <a:p>
            <a:r>
              <a:rPr lang="en-GB" dirty="0" smtClean="0"/>
              <a:t>Read the </a:t>
            </a:r>
            <a:r>
              <a:rPr lang="en-GB" b="1" dirty="0" err="1" smtClean="0"/>
              <a:t>handout</a:t>
            </a:r>
            <a:r>
              <a:rPr lang="en-GB" dirty="0" smtClean="0"/>
              <a:t> and do the </a:t>
            </a:r>
            <a:r>
              <a:rPr lang="en-GB" b="1" dirty="0" smtClean="0"/>
              <a:t>tasks</a:t>
            </a:r>
          </a:p>
        </p:txBody>
      </p:sp>
    </p:spTree>
    <p:extLst>
      <p:ext uri="{BB962C8B-B14F-4D97-AF65-F5344CB8AC3E}">
        <p14:creationId xmlns:p14="http://schemas.microsoft.com/office/powerpoint/2010/main" val="22841879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Comment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lot of work is put into requirements elicitation</a:t>
            </a:r>
          </a:p>
          <a:p>
            <a:pPr lvl="1"/>
            <a:r>
              <a:rPr lang="en-GB" dirty="0" smtClean="0"/>
              <a:t>Because you can’t succeed without a target</a:t>
            </a:r>
          </a:p>
          <a:p>
            <a:pPr lvl="1"/>
            <a:r>
              <a:rPr lang="en-GB" dirty="0" smtClean="0"/>
              <a:t>Because you need to nail the client to the brief and the brief to the client</a:t>
            </a:r>
          </a:p>
          <a:p>
            <a:pPr lvl="1"/>
            <a:r>
              <a:rPr lang="en-GB" dirty="0" smtClean="0"/>
              <a:t>(Corollary) Because you need to make clear to the supplier what you actually need</a:t>
            </a:r>
          </a:p>
          <a:p>
            <a:pPr lvl="1"/>
            <a:r>
              <a:rPr lang="en-GB" dirty="0" smtClean="0"/>
              <a:t>Design, testing, validation all depend on knowing the “right” 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25736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7809" y="1412776"/>
            <a:ext cx="3001199" cy="4297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987403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53</a:t>
            </a:fld>
            <a:endParaRPr kumimoji="0" lang="en-GB" altLang="en-US" sz="9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6923034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2283</Words>
  <Application>Microsoft Office PowerPoint</Application>
  <PresentationFormat>Widescreen</PresentationFormat>
  <Paragraphs>351</Paragraphs>
  <Slides>53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7" baseType="lpstr">
      <vt:lpstr>Arial</vt:lpstr>
      <vt:lpstr>Garamond</vt:lpstr>
      <vt:lpstr>Wingdings</vt:lpstr>
      <vt:lpstr>Edge</vt:lpstr>
      <vt:lpstr>Qualitative Research Methods Overview</vt:lpstr>
      <vt:lpstr>Qualitative Research</vt:lpstr>
      <vt:lpstr>PowerPoint Presentation</vt:lpstr>
      <vt:lpstr>Extensibility/Generalisation</vt:lpstr>
      <vt:lpstr>Particular Methods/Techniques?</vt:lpstr>
      <vt:lpstr>How Do We Get the Data?</vt:lpstr>
      <vt:lpstr>Quantitative vs. Qualitative Methods</vt:lpstr>
      <vt:lpstr>Quantitative vs. Qualitative Methods</vt:lpstr>
      <vt:lpstr>Quantitative vs. Qualitative Methods</vt:lpstr>
      <vt:lpstr>Qualitative Techniques Application:  Requirements Elicitation</vt:lpstr>
      <vt:lpstr>Language is an Imprecise Vehicle</vt:lpstr>
      <vt:lpstr>Requirements Elicitation</vt:lpstr>
      <vt:lpstr>Processes in Elicitation</vt:lpstr>
      <vt:lpstr>Not in Isolation:  Context is King!</vt:lpstr>
      <vt:lpstr>Not a “One Touch” Process</vt:lpstr>
      <vt:lpstr>Our real target is a set of explicit1 needs2 </vt:lpstr>
      <vt:lpstr>Our real target is a set of achievable expectations  No surprises on either side … No delays in acceptance if we deliver what we said</vt:lpstr>
      <vt:lpstr>What Roles Will You Adopt?</vt:lpstr>
      <vt:lpstr>Why System Design Fails (Based on Lyytinen and Hirschheim, “Information failures—a survey and classiﬁcation of the empirical literature”,  Oxford Surveys in Information Technology 1987;4:257–309)</vt:lpstr>
      <vt:lpstr>Why Communication Fails</vt:lpstr>
      <vt:lpstr>Techniques</vt:lpstr>
      <vt:lpstr>Interviews</vt:lpstr>
      <vt:lpstr>Interviews</vt:lpstr>
      <vt:lpstr>Questionnaires</vt:lpstr>
      <vt:lpstr>Questionnaires in Use</vt:lpstr>
      <vt:lpstr>A Good Questionnaire?</vt:lpstr>
      <vt:lpstr>Questionnaire Content</vt:lpstr>
      <vt:lpstr>Task Analysis</vt:lpstr>
      <vt:lpstr>Domain Analysis</vt:lpstr>
      <vt:lpstr>Introspection</vt:lpstr>
      <vt:lpstr>Repertory Grids</vt:lpstr>
      <vt:lpstr>Example Repertory Grid - Evaluation</vt:lpstr>
      <vt:lpstr>e.g. Repertory Grid - Comparison</vt:lpstr>
      <vt:lpstr>Card Sorting</vt:lpstr>
      <vt:lpstr>CRC Cards</vt:lpstr>
      <vt:lpstr>Simple Example CRC Card</vt:lpstr>
      <vt:lpstr>CRC Cards Describe the System</vt:lpstr>
      <vt:lpstr>CRC Cards in Operation</vt:lpstr>
      <vt:lpstr>Use of CRC in Extreme Programming</vt:lpstr>
      <vt:lpstr>Examples</vt:lpstr>
      <vt:lpstr>Laddering </vt:lpstr>
      <vt:lpstr>Group Work (incl. Focus Groups)</vt:lpstr>
      <vt:lpstr>Ethnography</vt:lpstr>
      <vt:lpstr>Observation</vt:lpstr>
      <vt:lpstr>Prototyping</vt:lpstr>
      <vt:lpstr>Prototypes</vt:lpstr>
      <vt:lpstr>Prototyping</vt:lpstr>
      <vt:lpstr>Scenarios</vt:lpstr>
      <vt:lpstr>Other Methods … Just a Few</vt:lpstr>
      <vt:lpstr>So … Let’s Do It</vt:lpstr>
      <vt:lpstr>Final Comment</vt:lpstr>
      <vt:lpstr>PowerPoint Presentation</vt:lpstr>
      <vt:lpstr>Using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Methods Overview</dc:title>
  <dc:creator>John Rees</dc:creator>
  <cp:lastModifiedBy>John Rees</cp:lastModifiedBy>
  <cp:revision>8</cp:revision>
  <dcterms:created xsi:type="dcterms:W3CDTF">2019-11-29T09:52:31Z</dcterms:created>
  <dcterms:modified xsi:type="dcterms:W3CDTF">2019-11-29T10:53:47Z</dcterms:modified>
</cp:coreProperties>
</file>