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9"/>
  </p:notesMasterIdLst>
  <p:sldIdLst>
    <p:sldId id="256" r:id="rId2"/>
    <p:sldId id="269" r:id="rId3"/>
    <p:sldId id="257" r:id="rId4"/>
    <p:sldId id="259" r:id="rId5"/>
    <p:sldId id="274" r:id="rId6"/>
    <p:sldId id="270" r:id="rId7"/>
    <p:sldId id="272" r:id="rId8"/>
    <p:sldId id="278" r:id="rId9"/>
    <p:sldId id="276" r:id="rId10"/>
    <p:sldId id="277" r:id="rId11"/>
    <p:sldId id="279" r:id="rId12"/>
    <p:sldId id="273" r:id="rId13"/>
    <p:sldId id="281" r:id="rId14"/>
    <p:sldId id="271" r:id="rId15"/>
    <p:sldId id="275" r:id="rId16"/>
    <p:sldId id="267" r:id="rId17"/>
    <p:sldId id="268" r:id="rId18"/>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7F49EE4-5BF3-47EB-9D4A-DFA12A585155}" v="59" dt="2019-12-16T12:02:49.32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529" autoAdjust="0"/>
  </p:normalViewPr>
  <p:slideViewPr>
    <p:cSldViewPr>
      <p:cViewPr varScale="1">
        <p:scale>
          <a:sx n="58" d="100"/>
          <a:sy n="58" d="100"/>
        </p:scale>
        <p:origin x="1520" y="5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idaniel2583@outlook.com" userId="813b21b619649735" providerId="LiveId" clId="{0CDC7D6B-4BE5-4DCB-B6D3-841AE55095CC}"/>
    <pc:docChg chg="delSld">
      <pc:chgData name="mihaidaniel2583@outlook.com" userId="813b21b619649735" providerId="LiveId" clId="{0CDC7D6B-4BE5-4DCB-B6D3-841AE55095CC}" dt="2019-12-02T12:47:38.736" v="0" actId="2696"/>
      <pc:docMkLst>
        <pc:docMk/>
      </pc:docMkLst>
      <pc:sldChg chg="del">
        <pc:chgData name="mihaidaniel2583@outlook.com" userId="813b21b619649735" providerId="LiveId" clId="{0CDC7D6B-4BE5-4DCB-B6D3-841AE55095CC}" dt="2019-12-02T12:47:38.736" v="0" actId="2696"/>
        <pc:sldMkLst>
          <pc:docMk/>
          <pc:sldMk cId="0" sldId="266"/>
        </pc:sldMkLst>
      </pc:sldChg>
    </pc:docChg>
  </pc:docChgLst>
  <pc:docChgLst>
    <pc:chgData name="mihaidaniel2583@outlook.com" userId="813b21b619649735" providerId="LiveId" clId="{C7F49EE4-5BF3-47EB-9D4A-DFA12A585155}"/>
    <pc:docChg chg="undo custSel mod addSld modSld sldOrd">
      <pc:chgData name="mihaidaniel2583@outlook.com" userId="813b21b619649735" providerId="LiveId" clId="{C7F49EE4-5BF3-47EB-9D4A-DFA12A585155}" dt="2019-12-16T12:03:04.835" v="2505" actId="20577"/>
      <pc:docMkLst>
        <pc:docMk/>
      </pc:docMkLst>
      <pc:sldChg chg="modSp">
        <pc:chgData name="mihaidaniel2583@outlook.com" userId="813b21b619649735" providerId="LiveId" clId="{C7F49EE4-5BF3-47EB-9D4A-DFA12A585155}" dt="2019-12-16T11:54:32.327" v="2112" actId="20577"/>
        <pc:sldMkLst>
          <pc:docMk/>
          <pc:sldMk cId="0" sldId="259"/>
        </pc:sldMkLst>
        <pc:spChg chg="mod">
          <ac:chgData name="mihaidaniel2583@outlook.com" userId="813b21b619649735" providerId="LiveId" clId="{C7F49EE4-5BF3-47EB-9D4A-DFA12A585155}" dt="2019-12-16T11:54:32.327" v="2112" actId="20577"/>
          <ac:spMkLst>
            <pc:docMk/>
            <pc:sldMk cId="0" sldId="259"/>
            <ac:spMk id="3" creationId="{00000000-0000-0000-0000-000000000000}"/>
          </ac:spMkLst>
        </pc:spChg>
      </pc:sldChg>
      <pc:sldChg chg="modSp">
        <pc:chgData name="mihaidaniel2583@outlook.com" userId="813b21b619649735" providerId="LiveId" clId="{C7F49EE4-5BF3-47EB-9D4A-DFA12A585155}" dt="2019-12-14T12:30:38.597" v="1486" actId="20577"/>
        <pc:sldMkLst>
          <pc:docMk/>
          <pc:sldMk cId="0" sldId="269"/>
        </pc:sldMkLst>
        <pc:spChg chg="mod">
          <ac:chgData name="mihaidaniel2583@outlook.com" userId="813b21b619649735" providerId="LiveId" clId="{C7F49EE4-5BF3-47EB-9D4A-DFA12A585155}" dt="2019-12-14T12:30:38.597" v="1486" actId="20577"/>
          <ac:spMkLst>
            <pc:docMk/>
            <pc:sldMk cId="0" sldId="269"/>
            <ac:spMk id="3" creationId="{00000000-0000-0000-0000-000000000000}"/>
          </ac:spMkLst>
        </pc:spChg>
      </pc:sldChg>
      <pc:sldChg chg="addSp modSp">
        <pc:chgData name="mihaidaniel2583@outlook.com" userId="813b21b619649735" providerId="LiveId" clId="{C7F49EE4-5BF3-47EB-9D4A-DFA12A585155}" dt="2019-12-09T12:03:58.477" v="387" actId="12"/>
        <pc:sldMkLst>
          <pc:docMk/>
          <pc:sldMk cId="4019628819" sldId="270"/>
        </pc:sldMkLst>
        <pc:spChg chg="mod">
          <ac:chgData name="mihaidaniel2583@outlook.com" userId="813b21b619649735" providerId="LiveId" clId="{C7F49EE4-5BF3-47EB-9D4A-DFA12A585155}" dt="2019-12-09T12:03:58.477" v="387" actId="12"/>
          <ac:spMkLst>
            <pc:docMk/>
            <pc:sldMk cId="4019628819" sldId="270"/>
            <ac:spMk id="3" creationId="{53F5212C-8049-46A2-835D-F6EEBA31E6EC}"/>
          </ac:spMkLst>
        </pc:spChg>
        <pc:picChg chg="add mod">
          <ac:chgData name="mihaidaniel2583@outlook.com" userId="813b21b619649735" providerId="LiveId" clId="{C7F49EE4-5BF3-47EB-9D4A-DFA12A585155}" dt="2019-12-09T11:49:57.684" v="337" actId="14100"/>
          <ac:picMkLst>
            <pc:docMk/>
            <pc:sldMk cId="4019628819" sldId="270"/>
            <ac:picMk id="4" creationId="{5A9BE0BC-E524-491C-84CD-6D7DFFF184A5}"/>
          </ac:picMkLst>
        </pc:picChg>
      </pc:sldChg>
      <pc:sldChg chg="addSp delSp modSp">
        <pc:chgData name="mihaidaniel2583@outlook.com" userId="813b21b619649735" providerId="LiveId" clId="{C7F49EE4-5BF3-47EB-9D4A-DFA12A585155}" dt="2019-12-13T15:24:00.312" v="1016" actId="5793"/>
        <pc:sldMkLst>
          <pc:docMk/>
          <pc:sldMk cId="1595459891" sldId="272"/>
        </pc:sldMkLst>
        <pc:spChg chg="mod">
          <ac:chgData name="mihaidaniel2583@outlook.com" userId="813b21b619649735" providerId="LiveId" clId="{C7F49EE4-5BF3-47EB-9D4A-DFA12A585155}" dt="2019-12-13T15:24:00.312" v="1016" actId="5793"/>
          <ac:spMkLst>
            <pc:docMk/>
            <pc:sldMk cId="1595459891" sldId="272"/>
            <ac:spMk id="3" creationId="{FA881212-5B7C-4332-A914-9B300C892247}"/>
          </ac:spMkLst>
        </pc:spChg>
        <pc:picChg chg="add del mod">
          <ac:chgData name="mihaidaniel2583@outlook.com" userId="813b21b619649735" providerId="LiveId" clId="{C7F49EE4-5BF3-47EB-9D4A-DFA12A585155}" dt="2019-12-09T11:48:01.041" v="317"/>
          <ac:picMkLst>
            <pc:docMk/>
            <pc:sldMk cId="1595459891" sldId="272"/>
            <ac:picMk id="4" creationId="{878A0D01-3D25-41B0-B158-685E4CCC674A}"/>
          </ac:picMkLst>
        </pc:picChg>
      </pc:sldChg>
      <pc:sldChg chg="modSp">
        <pc:chgData name="mihaidaniel2583@outlook.com" userId="813b21b619649735" providerId="LiveId" clId="{C7F49EE4-5BF3-47EB-9D4A-DFA12A585155}" dt="2019-12-15T14:10:10.724" v="2022" actId="20577"/>
        <pc:sldMkLst>
          <pc:docMk/>
          <pc:sldMk cId="1821674134" sldId="273"/>
        </pc:sldMkLst>
        <pc:spChg chg="mod">
          <ac:chgData name="mihaidaniel2583@outlook.com" userId="813b21b619649735" providerId="LiveId" clId="{C7F49EE4-5BF3-47EB-9D4A-DFA12A585155}" dt="2019-12-15T14:10:10.724" v="2022" actId="20577"/>
          <ac:spMkLst>
            <pc:docMk/>
            <pc:sldMk cId="1821674134" sldId="273"/>
            <ac:spMk id="2" creationId="{1CFAFB30-8F43-4DE2-BA6B-62BE1C023FC6}"/>
          </ac:spMkLst>
        </pc:spChg>
        <pc:spChg chg="mod">
          <ac:chgData name="mihaidaniel2583@outlook.com" userId="813b21b619649735" providerId="LiveId" clId="{C7F49EE4-5BF3-47EB-9D4A-DFA12A585155}" dt="2019-12-15T14:08:00.207" v="2018" actId="20577"/>
          <ac:spMkLst>
            <pc:docMk/>
            <pc:sldMk cId="1821674134" sldId="273"/>
            <ac:spMk id="3" creationId="{B15C6A0C-4DCF-4650-8EF8-56BA9A6382B5}"/>
          </ac:spMkLst>
        </pc:spChg>
      </pc:sldChg>
      <pc:sldChg chg="addSp delSp modSp mod setBg">
        <pc:chgData name="mihaidaniel2583@outlook.com" userId="813b21b619649735" providerId="LiveId" clId="{C7F49EE4-5BF3-47EB-9D4A-DFA12A585155}" dt="2019-12-09T12:03:13.323" v="377" actId="12"/>
        <pc:sldMkLst>
          <pc:docMk/>
          <pc:sldMk cId="2360168509" sldId="274"/>
        </pc:sldMkLst>
        <pc:spChg chg="mod">
          <ac:chgData name="mihaidaniel2583@outlook.com" userId="813b21b619649735" providerId="LiveId" clId="{C7F49EE4-5BF3-47EB-9D4A-DFA12A585155}" dt="2019-12-09T11:51:25.405" v="339" actId="26606"/>
          <ac:spMkLst>
            <pc:docMk/>
            <pc:sldMk cId="2360168509" sldId="274"/>
            <ac:spMk id="2" creationId="{00000000-0000-0000-0000-000000000000}"/>
          </ac:spMkLst>
        </pc:spChg>
        <pc:spChg chg="mod ord">
          <ac:chgData name="mihaidaniel2583@outlook.com" userId="813b21b619649735" providerId="LiveId" clId="{C7F49EE4-5BF3-47EB-9D4A-DFA12A585155}" dt="2019-12-09T12:03:13.323" v="377" actId="12"/>
          <ac:spMkLst>
            <pc:docMk/>
            <pc:sldMk cId="2360168509" sldId="274"/>
            <ac:spMk id="6" creationId="{BD01F7F0-D5C6-4943-82A5-1960E0921724}"/>
          </ac:spMkLst>
        </pc:spChg>
        <pc:spChg chg="add del">
          <ac:chgData name="mihaidaniel2583@outlook.com" userId="813b21b619649735" providerId="LiveId" clId="{C7F49EE4-5BF3-47EB-9D4A-DFA12A585155}" dt="2019-12-09T11:51:25.405" v="339" actId="26606"/>
          <ac:spMkLst>
            <pc:docMk/>
            <pc:sldMk cId="2360168509" sldId="274"/>
            <ac:spMk id="70" creationId="{A10049FB-9EB9-40A5-B47A-F88DBA104808}"/>
          </ac:spMkLst>
        </pc:spChg>
        <pc:spChg chg="add del">
          <ac:chgData name="mihaidaniel2583@outlook.com" userId="813b21b619649735" providerId="LiveId" clId="{C7F49EE4-5BF3-47EB-9D4A-DFA12A585155}" dt="2019-12-09T11:51:25.405" v="339" actId="26606"/>
          <ac:spMkLst>
            <pc:docMk/>
            <pc:sldMk cId="2360168509" sldId="274"/>
            <ac:spMk id="72" creationId="{9053E132-12E5-44D2-AA0E-9353E65AC083}"/>
          </ac:spMkLst>
        </pc:spChg>
        <pc:picChg chg="mod">
          <ac:chgData name="mihaidaniel2583@outlook.com" userId="813b21b619649735" providerId="LiveId" clId="{C7F49EE4-5BF3-47EB-9D4A-DFA12A585155}" dt="2019-12-09T11:51:25.405" v="339" actId="26606"/>
          <ac:picMkLst>
            <pc:docMk/>
            <pc:sldMk cId="2360168509" sldId="274"/>
            <ac:picMk id="7" creationId="{BB375FE7-0A48-4642-A4D1-C06E50A05B7C}"/>
          </ac:picMkLst>
        </pc:picChg>
        <pc:picChg chg="mod">
          <ac:chgData name="mihaidaniel2583@outlook.com" userId="813b21b619649735" providerId="LiveId" clId="{C7F49EE4-5BF3-47EB-9D4A-DFA12A585155}" dt="2019-12-09T11:51:25.405" v="339" actId="26606"/>
          <ac:picMkLst>
            <pc:docMk/>
            <pc:sldMk cId="2360168509" sldId="274"/>
            <ac:picMk id="15361" creationId="{00000000-0000-0000-0000-000000000000}"/>
          </ac:picMkLst>
        </pc:picChg>
      </pc:sldChg>
      <pc:sldChg chg="modSp add">
        <pc:chgData name="mihaidaniel2583@outlook.com" userId="813b21b619649735" providerId="LiveId" clId="{C7F49EE4-5BF3-47EB-9D4A-DFA12A585155}" dt="2019-12-13T14:41:01.810" v="1002" actId="20577"/>
        <pc:sldMkLst>
          <pc:docMk/>
          <pc:sldMk cId="3815957673" sldId="275"/>
        </pc:sldMkLst>
        <pc:spChg chg="mod">
          <ac:chgData name="mihaidaniel2583@outlook.com" userId="813b21b619649735" providerId="LiveId" clId="{C7F49EE4-5BF3-47EB-9D4A-DFA12A585155}" dt="2019-12-13T14:34:25.314" v="411" actId="20577"/>
          <ac:spMkLst>
            <pc:docMk/>
            <pc:sldMk cId="3815957673" sldId="275"/>
            <ac:spMk id="2" creationId="{5715803B-6C94-4696-9B38-6289F4804E7A}"/>
          </ac:spMkLst>
        </pc:spChg>
        <pc:spChg chg="mod">
          <ac:chgData name="mihaidaniel2583@outlook.com" userId="813b21b619649735" providerId="LiveId" clId="{C7F49EE4-5BF3-47EB-9D4A-DFA12A585155}" dt="2019-12-13T14:41:01.810" v="1002" actId="20577"/>
          <ac:spMkLst>
            <pc:docMk/>
            <pc:sldMk cId="3815957673" sldId="275"/>
            <ac:spMk id="3" creationId="{27BC528D-5363-420C-88C3-48FCED6E8409}"/>
          </ac:spMkLst>
        </pc:spChg>
      </pc:sldChg>
      <pc:sldChg chg="addSp modSp add ord">
        <pc:chgData name="mihaidaniel2583@outlook.com" userId="813b21b619649735" providerId="LiveId" clId="{C7F49EE4-5BF3-47EB-9D4A-DFA12A585155}" dt="2019-12-14T12:33:10.510" v="1617" actId="14100"/>
        <pc:sldMkLst>
          <pc:docMk/>
          <pc:sldMk cId="3728308695" sldId="276"/>
        </pc:sldMkLst>
        <pc:spChg chg="add">
          <ac:chgData name="mihaidaniel2583@outlook.com" userId="813b21b619649735" providerId="LiveId" clId="{C7F49EE4-5BF3-47EB-9D4A-DFA12A585155}" dt="2019-12-13T15:24:46.255" v="1019"/>
          <ac:spMkLst>
            <pc:docMk/>
            <pc:sldMk cId="3728308695" sldId="276"/>
            <ac:spMk id="4" creationId="{98664040-8FEC-46F9-9A8C-192E1C1365A6}"/>
          </ac:spMkLst>
        </pc:spChg>
        <pc:spChg chg="add">
          <ac:chgData name="mihaidaniel2583@outlook.com" userId="813b21b619649735" providerId="LiveId" clId="{C7F49EE4-5BF3-47EB-9D4A-DFA12A585155}" dt="2019-12-13T15:24:46.255" v="1019"/>
          <ac:spMkLst>
            <pc:docMk/>
            <pc:sldMk cId="3728308695" sldId="276"/>
            <ac:spMk id="5" creationId="{E54A7374-8B88-4CBC-967A-012088979163}"/>
          </ac:spMkLst>
        </pc:spChg>
        <pc:spChg chg="add">
          <ac:chgData name="mihaidaniel2583@outlook.com" userId="813b21b619649735" providerId="LiveId" clId="{C7F49EE4-5BF3-47EB-9D4A-DFA12A585155}" dt="2019-12-13T15:24:46.255" v="1019"/>
          <ac:spMkLst>
            <pc:docMk/>
            <pc:sldMk cId="3728308695" sldId="276"/>
            <ac:spMk id="6" creationId="{3B9CBC6E-20E9-48B8-82C4-22B531453184}"/>
          </ac:spMkLst>
        </pc:spChg>
        <pc:spChg chg="add">
          <ac:chgData name="mihaidaniel2583@outlook.com" userId="813b21b619649735" providerId="LiveId" clId="{C7F49EE4-5BF3-47EB-9D4A-DFA12A585155}" dt="2019-12-13T15:24:46.255" v="1019"/>
          <ac:spMkLst>
            <pc:docMk/>
            <pc:sldMk cId="3728308695" sldId="276"/>
            <ac:spMk id="7" creationId="{AA5AB165-7439-48B7-9B6C-D27C922EBA79}"/>
          </ac:spMkLst>
        </pc:spChg>
        <pc:spChg chg="add">
          <ac:chgData name="mihaidaniel2583@outlook.com" userId="813b21b619649735" providerId="LiveId" clId="{C7F49EE4-5BF3-47EB-9D4A-DFA12A585155}" dt="2019-12-13T15:24:46.255" v="1019"/>
          <ac:spMkLst>
            <pc:docMk/>
            <pc:sldMk cId="3728308695" sldId="276"/>
            <ac:spMk id="9" creationId="{9CDD5224-F9A6-4A93-B6F5-CC75148CB5E5}"/>
          </ac:spMkLst>
        </pc:spChg>
        <pc:spChg chg="add">
          <ac:chgData name="mihaidaniel2583@outlook.com" userId="813b21b619649735" providerId="LiveId" clId="{C7F49EE4-5BF3-47EB-9D4A-DFA12A585155}" dt="2019-12-13T15:24:46.255" v="1019"/>
          <ac:spMkLst>
            <pc:docMk/>
            <pc:sldMk cId="3728308695" sldId="276"/>
            <ac:spMk id="10" creationId="{A4BAF018-E830-4FF3-9DC0-16B74D964A08}"/>
          </ac:spMkLst>
        </pc:spChg>
        <pc:spChg chg="add">
          <ac:chgData name="mihaidaniel2583@outlook.com" userId="813b21b619649735" providerId="LiveId" clId="{C7F49EE4-5BF3-47EB-9D4A-DFA12A585155}" dt="2019-12-13T15:24:46.255" v="1019"/>
          <ac:spMkLst>
            <pc:docMk/>
            <pc:sldMk cId="3728308695" sldId="276"/>
            <ac:spMk id="11" creationId="{3E6116D7-8393-4130-842B-7AA07E5A53E7}"/>
          </ac:spMkLst>
        </pc:spChg>
        <pc:spChg chg="add mod">
          <ac:chgData name="mihaidaniel2583@outlook.com" userId="813b21b619649735" providerId="LiveId" clId="{C7F49EE4-5BF3-47EB-9D4A-DFA12A585155}" dt="2019-12-14T12:33:10.510" v="1617" actId="14100"/>
          <ac:spMkLst>
            <pc:docMk/>
            <pc:sldMk cId="3728308695" sldId="276"/>
            <ac:spMk id="12" creationId="{BB30F758-23C7-4B15-BC69-231C3629B1BC}"/>
          </ac:spMkLst>
        </pc:spChg>
        <pc:spChg chg="add">
          <ac:chgData name="mihaidaniel2583@outlook.com" userId="813b21b619649735" providerId="LiveId" clId="{C7F49EE4-5BF3-47EB-9D4A-DFA12A585155}" dt="2019-12-13T15:24:46.255" v="1019"/>
          <ac:spMkLst>
            <pc:docMk/>
            <pc:sldMk cId="3728308695" sldId="276"/>
            <ac:spMk id="13" creationId="{654BBFE1-72EA-4908-B31F-E108739480EA}"/>
          </ac:spMkLst>
        </pc:spChg>
        <pc:picChg chg="add">
          <ac:chgData name="mihaidaniel2583@outlook.com" userId="813b21b619649735" providerId="LiveId" clId="{C7F49EE4-5BF3-47EB-9D4A-DFA12A585155}" dt="2019-12-13T15:24:46.255" v="1019"/>
          <ac:picMkLst>
            <pc:docMk/>
            <pc:sldMk cId="3728308695" sldId="276"/>
            <ac:picMk id="8" creationId="{1C4E1D74-33B2-465D-8B09-50C95801C220}"/>
          </ac:picMkLst>
        </pc:picChg>
      </pc:sldChg>
      <pc:sldChg chg="modSp add ord">
        <pc:chgData name="mihaidaniel2583@outlook.com" userId="813b21b619649735" providerId="LiveId" clId="{C7F49EE4-5BF3-47EB-9D4A-DFA12A585155}" dt="2019-12-13T15:33:49.161" v="1062" actId="5793"/>
        <pc:sldMkLst>
          <pc:docMk/>
          <pc:sldMk cId="1318350222" sldId="277"/>
        </pc:sldMkLst>
        <pc:spChg chg="mod">
          <ac:chgData name="mihaidaniel2583@outlook.com" userId="813b21b619649735" providerId="LiveId" clId="{C7F49EE4-5BF3-47EB-9D4A-DFA12A585155}" dt="2019-12-13T15:31:28.624" v="1053" actId="20577"/>
          <ac:spMkLst>
            <pc:docMk/>
            <pc:sldMk cId="1318350222" sldId="277"/>
            <ac:spMk id="2" creationId="{84E291EE-0648-414A-B632-E760BBC655A1}"/>
          </ac:spMkLst>
        </pc:spChg>
        <pc:spChg chg="mod">
          <ac:chgData name="mihaidaniel2583@outlook.com" userId="813b21b619649735" providerId="LiveId" clId="{C7F49EE4-5BF3-47EB-9D4A-DFA12A585155}" dt="2019-12-13T15:33:49.161" v="1062" actId="5793"/>
          <ac:spMkLst>
            <pc:docMk/>
            <pc:sldMk cId="1318350222" sldId="277"/>
            <ac:spMk id="3" creationId="{39736F78-4BC9-4B73-A112-39834C7E4F71}"/>
          </ac:spMkLst>
        </pc:spChg>
      </pc:sldChg>
      <pc:sldChg chg="addSp delSp modSp add ord">
        <pc:chgData name="mihaidaniel2583@outlook.com" userId="813b21b619649735" providerId="LiveId" clId="{C7F49EE4-5BF3-47EB-9D4A-DFA12A585155}" dt="2019-12-13T15:44:11.383" v="1196" actId="14100"/>
        <pc:sldMkLst>
          <pc:docMk/>
          <pc:sldMk cId="3993671512" sldId="278"/>
        </pc:sldMkLst>
        <pc:spChg chg="mod">
          <ac:chgData name="mihaidaniel2583@outlook.com" userId="813b21b619649735" providerId="LiveId" clId="{C7F49EE4-5BF3-47EB-9D4A-DFA12A585155}" dt="2019-12-13T15:44:03.014" v="1193" actId="1076"/>
          <ac:spMkLst>
            <pc:docMk/>
            <pc:sldMk cId="3993671512" sldId="278"/>
            <ac:spMk id="2" creationId="{757C4C2E-2BBF-4BAB-AB66-BE6C8721038A}"/>
          </ac:spMkLst>
        </pc:spChg>
        <pc:spChg chg="del">
          <ac:chgData name="mihaidaniel2583@outlook.com" userId="813b21b619649735" providerId="LiveId" clId="{C7F49EE4-5BF3-47EB-9D4A-DFA12A585155}" dt="2019-12-13T15:35:43.679" v="1082"/>
          <ac:spMkLst>
            <pc:docMk/>
            <pc:sldMk cId="3993671512" sldId="278"/>
            <ac:spMk id="3" creationId="{4AC4FB9D-DEE1-4B30-B60D-589EB4648232}"/>
          </ac:spMkLst>
        </pc:spChg>
        <pc:spChg chg="add del mod">
          <ac:chgData name="mihaidaniel2583@outlook.com" userId="813b21b619649735" providerId="LiveId" clId="{C7F49EE4-5BF3-47EB-9D4A-DFA12A585155}" dt="2019-12-13T15:43:27.002" v="1181" actId="478"/>
          <ac:spMkLst>
            <pc:docMk/>
            <pc:sldMk cId="3993671512" sldId="278"/>
            <ac:spMk id="4" creationId="{D890159A-53B4-4942-99E0-894790C18E15}"/>
          </ac:spMkLst>
        </pc:spChg>
        <pc:picChg chg="add mod">
          <ac:chgData name="mihaidaniel2583@outlook.com" userId="813b21b619649735" providerId="LiveId" clId="{C7F49EE4-5BF3-47EB-9D4A-DFA12A585155}" dt="2019-12-13T15:44:08.451" v="1195" actId="14100"/>
          <ac:picMkLst>
            <pc:docMk/>
            <pc:sldMk cId="3993671512" sldId="278"/>
            <ac:picMk id="3" creationId="{619990B3-688E-4F8F-92BF-8D25E89FEDDA}"/>
          </ac:picMkLst>
        </pc:picChg>
        <pc:picChg chg="add del mod">
          <ac:chgData name="mihaidaniel2583@outlook.com" userId="813b21b619649735" providerId="LiveId" clId="{C7F49EE4-5BF3-47EB-9D4A-DFA12A585155}" dt="2019-12-13T15:43:25.356" v="1180" actId="478"/>
          <ac:picMkLst>
            <pc:docMk/>
            <pc:sldMk cId="3993671512" sldId="278"/>
            <ac:picMk id="5" creationId="{F9C64B3A-E1F5-406E-A625-B1586121738C}"/>
          </ac:picMkLst>
        </pc:picChg>
        <pc:picChg chg="add mod">
          <ac:chgData name="mihaidaniel2583@outlook.com" userId="813b21b619649735" providerId="LiveId" clId="{C7F49EE4-5BF3-47EB-9D4A-DFA12A585155}" dt="2019-12-13T15:44:11.383" v="1196" actId="14100"/>
          <ac:picMkLst>
            <pc:docMk/>
            <pc:sldMk cId="3993671512" sldId="278"/>
            <ac:picMk id="6" creationId="{83BF8E0E-7648-4B0E-A7FA-6A298168D5CE}"/>
          </ac:picMkLst>
        </pc:picChg>
        <pc:picChg chg="add del mod">
          <ac:chgData name="mihaidaniel2583@outlook.com" userId="813b21b619649735" providerId="LiveId" clId="{C7F49EE4-5BF3-47EB-9D4A-DFA12A585155}" dt="2019-12-13T15:43:21.672" v="1179" actId="478"/>
          <ac:picMkLst>
            <pc:docMk/>
            <pc:sldMk cId="3993671512" sldId="278"/>
            <ac:picMk id="1026" creationId="{1E3E4EE3-1065-4ACE-9D0C-48B403D40691}"/>
          </ac:picMkLst>
        </pc:picChg>
      </pc:sldChg>
      <pc:sldChg chg="modSp add ord">
        <pc:chgData name="mihaidaniel2583@outlook.com" userId="813b21b619649735" providerId="LiveId" clId="{C7F49EE4-5BF3-47EB-9D4A-DFA12A585155}" dt="2019-12-13T15:42:31.500" v="1176" actId="14100"/>
        <pc:sldMkLst>
          <pc:docMk/>
          <pc:sldMk cId="3824848994" sldId="279"/>
        </pc:sldMkLst>
        <pc:spChg chg="mod">
          <ac:chgData name="mihaidaniel2583@outlook.com" userId="813b21b619649735" providerId="LiveId" clId="{C7F49EE4-5BF3-47EB-9D4A-DFA12A585155}" dt="2019-12-13T15:41:55.312" v="1141" actId="20577"/>
          <ac:spMkLst>
            <pc:docMk/>
            <pc:sldMk cId="3824848994" sldId="279"/>
            <ac:spMk id="2" creationId="{C0705A21-9C23-4112-B4AA-25193046B01C}"/>
          </ac:spMkLst>
        </pc:spChg>
        <pc:spChg chg="mod">
          <ac:chgData name="mihaidaniel2583@outlook.com" userId="813b21b619649735" providerId="LiveId" clId="{C7F49EE4-5BF3-47EB-9D4A-DFA12A585155}" dt="2019-12-13T15:42:31.500" v="1176" actId="14100"/>
          <ac:spMkLst>
            <pc:docMk/>
            <pc:sldMk cId="3824848994" sldId="279"/>
            <ac:spMk id="3" creationId="{A0F58FCB-231B-4B3C-A974-8528F6CEE139}"/>
          </ac:spMkLst>
        </pc:spChg>
      </pc:sldChg>
      <pc:sldChg chg="addSp delSp modSp add">
        <pc:chgData name="mihaidaniel2583@outlook.com" userId="813b21b619649735" providerId="LiveId" clId="{C7F49EE4-5BF3-47EB-9D4A-DFA12A585155}" dt="2019-12-16T12:00:35.876" v="2430" actId="313"/>
        <pc:sldMkLst>
          <pc:docMk/>
          <pc:sldMk cId="3752485315" sldId="280"/>
        </pc:sldMkLst>
        <pc:spChg chg="mod">
          <ac:chgData name="mihaidaniel2583@outlook.com" userId="813b21b619649735" providerId="LiveId" clId="{C7F49EE4-5BF3-47EB-9D4A-DFA12A585155}" dt="2019-12-15T14:11:13.263" v="2024"/>
          <ac:spMkLst>
            <pc:docMk/>
            <pc:sldMk cId="3752485315" sldId="280"/>
            <ac:spMk id="2" creationId="{AD955E7D-0FD5-4CF2-9A83-A969DB81A84B}"/>
          </ac:spMkLst>
        </pc:spChg>
        <pc:spChg chg="add mod">
          <ac:chgData name="mihaidaniel2583@outlook.com" userId="813b21b619649735" providerId="LiveId" clId="{C7F49EE4-5BF3-47EB-9D4A-DFA12A585155}" dt="2019-12-16T12:00:35.876" v="2430" actId="313"/>
          <ac:spMkLst>
            <pc:docMk/>
            <pc:sldMk cId="3752485315" sldId="280"/>
            <ac:spMk id="3" creationId="{6E6E9065-3CE3-4218-9C5B-7D110B7A979C}"/>
          </ac:spMkLst>
        </pc:spChg>
        <pc:spChg chg="del mod">
          <ac:chgData name="mihaidaniel2583@outlook.com" userId="813b21b619649735" providerId="LiveId" clId="{C7F49EE4-5BF3-47EB-9D4A-DFA12A585155}" dt="2019-12-15T14:10:03.430" v="2021"/>
          <ac:spMkLst>
            <pc:docMk/>
            <pc:sldMk cId="3752485315" sldId="280"/>
            <ac:spMk id="3" creationId="{D79526B5-D2B3-4CE8-A4BE-FCB40BFD5B06}"/>
          </ac:spMkLst>
        </pc:spChg>
        <pc:picChg chg="add mod">
          <ac:chgData name="mihaidaniel2583@outlook.com" userId="813b21b619649735" providerId="LiveId" clId="{C7F49EE4-5BF3-47EB-9D4A-DFA12A585155}" dt="2019-12-16T11:55:53.815" v="2113" actId="14100"/>
          <ac:picMkLst>
            <pc:docMk/>
            <pc:sldMk cId="3752485315" sldId="280"/>
            <ac:picMk id="1026" creationId="{E42C7019-0161-495E-B891-8CD47DC7C203}"/>
          </ac:picMkLst>
        </pc:picChg>
      </pc:sldChg>
      <pc:sldChg chg="addSp delSp modSp add">
        <pc:chgData name="mihaidaniel2583@outlook.com" userId="813b21b619649735" providerId="LiveId" clId="{C7F49EE4-5BF3-47EB-9D4A-DFA12A585155}" dt="2019-12-16T12:03:04.835" v="2505" actId="20577"/>
        <pc:sldMkLst>
          <pc:docMk/>
          <pc:sldMk cId="2875991398" sldId="281"/>
        </pc:sldMkLst>
        <pc:spChg chg="mod">
          <ac:chgData name="mihaidaniel2583@outlook.com" userId="813b21b619649735" providerId="LiveId" clId="{C7F49EE4-5BF3-47EB-9D4A-DFA12A585155}" dt="2019-12-15T14:16:48.836" v="2082" actId="20577"/>
          <ac:spMkLst>
            <pc:docMk/>
            <pc:sldMk cId="2875991398" sldId="281"/>
            <ac:spMk id="2" creationId="{26713E4B-3C94-46E0-881D-6E12DF558E0B}"/>
          </ac:spMkLst>
        </pc:spChg>
        <pc:spChg chg="add mod">
          <ac:chgData name="mihaidaniel2583@outlook.com" userId="813b21b619649735" providerId="LiveId" clId="{C7F49EE4-5BF3-47EB-9D4A-DFA12A585155}" dt="2019-12-16T12:03:04.835" v="2505" actId="20577"/>
          <ac:spMkLst>
            <pc:docMk/>
            <pc:sldMk cId="2875991398" sldId="281"/>
            <ac:spMk id="3" creationId="{1704D974-866F-4C7F-B7E3-408DC4E6C114}"/>
          </ac:spMkLst>
        </pc:spChg>
        <pc:spChg chg="del">
          <ac:chgData name="mihaidaniel2583@outlook.com" userId="813b21b619649735" providerId="LiveId" clId="{C7F49EE4-5BF3-47EB-9D4A-DFA12A585155}" dt="2019-12-15T14:14:50.745" v="2027"/>
          <ac:spMkLst>
            <pc:docMk/>
            <pc:sldMk cId="2875991398" sldId="281"/>
            <ac:spMk id="3" creationId="{84187685-B0EB-4249-8F90-10CE38E3B47B}"/>
          </ac:spMkLst>
        </pc:spChg>
        <pc:picChg chg="add mod">
          <ac:chgData name="mihaidaniel2583@outlook.com" userId="813b21b619649735" providerId="LiveId" clId="{C7F49EE4-5BF3-47EB-9D4A-DFA12A585155}" dt="2019-12-16T12:01:42.471" v="2435" actId="1076"/>
          <ac:picMkLst>
            <pc:docMk/>
            <pc:sldMk cId="2875991398" sldId="281"/>
            <ac:picMk id="2050" creationId="{F3C9279C-5612-4C12-903D-0D5889D08C59}"/>
          </ac:picMkLst>
        </pc:picChg>
      </pc:sldChg>
    </pc:docChg>
  </pc:docChgLst>
  <pc:docChgLst>
    <pc:chgData name="mihaidaniel2583@outlook.com" userId="813b21b619649735" providerId="LiveId" clId="{DBD173A4-5249-4A0E-BC38-6623C95AB5E4}"/>
    <pc:docChg chg="modSld">
      <pc:chgData name="mihaidaniel2583@outlook.com" userId="813b21b619649735" providerId="LiveId" clId="{DBD173A4-5249-4A0E-BC38-6623C95AB5E4}" dt="2019-12-08T16:42:34.482" v="30" actId="20577"/>
      <pc:docMkLst>
        <pc:docMk/>
      </pc:docMkLst>
      <pc:sldChg chg="modSp">
        <pc:chgData name="mihaidaniel2583@outlook.com" userId="813b21b619649735" providerId="LiveId" clId="{DBD173A4-5249-4A0E-BC38-6623C95AB5E4}" dt="2019-12-08T16:40:49.400" v="18" actId="20577"/>
        <pc:sldMkLst>
          <pc:docMk/>
          <pc:sldMk cId="0" sldId="257"/>
        </pc:sldMkLst>
        <pc:spChg chg="mod">
          <ac:chgData name="mihaidaniel2583@outlook.com" userId="813b21b619649735" providerId="LiveId" clId="{DBD173A4-5249-4A0E-BC38-6623C95AB5E4}" dt="2019-12-08T16:40:49.400" v="18" actId="20577"/>
          <ac:spMkLst>
            <pc:docMk/>
            <pc:sldMk cId="0" sldId="257"/>
            <ac:spMk id="3" creationId="{00000000-0000-0000-0000-000000000000}"/>
          </ac:spMkLst>
        </pc:spChg>
      </pc:sldChg>
      <pc:sldChg chg="modSp">
        <pc:chgData name="mihaidaniel2583@outlook.com" userId="813b21b619649735" providerId="LiveId" clId="{DBD173A4-5249-4A0E-BC38-6623C95AB5E4}" dt="2019-12-08T16:41:10.565" v="21" actId="20577"/>
        <pc:sldMkLst>
          <pc:docMk/>
          <pc:sldMk cId="4019628819" sldId="270"/>
        </pc:sldMkLst>
        <pc:spChg chg="mod">
          <ac:chgData name="mihaidaniel2583@outlook.com" userId="813b21b619649735" providerId="LiveId" clId="{DBD173A4-5249-4A0E-BC38-6623C95AB5E4}" dt="2019-12-08T16:41:10.565" v="21" actId="20577"/>
          <ac:spMkLst>
            <pc:docMk/>
            <pc:sldMk cId="4019628819" sldId="270"/>
            <ac:spMk id="3" creationId="{53F5212C-8049-46A2-835D-F6EEBA31E6EC}"/>
          </ac:spMkLst>
        </pc:spChg>
      </pc:sldChg>
      <pc:sldChg chg="modSp">
        <pc:chgData name="mihaidaniel2583@outlook.com" userId="813b21b619649735" providerId="LiveId" clId="{DBD173A4-5249-4A0E-BC38-6623C95AB5E4}" dt="2019-12-08T16:42:34.482" v="30" actId="20577"/>
        <pc:sldMkLst>
          <pc:docMk/>
          <pc:sldMk cId="1595459891" sldId="272"/>
        </pc:sldMkLst>
        <pc:spChg chg="mod">
          <ac:chgData name="mihaidaniel2583@outlook.com" userId="813b21b619649735" providerId="LiveId" clId="{DBD173A4-5249-4A0E-BC38-6623C95AB5E4}" dt="2019-12-08T16:42:34.482" v="30" actId="20577"/>
          <ac:spMkLst>
            <pc:docMk/>
            <pc:sldMk cId="1595459891" sldId="272"/>
            <ac:spMk id="3" creationId="{FA881212-5B7C-4332-A914-9B300C892247}"/>
          </ac:spMkLst>
        </pc:spChg>
      </pc:sldChg>
    </pc:docChg>
  </pc:docChgLst>
  <pc:docChgLst>
    <pc:chgData name="mihaidaniel2583@outlook.com" userId="813b21b619649735" providerId="LiveId" clId="{55254C43-10B5-4C75-8F32-AF699642D4D6}"/>
    <pc:docChg chg="modSld">
      <pc:chgData name="mihaidaniel2583@outlook.com" userId="813b21b619649735" providerId="LiveId" clId="{55254C43-10B5-4C75-8F32-AF699642D4D6}" dt="2019-12-09T11:13:24.274" v="43" actId="20577"/>
      <pc:docMkLst>
        <pc:docMk/>
      </pc:docMkLst>
      <pc:sldChg chg="modSp">
        <pc:chgData name="mihaidaniel2583@outlook.com" userId="813b21b619649735" providerId="LiveId" clId="{55254C43-10B5-4C75-8F32-AF699642D4D6}" dt="2019-12-09T11:09:42.783" v="42" actId="20577"/>
        <pc:sldMkLst>
          <pc:docMk/>
          <pc:sldMk cId="0" sldId="257"/>
        </pc:sldMkLst>
        <pc:spChg chg="mod">
          <ac:chgData name="mihaidaniel2583@outlook.com" userId="813b21b619649735" providerId="LiveId" clId="{55254C43-10B5-4C75-8F32-AF699642D4D6}" dt="2019-12-09T11:09:42.783" v="42" actId="20577"/>
          <ac:spMkLst>
            <pc:docMk/>
            <pc:sldMk cId="0" sldId="257"/>
            <ac:spMk id="3" creationId="{00000000-0000-0000-0000-000000000000}"/>
          </ac:spMkLst>
        </pc:spChg>
      </pc:sldChg>
      <pc:sldChg chg="modSp">
        <pc:chgData name="mihaidaniel2583@outlook.com" userId="813b21b619649735" providerId="LiveId" clId="{55254C43-10B5-4C75-8F32-AF699642D4D6}" dt="2019-12-09T11:13:24.274" v="43" actId="20577"/>
        <pc:sldMkLst>
          <pc:docMk/>
          <pc:sldMk cId="1595459891" sldId="272"/>
        </pc:sldMkLst>
        <pc:spChg chg="mod">
          <ac:chgData name="mihaidaniel2583@outlook.com" userId="813b21b619649735" providerId="LiveId" clId="{55254C43-10B5-4C75-8F32-AF699642D4D6}" dt="2019-12-09T11:13:24.274" v="43" actId="20577"/>
          <ac:spMkLst>
            <pc:docMk/>
            <pc:sldMk cId="1595459891" sldId="272"/>
            <ac:spMk id="3" creationId="{FA881212-5B7C-4332-A914-9B300C89224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005F9C9-B6A8-46A5-ACCB-F9415E977F09}" type="datetimeFigureOut">
              <a:rPr lang="en-IN" smtClean="0"/>
              <a:pPr/>
              <a:t>16-12-2019</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BCEAA0E-A354-4A8A-8CC9-D671F91B61FF}" type="slidenum">
              <a:rPr lang="en-IN" smtClean="0"/>
              <a:pPr/>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CEAA0E-A354-4A8A-8CC9-D671F91B61FF}" type="slidenum">
              <a:rPr lang="en-IN" smtClean="0"/>
              <a:pPr/>
              <a:t>1</a:t>
            </a:fld>
            <a:endParaRPr lang="en-IN"/>
          </a:p>
        </p:txBody>
      </p:sp>
    </p:spTree>
    <p:extLst>
      <p:ext uri="{BB962C8B-B14F-4D97-AF65-F5344CB8AC3E}">
        <p14:creationId xmlns:p14="http://schemas.microsoft.com/office/powerpoint/2010/main" val="39810690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Introduction </a:t>
            </a:r>
            <a:endParaRPr lang="en-IN" sz="1200" b="1" kern="1200" dirty="0">
              <a:solidFill>
                <a:schemeClr val="tx1"/>
              </a:solidFill>
              <a:latin typeface="+mn-lt"/>
              <a:ea typeface="+mn-ea"/>
              <a:cs typeface="+mn-cs"/>
            </a:endParaRPr>
          </a:p>
          <a:p>
            <a:r>
              <a:rPr lang="en-GB" sz="1200" kern="1200" dirty="0">
                <a:solidFill>
                  <a:schemeClr val="tx1"/>
                </a:solidFill>
                <a:latin typeface="+mn-lt"/>
                <a:ea typeface="+mn-ea"/>
                <a:cs typeface="+mn-cs"/>
              </a:rPr>
              <a:t>This study will focus on the various ways HSBC Bank is influenced by modern technologies. </a:t>
            </a:r>
            <a:endParaRPr lang="en-IN" dirty="0"/>
          </a:p>
        </p:txBody>
      </p:sp>
      <p:sp>
        <p:nvSpPr>
          <p:cNvPr id="4" name="Slide Number Placeholder 3"/>
          <p:cNvSpPr>
            <a:spLocks noGrp="1"/>
          </p:cNvSpPr>
          <p:nvPr>
            <p:ph type="sldNum" sz="quarter" idx="10"/>
          </p:nvPr>
        </p:nvSpPr>
        <p:spPr/>
        <p:txBody>
          <a:bodyPr/>
          <a:lstStyle/>
          <a:p>
            <a:fld id="{EBCEAA0E-A354-4A8A-8CC9-D671F91B61FF}" type="slidenum">
              <a:rPr lang="en-IN" smtClean="0"/>
              <a:pPr/>
              <a:t>3</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Mission and vision</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mission of the firm is to achieve global leadership and capitalise industrial long-term trends through sustainable approach. The vision of the firm is to become the most profitable and competent global banking organisation (hsbc.com, 2019).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Current Status and service</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HSBC bank has acquired a market share of 24.8% among leading British banks (</a:t>
            </a:r>
            <a:r>
              <a:rPr lang="en-IN" sz="1200" kern="1200" dirty="0">
                <a:solidFill>
                  <a:schemeClr val="tx1"/>
                </a:solidFill>
                <a:latin typeface="+mn-lt"/>
                <a:ea typeface="+mn-ea"/>
                <a:cs typeface="+mn-cs"/>
              </a:rPr>
              <a:t>Statista.com, 2019)</a:t>
            </a:r>
            <a:r>
              <a:rPr lang="en-GB" sz="1200" kern="1200" dirty="0">
                <a:solidFill>
                  <a:schemeClr val="tx1"/>
                </a:solidFill>
                <a:latin typeface="+mn-lt"/>
                <a:ea typeface="+mn-ea"/>
                <a:cs typeface="+mn-cs"/>
              </a:rPr>
              <a:t>. In 2017, it was the largest bank amongst all European banks. Revenue generated by the bank in financial year 2018- 19 is £6,449 million. Total amount of customer accounts in this year is £205 billion. The business is built on some key priorities including people engagement, simplification, and profitable growth and better customer experience. Currently, the organisation provides online, retail, investment, private, and corporate banking, credit cards, and health insurance services at a worldwide scale. This includes almost 3900 outlets in over 67 countries along with 235,000 workers (hsbc.com, 2019). </a:t>
            </a:r>
            <a:endParaRPr lang="en-IN" dirty="0"/>
          </a:p>
        </p:txBody>
      </p:sp>
      <p:sp>
        <p:nvSpPr>
          <p:cNvPr id="4" name="Slide Number Placeholder 3"/>
          <p:cNvSpPr>
            <a:spLocks noGrp="1"/>
          </p:cNvSpPr>
          <p:nvPr>
            <p:ph type="sldNum" sz="quarter" idx="10"/>
          </p:nvPr>
        </p:nvSpPr>
        <p:spPr/>
        <p:txBody>
          <a:bodyPr/>
          <a:lstStyle/>
          <a:p>
            <a:fld id="{EBCEAA0E-A354-4A8A-8CC9-D671F91B61FF}" type="slidenum">
              <a:rPr lang="en-IN" smtClean="0"/>
              <a:pPr/>
              <a:t>4</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1" kern="1200" dirty="0">
                <a:solidFill>
                  <a:schemeClr val="tx1"/>
                </a:solidFill>
                <a:latin typeface="+mn-lt"/>
                <a:ea typeface="+mn-ea"/>
                <a:cs typeface="+mn-cs"/>
              </a:rPr>
              <a:t>Mission and vision</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The mission of the firm is to achieve global leadership and capitalise industrial long-term trends through sustainable approach. The vision of the firm is to become the most profitable and competent global banking organisation (hsbc.com, 2019). </a:t>
            </a:r>
            <a:endParaRPr lang="en-US" sz="1200" kern="1200" dirty="0">
              <a:solidFill>
                <a:schemeClr val="tx1"/>
              </a:solidFill>
              <a:latin typeface="+mn-lt"/>
              <a:ea typeface="+mn-ea"/>
              <a:cs typeface="+mn-cs"/>
            </a:endParaRPr>
          </a:p>
          <a:p>
            <a:r>
              <a:rPr lang="en-GB" sz="1200" b="1" kern="1200" dirty="0">
                <a:solidFill>
                  <a:schemeClr val="tx1"/>
                </a:solidFill>
                <a:latin typeface="+mn-lt"/>
                <a:ea typeface="+mn-ea"/>
                <a:cs typeface="+mn-cs"/>
              </a:rPr>
              <a:t>Current Status and service</a:t>
            </a:r>
            <a:endParaRPr lang="en-US" sz="1200" kern="1200" dirty="0">
              <a:solidFill>
                <a:schemeClr val="tx1"/>
              </a:solidFill>
              <a:latin typeface="+mn-lt"/>
              <a:ea typeface="+mn-ea"/>
              <a:cs typeface="+mn-cs"/>
            </a:endParaRPr>
          </a:p>
          <a:p>
            <a:r>
              <a:rPr lang="en-GB" sz="1200" kern="1200" dirty="0">
                <a:solidFill>
                  <a:schemeClr val="tx1"/>
                </a:solidFill>
                <a:latin typeface="+mn-lt"/>
                <a:ea typeface="+mn-ea"/>
                <a:cs typeface="+mn-cs"/>
              </a:rPr>
              <a:t>HSBC bank has acquired a market share of 24.8% among leading British banks (</a:t>
            </a:r>
            <a:r>
              <a:rPr lang="en-IN" sz="1200" kern="1200" dirty="0">
                <a:solidFill>
                  <a:schemeClr val="tx1"/>
                </a:solidFill>
                <a:latin typeface="+mn-lt"/>
                <a:ea typeface="+mn-ea"/>
                <a:cs typeface="+mn-cs"/>
              </a:rPr>
              <a:t>Statista.com, 2019)</a:t>
            </a:r>
            <a:r>
              <a:rPr lang="en-GB" sz="1200" kern="1200" dirty="0">
                <a:solidFill>
                  <a:schemeClr val="tx1"/>
                </a:solidFill>
                <a:latin typeface="+mn-lt"/>
                <a:ea typeface="+mn-ea"/>
                <a:cs typeface="+mn-cs"/>
              </a:rPr>
              <a:t>. In 2017, it was the largest bank amongst all European banks. Revenue generated by the bank in financial year 2018- 19 is £6,449 million. Total amount of customer accounts in this year is £205 billion. The business is built on some key priorities including people engagement, simplification, and profitable growth and better customer experience. Currently, the organisation provides online, retail, investment, private, and corporate banking, credit cards, and health insurance services at a worldwide scale. This includes almost 3900 outlets in over 67 countries along with 235,000 workers (hsbc.com, 2019). </a:t>
            </a:r>
            <a:endParaRPr lang="en-IN" dirty="0"/>
          </a:p>
        </p:txBody>
      </p:sp>
      <p:sp>
        <p:nvSpPr>
          <p:cNvPr id="4" name="Slide Number Placeholder 3"/>
          <p:cNvSpPr>
            <a:spLocks noGrp="1"/>
          </p:cNvSpPr>
          <p:nvPr>
            <p:ph type="sldNum" sz="quarter" idx="10"/>
          </p:nvPr>
        </p:nvSpPr>
        <p:spPr/>
        <p:txBody>
          <a:bodyPr/>
          <a:lstStyle/>
          <a:p>
            <a:fld id="{EBCEAA0E-A354-4A8A-8CC9-D671F91B61FF}" type="slidenum">
              <a:rPr lang="en-IN" smtClean="0"/>
              <a:pPr/>
              <a:t>5</a:t>
            </a:fld>
            <a:endParaRPr lang="en-IN"/>
          </a:p>
        </p:txBody>
      </p:sp>
    </p:spTree>
    <p:extLst>
      <p:ext uri="{BB962C8B-B14F-4D97-AF65-F5344CB8AC3E}">
        <p14:creationId xmlns:p14="http://schemas.microsoft.com/office/powerpoint/2010/main" val="13279767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BCEAA0E-A354-4A8A-8CC9-D671F91B61FF}" type="slidenum">
              <a:rPr lang="en-IN" smtClean="0"/>
              <a:pPr/>
              <a:t>6</a:t>
            </a:fld>
            <a:endParaRPr lang="en-IN"/>
          </a:p>
        </p:txBody>
      </p:sp>
    </p:spTree>
    <p:extLst>
      <p:ext uri="{BB962C8B-B14F-4D97-AF65-F5344CB8AC3E}">
        <p14:creationId xmlns:p14="http://schemas.microsoft.com/office/powerpoint/2010/main" val="15857168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CEAA0E-A354-4A8A-8CC9-D671F91B61FF}" type="slidenum">
              <a:rPr lang="en-IN" smtClean="0"/>
              <a:pPr/>
              <a:t>7</a:t>
            </a:fld>
            <a:endParaRPr lang="en-IN"/>
          </a:p>
        </p:txBody>
      </p:sp>
    </p:spTree>
    <p:extLst>
      <p:ext uri="{BB962C8B-B14F-4D97-AF65-F5344CB8AC3E}">
        <p14:creationId xmlns:p14="http://schemas.microsoft.com/office/powerpoint/2010/main" val="12794041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hsbc.com 2019. Who we are | HSBC Holdings plc. [online] HSBC. Available at: https://www.hsbc.com/who-we-are [Accessed 11 Nov. 2019].</a:t>
            </a:r>
            <a:endParaRPr lang="en-US" dirty="0"/>
          </a:p>
          <a:p>
            <a:r>
              <a:rPr lang="en-IN" dirty="0"/>
              <a:t>Hsbc.com 2019. Our history | HSBC Holdings plc. [online] HSBC. Available at: https://www.hsbc.com/who-we-are/our-history [Accessed 11 Nov. 2019].</a:t>
            </a:r>
            <a:endParaRPr lang="en-US" dirty="0"/>
          </a:p>
          <a:p>
            <a:r>
              <a:rPr lang="en-IN" dirty="0"/>
              <a:t>Hsbc.com 2019. Our strategy | HSBC Holdings plc. [online] HSBC. Available at: https://www.hsbc.com/our-approach/our-strategy [Accessed 11 Nov. 2019].</a:t>
            </a:r>
            <a:endParaRPr lang="en-US" dirty="0"/>
          </a:p>
          <a:p>
            <a:r>
              <a:rPr lang="en-IN" dirty="0"/>
              <a:t>Statista.com 2019. Leading British banks by market share of total assets 2017 Statistic | </a:t>
            </a:r>
            <a:r>
              <a:rPr lang="en-IN" dirty="0" err="1"/>
              <a:t>Statista</a:t>
            </a:r>
            <a:r>
              <a:rPr lang="en-IN" dirty="0"/>
              <a:t>. [online] Available at: https://www.statista.com/statistics/813544/leading-uk-banks-by-market-share/ [Accessed 11 Nov. 2019].</a:t>
            </a:r>
            <a:endParaRPr lang="en-US" dirty="0"/>
          </a:p>
          <a:p>
            <a:endParaRPr lang="en-IN" dirty="0"/>
          </a:p>
        </p:txBody>
      </p:sp>
      <p:sp>
        <p:nvSpPr>
          <p:cNvPr id="4" name="Slide Number Placeholder 3"/>
          <p:cNvSpPr>
            <a:spLocks noGrp="1"/>
          </p:cNvSpPr>
          <p:nvPr>
            <p:ph type="sldNum" sz="quarter" idx="10"/>
          </p:nvPr>
        </p:nvSpPr>
        <p:spPr/>
        <p:txBody>
          <a:bodyPr/>
          <a:lstStyle/>
          <a:p>
            <a:fld id="{EBCEAA0E-A354-4A8A-8CC9-D671F91B61FF}" type="slidenum">
              <a:rPr lang="en-IN" smtClean="0"/>
              <a:pPr/>
              <a:t>16</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12/16/2019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700545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1D8BD707-D9CF-40AE-B4C6-C98DA3205C09}" type="datetimeFigureOut">
              <a:rPr lang="en-US" smtClean="0"/>
              <a:pPr/>
              <a:t>12/16/2019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58629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449549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12/16/2019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8908111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12/16/2019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2021188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D8BD707-D9CF-40AE-B4C6-C98DA3205C09}" type="datetimeFigureOut">
              <a:rPr lang="en-US" smtClean="0"/>
              <a:pPr/>
              <a:t>12/16/2019</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993183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D8BD707-D9CF-40AE-B4C6-C98DA3205C09}" type="datetimeFigureOut">
              <a:rPr lang="en-US" smtClean="0"/>
              <a:pPr/>
              <a:t>12/16/2019</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485141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1D8BD707-D9CF-40AE-B4C6-C98DA3205C09}" type="datetimeFigureOut">
              <a:rPr lang="en-US" smtClean="0"/>
              <a:pPr/>
              <a:t>12/16/2019</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68670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715330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12/16/2019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640942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734373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37289112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12/16/2019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85535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D8BD707-D9CF-40AE-B4C6-C98DA3205C09}" type="datetimeFigureOut">
              <a:rPr lang="en-US" smtClean="0"/>
              <a:pPr/>
              <a:t>12/16/2019</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9662660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D8BD707-D9CF-40AE-B4C6-C98DA3205C09}" type="datetimeFigureOut">
              <a:rPr lang="en-US" smtClean="0"/>
              <a:pPr/>
              <a:t>12/16/2019</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5142483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12/16/2019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81913933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12/16/2019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8296276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D8BD707-D9CF-40AE-B4C6-C98DA3205C09}" type="datetimeFigureOut">
              <a:rPr lang="en-US" smtClean="0"/>
              <a:pPr/>
              <a:t>12/16/2019</a:t>
            </a:fld>
            <a:endParaRPr lang="en-US"/>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61576571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hsbc.co.u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hsbc.co.uk/"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www.statista.com/statistics/258419/total-workforce-at-hbsc-from-2010/" TargetMode="External"/><Relationship Id="rId4" Type="http://schemas.openxmlformats.org/officeDocument/2006/relationships/hyperlink" Target="https://www.statista.com/"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910726"/>
            <a:ext cx="8229600" cy="2384425"/>
          </a:xfrm>
        </p:spPr>
        <p:txBody>
          <a:bodyPr>
            <a:normAutofit/>
          </a:bodyPr>
          <a:lstStyle/>
          <a:p>
            <a:pPr algn="ctr"/>
            <a:r>
              <a:rPr lang="en-IN" sz="4800" b="1" dirty="0"/>
              <a:t>Digital Skills and Research Methods 	</a:t>
            </a:r>
            <a:br>
              <a:rPr lang="en-IN" sz="4800" b="1" dirty="0"/>
            </a:br>
            <a:endParaRPr lang="en-IN" sz="4800" dirty="0"/>
          </a:p>
        </p:txBody>
      </p:sp>
      <p:sp>
        <p:nvSpPr>
          <p:cNvPr id="3" name="TextBox 2">
            <a:extLst>
              <a:ext uri="{FF2B5EF4-FFF2-40B4-BE49-F238E27FC236}">
                <a16:creationId xmlns:a16="http://schemas.microsoft.com/office/drawing/2014/main" id="{CDC99EB7-E872-4175-8121-4D0844306993}"/>
              </a:ext>
            </a:extLst>
          </p:cNvPr>
          <p:cNvSpPr txBox="1"/>
          <p:nvPr/>
        </p:nvSpPr>
        <p:spPr>
          <a:xfrm>
            <a:off x="1295400" y="2679371"/>
            <a:ext cx="6096000" cy="2862322"/>
          </a:xfrm>
          <a:prstGeom prst="rect">
            <a:avLst/>
          </a:prstGeom>
          <a:noFill/>
        </p:spPr>
        <p:txBody>
          <a:bodyPr wrap="square" rtlCol="0">
            <a:spAutoFit/>
          </a:bodyPr>
          <a:lstStyle/>
          <a:p>
            <a:pPr marL="342900" indent="-342900">
              <a:buAutoNum type="arabicPeriod"/>
            </a:pPr>
            <a:r>
              <a:rPr lang="en-GB" dirty="0"/>
              <a:t>Constantin Daniel Mihai – 1907369 – Introduction &amp; Background of the Organisation</a:t>
            </a:r>
          </a:p>
          <a:p>
            <a:pPr marL="342900" indent="-342900">
              <a:buAutoNum type="arabicPeriod"/>
            </a:pPr>
            <a:r>
              <a:rPr lang="en-GB" dirty="0"/>
              <a:t>Argentina Anica Sonoc – 1906235 – Challenges before introducing modern technology</a:t>
            </a:r>
          </a:p>
          <a:p>
            <a:pPr marL="342900" indent="-342900">
              <a:buAutoNum type="arabicPeriod"/>
            </a:pPr>
            <a:r>
              <a:rPr lang="en-GB" dirty="0"/>
              <a:t>Paul </a:t>
            </a:r>
            <a:r>
              <a:rPr lang="en-GB" dirty="0" err="1"/>
              <a:t>Ioan</a:t>
            </a:r>
            <a:r>
              <a:rPr lang="en-GB" dirty="0"/>
              <a:t> </a:t>
            </a:r>
            <a:r>
              <a:rPr lang="en-GB" dirty="0" err="1"/>
              <a:t>Ilies</a:t>
            </a:r>
            <a:r>
              <a:rPr lang="en-GB" dirty="0"/>
              <a:t> – 1907379 – Insights of modern technology</a:t>
            </a:r>
          </a:p>
          <a:p>
            <a:pPr marL="342900" indent="-342900">
              <a:buAutoNum type="arabicPeriod"/>
            </a:pPr>
            <a:r>
              <a:rPr lang="en-GB" dirty="0"/>
              <a:t>Rusu Ionut Alexandru – 1909890 – Impacts of modern technology</a:t>
            </a:r>
          </a:p>
          <a:p>
            <a:pPr marL="342900" indent="-342900">
              <a:buFontTx/>
              <a:buAutoNum type="arabicPeriod"/>
            </a:pPr>
            <a:r>
              <a:rPr lang="en-GB" dirty="0"/>
              <a:t>Roxana </a:t>
            </a:r>
            <a:r>
              <a:rPr lang="en-GB" dirty="0" err="1"/>
              <a:t>Cipriana</a:t>
            </a:r>
            <a:r>
              <a:rPr lang="en-GB" dirty="0"/>
              <a:t> </a:t>
            </a:r>
            <a:r>
              <a:rPr lang="en-GB" dirty="0" err="1"/>
              <a:t>Cojocaru</a:t>
            </a:r>
            <a:r>
              <a:rPr lang="en-GB" dirty="0"/>
              <a:t> – 1906934 – Lessons drawn from case study – Conclusion</a:t>
            </a:r>
          </a:p>
        </p:txBody>
      </p:sp>
      <p:sp>
        <p:nvSpPr>
          <p:cNvPr id="4" name="TextBox 3">
            <a:extLst>
              <a:ext uri="{FF2B5EF4-FFF2-40B4-BE49-F238E27FC236}">
                <a16:creationId xmlns:a16="http://schemas.microsoft.com/office/drawing/2014/main" id="{0C599092-7A04-48D2-BFA6-D1D4F997619E}"/>
              </a:ext>
            </a:extLst>
          </p:cNvPr>
          <p:cNvSpPr txBox="1"/>
          <p:nvPr/>
        </p:nvSpPr>
        <p:spPr>
          <a:xfrm>
            <a:off x="6248400" y="5562600"/>
            <a:ext cx="2895600" cy="1200329"/>
          </a:xfrm>
          <a:prstGeom prst="rect">
            <a:avLst/>
          </a:prstGeom>
          <a:noFill/>
        </p:spPr>
        <p:txBody>
          <a:bodyPr wrap="square" rtlCol="0">
            <a:spAutoFit/>
          </a:bodyPr>
          <a:lstStyle/>
          <a:p>
            <a:r>
              <a:rPr lang="en-GB" dirty="0"/>
              <a:t>Modak Koushik</a:t>
            </a:r>
          </a:p>
          <a:p>
            <a:r>
              <a:rPr lang="en-GB" dirty="0"/>
              <a:t>University of Wales Trinity Saint David</a:t>
            </a:r>
          </a:p>
          <a:p>
            <a:r>
              <a:rPr lang="en-GB" dirty="0"/>
              <a:t>16/12/19</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of Contents </a:t>
            </a:r>
            <a:endParaRPr lang="en-IN" dirty="0"/>
          </a:p>
        </p:txBody>
      </p:sp>
      <p:sp>
        <p:nvSpPr>
          <p:cNvPr id="3" name="Content Placeholder 2"/>
          <p:cNvSpPr>
            <a:spLocks noGrp="1"/>
          </p:cNvSpPr>
          <p:nvPr>
            <p:ph idx="1"/>
          </p:nvPr>
        </p:nvSpPr>
        <p:spPr>
          <a:xfrm>
            <a:off x="484710" y="1331259"/>
            <a:ext cx="7744890" cy="4195481"/>
          </a:xfrm>
        </p:spPr>
        <p:txBody>
          <a:bodyPr>
            <a:normAutofit/>
          </a:bodyPr>
          <a:lstStyle/>
          <a:p>
            <a:pPr algn="just">
              <a:buFont typeface="Wingdings" panose="05000000000000000000" pitchFamily="2" charset="2"/>
              <a:buChar char="Ø"/>
            </a:pPr>
            <a:r>
              <a:rPr lang="en-GB" sz="2000" b="1" dirty="0"/>
              <a:t>Introduction</a:t>
            </a:r>
            <a:endParaRPr lang="en-IN" sz="2000" b="1" dirty="0"/>
          </a:p>
          <a:p>
            <a:pPr algn="just">
              <a:buFont typeface="Wingdings" panose="05000000000000000000" pitchFamily="2" charset="2"/>
              <a:buChar char="Ø"/>
            </a:pPr>
            <a:r>
              <a:rPr lang="en-GB" sz="2000" b="1" dirty="0"/>
              <a:t>Background of the Organisation</a:t>
            </a:r>
            <a:endParaRPr lang="en-GB" b="1" dirty="0"/>
          </a:p>
          <a:p>
            <a:pPr algn="just">
              <a:buFont typeface="Wingdings" panose="05000000000000000000" pitchFamily="2" charset="2"/>
              <a:buChar char="Ø"/>
            </a:pPr>
            <a:r>
              <a:rPr lang="en-GB" sz="2000" b="1" dirty="0"/>
              <a:t>Challe</a:t>
            </a:r>
            <a:r>
              <a:rPr lang="en-GB" b="1" dirty="0"/>
              <a:t>nges before introducing modern technology</a:t>
            </a:r>
          </a:p>
          <a:p>
            <a:pPr algn="just">
              <a:buFont typeface="Wingdings" panose="05000000000000000000" pitchFamily="2" charset="2"/>
              <a:buChar char="Ø"/>
            </a:pPr>
            <a:r>
              <a:rPr lang="en-GB" b="1" dirty="0"/>
              <a:t>Insights of modern technology</a:t>
            </a:r>
          </a:p>
          <a:p>
            <a:pPr algn="just">
              <a:buFont typeface="Wingdings" panose="05000000000000000000" pitchFamily="2" charset="2"/>
              <a:buChar char="Ø"/>
            </a:pPr>
            <a:r>
              <a:rPr lang="en-GB" b="1" dirty="0"/>
              <a:t>Impacts of modern technology</a:t>
            </a:r>
          </a:p>
          <a:p>
            <a:pPr algn="just">
              <a:buFont typeface="Wingdings" panose="05000000000000000000" pitchFamily="2" charset="2"/>
              <a:buChar char="Ø"/>
            </a:pPr>
            <a:r>
              <a:rPr lang="en-GB" b="1" dirty="0"/>
              <a:t>Lessons drawn from case study</a:t>
            </a:r>
            <a:endParaRPr lang="en-IN" sz="2000" b="1" dirty="0"/>
          </a:p>
          <a:p>
            <a:pPr algn="just">
              <a:buFont typeface="Wingdings" panose="05000000000000000000" pitchFamily="2" charset="2"/>
              <a:buChar char="Ø"/>
            </a:pPr>
            <a:r>
              <a:rPr lang="en-GB" sz="2000" b="1" dirty="0"/>
              <a:t>Conclusion</a:t>
            </a:r>
            <a:endParaRPr lang="en-IN" sz="2000" b="1" dirty="0"/>
          </a:p>
          <a:p>
            <a:pPr algn="just">
              <a:buFont typeface="Wingdings" panose="05000000000000000000" pitchFamily="2" charset="2"/>
              <a:buChar char="Ø"/>
            </a:pPr>
            <a:r>
              <a:rPr lang="en-GB" sz="2000" b="1" dirty="0"/>
              <a:t>Reference</a:t>
            </a:r>
            <a:endParaRPr lang="en-IN" sz="2000" b="1" dirty="0"/>
          </a:p>
          <a:p>
            <a:endParaRPr lang="en-I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Introduction </a:t>
            </a:r>
            <a:br>
              <a:rPr lang="en-IN" b="1" dirty="0"/>
            </a:br>
            <a:endParaRPr lang="en-IN" b="1" dirty="0"/>
          </a:p>
        </p:txBody>
      </p:sp>
      <p:sp>
        <p:nvSpPr>
          <p:cNvPr id="3" name="Content Placeholder 2"/>
          <p:cNvSpPr>
            <a:spLocks noGrp="1"/>
          </p:cNvSpPr>
          <p:nvPr>
            <p:ph idx="1"/>
          </p:nvPr>
        </p:nvSpPr>
        <p:spPr>
          <a:xfrm>
            <a:off x="484710" y="1845990"/>
            <a:ext cx="5230290" cy="2726009"/>
          </a:xfrm>
        </p:spPr>
        <p:txBody>
          <a:bodyPr>
            <a:normAutofit/>
          </a:bodyPr>
          <a:lstStyle/>
          <a:p>
            <a:pPr>
              <a:buNone/>
            </a:pPr>
            <a:r>
              <a:rPr lang="en-GB" sz="2400" dirty="0"/>
              <a:t>    This study will focus on the various ways HSBC Bank is influenced by modern technologies</a:t>
            </a:r>
          </a:p>
        </p:txBody>
      </p:sp>
      <p:pic>
        <p:nvPicPr>
          <p:cNvPr id="17409" name="Picture 1"/>
          <p:cNvPicPr>
            <a:picLocks noChangeAspect="1" noChangeArrowheads="1"/>
          </p:cNvPicPr>
          <p:nvPr/>
        </p:nvPicPr>
        <p:blipFill>
          <a:blip r:embed="rId3" cstate="print"/>
          <a:srcRect/>
          <a:stretch>
            <a:fillRect/>
          </a:stretch>
        </p:blipFill>
        <p:spPr bwMode="auto">
          <a:xfrm>
            <a:off x="5825602" y="1871391"/>
            <a:ext cx="2833688" cy="20299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4835" y="94457"/>
            <a:ext cx="6858000" cy="715962"/>
          </a:xfrm>
        </p:spPr>
        <p:txBody>
          <a:bodyPr>
            <a:normAutofit fontScale="90000"/>
          </a:bodyPr>
          <a:lstStyle/>
          <a:p>
            <a:r>
              <a:rPr lang="en-GB" b="1" dirty="0"/>
              <a:t>Background of the Organisation </a:t>
            </a:r>
            <a:br>
              <a:rPr lang="en-IN" b="1" dirty="0"/>
            </a:br>
            <a:endParaRPr lang="en-IN" dirty="0"/>
          </a:p>
        </p:txBody>
      </p:sp>
      <p:sp>
        <p:nvSpPr>
          <p:cNvPr id="3" name="Content Placeholder 2"/>
          <p:cNvSpPr>
            <a:spLocks noGrp="1"/>
          </p:cNvSpPr>
          <p:nvPr>
            <p:ph idx="1"/>
          </p:nvPr>
        </p:nvSpPr>
        <p:spPr>
          <a:xfrm>
            <a:off x="280228" y="1400310"/>
            <a:ext cx="5891972" cy="5229090"/>
          </a:xfrm>
        </p:spPr>
        <p:txBody>
          <a:bodyPr>
            <a:normAutofit/>
          </a:bodyPr>
          <a:lstStyle/>
          <a:p>
            <a:pPr algn="just">
              <a:buNone/>
            </a:pPr>
            <a:r>
              <a:rPr lang="en-GB" b="1" dirty="0"/>
              <a:t>History of the organisation</a:t>
            </a:r>
            <a:endParaRPr lang="en-IN" dirty="0"/>
          </a:p>
          <a:p>
            <a:pPr algn="just">
              <a:buFont typeface="Wingdings" panose="05000000000000000000" pitchFamily="2" charset="2"/>
              <a:buChar char="Ø"/>
            </a:pPr>
            <a:r>
              <a:rPr lang="en-GB" dirty="0"/>
              <a:t>This is a financial service corporation, which was established in United Kingdom in 1865. Sir Thomas Sutherland started this firm and was first incorporated in 1866 </a:t>
            </a:r>
            <a:r>
              <a:rPr lang="en-GB" dirty="0">
                <a:hlinkClick r:id="rId3"/>
              </a:rPr>
              <a:t>https://www.hsbc.co.uk/</a:t>
            </a:r>
            <a:r>
              <a:rPr lang="en-GB" dirty="0"/>
              <a:t>  (2019). </a:t>
            </a:r>
          </a:p>
          <a:p>
            <a:pPr algn="just">
              <a:buNone/>
            </a:pPr>
            <a:endParaRPr lang="en-GB" b="1" dirty="0"/>
          </a:p>
          <a:p>
            <a:pPr algn="just">
              <a:buNone/>
            </a:pPr>
            <a:r>
              <a:rPr lang="en-GB" b="1" dirty="0"/>
              <a:t>Aims and Objectives</a:t>
            </a:r>
            <a:endParaRPr lang="en-IN" dirty="0"/>
          </a:p>
          <a:p>
            <a:pPr algn="just">
              <a:buFont typeface="Wingdings" panose="05000000000000000000" pitchFamily="2" charset="2"/>
              <a:buChar char="Ø"/>
            </a:pPr>
            <a:r>
              <a:rPr lang="en-GB" dirty="0"/>
              <a:t>The objective of the company is to attain higher global expansion and attract higher worldwide customers</a:t>
            </a:r>
          </a:p>
          <a:p>
            <a:pPr marL="0" indent="0" algn="just">
              <a:buNone/>
            </a:pPr>
            <a:r>
              <a:rPr lang="en-GB" dirty="0"/>
              <a:t> </a:t>
            </a:r>
            <a:r>
              <a:rPr lang="en-GB" dirty="0">
                <a:hlinkClick r:id="rId3"/>
              </a:rPr>
              <a:t>https://www.hsbc.co.uk/</a:t>
            </a:r>
            <a:r>
              <a:rPr lang="en-GB" dirty="0"/>
              <a:t> </a:t>
            </a:r>
            <a:r>
              <a:rPr lang="en-IN" dirty="0"/>
              <a:t> (2019).</a:t>
            </a:r>
            <a:endParaRPr lang="en-GB" dirty="0"/>
          </a:p>
          <a:p>
            <a:pPr algn="just">
              <a:buNone/>
            </a:pPr>
            <a:endParaRPr lang="en-GB" b="1" dirty="0"/>
          </a:p>
          <a:p>
            <a:pPr algn="just"/>
            <a:endParaRPr lang="en-IN" dirty="0"/>
          </a:p>
        </p:txBody>
      </p:sp>
      <p:pic>
        <p:nvPicPr>
          <p:cNvPr id="15361" name="Picture 1"/>
          <p:cNvPicPr>
            <a:picLocks noChangeAspect="1" noChangeArrowheads="1"/>
          </p:cNvPicPr>
          <p:nvPr/>
        </p:nvPicPr>
        <p:blipFill>
          <a:blip r:embed="rId4" cstate="print"/>
          <a:srcRect/>
          <a:stretch>
            <a:fillRect/>
          </a:stretch>
        </p:blipFill>
        <p:spPr bwMode="auto">
          <a:xfrm>
            <a:off x="7182835" y="3276600"/>
            <a:ext cx="1285875" cy="252917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1">
            <a:extLst>
              <a:ext uri="{FF2B5EF4-FFF2-40B4-BE49-F238E27FC236}">
                <a16:creationId xmlns:a16="http://schemas.microsoft.com/office/drawing/2014/main" id="{BB375FE7-0A48-4642-A4D1-C06E50A05B7C}"/>
              </a:ext>
            </a:extLst>
          </p:cNvPr>
          <p:cNvPicPr>
            <a:picLocks noChangeAspect="1" noChangeArrowheads="1"/>
          </p:cNvPicPr>
          <p:nvPr/>
        </p:nvPicPr>
        <p:blipFill>
          <a:blip r:embed="rId5" cstate="print"/>
          <a:srcRect/>
          <a:stretch>
            <a:fillRect/>
          </a:stretch>
        </p:blipFill>
        <p:spPr bwMode="auto">
          <a:xfrm>
            <a:off x="6263118" y="452439"/>
            <a:ext cx="2680857" cy="183356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4835" y="94457"/>
            <a:ext cx="6858000" cy="715962"/>
          </a:xfrm>
        </p:spPr>
        <p:txBody>
          <a:bodyPr>
            <a:normAutofit fontScale="90000"/>
          </a:bodyPr>
          <a:lstStyle/>
          <a:p>
            <a:r>
              <a:rPr lang="en-GB" b="1" dirty="0"/>
              <a:t>Background of the Organisation </a:t>
            </a:r>
            <a:br>
              <a:rPr lang="en-IN" b="1" dirty="0"/>
            </a:br>
            <a:endParaRPr lang="en-IN" dirty="0"/>
          </a:p>
        </p:txBody>
      </p:sp>
      <p:pic>
        <p:nvPicPr>
          <p:cNvPr id="15361" name="Picture 1"/>
          <p:cNvPicPr>
            <a:picLocks noChangeAspect="1" noChangeArrowheads="1"/>
          </p:cNvPicPr>
          <p:nvPr/>
        </p:nvPicPr>
        <p:blipFill>
          <a:blip r:embed="rId3" cstate="print"/>
          <a:srcRect/>
          <a:stretch>
            <a:fillRect/>
          </a:stretch>
        </p:blipFill>
        <p:spPr bwMode="auto">
          <a:xfrm>
            <a:off x="7182835" y="3276600"/>
            <a:ext cx="1285875" cy="252917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1">
            <a:extLst>
              <a:ext uri="{FF2B5EF4-FFF2-40B4-BE49-F238E27FC236}">
                <a16:creationId xmlns:a16="http://schemas.microsoft.com/office/drawing/2014/main" id="{BB375FE7-0A48-4642-A4D1-C06E50A05B7C}"/>
              </a:ext>
            </a:extLst>
          </p:cNvPr>
          <p:cNvPicPr>
            <a:picLocks noChangeAspect="1" noChangeArrowheads="1"/>
          </p:cNvPicPr>
          <p:nvPr/>
        </p:nvPicPr>
        <p:blipFill>
          <a:blip r:embed="rId4" cstate="print"/>
          <a:srcRect/>
          <a:stretch>
            <a:fillRect/>
          </a:stretch>
        </p:blipFill>
        <p:spPr bwMode="auto">
          <a:xfrm>
            <a:off x="6172200" y="452438"/>
            <a:ext cx="2771775" cy="189574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Rectangle 5">
            <a:extLst>
              <a:ext uri="{FF2B5EF4-FFF2-40B4-BE49-F238E27FC236}">
                <a16:creationId xmlns:a16="http://schemas.microsoft.com/office/drawing/2014/main" id="{BD01F7F0-D5C6-4943-82A5-1960E0921724}"/>
              </a:ext>
            </a:extLst>
          </p:cNvPr>
          <p:cNvSpPr/>
          <p:nvPr/>
        </p:nvSpPr>
        <p:spPr>
          <a:xfrm>
            <a:off x="341360" y="1524000"/>
            <a:ext cx="5830840" cy="5355312"/>
          </a:xfrm>
          <a:prstGeom prst="rect">
            <a:avLst/>
          </a:prstGeom>
        </p:spPr>
        <p:txBody>
          <a:bodyPr wrap="square">
            <a:spAutoFit/>
          </a:bodyPr>
          <a:lstStyle/>
          <a:p>
            <a:pPr algn="just">
              <a:buNone/>
            </a:pPr>
            <a:r>
              <a:rPr lang="en-GB" b="1" dirty="0"/>
              <a:t>Current status and service</a:t>
            </a:r>
            <a:endParaRPr lang="en-IN" dirty="0"/>
          </a:p>
          <a:p>
            <a:pPr marL="285750" indent="-285750" algn="just">
              <a:buFont typeface="Wingdings" panose="05000000000000000000" pitchFamily="2" charset="2"/>
              <a:buChar char="Ø"/>
            </a:pPr>
            <a:r>
              <a:rPr lang="en-GB" dirty="0"/>
              <a:t>Currently the organisation provides online, retail, investment, private, and corporate banking, credit cards, and health insurance services at a worldwide scale. </a:t>
            </a:r>
          </a:p>
          <a:p>
            <a:pPr algn="just"/>
            <a:endParaRPr lang="en-GB" dirty="0"/>
          </a:p>
          <a:p>
            <a:pPr algn="just"/>
            <a:endParaRPr lang="en-IN" dirty="0"/>
          </a:p>
          <a:p>
            <a:pPr algn="just">
              <a:buNone/>
            </a:pPr>
            <a:r>
              <a:rPr lang="en-GB" b="1" dirty="0"/>
              <a:t>Scope/ purpose</a:t>
            </a:r>
            <a:endParaRPr lang="en-IN" dirty="0"/>
          </a:p>
          <a:p>
            <a:pPr marL="342900" indent="-342900" algn="just">
              <a:buFont typeface="Wingdings" panose="05000000000000000000" pitchFamily="2" charset="2"/>
              <a:buChar char="Ø"/>
            </a:pPr>
            <a:r>
              <a:rPr lang="en-GB" dirty="0"/>
              <a:t>The scope of the organisation lies in providing its customers with high end technology supported banking services. </a:t>
            </a:r>
          </a:p>
          <a:p>
            <a:pPr algn="just"/>
            <a:endParaRPr lang="en-GB" dirty="0"/>
          </a:p>
          <a:p>
            <a:pPr algn="just">
              <a:buNone/>
            </a:pPr>
            <a:r>
              <a:rPr lang="en-GB" b="1" dirty="0"/>
              <a:t>Mission and vision</a:t>
            </a:r>
            <a:endParaRPr lang="en-IN" dirty="0"/>
          </a:p>
          <a:p>
            <a:pPr marL="285750" indent="-285750" algn="just">
              <a:buFont typeface="Wingdings" panose="05000000000000000000" pitchFamily="2" charset="2"/>
              <a:buChar char="Ø"/>
            </a:pPr>
            <a:r>
              <a:rPr lang="en-GB" dirty="0"/>
              <a:t>The mission of the firm is to achieve global leadership and capitalise industrial long term trends through sustainable approach. </a:t>
            </a:r>
          </a:p>
          <a:p>
            <a:pPr algn="just"/>
            <a:endParaRPr lang="en-IN" dirty="0"/>
          </a:p>
          <a:p>
            <a:pPr algn="just"/>
            <a:endParaRPr lang="en-IN" dirty="0"/>
          </a:p>
          <a:p>
            <a:pPr algn="just"/>
            <a:endParaRPr lang="en-IN" dirty="0"/>
          </a:p>
        </p:txBody>
      </p:sp>
    </p:spTree>
    <p:extLst>
      <p:ext uri="{BB962C8B-B14F-4D97-AF65-F5344CB8AC3E}">
        <p14:creationId xmlns:p14="http://schemas.microsoft.com/office/powerpoint/2010/main" val="23601685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EB2E4-E50D-4C7F-8FCE-B463ECA6BEE5}"/>
              </a:ext>
            </a:extLst>
          </p:cNvPr>
          <p:cNvSpPr>
            <a:spLocks noGrp="1"/>
          </p:cNvSpPr>
          <p:nvPr>
            <p:ph type="title"/>
          </p:nvPr>
        </p:nvSpPr>
        <p:spPr>
          <a:xfrm>
            <a:off x="484710" y="452718"/>
            <a:ext cx="7668690" cy="1400530"/>
          </a:xfrm>
        </p:spPr>
        <p:txBody>
          <a:bodyPr>
            <a:normAutofit fontScale="90000"/>
          </a:bodyPr>
          <a:lstStyle/>
          <a:p>
            <a:r>
              <a:rPr lang="en-GB" dirty="0"/>
              <a:t>Challenges before introducing modern technology </a:t>
            </a:r>
          </a:p>
        </p:txBody>
      </p:sp>
      <p:sp>
        <p:nvSpPr>
          <p:cNvPr id="3" name="Content Placeholder 2">
            <a:extLst>
              <a:ext uri="{FF2B5EF4-FFF2-40B4-BE49-F238E27FC236}">
                <a16:creationId xmlns:a16="http://schemas.microsoft.com/office/drawing/2014/main" id="{53F5212C-8049-46A2-835D-F6EEBA31E6EC}"/>
              </a:ext>
            </a:extLst>
          </p:cNvPr>
          <p:cNvSpPr>
            <a:spLocks noGrp="1"/>
          </p:cNvSpPr>
          <p:nvPr>
            <p:ph idx="1"/>
          </p:nvPr>
        </p:nvSpPr>
        <p:spPr>
          <a:xfrm>
            <a:off x="228600" y="1855084"/>
            <a:ext cx="5181600" cy="4850516"/>
          </a:xfrm>
        </p:spPr>
        <p:txBody>
          <a:bodyPr>
            <a:normAutofit/>
          </a:bodyPr>
          <a:lstStyle/>
          <a:p>
            <a:pPr>
              <a:buFont typeface="Wingdings" panose="05000000000000000000" pitchFamily="2" charset="2"/>
              <a:buChar char="Ø"/>
            </a:pPr>
            <a:r>
              <a:rPr lang="en-GB" dirty="0"/>
              <a:t>Long ques ( we have to wait for a long time to manage our enquiry)</a:t>
            </a:r>
          </a:p>
          <a:p>
            <a:pPr>
              <a:buFont typeface="Wingdings" panose="05000000000000000000" pitchFamily="2" charset="2"/>
              <a:buChar char="Ø"/>
            </a:pPr>
            <a:r>
              <a:rPr lang="en-GB" dirty="0"/>
              <a:t>Loads of paper ( you have to print documents )</a:t>
            </a:r>
          </a:p>
          <a:p>
            <a:pPr>
              <a:buFont typeface="Wingdings" panose="05000000000000000000" pitchFamily="2" charset="2"/>
              <a:buChar char="Ø"/>
            </a:pPr>
            <a:r>
              <a:rPr lang="en-GB" dirty="0"/>
              <a:t>Any enquire you had to go to the cashier ( any issue you had to speak to an assistant of the bank)</a:t>
            </a:r>
          </a:p>
          <a:p>
            <a:pPr>
              <a:buFont typeface="Wingdings" panose="05000000000000000000" pitchFamily="2" charset="2"/>
              <a:buChar char="Ø"/>
            </a:pPr>
            <a:r>
              <a:rPr lang="en-GB" dirty="0"/>
              <a:t>Sense of insecurity ( being afraid of people, looking at your documents and steeling your personal information )</a:t>
            </a:r>
          </a:p>
          <a:p>
            <a:pPr>
              <a:buFont typeface="Wingdings" panose="05000000000000000000" pitchFamily="2" charset="2"/>
              <a:buChar char="Ø"/>
            </a:pPr>
            <a:r>
              <a:rPr lang="en-GB" dirty="0"/>
              <a:t>Calling them from a mobile phone was very expensive.</a:t>
            </a:r>
          </a:p>
          <a:p>
            <a:endParaRPr lang="en-GB" dirty="0"/>
          </a:p>
        </p:txBody>
      </p:sp>
      <p:pic>
        <p:nvPicPr>
          <p:cNvPr id="4" name="Picture 3">
            <a:extLst>
              <a:ext uri="{FF2B5EF4-FFF2-40B4-BE49-F238E27FC236}">
                <a16:creationId xmlns:a16="http://schemas.microsoft.com/office/drawing/2014/main" id="{5A9BE0BC-E524-491C-84CD-6D7DFFF184A5}"/>
              </a:ext>
            </a:extLst>
          </p:cNvPr>
          <p:cNvPicPr>
            <a:picLocks noChangeAspect="1"/>
          </p:cNvPicPr>
          <p:nvPr/>
        </p:nvPicPr>
        <p:blipFill>
          <a:blip r:embed="rId3"/>
          <a:stretch>
            <a:fillRect/>
          </a:stretch>
        </p:blipFill>
        <p:spPr>
          <a:xfrm>
            <a:off x="5410201" y="2652836"/>
            <a:ext cx="3733800" cy="2089007"/>
          </a:xfrm>
          <a:prstGeom prst="rect">
            <a:avLst/>
          </a:prstGeom>
        </p:spPr>
      </p:pic>
    </p:spTree>
    <p:extLst>
      <p:ext uri="{BB962C8B-B14F-4D97-AF65-F5344CB8AC3E}">
        <p14:creationId xmlns:p14="http://schemas.microsoft.com/office/powerpoint/2010/main" val="40196288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7A682-6DB4-42CE-8FFF-E94DF498D251}"/>
              </a:ext>
            </a:extLst>
          </p:cNvPr>
          <p:cNvSpPr>
            <a:spLocks noGrp="1"/>
          </p:cNvSpPr>
          <p:nvPr>
            <p:ph type="title"/>
          </p:nvPr>
        </p:nvSpPr>
        <p:spPr/>
        <p:txBody>
          <a:bodyPr/>
          <a:lstStyle/>
          <a:p>
            <a:r>
              <a:rPr lang="en-GB" b="1" dirty="0"/>
              <a:t>Insights of modern technology.</a:t>
            </a:r>
            <a:endParaRPr lang="en-GB" dirty="0"/>
          </a:p>
        </p:txBody>
      </p:sp>
      <p:sp>
        <p:nvSpPr>
          <p:cNvPr id="3" name="Content Placeholder 2">
            <a:extLst>
              <a:ext uri="{FF2B5EF4-FFF2-40B4-BE49-F238E27FC236}">
                <a16:creationId xmlns:a16="http://schemas.microsoft.com/office/drawing/2014/main" id="{FA881212-5B7C-4332-A914-9B300C892247}"/>
              </a:ext>
            </a:extLst>
          </p:cNvPr>
          <p:cNvSpPr>
            <a:spLocks noGrp="1"/>
          </p:cNvSpPr>
          <p:nvPr>
            <p:ph idx="1"/>
          </p:nvPr>
        </p:nvSpPr>
        <p:spPr>
          <a:xfrm>
            <a:off x="827700" y="2052925"/>
            <a:ext cx="6711654" cy="4195481"/>
          </a:xfrm>
        </p:spPr>
        <p:txBody>
          <a:bodyPr>
            <a:normAutofit/>
          </a:bodyPr>
          <a:lstStyle/>
          <a:p>
            <a:r>
              <a:rPr lang="en-GB" dirty="0"/>
              <a:t>The term ATM stands for Automated Teller Machine  </a:t>
            </a:r>
          </a:p>
          <a:p>
            <a:pPr marL="0" indent="0">
              <a:buNone/>
            </a:pPr>
            <a:endParaRPr lang="en-GB" dirty="0"/>
          </a:p>
          <a:p>
            <a:r>
              <a:rPr lang="en-GB" dirty="0"/>
              <a:t>As per the view of Zhang and Kulkarni (2018), the ATMs are very convenient as it allows users to perform self-serve and quick transactions from everyday banking services such as deposits, withdrawals, and money transfer and bill payment. </a:t>
            </a:r>
          </a:p>
          <a:p>
            <a:pPr marL="0" indent="0">
              <a:buNone/>
            </a:pPr>
            <a:endParaRPr lang="en-GB" dirty="0"/>
          </a:p>
          <a:p>
            <a:endParaRPr lang="en-GB" dirty="0"/>
          </a:p>
        </p:txBody>
      </p:sp>
    </p:spTree>
    <p:extLst>
      <p:ext uri="{BB962C8B-B14F-4D97-AF65-F5344CB8AC3E}">
        <p14:creationId xmlns:p14="http://schemas.microsoft.com/office/powerpoint/2010/main" val="15954598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C4C2E-2BBF-4BAB-AB66-BE6C8721038A}"/>
              </a:ext>
            </a:extLst>
          </p:cNvPr>
          <p:cNvSpPr>
            <a:spLocks noGrp="1"/>
          </p:cNvSpPr>
          <p:nvPr>
            <p:ph type="title"/>
          </p:nvPr>
        </p:nvSpPr>
        <p:spPr>
          <a:xfrm>
            <a:off x="762000" y="135465"/>
            <a:ext cx="7055380" cy="1400530"/>
          </a:xfrm>
        </p:spPr>
        <p:txBody>
          <a:bodyPr/>
          <a:lstStyle/>
          <a:p>
            <a:r>
              <a:rPr lang="en-GB" b="1" dirty="0"/>
              <a:t>                Models</a:t>
            </a:r>
            <a:br>
              <a:rPr lang="en-GB" b="1" dirty="0"/>
            </a:br>
            <a:endParaRPr lang="en-GB" dirty="0"/>
          </a:p>
        </p:txBody>
      </p:sp>
      <p:pic>
        <p:nvPicPr>
          <p:cNvPr id="3" name="Picture 2">
            <a:extLst>
              <a:ext uri="{FF2B5EF4-FFF2-40B4-BE49-F238E27FC236}">
                <a16:creationId xmlns:a16="http://schemas.microsoft.com/office/drawing/2014/main" id="{619990B3-688E-4F8F-92BF-8D25E89FEDDA}"/>
              </a:ext>
            </a:extLst>
          </p:cNvPr>
          <p:cNvPicPr>
            <a:picLocks noChangeAspect="1"/>
          </p:cNvPicPr>
          <p:nvPr/>
        </p:nvPicPr>
        <p:blipFill>
          <a:blip r:embed="rId2"/>
          <a:stretch>
            <a:fillRect/>
          </a:stretch>
        </p:blipFill>
        <p:spPr>
          <a:xfrm>
            <a:off x="34886" y="835730"/>
            <a:ext cx="5222913" cy="2733868"/>
          </a:xfrm>
          <a:prstGeom prst="rect">
            <a:avLst/>
          </a:prstGeom>
        </p:spPr>
      </p:pic>
      <p:pic>
        <p:nvPicPr>
          <p:cNvPr id="6" name="Picture 5">
            <a:extLst>
              <a:ext uri="{FF2B5EF4-FFF2-40B4-BE49-F238E27FC236}">
                <a16:creationId xmlns:a16="http://schemas.microsoft.com/office/drawing/2014/main" id="{83BF8E0E-7648-4B0E-A7FA-6A298168D5CE}"/>
              </a:ext>
            </a:extLst>
          </p:cNvPr>
          <p:cNvPicPr>
            <a:picLocks noChangeAspect="1"/>
          </p:cNvPicPr>
          <p:nvPr/>
        </p:nvPicPr>
        <p:blipFill>
          <a:blip r:embed="rId3"/>
          <a:stretch>
            <a:fillRect/>
          </a:stretch>
        </p:blipFill>
        <p:spPr>
          <a:xfrm>
            <a:off x="3481754" y="3657601"/>
            <a:ext cx="5662246" cy="3200400"/>
          </a:xfrm>
          <a:prstGeom prst="rect">
            <a:avLst/>
          </a:prstGeom>
        </p:spPr>
      </p:pic>
    </p:spTree>
    <p:extLst>
      <p:ext uri="{BB962C8B-B14F-4D97-AF65-F5344CB8AC3E}">
        <p14:creationId xmlns:p14="http://schemas.microsoft.com/office/powerpoint/2010/main" val="39936715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398C8-910D-4A79-AD3B-D0D44E0CBAC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C83F864-6F2A-4625-B844-6E1E2344617C}"/>
              </a:ext>
            </a:extLst>
          </p:cNvPr>
          <p:cNvSpPr>
            <a:spLocks noGrp="1"/>
          </p:cNvSpPr>
          <p:nvPr>
            <p:ph idx="1"/>
          </p:nvPr>
        </p:nvSpPr>
        <p:spPr/>
        <p:txBody>
          <a:bodyPr/>
          <a:lstStyle/>
          <a:p>
            <a:endParaRPr lang="en-GB"/>
          </a:p>
        </p:txBody>
      </p:sp>
      <p:sp>
        <p:nvSpPr>
          <p:cNvPr id="4" name="Rectangle 3">
            <a:extLst>
              <a:ext uri="{FF2B5EF4-FFF2-40B4-BE49-F238E27FC236}">
                <a16:creationId xmlns:a16="http://schemas.microsoft.com/office/drawing/2014/main" id="{98664040-8FEC-46F9-9A8C-192E1C136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5" name="Freeform: Shape 4">
            <a:extLst>
              <a:ext uri="{FF2B5EF4-FFF2-40B4-BE49-F238E27FC236}">
                <a16:creationId xmlns:a16="http://schemas.microsoft.com/office/drawing/2014/main" id="{E54A7374-8B88-4CBC-967A-012088979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6" name="Freeform 5">
            <a:extLst>
              <a:ext uri="{FF2B5EF4-FFF2-40B4-BE49-F238E27FC236}">
                <a16:creationId xmlns:a16="http://schemas.microsoft.com/office/drawing/2014/main" id="{3B9CBC6E-20E9-48B8-82C4-22B5314531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7" name="Title 1">
            <a:extLst>
              <a:ext uri="{FF2B5EF4-FFF2-40B4-BE49-F238E27FC236}">
                <a16:creationId xmlns:a16="http://schemas.microsoft.com/office/drawing/2014/main" id="{AA5AB165-7439-48B7-9B6C-D27C922EBA79}"/>
              </a:ext>
            </a:extLst>
          </p:cNvPr>
          <p:cNvSpPr txBox="1">
            <a:spLocks/>
          </p:cNvSpPr>
          <p:nvPr/>
        </p:nvSpPr>
        <p:spPr>
          <a:xfrm>
            <a:off x="1154955" y="973668"/>
            <a:ext cx="2942210" cy="1020232"/>
          </a:xfrm>
          <a:prstGeom prst="rect">
            <a:avLst/>
          </a:prstGeom>
        </p:spPr>
        <p:txBody>
          <a:bodyPr vert="horz" lIns="91440" tIns="45720" rIns="91440" bIns="45720" rtlCol="0" anchor="t">
            <a:normAutofit/>
          </a:bodyPr>
          <a:lst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just"/>
            <a:r>
              <a:rPr lang="en-US">
                <a:solidFill>
                  <a:schemeClr val="tx1"/>
                </a:solidFill>
              </a:rPr>
              <a:t>Overview</a:t>
            </a:r>
            <a:endParaRPr lang="en-US" dirty="0">
              <a:solidFill>
                <a:schemeClr val="tx1"/>
              </a:solidFill>
            </a:endParaRPr>
          </a:p>
        </p:txBody>
      </p:sp>
      <p:pic>
        <p:nvPicPr>
          <p:cNvPr id="8" name="Picture 4" descr="A picture containing object, display&#10;&#10;Description generated with very high confidence">
            <a:extLst>
              <a:ext uri="{FF2B5EF4-FFF2-40B4-BE49-F238E27FC236}">
                <a16:creationId xmlns:a16="http://schemas.microsoft.com/office/drawing/2014/main" id="{1C4E1D74-33B2-465D-8B09-50C95801C220}"/>
              </a:ext>
            </a:extLst>
          </p:cNvPr>
          <p:cNvPicPr>
            <a:picLocks noChangeAspect="1"/>
          </p:cNvPicPr>
          <p:nvPr/>
        </p:nvPicPr>
        <p:blipFill rotWithShape="1">
          <a:blip r:embed="rId2"/>
          <a:srcRect t="6882" r="1" b="10971"/>
          <a:stretch/>
        </p:blipFill>
        <p:spPr>
          <a:xfrm>
            <a:off x="5607172" y="1053912"/>
            <a:ext cx="5564902" cy="4571440"/>
          </a:xfrm>
          <a:prstGeom prst="rect">
            <a:avLst/>
          </a:prstGeom>
        </p:spPr>
      </p:pic>
      <p:sp>
        <p:nvSpPr>
          <p:cNvPr id="9" name="Rectangle 8">
            <a:extLst>
              <a:ext uri="{FF2B5EF4-FFF2-40B4-BE49-F238E27FC236}">
                <a16:creationId xmlns:a16="http://schemas.microsoft.com/office/drawing/2014/main" id="{9CDD5224-F9A6-4A93-B6F5-CC75148CB5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 name="Oval 9">
            <a:extLst>
              <a:ext uri="{FF2B5EF4-FFF2-40B4-BE49-F238E27FC236}">
                <a16:creationId xmlns:a16="http://schemas.microsoft.com/office/drawing/2014/main" id="{A4BAF018-E830-4FF3-9DC0-16B74D964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a:extLst>
              <a:ext uri="{FF2B5EF4-FFF2-40B4-BE49-F238E27FC236}">
                <a16:creationId xmlns:a16="http://schemas.microsoft.com/office/drawing/2014/main" id="{3E6116D7-8393-4130-842B-7AA07E5A5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Content Placeholder 2">
            <a:extLst>
              <a:ext uri="{FF2B5EF4-FFF2-40B4-BE49-F238E27FC236}">
                <a16:creationId xmlns:a16="http://schemas.microsoft.com/office/drawing/2014/main" id="{BB30F758-23C7-4B15-BC69-231C3629B1BC}"/>
              </a:ext>
            </a:extLst>
          </p:cNvPr>
          <p:cNvSpPr txBox="1">
            <a:spLocks/>
          </p:cNvSpPr>
          <p:nvPr/>
        </p:nvSpPr>
        <p:spPr>
          <a:xfrm>
            <a:off x="609600" y="2120900"/>
            <a:ext cx="4045612" cy="3898900"/>
          </a:xfrm>
          <a:prstGeom prst="rect">
            <a:avLst/>
          </a:prstGeom>
        </p:spPr>
        <p:txBody>
          <a:bodyPr vert="horz" lIns="91440" tIns="45720" rIns="91440" bIns="45720" rtlCol="0">
            <a:normAutofit/>
          </a:bodyPr>
          <a:lst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a:lstStyle>
          <a:p>
            <a:pPr algn="just"/>
            <a:r>
              <a:rPr lang="en-US" dirty="0">
                <a:ea typeface="+mn-lt"/>
                <a:cs typeface="+mn-lt"/>
              </a:rPr>
              <a:t>Definition    </a:t>
            </a:r>
            <a:endParaRPr lang="en-US" dirty="0"/>
          </a:p>
          <a:p>
            <a:pPr algn="just"/>
            <a:r>
              <a:rPr lang="en-US" dirty="0">
                <a:ea typeface="+mn-lt"/>
                <a:cs typeface="+mn-lt"/>
              </a:rPr>
              <a:t>Characteristics    </a:t>
            </a:r>
            <a:endParaRPr lang="en-US" dirty="0"/>
          </a:p>
          <a:p>
            <a:pPr algn="just"/>
            <a:r>
              <a:rPr lang="en-US" dirty="0">
                <a:ea typeface="+mn-lt"/>
                <a:cs typeface="+mn-lt"/>
              </a:rPr>
              <a:t>Models        </a:t>
            </a:r>
          </a:p>
          <a:p>
            <a:pPr algn="just"/>
            <a:r>
              <a:rPr lang="en-US" dirty="0">
                <a:ea typeface="+mn-lt"/>
                <a:cs typeface="+mn-lt"/>
              </a:rPr>
              <a:t>Advantages and</a:t>
            </a:r>
          </a:p>
          <a:p>
            <a:pPr marL="0" indent="0" algn="just">
              <a:buNone/>
            </a:pPr>
            <a:r>
              <a:rPr lang="en-US" dirty="0">
                <a:ea typeface="+mn-lt"/>
                <a:cs typeface="+mn-lt"/>
              </a:rPr>
              <a:t>Disadvantage of ATM</a:t>
            </a:r>
            <a:endParaRPr lang="en-US" dirty="0"/>
          </a:p>
          <a:p>
            <a:pPr algn="just"/>
            <a:endParaRPr lang="en-US" dirty="0"/>
          </a:p>
        </p:txBody>
      </p:sp>
      <p:sp>
        <p:nvSpPr>
          <p:cNvPr id="13" name="Freeform 5">
            <a:extLst>
              <a:ext uri="{FF2B5EF4-FFF2-40B4-BE49-F238E27FC236}">
                <a16:creationId xmlns:a16="http://schemas.microsoft.com/office/drawing/2014/main" id="{654BBFE1-72EA-4908-B31F-E10873948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extLst>
      <p:ext uri="{BB962C8B-B14F-4D97-AF65-F5344CB8AC3E}">
        <p14:creationId xmlns:p14="http://schemas.microsoft.com/office/powerpoint/2010/main" val="37283086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91EE-0648-414A-B632-E760BBC655A1}"/>
              </a:ext>
            </a:extLst>
          </p:cNvPr>
          <p:cNvSpPr>
            <a:spLocks noGrp="1"/>
          </p:cNvSpPr>
          <p:nvPr>
            <p:ph type="title"/>
          </p:nvPr>
        </p:nvSpPr>
        <p:spPr/>
        <p:txBody>
          <a:bodyPr/>
          <a:lstStyle/>
          <a:p>
            <a:r>
              <a:rPr lang="en-US" dirty="0">
                <a:ea typeface="+mn-lt"/>
                <a:cs typeface="+mn-lt"/>
              </a:rPr>
              <a:t>         Characteristics</a:t>
            </a:r>
            <a:endParaRPr lang="en-GB" dirty="0"/>
          </a:p>
        </p:txBody>
      </p:sp>
      <p:sp>
        <p:nvSpPr>
          <p:cNvPr id="3" name="Content Placeholder 2">
            <a:extLst>
              <a:ext uri="{FF2B5EF4-FFF2-40B4-BE49-F238E27FC236}">
                <a16:creationId xmlns:a16="http://schemas.microsoft.com/office/drawing/2014/main" id="{39736F78-4BC9-4B73-A112-39834C7E4F71}"/>
              </a:ext>
            </a:extLst>
          </p:cNvPr>
          <p:cNvSpPr>
            <a:spLocks noGrp="1"/>
          </p:cNvSpPr>
          <p:nvPr>
            <p:ph idx="1"/>
          </p:nvPr>
        </p:nvSpPr>
        <p:spPr/>
        <p:txBody>
          <a:bodyPr>
            <a:normAutofit/>
          </a:bodyPr>
          <a:lstStyle/>
          <a:p>
            <a:r>
              <a:rPr lang="en-GB" dirty="0"/>
              <a:t>Banks have established ATMs in different locations of their business operation areas so that users can carry out their daily transactions without visiting the banks</a:t>
            </a:r>
          </a:p>
          <a:p>
            <a:r>
              <a:rPr lang="en-GB" dirty="0"/>
              <a:t>There are generally two types of ATMs. As per the view of </a:t>
            </a:r>
            <a:r>
              <a:rPr lang="en-GB" dirty="0" err="1"/>
              <a:t>Batı</a:t>
            </a:r>
            <a:r>
              <a:rPr lang="en-GB" dirty="0"/>
              <a:t> and </a:t>
            </a:r>
            <a:r>
              <a:rPr lang="en-GB" dirty="0" err="1"/>
              <a:t>Gözüpek</a:t>
            </a:r>
            <a:r>
              <a:rPr lang="en-GB" dirty="0"/>
              <a:t> (2018), the basic type just allows consumers to check updated account balance and withdraw cash</a:t>
            </a:r>
          </a:p>
          <a:p>
            <a:r>
              <a:rPr lang="en-GB" dirty="0"/>
              <a:t>Users must be an account holder in any bank and must possess a debit or credit card to access and use an ATM. In the near future, ATMs are expected to become full-service terminals. </a:t>
            </a:r>
          </a:p>
          <a:p>
            <a:pPr marL="0" indent="0">
              <a:buNone/>
            </a:pPr>
            <a:endParaRPr lang="en-GB" dirty="0"/>
          </a:p>
        </p:txBody>
      </p:sp>
    </p:spTree>
    <p:extLst>
      <p:ext uri="{BB962C8B-B14F-4D97-AF65-F5344CB8AC3E}">
        <p14:creationId xmlns:p14="http://schemas.microsoft.com/office/powerpoint/2010/main" val="13183502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05A21-9C23-4112-B4AA-25193046B01C}"/>
              </a:ext>
            </a:extLst>
          </p:cNvPr>
          <p:cNvSpPr>
            <a:spLocks noGrp="1"/>
          </p:cNvSpPr>
          <p:nvPr>
            <p:ph type="title"/>
          </p:nvPr>
        </p:nvSpPr>
        <p:spPr>
          <a:xfrm>
            <a:off x="685800" y="457200"/>
            <a:ext cx="8125890" cy="1376082"/>
          </a:xfrm>
        </p:spPr>
        <p:txBody>
          <a:bodyPr/>
          <a:lstStyle/>
          <a:p>
            <a:pPr algn="ctr"/>
            <a:r>
              <a:rPr lang="en-GB" dirty="0"/>
              <a:t>Advantages and      Disadvantages of ATM</a:t>
            </a:r>
          </a:p>
        </p:txBody>
      </p:sp>
      <p:sp>
        <p:nvSpPr>
          <p:cNvPr id="3" name="Content Placeholder 2">
            <a:extLst>
              <a:ext uri="{FF2B5EF4-FFF2-40B4-BE49-F238E27FC236}">
                <a16:creationId xmlns:a16="http://schemas.microsoft.com/office/drawing/2014/main" id="{A0F58FCB-231B-4B3C-A974-8528F6CEE139}"/>
              </a:ext>
            </a:extLst>
          </p:cNvPr>
          <p:cNvSpPr>
            <a:spLocks noGrp="1"/>
          </p:cNvSpPr>
          <p:nvPr>
            <p:ph idx="1"/>
          </p:nvPr>
        </p:nvSpPr>
        <p:spPr>
          <a:xfrm>
            <a:off x="304800" y="2096871"/>
            <a:ext cx="8001000" cy="4267206"/>
          </a:xfrm>
        </p:spPr>
        <p:txBody>
          <a:bodyPr>
            <a:normAutofit fontScale="92500" lnSpcReduction="20000"/>
          </a:bodyPr>
          <a:lstStyle/>
          <a:p>
            <a:pPr marL="0" lvl="0" indent="0">
              <a:buNone/>
            </a:pPr>
            <a:r>
              <a:rPr lang="en-GB" u="sng" dirty="0"/>
              <a:t>Advantages:</a:t>
            </a:r>
          </a:p>
          <a:p>
            <a:pPr lvl="0"/>
            <a:r>
              <a:rPr lang="en-GB" dirty="0"/>
              <a:t>HSBC’s ATMs provide 24*7 service</a:t>
            </a:r>
          </a:p>
          <a:p>
            <a:pPr lvl="0"/>
            <a:r>
              <a:rPr lang="en-GB" dirty="0"/>
              <a:t>HSBC’s ATMs allows to deposit, withdraw, bay bills and transfer money to different accounts</a:t>
            </a:r>
          </a:p>
          <a:p>
            <a:pPr lvl="0"/>
            <a:r>
              <a:rPr lang="en-GB" dirty="0"/>
              <a:t>ATMs reduces the crowd and workload in banks</a:t>
            </a:r>
          </a:p>
          <a:p>
            <a:pPr marL="0" indent="0">
              <a:buNone/>
            </a:pPr>
            <a:endParaRPr lang="en-GB" dirty="0"/>
          </a:p>
          <a:p>
            <a:pPr marL="0" indent="0">
              <a:buNone/>
            </a:pPr>
            <a:r>
              <a:rPr lang="en-GB" u="sng" dirty="0"/>
              <a:t>Disadvantages:</a:t>
            </a:r>
          </a:p>
          <a:p>
            <a:pPr lvl="0"/>
            <a:r>
              <a:rPr lang="en-GB" dirty="0"/>
              <a:t>Difficult to find in rural areas</a:t>
            </a:r>
          </a:p>
          <a:p>
            <a:pPr lvl="0"/>
            <a:r>
              <a:rPr lang="en-GB" dirty="0"/>
              <a:t>Banks have put a limit to cash withdrawal</a:t>
            </a:r>
          </a:p>
          <a:p>
            <a:pPr lvl="0"/>
            <a:r>
              <a:rPr lang="en-GB" dirty="0"/>
              <a:t>There is chance of fraud and misuse of ATM cards</a:t>
            </a:r>
          </a:p>
          <a:p>
            <a:pPr lvl="0"/>
            <a:r>
              <a:rPr lang="en-GB" dirty="0"/>
              <a:t>If ATMs gets hacked the user's information could become vulnerable</a:t>
            </a:r>
          </a:p>
          <a:p>
            <a:pPr marL="0" indent="0">
              <a:buNone/>
            </a:pPr>
            <a:endParaRPr lang="en-GB" dirty="0"/>
          </a:p>
        </p:txBody>
      </p:sp>
    </p:spTree>
    <p:extLst>
      <p:ext uri="{BB962C8B-B14F-4D97-AF65-F5344CB8AC3E}">
        <p14:creationId xmlns:p14="http://schemas.microsoft.com/office/powerpoint/2010/main" val="38248489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AFB30-8F43-4DE2-BA6B-62BE1C023FC6}"/>
              </a:ext>
            </a:extLst>
          </p:cNvPr>
          <p:cNvSpPr>
            <a:spLocks noGrp="1"/>
          </p:cNvSpPr>
          <p:nvPr>
            <p:ph type="title"/>
          </p:nvPr>
        </p:nvSpPr>
        <p:spPr>
          <a:xfrm>
            <a:off x="305590" y="152400"/>
            <a:ext cx="7055380" cy="1400530"/>
          </a:xfrm>
        </p:spPr>
        <p:txBody>
          <a:bodyPr/>
          <a:lstStyle/>
          <a:p>
            <a:r>
              <a:rPr lang="en-GB" b="1" dirty="0"/>
              <a:t>Impacts of modern technology</a:t>
            </a:r>
            <a:br>
              <a:rPr lang="en-GB" b="1" dirty="0"/>
            </a:br>
            <a:endParaRPr lang="en-GB" dirty="0"/>
          </a:p>
        </p:txBody>
      </p:sp>
      <p:sp>
        <p:nvSpPr>
          <p:cNvPr id="3" name="Content Placeholder 2">
            <a:extLst>
              <a:ext uri="{FF2B5EF4-FFF2-40B4-BE49-F238E27FC236}">
                <a16:creationId xmlns:a16="http://schemas.microsoft.com/office/drawing/2014/main" id="{B15C6A0C-4DCF-4650-8EF8-56BA9A6382B5}"/>
              </a:ext>
            </a:extLst>
          </p:cNvPr>
          <p:cNvSpPr>
            <a:spLocks noGrp="1"/>
          </p:cNvSpPr>
          <p:nvPr>
            <p:ph idx="1"/>
          </p:nvPr>
        </p:nvSpPr>
        <p:spPr>
          <a:xfrm>
            <a:off x="477453" y="2057400"/>
            <a:ext cx="6711654" cy="4195481"/>
          </a:xfrm>
        </p:spPr>
        <p:txBody>
          <a:bodyPr/>
          <a:lstStyle/>
          <a:p>
            <a:pPr marL="0" indent="0">
              <a:buNone/>
            </a:pPr>
            <a:r>
              <a:rPr lang="en-GB" sz="3200" dirty="0"/>
              <a:t>Before and after implementation of technology:</a:t>
            </a:r>
            <a:endParaRPr lang="en-GB" sz="2400" dirty="0"/>
          </a:p>
          <a:p>
            <a:pPr>
              <a:buFont typeface="Wingdings" panose="05000000000000000000" pitchFamily="2" charset="2"/>
              <a:buChar char="Ø"/>
            </a:pPr>
            <a:r>
              <a:rPr lang="en-GB" sz="1700" dirty="0"/>
              <a:t>Difficulties to do transaction</a:t>
            </a:r>
          </a:p>
          <a:p>
            <a:pPr>
              <a:buFont typeface="Wingdings" panose="05000000000000000000" pitchFamily="2" charset="2"/>
              <a:buChar char="Ø"/>
            </a:pPr>
            <a:r>
              <a:rPr lang="en-GB" sz="1700" dirty="0"/>
              <a:t>Increase of criminality</a:t>
            </a:r>
          </a:p>
          <a:p>
            <a:pPr>
              <a:buFont typeface="Wingdings" panose="05000000000000000000" pitchFamily="2" charset="2"/>
              <a:buChar char="Ø"/>
            </a:pPr>
            <a:r>
              <a:rPr lang="en-GB" sz="1700" dirty="0"/>
              <a:t>Business perspective: 158,93 billion dollars profit worldwide in the last decade</a:t>
            </a:r>
          </a:p>
          <a:p>
            <a:pPr>
              <a:buFont typeface="Wingdings" panose="05000000000000000000" pitchFamily="2" charset="2"/>
              <a:buChar char="Ø"/>
            </a:pPr>
            <a:r>
              <a:rPr lang="en-GB" sz="1700" dirty="0"/>
              <a:t>Lost jobs in the last decade: up to 28% less jobs in 2018 compared to 2008</a:t>
            </a:r>
          </a:p>
          <a:p>
            <a:pPr>
              <a:buFont typeface="Wingdings" panose="05000000000000000000" pitchFamily="2" charset="2"/>
              <a:buChar char="Ø"/>
            </a:pPr>
            <a:r>
              <a:rPr lang="en-GB" sz="1700" dirty="0"/>
              <a:t>ATM’s per 100.000 adults: from 26 in 2008 to 42 in 2018</a:t>
            </a:r>
          </a:p>
        </p:txBody>
      </p:sp>
    </p:spTree>
    <p:extLst>
      <p:ext uri="{BB962C8B-B14F-4D97-AF65-F5344CB8AC3E}">
        <p14:creationId xmlns:p14="http://schemas.microsoft.com/office/powerpoint/2010/main" val="18216741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13E4B-3C94-46E0-881D-6E12DF558E0B}"/>
              </a:ext>
            </a:extLst>
          </p:cNvPr>
          <p:cNvSpPr>
            <a:spLocks noGrp="1"/>
          </p:cNvSpPr>
          <p:nvPr>
            <p:ph type="title"/>
          </p:nvPr>
        </p:nvSpPr>
        <p:spPr/>
        <p:txBody>
          <a:bodyPr/>
          <a:lstStyle/>
          <a:p>
            <a:r>
              <a:rPr lang="en-GB" dirty="0"/>
              <a:t>Total number of employees of HSBC from 2010 to 2018</a:t>
            </a:r>
          </a:p>
        </p:txBody>
      </p:sp>
      <p:pic>
        <p:nvPicPr>
          <p:cNvPr id="2050" name="Picture 2" descr="Image result for total number of employees at hsbc from 2008 to 2018&quot;">
            <a:extLst>
              <a:ext uri="{FF2B5EF4-FFF2-40B4-BE49-F238E27FC236}">
                <a16:creationId xmlns:a16="http://schemas.microsoft.com/office/drawing/2014/main" id="{F3C9279C-5612-4C12-903D-0D5889D08C59}"/>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28600" y="2565050"/>
            <a:ext cx="5230417" cy="38862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a:extLst>
              <a:ext uri="{FF2B5EF4-FFF2-40B4-BE49-F238E27FC236}">
                <a16:creationId xmlns:a16="http://schemas.microsoft.com/office/drawing/2014/main" id="{1704D974-866F-4C7F-B7E3-408DC4E6C114}"/>
              </a:ext>
            </a:extLst>
          </p:cNvPr>
          <p:cNvSpPr/>
          <p:nvPr/>
        </p:nvSpPr>
        <p:spPr>
          <a:xfrm>
            <a:off x="5562600" y="4513658"/>
            <a:ext cx="3168761" cy="1477328"/>
          </a:xfrm>
          <a:prstGeom prst="rect">
            <a:avLst/>
          </a:prstGeom>
        </p:spPr>
        <p:txBody>
          <a:bodyPr wrap="square">
            <a:spAutoFit/>
          </a:bodyPr>
          <a:lstStyle/>
          <a:p>
            <a:pPr algn="just"/>
            <a:r>
              <a:rPr lang="en-IN" dirty="0"/>
              <a:t>Figure 1. </a:t>
            </a:r>
            <a:r>
              <a:rPr lang="en-GB" dirty="0"/>
              <a:t>Total number of employees of HSBC from 2010 to 2018</a:t>
            </a:r>
            <a:r>
              <a:rPr lang="en-IN" dirty="0"/>
              <a:t> (Source: Statista ( 2018 )  (Accessed 11 December 2019 )</a:t>
            </a:r>
            <a:endParaRPr lang="en-US" dirty="0"/>
          </a:p>
        </p:txBody>
      </p:sp>
      <p:sp>
        <p:nvSpPr>
          <p:cNvPr id="4" name="Rectangle 3">
            <a:extLst>
              <a:ext uri="{FF2B5EF4-FFF2-40B4-BE49-F238E27FC236}">
                <a16:creationId xmlns:a16="http://schemas.microsoft.com/office/drawing/2014/main" id="{37A4C2CB-1343-410B-9675-F98ACDE29A89}"/>
              </a:ext>
            </a:extLst>
          </p:cNvPr>
          <p:cNvSpPr/>
          <p:nvPr/>
        </p:nvSpPr>
        <p:spPr>
          <a:xfrm>
            <a:off x="6095999" y="2209800"/>
            <a:ext cx="3033311" cy="646331"/>
          </a:xfrm>
          <a:prstGeom prst="rect">
            <a:avLst/>
          </a:prstGeom>
        </p:spPr>
        <p:txBody>
          <a:bodyPr wrap="square">
            <a:spAutoFit/>
          </a:bodyPr>
          <a:lstStyle/>
          <a:p>
            <a:pPr algn="just"/>
            <a:endParaRPr lang="en-IN" dirty="0"/>
          </a:p>
          <a:p>
            <a:pPr algn="just"/>
            <a:endParaRPr lang="en-IN" dirty="0"/>
          </a:p>
        </p:txBody>
      </p:sp>
    </p:spTree>
    <p:extLst>
      <p:ext uri="{BB962C8B-B14F-4D97-AF65-F5344CB8AC3E}">
        <p14:creationId xmlns:p14="http://schemas.microsoft.com/office/powerpoint/2010/main" val="28759913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EBF06-B104-450D-8A30-F4A978625D9B}"/>
              </a:ext>
            </a:extLst>
          </p:cNvPr>
          <p:cNvSpPr>
            <a:spLocks noGrp="1"/>
          </p:cNvSpPr>
          <p:nvPr>
            <p:ph type="title"/>
          </p:nvPr>
        </p:nvSpPr>
        <p:spPr/>
        <p:txBody>
          <a:bodyPr/>
          <a:lstStyle/>
          <a:p>
            <a:r>
              <a:rPr lang="en-GB" dirty="0"/>
              <a:t>Lessons drawn from case study.</a:t>
            </a:r>
          </a:p>
        </p:txBody>
      </p:sp>
      <p:sp>
        <p:nvSpPr>
          <p:cNvPr id="3" name="Content Placeholder 2">
            <a:extLst>
              <a:ext uri="{FF2B5EF4-FFF2-40B4-BE49-F238E27FC236}">
                <a16:creationId xmlns:a16="http://schemas.microsoft.com/office/drawing/2014/main" id="{752791FC-4FBF-41DF-9A0D-14DAF859A87F}"/>
              </a:ext>
            </a:extLst>
          </p:cNvPr>
          <p:cNvSpPr>
            <a:spLocks noGrp="1"/>
          </p:cNvSpPr>
          <p:nvPr>
            <p:ph idx="1"/>
          </p:nvPr>
        </p:nvSpPr>
        <p:spPr>
          <a:xfrm>
            <a:off x="304800" y="1853248"/>
            <a:ext cx="6781800" cy="4552034"/>
          </a:xfrm>
        </p:spPr>
        <p:txBody>
          <a:bodyPr>
            <a:normAutofit fontScale="92500" lnSpcReduction="10000"/>
          </a:bodyPr>
          <a:lstStyle/>
          <a:p>
            <a:r>
              <a:rPr lang="en-GB" sz="1800" dirty="0"/>
              <a:t>Like all big banks they are introducing modern banking system which are they facing hard time to educate their costumers how to use them. </a:t>
            </a:r>
          </a:p>
          <a:p>
            <a:endParaRPr lang="en-GB" sz="1800" dirty="0"/>
          </a:p>
          <a:p>
            <a:r>
              <a:rPr lang="en-GB" sz="1800" dirty="0"/>
              <a:t>Mostly costumers are old schooled and they believe in old traditional kind of services </a:t>
            </a:r>
          </a:p>
          <a:p>
            <a:endParaRPr lang="en-GB" sz="1800" dirty="0"/>
          </a:p>
          <a:p>
            <a:r>
              <a:rPr lang="en-GB" sz="1800" dirty="0"/>
              <a:t>HSBC want to teach them to solve all their problems online rather then coming to the branches and waiting in the cue. </a:t>
            </a:r>
          </a:p>
          <a:p>
            <a:endParaRPr lang="en-GB" sz="1800" dirty="0"/>
          </a:p>
          <a:p>
            <a:r>
              <a:rPr lang="en-GB" sz="1800" dirty="0"/>
              <a:t>They aim to make everything online by 2025 all over the world . </a:t>
            </a:r>
          </a:p>
          <a:p>
            <a:endParaRPr lang="en-GB" sz="1800" dirty="0"/>
          </a:p>
          <a:p>
            <a:r>
              <a:rPr lang="en-GB" sz="1800" dirty="0"/>
              <a:t>This is going to cause  loads of people losing their jobs.</a:t>
            </a:r>
          </a:p>
        </p:txBody>
      </p:sp>
    </p:spTree>
    <p:extLst>
      <p:ext uri="{BB962C8B-B14F-4D97-AF65-F5344CB8AC3E}">
        <p14:creationId xmlns:p14="http://schemas.microsoft.com/office/powerpoint/2010/main" val="13732269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15803B-6C94-4696-9B38-6289F4804E7A}"/>
              </a:ext>
            </a:extLst>
          </p:cNvPr>
          <p:cNvSpPr>
            <a:spLocks noGrp="1"/>
          </p:cNvSpPr>
          <p:nvPr>
            <p:ph type="title"/>
          </p:nvPr>
        </p:nvSpPr>
        <p:spPr/>
        <p:txBody>
          <a:bodyPr/>
          <a:lstStyle/>
          <a:p>
            <a:r>
              <a:rPr lang="en-GB" dirty="0"/>
              <a:t>             Conclusion</a:t>
            </a:r>
          </a:p>
        </p:txBody>
      </p:sp>
      <p:sp>
        <p:nvSpPr>
          <p:cNvPr id="3" name="Content Placeholder 2">
            <a:extLst>
              <a:ext uri="{FF2B5EF4-FFF2-40B4-BE49-F238E27FC236}">
                <a16:creationId xmlns:a16="http://schemas.microsoft.com/office/drawing/2014/main" id="{27BC528D-5363-420C-88C3-48FCED6E8409}"/>
              </a:ext>
            </a:extLst>
          </p:cNvPr>
          <p:cNvSpPr>
            <a:spLocks noGrp="1"/>
          </p:cNvSpPr>
          <p:nvPr>
            <p:ph idx="1"/>
          </p:nvPr>
        </p:nvSpPr>
        <p:spPr/>
        <p:txBody>
          <a:bodyPr>
            <a:normAutofit lnSpcReduction="10000"/>
          </a:bodyPr>
          <a:lstStyle/>
          <a:p>
            <a:r>
              <a:rPr lang="en-GB" dirty="0"/>
              <a:t>HSBC opened their first branch in London in 1991 and now one of the five best banks in UK.</a:t>
            </a:r>
          </a:p>
          <a:p>
            <a:endParaRPr lang="en-GB" dirty="0"/>
          </a:p>
          <a:p>
            <a:r>
              <a:rPr lang="en-GB" dirty="0"/>
              <a:t>They provide all kinds on personal and business banking including loans insurance and savings.</a:t>
            </a:r>
          </a:p>
          <a:p>
            <a:endParaRPr lang="en-GB" dirty="0"/>
          </a:p>
          <a:p>
            <a:r>
              <a:rPr lang="en-GB" dirty="0"/>
              <a:t>HSBC main aim to introduce smart and branch less banking which side help people more easy but will increase unemployment but like every, every bank HSBC finishing traditional banking system so people don’t have to come </a:t>
            </a:r>
            <a:r>
              <a:rPr lang="en-GB"/>
              <a:t>to branches.</a:t>
            </a:r>
            <a:endParaRPr lang="en-GB" dirty="0"/>
          </a:p>
        </p:txBody>
      </p:sp>
    </p:spTree>
    <p:extLst>
      <p:ext uri="{BB962C8B-B14F-4D97-AF65-F5344CB8AC3E}">
        <p14:creationId xmlns:p14="http://schemas.microsoft.com/office/powerpoint/2010/main" val="38159576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Reference</a:t>
            </a:r>
            <a:br>
              <a:rPr lang="en-IN" b="1" dirty="0"/>
            </a:br>
            <a:endParaRPr lang="en-IN" dirty="0"/>
          </a:p>
        </p:txBody>
      </p:sp>
      <p:sp>
        <p:nvSpPr>
          <p:cNvPr id="3" name="Content Placeholder 2"/>
          <p:cNvSpPr>
            <a:spLocks noGrp="1"/>
          </p:cNvSpPr>
          <p:nvPr>
            <p:ph idx="1"/>
          </p:nvPr>
        </p:nvSpPr>
        <p:spPr>
          <a:xfrm>
            <a:off x="457200" y="1600200"/>
            <a:ext cx="8305800" cy="3809999"/>
          </a:xfrm>
        </p:spPr>
        <p:txBody>
          <a:bodyPr>
            <a:normAutofit/>
          </a:bodyPr>
          <a:lstStyle/>
          <a:p>
            <a:pPr algn="just"/>
            <a:r>
              <a:rPr lang="en-GB" dirty="0">
                <a:hlinkClick r:id="rId3"/>
              </a:rPr>
              <a:t>https://www.hsbc.co.uk/</a:t>
            </a:r>
            <a:r>
              <a:rPr lang="en-GB" dirty="0"/>
              <a:t>  (2019) </a:t>
            </a:r>
            <a:r>
              <a:rPr lang="en-GB" i="1" dirty="0"/>
              <a:t>Who we are | HSBC Holdings plc</a:t>
            </a:r>
            <a:r>
              <a:rPr lang="en-GB" dirty="0"/>
              <a:t>. [Online] Available at: https://www.hsbc.com/who-we-are (Accessed: 11 November 2019).</a:t>
            </a:r>
            <a:endParaRPr lang="en-US" dirty="0"/>
          </a:p>
          <a:p>
            <a:pPr algn="just"/>
            <a:r>
              <a:rPr lang="en-IN" dirty="0">
                <a:hlinkClick r:id="rId3"/>
              </a:rPr>
              <a:t>https://www.hsbc.co.uk/</a:t>
            </a:r>
            <a:r>
              <a:rPr lang="en-IN" dirty="0"/>
              <a:t> (2019) Our history | </a:t>
            </a:r>
            <a:r>
              <a:rPr lang="en-IN" i="1" dirty="0"/>
              <a:t>HSBC Holdings plc.</a:t>
            </a:r>
            <a:r>
              <a:rPr lang="en-IN" dirty="0"/>
              <a:t> [Online] Available at: https://www.hsbc.com/who-we-are/our-history (Accessed: 11 November 2019).</a:t>
            </a:r>
          </a:p>
          <a:p>
            <a:pPr algn="just"/>
            <a:r>
              <a:rPr lang="en-IN" dirty="0">
                <a:hlinkClick r:id="rId4"/>
              </a:rPr>
              <a:t>https://www.statista.com/</a:t>
            </a:r>
            <a:r>
              <a:rPr lang="en-IN" dirty="0"/>
              <a:t>   (2019) </a:t>
            </a:r>
            <a:r>
              <a:rPr lang="en-IN" i="1" dirty="0"/>
              <a:t>Statista </a:t>
            </a:r>
            <a:r>
              <a:rPr lang="en-IN" dirty="0"/>
              <a:t>[Online] Available at: </a:t>
            </a:r>
            <a:r>
              <a:rPr lang="en-IN" dirty="0">
                <a:hlinkClick r:id="rId5"/>
              </a:rPr>
              <a:t>https://www.statista.com/statistics/258419/total-workforce-at-hbsc-from-2010/</a:t>
            </a:r>
            <a:r>
              <a:rPr lang="en-IN" dirty="0"/>
              <a:t>  (Accessed: 11 November 2019).</a:t>
            </a:r>
            <a:endParaRPr lang="en-US" dirty="0"/>
          </a:p>
          <a:p>
            <a:pPr algn="just"/>
            <a:endParaRPr lang="en-IN"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770" name="Picture 2"/>
          <p:cNvPicPr>
            <a:picLocks noChangeAspect="1" noChangeArrowheads="1"/>
          </p:cNvPicPr>
          <p:nvPr/>
        </p:nvPicPr>
        <p:blipFill>
          <a:blip r:embed="rId2" cstate="print"/>
          <a:srcRect/>
          <a:stretch>
            <a:fillRect/>
          </a:stretch>
        </p:blipFill>
        <p:spPr bwMode="auto">
          <a:xfrm>
            <a:off x="2362200" y="1752600"/>
            <a:ext cx="4391025" cy="254317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Ion</Template>
  <TotalTime>398</TotalTime>
  <Words>1372</Words>
  <Application>Microsoft Office PowerPoint</Application>
  <PresentationFormat>On-screen Show (4:3)</PresentationFormat>
  <Paragraphs>120</Paragraphs>
  <Slides>17</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Century Gothic</vt:lpstr>
      <vt:lpstr>Wingdings</vt:lpstr>
      <vt:lpstr>Wingdings 3</vt:lpstr>
      <vt:lpstr>Ion</vt:lpstr>
      <vt:lpstr>Digital Skills and Research Methods   </vt:lpstr>
      <vt:lpstr>Table of Contents </vt:lpstr>
      <vt:lpstr>Introduction  </vt:lpstr>
      <vt:lpstr>Background of the Organisation  </vt:lpstr>
      <vt:lpstr>Background of the Organisation  </vt:lpstr>
      <vt:lpstr>Challenges before introducing modern technology </vt:lpstr>
      <vt:lpstr>Insights of modern technology.</vt:lpstr>
      <vt:lpstr>                Models </vt:lpstr>
      <vt:lpstr>PowerPoint Presentation</vt:lpstr>
      <vt:lpstr>         Characteristics</vt:lpstr>
      <vt:lpstr>Advantages and      Disadvantages of ATM</vt:lpstr>
      <vt:lpstr>Impacts of modern technology </vt:lpstr>
      <vt:lpstr>Total number of employees of HSBC from 2010 to 2018</vt:lpstr>
      <vt:lpstr>Lessons drawn from case study.</vt:lpstr>
      <vt:lpstr>             Conclusion</vt:lpstr>
      <vt:lpstr>Reference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USER1</dc:creator>
  <cp:lastModifiedBy>mihaidaniel2583@outlook.com</cp:lastModifiedBy>
  <cp:revision>23</cp:revision>
  <dcterms:created xsi:type="dcterms:W3CDTF">2006-08-16T00:00:00Z</dcterms:created>
  <dcterms:modified xsi:type="dcterms:W3CDTF">2019-12-16T13:08:36Z</dcterms:modified>
</cp:coreProperties>
</file>