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1.xml" ContentType="application/vnd.openxmlformats-officedocument.presentationml.tags+xml"/>
  <Override PartName="/ppt/notesSlides/notesSlide29.xml" ContentType="application/vnd.openxmlformats-officedocument.presentationml.notesSlide+xml"/>
  <Override PartName="/ppt/tags/tag2.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3.xml" ContentType="application/vnd.openxmlformats-officedocument.presentationml.tags+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tags/tag4.xml" ContentType="application/vnd.openxmlformats-officedocument.presentationml.tags+xml"/>
  <Override PartName="/ppt/notesSlides/notesSlide4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8"/>
  </p:notesMasterIdLst>
  <p:sldIdLst>
    <p:sldId id="256" r:id="rId2"/>
    <p:sldId id="257" r:id="rId3"/>
    <p:sldId id="258" r:id="rId4"/>
    <p:sldId id="260" r:id="rId5"/>
    <p:sldId id="261" r:id="rId6"/>
    <p:sldId id="263" r:id="rId7"/>
    <p:sldId id="601" r:id="rId8"/>
    <p:sldId id="602" r:id="rId9"/>
    <p:sldId id="605" r:id="rId10"/>
    <p:sldId id="607" r:id="rId11"/>
    <p:sldId id="292" r:id="rId12"/>
    <p:sldId id="289" r:id="rId13"/>
    <p:sldId id="604" r:id="rId14"/>
    <p:sldId id="603" r:id="rId15"/>
    <p:sldId id="443" r:id="rId16"/>
    <p:sldId id="357" r:id="rId17"/>
    <p:sldId id="368" r:id="rId18"/>
    <p:sldId id="611" r:id="rId19"/>
    <p:sldId id="610" r:id="rId20"/>
    <p:sldId id="299" r:id="rId21"/>
    <p:sldId id="609" r:id="rId22"/>
    <p:sldId id="288" r:id="rId23"/>
    <p:sldId id="613" r:id="rId24"/>
    <p:sldId id="614" r:id="rId25"/>
    <p:sldId id="273" r:id="rId26"/>
    <p:sldId id="274" r:id="rId27"/>
    <p:sldId id="277" r:id="rId28"/>
    <p:sldId id="281" r:id="rId29"/>
    <p:sldId id="280" r:id="rId30"/>
    <p:sldId id="307" r:id="rId31"/>
    <p:sldId id="268" r:id="rId32"/>
    <p:sldId id="433" r:id="rId33"/>
    <p:sldId id="271" r:id="rId34"/>
    <p:sldId id="269" r:id="rId35"/>
    <p:sldId id="262" r:id="rId36"/>
    <p:sldId id="597" r:id="rId37"/>
    <p:sldId id="599" r:id="rId38"/>
    <p:sldId id="435" r:id="rId39"/>
    <p:sldId id="437" r:id="rId40"/>
    <p:sldId id="436" r:id="rId41"/>
    <p:sldId id="468" r:id="rId42"/>
    <p:sldId id="438" r:id="rId43"/>
    <p:sldId id="439" r:id="rId44"/>
    <p:sldId id="440" r:id="rId45"/>
    <p:sldId id="441" r:id="rId46"/>
    <p:sldId id="442" r:id="rId47"/>
    <p:sldId id="444" r:id="rId48"/>
    <p:sldId id="445" r:id="rId49"/>
    <p:sldId id="446" r:id="rId50"/>
    <p:sldId id="284" r:id="rId51"/>
    <p:sldId id="582" r:id="rId52"/>
    <p:sldId id="586" r:id="rId53"/>
    <p:sldId id="583" r:id="rId54"/>
    <p:sldId id="584" r:id="rId55"/>
    <p:sldId id="587" r:id="rId56"/>
    <p:sldId id="588" r:id="rId57"/>
    <p:sldId id="448" r:id="rId58"/>
    <p:sldId id="450" r:id="rId59"/>
    <p:sldId id="453" r:id="rId60"/>
    <p:sldId id="454" r:id="rId61"/>
    <p:sldId id="470" r:id="rId62"/>
    <p:sldId id="615" r:id="rId63"/>
    <p:sldId id="616" r:id="rId64"/>
    <p:sldId id="617" r:id="rId65"/>
    <p:sldId id="618" r:id="rId66"/>
    <p:sldId id="612"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060"/>
    <p:restoredTop sz="63383"/>
  </p:normalViewPr>
  <p:slideViewPr>
    <p:cSldViewPr snapToGrid="0" snapToObjects="1">
      <p:cViewPr varScale="1">
        <p:scale>
          <a:sx n="30" d="100"/>
          <a:sy n="30" d="100"/>
        </p:scale>
        <p:origin x="208" y="1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D7D12-3DB1-4EC4-8C30-8636C642C5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8C9525C-E936-4E6B-9AB2-ED03D0BB7909}">
      <dgm:prSet/>
      <dgm:spPr/>
      <dgm:t>
        <a:bodyPr/>
        <a:lstStyle/>
        <a:p>
          <a:r>
            <a:rPr lang="en-US"/>
            <a:t>To critically analyse investigative strategies from a digital policing perspective</a:t>
          </a:r>
        </a:p>
      </dgm:t>
    </dgm:pt>
    <dgm:pt modelId="{653D5E20-C2E8-4402-8176-0360BE6595A0}" type="parTrans" cxnId="{6B9D50E3-0C65-4E09-BECD-8D921037B946}">
      <dgm:prSet/>
      <dgm:spPr/>
      <dgm:t>
        <a:bodyPr/>
        <a:lstStyle/>
        <a:p>
          <a:endParaRPr lang="en-US"/>
        </a:p>
      </dgm:t>
    </dgm:pt>
    <dgm:pt modelId="{7166AE90-E531-46AB-9606-FD2CC7D1871A}" type="sibTrans" cxnId="{6B9D50E3-0C65-4E09-BECD-8D921037B946}">
      <dgm:prSet/>
      <dgm:spPr/>
      <dgm:t>
        <a:bodyPr/>
        <a:lstStyle/>
        <a:p>
          <a:endParaRPr lang="en-US"/>
        </a:p>
      </dgm:t>
    </dgm:pt>
    <dgm:pt modelId="{5AE08D6A-0776-4EBB-9A40-53C87A2514DB}">
      <dgm:prSet/>
      <dgm:spPr/>
      <dgm:t>
        <a:bodyPr/>
        <a:lstStyle/>
        <a:p>
          <a:r>
            <a:rPr lang="en-US"/>
            <a:t>To understand the role of technology from the initial call to police </a:t>
          </a:r>
        </a:p>
      </dgm:t>
    </dgm:pt>
    <dgm:pt modelId="{52844F0F-9975-48B1-B9C7-2198ECB11C82}" type="parTrans" cxnId="{BA0D99CF-DB1E-4150-866E-0F22880BA2CC}">
      <dgm:prSet/>
      <dgm:spPr/>
      <dgm:t>
        <a:bodyPr/>
        <a:lstStyle/>
        <a:p>
          <a:endParaRPr lang="en-US"/>
        </a:p>
      </dgm:t>
    </dgm:pt>
    <dgm:pt modelId="{37773DDD-1130-412D-B036-8B064DD12F0A}" type="sibTrans" cxnId="{BA0D99CF-DB1E-4150-866E-0F22880BA2CC}">
      <dgm:prSet/>
      <dgm:spPr/>
      <dgm:t>
        <a:bodyPr/>
        <a:lstStyle/>
        <a:p>
          <a:endParaRPr lang="en-US"/>
        </a:p>
      </dgm:t>
    </dgm:pt>
    <dgm:pt modelId="{5D778293-89C7-4775-AFA7-76771C5BB0FE}">
      <dgm:prSet/>
      <dgm:spPr/>
      <dgm:t>
        <a:bodyPr/>
        <a:lstStyle/>
        <a:p>
          <a:r>
            <a:rPr lang="en-US" dirty="0"/>
            <a:t>To explain several different strategies which can assist in gathering material (digital formats) </a:t>
          </a:r>
        </a:p>
      </dgm:t>
    </dgm:pt>
    <dgm:pt modelId="{82140F90-F3F4-4EE6-8060-0A1A631E12AE}" type="parTrans" cxnId="{57C2E30A-9FF9-412A-8ED5-1B214608A170}">
      <dgm:prSet/>
      <dgm:spPr/>
      <dgm:t>
        <a:bodyPr/>
        <a:lstStyle/>
        <a:p>
          <a:endParaRPr lang="en-US"/>
        </a:p>
      </dgm:t>
    </dgm:pt>
    <dgm:pt modelId="{B8B561E7-9A8A-4E8F-8B17-C3504284EB12}" type="sibTrans" cxnId="{57C2E30A-9FF9-412A-8ED5-1B214608A170}">
      <dgm:prSet/>
      <dgm:spPr/>
      <dgm:t>
        <a:bodyPr/>
        <a:lstStyle/>
        <a:p>
          <a:endParaRPr lang="en-US"/>
        </a:p>
      </dgm:t>
    </dgm:pt>
    <dgm:pt modelId="{DF43760F-97F4-FF46-AB39-91247C4E2B8E}" type="pres">
      <dgm:prSet presAssocID="{3F0D7D12-3DB1-4EC4-8C30-8636C642C51A}" presName="linear" presStyleCnt="0">
        <dgm:presLayoutVars>
          <dgm:animLvl val="lvl"/>
          <dgm:resizeHandles val="exact"/>
        </dgm:presLayoutVars>
      </dgm:prSet>
      <dgm:spPr/>
    </dgm:pt>
    <dgm:pt modelId="{8F3E221A-D61B-7947-9C98-19F5C86CA00B}" type="pres">
      <dgm:prSet presAssocID="{E8C9525C-E936-4E6B-9AB2-ED03D0BB7909}" presName="parentText" presStyleLbl="node1" presStyleIdx="0" presStyleCnt="3">
        <dgm:presLayoutVars>
          <dgm:chMax val="0"/>
          <dgm:bulletEnabled val="1"/>
        </dgm:presLayoutVars>
      </dgm:prSet>
      <dgm:spPr/>
    </dgm:pt>
    <dgm:pt modelId="{88990886-B302-0740-AC51-1D3C45170C4F}" type="pres">
      <dgm:prSet presAssocID="{7166AE90-E531-46AB-9606-FD2CC7D1871A}" presName="spacer" presStyleCnt="0"/>
      <dgm:spPr/>
    </dgm:pt>
    <dgm:pt modelId="{6A2B4AC6-2113-C044-B6B8-20E8D1BF45CD}" type="pres">
      <dgm:prSet presAssocID="{5AE08D6A-0776-4EBB-9A40-53C87A2514DB}" presName="parentText" presStyleLbl="node1" presStyleIdx="1" presStyleCnt="3">
        <dgm:presLayoutVars>
          <dgm:chMax val="0"/>
          <dgm:bulletEnabled val="1"/>
        </dgm:presLayoutVars>
      </dgm:prSet>
      <dgm:spPr/>
    </dgm:pt>
    <dgm:pt modelId="{9AFA7B15-8D7B-FB46-B6D1-E6C3A44A09BD}" type="pres">
      <dgm:prSet presAssocID="{37773DDD-1130-412D-B036-8B064DD12F0A}" presName="spacer" presStyleCnt="0"/>
      <dgm:spPr/>
    </dgm:pt>
    <dgm:pt modelId="{FE77D010-D957-6A4B-B3AA-F41301C25B65}" type="pres">
      <dgm:prSet presAssocID="{5D778293-89C7-4775-AFA7-76771C5BB0FE}" presName="parentText" presStyleLbl="node1" presStyleIdx="2" presStyleCnt="3">
        <dgm:presLayoutVars>
          <dgm:chMax val="0"/>
          <dgm:bulletEnabled val="1"/>
        </dgm:presLayoutVars>
      </dgm:prSet>
      <dgm:spPr/>
    </dgm:pt>
  </dgm:ptLst>
  <dgm:cxnLst>
    <dgm:cxn modelId="{1825BA08-686E-A44C-A742-268AE9FD416E}" type="presOf" srcId="{5AE08D6A-0776-4EBB-9A40-53C87A2514DB}" destId="{6A2B4AC6-2113-C044-B6B8-20E8D1BF45CD}" srcOrd="0" destOrd="0" presId="urn:microsoft.com/office/officeart/2005/8/layout/vList2"/>
    <dgm:cxn modelId="{57C2E30A-9FF9-412A-8ED5-1B214608A170}" srcId="{3F0D7D12-3DB1-4EC4-8C30-8636C642C51A}" destId="{5D778293-89C7-4775-AFA7-76771C5BB0FE}" srcOrd="2" destOrd="0" parTransId="{82140F90-F3F4-4EE6-8060-0A1A631E12AE}" sibTransId="{B8B561E7-9A8A-4E8F-8B17-C3504284EB12}"/>
    <dgm:cxn modelId="{0B10750D-0CED-0344-8BC6-A9A761338231}" type="presOf" srcId="{3F0D7D12-3DB1-4EC4-8C30-8636C642C51A}" destId="{DF43760F-97F4-FF46-AB39-91247C4E2B8E}" srcOrd="0" destOrd="0" presId="urn:microsoft.com/office/officeart/2005/8/layout/vList2"/>
    <dgm:cxn modelId="{20DA1793-6655-A34D-9482-31FBA19383D0}" type="presOf" srcId="{E8C9525C-E936-4E6B-9AB2-ED03D0BB7909}" destId="{8F3E221A-D61B-7947-9C98-19F5C86CA00B}" srcOrd="0" destOrd="0" presId="urn:microsoft.com/office/officeart/2005/8/layout/vList2"/>
    <dgm:cxn modelId="{BA0D99CF-DB1E-4150-866E-0F22880BA2CC}" srcId="{3F0D7D12-3DB1-4EC4-8C30-8636C642C51A}" destId="{5AE08D6A-0776-4EBB-9A40-53C87A2514DB}" srcOrd="1" destOrd="0" parTransId="{52844F0F-9975-48B1-B9C7-2198ECB11C82}" sibTransId="{37773DDD-1130-412D-B036-8B064DD12F0A}"/>
    <dgm:cxn modelId="{6B9D50E3-0C65-4E09-BECD-8D921037B946}" srcId="{3F0D7D12-3DB1-4EC4-8C30-8636C642C51A}" destId="{E8C9525C-E936-4E6B-9AB2-ED03D0BB7909}" srcOrd="0" destOrd="0" parTransId="{653D5E20-C2E8-4402-8176-0360BE6595A0}" sibTransId="{7166AE90-E531-46AB-9606-FD2CC7D1871A}"/>
    <dgm:cxn modelId="{9FB82EF5-A204-9A43-B91F-E8B3D9B51A37}" type="presOf" srcId="{5D778293-89C7-4775-AFA7-76771C5BB0FE}" destId="{FE77D010-D957-6A4B-B3AA-F41301C25B65}" srcOrd="0" destOrd="0" presId="urn:microsoft.com/office/officeart/2005/8/layout/vList2"/>
    <dgm:cxn modelId="{319A28EF-4575-7648-80DE-1EFC239E012E}" type="presParOf" srcId="{DF43760F-97F4-FF46-AB39-91247C4E2B8E}" destId="{8F3E221A-D61B-7947-9C98-19F5C86CA00B}" srcOrd="0" destOrd="0" presId="urn:microsoft.com/office/officeart/2005/8/layout/vList2"/>
    <dgm:cxn modelId="{45364E5E-551F-D043-A4BC-ABAB7298C611}" type="presParOf" srcId="{DF43760F-97F4-FF46-AB39-91247C4E2B8E}" destId="{88990886-B302-0740-AC51-1D3C45170C4F}" srcOrd="1" destOrd="0" presId="urn:microsoft.com/office/officeart/2005/8/layout/vList2"/>
    <dgm:cxn modelId="{C3E4C7BF-FD0D-D445-B657-FCFBC2C738A5}" type="presParOf" srcId="{DF43760F-97F4-FF46-AB39-91247C4E2B8E}" destId="{6A2B4AC6-2113-C044-B6B8-20E8D1BF45CD}" srcOrd="2" destOrd="0" presId="urn:microsoft.com/office/officeart/2005/8/layout/vList2"/>
    <dgm:cxn modelId="{28C3B1AD-64D4-BE45-8FBC-878DB6E561D0}" type="presParOf" srcId="{DF43760F-97F4-FF46-AB39-91247C4E2B8E}" destId="{9AFA7B15-8D7B-FB46-B6D1-E6C3A44A09BD}" srcOrd="3" destOrd="0" presId="urn:microsoft.com/office/officeart/2005/8/layout/vList2"/>
    <dgm:cxn modelId="{64D01B0F-33A6-1F41-AF49-9234FE7AC660}" type="presParOf" srcId="{DF43760F-97F4-FF46-AB39-91247C4E2B8E}" destId="{FE77D010-D957-6A4B-B3AA-F41301C25B6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81F8FE-549F-4DF2-872B-730DA7052C4C}" type="doc">
      <dgm:prSet loTypeId="urn:microsoft.com/office/officeart/2008/layout/LinedList" loCatId="process" qsTypeId="urn:microsoft.com/office/officeart/2005/8/quickstyle/simple1" qsCatId="simple" csTypeId="urn:microsoft.com/office/officeart/2005/8/colors/accent2_4" csCatId="accent2" phldr="1"/>
      <dgm:spPr/>
    </dgm:pt>
    <dgm:pt modelId="{996153EB-BE9B-4129-B127-B9FEF05E89D7}">
      <dgm:prSet phldrT="[Text]" custT="1"/>
      <dgm:spPr/>
      <dgm:t>
        <a:bodyPr/>
        <a:lstStyle/>
        <a:p>
          <a:r>
            <a:rPr lang="en-US" sz="2400" dirty="0"/>
            <a:t>All calls to police are answered &amp; dealt with at the FCR/PSC based at Police Headquarters. </a:t>
          </a:r>
        </a:p>
      </dgm:t>
    </dgm:pt>
    <dgm:pt modelId="{7BEEE1CB-7EF5-4890-A9BE-877FC8F497B4}" type="parTrans" cxnId="{2DE8EA9F-B0EF-4EB2-BB45-A6828E0C399D}">
      <dgm:prSet/>
      <dgm:spPr/>
      <dgm:t>
        <a:bodyPr/>
        <a:lstStyle/>
        <a:p>
          <a:endParaRPr lang="en-US"/>
        </a:p>
      </dgm:t>
    </dgm:pt>
    <dgm:pt modelId="{56316135-5CDD-4B18-9459-FBF877AAA4E7}" type="sibTrans" cxnId="{2DE8EA9F-B0EF-4EB2-BB45-A6828E0C399D}">
      <dgm:prSet/>
      <dgm:spPr/>
      <dgm:t>
        <a:bodyPr/>
        <a:lstStyle/>
        <a:p>
          <a:endParaRPr lang="en-US"/>
        </a:p>
      </dgm:t>
    </dgm:pt>
    <dgm:pt modelId="{DBBADEB6-273A-447E-B87D-84F051775082}">
      <dgm:prSet phldrT="[Text]" custT="1"/>
      <dgm:spPr/>
      <dgm:t>
        <a:bodyPr/>
        <a:lstStyle/>
        <a:p>
          <a:r>
            <a:rPr lang="en-US" sz="2400" dirty="0"/>
            <a:t>Sophisticated computer systems are used within them in order to locate &amp; deploy the closest &amp; most appropriate police resource to help us safeguard our communities. </a:t>
          </a:r>
        </a:p>
      </dgm:t>
    </dgm:pt>
    <dgm:pt modelId="{070D7562-2B59-4F72-955D-197CCC6B8582}" type="parTrans" cxnId="{F3866EE1-BAE4-4F16-95AE-EB5D73D037C2}">
      <dgm:prSet/>
      <dgm:spPr/>
      <dgm:t>
        <a:bodyPr/>
        <a:lstStyle/>
        <a:p>
          <a:endParaRPr lang="en-US"/>
        </a:p>
      </dgm:t>
    </dgm:pt>
    <dgm:pt modelId="{31C3AA32-3D8B-4BE3-B2EB-12B1DDFDD5B8}" type="sibTrans" cxnId="{F3866EE1-BAE4-4F16-95AE-EB5D73D037C2}">
      <dgm:prSet/>
      <dgm:spPr/>
      <dgm:t>
        <a:bodyPr/>
        <a:lstStyle/>
        <a:p>
          <a:endParaRPr lang="en-US"/>
        </a:p>
      </dgm:t>
    </dgm:pt>
    <dgm:pt modelId="{448F8A21-3D3E-2C4A-B010-7191AA41431B}" type="pres">
      <dgm:prSet presAssocID="{4181F8FE-549F-4DF2-872B-730DA7052C4C}" presName="vert0" presStyleCnt="0">
        <dgm:presLayoutVars>
          <dgm:dir/>
          <dgm:animOne val="branch"/>
          <dgm:animLvl val="lvl"/>
        </dgm:presLayoutVars>
      </dgm:prSet>
      <dgm:spPr/>
    </dgm:pt>
    <dgm:pt modelId="{15886196-A141-5645-AD96-0A078A70FAB5}" type="pres">
      <dgm:prSet presAssocID="{996153EB-BE9B-4129-B127-B9FEF05E89D7}" presName="thickLine" presStyleLbl="alignNode1" presStyleIdx="0" presStyleCnt="2"/>
      <dgm:spPr/>
    </dgm:pt>
    <dgm:pt modelId="{163BB1CA-6827-A746-A2CD-DC347A8FF1EC}" type="pres">
      <dgm:prSet presAssocID="{996153EB-BE9B-4129-B127-B9FEF05E89D7}" presName="horz1" presStyleCnt="0"/>
      <dgm:spPr/>
    </dgm:pt>
    <dgm:pt modelId="{47168169-3BF5-CB4E-B8F7-49158BEAAAA3}" type="pres">
      <dgm:prSet presAssocID="{996153EB-BE9B-4129-B127-B9FEF05E89D7}" presName="tx1" presStyleLbl="revTx" presStyleIdx="0" presStyleCnt="2"/>
      <dgm:spPr/>
    </dgm:pt>
    <dgm:pt modelId="{F426508E-433F-154E-8C3D-780FB2187931}" type="pres">
      <dgm:prSet presAssocID="{996153EB-BE9B-4129-B127-B9FEF05E89D7}" presName="vert1" presStyleCnt="0"/>
      <dgm:spPr/>
    </dgm:pt>
    <dgm:pt modelId="{9999D5E7-BF40-8D40-A50E-7C411D25D57F}" type="pres">
      <dgm:prSet presAssocID="{DBBADEB6-273A-447E-B87D-84F051775082}" presName="thickLine" presStyleLbl="alignNode1" presStyleIdx="1" presStyleCnt="2"/>
      <dgm:spPr/>
    </dgm:pt>
    <dgm:pt modelId="{6859C5C8-B2BE-204B-8D22-A62A8CCB0E51}" type="pres">
      <dgm:prSet presAssocID="{DBBADEB6-273A-447E-B87D-84F051775082}" presName="horz1" presStyleCnt="0"/>
      <dgm:spPr/>
    </dgm:pt>
    <dgm:pt modelId="{BE65FEB0-34D6-EC43-B64D-61B673472AB0}" type="pres">
      <dgm:prSet presAssocID="{DBBADEB6-273A-447E-B87D-84F051775082}" presName="tx1" presStyleLbl="revTx" presStyleIdx="1" presStyleCnt="2" custLinFactNeighborX="214" custLinFactNeighborY="84121"/>
      <dgm:spPr/>
    </dgm:pt>
    <dgm:pt modelId="{5AA83C0B-BA86-574F-A387-EC4B87C14983}" type="pres">
      <dgm:prSet presAssocID="{DBBADEB6-273A-447E-B87D-84F051775082}" presName="vert1" presStyleCnt="0"/>
      <dgm:spPr/>
    </dgm:pt>
  </dgm:ptLst>
  <dgm:cxnLst>
    <dgm:cxn modelId="{669E801B-ACBA-B442-9943-AB4FF36E87EE}" type="presOf" srcId="{996153EB-BE9B-4129-B127-B9FEF05E89D7}" destId="{47168169-3BF5-CB4E-B8F7-49158BEAAAA3}" srcOrd="0" destOrd="0" presId="urn:microsoft.com/office/officeart/2008/layout/LinedList"/>
    <dgm:cxn modelId="{2DE8EA9F-B0EF-4EB2-BB45-A6828E0C399D}" srcId="{4181F8FE-549F-4DF2-872B-730DA7052C4C}" destId="{996153EB-BE9B-4129-B127-B9FEF05E89D7}" srcOrd="0" destOrd="0" parTransId="{7BEEE1CB-7EF5-4890-A9BE-877FC8F497B4}" sibTransId="{56316135-5CDD-4B18-9459-FBF877AAA4E7}"/>
    <dgm:cxn modelId="{1F2220A6-05B8-D147-A492-96CF20088363}" type="presOf" srcId="{DBBADEB6-273A-447E-B87D-84F051775082}" destId="{BE65FEB0-34D6-EC43-B64D-61B673472AB0}" srcOrd="0" destOrd="0" presId="urn:microsoft.com/office/officeart/2008/layout/LinedList"/>
    <dgm:cxn modelId="{F3866EE1-BAE4-4F16-95AE-EB5D73D037C2}" srcId="{4181F8FE-549F-4DF2-872B-730DA7052C4C}" destId="{DBBADEB6-273A-447E-B87D-84F051775082}" srcOrd="1" destOrd="0" parTransId="{070D7562-2B59-4F72-955D-197CCC6B8582}" sibTransId="{31C3AA32-3D8B-4BE3-B2EB-12B1DDFDD5B8}"/>
    <dgm:cxn modelId="{0266A3EB-AD51-9F48-8BCA-425B334A4C4C}" type="presOf" srcId="{4181F8FE-549F-4DF2-872B-730DA7052C4C}" destId="{448F8A21-3D3E-2C4A-B010-7191AA41431B}" srcOrd="0" destOrd="0" presId="urn:microsoft.com/office/officeart/2008/layout/LinedList"/>
    <dgm:cxn modelId="{55C42402-7CCE-6544-B8F7-9F6E2CA67B8D}" type="presParOf" srcId="{448F8A21-3D3E-2C4A-B010-7191AA41431B}" destId="{15886196-A141-5645-AD96-0A078A70FAB5}" srcOrd="0" destOrd="0" presId="urn:microsoft.com/office/officeart/2008/layout/LinedList"/>
    <dgm:cxn modelId="{3FEA6A72-620B-6547-BC53-E6B6FB976FAC}" type="presParOf" srcId="{448F8A21-3D3E-2C4A-B010-7191AA41431B}" destId="{163BB1CA-6827-A746-A2CD-DC347A8FF1EC}" srcOrd="1" destOrd="0" presId="urn:microsoft.com/office/officeart/2008/layout/LinedList"/>
    <dgm:cxn modelId="{AF4E5CBB-7A50-BD4B-A8B2-65A76DD9754C}" type="presParOf" srcId="{163BB1CA-6827-A746-A2CD-DC347A8FF1EC}" destId="{47168169-3BF5-CB4E-B8F7-49158BEAAAA3}" srcOrd="0" destOrd="0" presId="urn:microsoft.com/office/officeart/2008/layout/LinedList"/>
    <dgm:cxn modelId="{B0E03E54-517E-3F49-A94A-DA537BD260CB}" type="presParOf" srcId="{163BB1CA-6827-A746-A2CD-DC347A8FF1EC}" destId="{F426508E-433F-154E-8C3D-780FB2187931}" srcOrd="1" destOrd="0" presId="urn:microsoft.com/office/officeart/2008/layout/LinedList"/>
    <dgm:cxn modelId="{458DE95A-1588-9346-821F-465717EF5024}" type="presParOf" srcId="{448F8A21-3D3E-2C4A-B010-7191AA41431B}" destId="{9999D5E7-BF40-8D40-A50E-7C411D25D57F}" srcOrd="2" destOrd="0" presId="urn:microsoft.com/office/officeart/2008/layout/LinedList"/>
    <dgm:cxn modelId="{DCAD0998-3DE2-A242-BD88-69DD61F7A92D}" type="presParOf" srcId="{448F8A21-3D3E-2C4A-B010-7191AA41431B}" destId="{6859C5C8-B2BE-204B-8D22-A62A8CCB0E51}" srcOrd="3" destOrd="0" presId="urn:microsoft.com/office/officeart/2008/layout/LinedList"/>
    <dgm:cxn modelId="{478E65F4-98D0-D349-B862-6129BF45AF7C}" type="presParOf" srcId="{6859C5C8-B2BE-204B-8D22-A62A8CCB0E51}" destId="{BE65FEB0-34D6-EC43-B64D-61B673472AB0}" srcOrd="0" destOrd="0" presId="urn:microsoft.com/office/officeart/2008/layout/LinedList"/>
    <dgm:cxn modelId="{6F6F2AF5-643E-FC4B-952C-F21467E9E5F4}" type="presParOf" srcId="{6859C5C8-B2BE-204B-8D22-A62A8CCB0E51}" destId="{5AA83C0B-BA86-574F-A387-EC4B87C1498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5911F5-A3C4-48F5-98EC-4977FC4568DD}" type="doc">
      <dgm:prSet loTypeId="urn:microsoft.com/office/officeart/2005/8/layout/cycle6" loCatId="relationship" qsTypeId="urn:microsoft.com/office/officeart/2005/8/quickstyle/simple1" qsCatId="simple" csTypeId="urn:microsoft.com/office/officeart/2005/8/colors/colorful5" csCatId="colorful" phldr="1"/>
      <dgm:spPr/>
      <dgm:t>
        <a:bodyPr/>
        <a:lstStyle/>
        <a:p>
          <a:endParaRPr lang="en-US"/>
        </a:p>
      </dgm:t>
    </dgm:pt>
    <dgm:pt modelId="{9C124167-3E9F-4E54-B2DE-D9C2B6C8F02A}">
      <dgm:prSet phldrT="[Text]" custT="1"/>
      <dgm:spPr/>
      <dgm:t>
        <a:bodyPr/>
        <a:lstStyle/>
        <a:p>
          <a:r>
            <a:rPr lang="en-US" sz="3600" b="1" i="1" u="sng"/>
            <a:t>T</a:t>
          </a:r>
          <a:r>
            <a:rPr lang="en-US" sz="2400"/>
            <a:t>hreat</a:t>
          </a:r>
          <a:endParaRPr lang="en-US" sz="2400" dirty="0"/>
        </a:p>
      </dgm:t>
    </dgm:pt>
    <dgm:pt modelId="{79BF6E8B-DD1E-49AA-952F-8B30E6A0174A}" type="parTrans" cxnId="{39D2869F-C4D3-4AD6-B14C-C6BF64771E6E}">
      <dgm:prSet/>
      <dgm:spPr/>
      <dgm:t>
        <a:bodyPr/>
        <a:lstStyle/>
        <a:p>
          <a:endParaRPr lang="en-US"/>
        </a:p>
      </dgm:t>
    </dgm:pt>
    <dgm:pt modelId="{F58A9D48-E1EF-4863-B87A-D271C13B944C}" type="sibTrans" cxnId="{39D2869F-C4D3-4AD6-B14C-C6BF64771E6E}">
      <dgm:prSet/>
      <dgm:spPr/>
      <dgm:t>
        <a:bodyPr/>
        <a:lstStyle/>
        <a:p>
          <a:endParaRPr lang="en-US">
            <a:solidFill>
              <a:schemeClr val="tx1"/>
            </a:solidFill>
          </a:endParaRPr>
        </a:p>
      </dgm:t>
    </dgm:pt>
    <dgm:pt modelId="{2C4F20A2-B751-4DA1-B2BA-DD51437F29DC}">
      <dgm:prSet phldrT="[Text]" custT="1"/>
      <dgm:spPr/>
      <dgm:t>
        <a:bodyPr/>
        <a:lstStyle/>
        <a:p>
          <a:r>
            <a:rPr lang="en-US" sz="3600" b="1" i="1" u="sng"/>
            <a:t>H</a:t>
          </a:r>
          <a:r>
            <a:rPr lang="en-US" sz="2400"/>
            <a:t>arm</a:t>
          </a:r>
          <a:endParaRPr lang="en-US" sz="2400" dirty="0"/>
        </a:p>
      </dgm:t>
    </dgm:pt>
    <dgm:pt modelId="{F5436188-414C-43FC-AA54-3CAF36FFD362}" type="parTrans" cxnId="{AFE6C8DC-AF2F-4D45-BFBC-F50DE49184F0}">
      <dgm:prSet/>
      <dgm:spPr/>
      <dgm:t>
        <a:bodyPr/>
        <a:lstStyle/>
        <a:p>
          <a:endParaRPr lang="en-US"/>
        </a:p>
      </dgm:t>
    </dgm:pt>
    <dgm:pt modelId="{14A4458A-FFA3-4681-B05A-AABC8E5F5E83}" type="sibTrans" cxnId="{AFE6C8DC-AF2F-4D45-BFBC-F50DE49184F0}">
      <dgm:prSet/>
      <dgm:spPr/>
      <dgm:t>
        <a:bodyPr/>
        <a:lstStyle/>
        <a:p>
          <a:endParaRPr lang="en-US"/>
        </a:p>
      </dgm:t>
    </dgm:pt>
    <dgm:pt modelId="{270E6E55-43F9-4828-ABFA-20CE0F595FCD}">
      <dgm:prSet phldrT="[Text]" custT="1"/>
      <dgm:spPr/>
      <dgm:t>
        <a:bodyPr/>
        <a:lstStyle/>
        <a:p>
          <a:r>
            <a:rPr lang="en-US" sz="3600" b="1" i="1" u="sng"/>
            <a:t>R</a:t>
          </a:r>
          <a:r>
            <a:rPr lang="en-US" sz="2400"/>
            <a:t>isk</a:t>
          </a:r>
          <a:endParaRPr lang="en-US" sz="2400" dirty="0"/>
        </a:p>
      </dgm:t>
    </dgm:pt>
    <dgm:pt modelId="{79425ECB-6F48-4F3E-9ECA-35179DC769F2}" type="parTrans" cxnId="{5A9539E4-E287-4419-B7B4-A83C250FD1AF}">
      <dgm:prSet/>
      <dgm:spPr/>
      <dgm:t>
        <a:bodyPr/>
        <a:lstStyle/>
        <a:p>
          <a:endParaRPr lang="en-US"/>
        </a:p>
      </dgm:t>
    </dgm:pt>
    <dgm:pt modelId="{967CACE6-FC8D-4696-83D9-2B73EC0451F2}" type="sibTrans" cxnId="{5A9539E4-E287-4419-B7B4-A83C250FD1AF}">
      <dgm:prSet/>
      <dgm:spPr/>
      <dgm:t>
        <a:bodyPr/>
        <a:lstStyle/>
        <a:p>
          <a:endParaRPr lang="en-US"/>
        </a:p>
      </dgm:t>
    </dgm:pt>
    <dgm:pt modelId="{E4051AD2-AD50-42F5-BE08-69A8EC3B07C0}">
      <dgm:prSet phldrT="[Text]" custT="1"/>
      <dgm:spPr/>
      <dgm:t>
        <a:bodyPr/>
        <a:lstStyle/>
        <a:p>
          <a:r>
            <a:rPr lang="en-US" sz="3600" b="1" i="1" u="sng"/>
            <a:t>I</a:t>
          </a:r>
          <a:r>
            <a:rPr lang="en-US" sz="2400"/>
            <a:t>nvestigation</a:t>
          </a:r>
          <a:endParaRPr lang="en-US" sz="2400" dirty="0"/>
        </a:p>
      </dgm:t>
    </dgm:pt>
    <dgm:pt modelId="{530861A3-41F8-4A5C-825C-144DF602D04F}" type="parTrans" cxnId="{3C1C2101-BDAF-4604-A377-02A3068FB403}">
      <dgm:prSet/>
      <dgm:spPr/>
      <dgm:t>
        <a:bodyPr/>
        <a:lstStyle/>
        <a:p>
          <a:endParaRPr lang="en-US"/>
        </a:p>
      </dgm:t>
    </dgm:pt>
    <dgm:pt modelId="{C1FD5D40-D305-40D6-A910-B8DB6805E63D}" type="sibTrans" cxnId="{3C1C2101-BDAF-4604-A377-02A3068FB403}">
      <dgm:prSet/>
      <dgm:spPr/>
      <dgm:t>
        <a:bodyPr/>
        <a:lstStyle/>
        <a:p>
          <a:endParaRPr lang="en-US"/>
        </a:p>
      </dgm:t>
    </dgm:pt>
    <dgm:pt modelId="{881A79C6-C2A8-417E-AF18-7489E9FB7C21}">
      <dgm:prSet phldrT="[Text]" custT="1"/>
      <dgm:spPr/>
      <dgm:t>
        <a:bodyPr/>
        <a:lstStyle/>
        <a:p>
          <a:r>
            <a:rPr lang="en-US" sz="3600" b="1" i="1" u="sng"/>
            <a:t>V</a:t>
          </a:r>
          <a:r>
            <a:rPr lang="en-US" sz="2400"/>
            <a:t>ulnerability</a:t>
          </a:r>
          <a:endParaRPr lang="en-US" sz="2400" dirty="0"/>
        </a:p>
      </dgm:t>
    </dgm:pt>
    <dgm:pt modelId="{29128629-DFE8-4C3F-974E-D5A49CF879E3}" type="parTrans" cxnId="{A9CC06BB-9013-47BC-A915-F1B8ED7E7782}">
      <dgm:prSet/>
      <dgm:spPr/>
      <dgm:t>
        <a:bodyPr/>
        <a:lstStyle/>
        <a:p>
          <a:endParaRPr lang="en-US"/>
        </a:p>
      </dgm:t>
    </dgm:pt>
    <dgm:pt modelId="{67969F57-F098-46F7-A68A-DD9036A9555C}" type="sibTrans" cxnId="{A9CC06BB-9013-47BC-A915-F1B8ED7E7782}">
      <dgm:prSet/>
      <dgm:spPr/>
      <dgm:t>
        <a:bodyPr/>
        <a:lstStyle/>
        <a:p>
          <a:endParaRPr lang="en-US"/>
        </a:p>
      </dgm:t>
    </dgm:pt>
    <dgm:pt modelId="{85522717-79FB-49F1-831B-3EF5817C162B}">
      <dgm:prSet phldrT="[Text]" custT="1"/>
      <dgm:spPr/>
      <dgm:t>
        <a:bodyPr/>
        <a:lstStyle/>
        <a:p>
          <a:r>
            <a:rPr lang="en-US" sz="3600" b="1" i="1" u="sng"/>
            <a:t>E</a:t>
          </a:r>
          <a:r>
            <a:rPr lang="en-US" sz="2400"/>
            <a:t>ngagement</a:t>
          </a:r>
          <a:endParaRPr lang="en-US" sz="2400" dirty="0"/>
        </a:p>
      </dgm:t>
    </dgm:pt>
    <dgm:pt modelId="{DF225AC3-5C95-46F9-9DB6-75E702F7B740}" type="parTrans" cxnId="{932B390E-48C9-450C-8FB6-5A9E5FB0F0C9}">
      <dgm:prSet/>
      <dgm:spPr/>
      <dgm:t>
        <a:bodyPr/>
        <a:lstStyle/>
        <a:p>
          <a:endParaRPr lang="en-US"/>
        </a:p>
      </dgm:t>
    </dgm:pt>
    <dgm:pt modelId="{82853DF9-7A75-43F1-A35A-EDBBAC3136DF}" type="sibTrans" cxnId="{932B390E-48C9-450C-8FB6-5A9E5FB0F0C9}">
      <dgm:prSet/>
      <dgm:spPr/>
      <dgm:t>
        <a:bodyPr/>
        <a:lstStyle/>
        <a:p>
          <a:endParaRPr lang="en-US"/>
        </a:p>
      </dgm:t>
    </dgm:pt>
    <dgm:pt modelId="{3F262252-D59F-4FF3-B8F1-2D4A3A71D01C}" type="pres">
      <dgm:prSet presAssocID="{385911F5-A3C4-48F5-98EC-4977FC4568DD}" presName="cycle" presStyleCnt="0">
        <dgm:presLayoutVars>
          <dgm:dir/>
          <dgm:resizeHandles val="exact"/>
        </dgm:presLayoutVars>
      </dgm:prSet>
      <dgm:spPr/>
    </dgm:pt>
    <dgm:pt modelId="{546D552E-A5CF-469B-B45D-30EC4DA02A25}" type="pres">
      <dgm:prSet presAssocID="{9C124167-3E9F-4E54-B2DE-D9C2B6C8F02A}" presName="node" presStyleLbl="node1" presStyleIdx="0" presStyleCnt="6" custScaleX="161172">
        <dgm:presLayoutVars>
          <dgm:bulletEnabled val="1"/>
        </dgm:presLayoutVars>
      </dgm:prSet>
      <dgm:spPr/>
    </dgm:pt>
    <dgm:pt modelId="{3E6197ED-E9BB-4A64-B122-8D7398B884FE}" type="pres">
      <dgm:prSet presAssocID="{9C124167-3E9F-4E54-B2DE-D9C2B6C8F02A}" presName="spNode" presStyleCnt="0"/>
      <dgm:spPr/>
    </dgm:pt>
    <dgm:pt modelId="{1C20DCE4-2323-46C0-9B94-8B7401D74A8B}" type="pres">
      <dgm:prSet presAssocID="{F58A9D48-E1EF-4863-B87A-D271C13B944C}" presName="sibTrans" presStyleLbl="sibTrans1D1" presStyleIdx="0" presStyleCnt="6"/>
      <dgm:spPr/>
    </dgm:pt>
    <dgm:pt modelId="{C0E34924-99AD-41C6-9DD3-D41F09133286}" type="pres">
      <dgm:prSet presAssocID="{2C4F20A2-B751-4DA1-B2BA-DD51437F29DC}" presName="node" presStyleLbl="node1" presStyleIdx="1" presStyleCnt="6" custScaleX="161351">
        <dgm:presLayoutVars>
          <dgm:bulletEnabled val="1"/>
        </dgm:presLayoutVars>
      </dgm:prSet>
      <dgm:spPr/>
    </dgm:pt>
    <dgm:pt modelId="{36066A3E-A9EF-47C3-8BF7-0FF998ABF208}" type="pres">
      <dgm:prSet presAssocID="{2C4F20A2-B751-4DA1-B2BA-DD51437F29DC}" presName="spNode" presStyleCnt="0"/>
      <dgm:spPr/>
    </dgm:pt>
    <dgm:pt modelId="{2ADC9499-AB13-49AD-9AC9-10CB9F745E7D}" type="pres">
      <dgm:prSet presAssocID="{14A4458A-FFA3-4681-B05A-AABC8E5F5E83}" presName="sibTrans" presStyleLbl="sibTrans1D1" presStyleIdx="1" presStyleCnt="6"/>
      <dgm:spPr/>
    </dgm:pt>
    <dgm:pt modelId="{4765B36B-458A-4573-A7F6-D4EE18260D82}" type="pres">
      <dgm:prSet presAssocID="{270E6E55-43F9-4828-ABFA-20CE0F595FCD}" presName="node" presStyleLbl="node1" presStyleIdx="2" presStyleCnt="6" custScaleX="161447">
        <dgm:presLayoutVars>
          <dgm:bulletEnabled val="1"/>
        </dgm:presLayoutVars>
      </dgm:prSet>
      <dgm:spPr/>
    </dgm:pt>
    <dgm:pt modelId="{0C17A7EE-8AE2-44C7-801A-4A4B2321EE1A}" type="pres">
      <dgm:prSet presAssocID="{270E6E55-43F9-4828-ABFA-20CE0F595FCD}" presName="spNode" presStyleCnt="0"/>
      <dgm:spPr/>
    </dgm:pt>
    <dgm:pt modelId="{9A368837-DB89-4CCF-B83B-341B5E616824}" type="pres">
      <dgm:prSet presAssocID="{967CACE6-FC8D-4696-83D9-2B73EC0451F2}" presName="sibTrans" presStyleLbl="sibTrans1D1" presStyleIdx="2" presStyleCnt="6"/>
      <dgm:spPr/>
    </dgm:pt>
    <dgm:pt modelId="{A57382B5-0B7D-49E0-8103-38E32E108F42}" type="pres">
      <dgm:prSet presAssocID="{E4051AD2-AD50-42F5-BE08-69A8EC3B07C0}" presName="node" presStyleLbl="node1" presStyleIdx="3" presStyleCnt="6" custScaleX="149851">
        <dgm:presLayoutVars>
          <dgm:bulletEnabled val="1"/>
        </dgm:presLayoutVars>
      </dgm:prSet>
      <dgm:spPr/>
    </dgm:pt>
    <dgm:pt modelId="{BC28D11F-F820-4DEE-8C6F-4F069072E790}" type="pres">
      <dgm:prSet presAssocID="{E4051AD2-AD50-42F5-BE08-69A8EC3B07C0}" presName="spNode" presStyleCnt="0"/>
      <dgm:spPr/>
    </dgm:pt>
    <dgm:pt modelId="{EC365E49-2051-4022-A511-487604CD4B77}" type="pres">
      <dgm:prSet presAssocID="{C1FD5D40-D305-40D6-A910-B8DB6805E63D}" presName="sibTrans" presStyleLbl="sibTrans1D1" presStyleIdx="3" presStyleCnt="6"/>
      <dgm:spPr/>
    </dgm:pt>
    <dgm:pt modelId="{5E3655E8-060B-45A9-9088-4051DE337BA2}" type="pres">
      <dgm:prSet presAssocID="{881A79C6-C2A8-417E-AF18-7489E9FB7C21}" presName="node" presStyleLbl="node1" presStyleIdx="4" presStyleCnt="6" custScaleX="150862">
        <dgm:presLayoutVars>
          <dgm:bulletEnabled val="1"/>
        </dgm:presLayoutVars>
      </dgm:prSet>
      <dgm:spPr/>
    </dgm:pt>
    <dgm:pt modelId="{6F3B700E-8A43-4D40-BA92-7DD79EAE03DC}" type="pres">
      <dgm:prSet presAssocID="{881A79C6-C2A8-417E-AF18-7489E9FB7C21}" presName="spNode" presStyleCnt="0"/>
      <dgm:spPr/>
    </dgm:pt>
    <dgm:pt modelId="{1A3EA9C5-C2F0-4777-985E-0AB99D9FC402}" type="pres">
      <dgm:prSet presAssocID="{67969F57-F098-46F7-A68A-DD9036A9555C}" presName="sibTrans" presStyleLbl="sibTrans1D1" presStyleIdx="4" presStyleCnt="6"/>
      <dgm:spPr/>
    </dgm:pt>
    <dgm:pt modelId="{BE6692D0-C013-4C21-9875-B9441BD5FE1C}" type="pres">
      <dgm:prSet presAssocID="{85522717-79FB-49F1-831B-3EF5817C162B}" presName="node" presStyleLbl="node1" presStyleIdx="5" presStyleCnt="6" custScaleX="161797">
        <dgm:presLayoutVars>
          <dgm:bulletEnabled val="1"/>
        </dgm:presLayoutVars>
      </dgm:prSet>
      <dgm:spPr/>
    </dgm:pt>
    <dgm:pt modelId="{D7D15784-9298-480F-A3AB-BC700CD59F3E}" type="pres">
      <dgm:prSet presAssocID="{85522717-79FB-49F1-831B-3EF5817C162B}" presName="spNode" presStyleCnt="0"/>
      <dgm:spPr/>
    </dgm:pt>
    <dgm:pt modelId="{52D338E4-A04C-440E-B931-6DDC025169BA}" type="pres">
      <dgm:prSet presAssocID="{82853DF9-7A75-43F1-A35A-EDBBAC3136DF}" presName="sibTrans" presStyleLbl="sibTrans1D1" presStyleIdx="5" presStyleCnt="6"/>
      <dgm:spPr/>
    </dgm:pt>
  </dgm:ptLst>
  <dgm:cxnLst>
    <dgm:cxn modelId="{3C1C2101-BDAF-4604-A377-02A3068FB403}" srcId="{385911F5-A3C4-48F5-98EC-4977FC4568DD}" destId="{E4051AD2-AD50-42F5-BE08-69A8EC3B07C0}" srcOrd="3" destOrd="0" parTransId="{530861A3-41F8-4A5C-825C-144DF602D04F}" sibTransId="{C1FD5D40-D305-40D6-A910-B8DB6805E63D}"/>
    <dgm:cxn modelId="{932B390E-48C9-450C-8FB6-5A9E5FB0F0C9}" srcId="{385911F5-A3C4-48F5-98EC-4977FC4568DD}" destId="{85522717-79FB-49F1-831B-3EF5817C162B}" srcOrd="5" destOrd="0" parTransId="{DF225AC3-5C95-46F9-9DB6-75E702F7B740}" sibTransId="{82853DF9-7A75-43F1-A35A-EDBBAC3136DF}"/>
    <dgm:cxn modelId="{55005B25-6405-4547-A695-4ABFF924A8E1}" type="presOf" srcId="{C1FD5D40-D305-40D6-A910-B8DB6805E63D}" destId="{EC365E49-2051-4022-A511-487604CD4B77}" srcOrd="0" destOrd="0" presId="urn:microsoft.com/office/officeart/2005/8/layout/cycle6"/>
    <dgm:cxn modelId="{B28CB02A-8082-410C-BFBB-81BE376CA29A}" type="presOf" srcId="{270E6E55-43F9-4828-ABFA-20CE0F595FCD}" destId="{4765B36B-458A-4573-A7F6-D4EE18260D82}" srcOrd="0" destOrd="0" presId="urn:microsoft.com/office/officeart/2005/8/layout/cycle6"/>
    <dgm:cxn modelId="{56544D42-6256-4168-A560-88EB22BF0D48}" type="presOf" srcId="{85522717-79FB-49F1-831B-3EF5817C162B}" destId="{BE6692D0-C013-4C21-9875-B9441BD5FE1C}" srcOrd="0" destOrd="0" presId="urn:microsoft.com/office/officeart/2005/8/layout/cycle6"/>
    <dgm:cxn modelId="{279A424E-1055-4ADD-A5FC-E304031BB34C}" type="presOf" srcId="{967CACE6-FC8D-4696-83D9-2B73EC0451F2}" destId="{9A368837-DB89-4CCF-B83B-341B5E616824}" srcOrd="0" destOrd="0" presId="urn:microsoft.com/office/officeart/2005/8/layout/cycle6"/>
    <dgm:cxn modelId="{C683965F-5D63-4B62-957C-2AEF40BF5816}" type="presOf" srcId="{14A4458A-FFA3-4681-B05A-AABC8E5F5E83}" destId="{2ADC9499-AB13-49AD-9AC9-10CB9F745E7D}" srcOrd="0" destOrd="0" presId="urn:microsoft.com/office/officeart/2005/8/layout/cycle6"/>
    <dgm:cxn modelId="{4CF8C47A-CA40-4BC9-85D1-0EC81A99F93E}" type="presOf" srcId="{82853DF9-7A75-43F1-A35A-EDBBAC3136DF}" destId="{52D338E4-A04C-440E-B931-6DDC025169BA}" srcOrd="0" destOrd="0" presId="urn:microsoft.com/office/officeart/2005/8/layout/cycle6"/>
    <dgm:cxn modelId="{0171F17B-3B59-460B-ADB2-89466686CCBA}" type="presOf" srcId="{67969F57-F098-46F7-A68A-DD9036A9555C}" destId="{1A3EA9C5-C2F0-4777-985E-0AB99D9FC402}" srcOrd="0" destOrd="0" presId="urn:microsoft.com/office/officeart/2005/8/layout/cycle6"/>
    <dgm:cxn modelId="{69340D83-1688-4A9D-AD1D-2FAD0E69ADD3}" type="presOf" srcId="{385911F5-A3C4-48F5-98EC-4977FC4568DD}" destId="{3F262252-D59F-4FF3-B8F1-2D4A3A71D01C}" srcOrd="0" destOrd="0" presId="urn:microsoft.com/office/officeart/2005/8/layout/cycle6"/>
    <dgm:cxn modelId="{8F4E4783-0E43-4222-ADE9-1A07E737682A}" type="presOf" srcId="{E4051AD2-AD50-42F5-BE08-69A8EC3B07C0}" destId="{A57382B5-0B7D-49E0-8103-38E32E108F42}" srcOrd="0" destOrd="0" presId="urn:microsoft.com/office/officeart/2005/8/layout/cycle6"/>
    <dgm:cxn modelId="{39D2869F-C4D3-4AD6-B14C-C6BF64771E6E}" srcId="{385911F5-A3C4-48F5-98EC-4977FC4568DD}" destId="{9C124167-3E9F-4E54-B2DE-D9C2B6C8F02A}" srcOrd="0" destOrd="0" parTransId="{79BF6E8B-DD1E-49AA-952F-8B30E6A0174A}" sibTransId="{F58A9D48-E1EF-4863-B87A-D271C13B944C}"/>
    <dgm:cxn modelId="{A9CC06BB-9013-47BC-A915-F1B8ED7E7782}" srcId="{385911F5-A3C4-48F5-98EC-4977FC4568DD}" destId="{881A79C6-C2A8-417E-AF18-7489E9FB7C21}" srcOrd="4" destOrd="0" parTransId="{29128629-DFE8-4C3F-974E-D5A49CF879E3}" sibTransId="{67969F57-F098-46F7-A68A-DD9036A9555C}"/>
    <dgm:cxn modelId="{5CF033D1-8546-4599-BAC2-4D9C799C3F78}" type="presOf" srcId="{F58A9D48-E1EF-4863-B87A-D271C13B944C}" destId="{1C20DCE4-2323-46C0-9B94-8B7401D74A8B}" srcOrd="0" destOrd="0" presId="urn:microsoft.com/office/officeart/2005/8/layout/cycle6"/>
    <dgm:cxn modelId="{6F3D84D4-10B4-46D2-B98B-DFA136D52DBF}" type="presOf" srcId="{2C4F20A2-B751-4DA1-B2BA-DD51437F29DC}" destId="{C0E34924-99AD-41C6-9DD3-D41F09133286}" srcOrd="0" destOrd="0" presId="urn:microsoft.com/office/officeart/2005/8/layout/cycle6"/>
    <dgm:cxn modelId="{AFE6C8DC-AF2F-4D45-BFBC-F50DE49184F0}" srcId="{385911F5-A3C4-48F5-98EC-4977FC4568DD}" destId="{2C4F20A2-B751-4DA1-B2BA-DD51437F29DC}" srcOrd="1" destOrd="0" parTransId="{F5436188-414C-43FC-AA54-3CAF36FFD362}" sibTransId="{14A4458A-FFA3-4681-B05A-AABC8E5F5E83}"/>
    <dgm:cxn modelId="{5A9539E4-E287-4419-B7B4-A83C250FD1AF}" srcId="{385911F5-A3C4-48F5-98EC-4977FC4568DD}" destId="{270E6E55-43F9-4828-ABFA-20CE0F595FCD}" srcOrd="2" destOrd="0" parTransId="{79425ECB-6F48-4F3E-9ECA-35179DC769F2}" sibTransId="{967CACE6-FC8D-4696-83D9-2B73EC0451F2}"/>
    <dgm:cxn modelId="{37B8FBE8-3465-4EF4-BEEF-85C8B641D6AF}" type="presOf" srcId="{881A79C6-C2A8-417E-AF18-7489E9FB7C21}" destId="{5E3655E8-060B-45A9-9088-4051DE337BA2}" srcOrd="0" destOrd="0" presId="urn:microsoft.com/office/officeart/2005/8/layout/cycle6"/>
    <dgm:cxn modelId="{9A6D5CF6-DBD4-45D8-9EE5-5C44EAA53835}" type="presOf" srcId="{9C124167-3E9F-4E54-B2DE-D9C2B6C8F02A}" destId="{546D552E-A5CF-469B-B45D-30EC4DA02A25}" srcOrd="0" destOrd="0" presId="urn:microsoft.com/office/officeart/2005/8/layout/cycle6"/>
    <dgm:cxn modelId="{93176E56-92C1-44C0-93F8-1F3DAA6FDAC4}" type="presParOf" srcId="{3F262252-D59F-4FF3-B8F1-2D4A3A71D01C}" destId="{546D552E-A5CF-469B-B45D-30EC4DA02A25}" srcOrd="0" destOrd="0" presId="urn:microsoft.com/office/officeart/2005/8/layout/cycle6"/>
    <dgm:cxn modelId="{FA66AA4B-10ED-4284-9D5A-27176242C40E}" type="presParOf" srcId="{3F262252-D59F-4FF3-B8F1-2D4A3A71D01C}" destId="{3E6197ED-E9BB-4A64-B122-8D7398B884FE}" srcOrd="1" destOrd="0" presId="urn:microsoft.com/office/officeart/2005/8/layout/cycle6"/>
    <dgm:cxn modelId="{BBE56D5C-61A1-4B8C-8107-5198692705B1}" type="presParOf" srcId="{3F262252-D59F-4FF3-B8F1-2D4A3A71D01C}" destId="{1C20DCE4-2323-46C0-9B94-8B7401D74A8B}" srcOrd="2" destOrd="0" presId="urn:microsoft.com/office/officeart/2005/8/layout/cycle6"/>
    <dgm:cxn modelId="{FAE15EF7-5557-4185-A72E-CBF5B20F5E15}" type="presParOf" srcId="{3F262252-D59F-4FF3-B8F1-2D4A3A71D01C}" destId="{C0E34924-99AD-41C6-9DD3-D41F09133286}" srcOrd="3" destOrd="0" presId="urn:microsoft.com/office/officeart/2005/8/layout/cycle6"/>
    <dgm:cxn modelId="{FFBB3B32-2D56-4DC2-9790-5207F146415A}" type="presParOf" srcId="{3F262252-D59F-4FF3-B8F1-2D4A3A71D01C}" destId="{36066A3E-A9EF-47C3-8BF7-0FF998ABF208}" srcOrd="4" destOrd="0" presId="urn:microsoft.com/office/officeart/2005/8/layout/cycle6"/>
    <dgm:cxn modelId="{BD758A66-3326-4EA9-BFFB-172383855E82}" type="presParOf" srcId="{3F262252-D59F-4FF3-B8F1-2D4A3A71D01C}" destId="{2ADC9499-AB13-49AD-9AC9-10CB9F745E7D}" srcOrd="5" destOrd="0" presId="urn:microsoft.com/office/officeart/2005/8/layout/cycle6"/>
    <dgm:cxn modelId="{D6CC0792-A575-40A2-BD8D-96E0040ACBDB}" type="presParOf" srcId="{3F262252-D59F-4FF3-B8F1-2D4A3A71D01C}" destId="{4765B36B-458A-4573-A7F6-D4EE18260D82}" srcOrd="6" destOrd="0" presId="urn:microsoft.com/office/officeart/2005/8/layout/cycle6"/>
    <dgm:cxn modelId="{7BA15624-FC2B-4473-8041-654DCC2F73A3}" type="presParOf" srcId="{3F262252-D59F-4FF3-B8F1-2D4A3A71D01C}" destId="{0C17A7EE-8AE2-44C7-801A-4A4B2321EE1A}" srcOrd="7" destOrd="0" presId="urn:microsoft.com/office/officeart/2005/8/layout/cycle6"/>
    <dgm:cxn modelId="{A8B4B6C7-4B04-45EC-8121-4C555DABE5E2}" type="presParOf" srcId="{3F262252-D59F-4FF3-B8F1-2D4A3A71D01C}" destId="{9A368837-DB89-4CCF-B83B-341B5E616824}" srcOrd="8" destOrd="0" presId="urn:microsoft.com/office/officeart/2005/8/layout/cycle6"/>
    <dgm:cxn modelId="{C5AA6D0F-06D4-43FA-A52D-D78D00589316}" type="presParOf" srcId="{3F262252-D59F-4FF3-B8F1-2D4A3A71D01C}" destId="{A57382B5-0B7D-49E0-8103-38E32E108F42}" srcOrd="9" destOrd="0" presId="urn:microsoft.com/office/officeart/2005/8/layout/cycle6"/>
    <dgm:cxn modelId="{F07833A0-4EFA-4B95-8902-6C47733299BA}" type="presParOf" srcId="{3F262252-D59F-4FF3-B8F1-2D4A3A71D01C}" destId="{BC28D11F-F820-4DEE-8C6F-4F069072E790}" srcOrd="10" destOrd="0" presId="urn:microsoft.com/office/officeart/2005/8/layout/cycle6"/>
    <dgm:cxn modelId="{BF859732-7470-45D3-AF8C-458CDBE70282}" type="presParOf" srcId="{3F262252-D59F-4FF3-B8F1-2D4A3A71D01C}" destId="{EC365E49-2051-4022-A511-487604CD4B77}" srcOrd="11" destOrd="0" presId="urn:microsoft.com/office/officeart/2005/8/layout/cycle6"/>
    <dgm:cxn modelId="{F3EF0663-9D16-4E51-9073-4A5F59CEADF9}" type="presParOf" srcId="{3F262252-D59F-4FF3-B8F1-2D4A3A71D01C}" destId="{5E3655E8-060B-45A9-9088-4051DE337BA2}" srcOrd="12" destOrd="0" presId="urn:microsoft.com/office/officeart/2005/8/layout/cycle6"/>
    <dgm:cxn modelId="{8F32B7C2-2616-4347-BC06-213CDF92B62E}" type="presParOf" srcId="{3F262252-D59F-4FF3-B8F1-2D4A3A71D01C}" destId="{6F3B700E-8A43-4D40-BA92-7DD79EAE03DC}" srcOrd="13" destOrd="0" presId="urn:microsoft.com/office/officeart/2005/8/layout/cycle6"/>
    <dgm:cxn modelId="{B363B0BF-A358-4803-B326-C68A6C023AB6}" type="presParOf" srcId="{3F262252-D59F-4FF3-B8F1-2D4A3A71D01C}" destId="{1A3EA9C5-C2F0-4777-985E-0AB99D9FC402}" srcOrd="14" destOrd="0" presId="urn:microsoft.com/office/officeart/2005/8/layout/cycle6"/>
    <dgm:cxn modelId="{429575F4-BFB0-4375-BC91-F08C9D777990}" type="presParOf" srcId="{3F262252-D59F-4FF3-B8F1-2D4A3A71D01C}" destId="{BE6692D0-C013-4C21-9875-B9441BD5FE1C}" srcOrd="15" destOrd="0" presId="urn:microsoft.com/office/officeart/2005/8/layout/cycle6"/>
    <dgm:cxn modelId="{6B7A6E3B-1930-4688-A408-2A3CCC6CA650}" type="presParOf" srcId="{3F262252-D59F-4FF3-B8F1-2D4A3A71D01C}" destId="{D7D15784-9298-480F-A3AB-BC700CD59F3E}" srcOrd="16" destOrd="0" presId="urn:microsoft.com/office/officeart/2005/8/layout/cycle6"/>
    <dgm:cxn modelId="{3C6C477F-8E3F-4CA1-B4E3-CF7613F4C8E4}" type="presParOf" srcId="{3F262252-D59F-4FF3-B8F1-2D4A3A71D01C}" destId="{52D338E4-A04C-440E-B931-6DDC025169BA}"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1_4" csCatId="accent1" phldr="1"/>
      <dgm:spPr/>
      <dgm:t>
        <a:bodyPr/>
        <a:lstStyle/>
        <a:p>
          <a:endParaRPr lang="en-US"/>
        </a:p>
      </dgm:t>
    </dgm:pt>
    <dgm:pt modelId="{9E4F5C24-BD2F-43BF-AF14-016FA08423D3}">
      <dgm:prSet phldrT="[Text]"/>
      <dgm:spPr/>
      <dgm:t>
        <a:bodyPr/>
        <a:lstStyle/>
        <a:p>
          <a:r>
            <a:rPr lang="en-US" b="1" dirty="0"/>
            <a:t>APC</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A</a:t>
          </a:r>
          <a:r>
            <a:rPr lang="en-US" sz="2400"/>
            <a:t>ssess</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P</a:t>
          </a:r>
          <a:r>
            <a:rPr lang="en-US" sz="2400"/>
            <a:t>rotect</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C</a:t>
          </a:r>
          <a:r>
            <a:rPr lang="en-US" sz="2400"/>
            <a:t>ommunicate</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C366C6-C16B-4035-ACE9-2F5B0BDB71F9}"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C4296442-2E5E-401F-9663-F2CD621FFEA3}">
      <dgm:prSet phldrT="[Text]" custT="1"/>
      <dgm:spPr/>
      <dgm:t>
        <a:bodyPr/>
        <a:lstStyle/>
        <a:p>
          <a:r>
            <a:rPr lang="en-US" sz="3200" b="1" u="sng" dirty="0">
              <a:solidFill>
                <a:schemeClr val="accent1"/>
              </a:solidFill>
            </a:rPr>
            <a:t>Reactive</a:t>
          </a:r>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800" b="1" u="sng" dirty="0">
              <a:solidFill>
                <a:schemeClr val="accent1"/>
              </a:solidFill>
            </a:rPr>
            <a:t>Proactive</a:t>
          </a:r>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568D2850-47B5-4440-85DB-D5C243E90623}" type="pres">
      <dgm:prSet presAssocID="{E4C366C6-C16B-4035-ACE9-2F5B0BDB71F9}" presName="vert0" presStyleCnt="0">
        <dgm:presLayoutVars>
          <dgm:dir/>
          <dgm:animOne val="branch"/>
          <dgm:animLvl val="lvl"/>
        </dgm:presLayoutVars>
      </dgm:prSet>
      <dgm:spPr/>
    </dgm:pt>
    <dgm:pt modelId="{A2A7C839-F469-4245-B5AE-A5F9EA0F78C3}" type="pres">
      <dgm:prSet presAssocID="{C4296442-2E5E-401F-9663-F2CD621FFEA3}" presName="thickLine" presStyleLbl="alignNode1" presStyleIdx="0" presStyleCnt="2"/>
      <dgm:spPr/>
    </dgm:pt>
    <dgm:pt modelId="{5BB45255-6DC0-E246-9497-46772D121F3A}" type="pres">
      <dgm:prSet presAssocID="{C4296442-2E5E-401F-9663-F2CD621FFEA3}" presName="horz1" presStyleCnt="0"/>
      <dgm:spPr/>
    </dgm:pt>
    <dgm:pt modelId="{99172250-1682-D34E-843C-A35C45EBA578}" type="pres">
      <dgm:prSet presAssocID="{C4296442-2E5E-401F-9663-F2CD621FFEA3}" presName="tx1" presStyleLbl="revTx" presStyleIdx="0" presStyleCnt="4"/>
      <dgm:spPr/>
    </dgm:pt>
    <dgm:pt modelId="{20845EE5-5CD0-574E-9A30-1A4C225416E6}" type="pres">
      <dgm:prSet presAssocID="{C4296442-2E5E-401F-9663-F2CD621FFEA3}" presName="vert1" presStyleCnt="0"/>
      <dgm:spPr/>
    </dgm:pt>
    <dgm:pt modelId="{60F53551-FEBB-7E40-BBD6-208F322432BF}" type="pres">
      <dgm:prSet presAssocID="{E0EA3FA7-0200-459D-A1E1-DFC746F095ED}" presName="vertSpace2a" presStyleCnt="0"/>
      <dgm:spPr/>
    </dgm:pt>
    <dgm:pt modelId="{7F6FE933-84D5-9145-9071-F9582ABFF310}" type="pres">
      <dgm:prSet presAssocID="{E0EA3FA7-0200-459D-A1E1-DFC746F095ED}" presName="horz2" presStyleCnt="0"/>
      <dgm:spPr/>
    </dgm:pt>
    <dgm:pt modelId="{ABECC114-6164-4A4B-8DF6-32C402732DB7}" type="pres">
      <dgm:prSet presAssocID="{E0EA3FA7-0200-459D-A1E1-DFC746F095ED}" presName="horzSpace2" presStyleCnt="0"/>
      <dgm:spPr/>
    </dgm:pt>
    <dgm:pt modelId="{7BA12371-149B-D641-A8E7-7691DB87BF06}" type="pres">
      <dgm:prSet presAssocID="{E0EA3FA7-0200-459D-A1E1-DFC746F095ED}" presName="tx2" presStyleLbl="revTx" presStyleIdx="1" presStyleCnt="4"/>
      <dgm:spPr/>
    </dgm:pt>
    <dgm:pt modelId="{A80139B6-CE5E-5540-93A4-F902E30B682A}" type="pres">
      <dgm:prSet presAssocID="{E0EA3FA7-0200-459D-A1E1-DFC746F095ED}" presName="vert2" presStyleCnt="0"/>
      <dgm:spPr/>
    </dgm:pt>
    <dgm:pt modelId="{DE00663D-B8E5-5D4C-B904-980CF50AAE52}" type="pres">
      <dgm:prSet presAssocID="{E0EA3FA7-0200-459D-A1E1-DFC746F095ED}" presName="thinLine2b" presStyleLbl="callout" presStyleIdx="0" presStyleCnt="2"/>
      <dgm:spPr/>
    </dgm:pt>
    <dgm:pt modelId="{5B1EF2D7-5E97-E046-B2F8-F6406A2F7FBC}" type="pres">
      <dgm:prSet presAssocID="{E0EA3FA7-0200-459D-A1E1-DFC746F095ED}" presName="vertSpace2b" presStyleCnt="0"/>
      <dgm:spPr/>
    </dgm:pt>
    <dgm:pt modelId="{B850DA63-5980-FC4B-BF2B-480CCF0F2877}" type="pres">
      <dgm:prSet presAssocID="{22306665-6B0C-4381-9701-03B2A27B0704}" presName="thickLine" presStyleLbl="alignNode1" presStyleIdx="1" presStyleCnt="2"/>
      <dgm:spPr/>
    </dgm:pt>
    <dgm:pt modelId="{396AD438-0920-CE40-97AD-665CECC4A9FE}" type="pres">
      <dgm:prSet presAssocID="{22306665-6B0C-4381-9701-03B2A27B0704}" presName="horz1" presStyleCnt="0"/>
      <dgm:spPr/>
    </dgm:pt>
    <dgm:pt modelId="{7D1D5F92-EC8C-4748-84B4-50CBD8111AA0}" type="pres">
      <dgm:prSet presAssocID="{22306665-6B0C-4381-9701-03B2A27B0704}" presName="tx1" presStyleLbl="revTx" presStyleIdx="2" presStyleCnt="4"/>
      <dgm:spPr/>
    </dgm:pt>
    <dgm:pt modelId="{498CEBB6-64F8-0545-840F-E85903026FCE}" type="pres">
      <dgm:prSet presAssocID="{22306665-6B0C-4381-9701-03B2A27B0704}" presName="vert1" presStyleCnt="0"/>
      <dgm:spPr/>
    </dgm:pt>
    <dgm:pt modelId="{803CBF13-36DA-A84F-B72A-91A787F98E49}" type="pres">
      <dgm:prSet presAssocID="{1F362DE6-13F7-4B76-9ACE-3D01DB5D1DFC}" presName="vertSpace2a" presStyleCnt="0"/>
      <dgm:spPr/>
    </dgm:pt>
    <dgm:pt modelId="{763E0C9D-14D4-2843-9E02-BCACBFCBB1DC}" type="pres">
      <dgm:prSet presAssocID="{1F362DE6-13F7-4B76-9ACE-3D01DB5D1DFC}" presName="horz2" presStyleCnt="0"/>
      <dgm:spPr/>
    </dgm:pt>
    <dgm:pt modelId="{106EC700-AE59-B94B-BEF5-D95E188075FE}" type="pres">
      <dgm:prSet presAssocID="{1F362DE6-13F7-4B76-9ACE-3D01DB5D1DFC}" presName="horzSpace2" presStyleCnt="0"/>
      <dgm:spPr/>
    </dgm:pt>
    <dgm:pt modelId="{95808EEA-BFF7-FA40-8B4E-5D9519848AE8}" type="pres">
      <dgm:prSet presAssocID="{1F362DE6-13F7-4B76-9ACE-3D01DB5D1DFC}" presName="tx2" presStyleLbl="revTx" presStyleIdx="3" presStyleCnt="4"/>
      <dgm:spPr/>
    </dgm:pt>
    <dgm:pt modelId="{5D282980-8256-D54D-80C2-C7577E69FDFB}" type="pres">
      <dgm:prSet presAssocID="{1F362DE6-13F7-4B76-9ACE-3D01DB5D1DFC}" presName="vert2" presStyleCnt="0"/>
      <dgm:spPr/>
    </dgm:pt>
    <dgm:pt modelId="{6107052C-31C1-0C4A-8716-B60E39F09343}" type="pres">
      <dgm:prSet presAssocID="{1F362DE6-13F7-4B76-9ACE-3D01DB5D1DFC}" presName="thinLine2b" presStyleLbl="callout" presStyleIdx="1" presStyleCnt="2"/>
      <dgm:spPr/>
    </dgm:pt>
    <dgm:pt modelId="{EF2FAE76-5FC0-C448-A42A-3A64F949CD1E}" type="pres">
      <dgm:prSet presAssocID="{1F362DE6-13F7-4B76-9ACE-3D01DB5D1DFC}" presName="vertSpace2b" presStyleCnt="0"/>
      <dgm:spPr/>
    </dgm:pt>
  </dgm:ptLst>
  <dgm:cxnLst>
    <dgm:cxn modelId="{9FA77E21-0B19-C04D-8D35-944A81D014F9}" type="presOf" srcId="{E0EA3FA7-0200-459D-A1E1-DFC746F095ED}" destId="{7BA12371-149B-D641-A8E7-7691DB87BF06}" srcOrd="0" destOrd="0" presId="urn:microsoft.com/office/officeart/2008/layout/LinedLi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21C4F841-4550-C641-B022-E5A58C989081}" type="presOf" srcId="{22306665-6B0C-4381-9701-03B2A27B0704}" destId="{7D1D5F92-EC8C-4748-84B4-50CBD8111AA0}" srcOrd="0" destOrd="0" presId="urn:microsoft.com/office/officeart/2008/layout/LinedList"/>
    <dgm:cxn modelId="{FCAEA15E-6C08-4940-A215-17F495746AF1}" type="presOf" srcId="{C4296442-2E5E-401F-9663-F2CD621FFEA3}" destId="{99172250-1682-D34E-843C-A35C45EBA578}" srcOrd="0" destOrd="0" presId="urn:microsoft.com/office/officeart/2008/layout/LinedList"/>
    <dgm:cxn modelId="{36A96A74-5B03-B34F-879C-EEF4453DBAF2}" type="presOf" srcId="{E4C366C6-C16B-4035-ACE9-2F5B0BDB71F9}" destId="{568D2850-47B5-4440-85DB-D5C243E90623}" srcOrd="0" destOrd="0" presId="urn:microsoft.com/office/officeart/2008/layout/LinedList"/>
    <dgm:cxn modelId="{7D5A82A7-837B-9549-A0FC-5A5337260C0F}" type="presOf" srcId="{1F362DE6-13F7-4B76-9ACE-3D01DB5D1DFC}" destId="{95808EEA-BFF7-FA40-8B4E-5D9519848AE8}" srcOrd="0" destOrd="0" presId="urn:microsoft.com/office/officeart/2008/layout/LinedList"/>
    <dgm:cxn modelId="{0E456EC1-867F-4E17-BE5D-6929B7FBD68A}" srcId="{C4296442-2E5E-401F-9663-F2CD621FFEA3}" destId="{E0EA3FA7-0200-459D-A1E1-DFC746F095ED}" srcOrd="0" destOrd="0" parTransId="{B811C8F3-CBD7-4493-9C89-FECFA3D5FB05}" sibTransId="{9FB3DEFF-935B-4964-9A46-46BDBC209FB5}"/>
    <dgm:cxn modelId="{814A77FC-E895-40D3-949B-87DFE1E53515}" srcId="{22306665-6B0C-4381-9701-03B2A27B0704}" destId="{1F362DE6-13F7-4B76-9ACE-3D01DB5D1DFC}" srcOrd="0" destOrd="0" parTransId="{A37A754B-8326-4589-9E2E-38D519B3A6AD}" sibTransId="{F6005D56-38B7-45C7-9593-7198898A5E6B}"/>
    <dgm:cxn modelId="{7F22666A-F157-9D41-97ED-65E090D6E32C}" type="presParOf" srcId="{568D2850-47B5-4440-85DB-D5C243E90623}" destId="{A2A7C839-F469-4245-B5AE-A5F9EA0F78C3}" srcOrd="0" destOrd="0" presId="urn:microsoft.com/office/officeart/2008/layout/LinedList"/>
    <dgm:cxn modelId="{A54B9450-4751-AD44-A9EC-453C9A6F5F6F}" type="presParOf" srcId="{568D2850-47B5-4440-85DB-D5C243E90623}" destId="{5BB45255-6DC0-E246-9497-46772D121F3A}" srcOrd="1" destOrd="0" presId="urn:microsoft.com/office/officeart/2008/layout/LinedList"/>
    <dgm:cxn modelId="{B40305AC-19A8-1E49-AE43-CFB281D55712}" type="presParOf" srcId="{5BB45255-6DC0-E246-9497-46772D121F3A}" destId="{99172250-1682-D34E-843C-A35C45EBA578}" srcOrd="0" destOrd="0" presId="urn:microsoft.com/office/officeart/2008/layout/LinedList"/>
    <dgm:cxn modelId="{D66B466B-7BCD-8A44-96B8-1553845FCCBA}" type="presParOf" srcId="{5BB45255-6DC0-E246-9497-46772D121F3A}" destId="{20845EE5-5CD0-574E-9A30-1A4C225416E6}" srcOrd="1" destOrd="0" presId="urn:microsoft.com/office/officeart/2008/layout/LinedList"/>
    <dgm:cxn modelId="{6D3D59DC-13F1-A44F-815C-567745BFD9F4}" type="presParOf" srcId="{20845EE5-5CD0-574E-9A30-1A4C225416E6}" destId="{60F53551-FEBB-7E40-BBD6-208F322432BF}" srcOrd="0" destOrd="0" presId="urn:microsoft.com/office/officeart/2008/layout/LinedList"/>
    <dgm:cxn modelId="{BC3E4522-4BA6-6840-822E-980F6E325B5F}" type="presParOf" srcId="{20845EE5-5CD0-574E-9A30-1A4C225416E6}" destId="{7F6FE933-84D5-9145-9071-F9582ABFF310}" srcOrd="1" destOrd="0" presId="urn:microsoft.com/office/officeart/2008/layout/LinedList"/>
    <dgm:cxn modelId="{A37C648D-1F1E-7642-9DEF-457E80ABE68B}" type="presParOf" srcId="{7F6FE933-84D5-9145-9071-F9582ABFF310}" destId="{ABECC114-6164-4A4B-8DF6-32C402732DB7}" srcOrd="0" destOrd="0" presId="urn:microsoft.com/office/officeart/2008/layout/LinedList"/>
    <dgm:cxn modelId="{C30991C6-A1F1-7E4E-A719-7723B570FA9B}" type="presParOf" srcId="{7F6FE933-84D5-9145-9071-F9582ABFF310}" destId="{7BA12371-149B-D641-A8E7-7691DB87BF06}" srcOrd="1" destOrd="0" presId="urn:microsoft.com/office/officeart/2008/layout/LinedList"/>
    <dgm:cxn modelId="{FE33DEE4-B7EE-C84F-ADD0-E9F0248F4CB9}" type="presParOf" srcId="{7F6FE933-84D5-9145-9071-F9582ABFF310}" destId="{A80139B6-CE5E-5540-93A4-F902E30B682A}" srcOrd="2" destOrd="0" presId="urn:microsoft.com/office/officeart/2008/layout/LinedList"/>
    <dgm:cxn modelId="{7CC5FE1B-928F-104E-AE1B-D190A6BC3D70}" type="presParOf" srcId="{20845EE5-5CD0-574E-9A30-1A4C225416E6}" destId="{DE00663D-B8E5-5D4C-B904-980CF50AAE52}" srcOrd="2" destOrd="0" presId="urn:microsoft.com/office/officeart/2008/layout/LinedList"/>
    <dgm:cxn modelId="{53D2DBEC-6536-2442-8247-A22FFAB90E03}" type="presParOf" srcId="{20845EE5-5CD0-574E-9A30-1A4C225416E6}" destId="{5B1EF2D7-5E97-E046-B2F8-F6406A2F7FBC}" srcOrd="3" destOrd="0" presId="urn:microsoft.com/office/officeart/2008/layout/LinedList"/>
    <dgm:cxn modelId="{23E3D33B-9CAD-BC4F-BEF4-8ED051366970}" type="presParOf" srcId="{568D2850-47B5-4440-85DB-D5C243E90623}" destId="{B850DA63-5980-FC4B-BF2B-480CCF0F2877}" srcOrd="2" destOrd="0" presId="urn:microsoft.com/office/officeart/2008/layout/LinedList"/>
    <dgm:cxn modelId="{85F73847-D703-9A4F-B137-BA3D5A4BF0EA}" type="presParOf" srcId="{568D2850-47B5-4440-85DB-D5C243E90623}" destId="{396AD438-0920-CE40-97AD-665CECC4A9FE}" srcOrd="3" destOrd="0" presId="urn:microsoft.com/office/officeart/2008/layout/LinedList"/>
    <dgm:cxn modelId="{AEA34EF2-162D-434F-8F5D-C2BBF0796173}" type="presParOf" srcId="{396AD438-0920-CE40-97AD-665CECC4A9FE}" destId="{7D1D5F92-EC8C-4748-84B4-50CBD8111AA0}" srcOrd="0" destOrd="0" presId="urn:microsoft.com/office/officeart/2008/layout/LinedList"/>
    <dgm:cxn modelId="{D7746202-D940-1747-8A92-AD3DB9B5AE53}" type="presParOf" srcId="{396AD438-0920-CE40-97AD-665CECC4A9FE}" destId="{498CEBB6-64F8-0545-840F-E85903026FCE}" srcOrd="1" destOrd="0" presId="urn:microsoft.com/office/officeart/2008/layout/LinedList"/>
    <dgm:cxn modelId="{72C8A7EA-BE52-264E-B31C-F232C9F71A60}" type="presParOf" srcId="{498CEBB6-64F8-0545-840F-E85903026FCE}" destId="{803CBF13-36DA-A84F-B72A-91A787F98E49}" srcOrd="0" destOrd="0" presId="urn:microsoft.com/office/officeart/2008/layout/LinedList"/>
    <dgm:cxn modelId="{E5A66551-EE63-584B-AA85-6C9DCDC7F2CB}" type="presParOf" srcId="{498CEBB6-64F8-0545-840F-E85903026FCE}" destId="{763E0C9D-14D4-2843-9E02-BCACBFCBB1DC}" srcOrd="1" destOrd="0" presId="urn:microsoft.com/office/officeart/2008/layout/LinedList"/>
    <dgm:cxn modelId="{FBDEA4D1-BE78-8C4C-84DB-F0B6711E274B}" type="presParOf" srcId="{763E0C9D-14D4-2843-9E02-BCACBFCBB1DC}" destId="{106EC700-AE59-B94B-BEF5-D95E188075FE}" srcOrd="0" destOrd="0" presId="urn:microsoft.com/office/officeart/2008/layout/LinedList"/>
    <dgm:cxn modelId="{F8726140-AA70-4E41-82D5-E31C457E45C4}" type="presParOf" srcId="{763E0C9D-14D4-2843-9E02-BCACBFCBB1DC}" destId="{95808EEA-BFF7-FA40-8B4E-5D9519848AE8}" srcOrd="1" destOrd="0" presId="urn:microsoft.com/office/officeart/2008/layout/LinedList"/>
    <dgm:cxn modelId="{5C283EBA-9842-A24A-A763-16D7B402C997}" type="presParOf" srcId="{763E0C9D-14D4-2843-9E02-BCACBFCBB1DC}" destId="{5D282980-8256-D54D-80C2-C7577E69FDFB}" srcOrd="2" destOrd="0" presId="urn:microsoft.com/office/officeart/2008/layout/LinedList"/>
    <dgm:cxn modelId="{3B4693FD-96CA-5649-82E5-FCC0EBEB2729}" type="presParOf" srcId="{498CEBB6-64F8-0545-840F-E85903026FCE}" destId="{6107052C-31C1-0C4A-8716-B60E39F09343}" srcOrd="2" destOrd="0" presId="urn:microsoft.com/office/officeart/2008/layout/LinedList"/>
    <dgm:cxn modelId="{5DC445AD-C9F1-9847-BEC4-F38A1444BDC0}" type="presParOf" srcId="{498CEBB6-64F8-0545-840F-E85903026FCE}" destId="{EF2FAE76-5FC0-C448-A42A-3A64F949CD1E}"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773CFC-528C-44B6-896E-089DFAAC2390}"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A0EEE050-6042-4AD5-825E-2C07C248531E}">
      <dgm:prSet phldrT="[Text]" custT="1"/>
      <dgm:spPr/>
      <dgm:t>
        <a:bodyPr/>
        <a:lstStyle/>
        <a:p>
          <a:r>
            <a:rPr lang="en-US" sz="2400"/>
            <a:t>Reduce time spent by Police Officers &amp; PCSO’s at police stations</a:t>
          </a:r>
          <a:endParaRPr lang="en-US" sz="2400" dirty="0"/>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dgm:t>
        <a:bodyPr/>
        <a:lstStyle/>
        <a:p>
          <a:r>
            <a:rPr lang="en-US" sz="2400"/>
            <a:t>Increased visibility of policing teams</a:t>
          </a:r>
          <a:endParaRPr lang="en-US" sz="2400" dirty="0"/>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dgm:t>
        <a:bodyPr/>
        <a:lstStyle/>
        <a:p>
          <a:r>
            <a:rPr lang="en-US" sz="2400"/>
            <a:t>Ease of contact between the community &amp; policing teams</a:t>
          </a:r>
          <a:endParaRPr lang="en-US" sz="2400" dirty="0"/>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dgm:t>
        <a:bodyPr/>
        <a:lstStyle/>
        <a:p>
          <a:r>
            <a:rPr lang="en-US" sz="2400"/>
            <a:t>Increased effectiveness by improved access to policing info &amp; intel</a:t>
          </a:r>
          <a:endParaRPr lang="en-US" sz="2400" dirty="0"/>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dgm:t>
        <a:bodyPr/>
        <a:lstStyle/>
        <a:p>
          <a:r>
            <a:rPr lang="en-US" sz="2300" dirty="0"/>
            <a:t>Ability to record details at the scene of an incident &amp; update systems </a:t>
          </a:r>
          <a:br>
            <a:rPr lang="en-US" sz="2300" dirty="0"/>
          </a:br>
          <a:r>
            <a:rPr lang="en-US" sz="2300" dirty="0"/>
            <a:t>‘live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dgm:t>
        <a:bodyPr/>
        <a:lstStyle/>
        <a:p>
          <a:r>
            <a:rPr lang="en-US" sz="2400"/>
            <a:t>Professionalise the delivery of what we do</a:t>
          </a:r>
          <a:endParaRPr lang="en-US" sz="2400" dirty="0"/>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dgm:t>
        <a:bodyPr/>
        <a:lstStyle/>
        <a:p>
          <a:r>
            <a:rPr lang="en-US" sz="2400"/>
            <a:t>Increase public confidence &amp; satisfaction</a:t>
          </a:r>
          <a:endParaRPr lang="en-US" sz="2400" dirty="0"/>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B05FFC22-2662-C440-AA55-5FEC14CFDEFC}" type="pres">
      <dgm:prSet presAssocID="{BA773CFC-528C-44B6-896E-089DFAAC2390}" presName="vert0" presStyleCnt="0">
        <dgm:presLayoutVars>
          <dgm:dir/>
          <dgm:animOne val="branch"/>
          <dgm:animLvl val="lvl"/>
        </dgm:presLayoutVars>
      </dgm:prSet>
      <dgm:spPr/>
    </dgm:pt>
    <dgm:pt modelId="{D1FABA42-504C-374D-BC0C-0DF0FA316040}" type="pres">
      <dgm:prSet presAssocID="{A0EEE050-6042-4AD5-825E-2C07C248531E}" presName="thickLine" presStyleLbl="alignNode1" presStyleIdx="0" presStyleCnt="7"/>
      <dgm:spPr/>
    </dgm:pt>
    <dgm:pt modelId="{53D4EEBF-400A-944A-B2C3-3F5BDADEEFB5}" type="pres">
      <dgm:prSet presAssocID="{A0EEE050-6042-4AD5-825E-2C07C248531E}" presName="horz1" presStyleCnt="0"/>
      <dgm:spPr/>
    </dgm:pt>
    <dgm:pt modelId="{6707CA98-3250-5240-9DB4-F2C9BC44558A}" type="pres">
      <dgm:prSet presAssocID="{A0EEE050-6042-4AD5-825E-2C07C248531E}" presName="tx1" presStyleLbl="revTx" presStyleIdx="0" presStyleCnt="7"/>
      <dgm:spPr/>
    </dgm:pt>
    <dgm:pt modelId="{7D14E12E-2936-254F-9B81-19283B076EDC}" type="pres">
      <dgm:prSet presAssocID="{A0EEE050-6042-4AD5-825E-2C07C248531E}" presName="vert1" presStyleCnt="0"/>
      <dgm:spPr/>
    </dgm:pt>
    <dgm:pt modelId="{F78541D1-5827-0449-8E0C-D4D8F99A5E24}" type="pres">
      <dgm:prSet presAssocID="{4A61721A-9605-46F9-AFDF-6020F6AF7650}" presName="thickLine" presStyleLbl="alignNode1" presStyleIdx="1" presStyleCnt="7"/>
      <dgm:spPr/>
    </dgm:pt>
    <dgm:pt modelId="{8BAA557B-A560-0448-843D-188928D57927}" type="pres">
      <dgm:prSet presAssocID="{4A61721A-9605-46F9-AFDF-6020F6AF7650}" presName="horz1" presStyleCnt="0"/>
      <dgm:spPr/>
    </dgm:pt>
    <dgm:pt modelId="{2C103EE3-CB28-9B4A-905A-7A4A05D1284D}" type="pres">
      <dgm:prSet presAssocID="{4A61721A-9605-46F9-AFDF-6020F6AF7650}" presName="tx1" presStyleLbl="revTx" presStyleIdx="1" presStyleCnt="7"/>
      <dgm:spPr/>
    </dgm:pt>
    <dgm:pt modelId="{25679D94-8B14-3746-B89B-13EC9A22ABEA}" type="pres">
      <dgm:prSet presAssocID="{4A61721A-9605-46F9-AFDF-6020F6AF7650}" presName="vert1" presStyleCnt="0"/>
      <dgm:spPr/>
    </dgm:pt>
    <dgm:pt modelId="{988E9945-6C7D-A841-81E6-98325EDCD436}" type="pres">
      <dgm:prSet presAssocID="{E4574B42-BC4A-4F9E-9331-DA2B65B90BE8}" presName="thickLine" presStyleLbl="alignNode1" presStyleIdx="2" presStyleCnt="7"/>
      <dgm:spPr/>
    </dgm:pt>
    <dgm:pt modelId="{DD3EB6A2-98E9-454D-B0FB-9F73FDC57744}" type="pres">
      <dgm:prSet presAssocID="{E4574B42-BC4A-4F9E-9331-DA2B65B90BE8}" presName="horz1" presStyleCnt="0"/>
      <dgm:spPr/>
    </dgm:pt>
    <dgm:pt modelId="{67EBFDCE-FB15-064E-AB19-4A902B2488C6}" type="pres">
      <dgm:prSet presAssocID="{E4574B42-BC4A-4F9E-9331-DA2B65B90BE8}" presName="tx1" presStyleLbl="revTx" presStyleIdx="2" presStyleCnt="7"/>
      <dgm:spPr/>
    </dgm:pt>
    <dgm:pt modelId="{EC70C507-66AD-144A-A0EF-E54BDA114058}" type="pres">
      <dgm:prSet presAssocID="{E4574B42-BC4A-4F9E-9331-DA2B65B90BE8}" presName="vert1" presStyleCnt="0"/>
      <dgm:spPr/>
    </dgm:pt>
    <dgm:pt modelId="{BDC46C4C-6882-AB4E-8884-3F048669B802}" type="pres">
      <dgm:prSet presAssocID="{E0091071-F355-491F-848A-5FADD80F8EE4}" presName="thickLine" presStyleLbl="alignNode1" presStyleIdx="3" presStyleCnt="7"/>
      <dgm:spPr/>
    </dgm:pt>
    <dgm:pt modelId="{AC074E8E-925C-4944-9698-4425F2C9631D}" type="pres">
      <dgm:prSet presAssocID="{E0091071-F355-491F-848A-5FADD80F8EE4}" presName="horz1" presStyleCnt="0"/>
      <dgm:spPr/>
    </dgm:pt>
    <dgm:pt modelId="{C1E93063-9EA1-1B44-B51D-DC6DAF8842A8}" type="pres">
      <dgm:prSet presAssocID="{E0091071-F355-491F-848A-5FADD80F8EE4}" presName="tx1" presStyleLbl="revTx" presStyleIdx="3" presStyleCnt="7"/>
      <dgm:spPr/>
    </dgm:pt>
    <dgm:pt modelId="{925FD5EA-6BD9-E745-9636-F7974A447657}" type="pres">
      <dgm:prSet presAssocID="{E0091071-F355-491F-848A-5FADD80F8EE4}" presName="vert1" presStyleCnt="0"/>
      <dgm:spPr/>
    </dgm:pt>
    <dgm:pt modelId="{8CCE898D-3A8A-E04D-A346-2D47FAE9CED8}" type="pres">
      <dgm:prSet presAssocID="{D958EADC-4A1D-4D3D-B028-1B37C4301B40}" presName="thickLine" presStyleLbl="alignNode1" presStyleIdx="4" presStyleCnt="7"/>
      <dgm:spPr/>
    </dgm:pt>
    <dgm:pt modelId="{133B99E6-DDA9-1E49-9DE6-F8AFDB2EDA66}" type="pres">
      <dgm:prSet presAssocID="{D958EADC-4A1D-4D3D-B028-1B37C4301B40}" presName="horz1" presStyleCnt="0"/>
      <dgm:spPr/>
    </dgm:pt>
    <dgm:pt modelId="{2179CCAE-7AC5-7047-BAD5-144D32E4AB88}" type="pres">
      <dgm:prSet presAssocID="{D958EADC-4A1D-4D3D-B028-1B37C4301B40}" presName="tx1" presStyleLbl="revTx" presStyleIdx="4" presStyleCnt="7"/>
      <dgm:spPr/>
    </dgm:pt>
    <dgm:pt modelId="{97A1CE73-A96A-544F-8C9D-B9677D5A1673}" type="pres">
      <dgm:prSet presAssocID="{D958EADC-4A1D-4D3D-B028-1B37C4301B40}" presName="vert1" presStyleCnt="0"/>
      <dgm:spPr/>
    </dgm:pt>
    <dgm:pt modelId="{0A63F0F7-7745-D344-87DE-FEB427985BE1}" type="pres">
      <dgm:prSet presAssocID="{382B824F-4A67-4BC5-9A77-E36AE24151FB}" presName="thickLine" presStyleLbl="alignNode1" presStyleIdx="5" presStyleCnt="7"/>
      <dgm:spPr/>
    </dgm:pt>
    <dgm:pt modelId="{09A14B44-4E23-164E-9C7B-EC3E87576F06}" type="pres">
      <dgm:prSet presAssocID="{382B824F-4A67-4BC5-9A77-E36AE24151FB}" presName="horz1" presStyleCnt="0"/>
      <dgm:spPr/>
    </dgm:pt>
    <dgm:pt modelId="{6FAE1DD6-275E-6546-87C6-C0572C07E985}" type="pres">
      <dgm:prSet presAssocID="{382B824F-4A67-4BC5-9A77-E36AE24151FB}" presName="tx1" presStyleLbl="revTx" presStyleIdx="5" presStyleCnt="7"/>
      <dgm:spPr/>
    </dgm:pt>
    <dgm:pt modelId="{6F34D0A4-CDF7-0C4A-80A5-641AD829C292}" type="pres">
      <dgm:prSet presAssocID="{382B824F-4A67-4BC5-9A77-E36AE24151FB}" presName="vert1" presStyleCnt="0"/>
      <dgm:spPr/>
    </dgm:pt>
    <dgm:pt modelId="{665E866C-88A8-1A4A-AB49-019824FEF049}" type="pres">
      <dgm:prSet presAssocID="{6DB4078F-C0AD-4000-AA2D-5BE132A7CAD8}" presName="thickLine" presStyleLbl="alignNode1" presStyleIdx="6" presStyleCnt="7"/>
      <dgm:spPr/>
    </dgm:pt>
    <dgm:pt modelId="{585FC6C6-8F14-5248-9896-4D7049AB6D58}" type="pres">
      <dgm:prSet presAssocID="{6DB4078F-C0AD-4000-AA2D-5BE132A7CAD8}" presName="horz1" presStyleCnt="0"/>
      <dgm:spPr/>
    </dgm:pt>
    <dgm:pt modelId="{27CAD0E4-BDFA-9B4A-A010-6917DD47A2F1}" type="pres">
      <dgm:prSet presAssocID="{6DB4078F-C0AD-4000-AA2D-5BE132A7CAD8}" presName="tx1" presStyleLbl="revTx" presStyleIdx="6" presStyleCnt="7"/>
      <dgm:spPr/>
    </dgm:pt>
    <dgm:pt modelId="{DFA44518-4170-EF47-AC03-6F8C27A07031}" type="pres">
      <dgm:prSet presAssocID="{6DB4078F-C0AD-4000-AA2D-5BE132A7CAD8}" presName="vert1" presStyleCnt="0"/>
      <dgm:spPr/>
    </dgm:pt>
  </dgm:ptLst>
  <dgm:cxnLst>
    <dgm:cxn modelId="{495BA307-BF87-4C77-A7DE-E78D98D85352}" srcId="{BA773CFC-528C-44B6-896E-089DFAAC2390}" destId="{382B824F-4A67-4BC5-9A77-E36AE24151FB}" srcOrd="5" destOrd="0" parTransId="{C6C976DF-BD1F-4D91-AD7F-EC6999A60175}" sibTransId="{9BC24163-F084-4ADE-9D73-A76C922ECE75}"/>
    <dgm:cxn modelId="{A883EB12-1B13-E44A-8B2B-17C1EA562D6F}" type="presOf" srcId="{E0091071-F355-491F-848A-5FADD80F8EE4}" destId="{C1E93063-9EA1-1B44-B51D-DC6DAF8842A8}" srcOrd="0" destOrd="0" presId="urn:microsoft.com/office/officeart/2008/layout/LinedList"/>
    <dgm:cxn modelId="{C4540014-3FCB-5241-A3DF-1A5E03FC15F9}" type="presOf" srcId="{382B824F-4A67-4BC5-9A77-E36AE24151FB}" destId="{6FAE1DD6-275E-6546-87C6-C0572C07E985}" srcOrd="0" destOrd="0" presId="urn:microsoft.com/office/officeart/2008/layout/LinedList"/>
    <dgm:cxn modelId="{2E12A718-D289-454B-AAF3-DF12BA8299DF}" type="presOf" srcId="{D958EADC-4A1D-4D3D-B028-1B37C4301B40}" destId="{2179CCAE-7AC5-7047-BAD5-144D32E4AB88}" srcOrd="0" destOrd="0" presId="urn:microsoft.com/office/officeart/2008/layout/LinedList"/>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70F62235-7821-8549-BCA7-764C86436D80}" type="presOf" srcId="{6DB4078F-C0AD-4000-AA2D-5BE132A7CAD8}" destId="{27CAD0E4-BDFA-9B4A-A010-6917DD47A2F1}" srcOrd="0" destOrd="0" presId="urn:microsoft.com/office/officeart/2008/layout/LinedList"/>
    <dgm:cxn modelId="{C0B47240-2475-244D-A0C9-99EC4A4569AD}" type="presOf" srcId="{A0EEE050-6042-4AD5-825E-2C07C248531E}" destId="{6707CA98-3250-5240-9DB4-F2C9BC44558A}" srcOrd="0" destOrd="0" presId="urn:microsoft.com/office/officeart/2008/layout/LinedList"/>
    <dgm:cxn modelId="{8E1C576D-A8C1-4D28-BD05-2254870574C5}" srcId="{BA773CFC-528C-44B6-896E-089DFAAC2390}" destId="{D958EADC-4A1D-4D3D-B028-1B37C4301B40}" srcOrd="4" destOrd="0" parTransId="{1F33D124-FE28-4C84-9386-0E8E9BE8F2DA}" sibTransId="{C004B961-04AF-47FB-9CFA-7AE53E51EC39}"/>
    <dgm:cxn modelId="{326EA374-6A35-49D4-A50E-93E0D70BE4D9}" srcId="{BA773CFC-528C-44B6-896E-089DFAAC2390}" destId="{6DB4078F-C0AD-4000-AA2D-5BE132A7CAD8}" srcOrd="6" destOrd="0" parTransId="{4429BD0F-5C99-4365-A764-380A4C117B66}" sibTransId="{18756FCF-2059-4B89-BAA0-AEB9731F9B83}"/>
    <dgm:cxn modelId="{ED13537B-0877-CC4F-A375-DCD290BB50F8}" type="presOf" srcId="{BA773CFC-528C-44B6-896E-089DFAAC2390}" destId="{B05FFC22-2662-C440-AA55-5FEC14CFDEFC}" srcOrd="0" destOrd="0" presId="urn:microsoft.com/office/officeart/2008/layout/LinedList"/>
    <dgm:cxn modelId="{65EC5C7F-F887-CC4B-9B5B-EF62D7CEB228}" type="presOf" srcId="{E4574B42-BC4A-4F9E-9331-DA2B65B90BE8}" destId="{67EBFDCE-FB15-064E-AB19-4A902B2488C6}" srcOrd="0" destOrd="0" presId="urn:microsoft.com/office/officeart/2008/layout/LinedList"/>
    <dgm:cxn modelId="{095E76D2-E561-ED45-B07F-37BE55BCB3DE}" type="presOf" srcId="{4A61721A-9605-46F9-AFDF-6020F6AF7650}" destId="{2C103EE3-CB28-9B4A-905A-7A4A05D1284D}" srcOrd="0" destOrd="0" presId="urn:microsoft.com/office/officeart/2008/layout/LinedList"/>
    <dgm:cxn modelId="{5A4515DA-97CD-4BD8-BFD8-65C798EC3FB1}" srcId="{BA773CFC-528C-44B6-896E-089DFAAC2390}" destId="{4A61721A-9605-46F9-AFDF-6020F6AF7650}" srcOrd="1" destOrd="0" parTransId="{B8D9DC7A-E512-42B9-82DE-6FBE06E1E93F}" sibTransId="{38B96AE1-79A5-4838-A26A-170AC9475C01}"/>
    <dgm:cxn modelId="{ECB209F8-9097-4851-9AFC-1B3536942A6E}" srcId="{BA773CFC-528C-44B6-896E-089DFAAC2390}" destId="{E0091071-F355-491F-848A-5FADD80F8EE4}" srcOrd="3" destOrd="0" parTransId="{FF8781CF-A6EA-4F07-910F-5BF0D9DB596B}" sibTransId="{CB9F8BE5-980A-4DD8-9A2C-799A68A92786}"/>
    <dgm:cxn modelId="{E17C118F-4A03-0A45-B5CD-5988DECA7CD1}" type="presParOf" srcId="{B05FFC22-2662-C440-AA55-5FEC14CFDEFC}" destId="{D1FABA42-504C-374D-BC0C-0DF0FA316040}" srcOrd="0" destOrd="0" presId="urn:microsoft.com/office/officeart/2008/layout/LinedList"/>
    <dgm:cxn modelId="{C47569F2-76B3-1347-B330-68EB8C660141}" type="presParOf" srcId="{B05FFC22-2662-C440-AA55-5FEC14CFDEFC}" destId="{53D4EEBF-400A-944A-B2C3-3F5BDADEEFB5}" srcOrd="1" destOrd="0" presId="urn:microsoft.com/office/officeart/2008/layout/LinedList"/>
    <dgm:cxn modelId="{66ABDE77-5550-D448-99DA-3A9FF6B4E2BA}" type="presParOf" srcId="{53D4EEBF-400A-944A-B2C3-3F5BDADEEFB5}" destId="{6707CA98-3250-5240-9DB4-F2C9BC44558A}" srcOrd="0" destOrd="0" presId="urn:microsoft.com/office/officeart/2008/layout/LinedList"/>
    <dgm:cxn modelId="{3C4711C2-58F8-0A4B-9F5B-810B8DE72C16}" type="presParOf" srcId="{53D4EEBF-400A-944A-B2C3-3F5BDADEEFB5}" destId="{7D14E12E-2936-254F-9B81-19283B076EDC}" srcOrd="1" destOrd="0" presId="urn:microsoft.com/office/officeart/2008/layout/LinedList"/>
    <dgm:cxn modelId="{A1926BDA-019D-404D-87AE-3784A30099DB}" type="presParOf" srcId="{B05FFC22-2662-C440-AA55-5FEC14CFDEFC}" destId="{F78541D1-5827-0449-8E0C-D4D8F99A5E24}" srcOrd="2" destOrd="0" presId="urn:microsoft.com/office/officeart/2008/layout/LinedList"/>
    <dgm:cxn modelId="{A12AC322-86BB-A84C-AF29-AC3AEC0750EC}" type="presParOf" srcId="{B05FFC22-2662-C440-AA55-5FEC14CFDEFC}" destId="{8BAA557B-A560-0448-843D-188928D57927}" srcOrd="3" destOrd="0" presId="urn:microsoft.com/office/officeart/2008/layout/LinedList"/>
    <dgm:cxn modelId="{E95D09B6-ECE3-C249-A364-9F53C92154B1}" type="presParOf" srcId="{8BAA557B-A560-0448-843D-188928D57927}" destId="{2C103EE3-CB28-9B4A-905A-7A4A05D1284D}" srcOrd="0" destOrd="0" presId="urn:microsoft.com/office/officeart/2008/layout/LinedList"/>
    <dgm:cxn modelId="{991E902F-5517-8348-82F2-E71335A76406}" type="presParOf" srcId="{8BAA557B-A560-0448-843D-188928D57927}" destId="{25679D94-8B14-3746-B89B-13EC9A22ABEA}" srcOrd="1" destOrd="0" presId="urn:microsoft.com/office/officeart/2008/layout/LinedList"/>
    <dgm:cxn modelId="{52806330-0DE5-5947-8CFF-C0FA6EC8BD79}" type="presParOf" srcId="{B05FFC22-2662-C440-AA55-5FEC14CFDEFC}" destId="{988E9945-6C7D-A841-81E6-98325EDCD436}" srcOrd="4" destOrd="0" presId="urn:microsoft.com/office/officeart/2008/layout/LinedList"/>
    <dgm:cxn modelId="{395F6B1B-3584-8B45-BAE6-E6ECC36507D8}" type="presParOf" srcId="{B05FFC22-2662-C440-AA55-5FEC14CFDEFC}" destId="{DD3EB6A2-98E9-454D-B0FB-9F73FDC57744}" srcOrd="5" destOrd="0" presId="urn:microsoft.com/office/officeart/2008/layout/LinedList"/>
    <dgm:cxn modelId="{CF1A2A63-EEE2-B04E-8C2A-2418D881C3A9}" type="presParOf" srcId="{DD3EB6A2-98E9-454D-B0FB-9F73FDC57744}" destId="{67EBFDCE-FB15-064E-AB19-4A902B2488C6}" srcOrd="0" destOrd="0" presId="urn:microsoft.com/office/officeart/2008/layout/LinedList"/>
    <dgm:cxn modelId="{FD9D2B4C-58D5-1248-A426-2D2440653DD8}" type="presParOf" srcId="{DD3EB6A2-98E9-454D-B0FB-9F73FDC57744}" destId="{EC70C507-66AD-144A-A0EF-E54BDA114058}" srcOrd="1" destOrd="0" presId="urn:microsoft.com/office/officeart/2008/layout/LinedList"/>
    <dgm:cxn modelId="{AB97E7A7-2EF8-6541-B347-8ED3151570CB}" type="presParOf" srcId="{B05FFC22-2662-C440-AA55-5FEC14CFDEFC}" destId="{BDC46C4C-6882-AB4E-8884-3F048669B802}" srcOrd="6" destOrd="0" presId="urn:microsoft.com/office/officeart/2008/layout/LinedList"/>
    <dgm:cxn modelId="{204DB764-BD17-FB4C-8A76-309632A3AED9}" type="presParOf" srcId="{B05FFC22-2662-C440-AA55-5FEC14CFDEFC}" destId="{AC074E8E-925C-4944-9698-4425F2C9631D}" srcOrd="7" destOrd="0" presId="urn:microsoft.com/office/officeart/2008/layout/LinedList"/>
    <dgm:cxn modelId="{5E6CA8D9-A914-2E42-8392-79A4C9A4554C}" type="presParOf" srcId="{AC074E8E-925C-4944-9698-4425F2C9631D}" destId="{C1E93063-9EA1-1B44-B51D-DC6DAF8842A8}" srcOrd="0" destOrd="0" presId="urn:microsoft.com/office/officeart/2008/layout/LinedList"/>
    <dgm:cxn modelId="{FC6A7163-451A-0C40-8550-267BC5336F10}" type="presParOf" srcId="{AC074E8E-925C-4944-9698-4425F2C9631D}" destId="{925FD5EA-6BD9-E745-9636-F7974A447657}" srcOrd="1" destOrd="0" presId="urn:microsoft.com/office/officeart/2008/layout/LinedList"/>
    <dgm:cxn modelId="{8A1B9EE3-E925-594F-A357-7D5840077886}" type="presParOf" srcId="{B05FFC22-2662-C440-AA55-5FEC14CFDEFC}" destId="{8CCE898D-3A8A-E04D-A346-2D47FAE9CED8}" srcOrd="8" destOrd="0" presId="urn:microsoft.com/office/officeart/2008/layout/LinedList"/>
    <dgm:cxn modelId="{1BCD0705-AD8F-464B-BE2E-38502140D87D}" type="presParOf" srcId="{B05FFC22-2662-C440-AA55-5FEC14CFDEFC}" destId="{133B99E6-DDA9-1E49-9DE6-F8AFDB2EDA66}" srcOrd="9" destOrd="0" presId="urn:microsoft.com/office/officeart/2008/layout/LinedList"/>
    <dgm:cxn modelId="{49DB03EA-CA43-E24C-A527-F445CB1BC6A0}" type="presParOf" srcId="{133B99E6-DDA9-1E49-9DE6-F8AFDB2EDA66}" destId="{2179CCAE-7AC5-7047-BAD5-144D32E4AB88}" srcOrd="0" destOrd="0" presId="urn:microsoft.com/office/officeart/2008/layout/LinedList"/>
    <dgm:cxn modelId="{EDB587FC-32DB-D348-B55E-29D1BB25290B}" type="presParOf" srcId="{133B99E6-DDA9-1E49-9DE6-F8AFDB2EDA66}" destId="{97A1CE73-A96A-544F-8C9D-B9677D5A1673}" srcOrd="1" destOrd="0" presId="urn:microsoft.com/office/officeart/2008/layout/LinedList"/>
    <dgm:cxn modelId="{190D7689-E58F-4E49-8FEB-128B54BFD050}" type="presParOf" srcId="{B05FFC22-2662-C440-AA55-5FEC14CFDEFC}" destId="{0A63F0F7-7745-D344-87DE-FEB427985BE1}" srcOrd="10" destOrd="0" presId="urn:microsoft.com/office/officeart/2008/layout/LinedList"/>
    <dgm:cxn modelId="{C2B5DC5E-1300-3940-B17E-BC91AEBD16CA}" type="presParOf" srcId="{B05FFC22-2662-C440-AA55-5FEC14CFDEFC}" destId="{09A14B44-4E23-164E-9C7B-EC3E87576F06}" srcOrd="11" destOrd="0" presId="urn:microsoft.com/office/officeart/2008/layout/LinedList"/>
    <dgm:cxn modelId="{8D7E497D-1D75-5247-AFAD-E22FCA5941B9}" type="presParOf" srcId="{09A14B44-4E23-164E-9C7B-EC3E87576F06}" destId="{6FAE1DD6-275E-6546-87C6-C0572C07E985}" srcOrd="0" destOrd="0" presId="urn:microsoft.com/office/officeart/2008/layout/LinedList"/>
    <dgm:cxn modelId="{F1619EB6-FCD4-E44F-92AB-29220771D099}" type="presParOf" srcId="{09A14B44-4E23-164E-9C7B-EC3E87576F06}" destId="{6F34D0A4-CDF7-0C4A-80A5-641AD829C292}" srcOrd="1" destOrd="0" presId="urn:microsoft.com/office/officeart/2008/layout/LinedList"/>
    <dgm:cxn modelId="{707463B2-6A6D-D949-8343-9362D52C44E4}" type="presParOf" srcId="{B05FFC22-2662-C440-AA55-5FEC14CFDEFC}" destId="{665E866C-88A8-1A4A-AB49-019824FEF049}" srcOrd="12" destOrd="0" presId="urn:microsoft.com/office/officeart/2008/layout/LinedList"/>
    <dgm:cxn modelId="{3A353DF7-3610-4545-B7FA-0A081377FB88}" type="presParOf" srcId="{B05FFC22-2662-C440-AA55-5FEC14CFDEFC}" destId="{585FC6C6-8F14-5248-9896-4D7049AB6D58}" srcOrd="13" destOrd="0" presId="urn:microsoft.com/office/officeart/2008/layout/LinedList"/>
    <dgm:cxn modelId="{240F0321-69C5-884B-8ABA-8D30FE390322}" type="presParOf" srcId="{585FC6C6-8F14-5248-9896-4D7049AB6D58}" destId="{27CAD0E4-BDFA-9B4A-A010-6917DD47A2F1}" srcOrd="0" destOrd="0" presId="urn:microsoft.com/office/officeart/2008/layout/LinedList"/>
    <dgm:cxn modelId="{CB581CBF-C961-634A-B137-35D71587A4BE}" type="presParOf" srcId="{585FC6C6-8F14-5248-9896-4D7049AB6D58}" destId="{DFA44518-4170-EF47-AC03-6F8C27A070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F31AA857-B148-416D-939E-2296D5F62FE8}" srcId="{CFDB11D0-09AC-4D79-827B-E3816A7A1FBE}" destId="{6CA4A7BC-0230-4E39-ABB3-AF3D16DC3B8A}" srcOrd="7" destOrd="0" parTransId="{4D875709-1691-4F36-B46F-E42957AAE543}" sibTransId="{795E64EE-C53F-4627-A7A0-4483DB2C4E7F}"/>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1B9715FE-0952-41F7-ADF0-E92BEBDE93B0}">
      <dgm:prSet phldrT="[Text]" custT="1"/>
      <dgm:spPr/>
      <dgm:t>
        <a:bodyPr/>
        <a:lstStyle/>
        <a:p>
          <a:r>
            <a:rPr lang="en-US" sz="2400" dirty="0"/>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dgm:t>
        <a:bodyPr/>
        <a:lstStyle/>
        <a:p>
          <a:r>
            <a:rPr lang="en-US" sz="2400"/>
            <a:t>Record the scene exactly</a:t>
          </a:r>
          <a:endParaRPr lang="en-US" sz="2400" dirty="0"/>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dgm:t>
        <a:bodyPr/>
        <a:lstStyle/>
        <a:p>
          <a:r>
            <a:rPr lang="en-US" sz="2400"/>
            <a:t>Record the demeanour of the parties</a:t>
          </a:r>
          <a:endParaRPr lang="en-US" sz="2400" dirty="0"/>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dgm:t>
        <a:bodyPr/>
        <a:lstStyle/>
        <a:p>
          <a:r>
            <a:rPr lang="en-US" sz="2400"/>
            <a:t>Accurately record significant comments at the scene</a:t>
          </a:r>
          <a:endParaRPr lang="en-US" sz="2400" dirty="0"/>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B623BC43-A6E8-44C4-9DEE-4E42CB98E994}" type="presOf" srcId="{920C18A9-B0AE-4B7B-91E4-A6B51AB9BBBC}" destId="{9D3E8BDA-4047-4EE1-97B6-1880F0A95289}"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6738355B-B912-5342-B7CD-10C82B442BFF}" type="presOf" srcId="{E8DB36E3-A08B-4506-A0F3-6ED8D5AFAE49}" destId="{7D0350FB-75C9-3A43-B178-A436942FC9D2}" srcOrd="0" destOrd="0" presId="urn:microsoft.com/office/officeart/2008/layout/LinedList"/>
    <dgm:cxn modelId="{FD17D469-E765-BD46-B301-E049B46E2C4A}" type="presOf" srcId="{63DA6AE0-07A5-41B9-B7EF-A0E02D9842F0}" destId="{46B0C3A5-87B2-0F44-9BDA-682B38C1A12B}"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78CB3FB-8FEA-448F-9053-12D38F7F53B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8449503-90A6-45FE-BF4F-504825F1C823}">
      <dgm:prSet/>
      <dgm:spPr/>
      <dgm:t>
        <a:bodyPr/>
        <a:lstStyle/>
        <a:p>
          <a:r>
            <a:rPr lang="en-US"/>
            <a:t>Digital Forensics</a:t>
          </a:r>
        </a:p>
      </dgm:t>
    </dgm:pt>
    <dgm:pt modelId="{1FBC58A4-B51E-4811-A8FC-AA146B16D599}" type="parTrans" cxnId="{76E30362-FD8B-46B2-BA41-3D02CD396F56}">
      <dgm:prSet/>
      <dgm:spPr/>
      <dgm:t>
        <a:bodyPr/>
        <a:lstStyle/>
        <a:p>
          <a:endParaRPr lang="en-US"/>
        </a:p>
      </dgm:t>
    </dgm:pt>
    <dgm:pt modelId="{F0627ABD-2C85-4FD7-B919-43BC2104130E}" type="sibTrans" cxnId="{76E30362-FD8B-46B2-BA41-3D02CD396F56}">
      <dgm:prSet/>
      <dgm:spPr/>
      <dgm:t>
        <a:bodyPr/>
        <a:lstStyle/>
        <a:p>
          <a:endParaRPr lang="en-US"/>
        </a:p>
      </dgm:t>
    </dgm:pt>
    <dgm:pt modelId="{D73A9504-92B0-4BE6-8168-52042D27F909}">
      <dgm:prSet/>
      <dgm:spPr/>
      <dgm:t>
        <a:bodyPr/>
        <a:lstStyle/>
        <a:p>
          <a:r>
            <a:rPr lang="en-US" dirty="0"/>
            <a:t>Digital Evidence </a:t>
          </a:r>
        </a:p>
      </dgm:t>
    </dgm:pt>
    <dgm:pt modelId="{8338D71C-28D9-4D34-9A6C-101B2FD59C9B}" type="parTrans" cxnId="{CE06C8EB-D5C6-4362-8ABA-3D61DB87631C}">
      <dgm:prSet/>
      <dgm:spPr/>
      <dgm:t>
        <a:bodyPr/>
        <a:lstStyle/>
        <a:p>
          <a:endParaRPr lang="en-US"/>
        </a:p>
      </dgm:t>
    </dgm:pt>
    <dgm:pt modelId="{28E226CC-ABC6-40AC-BD76-900659AC8BBF}" type="sibTrans" cxnId="{CE06C8EB-D5C6-4362-8ABA-3D61DB87631C}">
      <dgm:prSet/>
      <dgm:spPr/>
      <dgm:t>
        <a:bodyPr/>
        <a:lstStyle/>
        <a:p>
          <a:endParaRPr lang="en-US"/>
        </a:p>
      </dgm:t>
    </dgm:pt>
    <dgm:pt modelId="{3BE23B00-4D56-4128-9856-ACD96AD4A231}">
      <dgm:prSet/>
      <dgm:spPr/>
      <dgm:t>
        <a:bodyPr/>
        <a:lstStyle/>
        <a:p>
          <a:r>
            <a:rPr lang="en-US" dirty="0"/>
            <a:t>‘Bagging and Tagging’ digital devices </a:t>
          </a:r>
        </a:p>
      </dgm:t>
    </dgm:pt>
    <dgm:pt modelId="{3E70C1C6-80B3-4B64-8996-88E081878CB8}" type="sibTrans" cxnId="{DD8F0AF0-3A0A-4488-9997-9FC7084E3EDD}">
      <dgm:prSet/>
      <dgm:spPr/>
      <dgm:t>
        <a:bodyPr/>
        <a:lstStyle/>
        <a:p>
          <a:endParaRPr lang="en-US"/>
        </a:p>
      </dgm:t>
    </dgm:pt>
    <dgm:pt modelId="{FB54DBEA-BB90-4950-AEB9-A018968A0C38}" type="parTrans" cxnId="{DD8F0AF0-3A0A-4488-9997-9FC7084E3EDD}">
      <dgm:prSet/>
      <dgm:spPr/>
      <dgm:t>
        <a:bodyPr/>
        <a:lstStyle/>
        <a:p>
          <a:endParaRPr lang="en-US"/>
        </a:p>
      </dgm:t>
    </dgm:pt>
    <dgm:pt modelId="{99F3DDDF-2083-A140-8D8D-0193572A9E67}">
      <dgm:prSet/>
      <dgm:spPr/>
      <dgm:t>
        <a:bodyPr/>
        <a:lstStyle/>
        <a:p>
          <a:r>
            <a:rPr lang="en-GB" dirty="0"/>
            <a:t>Custody procedures </a:t>
          </a:r>
        </a:p>
      </dgm:t>
    </dgm:pt>
    <dgm:pt modelId="{0B42FE91-44BE-0E49-B897-61CEC69F1CE3}" type="parTrans" cxnId="{F55BB9E0-907D-2D41-830D-BB1EFC127721}">
      <dgm:prSet/>
      <dgm:spPr/>
    </dgm:pt>
    <dgm:pt modelId="{DDF0CC87-8DA9-5C42-ADB2-9AFFC06209F7}" type="sibTrans" cxnId="{F55BB9E0-907D-2D41-830D-BB1EFC127721}">
      <dgm:prSet/>
      <dgm:spPr/>
    </dgm:pt>
    <dgm:pt modelId="{8CC1986E-CEAA-1D48-BA3D-12A9BF2E8BEB}" type="pres">
      <dgm:prSet presAssocID="{978CB3FB-8FEA-448F-9053-12D38F7F53B2}" presName="linear" presStyleCnt="0">
        <dgm:presLayoutVars>
          <dgm:animLvl val="lvl"/>
          <dgm:resizeHandles val="exact"/>
        </dgm:presLayoutVars>
      </dgm:prSet>
      <dgm:spPr/>
    </dgm:pt>
    <dgm:pt modelId="{94EE8F68-7BA0-884B-83B7-A47D2999FE65}" type="pres">
      <dgm:prSet presAssocID="{68449503-90A6-45FE-BF4F-504825F1C823}" presName="parentText" presStyleLbl="node1" presStyleIdx="0" presStyleCnt="4">
        <dgm:presLayoutVars>
          <dgm:chMax val="0"/>
          <dgm:bulletEnabled val="1"/>
        </dgm:presLayoutVars>
      </dgm:prSet>
      <dgm:spPr/>
    </dgm:pt>
    <dgm:pt modelId="{01AC37F8-CF77-E446-B59B-AC22B52B9FCE}" type="pres">
      <dgm:prSet presAssocID="{F0627ABD-2C85-4FD7-B919-43BC2104130E}" presName="spacer" presStyleCnt="0"/>
      <dgm:spPr/>
    </dgm:pt>
    <dgm:pt modelId="{2255B83F-16B7-8E49-8A17-B99A65E814C5}" type="pres">
      <dgm:prSet presAssocID="{D73A9504-92B0-4BE6-8168-52042D27F909}" presName="parentText" presStyleLbl="node1" presStyleIdx="1" presStyleCnt="4">
        <dgm:presLayoutVars>
          <dgm:chMax val="0"/>
          <dgm:bulletEnabled val="1"/>
        </dgm:presLayoutVars>
      </dgm:prSet>
      <dgm:spPr/>
    </dgm:pt>
    <dgm:pt modelId="{8928D66F-A831-A545-A6EB-6288129970A5}" type="pres">
      <dgm:prSet presAssocID="{28E226CC-ABC6-40AC-BD76-900659AC8BBF}" presName="spacer" presStyleCnt="0"/>
      <dgm:spPr/>
    </dgm:pt>
    <dgm:pt modelId="{3822B474-6779-AA4F-AEEE-FEED50E56633}" type="pres">
      <dgm:prSet presAssocID="{3BE23B00-4D56-4128-9856-ACD96AD4A231}" presName="parentText" presStyleLbl="node1" presStyleIdx="2" presStyleCnt="4">
        <dgm:presLayoutVars>
          <dgm:chMax val="0"/>
          <dgm:bulletEnabled val="1"/>
        </dgm:presLayoutVars>
      </dgm:prSet>
      <dgm:spPr/>
    </dgm:pt>
    <dgm:pt modelId="{9B065F3B-605E-2540-AB77-14AB81992306}" type="pres">
      <dgm:prSet presAssocID="{3E70C1C6-80B3-4B64-8996-88E081878CB8}" presName="spacer" presStyleCnt="0"/>
      <dgm:spPr/>
    </dgm:pt>
    <dgm:pt modelId="{E212FE3C-027C-AC47-B49D-5E4AFA317ED0}" type="pres">
      <dgm:prSet presAssocID="{99F3DDDF-2083-A140-8D8D-0193572A9E67}" presName="parentText" presStyleLbl="node1" presStyleIdx="3" presStyleCnt="4">
        <dgm:presLayoutVars>
          <dgm:chMax val="0"/>
          <dgm:bulletEnabled val="1"/>
        </dgm:presLayoutVars>
      </dgm:prSet>
      <dgm:spPr/>
    </dgm:pt>
  </dgm:ptLst>
  <dgm:cxnLst>
    <dgm:cxn modelId="{51F20E16-936D-C34C-B3FA-8BE05C07EFCA}" type="presOf" srcId="{978CB3FB-8FEA-448F-9053-12D38F7F53B2}" destId="{8CC1986E-CEAA-1D48-BA3D-12A9BF2E8BEB}" srcOrd="0" destOrd="0" presId="urn:microsoft.com/office/officeart/2005/8/layout/vList2"/>
    <dgm:cxn modelId="{F5D73335-D04F-124D-8744-776A364A4E71}" type="presOf" srcId="{D73A9504-92B0-4BE6-8168-52042D27F909}" destId="{2255B83F-16B7-8E49-8A17-B99A65E814C5}" srcOrd="0" destOrd="0" presId="urn:microsoft.com/office/officeart/2005/8/layout/vList2"/>
    <dgm:cxn modelId="{35C25A38-C6B2-9840-90CC-18EAA7C54239}" type="presOf" srcId="{3BE23B00-4D56-4128-9856-ACD96AD4A231}" destId="{3822B474-6779-AA4F-AEEE-FEED50E56633}" srcOrd="0" destOrd="0" presId="urn:microsoft.com/office/officeart/2005/8/layout/vList2"/>
    <dgm:cxn modelId="{76E30362-FD8B-46B2-BA41-3D02CD396F56}" srcId="{978CB3FB-8FEA-448F-9053-12D38F7F53B2}" destId="{68449503-90A6-45FE-BF4F-504825F1C823}" srcOrd="0" destOrd="0" parTransId="{1FBC58A4-B51E-4811-A8FC-AA146B16D599}" sibTransId="{F0627ABD-2C85-4FD7-B919-43BC2104130E}"/>
    <dgm:cxn modelId="{2D007798-B474-AB40-AEC2-26793FE84E99}" type="presOf" srcId="{68449503-90A6-45FE-BF4F-504825F1C823}" destId="{94EE8F68-7BA0-884B-83B7-A47D2999FE65}" srcOrd="0" destOrd="0" presId="urn:microsoft.com/office/officeart/2005/8/layout/vList2"/>
    <dgm:cxn modelId="{7EFF6ADF-1130-0344-A0A1-88C29598C6B6}" type="presOf" srcId="{99F3DDDF-2083-A140-8D8D-0193572A9E67}" destId="{E212FE3C-027C-AC47-B49D-5E4AFA317ED0}" srcOrd="0" destOrd="0" presId="urn:microsoft.com/office/officeart/2005/8/layout/vList2"/>
    <dgm:cxn modelId="{F55BB9E0-907D-2D41-830D-BB1EFC127721}" srcId="{978CB3FB-8FEA-448F-9053-12D38F7F53B2}" destId="{99F3DDDF-2083-A140-8D8D-0193572A9E67}" srcOrd="3" destOrd="0" parTransId="{0B42FE91-44BE-0E49-B897-61CEC69F1CE3}" sibTransId="{DDF0CC87-8DA9-5C42-ADB2-9AFFC06209F7}"/>
    <dgm:cxn modelId="{CE06C8EB-D5C6-4362-8ABA-3D61DB87631C}" srcId="{978CB3FB-8FEA-448F-9053-12D38F7F53B2}" destId="{D73A9504-92B0-4BE6-8168-52042D27F909}" srcOrd="1" destOrd="0" parTransId="{8338D71C-28D9-4D34-9A6C-101B2FD59C9B}" sibTransId="{28E226CC-ABC6-40AC-BD76-900659AC8BBF}"/>
    <dgm:cxn modelId="{DD8F0AF0-3A0A-4488-9997-9FC7084E3EDD}" srcId="{978CB3FB-8FEA-448F-9053-12D38F7F53B2}" destId="{3BE23B00-4D56-4128-9856-ACD96AD4A231}" srcOrd="2" destOrd="0" parTransId="{FB54DBEA-BB90-4950-AEB9-A018968A0C38}" sibTransId="{3E70C1C6-80B3-4B64-8996-88E081878CB8}"/>
    <dgm:cxn modelId="{5BEEBE2B-66F5-7B47-AE08-196C1AB168B7}" type="presParOf" srcId="{8CC1986E-CEAA-1D48-BA3D-12A9BF2E8BEB}" destId="{94EE8F68-7BA0-884B-83B7-A47D2999FE65}" srcOrd="0" destOrd="0" presId="urn:microsoft.com/office/officeart/2005/8/layout/vList2"/>
    <dgm:cxn modelId="{E263A08B-5D22-4448-B4DD-ADBA9C569028}" type="presParOf" srcId="{8CC1986E-CEAA-1D48-BA3D-12A9BF2E8BEB}" destId="{01AC37F8-CF77-E446-B59B-AC22B52B9FCE}" srcOrd="1" destOrd="0" presId="urn:microsoft.com/office/officeart/2005/8/layout/vList2"/>
    <dgm:cxn modelId="{BCD90672-C947-DA40-947B-D70FA01E95C1}" type="presParOf" srcId="{8CC1986E-CEAA-1D48-BA3D-12A9BF2E8BEB}" destId="{2255B83F-16B7-8E49-8A17-B99A65E814C5}" srcOrd="2" destOrd="0" presId="urn:microsoft.com/office/officeart/2005/8/layout/vList2"/>
    <dgm:cxn modelId="{A657B5AE-F874-C044-BDFA-69FDFB66D784}" type="presParOf" srcId="{8CC1986E-CEAA-1D48-BA3D-12A9BF2E8BEB}" destId="{8928D66F-A831-A545-A6EB-6288129970A5}" srcOrd="3" destOrd="0" presId="urn:microsoft.com/office/officeart/2005/8/layout/vList2"/>
    <dgm:cxn modelId="{92111C10-8F38-DD48-92A9-713A9798BEAB}" type="presParOf" srcId="{8CC1986E-CEAA-1D48-BA3D-12A9BF2E8BEB}" destId="{3822B474-6779-AA4F-AEEE-FEED50E56633}" srcOrd="4" destOrd="0" presId="urn:microsoft.com/office/officeart/2005/8/layout/vList2"/>
    <dgm:cxn modelId="{AF3A484D-4607-BB46-836B-D96B738CFB8D}" type="presParOf" srcId="{8CC1986E-CEAA-1D48-BA3D-12A9BF2E8BEB}" destId="{9B065F3B-605E-2540-AB77-14AB81992306}" srcOrd="5" destOrd="0" presId="urn:microsoft.com/office/officeart/2005/8/layout/vList2"/>
    <dgm:cxn modelId="{BBDE4E81-C44B-A641-8ADC-F83AEA4F4837}" type="presParOf" srcId="{8CC1986E-CEAA-1D48-BA3D-12A9BF2E8BEB}" destId="{E212FE3C-027C-AC47-B49D-5E4AFA317ED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E221A-D61B-7947-9C98-19F5C86CA00B}">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critically analyse investigative strategies from a digital policing perspective</a:t>
          </a:r>
        </a:p>
      </dsp:txBody>
      <dsp:txXfrm>
        <a:off x="85900" y="106563"/>
        <a:ext cx="6091840" cy="1587880"/>
      </dsp:txXfrm>
    </dsp:sp>
    <dsp:sp modelId="{6A2B4AC6-2113-C044-B6B8-20E8D1BF45CD}">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understand the role of technology from the initial call to police </a:t>
          </a:r>
        </a:p>
      </dsp:txBody>
      <dsp:txXfrm>
        <a:off x="85900" y="1958403"/>
        <a:ext cx="6091840" cy="1587880"/>
      </dsp:txXfrm>
    </dsp:sp>
    <dsp:sp modelId="{FE77D010-D957-6A4B-B3AA-F41301C25B6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To explain several different strategies which can assist in gathering material (digital formats) </a:t>
          </a:r>
        </a:p>
      </dsp:txBody>
      <dsp:txXfrm>
        <a:off x="85900" y="3810244"/>
        <a:ext cx="6091840"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86196-A141-5645-AD96-0A078A70FAB5}">
      <dsp:nvSpPr>
        <dsp:cNvPr id="0" name=""/>
        <dsp:cNvSpPr/>
      </dsp:nvSpPr>
      <dsp:spPr>
        <a:xfrm>
          <a:off x="0" y="0"/>
          <a:ext cx="6014420" cy="0"/>
        </a:xfrm>
        <a:prstGeom prst="line">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168169-3BF5-CB4E-B8F7-49158BEAAAA3}">
      <dsp:nvSpPr>
        <dsp:cNvPr id="0" name=""/>
        <dsp:cNvSpPr/>
      </dsp:nvSpPr>
      <dsp:spPr>
        <a:xfrm>
          <a:off x="0" y="0"/>
          <a:ext cx="6014420" cy="145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All calls to police are answered &amp; dealt with at the FCR/PSC based at Police Headquarters. </a:t>
          </a:r>
        </a:p>
      </dsp:txBody>
      <dsp:txXfrm>
        <a:off x="0" y="0"/>
        <a:ext cx="6014420" cy="1454440"/>
      </dsp:txXfrm>
    </dsp:sp>
    <dsp:sp modelId="{9999D5E7-BF40-8D40-A50E-7C411D25D57F}">
      <dsp:nvSpPr>
        <dsp:cNvPr id="0" name=""/>
        <dsp:cNvSpPr/>
      </dsp:nvSpPr>
      <dsp:spPr>
        <a:xfrm>
          <a:off x="0" y="1454440"/>
          <a:ext cx="6014420" cy="0"/>
        </a:xfrm>
        <a:prstGeom prst="line">
          <a:avLst/>
        </a:prstGeom>
        <a:solidFill>
          <a:schemeClr val="accent2">
            <a:shade val="50000"/>
            <a:hueOff val="-591173"/>
            <a:satOff val="7783"/>
            <a:lumOff val="46617"/>
            <a:alphaOff val="0"/>
          </a:schemeClr>
        </a:solidFill>
        <a:ln w="12700" cap="flat" cmpd="sng" algn="ctr">
          <a:solidFill>
            <a:schemeClr val="accent2">
              <a:shade val="50000"/>
              <a:hueOff val="-591173"/>
              <a:satOff val="7783"/>
              <a:lumOff val="466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5FEB0-34D6-EC43-B64D-61B673472AB0}">
      <dsp:nvSpPr>
        <dsp:cNvPr id="0" name=""/>
        <dsp:cNvSpPr/>
      </dsp:nvSpPr>
      <dsp:spPr>
        <a:xfrm>
          <a:off x="0" y="1454440"/>
          <a:ext cx="6014420" cy="145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Sophisticated computer systems are used within them in order to locate &amp; deploy the closest &amp; most appropriate police resource to help us safeguard our communities. </a:t>
          </a:r>
        </a:p>
      </dsp:txBody>
      <dsp:txXfrm>
        <a:off x="0" y="1454440"/>
        <a:ext cx="6014420" cy="1454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D552E-A5CF-469B-B45D-30EC4DA02A25}">
      <dsp:nvSpPr>
        <dsp:cNvPr id="0" name=""/>
        <dsp:cNvSpPr/>
      </dsp:nvSpPr>
      <dsp:spPr>
        <a:xfrm>
          <a:off x="2668740" y="1577"/>
          <a:ext cx="2246321" cy="90593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T</a:t>
          </a:r>
          <a:r>
            <a:rPr lang="en-US" sz="2400" kern="1200"/>
            <a:t>hreat</a:t>
          </a:r>
          <a:endParaRPr lang="en-US" sz="2400" kern="1200" dirty="0"/>
        </a:p>
      </dsp:txBody>
      <dsp:txXfrm>
        <a:off x="2712964" y="45801"/>
        <a:ext cx="2157873" cy="817484"/>
      </dsp:txXfrm>
    </dsp:sp>
    <dsp:sp modelId="{1C20DCE4-2323-46C0-9B94-8B7401D74A8B}">
      <dsp:nvSpPr>
        <dsp:cNvPr id="0" name=""/>
        <dsp:cNvSpPr/>
      </dsp:nvSpPr>
      <dsp:spPr>
        <a:xfrm>
          <a:off x="1657790" y="454543"/>
          <a:ext cx="4268220" cy="4268220"/>
        </a:xfrm>
        <a:custGeom>
          <a:avLst/>
          <a:gdLst/>
          <a:ahLst/>
          <a:cxnLst/>
          <a:rect l="0" t="0" r="0" b="0"/>
          <a:pathLst>
            <a:path>
              <a:moveTo>
                <a:pt x="3261322" y="321978"/>
              </a:moveTo>
              <a:arcTo wR="2134110" hR="2134110" stAng="18112987" swAng="75423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0E34924-99AD-41C6-9DD3-D41F09133286}">
      <dsp:nvSpPr>
        <dsp:cNvPr id="0" name=""/>
        <dsp:cNvSpPr/>
      </dsp:nvSpPr>
      <dsp:spPr>
        <a:xfrm>
          <a:off x="4515686" y="1068632"/>
          <a:ext cx="2248816" cy="905932"/>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H</a:t>
          </a:r>
          <a:r>
            <a:rPr lang="en-US" sz="2400" kern="1200"/>
            <a:t>arm</a:t>
          </a:r>
          <a:endParaRPr lang="en-US" sz="2400" kern="1200" dirty="0"/>
        </a:p>
      </dsp:txBody>
      <dsp:txXfrm>
        <a:off x="4559910" y="1112856"/>
        <a:ext cx="2160368" cy="817484"/>
      </dsp:txXfrm>
    </dsp:sp>
    <dsp:sp modelId="{2ADC9499-AB13-49AD-9AC9-10CB9F745E7D}">
      <dsp:nvSpPr>
        <dsp:cNvPr id="0" name=""/>
        <dsp:cNvSpPr/>
      </dsp:nvSpPr>
      <dsp:spPr>
        <a:xfrm>
          <a:off x="1657790" y="454543"/>
          <a:ext cx="4268220" cy="4268220"/>
        </a:xfrm>
        <a:custGeom>
          <a:avLst/>
          <a:gdLst/>
          <a:ahLst/>
          <a:cxnLst/>
          <a:rect l="0" t="0" r="0" b="0"/>
          <a:pathLst>
            <a:path>
              <a:moveTo>
                <a:pt x="4181459" y="1531793"/>
              </a:moveTo>
              <a:arcTo wR="2134110" hR="2134110" stAng="20616388" swAng="1967224"/>
            </a:path>
          </a:pathLst>
        </a:custGeom>
        <a:noFill/>
        <a:ln w="6350" cap="flat" cmpd="sng" algn="ctr">
          <a:solidFill>
            <a:schemeClr val="accent5">
              <a:hueOff val="-1351709"/>
              <a:satOff val="-3484"/>
              <a:lumOff val="-2353"/>
              <a:alphaOff val="0"/>
            </a:schemeClr>
          </a:solidFill>
          <a:prstDash val="solid"/>
          <a:miter lim="800000"/>
        </a:ln>
        <a:effectLst/>
      </dsp:spPr>
      <dsp:style>
        <a:lnRef idx="1">
          <a:scrgbClr r="0" g="0" b="0"/>
        </a:lnRef>
        <a:fillRef idx="0">
          <a:scrgbClr r="0" g="0" b="0"/>
        </a:fillRef>
        <a:effectRef idx="0">
          <a:scrgbClr r="0" g="0" b="0"/>
        </a:effectRef>
        <a:fontRef idx="minor"/>
      </dsp:style>
    </dsp:sp>
    <dsp:sp modelId="{4765B36B-458A-4573-A7F6-D4EE18260D82}">
      <dsp:nvSpPr>
        <dsp:cNvPr id="0" name=""/>
        <dsp:cNvSpPr/>
      </dsp:nvSpPr>
      <dsp:spPr>
        <a:xfrm>
          <a:off x="4515017" y="3202742"/>
          <a:ext cx="2250154" cy="905932"/>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R</a:t>
          </a:r>
          <a:r>
            <a:rPr lang="en-US" sz="2400" kern="1200"/>
            <a:t>isk</a:t>
          </a:r>
          <a:endParaRPr lang="en-US" sz="2400" kern="1200" dirty="0"/>
        </a:p>
      </dsp:txBody>
      <dsp:txXfrm>
        <a:off x="4559241" y="3246966"/>
        <a:ext cx="2161706" cy="817484"/>
      </dsp:txXfrm>
    </dsp:sp>
    <dsp:sp modelId="{9A368837-DB89-4CCF-B83B-341B5E616824}">
      <dsp:nvSpPr>
        <dsp:cNvPr id="0" name=""/>
        <dsp:cNvSpPr/>
      </dsp:nvSpPr>
      <dsp:spPr>
        <a:xfrm>
          <a:off x="1657790" y="454543"/>
          <a:ext cx="4268220" cy="4268220"/>
        </a:xfrm>
        <a:custGeom>
          <a:avLst/>
          <a:gdLst/>
          <a:ahLst/>
          <a:cxnLst/>
          <a:rect l="0" t="0" r="0" b="0"/>
          <a:pathLst>
            <a:path>
              <a:moveTo>
                <a:pt x="3628047" y="3658110"/>
              </a:moveTo>
              <a:arcTo wR="2134110" hR="2134110" stAng="2734244" swAng="898849"/>
            </a:path>
          </a:pathLst>
        </a:custGeom>
        <a:noFill/>
        <a:ln w="6350" cap="flat" cmpd="sng" algn="ctr">
          <a:solidFill>
            <a:schemeClr val="accent5">
              <a:hueOff val="-2703417"/>
              <a:satOff val="-6968"/>
              <a:lumOff val="-4706"/>
              <a:alphaOff val="0"/>
            </a:schemeClr>
          </a:solidFill>
          <a:prstDash val="solid"/>
          <a:miter lim="800000"/>
        </a:ln>
        <a:effectLst/>
      </dsp:spPr>
      <dsp:style>
        <a:lnRef idx="1">
          <a:scrgbClr r="0" g="0" b="0"/>
        </a:lnRef>
        <a:fillRef idx="0">
          <a:scrgbClr r="0" g="0" b="0"/>
        </a:fillRef>
        <a:effectRef idx="0">
          <a:scrgbClr r="0" g="0" b="0"/>
        </a:effectRef>
        <a:fontRef idx="minor"/>
      </dsp:style>
    </dsp:sp>
    <dsp:sp modelId="{A57382B5-0B7D-49E0-8103-38E32E108F42}">
      <dsp:nvSpPr>
        <dsp:cNvPr id="0" name=""/>
        <dsp:cNvSpPr/>
      </dsp:nvSpPr>
      <dsp:spPr>
        <a:xfrm>
          <a:off x="2747633" y="4269797"/>
          <a:ext cx="2088535" cy="905932"/>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I</a:t>
          </a:r>
          <a:r>
            <a:rPr lang="en-US" sz="2400" kern="1200"/>
            <a:t>nvestigation</a:t>
          </a:r>
          <a:endParaRPr lang="en-US" sz="2400" kern="1200" dirty="0"/>
        </a:p>
      </dsp:txBody>
      <dsp:txXfrm>
        <a:off x="2791857" y="4314021"/>
        <a:ext cx="2000087" cy="817484"/>
      </dsp:txXfrm>
    </dsp:sp>
    <dsp:sp modelId="{EC365E49-2051-4022-A511-487604CD4B77}">
      <dsp:nvSpPr>
        <dsp:cNvPr id="0" name=""/>
        <dsp:cNvSpPr/>
      </dsp:nvSpPr>
      <dsp:spPr>
        <a:xfrm>
          <a:off x="1657790" y="454543"/>
          <a:ext cx="4268220" cy="4268220"/>
        </a:xfrm>
        <a:custGeom>
          <a:avLst/>
          <a:gdLst/>
          <a:ahLst/>
          <a:cxnLst/>
          <a:rect l="0" t="0" r="0" b="0"/>
          <a:pathLst>
            <a:path>
              <a:moveTo>
                <a:pt x="1084895" y="3992489"/>
              </a:moveTo>
              <a:arcTo wR="2134110" hR="2134110" stAng="7166908" swAng="898849"/>
            </a:path>
          </a:pathLst>
        </a:custGeom>
        <a:noFill/>
        <a:ln w="6350" cap="flat" cmpd="sng" algn="ctr">
          <a:solidFill>
            <a:schemeClr val="accent5">
              <a:hueOff val="-4055126"/>
              <a:satOff val="-10451"/>
              <a:lumOff val="-7059"/>
              <a:alphaOff val="0"/>
            </a:schemeClr>
          </a:solidFill>
          <a:prstDash val="solid"/>
          <a:miter lim="800000"/>
        </a:ln>
        <a:effectLst/>
      </dsp:spPr>
      <dsp:style>
        <a:lnRef idx="1">
          <a:scrgbClr r="0" g="0" b="0"/>
        </a:lnRef>
        <a:fillRef idx="0">
          <a:scrgbClr r="0" g="0" b="0"/>
        </a:fillRef>
        <a:effectRef idx="0">
          <a:scrgbClr r="0" g="0" b="0"/>
        </a:effectRef>
        <a:fontRef idx="minor"/>
      </dsp:style>
    </dsp:sp>
    <dsp:sp modelId="{5E3655E8-060B-45A9-9088-4051DE337BA2}">
      <dsp:nvSpPr>
        <dsp:cNvPr id="0" name=""/>
        <dsp:cNvSpPr/>
      </dsp:nvSpPr>
      <dsp:spPr>
        <a:xfrm>
          <a:off x="892394" y="3202742"/>
          <a:ext cx="2102626" cy="905932"/>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V</a:t>
          </a:r>
          <a:r>
            <a:rPr lang="en-US" sz="2400" kern="1200"/>
            <a:t>ulnerability</a:t>
          </a:r>
          <a:endParaRPr lang="en-US" sz="2400" kern="1200" dirty="0"/>
        </a:p>
      </dsp:txBody>
      <dsp:txXfrm>
        <a:off x="936618" y="3246966"/>
        <a:ext cx="2014178" cy="817484"/>
      </dsp:txXfrm>
    </dsp:sp>
    <dsp:sp modelId="{1A3EA9C5-C2F0-4777-985E-0AB99D9FC402}">
      <dsp:nvSpPr>
        <dsp:cNvPr id="0" name=""/>
        <dsp:cNvSpPr/>
      </dsp:nvSpPr>
      <dsp:spPr>
        <a:xfrm>
          <a:off x="1657790" y="454543"/>
          <a:ext cx="4268220" cy="4268220"/>
        </a:xfrm>
        <a:custGeom>
          <a:avLst/>
          <a:gdLst/>
          <a:ahLst/>
          <a:cxnLst/>
          <a:rect l="0" t="0" r="0" b="0"/>
          <a:pathLst>
            <a:path>
              <a:moveTo>
                <a:pt x="86760" y="2736426"/>
              </a:moveTo>
              <a:arcTo wR="2134110" hR="2134110" stAng="9816388" swAng="1967224"/>
            </a:path>
          </a:pathLst>
        </a:custGeom>
        <a:noFill/>
        <a:ln w="6350" cap="flat" cmpd="sng" algn="ctr">
          <a:solidFill>
            <a:schemeClr val="accent5">
              <a:hueOff val="-5406834"/>
              <a:satOff val="-13935"/>
              <a:lumOff val="-9412"/>
              <a:alphaOff val="0"/>
            </a:schemeClr>
          </a:solidFill>
          <a:prstDash val="solid"/>
          <a:miter lim="800000"/>
        </a:ln>
        <a:effectLst/>
      </dsp:spPr>
      <dsp:style>
        <a:lnRef idx="1">
          <a:scrgbClr r="0" g="0" b="0"/>
        </a:lnRef>
        <a:fillRef idx="0">
          <a:scrgbClr r="0" g="0" b="0"/>
        </a:fillRef>
        <a:effectRef idx="0">
          <a:scrgbClr r="0" g="0" b="0"/>
        </a:effectRef>
        <a:fontRef idx="minor"/>
      </dsp:style>
    </dsp:sp>
    <dsp:sp modelId="{BE6692D0-C013-4C21-9875-B9441BD5FE1C}">
      <dsp:nvSpPr>
        <dsp:cNvPr id="0" name=""/>
        <dsp:cNvSpPr/>
      </dsp:nvSpPr>
      <dsp:spPr>
        <a:xfrm>
          <a:off x="816191" y="1068632"/>
          <a:ext cx="2255032" cy="90593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a:t>E</a:t>
          </a:r>
          <a:r>
            <a:rPr lang="en-US" sz="2400" kern="1200"/>
            <a:t>ngagement</a:t>
          </a:r>
          <a:endParaRPr lang="en-US" sz="2400" kern="1200" dirty="0"/>
        </a:p>
      </dsp:txBody>
      <dsp:txXfrm>
        <a:off x="860415" y="1112856"/>
        <a:ext cx="2166584" cy="817484"/>
      </dsp:txXfrm>
    </dsp:sp>
    <dsp:sp modelId="{52D338E4-A04C-440E-B931-6DDC025169BA}">
      <dsp:nvSpPr>
        <dsp:cNvPr id="0" name=""/>
        <dsp:cNvSpPr/>
      </dsp:nvSpPr>
      <dsp:spPr>
        <a:xfrm>
          <a:off x="1657790" y="454543"/>
          <a:ext cx="4268220" cy="4268220"/>
        </a:xfrm>
        <a:custGeom>
          <a:avLst/>
          <a:gdLst/>
          <a:ahLst/>
          <a:cxnLst/>
          <a:rect l="0" t="0" r="0" b="0"/>
          <a:pathLst>
            <a:path>
              <a:moveTo>
                <a:pt x="639523" y="610746"/>
              </a:moveTo>
              <a:arcTo wR="2134110" hR="2134110" stAng="13532779" swAng="754233"/>
            </a:path>
          </a:pathLst>
        </a:cu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538301" y="2641920"/>
          <a:ext cx="2217877" cy="2217877"/>
        </a:xfrm>
        <a:prstGeom prst="ellipse">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t>APC</a:t>
          </a:r>
        </a:p>
      </dsp:txBody>
      <dsp:txXfrm>
        <a:off x="3863102" y="2966721"/>
        <a:ext cx="1568275" cy="1568275"/>
      </dsp:txXfrm>
    </dsp:sp>
    <dsp:sp modelId="{C4AB4441-2D3D-4CBC-A5B0-0565C7CBBC90}">
      <dsp:nvSpPr>
        <dsp:cNvPr id="0" name=""/>
        <dsp:cNvSpPr/>
      </dsp:nvSpPr>
      <dsp:spPr>
        <a:xfrm rot="12900000">
          <a:off x="2111725" y="2254527"/>
          <a:ext cx="1699788" cy="632094"/>
        </a:xfrm>
        <a:prstGeom prst="lef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211935" y="1240302"/>
          <a:ext cx="2106983" cy="168558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ssess</a:t>
          </a:r>
          <a:endParaRPr lang="en-US" sz="2400" kern="1200" dirty="0"/>
        </a:p>
      </dsp:txBody>
      <dsp:txXfrm>
        <a:off x="1261304" y="1289671"/>
        <a:ext cx="2008245" cy="1586848"/>
      </dsp:txXfrm>
    </dsp:sp>
    <dsp:sp modelId="{1C2B80E1-24B7-42C1-BB59-21A60CEA8980}">
      <dsp:nvSpPr>
        <dsp:cNvPr id="0" name=""/>
        <dsp:cNvSpPr/>
      </dsp:nvSpPr>
      <dsp:spPr>
        <a:xfrm rot="16200000">
          <a:off x="3797345" y="1377048"/>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593748" y="408"/>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rotect</a:t>
          </a:r>
          <a:endParaRPr lang="en-US" sz="2400" kern="1200" dirty="0"/>
        </a:p>
      </dsp:txBody>
      <dsp:txXfrm>
        <a:off x="3643117" y="49777"/>
        <a:ext cx="2008245" cy="1586848"/>
      </dsp:txXfrm>
    </dsp:sp>
    <dsp:sp modelId="{93A2443F-9616-4AE7-99A3-50BE90986B84}">
      <dsp:nvSpPr>
        <dsp:cNvPr id="0" name=""/>
        <dsp:cNvSpPr/>
      </dsp:nvSpPr>
      <dsp:spPr>
        <a:xfrm rot="19500000">
          <a:off x="5482965" y="2254527"/>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5975561" y="1240302"/>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ommunicate</a:t>
          </a:r>
          <a:endParaRPr lang="en-US" sz="2400" kern="1200" dirty="0"/>
        </a:p>
      </dsp:txBody>
      <dsp:txXfrm>
        <a:off x="6024930" y="1289671"/>
        <a:ext cx="2008245" cy="1586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7C839-F469-4245-B5AE-A5F9EA0F78C3}">
      <dsp:nvSpPr>
        <dsp:cNvPr id="0" name=""/>
        <dsp:cNvSpPr/>
      </dsp:nvSpPr>
      <dsp:spPr>
        <a:xfrm>
          <a:off x="0" y="0"/>
          <a:ext cx="869323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72250-1682-D34E-843C-A35C45EBA578}">
      <dsp:nvSpPr>
        <dsp:cNvPr id="0" name=""/>
        <dsp:cNvSpPr/>
      </dsp:nvSpPr>
      <dsp:spPr>
        <a:xfrm>
          <a:off x="0" y="0"/>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u="sng" kern="1200" dirty="0">
              <a:solidFill>
                <a:schemeClr val="accent1"/>
              </a:solidFill>
            </a:rPr>
            <a:t>Reactive</a:t>
          </a:r>
        </a:p>
      </dsp:txBody>
      <dsp:txXfrm>
        <a:off x="0" y="0"/>
        <a:ext cx="1738647" cy="2041301"/>
      </dsp:txXfrm>
    </dsp:sp>
    <dsp:sp modelId="{7BA12371-149B-D641-A8E7-7691DB87BF06}">
      <dsp:nvSpPr>
        <dsp:cNvPr id="0" name=""/>
        <dsp:cNvSpPr/>
      </dsp:nvSpPr>
      <dsp:spPr>
        <a:xfrm>
          <a:off x="1869046" y="92695"/>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1869046" y="92695"/>
        <a:ext cx="6824192" cy="1853916"/>
      </dsp:txXfrm>
    </dsp:sp>
    <dsp:sp modelId="{DE00663D-B8E5-5D4C-B904-980CF50AAE52}">
      <dsp:nvSpPr>
        <dsp:cNvPr id="0" name=""/>
        <dsp:cNvSpPr/>
      </dsp:nvSpPr>
      <dsp:spPr>
        <a:xfrm>
          <a:off x="1738647" y="1946612"/>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50DA63-5980-FC4B-BF2B-480CCF0F2877}">
      <dsp:nvSpPr>
        <dsp:cNvPr id="0" name=""/>
        <dsp:cNvSpPr/>
      </dsp:nvSpPr>
      <dsp:spPr>
        <a:xfrm>
          <a:off x="0" y="2041301"/>
          <a:ext cx="869323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D5F92-EC8C-4748-84B4-50CBD8111AA0}">
      <dsp:nvSpPr>
        <dsp:cNvPr id="0" name=""/>
        <dsp:cNvSpPr/>
      </dsp:nvSpPr>
      <dsp:spPr>
        <a:xfrm>
          <a:off x="0" y="2041301"/>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solidFill>
                <a:schemeClr val="accent1"/>
              </a:solidFill>
            </a:rPr>
            <a:t>Proactive</a:t>
          </a:r>
        </a:p>
      </dsp:txBody>
      <dsp:txXfrm>
        <a:off x="0" y="2041301"/>
        <a:ext cx="1738647" cy="2041301"/>
      </dsp:txXfrm>
    </dsp:sp>
    <dsp:sp modelId="{95808EEA-BFF7-FA40-8B4E-5D9519848AE8}">
      <dsp:nvSpPr>
        <dsp:cNvPr id="0" name=""/>
        <dsp:cNvSpPr/>
      </dsp:nvSpPr>
      <dsp:spPr>
        <a:xfrm>
          <a:off x="1869046" y="2133997"/>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1869046" y="2133997"/>
        <a:ext cx="6824192" cy="1853916"/>
      </dsp:txXfrm>
    </dsp:sp>
    <dsp:sp modelId="{6107052C-31C1-0C4A-8716-B60E39F09343}">
      <dsp:nvSpPr>
        <dsp:cNvPr id="0" name=""/>
        <dsp:cNvSpPr/>
      </dsp:nvSpPr>
      <dsp:spPr>
        <a:xfrm>
          <a:off x="1738647" y="3987913"/>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BA42-504C-374D-BC0C-0DF0FA316040}">
      <dsp:nvSpPr>
        <dsp:cNvPr id="0" name=""/>
        <dsp:cNvSpPr/>
      </dsp:nvSpPr>
      <dsp:spPr>
        <a:xfrm>
          <a:off x="0" y="665"/>
          <a:ext cx="891217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7CA98-3250-5240-9DB4-F2C9BC44558A}">
      <dsp:nvSpPr>
        <dsp:cNvPr id="0" name=""/>
        <dsp:cNvSpPr/>
      </dsp:nvSpPr>
      <dsp:spPr>
        <a:xfrm>
          <a:off x="0" y="66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Reduce time spent by Police Officers &amp; PCSO’s at police stations</a:t>
          </a:r>
          <a:endParaRPr lang="en-US" sz="2400" kern="1200" dirty="0"/>
        </a:p>
      </dsp:txBody>
      <dsp:txXfrm>
        <a:off x="0" y="665"/>
        <a:ext cx="8912179" cy="778981"/>
      </dsp:txXfrm>
    </dsp:sp>
    <dsp:sp modelId="{F78541D1-5827-0449-8E0C-D4D8F99A5E24}">
      <dsp:nvSpPr>
        <dsp:cNvPr id="0" name=""/>
        <dsp:cNvSpPr/>
      </dsp:nvSpPr>
      <dsp:spPr>
        <a:xfrm>
          <a:off x="0" y="779647"/>
          <a:ext cx="8912179" cy="0"/>
        </a:xfrm>
        <a:prstGeom prst="line">
          <a:avLst/>
        </a:prstGeom>
        <a:solidFill>
          <a:schemeClr val="accent1">
            <a:shade val="80000"/>
            <a:hueOff val="58214"/>
            <a:satOff val="-1043"/>
            <a:lumOff val="4431"/>
            <a:alphaOff val="0"/>
          </a:schemeClr>
        </a:solidFill>
        <a:ln w="12700" cap="flat" cmpd="sng" algn="ctr">
          <a:solidFill>
            <a:schemeClr val="accent1">
              <a:shade val="80000"/>
              <a:hueOff val="58214"/>
              <a:satOff val="-1043"/>
              <a:lumOff val="4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03EE3-CB28-9B4A-905A-7A4A05D1284D}">
      <dsp:nvSpPr>
        <dsp:cNvPr id="0" name=""/>
        <dsp:cNvSpPr/>
      </dsp:nvSpPr>
      <dsp:spPr>
        <a:xfrm>
          <a:off x="0" y="77964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visibility of policing teams</a:t>
          </a:r>
          <a:endParaRPr lang="en-US" sz="2400" kern="1200" dirty="0"/>
        </a:p>
      </dsp:txBody>
      <dsp:txXfrm>
        <a:off x="0" y="779647"/>
        <a:ext cx="8912179" cy="778981"/>
      </dsp:txXfrm>
    </dsp:sp>
    <dsp:sp modelId="{988E9945-6C7D-A841-81E6-98325EDCD436}">
      <dsp:nvSpPr>
        <dsp:cNvPr id="0" name=""/>
        <dsp:cNvSpPr/>
      </dsp:nvSpPr>
      <dsp:spPr>
        <a:xfrm>
          <a:off x="0" y="1558629"/>
          <a:ext cx="8912179" cy="0"/>
        </a:xfrm>
        <a:prstGeom prst="line">
          <a:avLst/>
        </a:prstGeom>
        <a:solidFill>
          <a:schemeClr val="accent1">
            <a:shade val="80000"/>
            <a:hueOff val="116428"/>
            <a:satOff val="-2085"/>
            <a:lumOff val="8862"/>
            <a:alphaOff val="0"/>
          </a:schemeClr>
        </a:solidFill>
        <a:ln w="12700" cap="flat" cmpd="sng" algn="ctr">
          <a:solidFill>
            <a:schemeClr val="accent1">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BFDCE-FB15-064E-AB19-4A902B2488C6}">
      <dsp:nvSpPr>
        <dsp:cNvPr id="0" name=""/>
        <dsp:cNvSpPr/>
      </dsp:nvSpPr>
      <dsp:spPr>
        <a:xfrm>
          <a:off x="0" y="1558629"/>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Ease of contact between the community &amp; policing teams</a:t>
          </a:r>
          <a:endParaRPr lang="en-US" sz="2400" kern="1200" dirty="0"/>
        </a:p>
      </dsp:txBody>
      <dsp:txXfrm>
        <a:off x="0" y="1558629"/>
        <a:ext cx="8912179" cy="778981"/>
      </dsp:txXfrm>
    </dsp:sp>
    <dsp:sp modelId="{BDC46C4C-6882-AB4E-8884-3F048669B802}">
      <dsp:nvSpPr>
        <dsp:cNvPr id="0" name=""/>
        <dsp:cNvSpPr/>
      </dsp:nvSpPr>
      <dsp:spPr>
        <a:xfrm>
          <a:off x="0" y="2337611"/>
          <a:ext cx="8912179"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93063-9EA1-1B44-B51D-DC6DAF8842A8}">
      <dsp:nvSpPr>
        <dsp:cNvPr id="0" name=""/>
        <dsp:cNvSpPr/>
      </dsp:nvSpPr>
      <dsp:spPr>
        <a:xfrm>
          <a:off x="0" y="2337611"/>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effectiveness by improved access to policing info &amp; intel</a:t>
          </a:r>
          <a:endParaRPr lang="en-US" sz="2400" kern="1200" dirty="0"/>
        </a:p>
      </dsp:txBody>
      <dsp:txXfrm>
        <a:off x="0" y="2337611"/>
        <a:ext cx="8912179" cy="778981"/>
      </dsp:txXfrm>
    </dsp:sp>
    <dsp:sp modelId="{8CCE898D-3A8A-E04D-A346-2D47FAE9CED8}">
      <dsp:nvSpPr>
        <dsp:cNvPr id="0" name=""/>
        <dsp:cNvSpPr/>
      </dsp:nvSpPr>
      <dsp:spPr>
        <a:xfrm>
          <a:off x="0" y="3116593"/>
          <a:ext cx="8912179" cy="0"/>
        </a:xfrm>
        <a:prstGeom prst="line">
          <a:avLst/>
        </a:prstGeom>
        <a:solidFill>
          <a:schemeClr val="accent1">
            <a:shade val="80000"/>
            <a:hueOff val="232855"/>
            <a:satOff val="-4171"/>
            <a:lumOff val="17723"/>
            <a:alphaOff val="0"/>
          </a:schemeClr>
        </a:solidFill>
        <a:ln w="12700" cap="flat" cmpd="sng" algn="ctr">
          <a:solidFill>
            <a:schemeClr val="accent1">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9CCAE-7AC5-7047-BAD5-144D32E4AB88}">
      <dsp:nvSpPr>
        <dsp:cNvPr id="0" name=""/>
        <dsp:cNvSpPr/>
      </dsp:nvSpPr>
      <dsp:spPr>
        <a:xfrm>
          <a:off x="0" y="3116593"/>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Ability to record details at the scene of an incident &amp; update systems </a:t>
          </a:r>
          <a:br>
            <a:rPr lang="en-US" sz="2300" kern="1200" dirty="0"/>
          </a:br>
          <a:r>
            <a:rPr lang="en-US" sz="2300" kern="1200" dirty="0"/>
            <a:t>‘live time’</a:t>
          </a:r>
        </a:p>
      </dsp:txBody>
      <dsp:txXfrm>
        <a:off x="0" y="3116593"/>
        <a:ext cx="8912179" cy="778981"/>
      </dsp:txXfrm>
    </dsp:sp>
    <dsp:sp modelId="{0A63F0F7-7745-D344-87DE-FEB427985BE1}">
      <dsp:nvSpPr>
        <dsp:cNvPr id="0" name=""/>
        <dsp:cNvSpPr/>
      </dsp:nvSpPr>
      <dsp:spPr>
        <a:xfrm>
          <a:off x="0" y="3895575"/>
          <a:ext cx="8912179" cy="0"/>
        </a:xfrm>
        <a:prstGeom prst="line">
          <a:avLst/>
        </a:prstGeom>
        <a:solidFill>
          <a:schemeClr val="accent1">
            <a:shade val="80000"/>
            <a:hueOff val="291069"/>
            <a:satOff val="-5213"/>
            <a:lumOff val="22154"/>
            <a:alphaOff val="0"/>
          </a:schemeClr>
        </a:solidFill>
        <a:ln w="12700" cap="flat" cmpd="sng" algn="ctr">
          <a:solidFill>
            <a:schemeClr val="accent1">
              <a:shade val="80000"/>
              <a:hueOff val="291069"/>
              <a:satOff val="-5213"/>
              <a:lumOff val="221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E1DD6-275E-6546-87C6-C0572C07E985}">
      <dsp:nvSpPr>
        <dsp:cNvPr id="0" name=""/>
        <dsp:cNvSpPr/>
      </dsp:nvSpPr>
      <dsp:spPr>
        <a:xfrm>
          <a:off x="0" y="389557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Professionalise the delivery of what we do</a:t>
          </a:r>
          <a:endParaRPr lang="en-US" sz="2400" kern="1200" dirty="0"/>
        </a:p>
      </dsp:txBody>
      <dsp:txXfrm>
        <a:off x="0" y="3895575"/>
        <a:ext cx="8912179" cy="778981"/>
      </dsp:txXfrm>
    </dsp:sp>
    <dsp:sp modelId="{665E866C-88A8-1A4A-AB49-019824FEF049}">
      <dsp:nvSpPr>
        <dsp:cNvPr id="0" name=""/>
        <dsp:cNvSpPr/>
      </dsp:nvSpPr>
      <dsp:spPr>
        <a:xfrm>
          <a:off x="0" y="4674557"/>
          <a:ext cx="891217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AD0E4-BDFA-9B4A-A010-6917DD47A2F1}">
      <dsp:nvSpPr>
        <dsp:cNvPr id="0" name=""/>
        <dsp:cNvSpPr/>
      </dsp:nvSpPr>
      <dsp:spPr>
        <a:xfrm>
          <a:off x="0" y="467455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 public confidence &amp; satisfaction</a:t>
          </a:r>
          <a:endParaRPr lang="en-US" sz="2400" kern="1200" dirty="0"/>
        </a:p>
      </dsp:txBody>
      <dsp:txXfrm>
        <a:off x="0" y="4674557"/>
        <a:ext cx="8912179" cy="778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48795" y="383"/>
          <a:ext cx="2670715" cy="1602429"/>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Have significant dramatic impact</a:t>
          </a:r>
        </a:p>
      </dsp:txBody>
      <dsp:txXfrm>
        <a:off x="648795" y="383"/>
        <a:ext cx="2670715" cy="1602429"/>
      </dsp:txXfrm>
    </dsp:sp>
    <dsp:sp modelId="{290DF20A-5D76-4225-AF50-5BD8A10D1E48}">
      <dsp:nvSpPr>
        <dsp:cNvPr id="0" name=""/>
        <dsp:cNvSpPr/>
      </dsp:nvSpPr>
      <dsp:spPr>
        <a:xfrm>
          <a:off x="3586582" y="383"/>
          <a:ext cx="2670715"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scene exactly</a:t>
          </a:r>
          <a:endParaRPr lang="en-US" sz="2400" kern="1200" dirty="0"/>
        </a:p>
      </dsp:txBody>
      <dsp:txXfrm>
        <a:off x="3586582" y="383"/>
        <a:ext cx="2670715" cy="1602429"/>
      </dsp:txXfrm>
    </dsp:sp>
    <dsp:sp modelId="{4116BB7C-6A2F-4701-835A-971FC9C008CE}">
      <dsp:nvSpPr>
        <dsp:cNvPr id="0" name=""/>
        <dsp:cNvSpPr/>
      </dsp:nvSpPr>
      <dsp:spPr>
        <a:xfrm>
          <a:off x="167665" y="1869884"/>
          <a:ext cx="2670715" cy="1602429"/>
        </a:xfrm>
        <a:prstGeom prst="rect">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demeanour of the parties</a:t>
          </a:r>
          <a:endParaRPr lang="en-US" sz="2400" kern="1200" dirty="0"/>
        </a:p>
      </dsp:txBody>
      <dsp:txXfrm>
        <a:off x="167665" y="1869884"/>
        <a:ext cx="2670715" cy="1602429"/>
      </dsp:txXfrm>
    </dsp:sp>
    <dsp:sp modelId="{1BC5AAEF-4E33-4998-8C1B-62767EC7A760}">
      <dsp:nvSpPr>
        <dsp:cNvPr id="0" name=""/>
        <dsp:cNvSpPr/>
      </dsp:nvSpPr>
      <dsp:spPr>
        <a:xfrm>
          <a:off x="3105452" y="1869884"/>
          <a:ext cx="3632974"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Accurately record significant comments at the scene</a:t>
          </a:r>
          <a:endParaRPr lang="en-US" sz="2400" kern="1200" dirty="0"/>
        </a:p>
      </dsp:txBody>
      <dsp:txXfrm>
        <a:off x="3105452" y="1869884"/>
        <a:ext cx="3632974" cy="1602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E8F68-7BA0-884B-83B7-A47D2999FE65}">
      <dsp:nvSpPr>
        <dsp:cNvPr id="0" name=""/>
        <dsp:cNvSpPr/>
      </dsp:nvSpPr>
      <dsp:spPr>
        <a:xfrm>
          <a:off x="0" y="71693"/>
          <a:ext cx="6263640"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Digital Forensics</a:t>
          </a:r>
        </a:p>
      </dsp:txBody>
      <dsp:txXfrm>
        <a:off x="62055" y="133748"/>
        <a:ext cx="6139530" cy="1147095"/>
      </dsp:txXfrm>
    </dsp:sp>
    <dsp:sp modelId="{2255B83F-16B7-8E49-8A17-B99A65E814C5}">
      <dsp:nvSpPr>
        <dsp:cNvPr id="0" name=""/>
        <dsp:cNvSpPr/>
      </dsp:nvSpPr>
      <dsp:spPr>
        <a:xfrm>
          <a:off x="0" y="1435058"/>
          <a:ext cx="6263640" cy="127120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Digital Evidence </a:t>
          </a:r>
        </a:p>
      </dsp:txBody>
      <dsp:txXfrm>
        <a:off x="62055" y="1497113"/>
        <a:ext cx="6139530" cy="1147095"/>
      </dsp:txXfrm>
    </dsp:sp>
    <dsp:sp modelId="{3822B474-6779-AA4F-AEEE-FEED50E56633}">
      <dsp:nvSpPr>
        <dsp:cNvPr id="0" name=""/>
        <dsp:cNvSpPr/>
      </dsp:nvSpPr>
      <dsp:spPr>
        <a:xfrm>
          <a:off x="0" y="2798423"/>
          <a:ext cx="6263640" cy="127120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‘Bagging and Tagging’ digital devices </a:t>
          </a:r>
        </a:p>
      </dsp:txBody>
      <dsp:txXfrm>
        <a:off x="62055" y="2860478"/>
        <a:ext cx="6139530" cy="1147095"/>
      </dsp:txXfrm>
    </dsp:sp>
    <dsp:sp modelId="{E212FE3C-027C-AC47-B49D-5E4AFA317ED0}">
      <dsp:nvSpPr>
        <dsp:cNvPr id="0" name=""/>
        <dsp:cNvSpPr/>
      </dsp:nvSpPr>
      <dsp:spPr>
        <a:xfrm>
          <a:off x="0" y="4161789"/>
          <a:ext cx="6263640" cy="12712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Custody procedures </a:t>
          </a:r>
        </a:p>
      </dsp:txBody>
      <dsp:txXfrm>
        <a:off x="62055" y="4223844"/>
        <a:ext cx="6139530" cy="11470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B78FCA-32FE-2A43-8FD0-E68787DB9788}" type="datetimeFigureOut">
              <a:rPr lang="en-US" smtClean="0"/>
              <a:t>2/10/22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ED6478-620A-6843-8A0E-16A62874CDC9}" type="slidenum">
              <a:rPr lang="en-US" smtClean="0"/>
              <a:t>‹#›</a:t>
            </a:fld>
            <a:endParaRPr lang="en-US"/>
          </a:p>
        </p:txBody>
      </p:sp>
    </p:spTree>
    <p:extLst>
      <p:ext uri="{BB962C8B-B14F-4D97-AF65-F5344CB8AC3E}">
        <p14:creationId xmlns:p14="http://schemas.microsoft.com/office/powerpoint/2010/main" val="671559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No legal definition – Dictionary Definition</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9</a:t>
            </a:fld>
            <a:endParaRPr lang="en-GB"/>
          </a:p>
        </p:txBody>
      </p:sp>
    </p:spTree>
    <p:extLst>
      <p:ext uri="{BB962C8B-B14F-4D97-AF65-F5344CB8AC3E}">
        <p14:creationId xmlns:p14="http://schemas.microsoft.com/office/powerpoint/2010/main" val="1019814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10</a:t>
            </a:fld>
            <a:endParaRPr lang="en-GB"/>
          </a:p>
        </p:txBody>
      </p:sp>
    </p:spTree>
    <p:extLst>
      <p:ext uri="{BB962C8B-B14F-4D97-AF65-F5344CB8AC3E}">
        <p14:creationId xmlns:p14="http://schemas.microsoft.com/office/powerpoint/2010/main" val="953578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11</a:t>
            </a:fld>
            <a:endParaRPr lang="en-GB"/>
          </a:p>
        </p:txBody>
      </p:sp>
    </p:spTree>
    <p:extLst>
      <p:ext uri="{BB962C8B-B14F-4D97-AF65-F5344CB8AC3E}">
        <p14:creationId xmlns:p14="http://schemas.microsoft.com/office/powerpoint/2010/main" val="151300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12</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13</a:t>
            </a:fld>
            <a:endParaRPr lang="en-GB"/>
          </a:p>
        </p:txBody>
      </p:sp>
    </p:spTree>
    <p:extLst>
      <p:ext uri="{BB962C8B-B14F-4D97-AF65-F5344CB8AC3E}">
        <p14:creationId xmlns:p14="http://schemas.microsoft.com/office/powerpoint/2010/main" val="2410247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325367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470578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235990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18</a:t>
            </a:fld>
            <a:endParaRPr lang="en-GB"/>
          </a:p>
        </p:txBody>
      </p:sp>
    </p:spTree>
    <p:extLst>
      <p:ext uri="{BB962C8B-B14F-4D97-AF65-F5344CB8AC3E}">
        <p14:creationId xmlns:p14="http://schemas.microsoft.com/office/powerpoint/2010/main" val="2845073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19</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ED6478-620A-6843-8A0E-16A62874CDC9}" type="slidenum">
              <a:rPr lang="en-US" smtClean="0"/>
              <a:t>24</a:t>
            </a:fld>
            <a:endParaRPr lang="en-US"/>
          </a:p>
        </p:txBody>
      </p:sp>
    </p:spTree>
    <p:extLst>
      <p:ext uri="{BB962C8B-B14F-4D97-AF65-F5344CB8AC3E}">
        <p14:creationId xmlns:p14="http://schemas.microsoft.com/office/powerpoint/2010/main" val="211068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25</a:t>
            </a:fld>
            <a:endParaRPr lang="en-GB"/>
          </a:p>
        </p:txBody>
      </p:sp>
    </p:spTree>
    <p:extLst>
      <p:ext uri="{BB962C8B-B14F-4D97-AF65-F5344CB8AC3E}">
        <p14:creationId xmlns:p14="http://schemas.microsoft.com/office/powerpoint/2010/main" val="26859808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3206693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27</a:t>
            </a:fld>
            <a:endParaRPr lang="en-GB"/>
          </a:p>
        </p:txBody>
      </p:sp>
    </p:spTree>
    <p:extLst>
      <p:ext uri="{BB962C8B-B14F-4D97-AF65-F5344CB8AC3E}">
        <p14:creationId xmlns:p14="http://schemas.microsoft.com/office/powerpoint/2010/main" val="1730722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28</a:t>
            </a:fld>
            <a:endParaRPr lang="en-GB"/>
          </a:p>
        </p:txBody>
      </p:sp>
    </p:spTree>
    <p:extLst>
      <p:ext uri="{BB962C8B-B14F-4D97-AF65-F5344CB8AC3E}">
        <p14:creationId xmlns:p14="http://schemas.microsoft.com/office/powerpoint/2010/main" val="4247195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29</a:t>
            </a:fld>
            <a:endParaRPr lang="en-GB"/>
          </a:p>
        </p:txBody>
      </p:sp>
    </p:spTree>
    <p:extLst>
      <p:ext uri="{BB962C8B-B14F-4D97-AF65-F5344CB8AC3E}">
        <p14:creationId xmlns:p14="http://schemas.microsoft.com/office/powerpoint/2010/main" val="3091878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30</a:t>
            </a:fld>
            <a:endParaRPr lang="en-GB"/>
          </a:p>
        </p:txBody>
      </p:sp>
    </p:spTree>
    <p:extLst>
      <p:ext uri="{BB962C8B-B14F-4D97-AF65-F5344CB8AC3E}">
        <p14:creationId xmlns:p14="http://schemas.microsoft.com/office/powerpoint/2010/main" val="26908578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31</a:t>
            </a:fld>
            <a:endParaRPr lang="en-GB"/>
          </a:p>
        </p:txBody>
      </p:sp>
    </p:spTree>
    <p:extLst>
      <p:ext uri="{BB962C8B-B14F-4D97-AF65-F5344CB8AC3E}">
        <p14:creationId xmlns:p14="http://schemas.microsoft.com/office/powerpoint/2010/main" val="1431392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32</a:t>
            </a:fld>
            <a:endParaRPr lang="en-GB"/>
          </a:p>
        </p:txBody>
      </p:sp>
    </p:spTree>
    <p:extLst>
      <p:ext uri="{BB962C8B-B14F-4D97-AF65-F5344CB8AC3E}">
        <p14:creationId xmlns:p14="http://schemas.microsoft.com/office/powerpoint/2010/main" val="12995724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33</a:t>
            </a:fld>
            <a:endParaRPr lang="en-GB"/>
          </a:p>
        </p:txBody>
      </p:sp>
    </p:spTree>
    <p:extLst>
      <p:ext uri="{BB962C8B-B14F-4D97-AF65-F5344CB8AC3E}">
        <p14:creationId xmlns:p14="http://schemas.microsoft.com/office/powerpoint/2010/main" val="39649817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34</a:t>
            </a:fld>
            <a:endParaRPr lang="en-GB"/>
          </a:p>
        </p:txBody>
      </p:sp>
    </p:spTree>
    <p:extLst>
      <p:ext uri="{BB962C8B-B14F-4D97-AF65-F5344CB8AC3E}">
        <p14:creationId xmlns:p14="http://schemas.microsoft.com/office/powerpoint/2010/main" val="7110768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35</a:t>
            </a:fld>
            <a:endParaRPr lang="en-GB"/>
          </a:p>
        </p:txBody>
      </p:sp>
    </p:spTree>
    <p:extLst>
      <p:ext uri="{BB962C8B-B14F-4D97-AF65-F5344CB8AC3E}">
        <p14:creationId xmlns:p14="http://schemas.microsoft.com/office/powerpoint/2010/main" val="4727946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42</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43</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50</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51</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52</a:t>
            </a:fld>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53</a:t>
            </a:fld>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54</a:t>
            </a:fld>
            <a:endParaRPr lang="en-GB"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55</a:t>
            </a:fld>
            <a:endParaRPr lang="en-GB"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56</a:t>
            </a:fld>
            <a:endParaRPr lang="en-GB"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57</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58</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59</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60</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61</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3ED6478-620A-6843-8A0E-16A62874CDC9}" type="slidenum">
              <a:rPr lang="en-US" smtClean="0"/>
              <a:t>66</a:t>
            </a:fld>
            <a:endParaRPr lang="en-US"/>
          </a:p>
        </p:txBody>
      </p:sp>
    </p:spTree>
    <p:extLst>
      <p:ext uri="{BB962C8B-B14F-4D97-AF65-F5344CB8AC3E}">
        <p14:creationId xmlns:p14="http://schemas.microsoft.com/office/powerpoint/2010/main" val="3987959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5748-0F9C-3549-B54C-E2D06D596F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AA32403-F92A-6E43-A62F-A059D44488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DACF344-4704-5D4A-836C-03F62373B317}"/>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820CFC59-C707-2541-A5CC-1EC3DC8896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64558E-6E50-FA4C-85F2-0D652E8CF27C}"/>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1454472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ADD27-01E9-124D-BA6B-EF4F02EE8E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403708-500D-514E-A63A-D1C1B8744F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214206-D1D7-5F40-9834-0AC018530568}"/>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A5CBEEC5-68C3-1C45-A1C0-6A2F0CC11D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368DC8-2380-4749-98BE-724DCBA1A2E2}"/>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284492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07DB-99B2-AF4A-B9D6-3146CCE39A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CCFD81-33A5-3E4F-805D-09625D19FF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268F4ED-EAD0-9241-96E3-9DCBFAC8756B}"/>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CA1FE53B-6D91-F744-8B76-FC0820AFEF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94C9B1-5B3A-8F42-A250-548C01E650F5}"/>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369876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DEA4B-6AD9-7943-8401-8BBEF656DA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79169E-B5D2-0D46-9B1C-08499605A5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B6CC6E6-F410-DF41-859A-6A2D08A62E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5B209CD-A311-FB48-A4A9-C67F16F5AC31}"/>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6" name="Footer Placeholder 5">
            <a:extLst>
              <a:ext uri="{FF2B5EF4-FFF2-40B4-BE49-F238E27FC236}">
                <a16:creationId xmlns:a16="http://schemas.microsoft.com/office/drawing/2014/main" id="{0FDD0284-11F9-9248-85BB-AF1009CDC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3B2B88-88F5-3C44-B7DD-7498C938E311}"/>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2158311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899E-0791-6B44-AFE1-D02864BEDCF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3A9FD2-F93C-644B-8628-44C73A09A6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155248-0559-E24D-8BE3-4B2796A2020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75185-F3EE-794A-AAD3-3D79F0FF8B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D0A7B2-7468-334C-ACB6-7EC5846433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5F99AB-995C-354A-9BF4-DB0396D9B8FB}"/>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8" name="Footer Placeholder 7">
            <a:extLst>
              <a:ext uri="{FF2B5EF4-FFF2-40B4-BE49-F238E27FC236}">
                <a16:creationId xmlns:a16="http://schemas.microsoft.com/office/drawing/2014/main" id="{5E254CFD-E711-634B-A0E4-B8BAC82DB5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2FE860-0834-D845-9CA3-D669446218A3}"/>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1929817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2A92D-CA4D-3743-B8A4-05D02AFE5E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A41D079-A01E-0145-A2C6-1AD4DAFD801A}"/>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4" name="Footer Placeholder 3">
            <a:extLst>
              <a:ext uri="{FF2B5EF4-FFF2-40B4-BE49-F238E27FC236}">
                <a16:creationId xmlns:a16="http://schemas.microsoft.com/office/drawing/2014/main" id="{7E22704E-C80C-004A-B644-D9271625815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86C432-B813-1C48-BB8C-08A8BBA0A188}"/>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1831219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4C756E-C401-3F40-B105-02138D02D7FC}"/>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3" name="Footer Placeholder 2">
            <a:extLst>
              <a:ext uri="{FF2B5EF4-FFF2-40B4-BE49-F238E27FC236}">
                <a16:creationId xmlns:a16="http://schemas.microsoft.com/office/drawing/2014/main" id="{EBE03FE8-35E4-D64C-9BE4-BE9EEB2F5C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1A9F9C-6F5B-C141-879D-55AD1D92B3B7}"/>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3251410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21A96-6DF5-2240-8CB7-3CCF859C30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D5A64E-7DF0-6643-9F7A-C1A559F23C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F48CC34-194B-0243-9CCD-5B2E00227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46ABA0-A140-5943-937E-AD2C2D655063}"/>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6" name="Footer Placeholder 5">
            <a:extLst>
              <a:ext uri="{FF2B5EF4-FFF2-40B4-BE49-F238E27FC236}">
                <a16:creationId xmlns:a16="http://schemas.microsoft.com/office/drawing/2014/main" id="{8EEA35A7-7AEC-6F40-8359-C5572D81F2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E4B63B-DEAB-564C-B9FB-81B13336128F}"/>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1120347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2A0D8-395D-F242-BFD4-FACC6B62C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D89F76-7F13-254C-94BC-D97D644074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19966F-9BE1-3243-AD5F-41A04D9D3F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66F1BB-105A-3A43-8E7B-8B64694CAB0A}"/>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6" name="Footer Placeholder 5">
            <a:extLst>
              <a:ext uri="{FF2B5EF4-FFF2-40B4-BE49-F238E27FC236}">
                <a16:creationId xmlns:a16="http://schemas.microsoft.com/office/drawing/2014/main" id="{5131E5A6-B3D5-1341-8974-BA34775782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8B43B4-892D-AA46-8C27-9FE10F5CD3A2}"/>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1963546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87A06-864F-A642-A26C-8F42646FE4E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AB015C-9206-4848-AE37-E8AC49F4D0D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2ADE05-7D1A-1D40-BA28-60DDB04E6B8E}"/>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74125251-039F-E648-8EAC-31A36755C3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0F6F4F-8227-AF46-A04F-D9086441707A}"/>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489568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46E6DE-7E7D-474D-971E-CCB47CE034D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547A93-A149-0C4C-9EC0-9D7FCD6C28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F43B65-8520-ED43-9AD4-A565ECE12FC0}"/>
              </a:ext>
            </a:extLst>
          </p:cNvPr>
          <p:cNvSpPr>
            <a:spLocks noGrp="1"/>
          </p:cNvSpPr>
          <p:nvPr>
            <p:ph type="dt" sz="half" idx="10"/>
          </p:nvPr>
        </p:nvSpPr>
        <p:spPr/>
        <p:txBody>
          <a:body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066AA609-A7AE-ED45-941C-FB9C7C478F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F7D9E-8542-7A43-9536-C577F4BDADDD}"/>
              </a:ext>
            </a:extLst>
          </p:cNvPr>
          <p:cNvSpPr>
            <a:spLocks noGrp="1"/>
          </p:cNvSpPr>
          <p:nvPr>
            <p:ph type="sldNum" sz="quarter" idx="12"/>
          </p:nvPr>
        </p:nvSpPr>
        <p:spPr/>
        <p:txBody>
          <a:bodyPr/>
          <a:lstStyle/>
          <a:p>
            <a:fld id="{F9315BD4-8092-E645-A3A5-FCC3642AC30E}" type="slidenum">
              <a:rPr lang="en-US" smtClean="0"/>
              <a:t>‹#›</a:t>
            </a:fld>
            <a:endParaRPr lang="en-US"/>
          </a:p>
        </p:txBody>
      </p:sp>
    </p:spTree>
    <p:extLst>
      <p:ext uri="{BB962C8B-B14F-4D97-AF65-F5344CB8AC3E}">
        <p14:creationId xmlns:p14="http://schemas.microsoft.com/office/powerpoint/2010/main" val="365400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9934F-5DA5-B549-8BFF-BA1F33226C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35303B-AE6B-D74D-88D1-DCA5EE2D76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D113A5-B4CB-8C46-A83D-D55432BFCC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F24E35-6023-184C-B26B-CB4176EA391E}" type="datetimeFigureOut">
              <a:rPr lang="en-US" smtClean="0"/>
              <a:t>2/10/22</a:t>
            </a:fld>
            <a:endParaRPr lang="en-US"/>
          </a:p>
        </p:txBody>
      </p:sp>
      <p:sp>
        <p:nvSpPr>
          <p:cNvPr id="5" name="Footer Placeholder 4">
            <a:extLst>
              <a:ext uri="{FF2B5EF4-FFF2-40B4-BE49-F238E27FC236}">
                <a16:creationId xmlns:a16="http://schemas.microsoft.com/office/drawing/2014/main" id="{526C458F-AF37-1543-B1CD-6136DC05AC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A0E6495-D278-7745-A41C-A786BFD6BC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315BD4-8092-E645-A3A5-FCC3642AC30E}" type="slidenum">
              <a:rPr lang="en-US" smtClean="0"/>
              <a:t>‹#›</a:t>
            </a:fld>
            <a:endParaRPr lang="en-US"/>
          </a:p>
        </p:txBody>
      </p:sp>
    </p:spTree>
    <p:extLst>
      <p:ext uri="{BB962C8B-B14F-4D97-AF65-F5344CB8AC3E}">
        <p14:creationId xmlns:p14="http://schemas.microsoft.com/office/powerpoint/2010/main" val="2556542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2.jpeg"/></Relationships>
</file>

<file path=ppt/slides/_rels/slide2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5.png"/><Relationship Id="rId7" Type="http://schemas.openxmlformats.org/officeDocument/2006/relationships/diagramColors" Target="../diagrams/colors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6.jpe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49.jpeg"/></Relationships>
</file>

<file path=ppt/slides/_rels/slide4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55.jpeg"/></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9.jpe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61.jpeg"/></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62.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63.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64.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65.png"/><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4E14-21CE-6F4D-9A8B-FB005F21FD24}"/>
              </a:ext>
            </a:extLst>
          </p:cNvPr>
          <p:cNvSpPr>
            <a:spLocks noGrp="1"/>
          </p:cNvSpPr>
          <p:nvPr>
            <p:ph type="ctrTitle"/>
          </p:nvPr>
        </p:nvSpPr>
        <p:spPr>
          <a:xfrm>
            <a:off x="5202621" y="4665605"/>
            <a:ext cx="6638806" cy="1292433"/>
          </a:xfrm>
        </p:spPr>
        <p:txBody>
          <a:bodyPr anchor="ctr">
            <a:normAutofit/>
          </a:bodyPr>
          <a:lstStyle/>
          <a:p>
            <a:pPr algn="l"/>
            <a:r>
              <a:rPr lang="en-US" sz="4800"/>
              <a:t>Digital Policing </a:t>
            </a:r>
          </a:p>
        </p:txBody>
      </p:sp>
      <p:sp>
        <p:nvSpPr>
          <p:cNvPr id="3" name="Subtitle 2">
            <a:extLst>
              <a:ext uri="{FF2B5EF4-FFF2-40B4-BE49-F238E27FC236}">
                <a16:creationId xmlns:a16="http://schemas.microsoft.com/office/drawing/2014/main" id="{725DF94E-5199-4D48-A939-DBF6FB7AFD22}"/>
              </a:ext>
            </a:extLst>
          </p:cNvPr>
          <p:cNvSpPr>
            <a:spLocks noGrp="1"/>
          </p:cNvSpPr>
          <p:nvPr>
            <p:ph type="subTitle" idx="1"/>
          </p:nvPr>
        </p:nvSpPr>
        <p:spPr>
          <a:xfrm>
            <a:off x="5202619" y="5958038"/>
            <a:ext cx="6638807" cy="424446"/>
          </a:xfrm>
        </p:spPr>
        <p:txBody>
          <a:bodyPr>
            <a:normAutofit/>
          </a:bodyPr>
          <a:lstStyle/>
          <a:p>
            <a:pPr algn="l"/>
            <a:r>
              <a:rPr lang="en-US" sz="1600"/>
              <a:t>Workshop 3 </a:t>
            </a:r>
          </a:p>
        </p:txBody>
      </p:sp>
      <p:pic>
        <p:nvPicPr>
          <p:cNvPr id="7" name="Picture 4" descr="How CCTV can aid construction site management">
            <a:extLst>
              <a:ext uri="{FF2B5EF4-FFF2-40B4-BE49-F238E27FC236}">
                <a16:creationId xmlns:a16="http://schemas.microsoft.com/office/drawing/2014/main" id="{B4F4D07F-DBE4-D440-81B7-C132024A2B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389" r="6604"/>
          <a:stretch/>
        </p:blipFill>
        <p:spPr bwMode="auto">
          <a:xfrm>
            <a:off x="20" y="1"/>
            <a:ext cx="4848284" cy="435943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What Is Digital Forensics: Process, Tools, and Types | Computer  ForensicsOverview | RecFaces">
            <a:extLst>
              <a:ext uri="{FF2B5EF4-FFF2-40B4-BE49-F238E27FC236}">
                <a16:creationId xmlns:a16="http://schemas.microsoft.com/office/drawing/2014/main" id="{9E98DC5B-978D-744C-AAF5-70E923953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60" r="11463"/>
          <a:stretch/>
        </p:blipFill>
        <p:spPr bwMode="auto">
          <a:xfrm>
            <a:off x="4972050" y="-1"/>
            <a:ext cx="7216902" cy="43594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Automatic Number Plate Recognition">
            <a:extLst>
              <a:ext uri="{FF2B5EF4-FFF2-40B4-BE49-F238E27FC236}">
                <a16:creationId xmlns:a16="http://schemas.microsoft.com/office/drawing/2014/main" id="{EEDCBC35-1925-7042-B9A4-D734F2885C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481" r="-1" b="17583"/>
          <a:stretch/>
        </p:blipFill>
        <p:spPr bwMode="auto">
          <a:xfrm>
            <a:off x="20" y="4472610"/>
            <a:ext cx="4848284" cy="238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31337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CB3B-FB2B-D54C-9410-4C78C0C34EFB}"/>
              </a:ext>
            </a:extLst>
          </p:cNvPr>
          <p:cNvSpPr>
            <a:spLocks noGrp="1"/>
          </p:cNvSpPr>
          <p:nvPr>
            <p:ph type="title"/>
          </p:nvPr>
        </p:nvSpPr>
        <p:spPr>
          <a:xfrm>
            <a:off x="1653363" y="365760"/>
            <a:ext cx="9367203" cy="1188720"/>
          </a:xfrm>
        </p:spPr>
        <p:txBody>
          <a:bodyPr>
            <a:normAutofit/>
          </a:bodyPr>
          <a:lstStyle/>
          <a:p>
            <a:r>
              <a:rPr lang="en-US" dirty="0"/>
              <a:t>Recap – Workshop 2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47C41D-C116-D646-9F70-AD085805B1EB}"/>
              </a:ext>
            </a:extLst>
          </p:cNvPr>
          <p:cNvSpPr>
            <a:spLocks noGrp="1"/>
          </p:cNvSpPr>
          <p:nvPr>
            <p:ph idx="1"/>
          </p:nvPr>
        </p:nvSpPr>
        <p:spPr>
          <a:xfrm>
            <a:off x="1653363" y="2176272"/>
            <a:ext cx="9367204" cy="4041648"/>
          </a:xfrm>
        </p:spPr>
        <p:txBody>
          <a:bodyPr anchor="t">
            <a:normAutofit/>
          </a:bodyPr>
          <a:lstStyle/>
          <a:p>
            <a:r>
              <a:rPr lang="en-US" sz="2200"/>
              <a:t>Policing Vision 2025</a:t>
            </a:r>
          </a:p>
          <a:p>
            <a:r>
              <a:rPr lang="en-US" sz="2200"/>
              <a:t>National Policing Digital Strategy 2020-2030</a:t>
            </a:r>
          </a:p>
          <a:p>
            <a:r>
              <a:rPr lang="en-US" sz="2200"/>
              <a:t>Assessment 1 – The role that technology plays in everyday policing</a:t>
            </a:r>
          </a:p>
          <a:p>
            <a:r>
              <a:rPr lang="en-US" sz="2200"/>
              <a:t>Devices of a response officer </a:t>
            </a:r>
          </a:p>
          <a:p>
            <a:r>
              <a:rPr lang="en-US" sz="2200"/>
              <a:t>What digital crime is – 3 main groups </a:t>
            </a:r>
          </a:p>
          <a:p>
            <a:r>
              <a:rPr lang="en-US" sz="2200"/>
              <a:t>NPCC Guidelines </a:t>
            </a:r>
          </a:p>
          <a:p>
            <a:r>
              <a:rPr lang="en-US" sz="2200"/>
              <a:t>Digital Witness Statements </a:t>
            </a:r>
          </a:p>
          <a:p>
            <a:pPr marL="0" indent="0">
              <a:buNone/>
            </a:pPr>
            <a:r>
              <a:rPr lang="en-US" sz="2200"/>
              <a:t>-INSIDE, SHACKS, ADVOKATE, 10 &amp; 6 Point Descriptions</a:t>
            </a:r>
          </a:p>
          <a:p>
            <a:r>
              <a:rPr lang="en-US" sz="2200"/>
              <a:t>Search &amp; Seizure (Forensics/Digital)   </a:t>
            </a:r>
          </a:p>
        </p:txBody>
      </p:sp>
    </p:spTree>
    <p:extLst>
      <p:ext uri="{BB962C8B-B14F-4D97-AF65-F5344CB8AC3E}">
        <p14:creationId xmlns:p14="http://schemas.microsoft.com/office/powerpoint/2010/main" val="2069008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2A6794-48DD-1042-AEBB-4D2F2B4D3828}"/>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B71EAC14-2DE4-4DEF-9BF8-B2FDDAF1B5A1}"/>
              </a:ext>
            </a:extLst>
          </p:cNvPr>
          <p:cNvGraphicFramePr>
            <a:graphicFrameLocks noGrp="1"/>
          </p:cNvGraphicFramePr>
          <p:nvPr>
            <p:ph idx="1"/>
            <p:extLst>
              <p:ext uri="{D42A27DB-BD31-4B8C-83A1-F6EECF244321}">
                <p14:modId xmlns:p14="http://schemas.microsoft.com/office/powerpoint/2010/main" val="98845475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1616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3610500-53AF-7547-8812-9E0AC663DFC0}"/>
              </a:ext>
            </a:extLst>
          </p:cNvPr>
          <p:cNvSpPr/>
          <p:nvPr/>
        </p:nvSpPr>
        <p:spPr>
          <a:xfrm>
            <a:off x="0" y="5897368"/>
            <a:ext cx="6172200" cy="6372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Pentagon 16">
            <a:extLst>
              <a:ext uri="{FF2B5EF4-FFF2-40B4-BE49-F238E27FC236}">
                <a16:creationId xmlns:a16="http://schemas.microsoft.com/office/drawing/2014/main" id="{9E4069DA-7982-844B-B66A-6D64AFC93106}"/>
              </a:ext>
            </a:extLst>
          </p:cNvPr>
          <p:cNvSpPr/>
          <p:nvPr/>
        </p:nvSpPr>
        <p:spPr>
          <a:xfrm>
            <a:off x="0" y="189787"/>
            <a:ext cx="5845996" cy="859252"/>
          </a:xfrm>
          <a:prstGeom prst="homePlat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Down Arrow Callout 13">
            <a:extLst>
              <a:ext uri="{FF2B5EF4-FFF2-40B4-BE49-F238E27FC236}">
                <a16:creationId xmlns:a16="http://schemas.microsoft.com/office/drawing/2014/main" id="{176D0736-B100-A94B-8A4E-5DF2B63B4FA2}"/>
              </a:ext>
            </a:extLst>
          </p:cNvPr>
          <p:cNvSpPr/>
          <p:nvPr/>
        </p:nvSpPr>
        <p:spPr>
          <a:xfrm>
            <a:off x="1334356" y="1662152"/>
            <a:ext cx="3503488" cy="973428"/>
          </a:xfrm>
          <a:prstGeom prst="downArrowCallout">
            <a:avLst>
              <a:gd name="adj1" fmla="val 25000"/>
              <a:gd name="adj2" fmla="val 41887"/>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498A8-3918-DE4B-B99E-07541A9ABDFD}"/>
              </a:ext>
            </a:extLst>
          </p:cNvPr>
          <p:cNvSpPr>
            <a:spLocks noGrp="1"/>
          </p:cNvSpPr>
          <p:nvPr>
            <p:ph type="title"/>
          </p:nvPr>
        </p:nvSpPr>
        <p:spPr>
          <a:xfrm>
            <a:off x="0" y="-37034"/>
            <a:ext cx="10515600" cy="1325563"/>
          </a:xfrm>
        </p:spPr>
        <p:txBody>
          <a:bodyPr>
            <a:normAutofit/>
          </a:bodyPr>
          <a:lstStyle/>
          <a:p>
            <a:r>
              <a:rPr lang="en-US" dirty="0"/>
              <a:t>  Assessment 1 </a:t>
            </a:r>
          </a:p>
        </p:txBody>
      </p:sp>
      <p:sp>
        <p:nvSpPr>
          <p:cNvPr id="9" name="TextBox 8">
            <a:extLst>
              <a:ext uri="{FF2B5EF4-FFF2-40B4-BE49-F238E27FC236}">
                <a16:creationId xmlns:a16="http://schemas.microsoft.com/office/drawing/2014/main" id="{758A8E8E-4D42-2944-95AE-152005A639E2}"/>
              </a:ext>
            </a:extLst>
          </p:cNvPr>
          <p:cNvSpPr txBox="1"/>
          <p:nvPr/>
        </p:nvSpPr>
        <p:spPr>
          <a:xfrm>
            <a:off x="2222500" y="1789720"/>
            <a:ext cx="6172200" cy="369332"/>
          </a:xfrm>
          <a:prstGeom prst="rect">
            <a:avLst/>
          </a:prstGeom>
          <a:noFill/>
        </p:spPr>
        <p:txBody>
          <a:bodyPr wrap="square">
            <a:spAutoFit/>
          </a:bodyPr>
          <a:lstStyle/>
          <a:p>
            <a:r>
              <a:rPr lang="en-GB" dirty="0">
                <a:solidFill>
                  <a:schemeClr val="bg1"/>
                </a:solidFill>
              </a:rPr>
              <a:t>Critically analyse: </a:t>
            </a:r>
            <a:endParaRPr lang="en-US" dirty="0">
              <a:solidFill>
                <a:schemeClr val="bg1"/>
              </a:solidFill>
            </a:endParaRPr>
          </a:p>
        </p:txBody>
      </p:sp>
      <p:pic>
        <p:nvPicPr>
          <p:cNvPr id="16" name="Picture 2" descr="Thinking &amp; Awareness">
            <a:extLst>
              <a:ext uri="{FF2B5EF4-FFF2-40B4-BE49-F238E27FC236}">
                <a16:creationId xmlns:a16="http://schemas.microsoft.com/office/drawing/2014/main" id="{55FC8530-C00F-184C-9843-1D9D7971EE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344" y="437607"/>
            <a:ext cx="3797300" cy="2133600"/>
          </a:xfrm>
          <a:prstGeom prst="rect">
            <a:avLst/>
          </a:prstGeom>
          <a:noFill/>
          <a:extLst>
            <a:ext uri="{909E8E84-426E-40DD-AFC4-6F175D3DCCD1}">
              <a14:hiddenFill xmlns:a14="http://schemas.microsoft.com/office/drawing/2010/main">
                <a:solidFill>
                  <a:srgbClr val="FFFFFF"/>
                </a:solidFill>
              </a14:hiddenFill>
            </a:ext>
          </a:extLst>
        </p:spPr>
      </p:pic>
      <p:sp>
        <p:nvSpPr>
          <p:cNvPr id="18" name="Down Arrow Callout 17">
            <a:extLst>
              <a:ext uri="{FF2B5EF4-FFF2-40B4-BE49-F238E27FC236}">
                <a16:creationId xmlns:a16="http://schemas.microsoft.com/office/drawing/2014/main" id="{1F945473-56F7-BC44-966E-0C9A58D99D8F}"/>
              </a:ext>
            </a:extLst>
          </p:cNvPr>
          <p:cNvSpPr/>
          <p:nvPr/>
        </p:nvSpPr>
        <p:spPr>
          <a:xfrm>
            <a:off x="0" y="2679906"/>
            <a:ext cx="6172200" cy="973428"/>
          </a:xfrm>
          <a:prstGeom prst="downArrowCallout">
            <a:avLst>
              <a:gd name="adj1" fmla="val 22889"/>
              <a:gd name="adj2" fmla="val 43998"/>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18696087-8DA8-BE45-B996-693D8FE72DA1}"/>
              </a:ext>
            </a:extLst>
          </p:cNvPr>
          <p:cNvSpPr txBox="1"/>
          <p:nvPr/>
        </p:nvSpPr>
        <p:spPr>
          <a:xfrm>
            <a:off x="739312" y="2854071"/>
            <a:ext cx="6172200" cy="369332"/>
          </a:xfrm>
          <a:prstGeom prst="rect">
            <a:avLst/>
          </a:prstGeom>
          <a:noFill/>
        </p:spPr>
        <p:txBody>
          <a:bodyPr wrap="square">
            <a:spAutoFit/>
          </a:bodyPr>
          <a:lstStyle/>
          <a:p>
            <a:r>
              <a:rPr lang="en-GB" dirty="0">
                <a:solidFill>
                  <a:schemeClr val="bg1"/>
                </a:solidFill>
              </a:rPr>
              <a:t>1. The role that technology plays in everyday policing</a:t>
            </a:r>
            <a:endParaRPr lang="en-US" dirty="0">
              <a:solidFill>
                <a:schemeClr val="bg1"/>
              </a:solidFill>
            </a:endParaRPr>
          </a:p>
        </p:txBody>
      </p:sp>
      <p:sp>
        <p:nvSpPr>
          <p:cNvPr id="19" name="Down Arrow Callout 18">
            <a:extLst>
              <a:ext uri="{FF2B5EF4-FFF2-40B4-BE49-F238E27FC236}">
                <a16:creationId xmlns:a16="http://schemas.microsoft.com/office/drawing/2014/main" id="{28846981-FBE0-AF44-9312-BF06B68D7A68}"/>
              </a:ext>
            </a:extLst>
          </p:cNvPr>
          <p:cNvSpPr/>
          <p:nvPr/>
        </p:nvSpPr>
        <p:spPr>
          <a:xfrm>
            <a:off x="0" y="4763927"/>
            <a:ext cx="6172200" cy="1045034"/>
          </a:xfrm>
          <a:prstGeom prst="downArrowCallout">
            <a:avLst>
              <a:gd name="adj1" fmla="val 25000"/>
              <a:gd name="adj2" fmla="val 44663"/>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1188889D-CD89-2244-B7C0-2213DBB5B029}"/>
              </a:ext>
            </a:extLst>
          </p:cNvPr>
          <p:cNvSpPr txBox="1"/>
          <p:nvPr/>
        </p:nvSpPr>
        <p:spPr>
          <a:xfrm>
            <a:off x="996057" y="4826516"/>
            <a:ext cx="6172200" cy="369332"/>
          </a:xfrm>
          <a:prstGeom prst="rect">
            <a:avLst/>
          </a:prstGeom>
          <a:noFill/>
        </p:spPr>
        <p:txBody>
          <a:bodyPr wrap="square">
            <a:spAutoFit/>
          </a:bodyPr>
          <a:lstStyle/>
          <a:p>
            <a:r>
              <a:rPr lang="en-GB" dirty="0">
                <a:solidFill>
                  <a:schemeClr val="bg1"/>
                </a:solidFill>
              </a:rPr>
              <a:t>3. The effectiveness of their impacts on: </a:t>
            </a:r>
            <a:endParaRPr lang="en-US" dirty="0">
              <a:solidFill>
                <a:schemeClr val="bg1"/>
              </a:solidFill>
            </a:endParaRPr>
          </a:p>
        </p:txBody>
      </p:sp>
      <p:sp>
        <p:nvSpPr>
          <p:cNvPr id="20" name="Down Arrow Callout 19">
            <a:extLst>
              <a:ext uri="{FF2B5EF4-FFF2-40B4-BE49-F238E27FC236}">
                <a16:creationId xmlns:a16="http://schemas.microsoft.com/office/drawing/2014/main" id="{96C26268-5D8A-544A-A500-57B7D37BF0F7}"/>
              </a:ext>
            </a:extLst>
          </p:cNvPr>
          <p:cNvSpPr/>
          <p:nvPr/>
        </p:nvSpPr>
        <p:spPr>
          <a:xfrm>
            <a:off x="0" y="3681774"/>
            <a:ext cx="6172200" cy="1045034"/>
          </a:xfrm>
          <a:prstGeom prst="downArrowCallout">
            <a:avLst>
              <a:gd name="adj1" fmla="val 25000"/>
              <a:gd name="adj2" fmla="val 44663"/>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77D4BE1E-0396-E94E-8364-264ED54F653F}"/>
              </a:ext>
            </a:extLst>
          </p:cNvPr>
          <p:cNvSpPr txBox="1"/>
          <p:nvPr/>
        </p:nvSpPr>
        <p:spPr>
          <a:xfrm>
            <a:off x="739312" y="3768877"/>
            <a:ext cx="6172200" cy="369332"/>
          </a:xfrm>
          <a:prstGeom prst="rect">
            <a:avLst/>
          </a:prstGeom>
          <a:noFill/>
        </p:spPr>
        <p:txBody>
          <a:bodyPr wrap="square">
            <a:spAutoFit/>
          </a:bodyPr>
          <a:lstStyle/>
          <a:p>
            <a:r>
              <a:rPr lang="en-GB" dirty="0">
                <a:solidFill>
                  <a:schemeClr val="bg1"/>
                </a:solidFill>
              </a:rPr>
              <a:t>2. Including the specific features of digital policing</a:t>
            </a:r>
            <a:endParaRPr lang="en-US" dirty="0">
              <a:solidFill>
                <a:schemeClr val="bg1"/>
              </a:solidFill>
            </a:endParaRPr>
          </a:p>
        </p:txBody>
      </p:sp>
      <p:sp>
        <p:nvSpPr>
          <p:cNvPr id="3" name="Content Placeholder 2">
            <a:extLst>
              <a:ext uri="{FF2B5EF4-FFF2-40B4-BE49-F238E27FC236}">
                <a16:creationId xmlns:a16="http://schemas.microsoft.com/office/drawing/2014/main" id="{F6A351A3-F6CD-8C49-8627-53BFAA522160}"/>
              </a:ext>
            </a:extLst>
          </p:cNvPr>
          <p:cNvSpPr>
            <a:spLocks noGrp="1"/>
          </p:cNvSpPr>
          <p:nvPr>
            <p:ph idx="1"/>
          </p:nvPr>
        </p:nvSpPr>
        <p:spPr>
          <a:xfrm>
            <a:off x="-1471045" y="6030353"/>
            <a:ext cx="8960265" cy="637860"/>
          </a:xfrm>
        </p:spPr>
        <p:txBody>
          <a:bodyPr>
            <a:normAutofit/>
          </a:bodyPr>
          <a:lstStyle/>
          <a:p>
            <a:pPr marL="0" indent="0" algn="ctr">
              <a:buNone/>
            </a:pPr>
            <a:r>
              <a:rPr lang="en-GB" sz="1600" dirty="0">
                <a:solidFill>
                  <a:schemeClr val="bg1"/>
                </a:solidFill>
              </a:rPr>
              <a:t>(a) policing practices, (b) the community, and (c) the most vulnerable.</a:t>
            </a:r>
          </a:p>
          <a:p>
            <a:endParaRPr lang="en-US" dirty="0">
              <a:solidFill>
                <a:schemeClr val="bg1"/>
              </a:solidFill>
            </a:endParaRPr>
          </a:p>
        </p:txBody>
      </p:sp>
      <p:pic>
        <p:nvPicPr>
          <p:cNvPr id="4100" name="Picture 4" descr="4 ways to update critical thinking skills for a massively digital world">
            <a:extLst>
              <a:ext uri="{FF2B5EF4-FFF2-40B4-BE49-F238E27FC236}">
                <a16:creationId xmlns:a16="http://schemas.microsoft.com/office/drawing/2014/main" id="{A95626E9-2E82-FE4C-8288-D9C38BDE0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1512" y="3223403"/>
            <a:ext cx="4777893" cy="2866736"/>
          </a:xfrm>
          <a:prstGeom prst="rect">
            <a:avLst/>
          </a:prstGeom>
          <a:noFill/>
          <a:extLst>
            <a:ext uri="{909E8E84-426E-40DD-AFC4-6F175D3DCCD1}">
              <a14:hiddenFill xmlns:a14="http://schemas.microsoft.com/office/drawing/2010/main">
                <a:solidFill>
                  <a:srgbClr val="FFFFFF"/>
                </a:solidFill>
              </a14:hiddenFill>
            </a:ext>
          </a:extLst>
        </p:spPr>
      </p:pic>
      <p:sp>
        <p:nvSpPr>
          <p:cNvPr id="4" name="Doughnut 3">
            <a:extLst>
              <a:ext uri="{FF2B5EF4-FFF2-40B4-BE49-F238E27FC236}">
                <a16:creationId xmlns:a16="http://schemas.microsoft.com/office/drawing/2014/main" id="{F355D37F-BF3B-6646-9807-E05111CCA7B5}"/>
              </a:ext>
            </a:extLst>
          </p:cNvPr>
          <p:cNvSpPr/>
          <p:nvPr/>
        </p:nvSpPr>
        <p:spPr>
          <a:xfrm>
            <a:off x="84668" y="5725731"/>
            <a:ext cx="1820332" cy="876280"/>
          </a:xfrm>
          <a:prstGeom prst="donut">
            <a:avLst>
              <a:gd name="adj" fmla="val 547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1" name="Doughnut 20">
            <a:extLst>
              <a:ext uri="{FF2B5EF4-FFF2-40B4-BE49-F238E27FC236}">
                <a16:creationId xmlns:a16="http://schemas.microsoft.com/office/drawing/2014/main" id="{7EF35F31-1C8B-E348-89EC-B1BCAA42AE1C}"/>
              </a:ext>
            </a:extLst>
          </p:cNvPr>
          <p:cNvSpPr/>
          <p:nvPr/>
        </p:nvSpPr>
        <p:spPr>
          <a:xfrm>
            <a:off x="1989668" y="5721581"/>
            <a:ext cx="1820332" cy="876280"/>
          </a:xfrm>
          <a:prstGeom prst="donut">
            <a:avLst>
              <a:gd name="adj" fmla="val 547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Doughnut 22">
            <a:extLst>
              <a:ext uri="{FF2B5EF4-FFF2-40B4-BE49-F238E27FC236}">
                <a16:creationId xmlns:a16="http://schemas.microsoft.com/office/drawing/2014/main" id="{47790579-77BF-4A44-A2E8-86252773F544}"/>
              </a:ext>
            </a:extLst>
          </p:cNvPr>
          <p:cNvSpPr/>
          <p:nvPr/>
        </p:nvSpPr>
        <p:spPr>
          <a:xfrm>
            <a:off x="3901252" y="5725731"/>
            <a:ext cx="2194747" cy="876280"/>
          </a:xfrm>
          <a:prstGeom prst="donut">
            <a:avLst>
              <a:gd name="adj" fmla="val 547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754675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05E5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A12099-1A10-E24C-BB7B-77271492E8D8}"/>
              </a:ext>
            </a:extLst>
          </p:cNvPr>
          <p:cNvSpPr>
            <a:spLocks noGrp="1"/>
          </p:cNvSpPr>
          <p:nvPr>
            <p:ph type="title"/>
          </p:nvPr>
        </p:nvSpPr>
        <p:spPr>
          <a:xfrm>
            <a:off x="524256" y="491260"/>
            <a:ext cx="6594189" cy="1625210"/>
          </a:xfrm>
        </p:spPr>
        <p:txBody>
          <a:bodyPr>
            <a:normAutofit/>
          </a:bodyPr>
          <a:lstStyle/>
          <a:p>
            <a:r>
              <a:rPr lang="en-US">
                <a:solidFill>
                  <a:srgbClr val="FFFFFF"/>
                </a:solidFill>
              </a:rPr>
              <a:t>What/Who are these?</a:t>
            </a:r>
          </a:p>
        </p:txBody>
      </p:sp>
      <p:pic>
        <p:nvPicPr>
          <p:cNvPr id="5" name="Picture 4" descr="One in a crowd">
            <a:extLst>
              <a:ext uri="{FF2B5EF4-FFF2-40B4-BE49-F238E27FC236}">
                <a16:creationId xmlns:a16="http://schemas.microsoft.com/office/drawing/2014/main" id="{90635115-B4C1-42F3-B0B4-1920E15A5C34}"/>
              </a:ext>
            </a:extLst>
          </p:cNvPr>
          <p:cNvPicPr>
            <a:picLocks noChangeAspect="1"/>
          </p:cNvPicPr>
          <p:nvPr/>
        </p:nvPicPr>
        <p:blipFill rotWithShape="1">
          <a:blip r:embed="rId2"/>
          <a:srcRect t="7094" r="1" b="15830"/>
          <a:stretch/>
        </p:blipFill>
        <p:spPr>
          <a:xfrm>
            <a:off x="327547" y="2454903"/>
            <a:ext cx="7058306" cy="4080254"/>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E853CE-15BF-5549-8C01-699A0E65E35E}"/>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(a) policing practices,</a:t>
            </a:r>
            <a:br>
              <a:rPr lang="en-GB" sz="2000" dirty="0">
                <a:solidFill>
                  <a:srgbClr val="FFFFFF"/>
                </a:solidFill>
              </a:rPr>
            </a:br>
            <a:endParaRPr lang="en-GB" sz="2000" dirty="0">
              <a:solidFill>
                <a:srgbClr val="FFFFFF"/>
              </a:solidFill>
            </a:endParaRPr>
          </a:p>
          <a:p>
            <a:r>
              <a:rPr lang="en-GB" sz="2000" dirty="0">
                <a:solidFill>
                  <a:srgbClr val="FFFFFF"/>
                </a:solidFill>
              </a:rPr>
              <a:t>(b) the community, and </a:t>
            </a:r>
            <a:br>
              <a:rPr lang="en-GB" sz="2000" dirty="0">
                <a:solidFill>
                  <a:srgbClr val="FFFFFF"/>
                </a:solidFill>
              </a:rPr>
            </a:br>
            <a:endParaRPr lang="en-GB" sz="2000" dirty="0">
              <a:solidFill>
                <a:srgbClr val="FFFFFF"/>
              </a:solidFill>
            </a:endParaRPr>
          </a:p>
          <a:p>
            <a:r>
              <a:rPr lang="en-GB" sz="2000" dirty="0">
                <a:solidFill>
                  <a:srgbClr val="FFFFFF"/>
                </a:solidFill>
              </a:rPr>
              <a:t>(c) the most vulnerable</a:t>
            </a:r>
          </a:p>
          <a:p>
            <a:endParaRPr lang="en-GB" sz="2000" dirty="0">
              <a:solidFill>
                <a:srgbClr val="FFFFFF"/>
              </a:solidFill>
            </a:endParaRPr>
          </a:p>
          <a:p>
            <a:endParaRPr lang="en-GB" sz="2000" dirty="0">
              <a:solidFill>
                <a:srgbClr val="FFFFFF"/>
              </a:solidFill>
            </a:endParaRPr>
          </a:p>
          <a:p>
            <a:pPr marL="0" indent="0">
              <a:buNone/>
            </a:pPr>
            <a:r>
              <a:rPr lang="en-GB" sz="2000" dirty="0">
                <a:solidFill>
                  <a:srgbClr val="FFFFFF"/>
                </a:solidFill>
              </a:rPr>
              <a:t>*Remember to talk about ALL THREE in the assignment* </a:t>
            </a:r>
            <a:endParaRPr lang="en-US" sz="2000" dirty="0">
              <a:solidFill>
                <a:srgbClr val="FFFFFF"/>
              </a:solidFill>
            </a:endParaRPr>
          </a:p>
        </p:txBody>
      </p:sp>
      <p:pic>
        <p:nvPicPr>
          <p:cNvPr id="1026" name="Picture 2" descr="Stop and search: the controversial police power - BBC News">
            <a:extLst>
              <a:ext uri="{FF2B5EF4-FFF2-40B4-BE49-F238E27FC236}">
                <a16:creationId xmlns:a16="http://schemas.microsoft.com/office/drawing/2014/main" id="{2F4EBB56-43E0-6344-9612-7A1C17DE33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5026" y="5000087"/>
            <a:ext cx="2750827" cy="1540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820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3170E48-EA26-4ABC-B40B-14934BB9A184}"/>
              </a:ext>
            </a:extLst>
          </p:cNvPr>
          <p:cNvPicPr>
            <a:picLocks noChangeAspect="1"/>
          </p:cNvPicPr>
          <p:nvPr/>
        </p:nvPicPr>
        <p:blipFill rotWithShape="1">
          <a:blip r:embed="rId2"/>
          <a:srcRect l="26161" r="1327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2052" name="Picture 4" descr="Pronto Digital Policing - Motorola Solutions - Europe, Middle East and  Africa">
            <a:extLst>
              <a:ext uri="{FF2B5EF4-FFF2-40B4-BE49-F238E27FC236}">
                <a16:creationId xmlns:a16="http://schemas.microsoft.com/office/drawing/2014/main" id="{1ED7557C-497D-1A44-9BDA-E0CB996F72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86" r="2" b="1415"/>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Best practices in digital policing: Wayne Parkes at the UK's PDS |  NetMotion Software">
            <a:extLst>
              <a:ext uri="{FF2B5EF4-FFF2-40B4-BE49-F238E27FC236}">
                <a16:creationId xmlns:a16="http://schemas.microsoft.com/office/drawing/2014/main" id="{F7BCF891-ED33-A146-A98C-1273085140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71" r="16526" b="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7" name="Freeform: Shape 76">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34F2DF-F374-F349-83E1-CA03D2E2E9B0}"/>
              </a:ext>
            </a:extLst>
          </p:cNvPr>
          <p:cNvSpPr>
            <a:spLocks noGrp="1"/>
          </p:cNvSpPr>
          <p:nvPr>
            <p:ph type="title"/>
          </p:nvPr>
        </p:nvSpPr>
        <p:spPr>
          <a:xfrm>
            <a:off x="438912" y="1527048"/>
            <a:ext cx="5020056" cy="2770632"/>
          </a:xfrm>
        </p:spPr>
        <p:txBody>
          <a:bodyPr vert="horz" lIns="91440" tIns="45720" rIns="91440" bIns="45720" rtlCol="0" anchor="b">
            <a:normAutofit/>
          </a:bodyPr>
          <a:lstStyle/>
          <a:p>
            <a:r>
              <a:rPr lang="en-US" sz="5400" kern="1200">
                <a:solidFill>
                  <a:schemeClr val="tx1"/>
                </a:solidFill>
                <a:latin typeface="+mj-lt"/>
                <a:ea typeface="+mj-ea"/>
                <a:cs typeface="+mj-cs"/>
              </a:rPr>
              <a:t>(a) What are policing practices?</a:t>
            </a:r>
          </a:p>
        </p:txBody>
      </p:sp>
      <p:sp>
        <p:nvSpPr>
          <p:cNvPr id="79" name="Rectangle 78">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Rectangle 80">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6932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24C25D-E06D-5140-8B09-F702E8DE5676}"/>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100" u="sng" kern="1200" dirty="0">
                <a:solidFill>
                  <a:srgbClr val="FFFFFF"/>
                </a:solidFill>
                <a:latin typeface="+mj-lt"/>
                <a:ea typeface="+mj-ea"/>
                <a:cs typeface="+mj-cs"/>
              </a:rPr>
              <a:t>(b) The community…</a:t>
            </a:r>
          </a:p>
        </p:txBody>
      </p:sp>
      <p:sp>
        <p:nvSpPr>
          <p:cNvPr id="4" name="TextBox 3">
            <a:extLst>
              <a:ext uri="{FF2B5EF4-FFF2-40B4-BE49-F238E27FC236}">
                <a16:creationId xmlns:a16="http://schemas.microsoft.com/office/drawing/2014/main" id="{A099893B-DA55-A141-B29B-5AC66A930B5F}"/>
              </a:ext>
            </a:extLst>
          </p:cNvPr>
          <p:cNvSpPr txBox="1">
            <a:spLocks noChangeArrowheads="1"/>
          </p:cNvSpPr>
          <p:nvPr/>
        </p:nvSpPr>
        <p:spPr bwMode="auto">
          <a:xfrm>
            <a:off x="4699818" y="640082"/>
            <a:ext cx="6848715" cy="248488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fontAlgn="base">
              <a:lnSpc>
                <a:spcPct val="90000"/>
              </a:lnSpc>
              <a:spcBef>
                <a:spcPct val="0"/>
              </a:spcBef>
              <a:spcAft>
                <a:spcPts val="600"/>
              </a:spcAft>
              <a:buFont typeface="Arial" panose="020B0604020202020204" pitchFamily="34" charset="0"/>
              <a:buChar char="•"/>
              <a:defRPr/>
            </a:pPr>
            <a:endParaRPr lang="en-US" altLang="en-US" sz="2000" b="1" dirty="0">
              <a:solidFill>
                <a:schemeClr val="tx1"/>
              </a:solidFill>
              <a:latin typeface="+mn-lt"/>
              <a:ea typeface="+mn-ea"/>
            </a:endParaRPr>
          </a:p>
          <a:p>
            <a:pPr algn="ctr" fontAlgn="base">
              <a:lnSpc>
                <a:spcPct val="90000"/>
              </a:lnSpc>
              <a:spcBef>
                <a:spcPct val="0"/>
              </a:spcBef>
              <a:spcAft>
                <a:spcPts val="600"/>
              </a:spcAft>
              <a:buNone/>
              <a:defRPr/>
            </a:pPr>
            <a:r>
              <a:rPr lang="en-US" altLang="en-US" sz="2000" b="1" dirty="0">
                <a:solidFill>
                  <a:schemeClr val="tx1"/>
                </a:solidFill>
                <a:latin typeface="+mn-lt"/>
                <a:ea typeface="+mn-ea"/>
              </a:rPr>
              <a:t>What is a community?</a:t>
            </a:r>
          </a:p>
          <a:p>
            <a:pPr indent="-228600" algn="ctr" fontAlgn="base">
              <a:lnSpc>
                <a:spcPct val="90000"/>
              </a:lnSpc>
              <a:spcBef>
                <a:spcPct val="0"/>
              </a:spcBef>
              <a:spcAft>
                <a:spcPts val="600"/>
              </a:spcAft>
              <a:buFont typeface="Arial" panose="020B0604020202020204" pitchFamily="34" charset="0"/>
              <a:buChar char="•"/>
              <a:defRPr/>
            </a:pPr>
            <a:endParaRPr lang="en-US" altLang="en-US" sz="2000" dirty="0">
              <a:solidFill>
                <a:schemeClr val="tx1"/>
              </a:solidFill>
              <a:latin typeface="+mn-lt"/>
              <a:ea typeface="+mn-ea"/>
            </a:endParaRPr>
          </a:p>
          <a:p>
            <a:pPr algn="ctr" fontAlgn="base">
              <a:lnSpc>
                <a:spcPct val="90000"/>
              </a:lnSpc>
              <a:spcBef>
                <a:spcPct val="0"/>
              </a:spcBef>
              <a:spcAft>
                <a:spcPts val="600"/>
              </a:spcAft>
              <a:buNone/>
              <a:defRPr/>
            </a:pPr>
            <a:r>
              <a:rPr lang="en-US" altLang="en-US" sz="2000" dirty="0">
                <a:solidFill>
                  <a:schemeClr val="tx1"/>
                </a:solidFill>
                <a:latin typeface="+mn-lt"/>
                <a:ea typeface="+mn-ea"/>
              </a:rPr>
              <a:t>A group and/or individuals united by a common interest &amp; shared values…</a:t>
            </a:r>
          </a:p>
          <a:p>
            <a:pPr indent="-228600" fontAlgn="base">
              <a:lnSpc>
                <a:spcPct val="90000"/>
              </a:lnSpc>
              <a:spcBef>
                <a:spcPct val="0"/>
              </a:spcBef>
              <a:spcAft>
                <a:spcPts val="600"/>
              </a:spcAft>
              <a:buFont typeface="Arial" panose="020B0604020202020204" pitchFamily="34" charset="0"/>
              <a:buChar char="•"/>
              <a:defRPr/>
            </a:pPr>
            <a:endParaRPr lang="en-US" altLang="en-US" sz="2000" b="1" dirty="0">
              <a:solidFill>
                <a:schemeClr val="tx1"/>
              </a:solidFill>
              <a:latin typeface="+mn-lt"/>
              <a:ea typeface="+mn-ea"/>
            </a:endParaRPr>
          </a:p>
          <a:p>
            <a:pPr indent="-228600" fontAlgn="base">
              <a:lnSpc>
                <a:spcPct val="90000"/>
              </a:lnSpc>
              <a:spcBef>
                <a:spcPct val="0"/>
              </a:spcBef>
              <a:spcAft>
                <a:spcPts val="600"/>
              </a:spcAft>
              <a:buFont typeface="Arial" panose="020B0604020202020204" pitchFamily="34" charset="0"/>
              <a:buChar char="•"/>
              <a:defRPr/>
            </a:pPr>
            <a:endParaRPr lang="en-US" altLang="en-US" sz="2000" b="1" dirty="0">
              <a:solidFill>
                <a:schemeClr val="tx1"/>
              </a:solidFill>
              <a:latin typeface="+mn-lt"/>
              <a:ea typeface="+mn-ea"/>
            </a:endParaRPr>
          </a:p>
          <a:p>
            <a:pPr indent="-228600" fontAlgn="base">
              <a:lnSpc>
                <a:spcPct val="90000"/>
              </a:lnSpc>
              <a:spcBef>
                <a:spcPct val="0"/>
              </a:spcBef>
              <a:spcAft>
                <a:spcPts val="600"/>
              </a:spcAft>
              <a:buFont typeface="Arial" panose="020B0604020202020204" pitchFamily="34" charset="0"/>
              <a:buChar char="•"/>
              <a:defRPr/>
            </a:pPr>
            <a:endParaRPr lang="en-US" altLang="en-US" sz="2000" b="1" dirty="0">
              <a:solidFill>
                <a:schemeClr val="tx1"/>
              </a:solidFill>
              <a:latin typeface="+mn-lt"/>
              <a:ea typeface="+mn-ea"/>
            </a:endParaRPr>
          </a:p>
          <a:p>
            <a:pPr indent="-228600" fontAlgn="base">
              <a:lnSpc>
                <a:spcPct val="90000"/>
              </a:lnSpc>
              <a:spcBef>
                <a:spcPct val="0"/>
              </a:spcBef>
              <a:spcAft>
                <a:spcPts val="600"/>
              </a:spcAft>
              <a:buFont typeface="Arial" panose="020B0604020202020204" pitchFamily="34" charset="0"/>
              <a:buChar char="•"/>
              <a:defRPr/>
            </a:pPr>
            <a:endParaRPr lang="en-US" altLang="en-US" sz="2000" b="1" dirty="0">
              <a:solidFill>
                <a:schemeClr val="tx1"/>
              </a:solidFill>
              <a:latin typeface="+mn-lt"/>
              <a:ea typeface="+mn-ea"/>
            </a:endParaRPr>
          </a:p>
        </p:txBody>
      </p:sp>
      <p:pic>
        <p:nvPicPr>
          <p:cNvPr id="3076" name="Picture 4" descr="5 Examples Of Community Success Measurements - National Volunteer And  Philanthropy Centre">
            <a:extLst>
              <a:ext uri="{FF2B5EF4-FFF2-40B4-BE49-F238E27FC236}">
                <a16:creationId xmlns:a16="http://schemas.microsoft.com/office/drawing/2014/main" id="{B536A3E9-6421-494C-91A3-D8439B1DE8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2235" y="3446698"/>
            <a:ext cx="6238360" cy="2488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04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9BEDF-7E6A-FA44-8794-17B0348444EB}"/>
              </a:ext>
            </a:extLst>
          </p:cNvPr>
          <p:cNvSpPr>
            <a:spLocks noGrp="1"/>
          </p:cNvSpPr>
          <p:nvPr>
            <p:ph type="title"/>
          </p:nvPr>
        </p:nvSpPr>
        <p:spPr>
          <a:xfrm>
            <a:off x="645858" y="5110423"/>
            <a:ext cx="10906061" cy="671540"/>
          </a:xfrm>
          <a:noFill/>
        </p:spPr>
        <p:txBody>
          <a:bodyPr vert="horz" lIns="91440" tIns="45720" rIns="91440" bIns="45720" rtlCol="0" anchor="ctr">
            <a:normAutofit/>
          </a:bodyPr>
          <a:lstStyle/>
          <a:p>
            <a:pPr algn="ctr"/>
            <a:r>
              <a:rPr lang="en-US" sz="1900" b="1" u="sng" dirty="0"/>
              <a:t>(c) The most vulnerable…</a:t>
            </a:r>
            <a:br>
              <a:rPr lang="en-US" sz="1900" b="1" u="sng" dirty="0"/>
            </a:br>
            <a:endParaRPr lang="en-US" sz="1900" b="1" u="sng" dirty="0"/>
          </a:p>
        </p:txBody>
      </p:sp>
      <p:sp>
        <p:nvSpPr>
          <p:cNvPr id="3" name="Content Placeholder 2">
            <a:extLst>
              <a:ext uri="{FF2B5EF4-FFF2-40B4-BE49-F238E27FC236}">
                <a16:creationId xmlns:a16="http://schemas.microsoft.com/office/drawing/2014/main" id="{8CFE4B6B-15C4-0C4C-BC0A-CEDF56477276}"/>
              </a:ext>
            </a:extLst>
          </p:cNvPr>
          <p:cNvSpPr>
            <a:spLocks noGrp="1"/>
          </p:cNvSpPr>
          <p:nvPr>
            <p:ph idx="1"/>
          </p:nvPr>
        </p:nvSpPr>
        <p:spPr>
          <a:xfrm>
            <a:off x="645858" y="5855843"/>
            <a:ext cx="10906061" cy="458470"/>
          </a:xfrm>
          <a:noFill/>
        </p:spPr>
        <p:txBody>
          <a:bodyPr vert="horz" lIns="91440" tIns="45720" rIns="91440" bIns="45720" rtlCol="0">
            <a:normAutofit/>
          </a:bodyPr>
          <a:lstStyle/>
          <a:p>
            <a:pPr marL="0" indent="0" algn="ctr">
              <a:buNone/>
            </a:pPr>
            <a:r>
              <a:rPr lang="en-US" sz="2400"/>
              <a:t>Who could be considered vulnerable?</a:t>
            </a:r>
          </a:p>
        </p:txBody>
      </p:sp>
      <p:sp>
        <p:nvSpPr>
          <p:cNvPr id="73"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Vulnerable groups">
            <a:extLst>
              <a:ext uri="{FF2B5EF4-FFF2-40B4-BE49-F238E27FC236}">
                <a16:creationId xmlns:a16="http://schemas.microsoft.com/office/drawing/2014/main" id="{ED70E109-E038-5A4D-9EA9-7F5607657C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159"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354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20333" y="1874777"/>
            <a:ext cx="3976471" cy="2862322"/>
          </a:xfrm>
          <a:prstGeom prst="rect">
            <a:avLst/>
          </a:prstGeom>
          <a:noFill/>
        </p:spPr>
        <p:txBody>
          <a:bodyPr wrap="square" rtlCol="0">
            <a:spAutoFit/>
          </a:bodyPr>
          <a:lstStyle/>
          <a:p>
            <a:pPr algn="ctr"/>
            <a:r>
              <a:rPr lang="en-GB" sz="3000" dirty="0"/>
              <a:t>‘The quality or state of being exposed to the possibility of being attacked or harmed, either physically or emotionally’</a:t>
            </a:r>
          </a:p>
        </p:txBody>
      </p:sp>
      <p:sp>
        <p:nvSpPr>
          <p:cNvPr id="3" name="TextBox 2"/>
          <p:cNvSpPr txBox="1"/>
          <p:nvPr/>
        </p:nvSpPr>
        <p:spPr>
          <a:xfrm>
            <a:off x="2132781" y="5598341"/>
            <a:ext cx="6201697" cy="300082"/>
          </a:xfrm>
          <a:prstGeom prst="rect">
            <a:avLst/>
          </a:prstGeom>
          <a:noFill/>
        </p:spPr>
        <p:txBody>
          <a:bodyPr wrap="square" rtlCol="0">
            <a:spAutoFit/>
          </a:bodyPr>
          <a:lstStyle/>
          <a:p>
            <a:pPr algn="ctr"/>
            <a:r>
              <a:rPr lang="en-GB" sz="1350" dirty="0"/>
              <a:t>English Oxford Living Dictionary</a:t>
            </a:r>
          </a:p>
        </p:txBody>
      </p:sp>
      <p:sp>
        <p:nvSpPr>
          <p:cNvPr id="4" name="TextBox 3"/>
          <p:cNvSpPr txBox="1"/>
          <p:nvPr/>
        </p:nvSpPr>
        <p:spPr>
          <a:xfrm>
            <a:off x="0" y="400170"/>
            <a:ext cx="6380600" cy="5078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700" b="1" dirty="0">
                <a:solidFill>
                  <a:schemeClr val="bg1"/>
                </a:solidFill>
              </a:rPr>
              <a:t>Definition:</a:t>
            </a:r>
          </a:p>
        </p:txBody>
      </p:sp>
      <p:pic>
        <p:nvPicPr>
          <p:cNvPr id="5122" name="Picture 2" descr="Oxford Dictionary of English: Amazon.co.uk: Oxford Languages:  9780199571123: Books">
            <a:extLst>
              <a:ext uri="{FF2B5EF4-FFF2-40B4-BE49-F238E27FC236}">
                <a16:creationId xmlns:a16="http://schemas.microsoft.com/office/drawing/2014/main" id="{B7A12649-56B9-E04F-ABCC-3EC6827660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23730">
            <a:off x="7518401" y="1790700"/>
            <a:ext cx="2489200" cy="3276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311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70605" y="2136338"/>
            <a:ext cx="3715473" cy="2585323"/>
          </a:xfrm>
          <a:prstGeom prst="rect">
            <a:avLst/>
          </a:prstGeom>
          <a:noFill/>
        </p:spPr>
        <p:txBody>
          <a:bodyPr wrap="square" rtlCol="0">
            <a:spAutoFit/>
          </a:bodyPr>
          <a:lstStyle/>
          <a:p>
            <a:pPr algn="ctr"/>
            <a:r>
              <a:rPr lang="en-GB" sz="2700" dirty="0">
                <a:solidFill>
                  <a:schemeClr val="accent5">
                    <a:lumMod val="50000"/>
                  </a:schemeClr>
                </a:solidFill>
              </a:rPr>
              <a:t>‘Someone who has suffered as a result of someone else’s action or beliefs, or as a result of unpleasant circumstances’</a:t>
            </a:r>
          </a:p>
        </p:txBody>
      </p:sp>
      <p:sp>
        <p:nvSpPr>
          <p:cNvPr id="4" name="TextBox 3"/>
          <p:cNvSpPr txBox="1"/>
          <p:nvPr/>
        </p:nvSpPr>
        <p:spPr>
          <a:xfrm>
            <a:off x="21760" y="410019"/>
            <a:ext cx="4387104" cy="461665"/>
          </a:xfrm>
          <a:prstGeom prst="rect">
            <a:avLst/>
          </a:prstGeom>
          <a:solidFill>
            <a:schemeClr val="accent6">
              <a:lumMod val="60000"/>
              <a:lumOff val="40000"/>
            </a:schemeClr>
          </a:solidFill>
        </p:spPr>
        <p:txBody>
          <a:bodyPr wrap="square" rtlCol="0">
            <a:spAutoFit/>
          </a:bodyPr>
          <a:lstStyle/>
          <a:p>
            <a:r>
              <a:rPr lang="en-GB" sz="2400" b="1" dirty="0">
                <a:solidFill>
                  <a:schemeClr val="bg1"/>
                </a:solidFill>
              </a:rPr>
              <a:t>Definition: Victim</a:t>
            </a:r>
          </a:p>
        </p:txBody>
      </p:sp>
      <p:pic>
        <p:nvPicPr>
          <p:cNvPr id="2" name="Picture 1"/>
          <p:cNvPicPr>
            <a:picLocks noChangeAspect="1"/>
          </p:cNvPicPr>
          <p:nvPr/>
        </p:nvPicPr>
        <p:blipFill rotWithShape="1">
          <a:blip r:embed="rId3"/>
          <a:srcRect t="23021" b="26522"/>
          <a:stretch/>
        </p:blipFill>
        <p:spPr>
          <a:xfrm rot="1208548">
            <a:off x="6183016" y="2799655"/>
            <a:ext cx="4158712" cy="1244010"/>
          </a:xfrm>
          <a:prstGeom prst="rect">
            <a:avLst/>
          </a:prstGeom>
        </p:spPr>
      </p:pic>
    </p:spTree>
    <p:extLst>
      <p:ext uri="{BB962C8B-B14F-4D97-AF65-F5344CB8AC3E}">
        <p14:creationId xmlns:p14="http://schemas.microsoft.com/office/powerpoint/2010/main" val="295967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261655" y="951995"/>
            <a:ext cx="3505495" cy="1622321"/>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spcAft>
                <a:spcPts val="600"/>
              </a:spcAft>
            </a:pPr>
            <a:r>
              <a:rPr lang="en-US" sz="4400" b="1" kern="1200" dirty="0">
                <a:solidFill>
                  <a:schemeClr val="tx1"/>
                </a:solidFill>
                <a:latin typeface="+mj-lt"/>
                <a:ea typeface="+mj-ea"/>
                <a:cs typeface="+mj-cs"/>
              </a:rPr>
              <a:t>Definition:</a:t>
            </a:r>
          </a:p>
          <a:p>
            <a:pPr algn="ctr">
              <a:lnSpc>
                <a:spcPct val="90000"/>
              </a:lnSpc>
              <a:spcAft>
                <a:spcPts val="600"/>
              </a:spcAft>
            </a:pPr>
            <a:r>
              <a:rPr lang="en-US" sz="4400" b="1" kern="1200" dirty="0">
                <a:solidFill>
                  <a:schemeClr val="tx1"/>
                </a:solidFill>
                <a:latin typeface="+mj-lt"/>
                <a:ea typeface="+mj-ea"/>
                <a:cs typeface="+mj-cs"/>
              </a:rPr>
              <a:t>  ‘Child’</a:t>
            </a:r>
          </a:p>
        </p:txBody>
      </p:sp>
      <p:sp>
        <p:nvSpPr>
          <p:cNvPr id="3" name="TextBox 2"/>
          <p:cNvSpPr txBox="1"/>
          <p:nvPr/>
        </p:nvSpPr>
        <p:spPr>
          <a:xfrm>
            <a:off x="261655" y="3340466"/>
            <a:ext cx="3990125" cy="3785419"/>
          </a:xfrm>
          <a:prstGeom prst="rect">
            <a:avLst/>
          </a:prstGeom>
        </p:spPr>
        <p:txBody>
          <a:bodyPr vert="horz" lIns="91440" tIns="45720" rIns="91440" bIns="45720" rtlCol="0">
            <a:normAutofit/>
          </a:bodyPr>
          <a:lstStyle/>
          <a:p>
            <a:pPr algn="ctr">
              <a:lnSpc>
                <a:spcPct val="90000"/>
              </a:lnSpc>
              <a:spcAft>
                <a:spcPts val="600"/>
              </a:spcAft>
            </a:pPr>
            <a:r>
              <a:rPr lang="en-US" sz="2000" dirty="0"/>
              <a:t>A child is defined as any person under the age of 18 years of age……. </a:t>
            </a:r>
            <a:br>
              <a:rPr lang="en-US" sz="2000" dirty="0"/>
            </a:br>
            <a:br>
              <a:rPr lang="en-US" sz="2000" dirty="0"/>
            </a:br>
            <a:r>
              <a:rPr lang="en-US" sz="2000" dirty="0"/>
              <a:t>Children’s Act 1989</a:t>
            </a:r>
          </a:p>
          <a:p>
            <a:pPr algn="ctr">
              <a:lnSpc>
                <a:spcPct val="90000"/>
              </a:lnSpc>
              <a:spcAft>
                <a:spcPts val="600"/>
              </a:spcAft>
            </a:pPr>
            <a:r>
              <a:rPr lang="en-US" sz="2000" dirty="0"/>
              <a:t> – Section 105 </a:t>
            </a:r>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ll Children Develop at Their Own Pace – Even an Educator's Child |  Children's Services Council of Broward County">
            <a:extLst>
              <a:ext uri="{FF2B5EF4-FFF2-40B4-BE49-F238E27FC236}">
                <a16:creationId xmlns:a16="http://schemas.microsoft.com/office/drawing/2014/main" id="{4D1BC07A-6B05-224E-B6DA-B2AE52A4D7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621578"/>
            <a:ext cx="6019331" cy="36115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71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5763" y="2175796"/>
            <a:ext cx="4400429" cy="3323987"/>
          </a:xfrm>
          <a:prstGeom prst="rect">
            <a:avLst/>
          </a:prstGeom>
          <a:noFill/>
        </p:spPr>
        <p:txBody>
          <a:bodyPr wrap="square" rtlCol="0">
            <a:spAutoFit/>
          </a:bodyPr>
          <a:lstStyle/>
          <a:p>
            <a:pPr algn="ctr"/>
            <a:r>
              <a:rPr lang="en-GB" sz="2700" dirty="0">
                <a:latin typeface="Arial" panose="020B0604020202020204" pitchFamily="34" charset="0"/>
                <a:cs typeface="Arial" panose="020B0604020202020204" pitchFamily="34" charset="0"/>
              </a:rPr>
              <a:t>‘A person is vulnerable if, as a result of their situation or circumstances, they are unable to take care of or protect themselves from harm or exploitation…'</a:t>
            </a:r>
          </a:p>
          <a:p>
            <a:endParaRPr lang="en-GB" sz="2400" dirty="0">
              <a:latin typeface="Arial" panose="020B0604020202020204" pitchFamily="34" charset="0"/>
              <a:cs typeface="Arial" panose="020B0604020202020204" pitchFamily="34" charset="0"/>
            </a:endParaRPr>
          </a:p>
          <a:p>
            <a:pPr algn="ctr"/>
            <a:endParaRPr lang="en-GB" sz="2400" dirty="0">
              <a:solidFill>
                <a:schemeClr val="accent5">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0" y="276270"/>
            <a:ext cx="9998078" cy="553998"/>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000" b="1" dirty="0">
                <a:solidFill>
                  <a:schemeClr val="bg1"/>
                </a:solidFill>
              </a:rPr>
              <a:t>When is a person ‘vulnerable’? – Police</a:t>
            </a:r>
          </a:p>
        </p:txBody>
      </p:sp>
      <p:pic>
        <p:nvPicPr>
          <p:cNvPr id="7170" name="Picture 2" descr="Etymology: Vulnerable | lifeoverlunch">
            <a:extLst>
              <a:ext uri="{FF2B5EF4-FFF2-40B4-BE49-F238E27FC236}">
                <a16:creationId xmlns:a16="http://schemas.microsoft.com/office/drawing/2014/main" id="{40C43D42-532D-5445-93A7-05FFC5F3A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96371">
            <a:off x="6915810" y="23368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0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2472" y="1749527"/>
            <a:ext cx="6326714" cy="738664"/>
          </a:xfrm>
          <a:prstGeom prst="rect">
            <a:avLst/>
          </a:prstGeom>
          <a:noFill/>
        </p:spPr>
        <p:txBody>
          <a:bodyPr wrap="square" rtlCol="0">
            <a:spAutoFit/>
          </a:bodyPr>
          <a:lstStyle/>
          <a:p>
            <a:pPr algn="ctr"/>
            <a:br>
              <a:rPr lang="en-GB" sz="2100" dirty="0"/>
            </a:br>
            <a:endParaRPr lang="en-GB" sz="2100" dirty="0">
              <a:solidFill>
                <a:schemeClr val="accent5">
                  <a:lumMod val="50000"/>
                </a:schemeClr>
              </a:solidFill>
            </a:endParaRPr>
          </a:p>
        </p:txBody>
      </p:sp>
      <p:sp>
        <p:nvSpPr>
          <p:cNvPr id="6" name="Rectangle 5"/>
          <p:cNvSpPr/>
          <p:nvPr/>
        </p:nvSpPr>
        <p:spPr>
          <a:xfrm>
            <a:off x="438103" y="1749527"/>
            <a:ext cx="6480313" cy="4108817"/>
          </a:xfrm>
          <a:prstGeom prst="rect">
            <a:avLst/>
          </a:prstGeom>
        </p:spPr>
        <p:txBody>
          <a:bodyPr wrap="square">
            <a:spAutoFit/>
          </a:bodyPr>
          <a:lstStyle/>
          <a:p>
            <a:pPr algn="ctr"/>
            <a:endParaRPr lang="en-GB" b="1" dirty="0">
              <a:solidFill>
                <a:srgbClr val="000000"/>
              </a:solidFill>
              <a:latin typeface="Verdana" panose="020B0604030504040204" pitchFamily="34" charset="0"/>
            </a:endParaRPr>
          </a:p>
          <a:p>
            <a:pPr algn="ctr"/>
            <a:r>
              <a:rPr lang="en-GB" sz="2100" b="1" u="sng" dirty="0">
                <a:solidFill>
                  <a:srgbClr val="000000"/>
                </a:solidFill>
              </a:rPr>
              <a:t>Adult at Risk</a:t>
            </a:r>
          </a:p>
          <a:p>
            <a:pPr algn="ctr"/>
            <a:endParaRPr lang="en-GB" sz="2100" b="1" dirty="0">
              <a:solidFill>
                <a:srgbClr val="000000"/>
              </a:solidFill>
            </a:endParaRPr>
          </a:p>
          <a:p>
            <a:pPr algn="ctr"/>
            <a:r>
              <a:rPr lang="en-GB" sz="2100" dirty="0">
                <a:solidFill>
                  <a:srgbClr val="000000"/>
                </a:solidFill>
              </a:rPr>
              <a:t>Aged 18 years or older who:</a:t>
            </a:r>
          </a:p>
          <a:p>
            <a:pPr algn="ctr"/>
            <a:endParaRPr lang="en-GB" sz="2100" dirty="0">
              <a:solidFill>
                <a:srgbClr val="000000"/>
              </a:solidFill>
            </a:endParaRPr>
          </a:p>
          <a:p>
            <a:pPr algn="ctr"/>
            <a:r>
              <a:rPr lang="en-GB" sz="2100" dirty="0">
                <a:solidFill>
                  <a:srgbClr val="000000"/>
                </a:solidFill>
              </a:rPr>
              <a:t>Is experiencing, or is at risk of abuse or neglect</a:t>
            </a:r>
          </a:p>
          <a:p>
            <a:pPr algn="ctr"/>
            <a:r>
              <a:rPr lang="en-GB" sz="2100" dirty="0">
                <a:solidFill>
                  <a:srgbClr val="000000"/>
                </a:solidFill>
              </a:rPr>
              <a:t>Has needs for care and support (whether or not the authority is meeting any of those needs), and</a:t>
            </a:r>
          </a:p>
          <a:p>
            <a:pPr algn="ctr"/>
            <a:r>
              <a:rPr lang="en-GB" sz="2100" dirty="0">
                <a:solidFill>
                  <a:srgbClr val="000000"/>
                </a:solidFill>
              </a:rPr>
              <a:t>As a result of those needs is  unable to protect self against the abuse or neglect, or the risk of it</a:t>
            </a:r>
          </a:p>
          <a:p>
            <a:pPr algn="ctr"/>
            <a:endParaRPr lang="en-GB" b="1" u="sng" dirty="0">
              <a:solidFill>
                <a:srgbClr val="000000"/>
              </a:solidFill>
              <a:latin typeface="Verdana" panose="020B0604030504040204" pitchFamily="34" charset="0"/>
            </a:endParaRPr>
          </a:p>
          <a:p>
            <a:pPr algn="ctr"/>
            <a:endParaRPr lang="en-GB" b="1" dirty="0">
              <a:solidFill>
                <a:srgbClr val="000000"/>
              </a:solidFill>
              <a:latin typeface="Verdana" panose="020B0604030504040204" pitchFamily="34" charset="0"/>
            </a:endParaRPr>
          </a:p>
          <a:p>
            <a:pPr algn="ctr"/>
            <a:endParaRPr lang="en-GB" b="1" dirty="0">
              <a:solidFill>
                <a:srgbClr val="000000"/>
              </a:solidFill>
              <a:latin typeface="Verdana" panose="020B0604030504040204" pitchFamily="34" charset="0"/>
            </a:endParaRPr>
          </a:p>
        </p:txBody>
      </p:sp>
      <p:sp>
        <p:nvSpPr>
          <p:cNvPr id="8" name="Title 7"/>
          <p:cNvSpPr>
            <a:spLocks noGrp="1"/>
          </p:cNvSpPr>
          <p:nvPr>
            <p:ph type="title"/>
          </p:nvPr>
        </p:nvSpPr>
        <p:spPr>
          <a:xfrm>
            <a:off x="0" y="274144"/>
            <a:ext cx="10515600" cy="738664"/>
          </a:xfrm>
          <a:solidFill>
            <a:schemeClr val="accent6">
              <a:lumMod val="60000"/>
              <a:lumOff val="40000"/>
            </a:schemeClr>
          </a:solidFill>
        </p:spPr>
        <p:txBody>
          <a:bodyPr>
            <a:normAutofit/>
          </a:bodyPr>
          <a:lstStyle/>
          <a:p>
            <a:r>
              <a:rPr lang="en-GB" b="1" dirty="0">
                <a:solidFill>
                  <a:schemeClr val="bg1"/>
                </a:solidFill>
              </a:rPr>
              <a:t>Social Services and Wellbeing Act 2014</a:t>
            </a:r>
          </a:p>
        </p:txBody>
      </p:sp>
      <p:pic>
        <p:nvPicPr>
          <p:cNvPr id="8194" name="Picture 2" descr="Safeguarding Adults">
            <a:extLst>
              <a:ext uri="{FF2B5EF4-FFF2-40B4-BE49-F238E27FC236}">
                <a16:creationId xmlns:a16="http://schemas.microsoft.com/office/drawing/2014/main" id="{3F0FF0AF-93A9-2442-AB44-B04990039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77560">
            <a:off x="7608186" y="2232496"/>
            <a:ext cx="33020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58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5234209-05CD-3D48-B728-3344C468911B}"/>
              </a:ext>
            </a:extLst>
          </p:cNvPr>
          <p:cNvSpPr txBox="1"/>
          <p:nvPr/>
        </p:nvSpPr>
        <p:spPr>
          <a:xfrm>
            <a:off x="1524000" y="1376363"/>
            <a:ext cx="9144000" cy="252159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000" kern="1200">
                <a:solidFill>
                  <a:schemeClr val="tx1"/>
                </a:solidFill>
                <a:latin typeface="+mj-lt"/>
                <a:ea typeface="+mj-ea"/>
                <a:cs typeface="+mj-cs"/>
              </a:rPr>
              <a:t>What happens when you call 101/999?</a:t>
            </a:r>
          </a:p>
        </p:txBody>
      </p:sp>
      <p:cxnSp>
        <p:nvCxnSpPr>
          <p:cNvPr id="15" name="Straight Connector 14">
            <a:extLst>
              <a:ext uri="{FF2B5EF4-FFF2-40B4-BE49-F238E27FC236}">
                <a16:creationId xmlns:a16="http://schemas.microsoft.com/office/drawing/2014/main" id="{AFA75EE9-0DE4-4982-A870-290AD61E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4479276"/>
            <a:ext cx="5486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4621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0135"/>
            <a:ext cx="7958890"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Force Control Room /  Public Service Centre</a:t>
            </a:r>
          </a:p>
        </p:txBody>
      </p:sp>
      <p:graphicFrame>
        <p:nvGraphicFramePr>
          <p:cNvPr id="2" name="Diagram 1"/>
          <p:cNvGraphicFramePr/>
          <p:nvPr>
            <p:extLst>
              <p:ext uri="{D42A27DB-BD31-4B8C-83A1-F6EECF244321}">
                <p14:modId xmlns:p14="http://schemas.microsoft.com/office/powerpoint/2010/main" val="2721237283"/>
              </p:ext>
            </p:extLst>
          </p:nvPr>
        </p:nvGraphicFramePr>
        <p:xfrm>
          <a:off x="462581" y="2229600"/>
          <a:ext cx="6014420" cy="29088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Join our Force Control Room | Northamptonshire Police">
            <a:extLst>
              <a:ext uri="{FF2B5EF4-FFF2-40B4-BE49-F238E27FC236}">
                <a16:creationId xmlns:a16="http://schemas.microsoft.com/office/drawing/2014/main" id="{F7FF7B0D-F0BF-7240-B4D5-358BDDFACFA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74035" y="1305742"/>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ampshire police control room use pen and paper as part of £39m 999 system  collapses | The News">
            <a:extLst>
              <a:ext uri="{FF2B5EF4-FFF2-40B4-BE49-F238E27FC236}">
                <a16:creationId xmlns:a16="http://schemas.microsoft.com/office/drawing/2014/main" id="{A1AD275D-ECFB-8D4D-A505-95C5AECEF84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74035" y="397643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67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886196-A141-5645-AD96-0A078A70FAB5}"/>
                                            </p:graphicEl>
                                          </p:spTgt>
                                        </p:tgtEl>
                                        <p:attrNameLst>
                                          <p:attrName>style.visibility</p:attrName>
                                        </p:attrNameLst>
                                      </p:cBhvr>
                                      <p:to>
                                        <p:strVal val="visible"/>
                                      </p:to>
                                    </p:set>
                                    <p:animEffect transition="in" filter="fade">
                                      <p:cBhvr>
                                        <p:cTn id="7" dur="500"/>
                                        <p:tgtEl>
                                          <p:spTgt spid="2">
                                            <p:graphicEl>
                                              <a:dgm id="{15886196-A141-5645-AD96-0A078A70FAB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47168169-3BF5-CB4E-B8F7-49158BEAAAA3}"/>
                                            </p:graphicEl>
                                          </p:spTgt>
                                        </p:tgtEl>
                                        <p:attrNameLst>
                                          <p:attrName>style.visibility</p:attrName>
                                        </p:attrNameLst>
                                      </p:cBhvr>
                                      <p:to>
                                        <p:strVal val="visible"/>
                                      </p:to>
                                    </p:set>
                                    <p:animEffect transition="in" filter="fade">
                                      <p:cBhvr>
                                        <p:cTn id="10" dur="500"/>
                                        <p:tgtEl>
                                          <p:spTgt spid="2">
                                            <p:graphicEl>
                                              <a:dgm id="{47168169-3BF5-CB4E-B8F7-49158BEAAAA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9999D5E7-BF40-8D40-A50E-7C411D25D57F}"/>
                                            </p:graphicEl>
                                          </p:spTgt>
                                        </p:tgtEl>
                                        <p:attrNameLst>
                                          <p:attrName>style.visibility</p:attrName>
                                        </p:attrNameLst>
                                      </p:cBhvr>
                                      <p:to>
                                        <p:strVal val="visible"/>
                                      </p:to>
                                    </p:set>
                                    <p:animEffect transition="in" filter="fade">
                                      <p:cBhvr>
                                        <p:cTn id="15" dur="500"/>
                                        <p:tgtEl>
                                          <p:spTgt spid="2">
                                            <p:graphicEl>
                                              <a:dgm id="{9999D5E7-BF40-8D40-A50E-7C411D25D57F}"/>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BE65FEB0-34D6-EC43-B64D-61B673472AB0}"/>
                                            </p:graphicEl>
                                          </p:spTgt>
                                        </p:tgtEl>
                                        <p:attrNameLst>
                                          <p:attrName>style.visibility</p:attrName>
                                        </p:attrNameLst>
                                      </p:cBhvr>
                                      <p:to>
                                        <p:strVal val="visible"/>
                                      </p:to>
                                    </p:set>
                                    <p:animEffect transition="in" filter="fade">
                                      <p:cBhvr>
                                        <p:cTn id="18" dur="500"/>
                                        <p:tgtEl>
                                          <p:spTgt spid="2">
                                            <p:graphicEl>
                                              <a:dgm id="{BE65FEB0-34D6-EC43-B64D-61B673472A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15" y="354571"/>
            <a:ext cx="3591848" cy="707886"/>
          </a:xfrm>
          <a:prstGeom prst="rect">
            <a:avLst/>
          </a:prstGeom>
          <a:solidFill>
            <a:schemeClr val="accent6">
              <a:lumMod val="60000"/>
              <a:lumOff val="40000"/>
            </a:schemeClr>
          </a:solidFill>
        </p:spPr>
        <p:txBody>
          <a:bodyPr wrap="square" rtlCol="0">
            <a:spAutoFit/>
          </a:bodyPr>
          <a:lstStyle/>
          <a:p>
            <a:r>
              <a:rPr lang="en-GB" sz="4000" b="1" dirty="0">
                <a:solidFill>
                  <a:schemeClr val="bg1"/>
                </a:solidFill>
              </a:rPr>
              <a:t>T.H.R.I.V.E.</a:t>
            </a:r>
          </a:p>
        </p:txBody>
      </p:sp>
      <p:graphicFrame>
        <p:nvGraphicFramePr>
          <p:cNvPr id="5" name="Diagram 4">
            <a:extLst>
              <a:ext uri="{FF2B5EF4-FFF2-40B4-BE49-F238E27FC236}">
                <a16:creationId xmlns:a16="http://schemas.microsoft.com/office/drawing/2014/main" id="{10C926D0-97F9-6240-A755-94170BB0CB3D}"/>
              </a:ext>
            </a:extLst>
          </p:cNvPr>
          <p:cNvGraphicFramePr/>
          <p:nvPr>
            <p:extLst>
              <p:ext uri="{D42A27DB-BD31-4B8C-83A1-F6EECF244321}">
                <p14:modId xmlns:p14="http://schemas.microsoft.com/office/powerpoint/2010/main" val="2237932405"/>
              </p:ext>
            </p:extLst>
          </p:nvPr>
        </p:nvGraphicFramePr>
        <p:xfrm>
          <a:off x="4610637" y="656823"/>
          <a:ext cx="7581363" cy="5177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6B5960A-9146-3A4F-9DB7-B3B2E9A104F7}"/>
              </a:ext>
            </a:extLst>
          </p:cNvPr>
          <p:cNvSpPr txBox="1"/>
          <p:nvPr/>
        </p:nvSpPr>
        <p:spPr>
          <a:xfrm>
            <a:off x="27115" y="1953122"/>
            <a:ext cx="4657859" cy="4401205"/>
          </a:xfrm>
          <a:prstGeom prst="rect">
            <a:avLst/>
          </a:prstGeom>
          <a:noFill/>
        </p:spPr>
        <p:txBody>
          <a:bodyPr wrap="square">
            <a:spAutoFit/>
          </a:bodyPr>
          <a:lstStyle/>
          <a:p>
            <a:pPr marL="285750" indent="-285750">
              <a:buFont typeface="Arial" panose="020B0604020202020204" pitchFamily="34" charset="0"/>
              <a:buChar char="•"/>
            </a:pPr>
            <a:r>
              <a:rPr lang="en-GB" sz="2800" dirty="0"/>
              <a:t>A</a:t>
            </a:r>
            <a:r>
              <a:rPr lang="en-GB" sz="2800" dirty="0">
                <a:solidFill>
                  <a:schemeClr val="tx1"/>
                </a:solidFill>
              </a:rPr>
              <a:t> risk management tool</a:t>
            </a:r>
          </a:p>
          <a:p>
            <a:endParaRPr lang="en-GB" sz="2800" dirty="0"/>
          </a:p>
          <a:p>
            <a:endParaRPr lang="en-GB" sz="2800" dirty="0">
              <a:solidFill>
                <a:schemeClr val="tx1"/>
              </a:solidFill>
            </a:endParaRPr>
          </a:p>
          <a:p>
            <a:pPr marL="285750" indent="-285750">
              <a:buFont typeface="Arial" panose="020B0604020202020204" pitchFamily="34" charset="0"/>
              <a:buChar char="•"/>
            </a:pPr>
            <a:r>
              <a:rPr lang="en-GB" sz="2800" dirty="0"/>
              <a:t>C</a:t>
            </a:r>
            <a:r>
              <a:rPr lang="en-GB" sz="2800" dirty="0">
                <a:solidFill>
                  <a:schemeClr val="tx1"/>
                </a:solidFill>
              </a:rPr>
              <a:t>onsiders 6 elements to assist in identifying the appropriate response grade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a:t>
            </a:r>
            <a:r>
              <a:rPr lang="en-GB" sz="2800" dirty="0">
                <a:solidFill>
                  <a:schemeClr val="tx1"/>
                </a:solidFill>
              </a:rPr>
              <a:t>ased on the needs of the caller &amp; the circumstances of the incident</a:t>
            </a:r>
          </a:p>
        </p:txBody>
      </p:sp>
    </p:spTree>
    <p:extLst>
      <p:ext uri="{BB962C8B-B14F-4D97-AF65-F5344CB8AC3E}">
        <p14:creationId xmlns:p14="http://schemas.microsoft.com/office/powerpoint/2010/main" val="3785822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46D552E-A5CF-469B-B45D-30EC4DA02A25}"/>
                                            </p:graphicEl>
                                          </p:spTgt>
                                        </p:tgtEl>
                                        <p:attrNameLst>
                                          <p:attrName>style.visibility</p:attrName>
                                        </p:attrNameLst>
                                      </p:cBhvr>
                                      <p:to>
                                        <p:strVal val="visible"/>
                                      </p:to>
                                    </p:set>
                                    <p:animEffect transition="in" filter="fade">
                                      <p:cBhvr>
                                        <p:cTn id="7" dur="500"/>
                                        <p:tgtEl>
                                          <p:spTgt spid="5">
                                            <p:graphicEl>
                                              <a:dgm id="{546D552E-A5CF-469B-B45D-30EC4DA02A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C20DCE4-2323-46C0-9B94-8B7401D74A8B}"/>
                                            </p:graphicEl>
                                          </p:spTgt>
                                        </p:tgtEl>
                                        <p:attrNameLst>
                                          <p:attrName>style.visibility</p:attrName>
                                        </p:attrNameLst>
                                      </p:cBhvr>
                                      <p:to>
                                        <p:strVal val="visible"/>
                                      </p:to>
                                    </p:set>
                                    <p:animEffect transition="in" filter="fade">
                                      <p:cBhvr>
                                        <p:cTn id="12" dur="500"/>
                                        <p:tgtEl>
                                          <p:spTgt spid="5">
                                            <p:graphicEl>
                                              <a:dgm id="{1C20DCE4-2323-46C0-9B94-8B7401D74A8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C0E34924-99AD-41C6-9DD3-D41F09133286}"/>
                                            </p:graphicEl>
                                          </p:spTgt>
                                        </p:tgtEl>
                                        <p:attrNameLst>
                                          <p:attrName>style.visibility</p:attrName>
                                        </p:attrNameLst>
                                      </p:cBhvr>
                                      <p:to>
                                        <p:strVal val="visible"/>
                                      </p:to>
                                    </p:set>
                                    <p:animEffect transition="in" filter="fade">
                                      <p:cBhvr>
                                        <p:cTn id="15" dur="500"/>
                                        <p:tgtEl>
                                          <p:spTgt spid="5">
                                            <p:graphicEl>
                                              <a:dgm id="{C0E34924-99AD-41C6-9DD3-D41F0913328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ADC9499-AB13-49AD-9AC9-10CB9F745E7D}"/>
                                            </p:graphicEl>
                                          </p:spTgt>
                                        </p:tgtEl>
                                        <p:attrNameLst>
                                          <p:attrName>style.visibility</p:attrName>
                                        </p:attrNameLst>
                                      </p:cBhvr>
                                      <p:to>
                                        <p:strVal val="visible"/>
                                      </p:to>
                                    </p:set>
                                    <p:animEffect transition="in" filter="fade">
                                      <p:cBhvr>
                                        <p:cTn id="20" dur="500"/>
                                        <p:tgtEl>
                                          <p:spTgt spid="5">
                                            <p:graphicEl>
                                              <a:dgm id="{2ADC9499-AB13-49AD-9AC9-10CB9F745E7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765B36B-458A-4573-A7F6-D4EE18260D82}"/>
                                            </p:graphicEl>
                                          </p:spTgt>
                                        </p:tgtEl>
                                        <p:attrNameLst>
                                          <p:attrName>style.visibility</p:attrName>
                                        </p:attrNameLst>
                                      </p:cBhvr>
                                      <p:to>
                                        <p:strVal val="visible"/>
                                      </p:to>
                                    </p:set>
                                    <p:animEffect transition="in" filter="fade">
                                      <p:cBhvr>
                                        <p:cTn id="23" dur="500"/>
                                        <p:tgtEl>
                                          <p:spTgt spid="5">
                                            <p:graphicEl>
                                              <a:dgm id="{4765B36B-458A-4573-A7F6-D4EE18260D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A368837-DB89-4CCF-B83B-341B5E616824}"/>
                                            </p:graphicEl>
                                          </p:spTgt>
                                        </p:tgtEl>
                                        <p:attrNameLst>
                                          <p:attrName>style.visibility</p:attrName>
                                        </p:attrNameLst>
                                      </p:cBhvr>
                                      <p:to>
                                        <p:strVal val="visible"/>
                                      </p:to>
                                    </p:set>
                                    <p:animEffect transition="in" filter="fade">
                                      <p:cBhvr>
                                        <p:cTn id="28" dur="500"/>
                                        <p:tgtEl>
                                          <p:spTgt spid="5">
                                            <p:graphicEl>
                                              <a:dgm id="{9A368837-DB89-4CCF-B83B-341B5E6168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A57382B5-0B7D-49E0-8103-38E32E108F42}"/>
                                            </p:graphicEl>
                                          </p:spTgt>
                                        </p:tgtEl>
                                        <p:attrNameLst>
                                          <p:attrName>style.visibility</p:attrName>
                                        </p:attrNameLst>
                                      </p:cBhvr>
                                      <p:to>
                                        <p:strVal val="visible"/>
                                      </p:to>
                                    </p:set>
                                    <p:animEffect transition="in" filter="fade">
                                      <p:cBhvr>
                                        <p:cTn id="31" dur="500"/>
                                        <p:tgtEl>
                                          <p:spTgt spid="5">
                                            <p:graphicEl>
                                              <a:dgm id="{A57382B5-0B7D-49E0-8103-38E32E108F4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EC365E49-2051-4022-A511-487604CD4B77}"/>
                                            </p:graphicEl>
                                          </p:spTgt>
                                        </p:tgtEl>
                                        <p:attrNameLst>
                                          <p:attrName>style.visibility</p:attrName>
                                        </p:attrNameLst>
                                      </p:cBhvr>
                                      <p:to>
                                        <p:strVal val="visible"/>
                                      </p:to>
                                    </p:set>
                                    <p:animEffect transition="in" filter="fade">
                                      <p:cBhvr>
                                        <p:cTn id="36" dur="500"/>
                                        <p:tgtEl>
                                          <p:spTgt spid="5">
                                            <p:graphicEl>
                                              <a:dgm id="{EC365E49-2051-4022-A511-487604CD4B7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5E3655E8-060B-45A9-9088-4051DE337BA2}"/>
                                            </p:graphicEl>
                                          </p:spTgt>
                                        </p:tgtEl>
                                        <p:attrNameLst>
                                          <p:attrName>style.visibility</p:attrName>
                                        </p:attrNameLst>
                                      </p:cBhvr>
                                      <p:to>
                                        <p:strVal val="visible"/>
                                      </p:to>
                                    </p:set>
                                    <p:animEffect transition="in" filter="fade">
                                      <p:cBhvr>
                                        <p:cTn id="39" dur="500"/>
                                        <p:tgtEl>
                                          <p:spTgt spid="5">
                                            <p:graphicEl>
                                              <a:dgm id="{5E3655E8-060B-45A9-9088-4051DE337BA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1A3EA9C5-C2F0-4777-985E-0AB99D9FC402}"/>
                                            </p:graphicEl>
                                          </p:spTgt>
                                        </p:tgtEl>
                                        <p:attrNameLst>
                                          <p:attrName>style.visibility</p:attrName>
                                        </p:attrNameLst>
                                      </p:cBhvr>
                                      <p:to>
                                        <p:strVal val="visible"/>
                                      </p:to>
                                    </p:set>
                                    <p:animEffect transition="in" filter="fade">
                                      <p:cBhvr>
                                        <p:cTn id="44" dur="500"/>
                                        <p:tgtEl>
                                          <p:spTgt spid="5">
                                            <p:graphicEl>
                                              <a:dgm id="{1A3EA9C5-C2F0-4777-985E-0AB99D9FC4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BE6692D0-C013-4C21-9875-B9441BD5FE1C}"/>
                                            </p:graphicEl>
                                          </p:spTgt>
                                        </p:tgtEl>
                                        <p:attrNameLst>
                                          <p:attrName>style.visibility</p:attrName>
                                        </p:attrNameLst>
                                      </p:cBhvr>
                                      <p:to>
                                        <p:strVal val="visible"/>
                                      </p:to>
                                    </p:set>
                                    <p:animEffect transition="in" filter="fade">
                                      <p:cBhvr>
                                        <p:cTn id="47" dur="500"/>
                                        <p:tgtEl>
                                          <p:spTgt spid="5">
                                            <p:graphicEl>
                                              <a:dgm id="{BE6692D0-C013-4C21-9875-B9441BD5FE1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52D338E4-A04C-440E-B931-6DDC025169BA}"/>
                                            </p:graphicEl>
                                          </p:spTgt>
                                        </p:tgtEl>
                                        <p:attrNameLst>
                                          <p:attrName>style.visibility</p:attrName>
                                        </p:attrNameLst>
                                      </p:cBhvr>
                                      <p:to>
                                        <p:strVal val="visible"/>
                                      </p:to>
                                    </p:set>
                                    <p:animEffect transition="in" filter="fade">
                                      <p:cBhvr>
                                        <p:cTn id="50" dur="500"/>
                                        <p:tgtEl>
                                          <p:spTgt spid="5">
                                            <p:graphicEl>
                                              <a:dgm id="{52D338E4-A04C-440E-B931-6DDC025169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64945"/>
            <a:ext cx="7670132" cy="507831"/>
          </a:xfrm>
          <a:prstGeom prst="rect">
            <a:avLst/>
          </a:prstGeom>
          <a:solidFill>
            <a:srgbClr val="002060"/>
          </a:solidFill>
        </p:spPr>
        <p:txBody>
          <a:bodyPr wrap="square" rtlCol="0">
            <a:spAutoFit/>
          </a:bodyPr>
          <a:lstStyle/>
          <a:p>
            <a:r>
              <a:rPr lang="en-GB" sz="2700" b="1" dirty="0">
                <a:solidFill>
                  <a:schemeClr val="bg1"/>
                </a:solidFill>
              </a:rPr>
              <a:t>APC Approach - Arriving at the scene</a:t>
            </a:r>
          </a:p>
        </p:txBody>
      </p:sp>
      <p:graphicFrame>
        <p:nvGraphicFramePr>
          <p:cNvPr id="3" name="Diagram 2"/>
          <p:cNvGraphicFramePr/>
          <p:nvPr>
            <p:extLst>
              <p:ext uri="{D42A27DB-BD31-4B8C-83A1-F6EECF244321}">
                <p14:modId xmlns:p14="http://schemas.microsoft.com/office/powerpoint/2010/main" val="932253499"/>
              </p:ext>
            </p:extLst>
          </p:nvPr>
        </p:nvGraphicFramePr>
        <p:xfrm>
          <a:off x="1021497" y="1192864"/>
          <a:ext cx="9294480" cy="4860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042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4118"/>
            <a:ext cx="7945244" cy="507831"/>
          </a:xfrm>
          <a:prstGeom prst="rect">
            <a:avLst/>
          </a:prstGeom>
          <a:solidFill>
            <a:schemeClr val="accent1">
              <a:lumMod val="60000"/>
              <a:lumOff val="40000"/>
            </a:schemeClr>
          </a:solidFill>
        </p:spPr>
        <p:txBody>
          <a:bodyPr wrap="square" rtlCol="0">
            <a:spAutoFit/>
          </a:bodyPr>
          <a:lstStyle/>
          <a:p>
            <a:r>
              <a:rPr lang="en-GB" sz="2700" b="1" dirty="0">
                <a:solidFill>
                  <a:schemeClr val="bg1"/>
                </a:solidFill>
              </a:rPr>
              <a:t>Discuss: What is a Criminal Investigation?</a:t>
            </a:r>
          </a:p>
        </p:txBody>
      </p:sp>
      <p:sp>
        <p:nvSpPr>
          <p:cNvPr id="7" name="TextBox 6">
            <a:extLst>
              <a:ext uri="{FF2B5EF4-FFF2-40B4-BE49-F238E27FC236}">
                <a16:creationId xmlns:a16="http://schemas.microsoft.com/office/drawing/2014/main" id="{BA445CB3-D053-2E46-8F07-5C755C6A7CDD}"/>
              </a:ext>
            </a:extLst>
          </p:cNvPr>
          <p:cNvSpPr txBox="1"/>
          <p:nvPr/>
        </p:nvSpPr>
        <p:spPr>
          <a:xfrm>
            <a:off x="334850" y="1875849"/>
            <a:ext cx="5950039" cy="2677656"/>
          </a:xfrm>
          <a:prstGeom prst="rect">
            <a:avLst/>
          </a:prstGeom>
          <a:noFill/>
        </p:spPr>
        <p:txBody>
          <a:bodyPr wrap="square">
            <a:spAutoFit/>
          </a:bodyPr>
          <a:lstStyle/>
          <a:p>
            <a:pPr lvl="0" algn="ctr"/>
            <a:r>
              <a:rPr lang="en-US" sz="2800" dirty="0">
                <a:solidFill>
                  <a:schemeClr val="tx1"/>
                </a:solidFill>
              </a:rPr>
              <a:t>The Criminal Procedure &amp; Investigations Act 1996 is a piece of statutory legislation in the UK that regulates the procedures of investigation &amp; prosecution of criminal offences</a:t>
            </a:r>
          </a:p>
        </p:txBody>
      </p:sp>
      <p:pic>
        <p:nvPicPr>
          <p:cNvPr id="10242" name="Picture 2" descr="The Criminal Procedure and Investigations Act 1996: A Practitioner's Guide:  Amazon.co.uk: Card, Richard, Ward, Richard: 9780853083795: Books">
            <a:extLst>
              <a:ext uri="{FF2B5EF4-FFF2-40B4-BE49-F238E27FC236}">
                <a16:creationId xmlns:a16="http://schemas.microsoft.com/office/drawing/2014/main" id="{7CD01855-4F1F-5244-B885-34E0430C3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46522">
            <a:off x="8023538" y="1769408"/>
            <a:ext cx="2866355" cy="43073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67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2358"/>
            <a:ext cx="7978698" cy="707886"/>
          </a:xfrm>
          <a:prstGeom prst="rect">
            <a:avLst/>
          </a:prstGeom>
          <a:solidFill>
            <a:schemeClr val="accent1">
              <a:lumMod val="60000"/>
              <a:lumOff val="40000"/>
            </a:schemeClr>
          </a:solidFill>
        </p:spPr>
        <p:txBody>
          <a:bodyPr wrap="square" rtlCol="0">
            <a:spAutoFit/>
          </a:bodyPr>
          <a:lstStyle/>
          <a:p>
            <a:r>
              <a:rPr lang="en-GB" sz="4000" b="1" dirty="0">
                <a:solidFill>
                  <a:schemeClr val="bg1"/>
                </a:solidFill>
              </a:rPr>
              <a:t>Methods of Investigation</a:t>
            </a:r>
          </a:p>
        </p:txBody>
      </p:sp>
      <p:graphicFrame>
        <p:nvGraphicFramePr>
          <p:cNvPr id="8" name="Diagram 7"/>
          <p:cNvGraphicFramePr/>
          <p:nvPr>
            <p:extLst>
              <p:ext uri="{D42A27DB-BD31-4B8C-83A1-F6EECF244321}">
                <p14:modId xmlns:p14="http://schemas.microsoft.com/office/powerpoint/2010/main" val="54802101"/>
              </p:ext>
            </p:extLst>
          </p:nvPr>
        </p:nvGraphicFramePr>
        <p:xfrm>
          <a:off x="115909" y="2531186"/>
          <a:ext cx="8693239" cy="4082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FD012F-A1C4-9E4E-893B-62AAD13091FB}"/>
              </a:ext>
            </a:extLst>
          </p:cNvPr>
          <p:cNvSpPr txBox="1"/>
          <p:nvPr/>
        </p:nvSpPr>
        <p:spPr>
          <a:xfrm>
            <a:off x="-734096" y="1286355"/>
            <a:ext cx="8712794" cy="523220"/>
          </a:xfrm>
          <a:prstGeom prst="rect">
            <a:avLst/>
          </a:prstGeom>
          <a:noFill/>
        </p:spPr>
        <p:txBody>
          <a:bodyPr wrap="square">
            <a:spAutoFit/>
          </a:bodyPr>
          <a:lstStyle/>
          <a:p>
            <a:pPr algn="ctr"/>
            <a:r>
              <a:rPr lang="en-GB" sz="2800" dirty="0">
                <a:solidFill>
                  <a:schemeClr val="tx1"/>
                </a:solidFill>
              </a:rPr>
              <a:t>There are </a:t>
            </a:r>
            <a:r>
              <a:rPr lang="en-GB" sz="2800" b="1" i="1" dirty="0">
                <a:solidFill>
                  <a:schemeClr val="accent1"/>
                </a:solidFill>
              </a:rPr>
              <a:t>two methods </a:t>
            </a:r>
            <a:r>
              <a:rPr lang="en-GB" sz="2800" dirty="0">
                <a:solidFill>
                  <a:schemeClr val="tx1"/>
                </a:solidFill>
              </a:rPr>
              <a:t>of criminal investigation:</a:t>
            </a:r>
          </a:p>
        </p:txBody>
      </p:sp>
      <p:pic>
        <p:nvPicPr>
          <p:cNvPr id="11266" name="Picture 2" descr="Police chief warns of race crisis damaging effectiveness of policing | UK  News | Sky News">
            <a:extLst>
              <a:ext uri="{FF2B5EF4-FFF2-40B4-BE49-F238E27FC236}">
                <a16:creationId xmlns:a16="http://schemas.microsoft.com/office/drawing/2014/main" id="{36F95E18-B6C4-244A-AB21-54F06E4FB8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10729" y="2694367"/>
            <a:ext cx="2623688" cy="146926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Police Intelligence Professional Certificate - Bay River College">
            <a:extLst>
              <a:ext uri="{FF2B5EF4-FFF2-40B4-BE49-F238E27FC236}">
                <a16:creationId xmlns:a16="http://schemas.microsoft.com/office/drawing/2014/main" id="{62D046EC-A33A-3F46-9437-1E51E0D077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10729" y="4302414"/>
            <a:ext cx="2623688" cy="2008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A2A7C839-F469-4245-B5AE-A5F9EA0F78C3}"/>
                                            </p:graphicEl>
                                          </p:spTgt>
                                        </p:tgtEl>
                                        <p:attrNameLst>
                                          <p:attrName>style.visibility</p:attrName>
                                        </p:attrNameLst>
                                      </p:cBhvr>
                                      <p:to>
                                        <p:strVal val="visible"/>
                                      </p:to>
                                    </p:set>
                                    <p:animEffect transition="in" filter="fade">
                                      <p:cBhvr>
                                        <p:cTn id="7" dur="500"/>
                                        <p:tgtEl>
                                          <p:spTgt spid="8">
                                            <p:graphicEl>
                                              <a:dgm id="{A2A7C839-F469-4245-B5AE-A5F9EA0F78C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9172250-1682-D34E-843C-A35C45EBA578}"/>
                                            </p:graphicEl>
                                          </p:spTgt>
                                        </p:tgtEl>
                                        <p:attrNameLst>
                                          <p:attrName>style.visibility</p:attrName>
                                        </p:attrNameLst>
                                      </p:cBhvr>
                                      <p:to>
                                        <p:strVal val="visible"/>
                                      </p:to>
                                    </p:set>
                                    <p:animEffect transition="in" filter="fade">
                                      <p:cBhvr>
                                        <p:cTn id="10" dur="500"/>
                                        <p:tgtEl>
                                          <p:spTgt spid="8">
                                            <p:graphicEl>
                                              <a:dgm id="{99172250-1682-D34E-843C-A35C45EBA57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DE00663D-B8E5-5D4C-B904-980CF50AAE52}"/>
                                            </p:graphicEl>
                                          </p:spTgt>
                                        </p:tgtEl>
                                        <p:attrNameLst>
                                          <p:attrName>style.visibility</p:attrName>
                                        </p:attrNameLst>
                                      </p:cBhvr>
                                      <p:to>
                                        <p:strVal val="visible"/>
                                      </p:to>
                                    </p:set>
                                    <p:animEffect transition="in" filter="fade">
                                      <p:cBhvr>
                                        <p:cTn id="15" dur="500"/>
                                        <p:tgtEl>
                                          <p:spTgt spid="8">
                                            <p:graphicEl>
                                              <a:dgm id="{DE00663D-B8E5-5D4C-B904-980CF50AAE52}"/>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7BA12371-149B-D641-A8E7-7691DB87BF06}"/>
                                            </p:graphicEl>
                                          </p:spTgt>
                                        </p:tgtEl>
                                        <p:attrNameLst>
                                          <p:attrName>style.visibility</p:attrName>
                                        </p:attrNameLst>
                                      </p:cBhvr>
                                      <p:to>
                                        <p:strVal val="visible"/>
                                      </p:to>
                                    </p:set>
                                    <p:animEffect transition="in" filter="fade">
                                      <p:cBhvr>
                                        <p:cTn id="18" dur="500"/>
                                        <p:tgtEl>
                                          <p:spTgt spid="8">
                                            <p:graphicEl>
                                              <a:dgm id="{7BA12371-149B-D641-A8E7-7691DB87BF0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B850DA63-5980-FC4B-BF2B-480CCF0F2877}"/>
                                            </p:graphicEl>
                                          </p:spTgt>
                                        </p:tgtEl>
                                        <p:attrNameLst>
                                          <p:attrName>style.visibility</p:attrName>
                                        </p:attrNameLst>
                                      </p:cBhvr>
                                      <p:to>
                                        <p:strVal val="visible"/>
                                      </p:to>
                                    </p:set>
                                    <p:animEffect transition="in" filter="fade">
                                      <p:cBhvr>
                                        <p:cTn id="23" dur="500"/>
                                        <p:tgtEl>
                                          <p:spTgt spid="8">
                                            <p:graphicEl>
                                              <a:dgm id="{B850DA63-5980-FC4B-BF2B-480CCF0F287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7D1D5F92-EC8C-4748-84B4-50CBD8111AA0}"/>
                                            </p:graphicEl>
                                          </p:spTgt>
                                        </p:tgtEl>
                                        <p:attrNameLst>
                                          <p:attrName>style.visibility</p:attrName>
                                        </p:attrNameLst>
                                      </p:cBhvr>
                                      <p:to>
                                        <p:strVal val="visible"/>
                                      </p:to>
                                    </p:set>
                                    <p:animEffect transition="in" filter="fade">
                                      <p:cBhvr>
                                        <p:cTn id="26" dur="500"/>
                                        <p:tgtEl>
                                          <p:spTgt spid="8">
                                            <p:graphicEl>
                                              <a:dgm id="{7D1D5F92-EC8C-4748-84B4-50CBD8111AA0}"/>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6107052C-31C1-0C4A-8716-B60E39F09343}"/>
                                            </p:graphicEl>
                                          </p:spTgt>
                                        </p:tgtEl>
                                        <p:attrNameLst>
                                          <p:attrName>style.visibility</p:attrName>
                                        </p:attrNameLst>
                                      </p:cBhvr>
                                      <p:to>
                                        <p:strVal val="visible"/>
                                      </p:to>
                                    </p:set>
                                    <p:animEffect transition="in" filter="fade">
                                      <p:cBhvr>
                                        <p:cTn id="31" dur="500"/>
                                        <p:tgtEl>
                                          <p:spTgt spid="8">
                                            <p:graphicEl>
                                              <a:dgm id="{6107052C-31C1-0C4A-8716-B60E39F0934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95808EEA-BFF7-FA40-8B4E-5D9519848AE8}"/>
                                            </p:graphicEl>
                                          </p:spTgt>
                                        </p:tgtEl>
                                        <p:attrNameLst>
                                          <p:attrName>style.visibility</p:attrName>
                                        </p:attrNameLst>
                                      </p:cBhvr>
                                      <p:to>
                                        <p:strVal val="visible"/>
                                      </p:to>
                                    </p:set>
                                    <p:animEffect transition="in" filter="fade">
                                      <p:cBhvr>
                                        <p:cTn id="34" dur="500"/>
                                        <p:tgtEl>
                                          <p:spTgt spid="8">
                                            <p:graphicEl>
                                              <a:dgm id="{95808EEA-BFF7-FA40-8B4E-5D9519848A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1350"/>
            <a:ext cx="765208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Recap - Mobile Data Technology</a:t>
            </a:r>
          </a:p>
        </p:txBody>
      </p:sp>
      <p:graphicFrame>
        <p:nvGraphicFramePr>
          <p:cNvPr id="5" name="Diagram 4"/>
          <p:cNvGraphicFramePr/>
          <p:nvPr>
            <p:extLst>
              <p:ext uri="{D42A27DB-BD31-4B8C-83A1-F6EECF244321}">
                <p14:modId xmlns:p14="http://schemas.microsoft.com/office/powerpoint/2010/main" val="3747575118"/>
              </p:ext>
            </p:extLst>
          </p:nvPr>
        </p:nvGraphicFramePr>
        <p:xfrm>
          <a:off x="90152" y="1287886"/>
          <a:ext cx="8912179" cy="5454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229600" y="301350"/>
            <a:ext cx="3468365" cy="2587935"/>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1FABA42-504C-374D-BC0C-0DF0FA316040}"/>
                                            </p:graphicEl>
                                          </p:spTgt>
                                        </p:tgtEl>
                                        <p:attrNameLst>
                                          <p:attrName>style.visibility</p:attrName>
                                        </p:attrNameLst>
                                      </p:cBhvr>
                                      <p:to>
                                        <p:strVal val="visible"/>
                                      </p:to>
                                    </p:set>
                                    <p:animEffect transition="in" filter="fade">
                                      <p:cBhvr>
                                        <p:cTn id="7" dur="500"/>
                                        <p:tgtEl>
                                          <p:spTgt spid="5">
                                            <p:graphicEl>
                                              <a:dgm id="{D1FABA42-504C-374D-BC0C-0DF0FA31604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07CA98-3250-5240-9DB4-F2C9BC44558A}"/>
                                            </p:graphicEl>
                                          </p:spTgt>
                                        </p:tgtEl>
                                        <p:attrNameLst>
                                          <p:attrName>style.visibility</p:attrName>
                                        </p:attrNameLst>
                                      </p:cBhvr>
                                      <p:to>
                                        <p:strVal val="visible"/>
                                      </p:to>
                                    </p:set>
                                    <p:animEffect transition="in" filter="fade">
                                      <p:cBhvr>
                                        <p:cTn id="10" dur="500"/>
                                        <p:tgtEl>
                                          <p:spTgt spid="5">
                                            <p:graphicEl>
                                              <a:dgm id="{6707CA98-3250-5240-9DB4-F2C9BC4455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78541D1-5827-0449-8E0C-D4D8F99A5E24}"/>
                                            </p:graphicEl>
                                          </p:spTgt>
                                        </p:tgtEl>
                                        <p:attrNameLst>
                                          <p:attrName>style.visibility</p:attrName>
                                        </p:attrNameLst>
                                      </p:cBhvr>
                                      <p:to>
                                        <p:strVal val="visible"/>
                                      </p:to>
                                    </p:set>
                                    <p:animEffect transition="in" filter="fade">
                                      <p:cBhvr>
                                        <p:cTn id="15" dur="500"/>
                                        <p:tgtEl>
                                          <p:spTgt spid="5">
                                            <p:graphicEl>
                                              <a:dgm id="{F78541D1-5827-0449-8E0C-D4D8F99A5E2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2C103EE3-CB28-9B4A-905A-7A4A05D1284D}"/>
                                            </p:graphicEl>
                                          </p:spTgt>
                                        </p:tgtEl>
                                        <p:attrNameLst>
                                          <p:attrName>style.visibility</p:attrName>
                                        </p:attrNameLst>
                                      </p:cBhvr>
                                      <p:to>
                                        <p:strVal val="visible"/>
                                      </p:to>
                                    </p:set>
                                    <p:animEffect transition="in" filter="fade">
                                      <p:cBhvr>
                                        <p:cTn id="18" dur="500"/>
                                        <p:tgtEl>
                                          <p:spTgt spid="5">
                                            <p:graphicEl>
                                              <a:dgm id="{2C103EE3-CB28-9B4A-905A-7A4A05D1284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988E9945-6C7D-A841-81E6-98325EDCD436}"/>
                                            </p:graphicEl>
                                          </p:spTgt>
                                        </p:tgtEl>
                                        <p:attrNameLst>
                                          <p:attrName>style.visibility</p:attrName>
                                        </p:attrNameLst>
                                      </p:cBhvr>
                                      <p:to>
                                        <p:strVal val="visible"/>
                                      </p:to>
                                    </p:set>
                                    <p:animEffect transition="in" filter="fade">
                                      <p:cBhvr>
                                        <p:cTn id="23" dur="500"/>
                                        <p:tgtEl>
                                          <p:spTgt spid="5">
                                            <p:graphicEl>
                                              <a:dgm id="{988E9945-6C7D-A841-81E6-98325EDCD436}"/>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67EBFDCE-FB15-064E-AB19-4A902B2488C6}"/>
                                            </p:graphicEl>
                                          </p:spTgt>
                                        </p:tgtEl>
                                        <p:attrNameLst>
                                          <p:attrName>style.visibility</p:attrName>
                                        </p:attrNameLst>
                                      </p:cBhvr>
                                      <p:to>
                                        <p:strVal val="visible"/>
                                      </p:to>
                                    </p:set>
                                    <p:animEffect transition="in" filter="fade">
                                      <p:cBhvr>
                                        <p:cTn id="26" dur="500"/>
                                        <p:tgtEl>
                                          <p:spTgt spid="5">
                                            <p:graphicEl>
                                              <a:dgm id="{67EBFDCE-FB15-064E-AB19-4A902B2488C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BDC46C4C-6882-AB4E-8884-3F048669B802}"/>
                                            </p:graphicEl>
                                          </p:spTgt>
                                        </p:tgtEl>
                                        <p:attrNameLst>
                                          <p:attrName>style.visibility</p:attrName>
                                        </p:attrNameLst>
                                      </p:cBhvr>
                                      <p:to>
                                        <p:strVal val="visible"/>
                                      </p:to>
                                    </p:set>
                                    <p:animEffect transition="in" filter="fade">
                                      <p:cBhvr>
                                        <p:cTn id="31" dur="500"/>
                                        <p:tgtEl>
                                          <p:spTgt spid="5">
                                            <p:graphicEl>
                                              <a:dgm id="{BDC46C4C-6882-AB4E-8884-3F048669B80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C1E93063-9EA1-1B44-B51D-DC6DAF8842A8}"/>
                                            </p:graphicEl>
                                          </p:spTgt>
                                        </p:tgtEl>
                                        <p:attrNameLst>
                                          <p:attrName>style.visibility</p:attrName>
                                        </p:attrNameLst>
                                      </p:cBhvr>
                                      <p:to>
                                        <p:strVal val="visible"/>
                                      </p:to>
                                    </p:set>
                                    <p:animEffect transition="in" filter="fade">
                                      <p:cBhvr>
                                        <p:cTn id="34" dur="500"/>
                                        <p:tgtEl>
                                          <p:spTgt spid="5">
                                            <p:graphicEl>
                                              <a:dgm id="{C1E93063-9EA1-1B44-B51D-DC6DAF8842A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8CCE898D-3A8A-E04D-A346-2D47FAE9CED8}"/>
                                            </p:graphicEl>
                                          </p:spTgt>
                                        </p:tgtEl>
                                        <p:attrNameLst>
                                          <p:attrName>style.visibility</p:attrName>
                                        </p:attrNameLst>
                                      </p:cBhvr>
                                      <p:to>
                                        <p:strVal val="visible"/>
                                      </p:to>
                                    </p:set>
                                    <p:animEffect transition="in" filter="fade">
                                      <p:cBhvr>
                                        <p:cTn id="39" dur="500"/>
                                        <p:tgtEl>
                                          <p:spTgt spid="5">
                                            <p:graphicEl>
                                              <a:dgm id="{8CCE898D-3A8A-E04D-A346-2D47FAE9CED8}"/>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2179CCAE-7AC5-7047-BAD5-144D32E4AB88}"/>
                                            </p:graphicEl>
                                          </p:spTgt>
                                        </p:tgtEl>
                                        <p:attrNameLst>
                                          <p:attrName>style.visibility</p:attrName>
                                        </p:attrNameLst>
                                      </p:cBhvr>
                                      <p:to>
                                        <p:strVal val="visible"/>
                                      </p:to>
                                    </p:set>
                                    <p:animEffect transition="in" filter="fade">
                                      <p:cBhvr>
                                        <p:cTn id="42" dur="500"/>
                                        <p:tgtEl>
                                          <p:spTgt spid="5">
                                            <p:graphicEl>
                                              <a:dgm id="{2179CCAE-7AC5-7047-BAD5-144D32E4AB8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0A63F0F7-7745-D344-87DE-FEB427985BE1}"/>
                                            </p:graphicEl>
                                          </p:spTgt>
                                        </p:tgtEl>
                                        <p:attrNameLst>
                                          <p:attrName>style.visibility</p:attrName>
                                        </p:attrNameLst>
                                      </p:cBhvr>
                                      <p:to>
                                        <p:strVal val="visible"/>
                                      </p:to>
                                    </p:set>
                                    <p:animEffect transition="in" filter="fade">
                                      <p:cBhvr>
                                        <p:cTn id="47" dur="500"/>
                                        <p:tgtEl>
                                          <p:spTgt spid="5">
                                            <p:graphicEl>
                                              <a:dgm id="{0A63F0F7-7745-D344-87DE-FEB427985BE1}"/>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6FAE1DD6-275E-6546-87C6-C0572C07E985}"/>
                                            </p:graphicEl>
                                          </p:spTgt>
                                        </p:tgtEl>
                                        <p:attrNameLst>
                                          <p:attrName>style.visibility</p:attrName>
                                        </p:attrNameLst>
                                      </p:cBhvr>
                                      <p:to>
                                        <p:strVal val="visible"/>
                                      </p:to>
                                    </p:set>
                                    <p:animEffect transition="in" filter="fade">
                                      <p:cBhvr>
                                        <p:cTn id="50" dur="500"/>
                                        <p:tgtEl>
                                          <p:spTgt spid="5">
                                            <p:graphicEl>
                                              <a:dgm id="{6FAE1DD6-275E-6546-87C6-C0572C07E98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665E866C-88A8-1A4A-AB49-019824FEF049}"/>
                                            </p:graphicEl>
                                          </p:spTgt>
                                        </p:tgtEl>
                                        <p:attrNameLst>
                                          <p:attrName>style.visibility</p:attrName>
                                        </p:attrNameLst>
                                      </p:cBhvr>
                                      <p:to>
                                        <p:strVal val="visible"/>
                                      </p:to>
                                    </p:set>
                                    <p:animEffect transition="in" filter="fade">
                                      <p:cBhvr>
                                        <p:cTn id="55" dur="500"/>
                                        <p:tgtEl>
                                          <p:spTgt spid="5">
                                            <p:graphicEl>
                                              <a:dgm id="{665E866C-88A8-1A4A-AB49-019824FEF049}"/>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27CAD0E4-BDFA-9B4A-A010-6917DD47A2F1}"/>
                                            </p:graphicEl>
                                          </p:spTgt>
                                        </p:tgtEl>
                                        <p:attrNameLst>
                                          <p:attrName>style.visibility</p:attrName>
                                        </p:attrNameLst>
                                      </p:cBhvr>
                                      <p:to>
                                        <p:strVal val="visible"/>
                                      </p:to>
                                    </p:set>
                                    <p:animEffect transition="in" filter="fade">
                                      <p:cBhvr>
                                        <p:cTn id="58" dur="500"/>
                                        <p:tgtEl>
                                          <p:spTgt spid="5">
                                            <p:graphicEl>
                                              <a:dgm id="{27CAD0E4-BDFA-9B4A-A010-6917DD47A2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extLst>
              <p:ext uri="{D42A27DB-BD31-4B8C-83A1-F6EECF244321}">
                <p14:modId xmlns:p14="http://schemas.microsoft.com/office/powerpoint/2010/main" val="1716660993"/>
              </p:ext>
            </p:extLst>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79527"/>
            <a:ext cx="8097639"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7817476" y="422969"/>
            <a:ext cx="3954127" cy="3056331"/>
          </a:xfrm>
          <a:prstGeom prst="rect">
            <a:avLst/>
          </a:prstGeom>
        </p:spPr>
      </p:pic>
      <p:graphicFrame>
        <p:nvGraphicFramePr>
          <p:cNvPr id="6" name="Diagram 5"/>
          <p:cNvGraphicFramePr/>
          <p:nvPr>
            <p:extLst>
              <p:ext uri="{D42A27DB-BD31-4B8C-83A1-F6EECF244321}">
                <p14:modId xmlns:p14="http://schemas.microsoft.com/office/powerpoint/2010/main" val="3693723180"/>
              </p:ext>
            </p:extLst>
          </p:nvPr>
        </p:nvGraphicFramePr>
        <p:xfrm>
          <a:off x="306077" y="3142444"/>
          <a:ext cx="6906093" cy="3472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252702D-69D9-F548-AC35-5AB82C38C69C}"/>
              </a:ext>
            </a:extLst>
          </p:cNvPr>
          <p:cNvSpPr txBox="1"/>
          <p:nvPr/>
        </p:nvSpPr>
        <p:spPr>
          <a:xfrm>
            <a:off x="0" y="1130843"/>
            <a:ext cx="7212170" cy="1477328"/>
          </a:xfrm>
          <a:prstGeom prst="rect">
            <a:avLst/>
          </a:prstGeom>
          <a:noFill/>
        </p:spPr>
        <p:txBody>
          <a:bodyPr wrap="square">
            <a:spAutoFit/>
          </a:bodyPr>
          <a:lstStyle/>
          <a:p>
            <a:r>
              <a:rPr lang="en-GB" dirty="0">
                <a:solidFill>
                  <a:schemeClr val="tx1"/>
                </a:solidFill>
              </a:rPr>
              <a:t>Officers should also be prepared to gather evidence as soon as they arrive at the scene. </a:t>
            </a:r>
          </a:p>
          <a:p>
            <a:br>
              <a:rPr lang="en-GB" dirty="0">
                <a:solidFill>
                  <a:schemeClr val="tx1"/>
                </a:solidFill>
              </a:rPr>
            </a:br>
            <a:r>
              <a:rPr lang="en-GB" dirty="0">
                <a:solidFill>
                  <a:schemeClr val="tx1"/>
                </a:solidFill>
              </a:rPr>
              <a:t>BWV recordings can provide excellent evidence particularly in criminal proceedings as they:</a:t>
            </a:r>
          </a:p>
        </p:txBody>
      </p:sp>
      <p:pic>
        <p:nvPicPr>
          <p:cNvPr id="12290" name="Picture 2" descr="Police body worn cameras raise security and privacy concerns | Open Rights  Group">
            <a:extLst>
              <a:ext uri="{FF2B5EF4-FFF2-40B4-BE49-F238E27FC236}">
                <a16:creationId xmlns:a16="http://schemas.microsoft.com/office/drawing/2014/main" id="{53623B10-544D-0042-B75A-4336037BFD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7475" y="3549684"/>
            <a:ext cx="3954127" cy="3056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7" dur="500"/>
                                        <p:tgtEl>
                                          <p:spTgt spid="6">
                                            <p:graphicEl>
                                              <a:dgm id="{C2026AED-2E55-4EF5-8325-5CB8996485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2" dur="500"/>
                                        <p:tgtEl>
                                          <p:spTgt spid="6">
                                            <p:graphicEl>
                                              <a:dgm id="{290DF20A-5D76-4225-AF50-5BD8A10D1E4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17" dur="500"/>
                                        <p:tgtEl>
                                          <p:spTgt spid="6">
                                            <p:graphicEl>
                                              <a:dgm id="{4116BB7C-6A2F-4701-835A-971FC9C008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2"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CB5C5D90-9F6C-F746-BD34-570F2A6F44D7}"/>
              </a:ext>
            </a:extLst>
          </p:cNvPr>
          <p:cNvSpPr/>
          <p:nvPr/>
        </p:nvSpPr>
        <p:spPr>
          <a:xfrm>
            <a:off x="115910" y="437882"/>
            <a:ext cx="7495504" cy="991673"/>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B3A8036-F3B6-3D47-99FD-8D59B6858773}"/>
              </a:ext>
            </a:extLst>
          </p:cNvPr>
          <p:cNvSpPr txBox="1"/>
          <p:nvPr/>
        </p:nvSpPr>
        <p:spPr>
          <a:xfrm>
            <a:off x="115910" y="1886659"/>
            <a:ext cx="6102626" cy="4801314"/>
          </a:xfrm>
          <a:prstGeom prst="rect">
            <a:avLst/>
          </a:prstGeom>
          <a:noFill/>
        </p:spPr>
        <p:txBody>
          <a:bodyPr wrap="square">
            <a:spAutoFit/>
          </a:bodyPr>
          <a:lstStyle/>
          <a:p>
            <a:pPr algn="l"/>
            <a:r>
              <a:rPr lang="en-GB" b="0" i="0" dirty="0">
                <a:solidFill>
                  <a:srgbClr val="333333"/>
                </a:solidFill>
                <a:effectLst/>
                <a:latin typeface="Arial" panose="020B0604020202020204" pitchFamily="34" charset="0"/>
              </a:rPr>
              <a:t>Automated systems that gather and collate information for purposes unconnected with criminal investigation, but can be accessed by investigators. </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Examples include: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inancial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CCTV</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O</a:t>
            </a:r>
            <a:r>
              <a:rPr lang="en-GB" b="0" i="0" dirty="0">
                <a:solidFill>
                  <a:srgbClr val="333333"/>
                </a:solidFill>
                <a:effectLst/>
                <a:latin typeface="Arial" panose="020B0604020202020204" pitchFamily="34" charset="0"/>
              </a:rPr>
              <a:t>ther digital images</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omputer-based electronic evidence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T</a:t>
            </a:r>
            <a:r>
              <a:rPr lang="en-GB" b="0" i="0" dirty="0">
                <a:solidFill>
                  <a:srgbClr val="333333"/>
                </a:solidFill>
                <a:effectLst/>
                <a:latin typeface="Arial" panose="020B0604020202020204" pitchFamily="34" charset="0"/>
              </a:rPr>
              <a:t>elecommunications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ustomer information, including subscriber information.</a:t>
            </a:r>
          </a:p>
        </p:txBody>
      </p:sp>
      <p:sp>
        <p:nvSpPr>
          <p:cNvPr id="5" name="TextBox 4">
            <a:extLst>
              <a:ext uri="{FF2B5EF4-FFF2-40B4-BE49-F238E27FC236}">
                <a16:creationId xmlns:a16="http://schemas.microsoft.com/office/drawing/2014/main" id="{042F6DC4-24E3-CD49-AAF9-AC12CABA8F44}"/>
              </a:ext>
            </a:extLst>
          </p:cNvPr>
          <p:cNvSpPr txBox="1"/>
          <p:nvPr/>
        </p:nvSpPr>
        <p:spPr>
          <a:xfrm>
            <a:off x="344509" y="529073"/>
            <a:ext cx="7099480" cy="707886"/>
          </a:xfrm>
          <a:prstGeom prst="rect">
            <a:avLst/>
          </a:prstGeom>
          <a:noFill/>
        </p:spPr>
        <p:txBody>
          <a:bodyPr wrap="square">
            <a:spAutoFit/>
          </a:bodyPr>
          <a:lstStyle/>
          <a:p>
            <a:pPr algn="l"/>
            <a:r>
              <a:rPr lang="en-GB" sz="4000" b="1" i="0" dirty="0">
                <a:effectLst/>
                <a:latin typeface="Helvetica Neue" panose="02000503000000020004" pitchFamily="2" charset="0"/>
              </a:rPr>
              <a:t>Passive </a:t>
            </a:r>
            <a:r>
              <a:rPr lang="en-GB" sz="4000" b="1" dirty="0">
                <a:latin typeface="Helvetica Neue" panose="02000503000000020004" pitchFamily="2" charset="0"/>
              </a:rPr>
              <a:t>D</a:t>
            </a:r>
            <a:r>
              <a:rPr lang="en-GB" sz="4000" b="1" i="0" dirty="0">
                <a:effectLst/>
                <a:latin typeface="Helvetica Neue" panose="02000503000000020004" pitchFamily="2" charset="0"/>
              </a:rPr>
              <a:t>ata </a:t>
            </a:r>
            <a:r>
              <a:rPr lang="en-GB" sz="4000" b="1" dirty="0">
                <a:latin typeface="Helvetica Neue" panose="02000503000000020004" pitchFamily="2" charset="0"/>
              </a:rPr>
              <a:t>G</a:t>
            </a:r>
            <a:r>
              <a:rPr lang="en-GB" sz="4000" b="1" i="0" dirty="0">
                <a:effectLst/>
                <a:latin typeface="Helvetica Neue" panose="02000503000000020004" pitchFamily="2" charset="0"/>
              </a:rPr>
              <a:t>enerators</a:t>
            </a:r>
          </a:p>
        </p:txBody>
      </p:sp>
      <p:pic>
        <p:nvPicPr>
          <p:cNvPr id="14338" name="Picture 2" descr="cctv-road | insurethebox">
            <a:extLst>
              <a:ext uri="{FF2B5EF4-FFF2-40B4-BE49-F238E27FC236}">
                <a16:creationId xmlns:a16="http://schemas.microsoft.com/office/drawing/2014/main" id="{459C8873-2223-6343-A00F-E97FDA491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313" y="529073"/>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elecommunications: The pivotal avenue for communication and transmission -  ELE Times">
            <a:extLst>
              <a:ext uri="{FF2B5EF4-FFF2-40B4-BE49-F238E27FC236}">
                <a16:creationId xmlns:a16="http://schemas.microsoft.com/office/drawing/2014/main" id="{687810DB-2CDD-A548-AE6A-A58E24F99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13" y="3700906"/>
            <a:ext cx="4013200" cy="23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023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C55C3-948D-324E-BB46-FEC293AC0989}"/>
              </a:ext>
            </a:extLst>
          </p:cNvPr>
          <p:cNvSpPr txBox="1"/>
          <p:nvPr/>
        </p:nvSpPr>
        <p:spPr>
          <a:xfrm>
            <a:off x="329110" y="692764"/>
            <a:ext cx="4397435" cy="6001643"/>
          </a:xfrm>
          <a:prstGeom prst="rect">
            <a:avLst/>
          </a:prstGeom>
          <a:solidFill>
            <a:schemeClr val="bg1"/>
          </a:solidFill>
        </p:spPr>
        <p:txBody>
          <a:bodyPr wrap="square">
            <a:spAutoFit/>
          </a:bodyPr>
          <a:lstStyle/>
          <a:p>
            <a:pPr algn="l"/>
            <a:r>
              <a:rPr lang="en-GB" sz="9600" b="1" i="0" dirty="0">
                <a:effectLst/>
                <a:latin typeface="Helvetica Neue" panose="02000503000000020004" pitchFamily="2" charset="0"/>
              </a:rPr>
              <a:t>CCTV</a:t>
            </a:r>
          </a:p>
          <a:p>
            <a:pPr algn="l"/>
            <a:endParaRPr lang="en-GB" sz="3600" b="1" i="0" dirty="0">
              <a:solidFill>
                <a:srgbClr val="282560"/>
              </a:solidFill>
              <a:effectLst/>
              <a:latin typeface="Helvetica Neue" panose="02000503000000020004" pitchFamily="2"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Provide compelling evidence</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I</a:t>
            </a:r>
            <a:r>
              <a:rPr lang="en-GB" b="0" i="0" dirty="0">
                <a:solidFill>
                  <a:srgbClr val="333333"/>
                </a:solidFill>
                <a:effectLst/>
                <a:latin typeface="Arial" panose="020B0604020202020204" pitchFamily="34" charset="0"/>
              </a:rPr>
              <a:t>nvestigators should consider it in every investigation</a:t>
            </a:r>
            <a:endParaRPr lang="en-GB" dirty="0">
              <a:solidFill>
                <a:srgbClr val="333333"/>
              </a:solidFill>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rimarily used for corroborating what is already known or suspected in volume crime incidents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owerful tool for triggering further investigative opportunities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N</a:t>
            </a:r>
            <a:r>
              <a:rPr lang="en-GB" b="0" i="0" dirty="0">
                <a:solidFill>
                  <a:srgbClr val="333333"/>
                </a:solidFill>
                <a:effectLst/>
                <a:latin typeface="Arial" panose="020B0604020202020204" pitchFamily="34" charset="0"/>
              </a:rPr>
              <a:t>umber of immediate benefits and outcomes.</a:t>
            </a:r>
          </a:p>
        </p:txBody>
      </p:sp>
      <p:pic>
        <p:nvPicPr>
          <p:cNvPr id="5" name="Picture 4">
            <a:extLst>
              <a:ext uri="{FF2B5EF4-FFF2-40B4-BE49-F238E27FC236}">
                <a16:creationId xmlns:a16="http://schemas.microsoft.com/office/drawing/2014/main" id="{9D68CF18-C275-CC4D-9B35-251A4EFBB089}"/>
              </a:ext>
            </a:extLst>
          </p:cNvPr>
          <p:cNvPicPr>
            <a:picLocks noChangeAspect="1"/>
          </p:cNvPicPr>
          <p:nvPr/>
        </p:nvPicPr>
        <p:blipFill>
          <a:blip r:embed="rId3"/>
          <a:stretch>
            <a:fillRect/>
          </a:stretch>
        </p:blipFill>
        <p:spPr>
          <a:xfrm>
            <a:off x="5042990" y="2512865"/>
            <a:ext cx="6819900" cy="4127500"/>
          </a:xfrm>
          <a:prstGeom prst="rect">
            <a:avLst/>
          </a:prstGeom>
        </p:spPr>
      </p:pic>
      <p:pic>
        <p:nvPicPr>
          <p:cNvPr id="15362" name="Picture 2" descr="CCTV Systems - CIA Alarms">
            <a:extLst>
              <a:ext uri="{FF2B5EF4-FFF2-40B4-BE49-F238E27FC236}">
                <a16:creationId xmlns:a16="http://schemas.microsoft.com/office/drawing/2014/main" id="{C6A1C661-D6EF-8440-ADF2-1B111BC2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9437" y="0"/>
            <a:ext cx="5752563" cy="2281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414D5-5C73-8E46-87A5-E4776572C0B5}"/>
              </a:ext>
            </a:extLst>
          </p:cNvPr>
          <p:cNvSpPr txBox="1"/>
          <p:nvPr/>
        </p:nvSpPr>
        <p:spPr>
          <a:xfrm>
            <a:off x="8796270" y="5602310"/>
            <a:ext cx="267880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96567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0" name="Rectangle 7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89559" y="856180"/>
            <a:ext cx="5008885"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dirty="0">
                <a:latin typeface="+mj-lt"/>
                <a:ea typeface="+mj-ea"/>
                <a:cs typeface="+mj-cs"/>
              </a:rPr>
              <a:t>Automatic Number Plate Recognition: ANPR</a:t>
            </a:r>
          </a:p>
        </p:txBody>
      </p:sp>
      <p:grpSp>
        <p:nvGrpSpPr>
          <p:cNvPr id="75" name="Group 7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90719" y="2330505"/>
            <a:ext cx="4559425" cy="3979585"/>
          </a:xfrm>
          <a:prstGeom prst="rect">
            <a:avLst/>
          </a:prstGeom>
        </p:spPr>
        <p:txBody>
          <a:bodyPr vert="horz" lIns="91440" tIns="45720" rIns="91440" bIns="45720" rtlCol="0" anchor="ctr">
            <a:normAutofit/>
          </a:bodyPr>
          <a:lstStyle/>
          <a:p>
            <a:pPr marL="214313" indent="-228600">
              <a:lnSpc>
                <a:spcPct val="90000"/>
              </a:lnSpc>
              <a:spcAft>
                <a:spcPts val="600"/>
              </a:spcAft>
              <a:buFont typeface="Arial" panose="020B0604020202020204" pitchFamily="34" charset="0"/>
              <a:buChar char="•"/>
              <a:defRPr/>
            </a:pPr>
            <a:r>
              <a:rPr lang="en-US" sz="2000" dirty="0"/>
              <a:t>Used to help detect, deter and disrupt criminality at a local, force, regional and national level</a:t>
            </a:r>
          </a:p>
          <a:p>
            <a:pPr>
              <a:lnSpc>
                <a:spcPct val="90000"/>
              </a:lnSpc>
              <a:spcAft>
                <a:spcPts val="600"/>
              </a:spcAft>
              <a:defRPr/>
            </a:pPr>
            <a:br>
              <a:rPr lang="en-US" sz="2000" dirty="0"/>
            </a:br>
            <a:endParaRPr lang="en-US" sz="2000" dirty="0"/>
          </a:p>
          <a:p>
            <a:pPr marL="214313" indent="-228600">
              <a:lnSpc>
                <a:spcPct val="90000"/>
              </a:lnSpc>
              <a:spcAft>
                <a:spcPts val="600"/>
              </a:spcAft>
              <a:buFont typeface="Arial" panose="020B0604020202020204" pitchFamily="34" charset="0"/>
              <a:buChar char="•"/>
              <a:defRPr/>
            </a:pPr>
            <a:r>
              <a:rPr lang="en-US" sz="2000" dirty="0"/>
              <a:t>ANPR provides lines of enquiry and evidence in the investigation of crime </a:t>
            </a:r>
          </a:p>
          <a:p>
            <a:pPr marL="214313" indent="-228600">
              <a:lnSpc>
                <a:spcPct val="90000"/>
              </a:lnSpc>
              <a:spcAft>
                <a:spcPts val="600"/>
              </a:spcAft>
              <a:buFont typeface="Arial" panose="020B0604020202020204" pitchFamily="34" charset="0"/>
              <a:buChar char="•"/>
              <a:defRPr/>
            </a:pPr>
            <a:endParaRPr lang="en-US" sz="2000" dirty="0"/>
          </a:p>
        </p:txBody>
      </p:sp>
      <p:sp>
        <p:nvSpPr>
          <p:cNvPr id="81" name="Rectangle 8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descr="Stroud group ensures ANPR cameras catch dangerous drivers | Stroud News and  Journal">
            <a:extLst>
              <a:ext uri="{FF2B5EF4-FFF2-40B4-BE49-F238E27FC236}">
                <a16:creationId xmlns:a16="http://schemas.microsoft.com/office/drawing/2014/main" id="{69FF8804-1505-B645-95C9-BFDABF3B46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53" r="-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83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285338" y="1203472"/>
            <a:ext cx="10003521" cy="1601323"/>
          </a:xfrm>
          <a:prstGeom prst="rect">
            <a:avLst/>
          </a:prstGeom>
        </p:spPr>
        <p:txBody>
          <a:bodyPr vert="horz" lIns="0" tIns="34290" rIns="0" bIns="3429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68580" indent="-68580" algn="ctr" defTabSz="685800">
              <a:lnSpc>
                <a:spcPct val="150000"/>
              </a:lnSpc>
              <a:spcBef>
                <a:spcPts val="900"/>
              </a:spcBef>
              <a:spcAft>
                <a:spcPts val="150"/>
              </a:spcAft>
              <a:buClr>
                <a:srgbClr val="E48312"/>
              </a:buClr>
              <a:defRPr/>
            </a:pPr>
            <a:r>
              <a:rPr lang="en-GB" dirty="0">
                <a:solidFill>
                  <a:schemeClr val="tx1"/>
                </a:solidFill>
                <a:latin typeface="Calibri" panose="020F0502020204030204"/>
              </a:rPr>
              <a:t>In brief, as a vehicle passes an ANPR camera, its registration number is read and instantly checked against database records of vehicles of interest.</a:t>
            </a:r>
          </a:p>
          <a:p>
            <a:pPr marL="68580" indent="-68580" algn="ctr" defTabSz="685800">
              <a:lnSpc>
                <a:spcPct val="150000"/>
              </a:lnSpc>
              <a:spcBef>
                <a:spcPts val="900"/>
              </a:spcBef>
              <a:spcAft>
                <a:spcPts val="150"/>
              </a:spcAft>
              <a:buClr>
                <a:srgbClr val="E48312"/>
              </a:buClr>
              <a:defRPr/>
            </a:pPr>
            <a:r>
              <a:rPr lang="en-GB" dirty="0">
                <a:solidFill>
                  <a:schemeClr val="tx1"/>
                </a:solidFill>
                <a:latin typeface="Calibri" panose="020F0502020204030204"/>
              </a:rPr>
              <a:t>Police officers can intercept and stop a vehicle, check it for evidence and, where necessary, make arrests…</a:t>
            </a:r>
          </a:p>
        </p:txBody>
      </p:sp>
      <p:sp>
        <p:nvSpPr>
          <p:cNvPr id="4" name="TextBox 3"/>
          <p:cNvSpPr txBox="1"/>
          <p:nvPr/>
        </p:nvSpPr>
        <p:spPr>
          <a:xfrm>
            <a:off x="2842761" y="311120"/>
            <a:ext cx="6506478" cy="646331"/>
          </a:xfrm>
          <a:prstGeom prst="rect">
            <a:avLst/>
          </a:prstGeom>
          <a:solidFill>
            <a:srgbClr val="7030A0"/>
          </a:solidFill>
        </p:spPr>
        <p:txBody>
          <a:bodyPr wrap="square" rtlCol="0">
            <a:spAutoFit/>
          </a:bodyPr>
          <a:lstStyle/>
          <a:p>
            <a:pPr algn="ctr"/>
            <a:r>
              <a:rPr lang="en-GB" sz="3600" b="1" dirty="0">
                <a:solidFill>
                  <a:schemeClr val="bg1"/>
                </a:solidFill>
              </a:rPr>
              <a:t>ANPR: How does it work?</a:t>
            </a:r>
          </a:p>
        </p:txBody>
      </p:sp>
      <p:pic>
        <p:nvPicPr>
          <p:cNvPr id="5" name="Picture 4"/>
          <p:cNvPicPr>
            <a:picLocks noChangeAspect="1"/>
          </p:cNvPicPr>
          <p:nvPr/>
        </p:nvPicPr>
        <p:blipFill>
          <a:blip r:embed="rId3"/>
          <a:stretch>
            <a:fillRect/>
          </a:stretch>
        </p:blipFill>
        <p:spPr>
          <a:xfrm>
            <a:off x="3606084" y="3537502"/>
            <a:ext cx="5537916" cy="3009378"/>
          </a:xfrm>
          <a:prstGeom prst="rect">
            <a:avLst/>
          </a:prstGeom>
        </p:spPr>
      </p:pic>
    </p:spTree>
    <p:extLst>
      <p:ext uri="{BB962C8B-B14F-4D97-AF65-F5344CB8AC3E}">
        <p14:creationId xmlns:p14="http://schemas.microsoft.com/office/powerpoint/2010/main" val="3890132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ANPR in Investigations</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Complement other sources of information e.g. crime and incident data, intelligence, CCTV and DNA data</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Provide material which supports the overall direction of an investigation or specific lines of enquiry. </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Enhance an intelligence picture, identify where and when a vehicle travelled and provide enforcement opportunities. </a:t>
            </a:r>
          </a:p>
          <a:p>
            <a:pPr marL="68580" indent="-228600">
              <a:spcBef>
                <a:spcPts val="900"/>
              </a:spcBef>
              <a:spcAft>
                <a:spcPts val="150"/>
              </a:spcAft>
              <a:buClr>
                <a:srgbClr val="E48312"/>
              </a:buClr>
              <a:buFont typeface="Arial" panose="020B0604020202020204" pitchFamily="34" charset="0"/>
              <a:buChar char="•"/>
              <a:defRPr/>
            </a:pPr>
            <a:r>
              <a:rPr lang="en-US" sz="1700" dirty="0">
                <a:solidFill>
                  <a:schemeClr val="tx1"/>
                </a:solidFill>
              </a:rPr>
              <a:t>Assist in both reactive and proactive investigations, to support witness and suspect strategies, and to identifying vehicles and, potentially, persons of interest.</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ANPR camera network in the UK | startrescue.co.uk">
            <a:extLst>
              <a:ext uri="{FF2B5EF4-FFF2-40B4-BE49-F238E27FC236}">
                <a16:creationId xmlns:a16="http://schemas.microsoft.com/office/drawing/2014/main" id="{25B5C414-3684-6942-8D34-521D7B68D1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97" r="1399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416197" y="-128718"/>
            <a:ext cx="5754896" cy="166756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u="sng" kern="1200" dirty="0">
                <a:solidFill>
                  <a:schemeClr val="accent1">
                    <a:lumMod val="75000"/>
                  </a:schemeClr>
                </a:solidFill>
                <a:latin typeface="+mj-lt"/>
                <a:ea typeface="+mj-ea"/>
                <a:cs typeface="+mj-cs"/>
              </a:rPr>
              <a:t>Reactive Investigations</a:t>
            </a:r>
          </a:p>
        </p:txBody>
      </p:sp>
      <p:pic>
        <p:nvPicPr>
          <p:cNvPr id="5" name="Picture 4"/>
          <p:cNvPicPr>
            <a:picLocks noChangeAspect="1"/>
          </p:cNvPicPr>
          <p:nvPr/>
        </p:nvPicPr>
        <p:blipFill>
          <a:blip r:embed="rId3"/>
          <a:stretch>
            <a:fillRect/>
          </a:stretch>
        </p:blipFill>
        <p:spPr>
          <a:xfrm>
            <a:off x="1068130" y="1759591"/>
            <a:ext cx="3876165" cy="2907123"/>
          </a:xfrm>
          <a:prstGeom prst="rect">
            <a:avLst/>
          </a:prstGeom>
        </p:spPr>
      </p:pic>
      <p:sp>
        <p:nvSpPr>
          <p:cNvPr id="3" name="Content Placeholder 3"/>
          <p:cNvSpPr txBox="1">
            <a:spLocks/>
          </p:cNvSpPr>
          <p:nvPr/>
        </p:nvSpPr>
        <p:spPr>
          <a:xfrm>
            <a:off x="5596502" y="2405894"/>
            <a:ext cx="5754896" cy="3197464"/>
          </a:xfrm>
          <a:prstGeom prst="rect">
            <a:avLst/>
          </a:prstGeom>
        </p:spPr>
        <p:txBody>
          <a:bodyPr vert="horz" lIns="91440" tIns="45720" rIns="91440" bIns="45720" rtlCol="0" anchor="t">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spcBef>
                <a:spcPts val="900"/>
              </a:spcBef>
              <a:spcAft>
                <a:spcPts val="150"/>
              </a:spcAft>
              <a:buClr>
                <a:srgbClr val="E48312"/>
              </a:buClr>
              <a:buNone/>
              <a:defRPr/>
            </a:pPr>
            <a:r>
              <a:rPr lang="en-US" sz="1900" dirty="0">
                <a:solidFill>
                  <a:schemeClr val="tx1"/>
                </a:solidFill>
              </a:rPr>
              <a:t>ANPR data can be used to assist in any investigation where a vehicle is or may be involved.  It can help to:</a:t>
            </a:r>
            <a:br>
              <a:rPr lang="en-US" sz="1900" dirty="0">
                <a:solidFill>
                  <a:schemeClr val="tx1"/>
                </a:solidFill>
              </a:rPr>
            </a:br>
            <a:endParaRPr lang="en-US" sz="1900"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locate lost or stolen vehicles</a:t>
            </a:r>
            <a:br>
              <a:rPr lang="en-US" sz="1900" dirty="0">
                <a:solidFill>
                  <a:schemeClr val="tx1"/>
                </a:solidFill>
              </a:rPr>
            </a:br>
            <a:r>
              <a:rPr lang="en-US" sz="1900" dirty="0">
                <a:solidFill>
                  <a:schemeClr val="tx1"/>
                </a:solidFill>
              </a:rPr>
              <a:t>		</a:t>
            </a: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identify the movements of a vehicle(s) used in the commission of a crime</a:t>
            </a:r>
            <a:br>
              <a:rPr lang="en-US" sz="1900" dirty="0">
                <a:solidFill>
                  <a:schemeClr val="tx1"/>
                </a:solidFill>
              </a:rPr>
            </a:br>
            <a:endParaRPr lang="en-US" sz="1900"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sz="1900" dirty="0">
                <a:solidFill>
                  <a:schemeClr val="tx1"/>
                </a:solidFill>
              </a:rPr>
              <a:t>identify the vehicles of people in a particular location during specific time parameters to assist in identifying a suspect, victim, or potential witnesses.</a:t>
            </a: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840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467712" y="-59116"/>
            <a:ext cx="5754896" cy="166756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accent1">
                    <a:lumMod val="75000"/>
                  </a:schemeClr>
                </a:solidFill>
                <a:latin typeface="+mj-lt"/>
                <a:ea typeface="+mj-ea"/>
                <a:cs typeface="+mj-cs"/>
              </a:rPr>
              <a:t>Proactive Investigations</a:t>
            </a:r>
          </a:p>
        </p:txBody>
      </p:sp>
      <p:pic>
        <p:nvPicPr>
          <p:cNvPr id="5" name="Picture 4" descr="Icon&#10;&#10;Description automatically generated"/>
          <p:cNvPicPr>
            <a:picLocks noChangeAspect="1"/>
          </p:cNvPicPr>
          <p:nvPr/>
        </p:nvPicPr>
        <p:blipFill>
          <a:blip r:embed="rId3"/>
          <a:stretch>
            <a:fillRect/>
          </a:stretch>
        </p:blipFill>
        <p:spPr>
          <a:xfrm>
            <a:off x="1068130" y="1759591"/>
            <a:ext cx="3876165" cy="2907123"/>
          </a:xfrm>
          <a:prstGeom prst="rect">
            <a:avLst/>
          </a:prstGeom>
        </p:spPr>
      </p:pic>
      <p:sp>
        <p:nvSpPr>
          <p:cNvPr id="3" name="Content Placeholder 3"/>
          <p:cNvSpPr txBox="1">
            <a:spLocks/>
          </p:cNvSpPr>
          <p:nvPr/>
        </p:nvSpPr>
        <p:spPr>
          <a:xfrm>
            <a:off x="5596502" y="1880315"/>
            <a:ext cx="5754896" cy="3723043"/>
          </a:xfrm>
          <a:prstGeom prst="rect">
            <a:avLst/>
          </a:prstGeom>
        </p:spPr>
        <p:txBody>
          <a:bodyPr vert="horz" lIns="91440" tIns="45720" rIns="9144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spcBef>
                <a:spcPts val="900"/>
              </a:spcBef>
              <a:spcAft>
                <a:spcPts val="150"/>
              </a:spcAft>
              <a:buClr>
                <a:srgbClr val="E48312"/>
              </a:buClr>
              <a:buNone/>
              <a:defRPr/>
            </a:pPr>
            <a:r>
              <a:rPr lang="en-US" dirty="0">
                <a:solidFill>
                  <a:schemeClr val="tx1"/>
                </a:solidFill>
              </a:rPr>
              <a:t>ANPR can help to:</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research the movements of a vehicle which may belong to or be used by a suspect</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locate a vehicle in support of a surveillance operation</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initiate a trigger plan or an arrest plan (arrest/stop/notify)</a:t>
            </a:r>
            <a:br>
              <a:rPr lang="en-US" dirty="0">
                <a:solidFill>
                  <a:schemeClr val="tx1"/>
                </a:solidFill>
              </a:rPr>
            </a:br>
            <a:endParaRPr lang="en-US" dirty="0">
              <a:solidFill>
                <a:schemeClr val="tx1"/>
              </a:solidFill>
            </a:endParaRPr>
          </a:p>
          <a:p>
            <a:pPr marL="68580" indent="-228600">
              <a:spcBef>
                <a:spcPts val="900"/>
              </a:spcBef>
              <a:spcAft>
                <a:spcPts val="150"/>
              </a:spcAft>
              <a:buClr>
                <a:srgbClr val="E48312"/>
              </a:buClr>
              <a:buFont typeface="Arial" panose="020B0604020202020204" pitchFamily="34" charset="0"/>
              <a:buChar char="•"/>
              <a:defRPr/>
            </a:pPr>
            <a:r>
              <a:rPr lang="en-US" dirty="0">
                <a:solidFill>
                  <a:schemeClr val="tx1"/>
                </a:solidFill>
              </a:rPr>
              <a:t>develop intelligence about the activities and lifestyle of a subject prior to an operation.</a:t>
            </a:r>
          </a:p>
          <a:p>
            <a:pPr marL="68580" indent="-228600">
              <a:spcBef>
                <a:spcPts val="900"/>
              </a:spcBef>
              <a:spcAft>
                <a:spcPts val="150"/>
              </a:spcAft>
              <a:buClr>
                <a:srgbClr val="E48312"/>
              </a:buClr>
              <a:buFont typeface="Arial" panose="020B0604020202020204" pitchFamily="34" charset="0"/>
              <a:buChar char="•"/>
              <a:defRPr/>
            </a:pPr>
            <a:endParaRPr lang="en-US" dirty="0">
              <a:solidFill>
                <a:schemeClr val="tx1"/>
              </a:solidFill>
            </a:endParaRP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555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Facial Recognition Technology</a:t>
            </a:r>
          </a:p>
        </p:txBody>
      </p:sp>
      <p:pic>
        <p:nvPicPr>
          <p:cNvPr id="18436" name="Picture 4" descr="How UK police are using facial recognition software | Financial Times">
            <a:extLst>
              <a:ext uri="{FF2B5EF4-FFF2-40B4-BE49-F238E27FC236}">
                <a16:creationId xmlns:a16="http://schemas.microsoft.com/office/drawing/2014/main" id="{0D4ED635-6F90-E246-8002-E70742D694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87"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BD08B45-991C-7F4B-BE26-493B1B83AB26}"/>
              </a:ext>
            </a:extLst>
          </p:cNvPr>
          <p:cNvSpPr txBox="1"/>
          <p:nvPr/>
        </p:nvSpPr>
        <p:spPr>
          <a:xfrm>
            <a:off x="7546848" y="2537638"/>
            <a:ext cx="3803904" cy="3660185"/>
          </a:xfrm>
          <a:prstGeom prst="rect">
            <a:avLst/>
          </a:prstGeom>
        </p:spPr>
        <p:txBody>
          <a:bodyPr vert="horz" lIns="91440" tIns="45720" rIns="91440" bIns="45720" rtlCol="0" anchor="ctr">
            <a:normAutofit/>
          </a:bodyPr>
          <a:lstStyle/>
          <a:p>
            <a:pPr marL="457200" lvl="0" indent="-228600">
              <a:lnSpc>
                <a:spcPct val="90000"/>
              </a:lnSpc>
              <a:spcAft>
                <a:spcPts val="600"/>
              </a:spcAft>
              <a:buFont typeface="Arial" panose="020B0604020202020204" pitchFamily="34" charset="0"/>
              <a:buChar char="•"/>
            </a:pPr>
            <a:r>
              <a:rPr lang="en-US" sz="1900" dirty="0"/>
              <a:t>Retrospective Facial Recognition (RFR) is a post event use of FRT. </a:t>
            </a:r>
          </a:p>
          <a:p>
            <a:pPr lvl="0" indent="-228600">
              <a:lnSpc>
                <a:spcPct val="90000"/>
              </a:lnSpc>
              <a:spcAft>
                <a:spcPts val="600"/>
              </a:spcAft>
              <a:buFont typeface="Arial" panose="020B0604020202020204" pitchFamily="34" charset="0"/>
              <a:buChar char="•"/>
            </a:pPr>
            <a:endParaRPr lang="en-US" sz="1900" dirty="0"/>
          </a:p>
          <a:p>
            <a:pPr marL="457200" lvl="0" indent="-228600">
              <a:lnSpc>
                <a:spcPct val="90000"/>
              </a:lnSpc>
              <a:spcAft>
                <a:spcPts val="600"/>
              </a:spcAft>
              <a:buFont typeface="Arial" panose="020B0604020202020204" pitchFamily="34" charset="0"/>
              <a:buChar char="•"/>
            </a:pPr>
            <a:r>
              <a:rPr lang="en-US" sz="1900" dirty="0"/>
              <a:t>Compares still images of faces of unknown persons against a reference image database </a:t>
            </a:r>
            <a:br>
              <a:rPr lang="en-US" sz="1900" dirty="0"/>
            </a:br>
            <a:r>
              <a:rPr lang="en-US" sz="1900" dirty="0"/>
              <a:t>(images stored in Custody records) in order to identify them</a:t>
            </a:r>
            <a:br>
              <a:rPr lang="en-US" sz="1900" dirty="0"/>
            </a:br>
            <a:endParaRPr lang="en-US" sz="1900" dirty="0"/>
          </a:p>
          <a:p>
            <a:pPr marL="457200" lvl="0" indent="-228600">
              <a:lnSpc>
                <a:spcPct val="90000"/>
              </a:lnSpc>
              <a:spcAft>
                <a:spcPts val="600"/>
              </a:spcAft>
              <a:buFont typeface="Arial" panose="020B0604020202020204" pitchFamily="34" charset="0"/>
              <a:buChar char="•"/>
            </a:pPr>
            <a:r>
              <a:rPr lang="en-US" sz="1900" dirty="0"/>
              <a:t>Assists in suspect identification ….and more!!</a:t>
            </a:r>
          </a:p>
          <a:p>
            <a:pPr marL="457200" lvl="0" indent="-228600">
              <a:lnSpc>
                <a:spcPct val="90000"/>
              </a:lnSpc>
              <a:spcAft>
                <a:spcPts val="600"/>
              </a:spcAft>
              <a:buFont typeface="Arial" panose="020B0604020202020204" pitchFamily="34" charset="0"/>
              <a:buChar char="•"/>
            </a:pPr>
            <a:endParaRPr lang="en-US" sz="2200" dirty="0"/>
          </a:p>
        </p:txBody>
      </p:sp>
      <p:sp>
        <p:nvSpPr>
          <p:cNvPr id="2" name="Content Placeholder 3"/>
          <p:cNvSpPr txBox="1">
            <a:spLocks/>
          </p:cNvSpPr>
          <p:nvPr/>
        </p:nvSpPr>
        <p:spPr>
          <a:xfrm>
            <a:off x="4308884" y="1852334"/>
            <a:ext cx="3455982" cy="3442446"/>
          </a:xfrm>
          <a:prstGeom prst="rect">
            <a:avLst/>
          </a:prstGeom>
        </p:spPr>
        <p:txBody>
          <a:bodyPr vert="horz" lIns="0" tIns="34290" rIns="0" bIns="3429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lang="en-GB" sz="2100" b="1" dirty="0">
              <a:solidFill>
                <a:schemeClr val="tx1"/>
              </a:solidFill>
              <a:latin typeface="Calibri" panose="020F0502020204030204"/>
            </a:endParaRPr>
          </a:p>
        </p:txBody>
      </p:sp>
    </p:spTree>
    <p:extLst>
      <p:ext uri="{BB962C8B-B14F-4D97-AF65-F5344CB8AC3E}">
        <p14:creationId xmlns:p14="http://schemas.microsoft.com/office/powerpoint/2010/main" val="335965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857076" y="861087"/>
            <a:ext cx="2750350" cy="877562"/>
          </a:xfrm>
          <a:prstGeom prst="rect">
            <a:avLst/>
          </a:prstGeom>
          <a:solidFill>
            <a:srgbClr val="FFC000"/>
          </a:solidFill>
        </p:spPr>
        <p:txBody>
          <a:bodyPr vert="horz" lIns="91440" tIns="45720" rIns="91440" bIns="45720" rtlCol="0" anchor="ctr">
            <a:normAutofit fontScale="92500"/>
          </a:bodyPr>
          <a:lstStyle/>
          <a:p>
            <a:pPr>
              <a:lnSpc>
                <a:spcPct val="90000"/>
              </a:lnSpc>
              <a:spcBef>
                <a:spcPct val="0"/>
              </a:spcBef>
              <a:spcAft>
                <a:spcPts val="600"/>
              </a:spcAft>
            </a:pPr>
            <a:r>
              <a:rPr lang="en-US" sz="4400" b="1" kern="1200" dirty="0">
                <a:solidFill>
                  <a:schemeClr val="accent1">
                    <a:lumMod val="75000"/>
                  </a:schemeClr>
                </a:solidFill>
                <a:latin typeface="+mj-lt"/>
                <a:ea typeface="+mj-ea"/>
                <a:cs typeface="+mj-cs"/>
              </a:rPr>
              <a:t>Surveillance</a:t>
            </a:r>
          </a:p>
        </p:txBody>
      </p:sp>
      <p:sp>
        <p:nvSpPr>
          <p:cNvPr id="3" name="Content Placeholder 2"/>
          <p:cNvSpPr txBox="1">
            <a:spLocks/>
          </p:cNvSpPr>
          <p:nvPr/>
        </p:nvSpPr>
        <p:spPr>
          <a:xfrm>
            <a:off x="366336" y="2251587"/>
            <a:ext cx="3670211" cy="3972232"/>
          </a:xfrm>
          <a:prstGeom prst="rect">
            <a:avLst/>
          </a:prstGeom>
        </p:spPr>
        <p:txBody>
          <a:bodyPr vert="horz" lIns="91440" tIns="45720" rIns="9144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spcBef>
                <a:spcPts val="900"/>
              </a:spcBef>
              <a:spcAft>
                <a:spcPts val="150"/>
              </a:spcAft>
              <a:buClr>
                <a:srgbClr val="E48312"/>
              </a:buClr>
              <a:buNone/>
              <a:defRPr/>
            </a:pPr>
            <a:r>
              <a:rPr lang="en-US" altLang="en-US" dirty="0">
                <a:solidFill>
                  <a:schemeClr val="tx1"/>
                </a:solidFill>
              </a:rPr>
              <a:t>The monitoring, observing, listening to persons, their movements, their conversations, or other activities or communications.</a:t>
            </a:r>
          </a:p>
          <a:p>
            <a:pPr marL="0" indent="0" algn="ctr">
              <a:spcBef>
                <a:spcPts val="900"/>
              </a:spcBef>
              <a:spcAft>
                <a:spcPts val="150"/>
              </a:spcAft>
              <a:buClr>
                <a:srgbClr val="E48312"/>
              </a:buClr>
              <a:buNone/>
              <a:defRPr/>
            </a:pPr>
            <a:endParaRPr lang="en-US" altLang="en-US" dirty="0">
              <a:solidFill>
                <a:schemeClr val="tx1"/>
              </a:solidFill>
            </a:endParaRPr>
          </a:p>
          <a:p>
            <a:pPr marL="0" indent="0" algn="ctr">
              <a:spcBef>
                <a:spcPts val="900"/>
              </a:spcBef>
              <a:spcAft>
                <a:spcPts val="150"/>
              </a:spcAft>
              <a:buClr>
                <a:srgbClr val="E48312"/>
              </a:buClr>
              <a:buNone/>
              <a:defRPr/>
            </a:pPr>
            <a:r>
              <a:rPr lang="en-US" altLang="en-US" dirty="0">
                <a:solidFill>
                  <a:schemeClr val="tx1"/>
                </a:solidFill>
              </a:rPr>
              <a:t>Recording anything monitored, observed or listened to in the course of surveillance.</a:t>
            </a:r>
          </a:p>
          <a:p>
            <a:pPr marL="0" indent="0" algn="ctr">
              <a:spcBef>
                <a:spcPts val="900"/>
              </a:spcBef>
              <a:spcAft>
                <a:spcPts val="150"/>
              </a:spcAft>
              <a:buClr>
                <a:srgbClr val="E48312"/>
              </a:buClr>
              <a:buNone/>
              <a:defRPr/>
            </a:pPr>
            <a:endParaRPr lang="en-US" altLang="en-US" dirty="0">
              <a:solidFill>
                <a:schemeClr val="tx1"/>
              </a:solidFill>
            </a:endParaRPr>
          </a:p>
          <a:p>
            <a:pPr marL="0" indent="0" algn="ctr">
              <a:spcBef>
                <a:spcPts val="900"/>
              </a:spcBef>
              <a:spcAft>
                <a:spcPts val="150"/>
              </a:spcAft>
              <a:buClr>
                <a:srgbClr val="E48312"/>
              </a:buClr>
              <a:buNone/>
              <a:defRPr/>
            </a:pPr>
            <a:r>
              <a:rPr lang="en-US" altLang="en-US" dirty="0">
                <a:solidFill>
                  <a:schemeClr val="tx1"/>
                </a:solidFill>
              </a:rPr>
              <a:t>Surveillance by or with the assistance of a surveillance device.</a:t>
            </a:r>
          </a:p>
          <a:p>
            <a:pPr marL="68580" indent="-228600">
              <a:spcBef>
                <a:spcPts val="900"/>
              </a:spcBef>
              <a:spcAft>
                <a:spcPts val="150"/>
              </a:spcAft>
              <a:buClr>
                <a:srgbClr val="E48312"/>
              </a:buClr>
              <a:buFont typeface="Arial" panose="020B0604020202020204" pitchFamily="34" charset="0"/>
              <a:buChar char="•"/>
              <a:defRPr/>
            </a:pPr>
            <a:endParaRPr lang="en-US" altLang="en-US" dirty="0">
              <a:solidFill>
                <a:schemeClr val="tx1"/>
              </a:solidFill>
            </a:endParaRPr>
          </a:p>
        </p:txBody>
      </p:sp>
      <p:sp>
        <p:nvSpPr>
          <p:cNvPr id="19460"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An Army of Robot Surveillance Guards Is Coming | American Civil Liberties  Union">
            <a:extLst>
              <a:ext uri="{FF2B5EF4-FFF2-40B4-BE49-F238E27FC236}">
                <a16:creationId xmlns:a16="http://schemas.microsoft.com/office/drawing/2014/main" id="{9C12AC22-10C2-CB4B-B0C3-9CE60719E5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31838"/>
            <a:ext cx="6019331" cy="399107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695459" y="2613738"/>
            <a:ext cx="5462955" cy="3297665"/>
          </a:xfrm>
          <a:prstGeom prst="rect">
            <a:avLst/>
          </a:prstGeom>
        </p:spPr>
        <p:txBody>
          <a:bodyPr vert="horz" lIns="0" tIns="34290" rIns="0" bIns="3429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defTabSz="685800">
              <a:lnSpc>
                <a:spcPct val="150000"/>
              </a:lnSpc>
              <a:spcBef>
                <a:spcPts val="900"/>
              </a:spcBef>
              <a:spcAft>
                <a:spcPts val="150"/>
              </a:spcAft>
              <a:buClr>
                <a:srgbClr val="E48312"/>
              </a:buClr>
              <a:buNone/>
              <a:defRPr/>
            </a:pPr>
            <a:r>
              <a:rPr lang="en-GB" altLang="en-US" sz="2800" dirty="0">
                <a:solidFill>
                  <a:schemeClr val="tx1"/>
                </a:solidFill>
                <a:latin typeface="Calibri" panose="020F0502020204030204"/>
              </a:rPr>
              <a:t>Carried out in a manner that is calculated to ensure that the persons who are subject of the surveillance are unaware that it is or may be taking place.</a:t>
            </a:r>
          </a:p>
          <a:p>
            <a:pPr marL="0" indent="0" algn="ctr" defTabSz="685800">
              <a:lnSpc>
                <a:spcPct val="150000"/>
              </a:lnSpc>
              <a:spcBef>
                <a:spcPts val="900"/>
              </a:spcBef>
              <a:spcAft>
                <a:spcPts val="150"/>
              </a:spcAft>
              <a:buClr>
                <a:srgbClr val="E48312"/>
              </a:buClr>
              <a:buNone/>
              <a:defRPr/>
            </a:pPr>
            <a:endParaRPr lang="en-GB" altLang="en-US" sz="1500" dirty="0">
              <a:solidFill>
                <a:srgbClr val="000000">
                  <a:lumMod val="75000"/>
                  <a:lumOff val="25000"/>
                </a:srgbClr>
              </a:solidFill>
              <a:latin typeface="Calibri" panose="020F0502020204030204"/>
            </a:endParaRPr>
          </a:p>
        </p:txBody>
      </p:sp>
      <p:sp>
        <p:nvSpPr>
          <p:cNvPr id="4" name="TextBox 3"/>
          <p:cNvSpPr txBox="1"/>
          <p:nvPr/>
        </p:nvSpPr>
        <p:spPr>
          <a:xfrm>
            <a:off x="-1" y="354821"/>
            <a:ext cx="10753860" cy="707886"/>
          </a:xfrm>
          <a:prstGeom prst="rect">
            <a:avLst/>
          </a:prstGeom>
          <a:solidFill>
            <a:srgbClr val="FFC000"/>
          </a:solidFill>
          <a:ln>
            <a:noFill/>
          </a:ln>
        </p:spPr>
        <p:txBody>
          <a:bodyPr wrap="square" rtlCol="0">
            <a:spAutoFit/>
          </a:bodyPr>
          <a:lstStyle/>
          <a:p>
            <a:pPr algn="ctr"/>
            <a:r>
              <a:rPr lang="en-GB" sz="4000" b="1" dirty="0">
                <a:solidFill>
                  <a:schemeClr val="bg1"/>
                </a:solidFill>
              </a:rPr>
              <a:t>Regulation of Investigatory Powers Act 2000</a:t>
            </a:r>
          </a:p>
        </p:txBody>
      </p:sp>
      <p:sp>
        <p:nvSpPr>
          <p:cNvPr id="6" name="Rectangle 5"/>
          <p:cNvSpPr/>
          <p:nvPr/>
        </p:nvSpPr>
        <p:spPr>
          <a:xfrm>
            <a:off x="960901" y="1401782"/>
            <a:ext cx="5197513" cy="837409"/>
          </a:xfrm>
          <a:prstGeom prst="rect">
            <a:avLst/>
          </a:prstGeom>
        </p:spPr>
        <p:txBody>
          <a:bodyPr wrap="none">
            <a:spAutoFit/>
          </a:bodyPr>
          <a:lstStyle/>
          <a:p>
            <a:pPr>
              <a:lnSpc>
                <a:spcPct val="150000"/>
              </a:lnSpc>
              <a:spcBef>
                <a:spcPts val="900"/>
              </a:spcBef>
              <a:spcAft>
                <a:spcPts val="150"/>
              </a:spcAft>
              <a:buClr>
                <a:srgbClr val="E48312"/>
              </a:buClr>
              <a:buSzPct val="100000"/>
              <a:defRPr/>
            </a:pPr>
            <a:r>
              <a:rPr lang="en-GB" altLang="en-US" sz="3600" b="1" dirty="0"/>
              <a:t>What does ‘covert’ mean?</a:t>
            </a:r>
          </a:p>
        </p:txBody>
      </p:sp>
      <p:pic>
        <p:nvPicPr>
          <p:cNvPr id="20482" name="Picture 2" descr="Warning under surveillence Images, Stock Photos &amp; Vectors | Shutterstock">
            <a:extLst>
              <a:ext uri="{FF2B5EF4-FFF2-40B4-BE49-F238E27FC236}">
                <a16:creationId xmlns:a16="http://schemas.microsoft.com/office/drawing/2014/main" id="{2D4B51A0-71F5-3243-BC19-DAB30E9A2F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652291">
            <a:off x="7559556" y="247133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672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1080" y="389528"/>
            <a:ext cx="75727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accent4"/>
                </a:solidFill>
                <a:latin typeface="+mj-lt"/>
                <a:ea typeface="+mj-ea"/>
                <a:cs typeface="+mj-cs"/>
              </a:rPr>
              <a:t>What is Directed Surveillance?</a:t>
            </a:r>
          </a:p>
        </p:txBody>
      </p:sp>
      <p:sp>
        <p:nvSpPr>
          <p:cNvPr id="3" name="Content Placeholder 2"/>
          <p:cNvSpPr txBox="1">
            <a:spLocks/>
          </p:cNvSpPr>
          <p:nvPr/>
        </p:nvSpPr>
        <p:spPr>
          <a:xfrm>
            <a:off x="257577" y="1825624"/>
            <a:ext cx="5574759" cy="5142909"/>
          </a:xfrm>
          <a:prstGeom prst="rect">
            <a:avLst/>
          </a:prstGeom>
        </p:spPr>
        <p:txBody>
          <a:bodyPr vert="horz" lIns="91440" tIns="45720" rIns="91440" bIns="45720" rtlCol="0">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200000"/>
              </a:lnSpc>
              <a:spcBef>
                <a:spcPct val="30000"/>
              </a:spcBef>
              <a:spcAft>
                <a:spcPts val="150"/>
              </a:spcAft>
              <a:buClr>
                <a:srgbClr val="E48312"/>
              </a:buClr>
              <a:buNone/>
              <a:defRPr/>
            </a:pPr>
            <a:r>
              <a:rPr lang="en-US" altLang="en-US" sz="2400" dirty="0">
                <a:solidFill>
                  <a:schemeClr val="tx1"/>
                </a:solidFill>
              </a:rPr>
              <a:t>Within RIPA, covert surveillance is classed as Directed Surveillance if it is undertaken for the purposes of a specific investigation or a specific operation; in such a manner as is likely to result in the obtaining of private information about a person (whether or not one specifically identified for the purposes of the operation)</a:t>
            </a:r>
            <a:endParaRPr lang="en-US" dirty="0">
              <a:solidFill>
                <a:schemeClr val="tx1"/>
              </a:solidFill>
            </a:endParaRP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1508" name="Picture 4" descr="An Idiot's Guide to RIPA - Directed Surveillance - Lateo Surveillance Ltd">
            <a:extLst>
              <a:ext uri="{FF2B5EF4-FFF2-40B4-BE49-F238E27FC236}">
                <a16:creationId xmlns:a16="http://schemas.microsoft.com/office/drawing/2014/main" id="{11DCE245-D937-384D-91F1-7068A1814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47" b="1393"/>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1506" name="Picture 2" descr="RIPA Idiots Guide | Lateo Surveillance Ltd">
            <a:extLst>
              <a:ext uri="{FF2B5EF4-FFF2-40B4-BE49-F238E27FC236}">
                <a16:creationId xmlns:a16="http://schemas.microsoft.com/office/drawing/2014/main" id="{2560C3F1-E1E5-2D47-91CD-EA8329CA2D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363" b="2"/>
          <a:stretch/>
        </p:blipFill>
        <p:spPr bwMode="auto">
          <a:xfrm>
            <a:off x="70600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4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409550" y="424421"/>
            <a:ext cx="736564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chemeClr val="accent4"/>
                </a:solidFill>
                <a:latin typeface="+mj-lt"/>
                <a:ea typeface="+mj-ea"/>
                <a:cs typeface="+mj-cs"/>
              </a:rPr>
              <a:t>What is Intrusive Surveillance?</a:t>
            </a:r>
          </a:p>
        </p:txBody>
      </p:sp>
      <p:sp>
        <p:nvSpPr>
          <p:cNvPr id="3" name="Content Placeholder 2"/>
          <p:cNvSpPr txBox="1">
            <a:spLocks/>
          </p:cNvSpPr>
          <p:nvPr/>
        </p:nvSpPr>
        <p:spPr>
          <a:xfrm>
            <a:off x="409550" y="2098675"/>
            <a:ext cx="5393361" cy="4351338"/>
          </a:xfrm>
          <a:prstGeom prst="rect">
            <a:avLst/>
          </a:prstGeom>
        </p:spPr>
        <p:txBody>
          <a:bodyPr vert="horz" lIns="91440" tIns="45720" rIns="91440" bIns="45720" rtlCol="0">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200000"/>
              </a:lnSpc>
              <a:spcBef>
                <a:spcPct val="30000"/>
              </a:spcBef>
              <a:spcAft>
                <a:spcPts val="150"/>
              </a:spcAft>
              <a:buClr>
                <a:srgbClr val="E48312"/>
              </a:buClr>
              <a:buNone/>
              <a:defRPr/>
            </a:pPr>
            <a:r>
              <a:rPr lang="en-US" altLang="en-US" sz="2800" dirty="0">
                <a:solidFill>
                  <a:schemeClr val="tx1"/>
                </a:solidFill>
              </a:rPr>
              <a:t>Within Section 26(4) RIPA, covert surveillance is classed as Intrusive Surveillance if it is carried out in relation to anything taking place on a residential premises or in a private vehicle; and involves the presence of an individual on the premises or in the vehicle or is carried out by means of a surveillance device.</a:t>
            </a:r>
          </a:p>
          <a:p>
            <a:pPr marL="0" indent="-228600">
              <a:spcBef>
                <a:spcPts val="900"/>
              </a:spcBef>
              <a:spcAft>
                <a:spcPts val="150"/>
              </a:spcAft>
              <a:buClr>
                <a:srgbClr val="E48312"/>
              </a:buClr>
              <a:buFont typeface="Arial" panose="020B0604020202020204" pitchFamily="34" charset="0"/>
              <a:buChar char="•"/>
              <a:defRPr/>
            </a:pPr>
            <a:endParaRPr lang="en-US" dirty="0">
              <a:solidFill>
                <a:schemeClr val="tx1"/>
              </a:solidFill>
            </a:endParaRPr>
          </a:p>
        </p:txBody>
      </p:sp>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3556" name="Picture 4" descr="Surveillance on public transport networks: too intrusive? - City Security  Magazine">
            <a:extLst>
              <a:ext uri="{FF2B5EF4-FFF2-40B4-BE49-F238E27FC236}">
                <a16:creationId xmlns:a16="http://schemas.microsoft.com/office/drawing/2014/main" id="{752FC05E-3AE8-C54F-9662-FF6B2B6166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9431" y="223060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864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041620" y="3429000"/>
            <a:ext cx="8108760" cy="2549864"/>
          </a:xfrm>
          <a:prstGeom prst="rect">
            <a:avLst/>
          </a:prstGeom>
        </p:spPr>
        <p:txBody>
          <a:bodyPr vert="horz" lIns="0" tIns="34290" rIns="0" bIns="3429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68580" indent="-68580" algn="ctr" defTabSz="685800">
              <a:lnSpc>
                <a:spcPct val="150000"/>
              </a:lnSpc>
              <a:spcBef>
                <a:spcPts val="900"/>
              </a:spcBef>
              <a:spcAft>
                <a:spcPts val="150"/>
              </a:spcAft>
              <a:buClr>
                <a:srgbClr val="E48312"/>
              </a:buClr>
              <a:defRPr/>
            </a:pPr>
            <a:r>
              <a:rPr lang="en-GB" altLang="en-US" sz="2400" b="1" dirty="0">
                <a:solidFill>
                  <a:schemeClr val="tx1"/>
                </a:solidFill>
                <a:latin typeface="Calibri" panose="020F0502020204030204"/>
              </a:rPr>
              <a:t>It is important that the procedures surrounding RIPA are followed correctly to ensure evidence from any surveillance operation can be used at court.</a:t>
            </a:r>
          </a:p>
          <a:p>
            <a:pPr marL="68580" indent="-68580" algn="ctr" defTabSz="685800">
              <a:lnSpc>
                <a:spcPct val="150000"/>
              </a:lnSpc>
              <a:spcBef>
                <a:spcPts val="900"/>
              </a:spcBef>
              <a:spcAft>
                <a:spcPts val="150"/>
              </a:spcAft>
              <a:buClr>
                <a:srgbClr val="E48312"/>
              </a:buClr>
              <a:defRPr/>
            </a:pPr>
            <a:r>
              <a:rPr lang="en-GB" altLang="en-US" sz="3200" b="1" dirty="0">
                <a:solidFill>
                  <a:srgbClr val="FF0000"/>
                </a:solidFill>
                <a:latin typeface="Calibri" panose="020F0502020204030204"/>
              </a:rPr>
              <a:t>REMEMBER THE 4’R!! </a:t>
            </a:r>
          </a:p>
          <a:p>
            <a:pPr marL="68580" indent="-68580" algn="ctr" defTabSz="685800">
              <a:lnSpc>
                <a:spcPct val="150000"/>
              </a:lnSpc>
              <a:spcBef>
                <a:spcPts val="900"/>
              </a:spcBef>
              <a:spcAft>
                <a:spcPts val="150"/>
              </a:spcAft>
              <a:buClr>
                <a:srgbClr val="E48312"/>
              </a:buClr>
              <a:defRPr/>
            </a:pPr>
            <a:endParaRPr lang="en-GB" altLang="en-US" sz="1500" dirty="0">
              <a:solidFill>
                <a:srgbClr val="000000">
                  <a:lumMod val="75000"/>
                  <a:lumOff val="25000"/>
                </a:srgbClr>
              </a:solidFill>
              <a:latin typeface="Calibri" panose="020F0502020204030204"/>
            </a:endParaRPr>
          </a:p>
        </p:txBody>
      </p:sp>
      <p:pic>
        <p:nvPicPr>
          <p:cNvPr id="24578" name="Picture 2" descr="Remember that 0.27%!. Yes please remember it, don't forget… | by Kayode  Damali | BSc, MPSA | Medium">
            <a:extLst>
              <a:ext uri="{FF2B5EF4-FFF2-40B4-BE49-F238E27FC236}">
                <a16:creationId xmlns:a16="http://schemas.microsoft.com/office/drawing/2014/main" id="{889A962D-20BB-5344-A199-548884CDB0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6900" y="227764"/>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968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923330"/>
          </a:xfrm>
          <a:prstGeom prst="rect">
            <a:avLst/>
          </a:prstGeom>
          <a:noFill/>
        </p:spPr>
        <p:txBody>
          <a:bodyPr wrap="square" rtlCol="0">
            <a:spAutoFit/>
          </a:bodyPr>
          <a:lstStyle/>
          <a:p>
            <a:r>
              <a:rPr lang="en-US" dirty="0"/>
              <a:t>Discuss: How do you think the growth of the digital world has changed the process of arrest?...Has it?</a:t>
            </a:r>
          </a:p>
        </p:txBody>
      </p:sp>
    </p:spTree>
    <p:extLst>
      <p:ext uri="{BB962C8B-B14F-4D97-AF65-F5344CB8AC3E}">
        <p14:creationId xmlns:p14="http://schemas.microsoft.com/office/powerpoint/2010/main" val="8137595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extLst>
              <p:ext uri="{D42A27DB-BD31-4B8C-83A1-F6EECF244321}">
                <p14:modId xmlns:p14="http://schemas.microsoft.com/office/powerpoint/2010/main" val="2881572842"/>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TextBox 2">
            <a:extLst>
              <a:ext uri="{FF2B5EF4-FFF2-40B4-BE49-F238E27FC236}">
                <a16:creationId xmlns:a16="http://schemas.microsoft.com/office/drawing/2014/main" id="{2A499B55-70BE-4AD0-8500-73748C633871}"/>
              </a:ext>
            </a:extLst>
          </p:cNvPr>
          <p:cNvGraphicFramePr/>
          <p:nvPr>
            <p:extLst>
              <p:ext uri="{D42A27DB-BD31-4B8C-83A1-F6EECF244321}">
                <p14:modId xmlns:p14="http://schemas.microsoft.com/office/powerpoint/2010/main" val="2850908070"/>
              </p:ext>
            </p:extLst>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extLst>
              <p:ext uri="{D42A27DB-BD31-4B8C-83A1-F6EECF244321}">
                <p14:modId xmlns:p14="http://schemas.microsoft.com/office/powerpoint/2010/main" val="88250477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595BBB47-4088-4571-952B-591DFE399683}"/>
              </a:ext>
            </a:extLst>
          </p:cNvPr>
          <p:cNvGraphicFramePr/>
          <p:nvPr>
            <p:extLst>
              <p:ext uri="{D42A27DB-BD31-4B8C-83A1-F6EECF244321}">
                <p14:modId xmlns:p14="http://schemas.microsoft.com/office/powerpoint/2010/main" val="174969223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310AF6-97F6-C848-BDAF-288FC50A6B7F}"/>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Next workshop </a:t>
            </a:r>
          </a:p>
        </p:txBody>
      </p:sp>
      <p:graphicFrame>
        <p:nvGraphicFramePr>
          <p:cNvPr id="5" name="Content Placeholder 2">
            <a:extLst>
              <a:ext uri="{FF2B5EF4-FFF2-40B4-BE49-F238E27FC236}">
                <a16:creationId xmlns:a16="http://schemas.microsoft.com/office/drawing/2014/main" id="{2957E8DE-1FF9-431C-BB7E-024CC51F1AA3}"/>
              </a:ext>
            </a:extLst>
          </p:cNvPr>
          <p:cNvGraphicFramePr>
            <a:graphicFrameLocks noGrp="1"/>
          </p:cNvGraphicFramePr>
          <p:nvPr>
            <p:ph idx="1"/>
            <p:extLst>
              <p:ext uri="{D42A27DB-BD31-4B8C-83A1-F6EECF244321}">
                <p14:modId xmlns:p14="http://schemas.microsoft.com/office/powerpoint/2010/main" val="53203936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6149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3926</Words>
  <Application>Microsoft Macintosh PowerPoint</Application>
  <PresentationFormat>Widescreen</PresentationFormat>
  <Paragraphs>501</Paragraphs>
  <Slides>66</Slides>
  <Notes>50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Arial</vt:lpstr>
      <vt:lpstr>Calibri</vt:lpstr>
      <vt:lpstr>Calibri Light</vt:lpstr>
      <vt:lpstr>Helvetica Neue</vt:lpstr>
      <vt:lpstr>Verdana</vt:lpstr>
      <vt:lpstr>Wingdings</vt:lpstr>
      <vt:lpstr>Office Theme</vt:lpstr>
      <vt:lpstr>Digital Policing </vt:lpstr>
      <vt:lpstr>Recap – Workshop 2 </vt:lpstr>
      <vt:lpstr>Today’s aims and learning outcomes…</vt:lpstr>
      <vt:lpstr>  Assessment 1 </vt:lpstr>
      <vt:lpstr>What/Who are these?</vt:lpstr>
      <vt:lpstr>(a) What are policing practices?</vt:lpstr>
      <vt:lpstr>(b) The community…</vt:lpstr>
      <vt:lpstr>(c) The most vulnerable… </vt:lpstr>
      <vt:lpstr>PowerPoint Presentation</vt:lpstr>
      <vt:lpstr>PowerPoint Presentation</vt:lpstr>
      <vt:lpstr>PowerPoint Presentation</vt:lpstr>
      <vt:lpstr>PowerPoint Presentation</vt:lpstr>
      <vt:lpstr>Social Services and Wellbeing Act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workshop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Rhiannon Lloyd</dc:creator>
  <cp:lastModifiedBy>Rhiannon Lloyd</cp:lastModifiedBy>
  <cp:revision>5</cp:revision>
  <dcterms:created xsi:type="dcterms:W3CDTF">2022-02-08T19:45:39Z</dcterms:created>
  <dcterms:modified xsi:type="dcterms:W3CDTF">2022-02-10T11:41:09Z</dcterms:modified>
</cp:coreProperties>
</file>