
<file path=[Content_Types].xml><?xml version="1.0" encoding="utf-8"?>
<Types xmlns="http://schemas.openxmlformats.org/package/2006/content-types">
  <Default Extension="1"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28"/>
  </p:notesMasterIdLst>
  <p:sldIdLst>
    <p:sldId id="266" r:id="rId5"/>
    <p:sldId id="308" r:id="rId6"/>
    <p:sldId id="258" r:id="rId7"/>
    <p:sldId id="302" r:id="rId8"/>
    <p:sldId id="303" r:id="rId9"/>
    <p:sldId id="330" r:id="rId10"/>
    <p:sldId id="331" r:id="rId11"/>
    <p:sldId id="334" r:id="rId12"/>
    <p:sldId id="332" r:id="rId13"/>
    <p:sldId id="336" r:id="rId14"/>
    <p:sldId id="270" r:id="rId15"/>
    <p:sldId id="271" r:id="rId16"/>
    <p:sldId id="351" r:id="rId17"/>
    <p:sldId id="272" r:id="rId18"/>
    <p:sldId id="310" r:id="rId19"/>
    <p:sldId id="311" r:id="rId20"/>
    <p:sldId id="312" r:id="rId21"/>
    <p:sldId id="277" r:id="rId22"/>
    <p:sldId id="273" r:id="rId23"/>
    <p:sldId id="357" r:id="rId24"/>
    <p:sldId id="359" r:id="rId25"/>
    <p:sldId id="360" r:id="rId26"/>
    <p:sldId id="358"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0975A8-128B-6940-C7AC-E094622F08FE}" v="25" dt="2022-10-26T11:18:18.047"/>
    <p1510:client id="{F625DC1F-2421-482B-B63E-FDD48D5787E1}" v="17" dt="2022-10-26T11:14:37.0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2186" autoAdjust="0"/>
  </p:normalViewPr>
  <p:slideViewPr>
    <p:cSldViewPr snapToGrid="0">
      <p:cViewPr varScale="1">
        <p:scale>
          <a:sx n="77" d="100"/>
          <a:sy n="77" d="100"/>
        </p:scale>
        <p:origin x="492" y="39"/>
      </p:cViewPr>
      <p:guideLst/>
    </p:cSldViewPr>
  </p:slideViewPr>
  <p:notesTextViewPr>
    <p:cViewPr>
      <p:scale>
        <a:sx n="1" d="1"/>
        <a:sy n="1" d="1"/>
      </p:scale>
      <p:origin x="0" y="0"/>
    </p:cViewPr>
  </p:notesTextViewPr>
  <p:sorterViewPr>
    <p:cViewPr>
      <p:scale>
        <a:sx n="140" d="100"/>
        <a:sy n="140" d="100"/>
      </p:scale>
      <p:origin x="0" y="-1272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orah Jenkins" userId="S::deborah.jenkins@uwtsd.ac.uk::3cd02ba5-e528-4585-978d-4fde2b47730a" providerId="AD" clId="Web-{260975A8-128B-6940-C7AC-E094622F08FE}"/>
    <pc:docChg chg="modSld">
      <pc:chgData name="Deborah Jenkins" userId="S::deborah.jenkins@uwtsd.ac.uk::3cd02ba5-e528-4585-978d-4fde2b47730a" providerId="AD" clId="Web-{260975A8-128B-6940-C7AC-E094622F08FE}" dt="2022-10-26T11:18:18.047" v="25"/>
      <pc:docMkLst>
        <pc:docMk/>
      </pc:docMkLst>
      <pc:sldChg chg="addAnim delAnim modAnim">
        <pc:chgData name="Deborah Jenkins" userId="S::deborah.jenkins@uwtsd.ac.uk::3cd02ba5-e528-4585-978d-4fde2b47730a" providerId="AD" clId="Web-{260975A8-128B-6940-C7AC-E094622F08FE}" dt="2022-10-26T11:18:18.047" v="25"/>
        <pc:sldMkLst>
          <pc:docMk/>
          <pc:sldMk cId="0" sldId="357"/>
        </pc:sldMkLst>
      </pc:sldChg>
      <pc:sldChg chg="addSp modSp addAnim delAnim modAnim">
        <pc:chgData name="Deborah Jenkins" userId="S::deborah.jenkins@uwtsd.ac.uk::3cd02ba5-e528-4585-978d-4fde2b47730a" providerId="AD" clId="Web-{260975A8-128B-6940-C7AC-E094622F08FE}" dt="2022-10-26T11:17:54.451" v="22"/>
        <pc:sldMkLst>
          <pc:docMk/>
          <pc:sldMk cId="517544912" sldId="359"/>
        </pc:sldMkLst>
        <pc:spChg chg="mod">
          <ac:chgData name="Deborah Jenkins" userId="S::deborah.jenkins@uwtsd.ac.uk::3cd02ba5-e528-4585-978d-4fde2b47730a" providerId="AD" clId="Web-{260975A8-128B-6940-C7AC-E094622F08FE}" dt="2022-10-26T11:17:41.716" v="16" actId="1076"/>
          <ac:spMkLst>
            <pc:docMk/>
            <pc:sldMk cId="517544912" sldId="359"/>
            <ac:spMk id="2" creationId="{8CBD7433-C7CF-4A36-A4E5-2937BF2EE38C}"/>
          </ac:spMkLst>
        </pc:spChg>
        <pc:spChg chg="mod">
          <ac:chgData name="Deborah Jenkins" userId="S::deborah.jenkins@uwtsd.ac.uk::3cd02ba5-e528-4585-978d-4fde2b47730a" providerId="AD" clId="Web-{260975A8-128B-6940-C7AC-E094622F08FE}" dt="2022-10-26T11:17:24.277" v="9" actId="20577"/>
          <ac:spMkLst>
            <pc:docMk/>
            <pc:sldMk cId="517544912" sldId="359"/>
            <ac:spMk id="3" creationId="{0E91C90E-1AEC-4919-8C51-383A0411C236}"/>
          </ac:spMkLst>
        </pc:spChg>
        <pc:spChg chg="add mod">
          <ac:chgData name="Deborah Jenkins" userId="S::deborah.jenkins@uwtsd.ac.uk::3cd02ba5-e528-4585-978d-4fde2b47730a" providerId="AD" clId="Web-{260975A8-128B-6940-C7AC-E094622F08FE}" dt="2022-10-26T11:17:48.576" v="18" actId="1076"/>
          <ac:spMkLst>
            <pc:docMk/>
            <pc:sldMk cId="517544912" sldId="359"/>
            <ac:spMk id="4" creationId="{49388B9D-B5AD-625A-B54B-F5D68E045756}"/>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A66772-F185-4D58-B8BB-E9370D7A7A2B}"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40FC4FFE-8987-4A26-B7F4-8A516F18ADAE}">
      <dgm:prSet custT="1"/>
      <dgm:spPr/>
      <dgm:t>
        <a:bodyPr/>
        <a:lstStyle/>
        <a:p>
          <a:pPr>
            <a:lnSpc>
              <a:spcPct val="100000"/>
            </a:lnSpc>
            <a:defRPr cap="all"/>
          </a:pPr>
          <a:r>
            <a:rPr lang="en-US" sz="2000" b="1" dirty="0">
              <a:latin typeface="Calibri" panose="020F0502020204030204" pitchFamily="34" charset="0"/>
              <a:cs typeface="Calibri" panose="020F0502020204030204" pitchFamily="34" charset="0"/>
            </a:rPr>
            <a:t>Workforce </a:t>
          </a:r>
        </a:p>
        <a:p>
          <a:pPr>
            <a:lnSpc>
              <a:spcPct val="100000"/>
            </a:lnSpc>
            <a:defRPr cap="all"/>
          </a:pPr>
          <a:r>
            <a:rPr lang="en-US" sz="2000" b="1" dirty="0">
              <a:latin typeface="Calibri" panose="020F0502020204030204" pitchFamily="34" charset="0"/>
              <a:cs typeface="Calibri" panose="020F0502020204030204" pitchFamily="34" charset="0"/>
            </a:rPr>
            <a:t>planning </a:t>
          </a:r>
        </a:p>
      </dgm:t>
    </dgm:pt>
    <dgm:pt modelId="{CAD7EF86-FB23-41F6-BF42-040B36DEFDB1}" type="parTrans" cxnId="{C7AD8469-3C68-4AF9-AB82-79B0043AA120}">
      <dgm:prSet/>
      <dgm:spPr/>
      <dgm:t>
        <a:bodyPr/>
        <a:lstStyle/>
        <a:p>
          <a:endParaRPr lang="en-US"/>
        </a:p>
      </dgm:t>
    </dgm:pt>
    <dgm:pt modelId="{5B62599A-5C9B-48E7-896E-EA782AC60C8B}" type="sibTrans" cxnId="{C7AD8469-3C68-4AF9-AB82-79B0043AA120}">
      <dgm:prSet/>
      <dgm:spPr/>
      <dgm:t>
        <a:bodyPr/>
        <a:lstStyle/>
        <a:p>
          <a:endParaRPr lang="en-US"/>
        </a:p>
      </dgm:t>
    </dgm:pt>
    <dgm:pt modelId="{49225C73-1633-42F1-AB3B-7CB183E5F8B8}">
      <dgm:prSet custT="1"/>
      <dgm:spPr/>
      <dgm:t>
        <a:bodyPr/>
        <a:lstStyle/>
        <a:p>
          <a:pPr>
            <a:lnSpc>
              <a:spcPct val="100000"/>
            </a:lnSpc>
            <a:defRPr cap="all"/>
          </a:pPr>
          <a:r>
            <a:rPr lang="en-US" sz="2000" b="1" dirty="0">
              <a:latin typeface="Calibri" panose="020F0502020204030204" pitchFamily="34" charset="0"/>
              <a:cs typeface="Calibri" panose="020F0502020204030204" pitchFamily="34" charset="0"/>
            </a:rPr>
            <a:t>Recruitment and selection</a:t>
          </a:r>
        </a:p>
      </dgm:t>
    </dgm:pt>
    <dgm:pt modelId="{1A0E2090-1D4F-438A-8766-B6030CE01ADD}" type="parTrans" cxnId="{A9154303-8225-4248-91DC-1B0156A35F07}">
      <dgm:prSet/>
      <dgm:spPr/>
      <dgm:t>
        <a:bodyPr/>
        <a:lstStyle/>
        <a:p>
          <a:endParaRPr lang="en-US"/>
        </a:p>
      </dgm:t>
    </dgm:pt>
    <dgm:pt modelId="{9646853A-8964-4519-A5B1-0B7D18B2983D}" type="sibTrans" cxnId="{A9154303-8225-4248-91DC-1B0156A35F07}">
      <dgm:prSet/>
      <dgm:spPr/>
      <dgm:t>
        <a:bodyPr/>
        <a:lstStyle/>
        <a:p>
          <a:endParaRPr lang="en-US"/>
        </a:p>
      </dgm:t>
    </dgm:pt>
    <dgm:pt modelId="{1C383F32-22E8-4F62-A3E0-BDC3D5F48992}">
      <dgm:prSet custT="1"/>
      <dgm:spPr/>
      <dgm:t>
        <a:bodyPr/>
        <a:lstStyle/>
        <a:p>
          <a:pPr>
            <a:lnSpc>
              <a:spcPct val="100000"/>
            </a:lnSpc>
            <a:defRPr cap="all"/>
          </a:pPr>
          <a:r>
            <a:rPr lang="en-US" sz="2000" b="1" dirty="0">
              <a:latin typeface="Calibri" panose="020F0502020204030204" pitchFamily="34" charset="0"/>
              <a:cs typeface="Calibri" panose="020F0502020204030204" pitchFamily="34" charset="0"/>
            </a:rPr>
            <a:t>Operational issues.</a:t>
          </a:r>
        </a:p>
      </dgm:t>
    </dgm:pt>
    <dgm:pt modelId="{A7920A2F-3244-4159-AF04-6A1D38B7B317}" type="parTrans" cxnId="{C4CCE57E-E871-46D6-BAD5-880252C95D22}">
      <dgm:prSet/>
      <dgm:spPr/>
      <dgm:t>
        <a:bodyPr/>
        <a:lstStyle/>
        <a:p>
          <a:endParaRPr lang="en-US"/>
        </a:p>
      </dgm:t>
    </dgm:pt>
    <dgm:pt modelId="{8500F72A-2C6D-4FDF-9C1D-CA691380EB0B}" type="sibTrans" cxnId="{C4CCE57E-E871-46D6-BAD5-880252C95D22}">
      <dgm:prSet/>
      <dgm:spPr/>
      <dgm:t>
        <a:bodyPr/>
        <a:lstStyle/>
        <a:p>
          <a:endParaRPr lang="en-US"/>
        </a:p>
      </dgm:t>
    </dgm:pt>
    <dgm:pt modelId="{B6056BFB-47D7-4C5F-BA11-2CB63C56A52D}" type="pres">
      <dgm:prSet presAssocID="{01A66772-F185-4D58-B8BB-E9370D7A7A2B}" presName="root" presStyleCnt="0">
        <dgm:presLayoutVars>
          <dgm:dir/>
          <dgm:resizeHandles val="exact"/>
        </dgm:presLayoutVars>
      </dgm:prSet>
      <dgm:spPr/>
    </dgm:pt>
    <dgm:pt modelId="{311B26C8-22B1-4363-B621-DD56FB7418C8}" type="pres">
      <dgm:prSet presAssocID="{40FC4FFE-8987-4A26-B7F4-8A516F18ADAE}" presName="compNode" presStyleCnt="0"/>
      <dgm:spPr/>
    </dgm:pt>
    <dgm:pt modelId="{A201D7A7-914C-4D24-8B82-EE40155AB0BE}" type="pres">
      <dgm:prSet presAssocID="{40FC4FFE-8987-4A26-B7F4-8A516F18ADAE}" presName="iconBgRect" presStyleLbl="bgShp" presStyleIdx="0" presStyleCnt="3"/>
      <dgm:spPr>
        <a:prstGeom prst="ellipse">
          <a:avLst/>
        </a:prstGeom>
      </dgm:spPr>
    </dgm:pt>
    <dgm:pt modelId="{8FA2F131-CD01-4CBD-B7A5-1B9B5E7F0402}" type="pres">
      <dgm:prSet presAssocID="{40FC4FFE-8987-4A26-B7F4-8A516F18ADAE}"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Pie chart"/>
        </a:ext>
      </dgm:extLst>
    </dgm:pt>
    <dgm:pt modelId="{F755F00C-B2DB-4097-B4BC-8F1BACC938B7}" type="pres">
      <dgm:prSet presAssocID="{40FC4FFE-8987-4A26-B7F4-8A516F18ADAE}" presName="spaceRect" presStyleCnt="0"/>
      <dgm:spPr/>
    </dgm:pt>
    <dgm:pt modelId="{08F4E96D-0DB6-4476-8C51-7CC7EC2F227B}" type="pres">
      <dgm:prSet presAssocID="{40FC4FFE-8987-4A26-B7F4-8A516F18ADAE}" presName="textRect" presStyleLbl="revTx" presStyleIdx="0" presStyleCnt="3">
        <dgm:presLayoutVars>
          <dgm:chMax val="1"/>
          <dgm:chPref val="1"/>
        </dgm:presLayoutVars>
      </dgm:prSet>
      <dgm:spPr/>
    </dgm:pt>
    <dgm:pt modelId="{5AB3C10D-885E-4522-AB39-7ED4318D191A}" type="pres">
      <dgm:prSet presAssocID="{5B62599A-5C9B-48E7-896E-EA782AC60C8B}" presName="sibTrans" presStyleCnt="0"/>
      <dgm:spPr/>
    </dgm:pt>
    <dgm:pt modelId="{2F278BF9-E1B2-4A1C-B065-C19A7B904219}" type="pres">
      <dgm:prSet presAssocID="{49225C73-1633-42F1-AB3B-7CB183E5F8B8}" presName="compNode" presStyleCnt="0"/>
      <dgm:spPr/>
    </dgm:pt>
    <dgm:pt modelId="{543C18BC-1989-44B2-9862-C670C61D3452}" type="pres">
      <dgm:prSet presAssocID="{49225C73-1633-42F1-AB3B-7CB183E5F8B8}" presName="iconBgRect" presStyleLbl="bgShp" presStyleIdx="1" presStyleCnt="3"/>
      <dgm:spPr>
        <a:prstGeom prst="ellipse">
          <a:avLst/>
        </a:prstGeom>
      </dgm:spPr>
    </dgm:pt>
    <dgm:pt modelId="{E94F35BC-9C76-400A-BBCA-0032259E2E5A}" type="pres">
      <dgm:prSet presAssocID="{49225C73-1633-42F1-AB3B-7CB183E5F8B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Bullseye"/>
        </a:ext>
      </dgm:extLst>
    </dgm:pt>
    <dgm:pt modelId="{503A6D04-9ADD-43CC-9847-497CD48F2D11}" type="pres">
      <dgm:prSet presAssocID="{49225C73-1633-42F1-AB3B-7CB183E5F8B8}" presName="spaceRect" presStyleCnt="0"/>
      <dgm:spPr/>
    </dgm:pt>
    <dgm:pt modelId="{20363298-B2A6-463D-A7BE-F9F67404E389}" type="pres">
      <dgm:prSet presAssocID="{49225C73-1633-42F1-AB3B-7CB183E5F8B8}" presName="textRect" presStyleLbl="revTx" presStyleIdx="1" presStyleCnt="3">
        <dgm:presLayoutVars>
          <dgm:chMax val="1"/>
          <dgm:chPref val="1"/>
        </dgm:presLayoutVars>
      </dgm:prSet>
      <dgm:spPr/>
    </dgm:pt>
    <dgm:pt modelId="{A47947BB-708D-4F7E-B072-3C2E42B34B24}" type="pres">
      <dgm:prSet presAssocID="{9646853A-8964-4519-A5B1-0B7D18B2983D}" presName="sibTrans" presStyleCnt="0"/>
      <dgm:spPr/>
    </dgm:pt>
    <dgm:pt modelId="{BDCD0AC9-D564-4025-AD8A-36664A6CBE31}" type="pres">
      <dgm:prSet presAssocID="{1C383F32-22E8-4F62-A3E0-BDC3D5F48992}" presName="compNode" presStyleCnt="0"/>
      <dgm:spPr/>
    </dgm:pt>
    <dgm:pt modelId="{5BDDFF18-9AEC-4E5E-B9AA-33D86F01A63E}" type="pres">
      <dgm:prSet presAssocID="{1C383F32-22E8-4F62-A3E0-BDC3D5F48992}" presName="iconBgRect" presStyleLbl="bgShp" presStyleIdx="2" presStyleCnt="3"/>
      <dgm:spPr>
        <a:prstGeom prst="ellipse">
          <a:avLst/>
        </a:prstGeom>
      </dgm:spPr>
    </dgm:pt>
    <dgm:pt modelId="{F09AEBFF-D2D3-4FFF-AD65-C3CEAEEB10F2}" type="pres">
      <dgm:prSet presAssocID="{1C383F32-22E8-4F62-A3E0-BDC3D5F4899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Stopwatch"/>
        </a:ext>
      </dgm:extLst>
    </dgm:pt>
    <dgm:pt modelId="{F2EBFBCF-0520-415A-A886-3C4F90D208EF}" type="pres">
      <dgm:prSet presAssocID="{1C383F32-22E8-4F62-A3E0-BDC3D5F48992}" presName="spaceRect" presStyleCnt="0"/>
      <dgm:spPr/>
    </dgm:pt>
    <dgm:pt modelId="{AB9CAFAA-6939-48A6-A89B-19D1A94B9EA1}" type="pres">
      <dgm:prSet presAssocID="{1C383F32-22E8-4F62-A3E0-BDC3D5F48992}" presName="textRect" presStyleLbl="revTx" presStyleIdx="2" presStyleCnt="3">
        <dgm:presLayoutVars>
          <dgm:chMax val="1"/>
          <dgm:chPref val="1"/>
        </dgm:presLayoutVars>
      </dgm:prSet>
      <dgm:spPr/>
    </dgm:pt>
  </dgm:ptLst>
  <dgm:cxnLst>
    <dgm:cxn modelId="{A9154303-8225-4248-91DC-1B0156A35F07}" srcId="{01A66772-F185-4D58-B8BB-E9370D7A7A2B}" destId="{49225C73-1633-42F1-AB3B-7CB183E5F8B8}" srcOrd="1" destOrd="0" parTransId="{1A0E2090-1D4F-438A-8766-B6030CE01ADD}" sibTransId="{9646853A-8964-4519-A5B1-0B7D18B2983D}"/>
    <dgm:cxn modelId="{BA953D32-2DFF-47FE-AF26-C6B9E63D38DF}" type="presOf" srcId="{49225C73-1633-42F1-AB3B-7CB183E5F8B8}" destId="{20363298-B2A6-463D-A7BE-F9F67404E389}" srcOrd="0" destOrd="0" presId="urn:microsoft.com/office/officeart/2018/5/layout/IconLeafLabelList"/>
    <dgm:cxn modelId="{EC450542-0ED9-4BD6-9E85-5709B80794C5}" type="presOf" srcId="{01A66772-F185-4D58-B8BB-E9370D7A7A2B}" destId="{B6056BFB-47D7-4C5F-BA11-2CB63C56A52D}" srcOrd="0" destOrd="0" presId="urn:microsoft.com/office/officeart/2018/5/layout/IconLeafLabelList"/>
    <dgm:cxn modelId="{C7AD8469-3C68-4AF9-AB82-79B0043AA120}" srcId="{01A66772-F185-4D58-B8BB-E9370D7A7A2B}" destId="{40FC4FFE-8987-4A26-B7F4-8A516F18ADAE}" srcOrd="0" destOrd="0" parTransId="{CAD7EF86-FB23-41F6-BF42-040B36DEFDB1}" sibTransId="{5B62599A-5C9B-48E7-896E-EA782AC60C8B}"/>
    <dgm:cxn modelId="{C4CCE57E-E871-46D6-BAD5-880252C95D22}" srcId="{01A66772-F185-4D58-B8BB-E9370D7A7A2B}" destId="{1C383F32-22E8-4F62-A3E0-BDC3D5F48992}" srcOrd="2" destOrd="0" parTransId="{A7920A2F-3244-4159-AF04-6A1D38B7B317}" sibTransId="{8500F72A-2C6D-4FDF-9C1D-CA691380EB0B}"/>
    <dgm:cxn modelId="{D55FAE9C-CF3C-44F3-9D1E-DE6DF574E6D9}" type="presOf" srcId="{1C383F32-22E8-4F62-A3E0-BDC3D5F48992}" destId="{AB9CAFAA-6939-48A6-A89B-19D1A94B9EA1}" srcOrd="0" destOrd="0" presId="urn:microsoft.com/office/officeart/2018/5/layout/IconLeafLabelList"/>
    <dgm:cxn modelId="{A85983B4-FADF-419C-BC71-B5F0871C3055}" type="presOf" srcId="{40FC4FFE-8987-4A26-B7F4-8A516F18ADAE}" destId="{08F4E96D-0DB6-4476-8C51-7CC7EC2F227B}" srcOrd="0" destOrd="0" presId="urn:microsoft.com/office/officeart/2018/5/layout/IconLeafLabelList"/>
    <dgm:cxn modelId="{A3E74EE8-8900-4EBD-8983-3BF0AFD6DCC7}" type="presParOf" srcId="{B6056BFB-47D7-4C5F-BA11-2CB63C56A52D}" destId="{311B26C8-22B1-4363-B621-DD56FB7418C8}" srcOrd="0" destOrd="0" presId="urn:microsoft.com/office/officeart/2018/5/layout/IconLeafLabelList"/>
    <dgm:cxn modelId="{044EA9E0-B51B-492A-BE32-015CEAD0BAC9}" type="presParOf" srcId="{311B26C8-22B1-4363-B621-DD56FB7418C8}" destId="{A201D7A7-914C-4D24-8B82-EE40155AB0BE}" srcOrd="0" destOrd="0" presId="urn:microsoft.com/office/officeart/2018/5/layout/IconLeafLabelList"/>
    <dgm:cxn modelId="{08373EC6-14CB-429D-9495-F32683B931D7}" type="presParOf" srcId="{311B26C8-22B1-4363-B621-DD56FB7418C8}" destId="{8FA2F131-CD01-4CBD-B7A5-1B9B5E7F0402}" srcOrd="1" destOrd="0" presId="urn:microsoft.com/office/officeart/2018/5/layout/IconLeafLabelList"/>
    <dgm:cxn modelId="{9AB500F0-62A2-4E73-B4F4-5056804C8D6A}" type="presParOf" srcId="{311B26C8-22B1-4363-B621-DD56FB7418C8}" destId="{F755F00C-B2DB-4097-B4BC-8F1BACC938B7}" srcOrd="2" destOrd="0" presId="urn:microsoft.com/office/officeart/2018/5/layout/IconLeafLabelList"/>
    <dgm:cxn modelId="{676606A7-6564-4CEB-ACE0-4FF9A3A04E67}" type="presParOf" srcId="{311B26C8-22B1-4363-B621-DD56FB7418C8}" destId="{08F4E96D-0DB6-4476-8C51-7CC7EC2F227B}" srcOrd="3" destOrd="0" presId="urn:microsoft.com/office/officeart/2018/5/layout/IconLeafLabelList"/>
    <dgm:cxn modelId="{EAE0F94A-A454-4049-84F7-9EC90E847A03}" type="presParOf" srcId="{B6056BFB-47D7-4C5F-BA11-2CB63C56A52D}" destId="{5AB3C10D-885E-4522-AB39-7ED4318D191A}" srcOrd="1" destOrd="0" presId="urn:microsoft.com/office/officeart/2018/5/layout/IconLeafLabelList"/>
    <dgm:cxn modelId="{B0B5B21A-5ADD-4500-9A67-9B26AF543EBA}" type="presParOf" srcId="{B6056BFB-47D7-4C5F-BA11-2CB63C56A52D}" destId="{2F278BF9-E1B2-4A1C-B065-C19A7B904219}" srcOrd="2" destOrd="0" presId="urn:microsoft.com/office/officeart/2018/5/layout/IconLeafLabelList"/>
    <dgm:cxn modelId="{11FEAF2C-54F7-4E9C-A1D6-5FA0BF7F3665}" type="presParOf" srcId="{2F278BF9-E1B2-4A1C-B065-C19A7B904219}" destId="{543C18BC-1989-44B2-9862-C670C61D3452}" srcOrd="0" destOrd="0" presId="urn:microsoft.com/office/officeart/2018/5/layout/IconLeafLabelList"/>
    <dgm:cxn modelId="{92C17ECB-A80D-4A0E-95CF-40A53D32275F}" type="presParOf" srcId="{2F278BF9-E1B2-4A1C-B065-C19A7B904219}" destId="{E94F35BC-9C76-400A-BBCA-0032259E2E5A}" srcOrd="1" destOrd="0" presId="urn:microsoft.com/office/officeart/2018/5/layout/IconLeafLabelList"/>
    <dgm:cxn modelId="{54E5AE33-4BE6-44E7-871B-1103A0BA7A56}" type="presParOf" srcId="{2F278BF9-E1B2-4A1C-B065-C19A7B904219}" destId="{503A6D04-9ADD-43CC-9847-497CD48F2D11}" srcOrd="2" destOrd="0" presId="urn:microsoft.com/office/officeart/2018/5/layout/IconLeafLabelList"/>
    <dgm:cxn modelId="{3575FCA0-4FCE-460A-8D84-2C767D311A20}" type="presParOf" srcId="{2F278BF9-E1B2-4A1C-B065-C19A7B904219}" destId="{20363298-B2A6-463D-A7BE-F9F67404E389}" srcOrd="3" destOrd="0" presId="urn:microsoft.com/office/officeart/2018/5/layout/IconLeafLabelList"/>
    <dgm:cxn modelId="{4FD22448-C17B-4C43-BAB3-A0B7AA9BCE0D}" type="presParOf" srcId="{B6056BFB-47D7-4C5F-BA11-2CB63C56A52D}" destId="{A47947BB-708D-4F7E-B072-3C2E42B34B24}" srcOrd="3" destOrd="0" presId="urn:microsoft.com/office/officeart/2018/5/layout/IconLeafLabelList"/>
    <dgm:cxn modelId="{75E30F4F-0E76-457B-9D4F-CDE27C2F7F77}" type="presParOf" srcId="{B6056BFB-47D7-4C5F-BA11-2CB63C56A52D}" destId="{BDCD0AC9-D564-4025-AD8A-36664A6CBE31}" srcOrd="4" destOrd="0" presId="urn:microsoft.com/office/officeart/2018/5/layout/IconLeafLabelList"/>
    <dgm:cxn modelId="{C6A367E7-6A7C-42CB-94E4-8EA78AEF87BF}" type="presParOf" srcId="{BDCD0AC9-D564-4025-AD8A-36664A6CBE31}" destId="{5BDDFF18-9AEC-4E5E-B9AA-33D86F01A63E}" srcOrd="0" destOrd="0" presId="urn:microsoft.com/office/officeart/2018/5/layout/IconLeafLabelList"/>
    <dgm:cxn modelId="{B180CBEB-FA9F-4E52-8CA3-A65CB80BB91B}" type="presParOf" srcId="{BDCD0AC9-D564-4025-AD8A-36664A6CBE31}" destId="{F09AEBFF-D2D3-4FFF-AD65-C3CEAEEB10F2}" srcOrd="1" destOrd="0" presId="urn:microsoft.com/office/officeart/2018/5/layout/IconLeafLabelList"/>
    <dgm:cxn modelId="{170B020E-1E19-4EB4-A72C-4FCF01A7DD7E}" type="presParOf" srcId="{BDCD0AC9-D564-4025-AD8A-36664A6CBE31}" destId="{F2EBFBCF-0520-415A-A886-3C4F90D208EF}" srcOrd="2" destOrd="0" presId="urn:microsoft.com/office/officeart/2018/5/layout/IconLeafLabelList"/>
    <dgm:cxn modelId="{CADD8F7D-722C-42A0-AF21-39A3559F8D7B}" type="presParOf" srcId="{BDCD0AC9-D564-4025-AD8A-36664A6CBE31}" destId="{AB9CAFAA-6939-48A6-A89B-19D1A94B9EA1}" srcOrd="3" destOrd="0" presId="urn:microsoft.com/office/officeart/2018/5/layout/IconLeaf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9B70772-A26A-4946-B4F6-93CFD82DA451}" type="doc">
      <dgm:prSet loTypeId="urn:microsoft.com/office/officeart/2005/8/layout/orgChart1" loCatId="hierarchy" qsTypeId="urn:microsoft.com/office/officeart/2005/8/quickstyle/simple1#1" qsCatId="simple" csTypeId="urn:microsoft.com/office/officeart/2005/8/colors/accent4_1" csCatId="accent4" phldr="1"/>
      <dgm:spPr/>
      <dgm:t>
        <a:bodyPr/>
        <a:lstStyle/>
        <a:p>
          <a:endParaRPr lang="en-GB"/>
        </a:p>
      </dgm:t>
    </dgm:pt>
    <dgm:pt modelId="{7A0A33AC-6BE1-4BCC-88A3-CF17CF6B8EF1}">
      <dgm:prSet phldrT="[Text]" custT="1"/>
      <dgm:spPr/>
      <dgm:t>
        <a:bodyPr/>
        <a:lstStyle/>
        <a:p>
          <a:r>
            <a:rPr lang="en-GB" sz="2800" dirty="0">
              <a:solidFill>
                <a:schemeClr val="tx1"/>
              </a:solidFill>
              <a:latin typeface="Calibri" panose="020F0502020204030204" pitchFamily="34" charset="0"/>
              <a:cs typeface="Calibri" panose="020F0502020204030204" pitchFamily="34" charset="0"/>
            </a:rPr>
            <a:t>Training programme</a:t>
          </a:r>
        </a:p>
      </dgm:t>
    </dgm:pt>
    <dgm:pt modelId="{29906009-1355-4C72-A766-C01F613EC9A2}" type="parTrans" cxnId="{9D6A0756-0FBD-41C4-953D-10CE07C44B53}">
      <dgm:prSet/>
      <dgm:spPr/>
      <dgm:t>
        <a:bodyPr/>
        <a:lstStyle/>
        <a:p>
          <a:endParaRPr lang="en-GB"/>
        </a:p>
      </dgm:t>
    </dgm:pt>
    <dgm:pt modelId="{9645EDAB-270F-4E75-985E-93DC8F7FA953}" type="sibTrans" cxnId="{9D6A0756-0FBD-41C4-953D-10CE07C44B53}">
      <dgm:prSet/>
      <dgm:spPr/>
      <dgm:t>
        <a:bodyPr/>
        <a:lstStyle/>
        <a:p>
          <a:endParaRPr lang="en-GB"/>
        </a:p>
      </dgm:t>
    </dgm:pt>
    <dgm:pt modelId="{B7A0DB31-4188-4491-A877-12D7B3291420}">
      <dgm:prSet phldrT="[Text]" custT="1"/>
      <dgm:spPr/>
      <dgm:t>
        <a:bodyPr/>
        <a:lstStyle/>
        <a:p>
          <a:r>
            <a:rPr lang="en-GB" sz="2000" dirty="0">
              <a:latin typeface="Calibri" panose="020F0502020204030204" pitchFamily="34" charset="0"/>
              <a:cs typeface="Calibri" panose="020F0502020204030204" pitchFamily="34" charset="0"/>
            </a:rPr>
            <a:t>Work Shadowing</a:t>
          </a:r>
        </a:p>
      </dgm:t>
    </dgm:pt>
    <dgm:pt modelId="{D05D7E85-4F64-4B22-8A9F-FBB82E6DBBBE}" type="parTrans" cxnId="{E3BC42E8-3CFC-4E7B-8451-08F0E76E2D60}">
      <dgm:prSet/>
      <dgm:spPr/>
      <dgm:t>
        <a:bodyPr/>
        <a:lstStyle/>
        <a:p>
          <a:endParaRPr lang="en-GB"/>
        </a:p>
      </dgm:t>
    </dgm:pt>
    <dgm:pt modelId="{109BF778-CD93-49E2-BF95-3480F894D983}" type="sibTrans" cxnId="{E3BC42E8-3CFC-4E7B-8451-08F0E76E2D60}">
      <dgm:prSet/>
      <dgm:spPr/>
      <dgm:t>
        <a:bodyPr/>
        <a:lstStyle/>
        <a:p>
          <a:endParaRPr lang="en-GB"/>
        </a:p>
      </dgm:t>
    </dgm:pt>
    <dgm:pt modelId="{29FB8D78-275F-49E0-9A14-347D84B74FC7}">
      <dgm:prSet custT="1"/>
      <dgm:spPr/>
      <dgm:t>
        <a:bodyPr/>
        <a:lstStyle/>
        <a:p>
          <a:r>
            <a:rPr lang="en-GB" sz="2000" dirty="0">
              <a:latin typeface="Calibri" panose="020F0502020204030204" pitchFamily="34" charset="0"/>
              <a:cs typeface="Calibri" panose="020F0502020204030204" pitchFamily="34" charset="0"/>
            </a:rPr>
            <a:t>Mentoring</a:t>
          </a:r>
        </a:p>
      </dgm:t>
    </dgm:pt>
    <dgm:pt modelId="{B913347A-2329-4A5D-9EA3-940412DEBA22}" type="parTrans" cxnId="{379EB03A-0ECD-4595-9CC6-070BA45C2A9D}">
      <dgm:prSet/>
      <dgm:spPr/>
      <dgm:t>
        <a:bodyPr/>
        <a:lstStyle/>
        <a:p>
          <a:endParaRPr lang="en-GB"/>
        </a:p>
      </dgm:t>
    </dgm:pt>
    <dgm:pt modelId="{CF26595B-6A76-4812-88B6-3A335763FD18}" type="sibTrans" cxnId="{379EB03A-0ECD-4595-9CC6-070BA45C2A9D}">
      <dgm:prSet/>
      <dgm:spPr/>
      <dgm:t>
        <a:bodyPr/>
        <a:lstStyle/>
        <a:p>
          <a:endParaRPr lang="en-GB"/>
        </a:p>
      </dgm:t>
    </dgm:pt>
    <dgm:pt modelId="{BD191506-DF64-4BCC-BAD7-08E747E8512C}">
      <dgm:prSet custT="1"/>
      <dgm:spPr/>
      <dgm:t>
        <a:bodyPr/>
        <a:lstStyle/>
        <a:p>
          <a:r>
            <a:rPr lang="en-GB" sz="2000" dirty="0">
              <a:latin typeface="Calibri" panose="020F0502020204030204" pitchFamily="34" charset="0"/>
              <a:cs typeface="Calibri" panose="020F0502020204030204" pitchFamily="34" charset="0"/>
            </a:rPr>
            <a:t>Leadership</a:t>
          </a:r>
        </a:p>
      </dgm:t>
    </dgm:pt>
    <dgm:pt modelId="{035D04AC-41E4-4967-BFE6-F9D279200C0A}" type="parTrans" cxnId="{BA0EB6D9-12DB-4EB5-9C56-A25A7CC824F2}">
      <dgm:prSet/>
      <dgm:spPr/>
      <dgm:t>
        <a:bodyPr/>
        <a:lstStyle/>
        <a:p>
          <a:endParaRPr lang="en-GB"/>
        </a:p>
      </dgm:t>
    </dgm:pt>
    <dgm:pt modelId="{6DC6C7B8-4B38-4DAD-B5A7-14E4A7EAE217}" type="sibTrans" cxnId="{BA0EB6D9-12DB-4EB5-9C56-A25A7CC824F2}">
      <dgm:prSet/>
      <dgm:spPr/>
      <dgm:t>
        <a:bodyPr/>
        <a:lstStyle/>
        <a:p>
          <a:endParaRPr lang="en-GB"/>
        </a:p>
      </dgm:t>
    </dgm:pt>
    <dgm:pt modelId="{A6208746-30E5-49DF-8B22-822F325814E2}">
      <dgm:prSet custT="1"/>
      <dgm:spPr/>
      <dgm:t>
        <a:bodyPr/>
        <a:lstStyle/>
        <a:p>
          <a:r>
            <a:rPr lang="en-GB" sz="2000" dirty="0">
              <a:latin typeface="Calibri" panose="020F0502020204030204" pitchFamily="34" charset="0"/>
              <a:cs typeface="Calibri" panose="020F0502020204030204" pitchFamily="34" charset="0"/>
            </a:rPr>
            <a:t>Team Developmen</a:t>
          </a:r>
          <a:r>
            <a:rPr lang="en-GB" sz="1600" dirty="0">
              <a:latin typeface="Calibri" panose="020F0502020204030204" pitchFamily="34" charset="0"/>
              <a:cs typeface="Calibri" panose="020F0502020204030204" pitchFamily="34" charset="0"/>
            </a:rPr>
            <a:t>t</a:t>
          </a:r>
        </a:p>
      </dgm:t>
    </dgm:pt>
    <dgm:pt modelId="{199DE862-1D7B-4C19-B541-4B72B93F17C2}" type="parTrans" cxnId="{61124F17-743A-4BC2-8B67-EBDCE58672AA}">
      <dgm:prSet/>
      <dgm:spPr/>
      <dgm:t>
        <a:bodyPr/>
        <a:lstStyle/>
        <a:p>
          <a:endParaRPr lang="en-GB"/>
        </a:p>
      </dgm:t>
    </dgm:pt>
    <dgm:pt modelId="{1EFF798A-0498-443F-951B-F94A0A87E64D}" type="sibTrans" cxnId="{61124F17-743A-4BC2-8B67-EBDCE58672AA}">
      <dgm:prSet/>
      <dgm:spPr/>
      <dgm:t>
        <a:bodyPr/>
        <a:lstStyle/>
        <a:p>
          <a:endParaRPr lang="en-GB"/>
        </a:p>
      </dgm:t>
    </dgm:pt>
    <dgm:pt modelId="{86587AE1-51A2-408C-B31D-5300895795F3}">
      <dgm:prSet custT="1"/>
      <dgm:spPr/>
      <dgm:t>
        <a:bodyPr/>
        <a:lstStyle/>
        <a:p>
          <a:r>
            <a:rPr lang="en-GB" sz="2000" dirty="0">
              <a:latin typeface="Calibri" panose="020F0502020204030204" pitchFamily="34" charset="0"/>
              <a:cs typeface="Calibri" panose="020F0502020204030204" pitchFamily="34" charset="0"/>
            </a:rPr>
            <a:t>Education Courses</a:t>
          </a:r>
        </a:p>
      </dgm:t>
    </dgm:pt>
    <dgm:pt modelId="{1D113C35-8E25-43F2-8E7B-77E50BCD91DD}" type="parTrans" cxnId="{0E7B8240-7A48-4D10-B805-9B48D27663B9}">
      <dgm:prSet/>
      <dgm:spPr/>
      <dgm:t>
        <a:bodyPr/>
        <a:lstStyle/>
        <a:p>
          <a:endParaRPr lang="en-GB"/>
        </a:p>
      </dgm:t>
    </dgm:pt>
    <dgm:pt modelId="{32B7A94E-1163-469F-ABA8-055FFAE7708C}" type="sibTrans" cxnId="{0E7B8240-7A48-4D10-B805-9B48D27663B9}">
      <dgm:prSet/>
      <dgm:spPr/>
      <dgm:t>
        <a:bodyPr/>
        <a:lstStyle/>
        <a:p>
          <a:endParaRPr lang="en-GB"/>
        </a:p>
      </dgm:t>
    </dgm:pt>
    <dgm:pt modelId="{F1F41112-9BF9-4637-BBEF-650357EBFF72}" type="pres">
      <dgm:prSet presAssocID="{09B70772-A26A-4946-B4F6-93CFD82DA451}" presName="hierChild1" presStyleCnt="0">
        <dgm:presLayoutVars>
          <dgm:orgChart val="1"/>
          <dgm:chPref val="1"/>
          <dgm:dir/>
          <dgm:animOne val="branch"/>
          <dgm:animLvl val="lvl"/>
          <dgm:resizeHandles/>
        </dgm:presLayoutVars>
      </dgm:prSet>
      <dgm:spPr/>
    </dgm:pt>
    <dgm:pt modelId="{F9C2CDBC-B3D8-430B-A63A-ADCE2483CBF0}" type="pres">
      <dgm:prSet presAssocID="{7A0A33AC-6BE1-4BCC-88A3-CF17CF6B8EF1}" presName="hierRoot1" presStyleCnt="0">
        <dgm:presLayoutVars>
          <dgm:hierBranch val="init"/>
        </dgm:presLayoutVars>
      </dgm:prSet>
      <dgm:spPr/>
    </dgm:pt>
    <dgm:pt modelId="{24542984-3197-420C-BDD7-D286ABE6BD9F}" type="pres">
      <dgm:prSet presAssocID="{7A0A33AC-6BE1-4BCC-88A3-CF17CF6B8EF1}" presName="rootComposite1" presStyleCnt="0"/>
      <dgm:spPr/>
    </dgm:pt>
    <dgm:pt modelId="{DB920DEA-44B7-4B59-B010-E242A0F03095}" type="pres">
      <dgm:prSet presAssocID="{7A0A33AC-6BE1-4BCC-88A3-CF17CF6B8EF1}" presName="rootText1" presStyleLbl="node0" presStyleIdx="0" presStyleCnt="1" custScaleX="261924" custScaleY="170761" custLinFactY="-16349" custLinFactNeighborX="-11496" custLinFactNeighborY="-100000">
        <dgm:presLayoutVars>
          <dgm:chPref val="3"/>
        </dgm:presLayoutVars>
      </dgm:prSet>
      <dgm:spPr/>
    </dgm:pt>
    <dgm:pt modelId="{F64B95C9-C0E4-4646-B24C-F90255CFC763}" type="pres">
      <dgm:prSet presAssocID="{7A0A33AC-6BE1-4BCC-88A3-CF17CF6B8EF1}" presName="rootConnector1" presStyleLbl="node1" presStyleIdx="0" presStyleCnt="0"/>
      <dgm:spPr/>
    </dgm:pt>
    <dgm:pt modelId="{88BA9236-982F-4FA8-9D35-4241D0250586}" type="pres">
      <dgm:prSet presAssocID="{7A0A33AC-6BE1-4BCC-88A3-CF17CF6B8EF1}" presName="hierChild2" presStyleCnt="0"/>
      <dgm:spPr/>
    </dgm:pt>
    <dgm:pt modelId="{6549F48A-E394-47FE-911D-CE9F20BC35DD}" type="pres">
      <dgm:prSet presAssocID="{D05D7E85-4F64-4B22-8A9F-FBB82E6DBBBE}" presName="Name37" presStyleLbl="parChTrans1D2" presStyleIdx="0" presStyleCnt="5"/>
      <dgm:spPr/>
    </dgm:pt>
    <dgm:pt modelId="{45560E3B-FD8A-4951-8320-27F7C8CD6C71}" type="pres">
      <dgm:prSet presAssocID="{B7A0DB31-4188-4491-A877-12D7B3291420}" presName="hierRoot2" presStyleCnt="0">
        <dgm:presLayoutVars>
          <dgm:hierBranch val="init"/>
        </dgm:presLayoutVars>
      </dgm:prSet>
      <dgm:spPr/>
    </dgm:pt>
    <dgm:pt modelId="{3F52DCD5-6C52-4A01-B752-AECF62A7F1B9}" type="pres">
      <dgm:prSet presAssocID="{B7A0DB31-4188-4491-A877-12D7B3291420}" presName="rootComposite" presStyleCnt="0"/>
      <dgm:spPr/>
    </dgm:pt>
    <dgm:pt modelId="{6E2D6403-3AB2-4FB0-849F-6FE668ABF8B8}" type="pres">
      <dgm:prSet presAssocID="{B7A0DB31-4188-4491-A877-12D7B3291420}" presName="rootText" presStyleLbl="node2" presStyleIdx="0" presStyleCnt="5" custScaleX="115549">
        <dgm:presLayoutVars>
          <dgm:chPref val="3"/>
        </dgm:presLayoutVars>
      </dgm:prSet>
      <dgm:spPr/>
    </dgm:pt>
    <dgm:pt modelId="{F84DD10F-1CDD-41E7-BCC3-ACBD3C8E8358}" type="pres">
      <dgm:prSet presAssocID="{B7A0DB31-4188-4491-A877-12D7B3291420}" presName="rootConnector" presStyleLbl="node2" presStyleIdx="0" presStyleCnt="5"/>
      <dgm:spPr/>
    </dgm:pt>
    <dgm:pt modelId="{1FD9B7E0-C1AE-4FA1-9CAF-66B2F466ED0B}" type="pres">
      <dgm:prSet presAssocID="{B7A0DB31-4188-4491-A877-12D7B3291420}" presName="hierChild4" presStyleCnt="0"/>
      <dgm:spPr/>
    </dgm:pt>
    <dgm:pt modelId="{E57049FB-44AF-445C-B4E3-AE975E91CC42}" type="pres">
      <dgm:prSet presAssocID="{B7A0DB31-4188-4491-A877-12D7B3291420}" presName="hierChild5" presStyleCnt="0"/>
      <dgm:spPr/>
    </dgm:pt>
    <dgm:pt modelId="{9C593FB2-977A-4840-92EF-05851EDB3C1D}" type="pres">
      <dgm:prSet presAssocID="{B913347A-2329-4A5D-9EA3-940412DEBA22}" presName="Name37" presStyleLbl="parChTrans1D2" presStyleIdx="1" presStyleCnt="5"/>
      <dgm:spPr/>
    </dgm:pt>
    <dgm:pt modelId="{C0560A93-A23B-4570-B35C-DDB82A29D5FD}" type="pres">
      <dgm:prSet presAssocID="{29FB8D78-275F-49E0-9A14-347D84B74FC7}" presName="hierRoot2" presStyleCnt="0">
        <dgm:presLayoutVars>
          <dgm:hierBranch val="init"/>
        </dgm:presLayoutVars>
      </dgm:prSet>
      <dgm:spPr/>
    </dgm:pt>
    <dgm:pt modelId="{A81A2DC1-DB03-488A-A6D6-3220BD8A554A}" type="pres">
      <dgm:prSet presAssocID="{29FB8D78-275F-49E0-9A14-347D84B74FC7}" presName="rootComposite" presStyleCnt="0"/>
      <dgm:spPr/>
    </dgm:pt>
    <dgm:pt modelId="{ADC698EE-23C7-4D78-A846-F9D41529EF21}" type="pres">
      <dgm:prSet presAssocID="{29FB8D78-275F-49E0-9A14-347D84B74FC7}" presName="rootText" presStyleLbl="node2" presStyleIdx="1" presStyleCnt="5">
        <dgm:presLayoutVars>
          <dgm:chPref val="3"/>
        </dgm:presLayoutVars>
      </dgm:prSet>
      <dgm:spPr/>
    </dgm:pt>
    <dgm:pt modelId="{CF1F57C5-DB8C-4D5A-A8E3-1A763326AFD6}" type="pres">
      <dgm:prSet presAssocID="{29FB8D78-275F-49E0-9A14-347D84B74FC7}" presName="rootConnector" presStyleLbl="node2" presStyleIdx="1" presStyleCnt="5"/>
      <dgm:spPr/>
    </dgm:pt>
    <dgm:pt modelId="{D645E82B-301D-4AFA-B59A-0E9D87CD41EF}" type="pres">
      <dgm:prSet presAssocID="{29FB8D78-275F-49E0-9A14-347D84B74FC7}" presName="hierChild4" presStyleCnt="0"/>
      <dgm:spPr/>
    </dgm:pt>
    <dgm:pt modelId="{EEA0EAB4-0ACB-4050-ADCD-B08AFB031E62}" type="pres">
      <dgm:prSet presAssocID="{29FB8D78-275F-49E0-9A14-347D84B74FC7}" presName="hierChild5" presStyleCnt="0"/>
      <dgm:spPr/>
    </dgm:pt>
    <dgm:pt modelId="{54F1D5FF-685B-4B12-9FE2-0EBF1B8F211B}" type="pres">
      <dgm:prSet presAssocID="{035D04AC-41E4-4967-BFE6-F9D279200C0A}" presName="Name37" presStyleLbl="parChTrans1D2" presStyleIdx="2" presStyleCnt="5"/>
      <dgm:spPr/>
    </dgm:pt>
    <dgm:pt modelId="{F3478A40-49D5-4063-8D61-9EA762CE5A65}" type="pres">
      <dgm:prSet presAssocID="{BD191506-DF64-4BCC-BAD7-08E747E8512C}" presName="hierRoot2" presStyleCnt="0">
        <dgm:presLayoutVars>
          <dgm:hierBranch val="init"/>
        </dgm:presLayoutVars>
      </dgm:prSet>
      <dgm:spPr/>
    </dgm:pt>
    <dgm:pt modelId="{37720802-8A0F-4719-8177-B63DD8BA8C6F}" type="pres">
      <dgm:prSet presAssocID="{BD191506-DF64-4BCC-BAD7-08E747E8512C}" presName="rootComposite" presStyleCnt="0"/>
      <dgm:spPr/>
    </dgm:pt>
    <dgm:pt modelId="{91F9D675-C9E2-48EC-83CB-314B5AD06312}" type="pres">
      <dgm:prSet presAssocID="{BD191506-DF64-4BCC-BAD7-08E747E8512C}" presName="rootText" presStyleLbl="node2" presStyleIdx="2" presStyleCnt="5" custScaleX="116387">
        <dgm:presLayoutVars>
          <dgm:chPref val="3"/>
        </dgm:presLayoutVars>
      </dgm:prSet>
      <dgm:spPr/>
    </dgm:pt>
    <dgm:pt modelId="{36B5FB98-E468-413A-9904-83A30CC89079}" type="pres">
      <dgm:prSet presAssocID="{BD191506-DF64-4BCC-BAD7-08E747E8512C}" presName="rootConnector" presStyleLbl="node2" presStyleIdx="2" presStyleCnt="5"/>
      <dgm:spPr/>
    </dgm:pt>
    <dgm:pt modelId="{F6A533C4-B3AF-4352-9D3C-9D41B9682C8B}" type="pres">
      <dgm:prSet presAssocID="{BD191506-DF64-4BCC-BAD7-08E747E8512C}" presName="hierChild4" presStyleCnt="0"/>
      <dgm:spPr/>
    </dgm:pt>
    <dgm:pt modelId="{3A476002-DED7-45EB-B90A-EE407D15FCE5}" type="pres">
      <dgm:prSet presAssocID="{BD191506-DF64-4BCC-BAD7-08E747E8512C}" presName="hierChild5" presStyleCnt="0"/>
      <dgm:spPr/>
    </dgm:pt>
    <dgm:pt modelId="{2F7DDA19-6710-419E-8100-746867B0D4CC}" type="pres">
      <dgm:prSet presAssocID="{199DE862-1D7B-4C19-B541-4B72B93F17C2}" presName="Name37" presStyleLbl="parChTrans1D2" presStyleIdx="3" presStyleCnt="5"/>
      <dgm:spPr/>
    </dgm:pt>
    <dgm:pt modelId="{0186E333-23A9-4CEB-87DF-C2A376D306B3}" type="pres">
      <dgm:prSet presAssocID="{A6208746-30E5-49DF-8B22-822F325814E2}" presName="hierRoot2" presStyleCnt="0">
        <dgm:presLayoutVars>
          <dgm:hierBranch val="init"/>
        </dgm:presLayoutVars>
      </dgm:prSet>
      <dgm:spPr/>
    </dgm:pt>
    <dgm:pt modelId="{E0EFB1A8-A932-4922-A6AE-4C644F756368}" type="pres">
      <dgm:prSet presAssocID="{A6208746-30E5-49DF-8B22-822F325814E2}" presName="rootComposite" presStyleCnt="0"/>
      <dgm:spPr/>
    </dgm:pt>
    <dgm:pt modelId="{6F6BE1DD-EF87-4EE5-BC31-1AEF5152CDF6}" type="pres">
      <dgm:prSet presAssocID="{A6208746-30E5-49DF-8B22-822F325814E2}" presName="rootText" presStyleLbl="node2" presStyleIdx="3" presStyleCnt="5" custScaleX="124112">
        <dgm:presLayoutVars>
          <dgm:chPref val="3"/>
        </dgm:presLayoutVars>
      </dgm:prSet>
      <dgm:spPr/>
    </dgm:pt>
    <dgm:pt modelId="{4CF208A1-6F5A-4769-9D67-1D2660372C5D}" type="pres">
      <dgm:prSet presAssocID="{A6208746-30E5-49DF-8B22-822F325814E2}" presName="rootConnector" presStyleLbl="node2" presStyleIdx="3" presStyleCnt="5"/>
      <dgm:spPr/>
    </dgm:pt>
    <dgm:pt modelId="{4A5BF1CE-1809-4319-88FB-8A9E4FFBA3FD}" type="pres">
      <dgm:prSet presAssocID="{A6208746-30E5-49DF-8B22-822F325814E2}" presName="hierChild4" presStyleCnt="0"/>
      <dgm:spPr/>
    </dgm:pt>
    <dgm:pt modelId="{7AE4EFE3-1351-4AB5-9991-87B4E678E32C}" type="pres">
      <dgm:prSet presAssocID="{A6208746-30E5-49DF-8B22-822F325814E2}" presName="hierChild5" presStyleCnt="0"/>
      <dgm:spPr/>
    </dgm:pt>
    <dgm:pt modelId="{3AF609F4-9E1F-46BB-90D7-094338FCCEC2}" type="pres">
      <dgm:prSet presAssocID="{1D113C35-8E25-43F2-8E7B-77E50BCD91DD}" presName="Name37" presStyleLbl="parChTrans1D2" presStyleIdx="4" presStyleCnt="5"/>
      <dgm:spPr/>
    </dgm:pt>
    <dgm:pt modelId="{EE9C6570-0FA5-4B54-8AB3-A98B99884041}" type="pres">
      <dgm:prSet presAssocID="{86587AE1-51A2-408C-B31D-5300895795F3}" presName="hierRoot2" presStyleCnt="0">
        <dgm:presLayoutVars>
          <dgm:hierBranch val="init"/>
        </dgm:presLayoutVars>
      </dgm:prSet>
      <dgm:spPr/>
    </dgm:pt>
    <dgm:pt modelId="{8E1303A6-4B69-441C-8878-E255079A8A72}" type="pres">
      <dgm:prSet presAssocID="{86587AE1-51A2-408C-B31D-5300895795F3}" presName="rootComposite" presStyleCnt="0"/>
      <dgm:spPr/>
    </dgm:pt>
    <dgm:pt modelId="{265FACE7-A4C7-40E2-BD0E-5763086C5B8E}" type="pres">
      <dgm:prSet presAssocID="{86587AE1-51A2-408C-B31D-5300895795F3}" presName="rootText" presStyleLbl="node2" presStyleIdx="4" presStyleCnt="5">
        <dgm:presLayoutVars>
          <dgm:chPref val="3"/>
        </dgm:presLayoutVars>
      </dgm:prSet>
      <dgm:spPr/>
    </dgm:pt>
    <dgm:pt modelId="{7536FB13-42EC-4811-8EA9-E43807236154}" type="pres">
      <dgm:prSet presAssocID="{86587AE1-51A2-408C-B31D-5300895795F3}" presName="rootConnector" presStyleLbl="node2" presStyleIdx="4" presStyleCnt="5"/>
      <dgm:spPr/>
    </dgm:pt>
    <dgm:pt modelId="{39A38E8E-88FA-4F7E-B303-B4872B12FFD1}" type="pres">
      <dgm:prSet presAssocID="{86587AE1-51A2-408C-B31D-5300895795F3}" presName="hierChild4" presStyleCnt="0"/>
      <dgm:spPr/>
    </dgm:pt>
    <dgm:pt modelId="{92AC4E94-EFB7-40F4-9547-E2E0796C019E}" type="pres">
      <dgm:prSet presAssocID="{86587AE1-51A2-408C-B31D-5300895795F3}" presName="hierChild5" presStyleCnt="0"/>
      <dgm:spPr/>
    </dgm:pt>
    <dgm:pt modelId="{60EBFCB5-CB6C-48F0-9762-03B525A80B3C}" type="pres">
      <dgm:prSet presAssocID="{7A0A33AC-6BE1-4BCC-88A3-CF17CF6B8EF1}" presName="hierChild3" presStyleCnt="0"/>
      <dgm:spPr/>
    </dgm:pt>
  </dgm:ptLst>
  <dgm:cxnLst>
    <dgm:cxn modelId="{FD6D1510-6C23-48A5-AD27-2FB4E147C149}" type="presOf" srcId="{7A0A33AC-6BE1-4BCC-88A3-CF17CF6B8EF1}" destId="{DB920DEA-44B7-4B59-B010-E242A0F03095}" srcOrd="0" destOrd="0" presId="urn:microsoft.com/office/officeart/2005/8/layout/orgChart1"/>
    <dgm:cxn modelId="{F6B40B12-AEDD-46D7-B50B-DAD97660A3D8}" type="presOf" srcId="{D05D7E85-4F64-4B22-8A9F-FBB82E6DBBBE}" destId="{6549F48A-E394-47FE-911D-CE9F20BC35DD}" srcOrd="0" destOrd="0" presId="urn:microsoft.com/office/officeart/2005/8/layout/orgChart1"/>
    <dgm:cxn modelId="{61124F17-743A-4BC2-8B67-EBDCE58672AA}" srcId="{7A0A33AC-6BE1-4BCC-88A3-CF17CF6B8EF1}" destId="{A6208746-30E5-49DF-8B22-822F325814E2}" srcOrd="3" destOrd="0" parTransId="{199DE862-1D7B-4C19-B541-4B72B93F17C2}" sibTransId="{1EFF798A-0498-443F-951B-F94A0A87E64D}"/>
    <dgm:cxn modelId="{AF1B2723-88D0-478A-9E53-F2EAAF621E1B}" type="presOf" srcId="{BD191506-DF64-4BCC-BAD7-08E747E8512C}" destId="{36B5FB98-E468-413A-9904-83A30CC89079}" srcOrd="1" destOrd="0" presId="urn:microsoft.com/office/officeart/2005/8/layout/orgChart1"/>
    <dgm:cxn modelId="{D9845B29-BA38-4A20-8DDB-272129CE9B63}" type="presOf" srcId="{199DE862-1D7B-4C19-B541-4B72B93F17C2}" destId="{2F7DDA19-6710-419E-8100-746867B0D4CC}" srcOrd="0" destOrd="0" presId="urn:microsoft.com/office/officeart/2005/8/layout/orgChart1"/>
    <dgm:cxn modelId="{D646BA31-5AB7-4F68-AB45-FF5BDFCA3209}" type="presOf" srcId="{29FB8D78-275F-49E0-9A14-347D84B74FC7}" destId="{ADC698EE-23C7-4D78-A846-F9D41529EF21}" srcOrd="0" destOrd="0" presId="urn:microsoft.com/office/officeart/2005/8/layout/orgChart1"/>
    <dgm:cxn modelId="{047E7232-4727-4FA2-91B8-2604E2FBA47B}" type="presOf" srcId="{09B70772-A26A-4946-B4F6-93CFD82DA451}" destId="{F1F41112-9BF9-4637-BBEF-650357EBFF72}" srcOrd="0" destOrd="0" presId="urn:microsoft.com/office/officeart/2005/8/layout/orgChart1"/>
    <dgm:cxn modelId="{379EB03A-0ECD-4595-9CC6-070BA45C2A9D}" srcId="{7A0A33AC-6BE1-4BCC-88A3-CF17CF6B8EF1}" destId="{29FB8D78-275F-49E0-9A14-347D84B74FC7}" srcOrd="1" destOrd="0" parTransId="{B913347A-2329-4A5D-9EA3-940412DEBA22}" sibTransId="{CF26595B-6A76-4812-88B6-3A335763FD18}"/>
    <dgm:cxn modelId="{0E7B8240-7A48-4D10-B805-9B48D27663B9}" srcId="{7A0A33AC-6BE1-4BCC-88A3-CF17CF6B8EF1}" destId="{86587AE1-51A2-408C-B31D-5300895795F3}" srcOrd="4" destOrd="0" parTransId="{1D113C35-8E25-43F2-8E7B-77E50BCD91DD}" sibTransId="{32B7A94E-1163-469F-ABA8-055FFAE7708C}"/>
    <dgm:cxn modelId="{89620D62-B990-4657-8CB6-278D61E0B4CD}" type="presOf" srcId="{A6208746-30E5-49DF-8B22-822F325814E2}" destId="{6F6BE1DD-EF87-4EE5-BC31-1AEF5152CDF6}" srcOrd="0" destOrd="0" presId="urn:microsoft.com/office/officeart/2005/8/layout/orgChart1"/>
    <dgm:cxn modelId="{D22B0447-34F9-4711-AB39-538BBB8C7A59}" type="presOf" srcId="{29FB8D78-275F-49E0-9A14-347D84B74FC7}" destId="{CF1F57C5-DB8C-4D5A-A8E3-1A763326AFD6}" srcOrd="1" destOrd="0" presId="urn:microsoft.com/office/officeart/2005/8/layout/orgChart1"/>
    <dgm:cxn modelId="{FDC58A6B-64C0-4F7B-A4B5-CA6FE1E03FF6}" type="presOf" srcId="{A6208746-30E5-49DF-8B22-822F325814E2}" destId="{4CF208A1-6F5A-4769-9D67-1D2660372C5D}" srcOrd="1" destOrd="0" presId="urn:microsoft.com/office/officeart/2005/8/layout/orgChart1"/>
    <dgm:cxn modelId="{CB875F4D-151F-4346-B56B-BA437D3BC305}" type="presOf" srcId="{86587AE1-51A2-408C-B31D-5300895795F3}" destId="{265FACE7-A4C7-40E2-BD0E-5763086C5B8E}" srcOrd="0" destOrd="0" presId="urn:microsoft.com/office/officeart/2005/8/layout/orgChart1"/>
    <dgm:cxn modelId="{9D6A0756-0FBD-41C4-953D-10CE07C44B53}" srcId="{09B70772-A26A-4946-B4F6-93CFD82DA451}" destId="{7A0A33AC-6BE1-4BCC-88A3-CF17CF6B8EF1}" srcOrd="0" destOrd="0" parTransId="{29906009-1355-4C72-A766-C01F613EC9A2}" sibTransId="{9645EDAB-270F-4E75-985E-93DC8F7FA953}"/>
    <dgm:cxn modelId="{DA7F4A82-53F2-408E-AA4C-0A9C66A15A52}" type="presOf" srcId="{B7A0DB31-4188-4491-A877-12D7B3291420}" destId="{6E2D6403-3AB2-4FB0-849F-6FE668ABF8B8}" srcOrd="0" destOrd="0" presId="urn:microsoft.com/office/officeart/2005/8/layout/orgChart1"/>
    <dgm:cxn modelId="{94695384-430D-4904-9406-29FA7B570A0D}" type="presOf" srcId="{B913347A-2329-4A5D-9EA3-940412DEBA22}" destId="{9C593FB2-977A-4840-92EF-05851EDB3C1D}" srcOrd="0" destOrd="0" presId="urn:microsoft.com/office/officeart/2005/8/layout/orgChart1"/>
    <dgm:cxn modelId="{E600F78B-D060-41C0-A1EA-958D6AB551D6}" type="presOf" srcId="{B7A0DB31-4188-4491-A877-12D7B3291420}" destId="{F84DD10F-1CDD-41E7-BCC3-ACBD3C8E8358}" srcOrd="1" destOrd="0" presId="urn:microsoft.com/office/officeart/2005/8/layout/orgChart1"/>
    <dgm:cxn modelId="{07F9A4CC-402C-4CA5-A175-596658A5C58E}" type="presOf" srcId="{1D113C35-8E25-43F2-8E7B-77E50BCD91DD}" destId="{3AF609F4-9E1F-46BB-90D7-094338FCCEC2}" srcOrd="0" destOrd="0" presId="urn:microsoft.com/office/officeart/2005/8/layout/orgChart1"/>
    <dgm:cxn modelId="{BA0EB6D9-12DB-4EB5-9C56-A25A7CC824F2}" srcId="{7A0A33AC-6BE1-4BCC-88A3-CF17CF6B8EF1}" destId="{BD191506-DF64-4BCC-BAD7-08E747E8512C}" srcOrd="2" destOrd="0" parTransId="{035D04AC-41E4-4967-BFE6-F9D279200C0A}" sibTransId="{6DC6C7B8-4B38-4DAD-B5A7-14E4A7EAE217}"/>
    <dgm:cxn modelId="{E3BC42E8-3CFC-4E7B-8451-08F0E76E2D60}" srcId="{7A0A33AC-6BE1-4BCC-88A3-CF17CF6B8EF1}" destId="{B7A0DB31-4188-4491-A877-12D7B3291420}" srcOrd="0" destOrd="0" parTransId="{D05D7E85-4F64-4B22-8A9F-FBB82E6DBBBE}" sibTransId="{109BF778-CD93-49E2-BF95-3480F894D983}"/>
    <dgm:cxn modelId="{222F29ED-CB2F-47ED-9AEF-FC3AF8426AAB}" type="presOf" srcId="{7A0A33AC-6BE1-4BCC-88A3-CF17CF6B8EF1}" destId="{F64B95C9-C0E4-4646-B24C-F90255CFC763}" srcOrd="1" destOrd="0" presId="urn:microsoft.com/office/officeart/2005/8/layout/orgChart1"/>
    <dgm:cxn modelId="{5DD306EE-9B65-46B6-A9B3-F2FE4DEDE66B}" type="presOf" srcId="{035D04AC-41E4-4967-BFE6-F9D279200C0A}" destId="{54F1D5FF-685B-4B12-9FE2-0EBF1B8F211B}" srcOrd="0" destOrd="0" presId="urn:microsoft.com/office/officeart/2005/8/layout/orgChart1"/>
    <dgm:cxn modelId="{246A88EE-3C41-4652-9509-E842238C9590}" type="presOf" srcId="{86587AE1-51A2-408C-B31D-5300895795F3}" destId="{7536FB13-42EC-4811-8EA9-E43807236154}" srcOrd="1" destOrd="0" presId="urn:microsoft.com/office/officeart/2005/8/layout/orgChart1"/>
    <dgm:cxn modelId="{3E2553F2-7A4B-4B06-986B-A631AE9F3B5D}" type="presOf" srcId="{BD191506-DF64-4BCC-BAD7-08E747E8512C}" destId="{91F9D675-C9E2-48EC-83CB-314B5AD06312}" srcOrd="0" destOrd="0" presId="urn:microsoft.com/office/officeart/2005/8/layout/orgChart1"/>
    <dgm:cxn modelId="{E57A077D-BAAA-427A-B1AF-6822F3A5D1AB}" type="presParOf" srcId="{F1F41112-9BF9-4637-BBEF-650357EBFF72}" destId="{F9C2CDBC-B3D8-430B-A63A-ADCE2483CBF0}" srcOrd="0" destOrd="0" presId="urn:microsoft.com/office/officeart/2005/8/layout/orgChart1"/>
    <dgm:cxn modelId="{8CFC50D9-2E2C-468A-AE4D-61EF9B4B0651}" type="presParOf" srcId="{F9C2CDBC-B3D8-430B-A63A-ADCE2483CBF0}" destId="{24542984-3197-420C-BDD7-D286ABE6BD9F}" srcOrd="0" destOrd="0" presId="urn:microsoft.com/office/officeart/2005/8/layout/orgChart1"/>
    <dgm:cxn modelId="{78A83C48-7E7F-4A34-8B50-3C5D0FD64CE4}" type="presParOf" srcId="{24542984-3197-420C-BDD7-D286ABE6BD9F}" destId="{DB920DEA-44B7-4B59-B010-E242A0F03095}" srcOrd="0" destOrd="0" presId="urn:microsoft.com/office/officeart/2005/8/layout/orgChart1"/>
    <dgm:cxn modelId="{9D9579E9-6573-441F-A779-35907E704006}" type="presParOf" srcId="{24542984-3197-420C-BDD7-D286ABE6BD9F}" destId="{F64B95C9-C0E4-4646-B24C-F90255CFC763}" srcOrd="1" destOrd="0" presId="urn:microsoft.com/office/officeart/2005/8/layout/orgChart1"/>
    <dgm:cxn modelId="{899264F6-6408-4F9E-A6B6-F1569ED36D09}" type="presParOf" srcId="{F9C2CDBC-B3D8-430B-A63A-ADCE2483CBF0}" destId="{88BA9236-982F-4FA8-9D35-4241D0250586}" srcOrd="1" destOrd="0" presId="urn:microsoft.com/office/officeart/2005/8/layout/orgChart1"/>
    <dgm:cxn modelId="{1E18E28B-9EDA-459D-BE05-165ECDDC7E93}" type="presParOf" srcId="{88BA9236-982F-4FA8-9D35-4241D0250586}" destId="{6549F48A-E394-47FE-911D-CE9F20BC35DD}" srcOrd="0" destOrd="0" presId="urn:microsoft.com/office/officeart/2005/8/layout/orgChart1"/>
    <dgm:cxn modelId="{435B2CEF-56A3-42F4-BF81-F303450B5487}" type="presParOf" srcId="{88BA9236-982F-4FA8-9D35-4241D0250586}" destId="{45560E3B-FD8A-4951-8320-27F7C8CD6C71}" srcOrd="1" destOrd="0" presId="urn:microsoft.com/office/officeart/2005/8/layout/orgChart1"/>
    <dgm:cxn modelId="{A05E1217-BBFA-42D9-9C90-7F85E6C85298}" type="presParOf" srcId="{45560E3B-FD8A-4951-8320-27F7C8CD6C71}" destId="{3F52DCD5-6C52-4A01-B752-AECF62A7F1B9}" srcOrd="0" destOrd="0" presId="urn:microsoft.com/office/officeart/2005/8/layout/orgChart1"/>
    <dgm:cxn modelId="{469CC760-50FC-45F6-8B1F-11FE6AF07AD6}" type="presParOf" srcId="{3F52DCD5-6C52-4A01-B752-AECF62A7F1B9}" destId="{6E2D6403-3AB2-4FB0-849F-6FE668ABF8B8}" srcOrd="0" destOrd="0" presId="urn:microsoft.com/office/officeart/2005/8/layout/orgChart1"/>
    <dgm:cxn modelId="{670D521F-53AB-412C-8469-4C09F91D63E8}" type="presParOf" srcId="{3F52DCD5-6C52-4A01-B752-AECF62A7F1B9}" destId="{F84DD10F-1CDD-41E7-BCC3-ACBD3C8E8358}" srcOrd="1" destOrd="0" presId="urn:microsoft.com/office/officeart/2005/8/layout/orgChart1"/>
    <dgm:cxn modelId="{E2EE0BC4-9255-49B8-AB08-57181D82AF47}" type="presParOf" srcId="{45560E3B-FD8A-4951-8320-27F7C8CD6C71}" destId="{1FD9B7E0-C1AE-4FA1-9CAF-66B2F466ED0B}" srcOrd="1" destOrd="0" presId="urn:microsoft.com/office/officeart/2005/8/layout/orgChart1"/>
    <dgm:cxn modelId="{126C4EC0-24AD-4600-8DBF-D93D5A273661}" type="presParOf" srcId="{45560E3B-FD8A-4951-8320-27F7C8CD6C71}" destId="{E57049FB-44AF-445C-B4E3-AE975E91CC42}" srcOrd="2" destOrd="0" presId="urn:microsoft.com/office/officeart/2005/8/layout/orgChart1"/>
    <dgm:cxn modelId="{60831400-E194-4665-94EC-E562CC12D400}" type="presParOf" srcId="{88BA9236-982F-4FA8-9D35-4241D0250586}" destId="{9C593FB2-977A-4840-92EF-05851EDB3C1D}" srcOrd="2" destOrd="0" presId="urn:microsoft.com/office/officeart/2005/8/layout/orgChart1"/>
    <dgm:cxn modelId="{FAA6B91F-D310-42A9-8633-3F84EC147B70}" type="presParOf" srcId="{88BA9236-982F-4FA8-9D35-4241D0250586}" destId="{C0560A93-A23B-4570-B35C-DDB82A29D5FD}" srcOrd="3" destOrd="0" presId="urn:microsoft.com/office/officeart/2005/8/layout/orgChart1"/>
    <dgm:cxn modelId="{61C1E7CE-96E9-428C-BB2C-8558323D7882}" type="presParOf" srcId="{C0560A93-A23B-4570-B35C-DDB82A29D5FD}" destId="{A81A2DC1-DB03-488A-A6D6-3220BD8A554A}" srcOrd="0" destOrd="0" presId="urn:microsoft.com/office/officeart/2005/8/layout/orgChart1"/>
    <dgm:cxn modelId="{64386085-7E6D-4755-AFC9-7219DD4D0482}" type="presParOf" srcId="{A81A2DC1-DB03-488A-A6D6-3220BD8A554A}" destId="{ADC698EE-23C7-4D78-A846-F9D41529EF21}" srcOrd="0" destOrd="0" presId="urn:microsoft.com/office/officeart/2005/8/layout/orgChart1"/>
    <dgm:cxn modelId="{D7759AAB-44BA-4A1B-8761-D7D2422B0E94}" type="presParOf" srcId="{A81A2DC1-DB03-488A-A6D6-3220BD8A554A}" destId="{CF1F57C5-DB8C-4D5A-A8E3-1A763326AFD6}" srcOrd="1" destOrd="0" presId="urn:microsoft.com/office/officeart/2005/8/layout/orgChart1"/>
    <dgm:cxn modelId="{866235D3-B391-41FA-B568-85CDA15ECAC4}" type="presParOf" srcId="{C0560A93-A23B-4570-B35C-DDB82A29D5FD}" destId="{D645E82B-301D-4AFA-B59A-0E9D87CD41EF}" srcOrd="1" destOrd="0" presId="urn:microsoft.com/office/officeart/2005/8/layout/orgChart1"/>
    <dgm:cxn modelId="{69BD02F8-B149-418F-B044-A32FBE22B33B}" type="presParOf" srcId="{C0560A93-A23B-4570-B35C-DDB82A29D5FD}" destId="{EEA0EAB4-0ACB-4050-ADCD-B08AFB031E62}" srcOrd="2" destOrd="0" presId="urn:microsoft.com/office/officeart/2005/8/layout/orgChart1"/>
    <dgm:cxn modelId="{8082405E-2624-46FD-80F1-8D2E85749779}" type="presParOf" srcId="{88BA9236-982F-4FA8-9D35-4241D0250586}" destId="{54F1D5FF-685B-4B12-9FE2-0EBF1B8F211B}" srcOrd="4" destOrd="0" presId="urn:microsoft.com/office/officeart/2005/8/layout/orgChart1"/>
    <dgm:cxn modelId="{C234D3BC-CDBA-4FF9-BB14-4EF5B0CBE03E}" type="presParOf" srcId="{88BA9236-982F-4FA8-9D35-4241D0250586}" destId="{F3478A40-49D5-4063-8D61-9EA762CE5A65}" srcOrd="5" destOrd="0" presId="urn:microsoft.com/office/officeart/2005/8/layout/orgChart1"/>
    <dgm:cxn modelId="{87C82978-75E3-4027-9D36-F06174103F3E}" type="presParOf" srcId="{F3478A40-49D5-4063-8D61-9EA762CE5A65}" destId="{37720802-8A0F-4719-8177-B63DD8BA8C6F}" srcOrd="0" destOrd="0" presId="urn:microsoft.com/office/officeart/2005/8/layout/orgChart1"/>
    <dgm:cxn modelId="{5BD2C2FA-4C52-4B8B-B8A2-8415D1B7C393}" type="presParOf" srcId="{37720802-8A0F-4719-8177-B63DD8BA8C6F}" destId="{91F9D675-C9E2-48EC-83CB-314B5AD06312}" srcOrd="0" destOrd="0" presId="urn:microsoft.com/office/officeart/2005/8/layout/orgChart1"/>
    <dgm:cxn modelId="{72A8A7D7-46A2-4F1B-BDCA-BF2D75E431D9}" type="presParOf" srcId="{37720802-8A0F-4719-8177-B63DD8BA8C6F}" destId="{36B5FB98-E468-413A-9904-83A30CC89079}" srcOrd="1" destOrd="0" presId="urn:microsoft.com/office/officeart/2005/8/layout/orgChart1"/>
    <dgm:cxn modelId="{99BC1788-4919-45FD-B58C-DB9E3687E95B}" type="presParOf" srcId="{F3478A40-49D5-4063-8D61-9EA762CE5A65}" destId="{F6A533C4-B3AF-4352-9D3C-9D41B9682C8B}" srcOrd="1" destOrd="0" presId="urn:microsoft.com/office/officeart/2005/8/layout/orgChart1"/>
    <dgm:cxn modelId="{A4CD1167-B70A-4F73-B8A1-88D9BA1CEB05}" type="presParOf" srcId="{F3478A40-49D5-4063-8D61-9EA762CE5A65}" destId="{3A476002-DED7-45EB-B90A-EE407D15FCE5}" srcOrd="2" destOrd="0" presId="urn:microsoft.com/office/officeart/2005/8/layout/orgChart1"/>
    <dgm:cxn modelId="{48884B72-9679-4CBC-8B0C-F3BC09A5B598}" type="presParOf" srcId="{88BA9236-982F-4FA8-9D35-4241D0250586}" destId="{2F7DDA19-6710-419E-8100-746867B0D4CC}" srcOrd="6" destOrd="0" presId="urn:microsoft.com/office/officeart/2005/8/layout/orgChart1"/>
    <dgm:cxn modelId="{6E0F13DF-ABB5-47AC-97ED-407300E84E4B}" type="presParOf" srcId="{88BA9236-982F-4FA8-9D35-4241D0250586}" destId="{0186E333-23A9-4CEB-87DF-C2A376D306B3}" srcOrd="7" destOrd="0" presId="urn:microsoft.com/office/officeart/2005/8/layout/orgChart1"/>
    <dgm:cxn modelId="{622A3079-3261-4255-8795-91D400E3703B}" type="presParOf" srcId="{0186E333-23A9-4CEB-87DF-C2A376D306B3}" destId="{E0EFB1A8-A932-4922-A6AE-4C644F756368}" srcOrd="0" destOrd="0" presId="urn:microsoft.com/office/officeart/2005/8/layout/orgChart1"/>
    <dgm:cxn modelId="{44C1B2AA-0A23-437D-83CC-770075B68BFD}" type="presParOf" srcId="{E0EFB1A8-A932-4922-A6AE-4C644F756368}" destId="{6F6BE1DD-EF87-4EE5-BC31-1AEF5152CDF6}" srcOrd="0" destOrd="0" presId="urn:microsoft.com/office/officeart/2005/8/layout/orgChart1"/>
    <dgm:cxn modelId="{5096BAB5-F6B1-44D2-B016-605504A6F43D}" type="presParOf" srcId="{E0EFB1A8-A932-4922-A6AE-4C644F756368}" destId="{4CF208A1-6F5A-4769-9D67-1D2660372C5D}" srcOrd="1" destOrd="0" presId="urn:microsoft.com/office/officeart/2005/8/layout/orgChart1"/>
    <dgm:cxn modelId="{89389BA6-0C69-457C-890E-2425043308DE}" type="presParOf" srcId="{0186E333-23A9-4CEB-87DF-C2A376D306B3}" destId="{4A5BF1CE-1809-4319-88FB-8A9E4FFBA3FD}" srcOrd="1" destOrd="0" presId="urn:microsoft.com/office/officeart/2005/8/layout/orgChart1"/>
    <dgm:cxn modelId="{F878EB03-5A13-47D1-8E10-8D53C387A61C}" type="presParOf" srcId="{0186E333-23A9-4CEB-87DF-C2A376D306B3}" destId="{7AE4EFE3-1351-4AB5-9991-87B4E678E32C}" srcOrd="2" destOrd="0" presId="urn:microsoft.com/office/officeart/2005/8/layout/orgChart1"/>
    <dgm:cxn modelId="{5F9E8C2D-B15E-4866-9055-C02BD3095428}" type="presParOf" srcId="{88BA9236-982F-4FA8-9D35-4241D0250586}" destId="{3AF609F4-9E1F-46BB-90D7-094338FCCEC2}" srcOrd="8" destOrd="0" presId="urn:microsoft.com/office/officeart/2005/8/layout/orgChart1"/>
    <dgm:cxn modelId="{2F538E0D-612C-467D-8F0D-25496AE0A3E7}" type="presParOf" srcId="{88BA9236-982F-4FA8-9D35-4241D0250586}" destId="{EE9C6570-0FA5-4B54-8AB3-A98B99884041}" srcOrd="9" destOrd="0" presId="urn:microsoft.com/office/officeart/2005/8/layout/orgChart1"/>
    <dgm:cxn modelId="{5C5C2602-6002-497C-9D42-FCBCDE2E5D69}" type="presParOf" srcId="{EE9C6570-0FA5-4B54-8AB3-A98B99884041}" destId="{8E1303A6-4B69-441C-8878-E255079A8A72}" srcOrd="0" destOrd="0" presId="urn:microsoft.com/office/officeart/2005/8/layout/orgChart1"/>
    <dgm:cxn modelId="{4763A817-8D8A-4377-8E92-FEF912AFC8C9}" type="presParOf" srcId="{8E1303A6-4B69-441C-8878-E255079A8A72}" destId="{265FACE7-A4C7-40E2-BD0E-5763086C5B8E}" srcOrd="0" destOrd="0" presId="urn:microsoft.com/office/officeart/2005/8/layout/orgChart1"/>
    <dgm:cxn modelId="{D9603432-EEE9-4375-A0E8-E612DD819FAA}" type="presParOf" srcId="{8E1303A6-4B69-441C-8878-E255079A8A72}" destId="{7536FB13-42EC-4811-8EA9-E43807236154}" srcOrd="1" destOrd="0" presId="urn:microsoft.com/office/officeart/2005/8/layout/orgChart1"/>
    <dgm:cxn modelId="{3350B7BB-370B-43C8-8BB4-892C70AE8673}" type="presParOf" srcId="{EE9C6570-0FA5-4B54-8AB3-A98B99884041}" destId="{39A38E8E-88FA-4F7E-B303-B4872B12FFD1}" srcOrd="1" destOrd="0" presId="urn:microsoft.com/office/officeart/2005/8/layout/orgChart1"/>
    <dgm:cxn modelId="{6BD8560D-8041-4AAB-A4BE-A4A934CB3C28}" type="presParOf" srcId="{EE9C6570-0FA5-4B54-8AB3-A98B99884041}" destId="{92AC4E94-EFB7-40F4-9547-E2E0796C019E}" srcOrd="2" destOrd="0" presId="urn:microsoft.com/office/officeart/2005/8/layout/orgChart1"/>
    <dgm:cxn modelId="{A0D4741D-1369-4135-BCFF-6980F88A84B5}" type="presParOf" srcId="{F9C2CDBC-B3D8-430B-A63A-ADCE2483CBF0}" destId="{60EBFCB5-CB6C-48F0-9762-03B525A80B3C}"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CFA46E1-87B3-439F-BE3E-221B6EED1DA4}"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B8F0F244-918A-4AC7-8BEE-AEB42B765B08}">
      <dgm:prSet/>
      <dgm:spPr/>
      <dgm:t>
        <a:bodyPr/>
        <a:lstStyle/>
        <a:p>
          <a:r>
            <a:rPr lang="en-GB" dirty="0">
              <a:latin typeface="Calibri" panose="020F0502020204030204" pitchFamily="34" charset="0"/>
              <a:cs typeface="Calibri" panose="020F0502020204030204" pitchFamily="34" charset="0"/>
            </a:rPr>
            <a:t>Retention of staff is a fundamental issue</a:t>
          </a:r>
          <a:endParaRPr lang="en-US" dirty="0">
            <a:latin typeface="Calibri" panose="020F0502020204030204" pitchFamily="34" charset="0"/>
            <a:cs typeface="Calibri" panose="020F0502020204030204" pitchFamily="34" charset="0"/>
          </a:endParaRPr>
        </a:p>
      </dgm:t>
    </dgm:pt>
    <dgm:pt modelId="{2F4FF918-30E5-410C-8C64-9FEB3DBE6C12}" type="parTrans" cxnId="{6C763E68-180D-4E27-8082-F0D0ABCF41B1}">
      <dgm:prSet/>
      <dgm:spPr/>
      <dgm:t>
        <a:bodyPr/>
        <a:lstStyle/>
        <a:p>
          <a:endParaRPr lang="en-US"/>
        </a:p>
      </dgm:t>
    </dgm:pt>
    <dgm:pt modelId="{CF8A43DF-522A-424C-8555-AD3D9DB758E9}" type="sibTrans" cxnId="{6C763E68-180D-4E27-8082-F0D0ABCF41B1}">
      <dgm:prSet/>
      <dgm:spPr/>
      <dgm:t>
        <a:bodyPr/>
        <a:lstStyle/>
        <a:p>
          <a:endParaRPr lang="en-US"/>
        </a:p>
      </dgm:t>
    </dgm:pt>
    <dgm:pt modelId="{D9F6F3C8-DBD3-4920-9ECA-68A875110223}">
      <dgm:prSet/>
      <dgm:spPr/>
      <dgm:t>
        <a:bodyPr/>
        <a:lstStyle/>
        <a:p>
          <a:r>
            <a:rPr lang="en-GB" dirty="0">
              <a:latin typeface="Calibri" panose="020F0502020204030204" pitchFamily="34" charset="0"/>
              <a:cs typeface="Calibri" panose="020F0502020204030204" pitchFamily="34" charset="0"/>
            </a:rPr>
            <a:t>High turnover of staff places specific demands on event managers </a:t>
          </a:r>
          <a:endParaRPr lang="en-US" dirty="0">
            <a:latin typeface="Calibri" panose="020F0502020204030204" pitchFamily="34" charset="0"/>
            <a:cs typeface="Calibri" panose="020F0502020204030204" pitchFamily="34" charset="0"/>
          </a:endParaRPr>
        </a:p>
      </dgm:t>
    </dgm:pt>
    <dgm:pt modelId="{BBE5A45C-AF11-44FD-B2AA-DB97C2E9D52A}" type="parTrans" cxnId="{4C2C1938-45E1-4E54-803F-AB51F1902B1A}">
      <dgm:prSet/>
      <dgm:spPr/>
      <dgm:t>
        <a:bodyPr/>
        <a:lstStyle/>
        <a:p>
          <a:endParaRPr lang="en-US"/>
        </a:p>
      </dgm:t>
    </dgm:pt>
    <dgm:pt modelId="{10C1B2CB-5ACA-4FA8-BE50-5196147F4265}" type="sibTrans" cxnId="{4C2C1938-45E1-4E54-803F-AB51F1902B1A}">
      <dgm:prSet/>
      <dgm:spPr/>
      <dgm:t>
        <a:bodyPr/>
        <a:lstStyle/>
        <a:p>
          <a:endParaRPr lang="en-US"/>
        </a:p>
      </dgm:t>
    </dgm:pt>
    <dgm:pt modelId="{A6E11B64-4734-4EB6-BE5E-ACF8494C1E37}">
      <dgm:prSet/>
      <dgm:spPr/>
      <dgm:t>
        <a:bodyPr/>
        <a:lstStyle/>
        <a:p>
          <a:r>
            <a:rPr lang="en-GB" dirty="0">
              <a:latin typeface="Calibri" panose="020F0502020204030204" pitchFamily="34" charset="0"/>
              <a:cs typeface="Calibri" panose="020F0502020204030204" pitchFamily="34" charset="0"/>
            </a:rPr>
            <a:t>Termination, outplacement/redeployment and re-enlistment</a:t>
          </a:r>
          <a:endParaRPr lang="en-US" dirty="0">
            <a:latin typeface="Calibri" panose="020F0502020204030204" pitchFamily="34" charset="0"/>
            <a:cs typeface="Calibri" panose="020F0502020204030204" pitchFamily="34" charset="0"/>
          </a:endParaRPr>
        </a:p>
      </dgm:t>
    </dgm:pt>
    <dgm:pt modelId="{8CB2637D-744C-4DCA-A71E-94A83D83E840}" type="parTrans" cxnId="{D192BE63-43A7-4400-B283-41C6E0ABDFB5}">
      <dgm:prSet/>
      <dgm:spPr/>
      <dgm:t>
        <a:bodyPr/>
        <a:lstStyle/>
        <a:p>
          <a:endParaRPr lang="en-US"/>
        </a:p>
      </dgm:t>
    </dgm:pt>
    <dgm:pt modelId="{91176DF8-D203-4BD7-B474-19CDA8F59D8E}" type="sibTrans" cxnId="{D192BE63-43A7-4400-B283-41C6E0ABDFB5}">
      <dgm:prSet/>
      <dgm:spPr/>
      <dgm:t>
        <a:bodyPr/>
        <a:lstStyle/>
        <a:p>
          <a:endParaRPr lang="en-US"/>
        </a:p>
      </dgm:t>
    </dgm:pt>
    <dgm:pt modelId="{22A69978-6E31-4480-83B5-1AEFDD7AC8F3}">
      <dgm:prSet/>
      <dgm:spPr/>
      <dgm:t>
        <a:bodyPr/>
        <a:lstStyle/>
        <a:p>
          <a:r>
            <a:rPr lang="en-GB" dirty="0">
              <a:latin typeface="Calibri" panose="020F0502020204030204" pitchFamily="34" charset="0"/>
              <a:cs typeface="Calibri" panose="020F0502020204030204" pitchFamily="34" charset="0"/>
            </a:rPr>
            <a:t>Evaluation of Process</a:t>
          </a:r>
          <a:endParaRPr lang="en-US" dirty="0">
            <a:latin typeface="Calibri" panose="020F0502020204030204" pitchFamily="34" charset="0"/>
            <a:cs typeface="Calibri" panose="020F0502020204030204" pitchFamily="34" charset="0"/>
          </a:endParaRPr>
        </a:p>
      </dgm:t>
    </dgm:pt>
    <dgm:pt modelId="{0CC3333F-64D1-4169-9695-D631A599B4D0}" type="parTrans" cxnId="{ED3EEFAA-2B88-4D8B-A64B-31B3913E9344}">
      <dgm:prSet/>
      <dgm:spPr/>
      <dgm:t>
        <a:bodyPr/>
        <a:lstStyle/>
        <a:p>
          <a:endParaRPr lang="en-US"/>
        </a:p>
      </dgm:t>
    </dgm:pt>
    <dgm:pt modelId="{B36657D8-15D0-427D-9D4C-13A12616C095}" type="sibTrans" cxnId="{ED3EEFAA-2B88-4D8B-A64B-31B3913E9344}">
      <dgm:prSet/>
      <dgm:spPr/>
      <dgm:t>
        <a:bodyPr/>
        <a:lstStyle/>
        <a:p>
          <a:endParaRPr lang="en-US"/>
        </a:p>
      </dgm:t>
    </dgm:pt>
    <dgm:pt modelId="{65102177-93FC-4CE7-BAED-B529704B8E95}">
      <dgm:prSet/>
      <dgm:spPr/>
      <dgm:t>
        <a:bodyPr/>
        <a:lstStyle/>
        <a:p>
          <a:r>
            <a:rPr lang="en-GB" dirty="0">
              <a:latin typeface="Calibri" panose="020F0502020204030204" pitchFamily="34" charset="0"/>
              <a:cs typeface="Calibri" panose="020F0502020204030204" pitchFamily="34" charset="0"/>
            </a:rPr>
            <a:t>Motivation and retention ( next slide)</a:t>
          </a:r>
          <a:endParaRPr lang="en-US" dirty="0">
            <a:latin typeface="Calibri" panose="020F0502020204030204" pitchFamily="34" charset="0"/>
            <a:cs typeface="Calibri" panose="020F0502020204030204" pitchFamily="34" charset="0"/>
          </a:endParaRPr>
        </a:p>
      </dgm:t>
    </dgm:pt>
    <dgm:pt modelId="{D8765865-3C37-4464-9F52-1F9491F4F83F}" type="parTrans" cxnId="{6DDC746B-BA76-4300-8CA6-7FC45F108E3C}">
      <dgm:prSet/>
      <dgm:spPr/>
      <dgm:t>
        <a:bodyPr/>
        <a:lstStyle/>
        <a:p>
          <a:endParaRPr lang="en-US"/>
        </a:p>
      </dgm:t>
    </dgm:pt>
    <dgm:pt modelId="{69D36FE5-0916-4BCF-A811-1C75E5F34FA6}" type="sibTrans" cxnId="{6DDC746B-BA76-4300-8CA6-7FC45F108E3C}">
      <dgm:prSet/>
      <dgm:spPr/>
      <dgm:t>
        <a:bodyPr/>
        <a:lstStyle/>
        <a:p>
          <a:endParaRPr lang="en-US"/>
        </a:p>
      </dgm:t>
    </dgm:pt>
    <dgm:pt modelId="{A9F70668-3808-40D0-90D8-1E0DA2ED9DA4}" type="pres">
      <dgm:prSet presAssocID="{9CFA46E1-87B3-439F-BE3E-221B6EED1DA4}" presName="vert0" presStyleCnt="0">
        <dgm:presLayoutVars>
          <dgm:dir/>
          <dgm:animOne val="branch"/>
          <dgm:animLvl val="lvl"/>
        </dgm:presLayoutVars>
      </dgm:prSet>
      <dgm:spPr/>
    </dgm:pt>
    <dgm:pt modelId="{43A43196-960B-40EE-8AAE-6E25BCCFC354}" type="pres">
      <dgm:prSet presAssocID="{B8F0F244-918A-4AC7-8BEE-AEB42B765B08}" presName="thickLine" presStyleLbl="alignNode1" presStyleIdx="0" presStyleCnt="5"/>
      <dgm:spPr/>
    </dgm:pt>
    <dgm:pt modelId="{AC301EAE-291F-408D-946F-A8CFB5AE4AAD}" type="pres">
      <dgm:prSet presAssocID="{B8F0F244-918A-4AC7-8BEE-AEB42B765B08}" presName="horz1" presStyleCnt="0"/>
      <dgm:spPr/>
    </dgm:pt>
    <dgm:pt modelId="{B215E75D-83B0-4E7F-8E26-0690531F7D0C}" type="pres">
      <dgm:prSet presAssocID="{B8F0F244-918A-4AC7-8BEE-AEB42B765B08}" presName="tx1" presStyleLbl="revTx" presStyleIdx="0" presStyleCnt="5"/>
      <dgm:spPr/>
    </dgm:pt>
    <dgm:pt modelId="{037B2D83-8310-4C82-A55A-388079DD6D95}" type="pres">
      <dgm:prSet presAssocID="{B8F0F244-918A-4AC7-8BEE-AEB42B765B08}" presName="vert1" presStyleCnt="0"/>
      <dgm:spPr/>
    </dgm:pt>
    <dgm:pt modelId="{F355FC11-A2EB-47B7-AB63-13DD8F3832EF}" type="pres">
      <dgm:prSet presAssocID="{D9F6F3C8-DBD3-4920-9ECA-68A875110223}" presName="thickLine" presStyleLbl="alignNode1" presStyleIdx="1" presStyleCnt="5"/>
      <dgm:spPr/>
    </dgm:pt>
    <dgm:pt modelId="{4B10C0F3-905B-43D5-BACC-7EF48C25EE4F}" type="pres">
      <dgm:prSet presAssocID="{D9F6F3C8-DBD3-4920-9ECA-68A875110223}" presName="horz1" presStyleCnt="0"/>
      <dgm:spPr/>
    </dgm:pt>
    <dgm:pt modelId="{6E1B6175-E945-4247-A208-058D39B7B5E5}" type="pres">
      <dgm:prSet presAssocID="{D9F6F3C8-DBD3-4920-9ECA-68A875110223}" presName="tx1" presStyleLbl="revTx" presStyleIdx="1" presStyleCnt="5"/>
      <dgm:spPr/>
    </dgm:pt>
    <dgm:pt modelId="{21477B7E-0A90-4659-A70A-DDE83453ED5A}" type="pres">
      <dgm:prSet presAssocID="{D9F6F3C8-DBD3-4920-9ECA-68A875110223}" presName="vert1" presStyleCnt="0"/>
      <dgm:spPr/>
    </dgm:pt>
    <dgm:pt modelId="{F84FD644-4842-4CBA-BFE4-4A78DCCDA947}" type="pres">
      <dgm:prSet presAssocID="{A6E11B64-4734-4EB6-BE5E-ACF8494C1E37}" presName="thickLine" presStyleLbl="alignNode1" presStyleIdx="2" presStyleCnt="5"/>
      <dgm:spPr/>
    </dgm:pt>
    <dgm:pt modelId="{674C84F4-3ABF-4025-9B1F-823E0078BD20}" type="pres">
      <dgm:prSet presAssocID="{A6E11B64-4734-4EB6-BE5E-ACF8494C1E37}" presName="horz1" presStyleCnt="0"/>
      <dgm:spPr/>
    </dgm:pt>
    <dgm:pt modelId="{7C587E10-1E68-4953-8A01-FF4BE2F9186A}" type="pres">
      <dgm:prSet presAssocID="{A6E11B64-4734-4EB6-BE5E-ACF8494C1E37}" presName="tx1" presStyleLbl="revTx" presStyleIdx="2" presStyleCnt="5"/>
      <dgm:spPr/>
    </dgm:pt>
    <dgm:pt modelId="{98D41D09-6143-48A1-86E1-3FCB3A3C72C8}" type="pres">
      <dgm:prSet presAssocID="{A6E11B64-4734-4EB6-BE5E-ACF8494C1E37}" presName="vert1" presStyleCnt="0"/>
      <dgm:spPr/>
    </dgm:pt>
    <dgm:pt modelId="{FBEB8807-AA0B-4E17-9144-B6E74D896CE0}" type="pres">
      <dgm:prSet presAssocID="{22A69978-6E31-4480-83B5-1AEFDD7AC8F3}" presName="thickLine" presStyleLbl="alignNode1" presStyleIdx="3" presStyleCnt="5"/>
      <dgm:spPr/>
    </dgm:pt>
    <dgm:pt modelId="{2BD9C158-9F27-410D-9D03-79F769EAE7E7}" type="pres">
      <dgm:prSet presAssocID="{22A69978-6E31-4480-83B5-1AEFDD7AC8F3}" presName="horz1" presStyleCnt="0"/>
      <dgm:spPr/>
    </dgm:pt>
    <dgm:pt modelId="{B071C7E1-68AE-49B9-B6CB-1187EFF701B2}" type="pres">
      <dgm:prSet presAssocID="{22A69978-6E31-4480-83B5-1AEFDD7AC8F3}" presName="tx1" presStyleLbl="revTx" presStyleIdx="3" presStyleCnt="5"/>
      <dgm:spPr/>
    </dgm:pt>
    <dgm:pt modelId="{9951D49A-EDD4-4FD1-B7EC-DAB8F2F6AB04}" type="pres">
      <dgm:prSet presAssocID="{22A69978-6E31-4480-83B5-1AEFDD7AC8F3}" presName="vert1" presStyleCnt="0"/>
      <dgm:spPr/>
    </dgm:pt>
    <dgm:pt modelId="{0BE6DA29-0BA2-4DD6-9230-F73EE895D94F}" type="pres">
      <dgm:prSet presAssocID="{65102177-93FC-4CE7-BAED-B529704B8E95}" presName="thickLine" presStyleLbl="alignNode1" presStyleIdx="4" presStyleCnt="5"/>
      <dgm:spPr/>
    </dgm:pt>
    <dgm:pt modelId="{79FF4857-FE77-4322-8065-CD0CE9327D26}" type="pres">
      <dgm:prSet presAssocID="{65102177-93FC-4CE7-BAED-B529704B8E95}" presName="horz1" presStyleCnt="0"/>
      <dgm:spPr/>
    </dgm:pt>
    <dgm:pt modelId="{C361E4A1-7939-429B-8819-F25795CB5FEF}" type="pres">
      <dgm:prSet presAssocID="{65102177-93FC-4CE7-BAED-B529704B8E95}" presName="tx1" presStyleLbl="revTx" presStyleIdx="4" presStyleCnt="5"/>
      <dgm:spPr/>
    </dgm:pt>
    <dgm:pt modelId="{8A33ED84-1923-4885-B3B0-FA8678A2F8C6}" type="pres">
      <dgm:prSet presAssocID="{65102177-93FC-4CE7-BAED-B529704B8E95}" presName="vert1" presStyleCnt="0"/>
      <dgm:spPr/>
    </dgm:pt>
  </dgm:ptLst>
  <dgm:cxnLst>
    <dgm:cxn modelId="{F37C9507-51EB-48ED-97F7-6A17CE4110D5}" type="presOf" srcId="{22A69978-6E31-4480-83B5-1AEFDD7AC8F3}" destId="{B071C7E1-68AE-49B9-B6CB-1187EFF701B2}" srcOrd="0" destOrd="0" presId="urn:microsoft.com/office/officeart/2008/layout/LinedList"/>
    <dgm:cxn modelId="{6343C70E-3E86-4E59-952A-AB9D4E7B41E8}" type="presOf" srcId="{D9F6F3C8-DBD3-4920-9ECA-68A875110223}" destId="{6E1B6175-E945-4247-A208-058D39B7B5E5}" srcOrd="0" destOrd="0" presId="urn:microsoft.com/office/officeart/2008/layout/LinedList"/>
    <dgm:cxn modelId="{4C2C1938-45E1-4E54-803F-AB51F1902B1A}" srcId="{9CFA46E1-87B3-439F-BE3E-221B6EED1DA4}" destId="{D9F6F3C8-DBD3-4920-9ECA-68A875110223}" srcOrd="1" destOrd="0" parTransId="{BBE5A45C-AF11-44FD-B2AA-DB97C2E9D52A}" sibTransId="{10C1B2CB-5ACA-4FA8-BE50-5196147F4265}"/>
    <dgm:cxn modelId="{2DCA645D-FE1E-49CB-A641-955F5DE658C2}" type="presOf" srcId="{9CFA46E1-87B3-439F-BE3E-221B6EED1DA4}" destId="{A9F70668-3808-40D0-90D8-1E0DA2ED9DA4}" srcOrd="0" destOrd="0" presId="urn:microsoft.com/office/officeart/2008/layout/LinedList"/>
    <dgm:cxn modelId="{D192BE63-43A7-4400-B283-41C6E0ABDFB5}" srcId="{9CFA46E1-87B3-439F-BE3E-221B6EED1DA4}" destId="{A6E11B64-4734-4EB6-BE5E-ACF8494C1E37}" srcOrd="2" destOrd="0" parTransId="{8CB2637D-744C-4DCA-A71E-94A83D83E840}" sibTransId="{91176DF8-D203-4BD7-B474-19CDA8F59D8E}"/>
    <dgm:cxn modelId="{FD974966-A32D-4276-B577-40861F655761}" type="presOf" srcId="{A6E11B64-4734-4EB6-BE5E-ACF8494C1E37}" destId="{7C587E10-1E68-4953-8A01-FF4BE2F9186A}" srcOrd="0" destOrd="0" presId="urn:microsoft.com/office/officeart/2008/layout/LinedList"/>
    <dgm:cxn modelId="{6C763E68-180D-4E27-8082-F0D0ABCF41B1}" srcId="{9CFA46E1-87B3-439F-BE3E-221B6EED1DA4}" destId="{B8F0F244-918A-4AC7-8BEE-AEB42B765B08}" srcOrd="0" destOrd="0" parTransId="{2F4FF918-30E5-410C-8C64-9FEB3DBE6C12}" sibTransId="{CF8A43DF-522A-424C-8555-AD3D9DB758E9}"/>
    <dgm:cxn modelId="{696FB149-F998-4E54-957C-31F3CE4DBE27}" type="presOf" srcId="{B8F0F244-918A-4AC7-8BEE-AEB42B765B08}" destId="{B215E75D-83B0-4E7F-8E26-0690531F7D0C}" srcOrd="0" destOrd="0" presId="urn:microsoft.com/office/officeart/2008/layout/LinedList"/>
    <dgm:cxn modelId="{6DDC746B-BA76-4300-8CA6-7FC45F108E3C}" srcId="{9CFA46E1-87B3-439F-BE3E-221B6EED1DA4}" destId="{65102177-93FC-4CE7-BAED-B529704B8E95}" srcOrd="4" destOrd="0" parTransId="{D8765865-3C37-4464-9F52-1F9491F4F83F}" sibTransId="{69D36FE5-0916-4BCF-A811-1C75E5F34FA6}"/>
    <dgm:cxn modelId="{84744E54-A9C8-4283-A777-BC1AA03E836D}" type="presOf" srcId="{65102177-93FC-4CE7-BAED-B529704B8E95}" destId="{C361E4A1-7939-429B-8819-F25795CB5FEF}" srcOrd="0" destOrd="0" presId="urn:microsoft.com/office/officeart/2008/layout/LinedList"/>
    <dgm:cxn modelId="{ED3EEFAA-2B88-4D8B-A64B-31B3913E9344}" srcId="{9CFA46E1-87B3-439F-BE3E-221B6EED1DA4}" destId="{22A69978-6E31-4480-83B5-1AEFDD7AC8F3}" srcOrd="3" destOrd="0" parTransId="{0CC3333F-64D1-4169-9695-D631A599B4D0}" sibTransId="{B36657D8-15D0-427D-9D4C-13A12616C095}"/>
    <dgm:cxn modelId="{8101E944-6A09-4768-967E-DB201771307F}" type="presParOf" srcId="{A9F70668-3808-40D0-90D8-1E0DA2ED9DA4}" destId="{43A43196-960B-40EE-8AAE-6E25BCCFC354}" srcOrd="0" destOrd="0" presId="urn:microsoft.com/office/officeart/2008/layout/LinedList"/>
    <dgm:cxn modelId="{C2BEA318-9DD4-4484-BEE7-A473AC272572}" type="presParOf" srcId="{A9F70668-3808-40D0-90D8-1E0DA2ED9DA4}" destId="{AC301EAE-291F-408D-946F-A8CFB5AE4AAD}" srcOrd="1" destOrd="0" presId="urn:microsoft.com/office/officeart/2008/layout/LinedList"/>
    <dgm:cxn modelId="{EC82E1DA-F492-4855-85A0-947D3D25AC0F}" type="presParOf" srcId="{AC301EAE-291F-408D-946F-A8CFB5AE4AAD}" destId="{B215E75D-83B0-4E7F-8E26-0690531F7D0C}" srcOrd="0" destOrd="0" presId="urn:microsoft.com/office/officeart/2008/layout/LinedList"/>
    <dgm:cxn modelId="{D6D7DF5F-E0F8-4178-9048-3E136BED227D}" type="presParOf" srcId="{AC301EAE-291F-408D-946F-A8CFB5AE4AAD}" destId="{037B2D83-8310-4C82-A55A-388079DD6D95}" srcOrd="1" destOrd="0" presId="urn:microsoft.com/office/officeart/2008/layout/LinedList"/>
    <dgm:cxn modelId="{F56E216C-58B5-4059-90C7-9A1DB72CD05D}" type="presParOf" srcId="{A9F70668-3808-40D0-90D8-1E0DA2ED9DA4}" destId="{F355FC11-A2EB-47B7-AB63-13DD8F3832EF}" srcOrd="2" destOrd="0" presId="urn:microsoft.com/office/officeart/2008/layout/LinedList"/>
    <dgm:cxn modelId="{1D0524AD-4B2E-481F-A028-557C95E445AA}" type="presParOf" srcId="{A9F70668-3808-40D0-90D8-1E0DA2ED9DA4}" destId="{4B10C0F3-905B-43D5-BACC-7EF48C25EE4F}" srcOrd="3" destOrd="0" presId="urn:microsoft.com/office/officeart/2008/layout/LinedList"/>
    <dgm:cxn modelId="{900D5978-469B-420C-8FCF-B13402702087}" type="presParOf" srcId="{4B10C0F3-905B-43D5-BACC-7EF48C25EE4F}" destId="{6E1B6175-E945-4247-A208-058D39B7B5E5}" srcOrd="0" destOrd="0" presId="urn:microsoft.com/office/officeart/2008/layout/LinedList"/>
    <dgm:cxn modelId="{AF5131A0-CB05-4731-8203-442357D64BE6}" type="presParOf" srcId="{4B10C0F3-905B-43D5-BACC-7EF48C25EE4F}" destId="{21477B7E-0A90-4659-A70A-DDE83453ED5A}" srcOrd="1" destOrd="0" presId="urn:microsoft.com/office/officeart/2008/layout/LinedList"/>
    <dgm:cxn modelId="{AC87A96C-0847-4B6C-9815-441099047F87}" type="presParOf" srcId="{A9F70668-3808-40D0-90D8-1E0DA2ED9DA4}" destId="{F84FD644-4842-4CBA-BFE4-4A78DCCDA947}" srcOrd="4" destOrd="0" presId="urn:microsoft.com/office/officeart/2008/layout/LinedList"/>
    <dgm:cxn modelId="{4FE262DB-E8C4-4048-9403-780E715F8B9F}" type="presParOf" srcId="{A9F70668-3808-40D0-90D8-1E0DA2ED9DA4}" destId="{674C84F4-3ABF-4025-9B1F-823E0078BD20}" srcOrd="5" destOrd="0" presId="urn:microsoft.com/office/officeart/2008/layout/LinedList"/>
    <dgm:cxn modelId="{A2F7C05C-2BD4-4743-BEAC-E3DAC9E014BB}" type="presParOf" srcId="{674C84F4-3ABF-4025-9B1F-823E0078BD20}" destId="{7C587E10-1E68-4953-8A01-FF4BE2F9186A}" srcOrd="0" destOrd="0" presId="urn:microsoft.com/office/officeart/2008/layout/LinedList"/>
    <dgm:cxn modelId="{16C276AA-C9C4-4A94-B90E-7DD8A21A40D6}" type="presParOf" srcId="{674C84F4-3ABF-4025-9B1F-823E0078BD20}" destId="{98D41D09-6143-48A1-86E1-3FCB3A3C72C8}" srcOrd="1" destOrd="0" presId="urn:microsoft.com/office/officeart/2008/layout/LinedList"/>
    <dgm:cxn modelId="{77F323CA-94E4-4D86-BA85-C834294E672A}" type="presParOf" srcId="{A9F70668-3808-40D0-90D8-1E0DA2ED9DA4}" destId="{FBEB8807-AA0B-4E17-9144-B6E74D896CE0}" srcOrd="6" destOrd="0" presId="urn:microsoft.com/office/officeart/2008/layout/LinedList"/>
    <dgm:cxn modelId="{0C86E6AC-1793-44D3-A050-E6B5F3F0358C}" type="presParOf" srcId="{A9F70668-3808-40D0-90D8-1E0DA2ED9DA4}" destId="{2BD9C158-9F27-410D-9D03-79F769EAE7E7}" srcOrd="7" destOrd="0" presId="urn:microsoft.com/office/officeart/2008/layout/LinedList"/>
    <dgm:cxn modelId="{7D3183AA-2294-46B6-AE32-B539E1BDD934}" type="presParOf" srcId="{2BD9C158-9F27-410D-9D03-79F769EAE7E7}" destId="{B071C7E1-68AE-49B9-B6CB-1187EFF701B2}" srcOrd="0" destOrd="0" presId="urn:microsoft.com/office/officeart/2008/layout/LinedList"/>
    <dgm:cxn modelId="{92A47123-03E1-4C9E-9AE9-6CD9110AF454}" type="presParOf" srcId="{2BD9C158-9F27-410D-9D03-79F769EAE7E7}" destId="{9951D49A-EDD4-4FD1-B7EC-DAB8F2F6AB04}" srcOrd="1" destOrd="0" presId="urn:microsoft.com/office/officeart/2008/layout/LinedList"/>
    <dgm:cxn modelId="{3F31F513-B2D9-49B5-A120-075E6EDC4637}" type="presParOf" srcId="{A9F70668-3808-40D0-90D8-1E0DA2ED9DA4}" destId="{0BE6DA29-0BA2-4DD6-9230-F73EE895D94F}" srcOrd="8" destOrd="0" presId="urn:microsoft.com/office/officeart/2008/layout/LinedList"/>
    <dgm:cxn modelId="{2BEB7EA9-3D93-43FC-8A22-639D31E209BC}" type="presParOf" srcId="{A9F70668-3808-40D0-90D8-1E0DA2ED9DA4}" destId="{79FF4857-FE77-4322-8065-CD0CE9327D26}" srcOrd="9" destOrd="0" presId="urn:microsoft.com/office/officeart/2008/layout/LinedList"/>
    <dgm:cxn modelId="{48C3BC85-42BD-455C-8999-7380DF2B8F7D}" type="presParOf" srcId="{79FF4857-FE77-4322-8065-CD0CE9327D26}" destId="{C361E4A1-7939-429B-8819-F25795CB5FEF}" srcOrd="0" destOrd="0" presId="urn:microsoft.com/office/officeart/2008/layout/LinedList"/>
    <dgm:cxn modelId="{29E0BEBC-038D-46FB-B231-10AA56CA1293}" type="presParOf" srcId="{79FF4857-FE77-4322-8065-CD0CE9327D26}" destId="{8A33ED84-1923-4885-B3B0-FA8678A2F8C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01D7A7-914C-4D24-8B82-EE40155AB0BE}">
      <dsp:nvSpPr>
        <dsp:cNvPr id="0" name=""/>
        <dsp:cNvSpPr/>
      </dsp:nvSpPr>
      <dsp:spPr>
        <a:xfrm>
          <a:off x="616949" y="329289"/>
          <a:ext cx="1818562" cy="181856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FA2F131-CD01-4CBD-B7A5-1B9B5E7F0402}">
      <dsp:nvSpPr>
        <dsp:cNvPr id="0" name=""/>
        <dsp:cNvSpPr/>
      </dsp:nvSpPr>
      <dsp:spPr>
        <a:xfrm>
          <a:off x="1004512" y="716852"/>
          <a:ext cx="1043437" cy="1043437"/>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8F4E96D-0DB6-4476-8C51-7CC7EC2F227B}">
      <dsp:nvSpPr>
        <dsp:cNvPr id="0" name=""/>
        <dsp:cNvSpPr/>
      </dsp:nvSpPr>
      <dsp:spPr>
        <a:xfrm>
          <a:off x="35606" y="2714290"/>
          <a:ext cx="2981250" cy="74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defRPr cap="all"/>
          </a:pPr>
          <a:r>
            <a:rPr lang="en-US" sz="2000" b="1" kern="1200" dirty="0">
              <a:latin typeface="Calibri" panose="020F0502020204030204" pitchFamily="34" charset="0"/>
              <a:cs typeface="Calibri" panose="020F0502020204030204" pitchFamily="34" charset="0"/>
            </a:rPr>
            <a:t>Workforce </a:t>
          </a:r>
        </a:p>
        <a:p>
          <a:pPr marL="0" lvl="0" indent="0" algn="ctr" defTabSz="889000">
            <a:lnSpc>
              <a:spcPct val="100000"/>
            </a:lnSpc>
            <a:spcBef>
              <a:spcPct val="0"/>
            </a:spcBef>
            <a:spcAft>
              <a:spcPct val="35000"/>
            </a:spcAft>
            <a:buNone/>
            <a:defRPr cap="all"/>
          </a:pPr>
          <a:r>
            <a:rPr lang="en-US" sz="2000" b="1" kern="1200" dirty="0">
              <a:latin typeface="Calibri" panose="020F0502020204030204" pitchFamily="34" charset="0"/>
              <a:cs typeface="Calibri" panose="020F0502020204030204" pitchFamily="34" charset="0"/>
            </a:rPr>
            <a:t>planning </a:t>
          </a:r>
        </a:p>
      </dsp:txBody>
      <dsp:txXfrm>
        <a:off x="35606" y="2714290"/>
        <a:ext cx="2981250" cy="742500"/>
      </dsp:txXfrm>
    </dsp:sp>
    <dsp:sp modelId="{543C18BC-1989-44B2-9862-C670C61D3452}">
      <dsp:nvSpPr>
        <dsp:cNvPr id="0" name=""/>
        <dsp:cNvSpPr/>
      </dsp:nvSpPr>
      <dsp:spPr>
        <a:xfrm>
          <a:off x="4119918" y="329289"/>
          <a:ext cx="1818562" cy="181856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4F35BC-9C76-400A-BBCA-0032259E2E5A}">
      <dsp:nvSpPr>
        <dsp:cNvPr id="0" name=""/>
        <dsp:cNvSpPr/>
      </dsp:nvSpPr>
      <dsp:spPr>
        <a:xfrm>
          <a:off x="4507481" y="716852"/>
          <a:ext cx="1043437" cy="104343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0363298-B2A6-463D-A7BE-F9F67404E389}">
      <dsp:nvSpPr>
        <dsp:cNvPr id="0" name=""/>
        <dsp:cNvSpPr/>
      </dsp:nvSpPr>
      <dsp:spPr>
        <a:xfrm>
          <a:off x="3538574" y="2714290"/>
          <a:ext cx="2981250" cy="74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defRPr cap="all"/>
          </a:pPr>
          <a:r>
            <a:rPr lang="en-US" sz="2000" b="1" kern="1200" dirty="0">
              <a:latin typeface="Calibri" panose="020F0502020204030204" pitchFamily="34" charset="0"/>
              <a:cs typeface="Calibri" panose="020F0502020204030204" pitchFamily="34" charset="0"/>
            </a:rPr>
            <a:t>Recruitment and selection</a:t>
          </a:r>
        </a:p>
      </dsp:txBody>
      <dsp:txXfrm>
        <a:off x="3538574" y="2714290"/>
        <a:ext cx="2981250" cy="742500"/>
      </dsp:txXfrm>
    </dsp:sp>
    <dsp:sp modelId="{5BDDFF18-9AEC-4E5E-B9AA-33D86F01A63E}">
      <dsp:nvSpPr>
        <dsp:cNvPr id="0" name=""/>
        <dsp:cNvSpPr/>
      </dsp:nvSpPr>
      <dsp:spPr>
        <a:xfrm>
          <a:off x="7622887" y="329289"/>
          <a:ext cx="1818562" cy="1818562"/>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9AEBFF-D2D3-4FFF-AD65-C3CEAEEB10F2}">
      <dsp:nvSpPr>
        <dsp:cNvPr id="0" name=""/>
        <dsp:cNvSpPr/>
      </dsp:nvSpPr>
      <dsp:spPr>
        <a:xfrm>
          <a:off x="8010450" y="716852"/>
          <a:ext cx="1043437" cy="104343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B9CAFAA-6939-48A6-A89B-19D1A94B9EA1}">
      <dsp:nvSpPr>
        <dsp:cNvPr id="0" name=""/>
        <dsp:cNvSpPr/>
      </dsp:nvSpPr>
      <dsp:spPr>
        <a:xfrm>
          <a:off x="7041543" y="2714290"/>
          <a:ext cx="2981250" cy="74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defRPr cap="all"/>
          </a:pPr>
          <a:r>
            <a:rPr lang="en-US" sz="2000" b="1" kern="1200" dirty="0">
              <a:latin typeface="Calibri" panose="020F0502020204030204" pitchFamily="34" charset="0"/>
              <a:cs typeface="Calibri" panose="020F0502020204030204" pitchFamily="34" charset="0"/>
            </a:rPr>
            <a:t>Operational issues.</a:t>
          </a:r>
        </a:p>
      </dsp:txBody>
      <dsp:txXfrm>
        <a:off x="7041543" y="2714290"/>
        <a:ext cx="2981250" cy="7425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F609F4-9E1F-46BB-90D7-094338FCCEC2}">
      <dsp:nvSpPr>
        <dsp:cNvPr id="0" name=""/>
        <dsp:cNvSpPr/>
      </dsp:nvSpPr>
      <dsp:spPr>
        <a:xfrm>
          <a:off x="3822512" y="1690655"/>
          <a:ext cx="3484634" cy="980016"/>
        </a:xfrm>
        <a:custGeom>
          <a:avLst/>
          <a:gdLst/>
          <a:ahLst/>
          <a:cxnLst/>
          <a:rect l="0" t="0" r="0" b="0"/>
          <a:pathLst>
            <a:path>
              <a:moveTo>
                <a:pt x="0" y="0"/>
              </a:moveTo>
              <a:lnTo>
                <a:pt x="0" y="850048"/>
              </a:lnTo>
              <a:lnTo>
                <a:pt x="3484634" y="850048"/>
              </a:lnTo>
              <a:lnTo>
                <a:pt x="3484634" y="980016"/>
              </a:lnTo>
            </a:path>
          </a:pathLst>
        </a:custGeom>
        <a:noFill/>
        <a:ln w="15875" cap="flat" cmpd="sng" algn="ctr">
          <a:solidFill>
            <a:schemeClr val="accent4">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F7DDA19-6710-419E-8100-746867B0D4CC}">
      <dsp:nvSpPr>
        <dsp:cNvPr id="0" name=""/>
        <dsp:cNvSpPr/>
      </dsp:nvSpPr>
      <dsp:spPr>
        <a:xfrm>
          <a:off x="3822512" y="1690655"/>
          <a:ext cx="1837676" cy="980016"/>
        </a:xfrm>
        <a:custGeom>
          <a:avLst/>
          <a:gdLst/>
          <a:ahLst/>
          <a:cxnLst/>
          <a:rect l="0" t="0" r="0" b="0"/>
          <a:pathLst>
            <a:path>
              <a:moveTo>
                <a:pt x="0" y="0"/>
              </a:moveTo>
              <a:lnTo>
                <a:pt x="0" y="850048"/>
              </a:lnTo>
              <a:lnTo>
                <a:pt x="1837676" y="850048"/>
              </a:lnTo>
              <a:lnTo>
                <a:pt x="1837676" y="980016"/>
              </a:lnTo>
            </a:path>
          </a:pathLst>
        </a:custGeom>
        <a:noFill/>
        <a:ln w="15875" cap="flat" cmpd="sng" algn="ctr">
          <a:solidFill>
            <a:schemeClr val="accent4">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4F1D5FF-685B-4B12-9FE2-0EBF1B8F211B}">
      <dsp:nvSpPr>
        <dsp:cNvPr id="0" name=""/>
        <dsp:cNvSpPr/>
      </dsp:nvSpPr>
      <dsp:spPr>
        <a:xfrm>
          <a:off x="3776792" y="1690655"/>
          <a:ext cx="91440" cy="980016"/>
        </a:xfrm>
        <a:custGeom>
          <a:avLst/>
          <a:gdLst/>
          <a:ahLst/>
          <a:cxnLst/>
          <a:rect l="0" t="0" r="0" b="0"/>
          <a:pathLst>
            <a:path>
              <a:moveTo>
                <a:pt x="45720" y="0"/>
              </a:moveTo>
              <a:lnTo>
                <a:pt x="45720" y="850048"/>
              </a:lnTo>
              <a:lnTo>
                <a:pt x="135020" y="850048"/>
              </a:lnTo>
              <a:lnTo>
                <a:pt x="135020" y="980016"/>
              </a:lnTo>
            </a:path>
          </a:pathLst>
        </a:custGeom>
        <a:noFill/>
        <a:ln w="15875" cap="flat" cmpd="sng" algn="ctr">
          <a:solidFill>
            <a:schemeClr val="accent4">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593FB2-977A-4840-92EF-05851EDB3C1D}">
      <dsp:nvSpPr>
        <dsp:cNvPr id="0" name=""/>
        <dsp:cNvSpPr/>
      </dsp:nvSpPr>
      <dsp:spPr>
        <a:xfrm>
          <a:off x="2312664" y="1690655"/>
          <a:ext cx="1509847" cy="980016"/>
        </a:xfrm>
        <a:custGeom>
          <a:avLst/>
          <a:gdLst/>
          <a:ahLst/>
          <a:cxnLst/>
          <a:rect l="0" t="0" r="0" b="0"/>
          <a:pathLst>
            <a:path>
              <a:moveTo>
                <a:pt x="1509847" y="0"/>
              </a:moveTo>
              <a:lnTo>
                <a:pt x="1509847" y="850048"/>
              </a:lnTo>
              <a:lnTo>
                <a:pt x="0" y="850048"/>
              </a:lnTo>
              <a:lnTo>
                <a:pt x="0" y="980016"/>
              </a:lnTo>
            </a:path>
          </a:pathLst>
        </a:custGeom>
        <a:noFill/>
        <a:ln w="15875" cap="flat" cmpd="sng" algn="ctr">
          <a:solidFill>
            <a:schemeClr val="accent4">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549F48A-E394-47FE-911D-CE9F20BC35DD}">
      <dsp:nvSpPr>
        <dsp:cNvPr id="0" name=""/>
        <dsp:cNvSpPr/>
      </dsp:nvSpPr>
      <dsp:spPr>
        <a:xfrm>
          <a:off x="718703" y="1690655"/>
          <a:ext cx="3103808" cy="980016"/>
        </a:xfrm>
        <a:custGeom>
          <a:avLst/>
          <a:gdLst/>
          <a:ahLst/>
          <a:cxnLst/>
          <a:rect l="0" t="0" r="0" b="0"/>
          <a:pathLst>
            <a:path>
              <a:moveTo>
                <a:pt x="3103808" y="0"/>
              </a:moveTo>
              <a:lnTo>
                <a:pt x="3103808" y="850048"/>
              </a:lnTo>
              <a:lnTo>
                <a:pt x="0" y="850048"/>
              </a:lnTo>
              <a:lnTo>
                <a:pt x="0" y="980016"/>
              </a:lnTo>
            </a:path>
          </a:pathLst>
        </a:custGeom>
        <a:noFill/>
        <a:ln w="15875" cap="flat" cmpd="sng" algn="ctr">
          <a:solidFill>
            <a:schemeClr val="accent4">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B920DEA-44B7-4B59-B010-E242A0F03095}">
      <dsp:nvSpPr>
        <dsp:cNvPr id="0" name=""/>
        <dsp:cNvSpPr/>
      </dsp:nvSpPr>
      <dsp:spPr>
        <a:xfrm>
          <a:off x="2201474" y="633821"/>
          <a:ext cx="3242076" cy="1056833"/>
        </a:xfrm>
        <a:prstGeom prst="rect">
          <a:avLst/>
        </a:prstGeom>
        <a:solidFill>
          <a:schemeClr val="lt1">
            <a:hueOff val="0"/>
            <a:satOff val="0"/>
            <a:lumOff val="0"/>
            <a:alphaOff val="0"/>
          </a:schemeClr>
        </a:solidFill>
        <a:ln w="15875"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kern="1200" dirty="0">
              <a:solidFill>
                <a:schemeClr val="tx1"/>
              </a:solidFill>
              <a:latin typeface="Calibri" panose="020F0502020204030204" pitchFamily="34" charset="0"/>
              <a:cs typeface="Calibri" panose="020F0502020204030204" pitchFamily="34" charset="0"/>
            </a:rPr>
            <a:t>Training programme</a:t>
          </a:r>
        </a:p>
      </dsp:txBody>
      <dsp:txXfrm>
        <a:off x="2201474" y="633821"/>
        <a:ext cx="3242076" cy="1056833"/>
      </dsp:txXfrm>
    </dsp:sp>
    <dsp:sp modelId="{6E2D6403-3AB2-4FB0-849F-6FE668ABF8B8}">
      <dsp:nvSpPr>
        <dsp:cNvPr id="0" name=""/>
        <dsp:cNvSpPr/>
      </dsp:nvSpPr>
      <dsp:spPr>
        <a:xfrm>
          <a:off x="3574" y="2670671"/>
          <a:ext cx="1430257" cy="618896"/>
        </a:xfrm>
        <a:prstGeom prst="rect">
          <a:avLst/>
        </a:prstGeom>
        <a:solidFill>
          <a:schemeClr val="lt1">
            <a:hueOff val="0"/>
            <a:satOff val="0"/>
            <a:lumOff val="0"/>
            <a:alphaOff val="0"/>
          </a:schemeClr>
        </a:solidFill>
        <a:ln w="15875"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Calibri" panose="020F0502020204030204" pitchFamily="34" charset="0"/>
              <a:cs typeface="Calibri" panose="020F0502020204030204" pitchFamily="34" charset="0"/>
            </a:rPr>
            <a:t>Work Shadowing</a:t>
          </a:r>
        </a:p>
      </dsp:txBody>
      <dsp:txXfrm>
        <a:off x="3574" y="2670671"/>
        <a:ext cx="1430257" cy="618896"/>
      </dsp:txXfrm>
    </dsp:sp>
    <dsp:sp modelId="{ADC698EE-23C7-4D78-A846-F9D41529EF21}">
      <dsp:nvSpPr>
        <dsp:cNvPr id="0" name=""/>
        <dsp:cNvSpPr/>
      </dsp:nvSpPr>
      <dsp:spPr>
        <a:xfrm>
          <a:off x="1693768" y="2670671"/>
          <a:ext cx="1237792" cy="618896"/>
        </a:xfrm>
        <a:prstGeom prst="rect">
          <a:avLst/>
        </a:prstGeom>
        <a:solidFill>
          <a:schemeClr val="lt1">
            <a:hueOff val="0"/>
            <a:satOff val="0"/>
            <a:lumOff val="0"/>
            <a:alphaOff val="0"/>
          </a:schemeClr>
        </a:solidFill>
        <a:ln w="15875"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Calibri" panose="020F0502020204030204" pitchFamily="34" charset="0"/>
              <a:cs typeface="Calibri" panose="020F0502020204030204" pitchFamily="34" charset="0"/>
            </a:rPr>
            <a:t>Mentoring</a:t>
          </a:r>
        </a:p>
      </dsp:txBody>
      <dsp:txXfrm>
        <a:off x="1693768" y="2670671"/>
        <a:ext cx="1237792" cy="618896"/>
      </dsp:txXfrm>
    </dsp:sp>
    <dsp:sp modelId="{91F9D675-C9E2-48EC-83CB-314B5AD06312}">
      <dsp:nvSpPr>
        <dsp:cNvPr id="0" name=""/>
        <dsp:cNvSpPr/>
      </dsp:nvSpPr>
      <dsp:spPr>
        <a:xfrm>
          <a:off x="3191497" y="2670671"/>
          <a:ext cx="1440629" cy="618896"/>
        </a:xfrm>
        <a:prstGeom prst="rect">
          <a:avLst/>
        </a:prstGeom>
        <a:solidFill>
          <a:schemeClr val="lt1">
            <a:hueOff val="0"/>
            <a:satOff val="0"/>
            <a:lumOff val="0"/>
            <a:alphaOff val="0"/>
          </a:schemeClr>
        </a:solidFill>
        <a:ln w="15875"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Calibri" panose="020F0502020204030204" pitchFamily="34" charset="0"/>
              <a:cs typeface="Calibri" panose="020F0502020204030204" pitchFamily="34" charset="0"/>
            </a:rPr>
            <a:t>Leadership</a:t>
          </a:r>
        </a:p>
      </dsp:txBody>
      <dsp:txXfrm>
        <a:off x="3191497" y="2670671"/>
        <a:ext cx="1440629" cy="618896"/>
      </dsp:txXfrm>
    </dsp:sp>
    <dsp:sp modelId="{6F6BE1DD-EF87-4EE5-BC31-1AEF5152CDF6}">
      <dsp:nvSpPr>
        <dsp:cNvPr id="0" name=""/>
        <dsp:cNvSpPr/>
      </dsp:nvSpPr>
      <dsp:spPr>
        <a:xfrm>
          <a:off x="4892064" y="2670671"/>
          <a:ext cx="1536249" cy="618896"/>
        </a:xfrm>
        <a:prstGeom prst="rect">
          <a:avLst/>
        </a:prstGeom>
        <a:solidFill>
          <a:schemeClr val="lt1">
            <a:hueOff val="0"/>
            <a:satOff val="0"/>
            <a:lumOff val="0"/>
            <a:alphaOff val="0"/>
          </a:schemeClr>
        </a:solidFill>
        <a:ln w="15875"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Calibri" panose="020F0502020204030204" pitchFamily="34" charset="0"/>
              <a:cs typeface="Calibri" panose="020F0502020204030204" pitchFamily="34" charset="0"/>
            </a:rPr>
            <a:t>Team Developmen</a:t>
          </a:r>
          <a:r>
            <a:rPr lang="en-GB" sz="1600" kern="1200" dirty="0">
              <a:latin typeface="Calibri" panose="020F0502020204030204" pitchFamily="34" charset="0"/>
              <a:cs typeface="Calibri" panose="020F0502020204030204" pitchFamily="34" charset="0"/>
            </a:rPr>
            <a:t>t</a:t>
          </a:r>
        </a:p>
      </dsp:txBody>
      <dsp:txXfrm>
        <a:off x="4892064" y="2670671"/>
        <a:ext cx="1536249" cy="618896"/>
      </dsp:txXfrm>
    </dsp:sp>
    <dsp:sp modelId="{265FACE7-A4C7-40E2-BD0E-5763086C5B8E}">
      <dsp:nvSpPr>
        <dsp:cNvPr id="0" name=""/>
        <dsp:cNvSpPr/>
      </dsp:nvSpPr>
      <dsp:spPr>
        <a:xfrm>
          <a:off x="6688250" y="2670671"/>
          <a:ext cx="1237792" cy="618896"/>
        </a:xfrm>
        <a:prstGeom prst="rect">
          <a:avLst/>
        </a:prstGeom>
        <a:solidFill>
          <a:schemeClr val="lt1">
            <a:hueOff val="0"/>
            <a:satOff val="0"/>
            <a:lumOff val="0"/>
            <a:alphaOff val="0"/>
          </a:schemeClr>
        </a:solidFill>
        <a:ln w="15875"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Calibri" panose="020F0502020204030204" pitchFamily="34" charset="0"/>
              <a:cs typeface="Calibri" panose="020F0502020204030204" pitchFamily="34" charset="0"/>
            </a:rPr>
            <a:t>Education Courses</a:t>
          </a:r>
        </a:p>
      </dsp:txBody>
      <dsp:txXfrm>
        <a:off x="6688250" y="2670671"/>
        <a:ext cx="1237792" cy="61889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A43196-960B-40EE-8AAE-6E25BCCFC354}">
      <dsp:nvSpPr>
        <dsp:cNvPr id="0" name=""/>
        <dsp:cNvSpPr/>
      </dsp:nvSpPr>
      <dsp:spPr>
        <a:xfrm>
          <a:off x="0" y="689"/>
          <a:ext cx="6797675"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15E75D-83B0-4E7F-8E26-0690531F7D0C}">
      <dsp:nvSpPr>
        <dsp:cNvPr id="0" name=""/>
        <dsp:cNvSpPr/>
      </dsp:nvSpPr>
      <dsp:spPr>
        <a:xfrm>
          <a:off x="0" y="689"/>
          <a:ext cx="6797675"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kern="1200" dirty="0">
              <a:latin typeface="Calibri" panose="020F0502020204030204" pitchFamily="34" charset="0"/>
              <a:cs typeface="Calibri" panose="020F0502020204030204" pitchFamily="34" charset="0"/>
            </a:rPr>
            <a:t>Retention of staff is a fundamental issue</a:t>
          </a:r>
          <a:endParaRPr lang="en-US" sz="3000" kern="1200" dirty="0">
            <a:latin typeface="Calibri" panose="020F0502020204030204" pitchFamily="34" charset="0"/>
            <a:cs typeface="Calibri" panose="020F0502020204030204" pitchFamily="34" charset="0"/>
          </a:endParaRPr>
        </a:p>
      </dsp:txBody>
      <dsp:txXfrm>
        <a:off x="0" y="689"/>
        <a:ext cx="6797675" cy="1129706"/>
      </dsp:txXfrm>
    </dsp:sp>
    <dsp:sp modelId="{F355FC11-A2EB-47B7-AB63-13DD8F3832EF}">
      <dsp:nvSpPr>
        <dsp:cNvPr id="0" name=""/>
        <dsp:cNvSpPr/>
      </dsp:nvSpPr>
      <dsp:spPr>
        <a:xfrm>
          <a:off x="0" y="1130396"/>
          <a:ext cx="6797675" cy="0"/>
        </a:xfrm>
        <a:prstGeom prst="line">
          <a:avLst/>
        </a:prstGeom>
        <a:solidFill>
          <a:schemeClr val="accent2">
            <a:hueOff val="372984"/>
            <a:satOff val="-2603"/>
            <a:lumOff val="637"/>
            <a:alphaOff val="0"/>
          </a:schemeClr>
        </a:solidFill>
        <a:ln w="15875" cap="flat" cmpd="sng" algn="ctr">
          <a:solidFill>
            <a:schemeClr val="accent2">
              <a:hueOff val="372984"/>
              <a:satOff val="-2603"/>
              <a:lumOff val="63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1B6175-E945-4247-A208-058D39B7B5E5}">
      <dsp:nvSpPr>
        <dsp:cNvPr id="0" name=""/>
        <dsp:cNvSpPr/>
      </dsp:nvSpPr>
      <dsp:spPr>
        <a:xfrm>
          <a:off x="0" y="1130396"/>
          <a:ext cx="6797675"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kern="1200" dirty="0">
              <a:latin typeface="Calibri" panose="020F0502020204030204" pitchFamily="34" charset="0"/>
              <a:cs typeface="Calibri" panose="020F0502020204030204" pitchFamily="34" charset="0"/>
            </a:rPr>
            <a:t>High turnover of staff places specific demands on event managers </a:t>
          </a:r>
          <a:endParaRPr lang="en-US" sz="3000" kern="1200" dirty="0">
            <a:latin typeface="Calibri" panose="020F0502020204030204" pitchFamily="34" charset="0"/>
            <a:cs typeface="Calibri" panose="020F0502020204030204" pitchFamily="34" charset="0"/>
          </a:endParaRPr>
        </a:p>
      </dsp:txBody>
      <dsp:txXfrm>
        <a:off x="0" y="1130396"/>
        <a:ext cx="6797675" cy="1129706"/>
      </dsp:txXfrm>
    </dsp:sp>
    <dsp:sp modelId="{F84FD644-4842-4CBA-BFE4-4A78DCCDA947}">
      <dsp:nvSpPr>
        <dsp:cNvPr id="0" name=""/>
        <dsp:cNvSpPr/>
      </dsp:nvSpPr>
      <dsp:spPr>
        <a:xfrm>
          <a:off x="0" y="2260102"/>
          <a:ext cx="6797675" cy="0"/>
        </a:xfrm>
        <a:prstGeom prst="line">
          <a:avLst/>
        </a:prstGeom>
        <a:solidFill>
          <a:schemeClr val="accent2">
            <a:hueOff val="745968"/>
            <a:satOff val="-5205"/>
            <a:lumOff val="1275"/>
            <a:alphaOff val="0"/>
          </a:schemeClr>
        </a:solidFill>
        <a:ln w="15875" cap="flat" cmpd="sng" algn="ctr">
          <a:solidFill>
            <a:schemeClr val="accent2">
              <a:hueOff val="745968"/>
              <a:satOff val="-5205"/>
              <a:lumOff val="127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587E10-1E68-4953-8A01-FF4BE2F9186A}">
      <dsp:nvSpPr>
        <dsp:cNvPr id="0" name=""/>
        <dsp:cNvSpPr/>
      </dsp:nvSpPr>
      <dsp:spPr>
        <a:xfrm>
          <a:off x="0" y="2260102"/>
          <a:ext cx="6797675"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kern="1200" dirty="0">
              <a:latin typeface="Calibri" panose="020F0502020204030204" pitchFamily="34" charset="0"/>
              <a:cs typeface="Calibri" panose="020F0502020204030204" pitchFamily="34" charset="0"/>
            </a:rPr>
            <a:t>Termination, outplacement/redeployment and re-enlistment</a:t>
          </a:r>
          <a:endParaRPr lang="en-US" sz="3000" kern="1200" dirty="0">
            <a:latin typeface="Calibri" panose="020F0502020204030204" pitchFamily="34" charset="0"/>
            <a:cs typeface="Calibri" panose="020F0502020204030204" pitchFamily="34" charset="0"/>
          </a:endParaRPr>
        </a:p>
      </dsp:txBody>
      <dsp:txXfrm>
        <a:off x="0" y="2260102"/>
        <a:ext cx="6797675" cy="1129706"/>
      </dsp:txXfrm>
    </dsp:sp>
    <dsp:sp modelId="{FBEB8807-AA0B-4E17-9144-B6E74D896CE0}">
      <dsp:nvSpPr>
        <dsp:cNvPr id="0" name=""/>
        <dsp:cNvSpPr/>
      </dsp:nvSpPr>
      <dsp:spPr>
        <a:xfrm>
          <a:off x="0" y="3389809"/>
          <a:ext cx="6797675" cy="0"/>
        </a:xfrm>
        <a:prstGeom prst="line">
          <a:avLst/>
        </a:prstGeom>
        <a:solidFill>
          <a:schemeClr val="accent2">
            <a:hueOff val="1118952"/>
            <a:satOff val="-7808"/>
            <a:lumOff val="1912"/>
            <a:alphaOff val="0"/>
          </a:schemeClr>
        </a:solidFill>
        <a:ln w="15875" cap="flat" cmpd="sng" algn="ctr">
          <a:solidFill>
            <a:schemeClr val="accent2">
              <a:hueOff val="1118952"/>
              <a:satOff val="-7808"/>
              <a:lumOff val="191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071C7E1-68AE-49B9-B6CB-1187EFF701B2}">
      <dsp:nvSpPr>
        <dsp:cNvPr id="0" name=""/>
        <dsp:cNvSpPr/>
      </dsp:nvSpPr>
      <dsp:spPr>
        <a:xfrm>
          <a:off x="0" y="3389809"/>
          <a:ext cx="6797675"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kern="1200" dirty="0">
              <a:latin typeface="Calibri" panose="020F0502020204030204" pitchFamily="34" charset="0"/>
              <a:cs typeface="Calibri" panose="020F0502020204030204" pitchFamily="34" charset="0"/>
            </a:rPr>
            <a:t>Evaluation of Process</a:t>
          </a:r>
          <a:endParaRPr lang="en-US" sz="3000" kern="1200" dirty="0">
            <a:latin typeface="Calibri" panose="020F0502020204030204" pitchFamily="34" charset="0"/>
            <a:cs typeface="Calibri" panose="020F0502020204030204" pitchFamily="34" charset="0"/>
          </a:endParaRPr>
        </a:p>
      </dsp:txBody>
      <dsp:txXfrm>
        <a:off x="0" y="3389809"/>
        <a:ext cx="6797675" cy="1129706"/>
      </dsp:txXfrm>
    </dsp:sp>
    <dsp:sp modelId="{0BE6DA29-0BA2-4DD6-9230-F73EE895D94F}">
      <dsp:nvSpPr>
        <dsp:cNvPr id="0" name=""/>
        <dsp:cNvSpPr/>
      </dsp:nvSpPr>
      <dsp:spPr>
        <a:xfrm>
          <a:off x="0" y="4519515"/>
          <a:ext cx="6797675" cy="0"/>
        </a:xfrm>
        <a:prstGeom prst="line">
          <a:avLst/>
        </a:prstGeom>
        <a:solidFill>
          <a:schemeClr val="accent2">
            <a:hueOff val="1491936"/>
            <a:satOff val="-10410"/>
            <a:lumOff val="2549"/>
            <a:alphaOff val="0"/>
          </a:schemeClr>
        </a:solidFill>
        <a:ln w="15875" cap="flat" cmpd="sng" algn="ctr">
          <a:solidFill>
            <a:schemeClr val="accent2">
              <a:hueOff val="1491936"/>
              <a:satOff val="-10410"/>
              <a:lumOff val="254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61E4A1-7939-429B-8819-F25795CB5FEF}">
      <dsp:nvSpPr>
        <dsp:cNvPr id="0" name=""/>
        <dsp:cNvSpPr/>
      </dsp:nvSpPr>
      <dsp:spPr>
        <a:xfrm>
          <a:off x="0" y="4519515"/>
          <a:ext cx="6797675"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kern="1200" dirty="0">
              <a:latin typeface="Calibri" panose="020F0502020204030204" pitchFamily="34" charset="0"/>
              <a:cs typeface="Calibri" panose="020F0502020204030204" pitchFamily="34" charset="0"/>
            </a:rPr>
            <a:t>Motivation and retention ( next slide)</a:t>
          </a:r>
          <a:endParaRPr lang="en-US" sz="3000" kern="1200" dirty="0">
            <a:latin typeface="Calibri" panose="020F0502020204030204" pitchFamily="34" charset="0"/>
            <a:cs typeface="Calibri" panose="020F0502020204030204" pitchFamily="34" charset="0"/>
          </a:endParaRPr>
        </a:p>
      </dsp:txBody>
      <dsp:txXfrm>
        <a:off x="0" y="4519515"/>
        <a:ext cx="6797675" cy="1129706"/>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95A679-E1D1-4A98-AAC6-FAD9FFEF6FD1}" type="datetimeFigureOut">
              <a:rPr lang="en-GB" smtClean="0"/>
              <a:t>26/10/2022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4B52D2-8D0E-481C-94BA-1B3161B566A5}" type="slidenum">
              <a:rPr lang="en-GB" smtClean="0"/>
              <a:t>‹#›</a:t>
            </a:fld>
            <a:endParaRPr lang="en-GB"/>
          </a:p>
        </p:txBody>
      </p:sp>
    </p:spTree>
    <p:extLst>
      <p:ext uri="{BB962C8B-B14F-4D97-AF65-F5344CB8AC3E}">
        <p14:creationId xmlns:p14="http://schemas.microsoft.com/office/powerpoint/2010/main" val="33913538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t>
            </a:r>
            <a:r>
              <a:rPr lang="en-GB"/>
              <a:t>HR function …..</a:t>
            </a:r>
          </a:p>
        </p:txBody>
      </p:sp>
      <p:sp>
        <p:nvSpPr>
          <p:cNvPr id="4" name="Slide Number Placeholder 3"/>
          <p:cNvSpPr>
            <a:spLocks noGrp="1"/>
          </p:cNvSpPr>
          <p:nvPr>
            <p:ph type="sldNum" sz="quarter" idx="5"/>
          </p:nvPr>
        </p:nvSpPr>
        <p:spPr/>
        <p:txBody>
          <a:bodyPr/>
          <a:lstStyle/>
          <a:p>
            <a:fld id="{424B52D2-8D0E-481C-94BA-1B3161B566A5}" type="slidenum">
              <a:rPr lang="en-GB" smtClean="0"/>
              <a:t>2</a:t>
            </a:fld>
            <a:endParaRPr lang="en-GB"/>
          </a:p>
        </p:txBody>
      </p:sp>
    </p:spTree>
    <p:extLst>
      <p:ext uri="{BB962C8B-B14F-4D97-AF65-F5344CB8AC3E}">
        <p14:creationId xmlns:p14="http://schemas.microsoft.com/office/powerpoint/2010/main" val="1338781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24B52D2-8D0E-481C-94BA-1B3161B566A5}" type="slidenum">
              <a:rPr lang="en-GB" smtClean="0"/>
              <a:t>10</a:t>
            </a:fld>
            <a:endParaRPr lang="en-GB"/>
          </a:p>
        </p:txBody>
      </p:sp>
    </p:spTree>
    <p:extLst>
      <p:ext uri="{BB962C8B-B14F-4D97-AF65-F5344CB8AC3E}">
        <p14:creationId xmlns:p14="http://schemas.microsoft.com/office/powerpoint/2010/main" val="23862271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 BACK TO </a:t>
            </a:r>
            <a:r>
              <a:rPr lang="en-GB" dirty="0" err="1"/>
              <a:t>Ffos</a:t>
            </a:r>
            <a:r>
              <a:rPr lang="en-GB" dirty="0"/>
              <a:t> </a:t>
            </a:r>
          </a:p>
        </p:txBody>
      </p:sp>
      <p:sp>
        <p:nvSpPr>
          <p:cNvPr id="4" name="Slide Number Placeholder 3"/>
          <p:cNvSpPr>
            <a:spLocks noGrp="1"/>
          </p:cNvSpPr>
          <p:nvPr>
            <p:ph type="sldNum" sz="quarter" idx="5"/>
          </p:nvPr>
        </p:nvSpPr>
        <p:spPr/>
        <p:txBody>
          <a:bodyPr/>
          <a:lstStyle/>
          <a:p>
            <a:fld id="{424B52D2-8D0E-481C-94BA-1B3161B566A5}" type="slidenum">
              <a:rPr lang="en-GB" smtClean="0"/>
              <a:t>11</a:t>
            </a:fld>
            <a:endParaRPr lang="en-GB"/>
          </a:p>
        </p:txBody>
      </p:sp>
    </p:spTree>
    <p:extLst>
      <p:ext uri="{BB962C8B-B14F-4D97-AF65-F5344CB8AC3E}">
        <p14:creationId xmlns:p14="http://schemas.microsoft.com/office/powerpoint/2010/main" val="25622126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Different events</a:t>
            </a:r>
          </a:p>
          <a:p>
            <a:r>
              <a:rPr lang="en-GB" dirty="0"/>
              <a:t>Size of event</a:t>
            </a:r>
          </a:p>
          <a:p>
            <a:r>
              <a:rPr lang="en-GB" dirty="0"/>
              <a:t>=Equals careful workforce planning </a:t>
            </a:r>
          </a:p>
        </p:txBody>
      </p:sp>
      <p:sp>
        <p:nvSpPr>
          <p:cNvPr id="4" name="Slide Number Placeholder 3"/>
          <p:cNvSpPr>
            <a:spLocks noGrp="1"/>
          </p:cNvSpPr>
          <p:nvPr>
            <p:ph type="sldNum" sz="quarter" idx="5"/>
          </p:nvPr>
        </p:nvSpPr>
        <p:spPr/>
        <p:txBody>
          <a:bodyPr/>
          <a:lstStyle/>
          <a:p>
            <a:fld id="{424B52D2-8D0E-481C-94BA-1B3161B566A5}" type="slidenum">
              <a:rPr lang="en-GB" smtClean="0"/>
              <a:t>12</a:t>
            </a:fld>
            <a:endParaRPr lang="en-GB"/>
          </a:p>
        </p:txBody>
      </p:sp>
    </p:spTree>
    <p:extLst>
      <p:ext uri="{BB962C8B-B14F-4D97-AF65-F5344CB8AC3E}">
        <p14:creationId xmlns:p14="http://schemas.microsoft.com/office/powerpoint/2010/main" val="8681912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24B52D2-8D0E-481C-94BA-1B3161B566A5}" type="slidenum">
              <a:rPr lang="en-GB" smtClean="0"/>
              <a:t>14</a:t>
            </a:fld>
            <a:endParaRPr lang="en-GB"/>
          </a:p>
        </p:txBody>
      </p:sp>
    </p:spTree>
    <p:extLst>
      <p:ext uri="{BB962C8B-B14F-4D97-AF65-F5344CB8AC3E}">
        <p14:creationId xmlns:p14="http://schemas.microsoft.com/office/powerpoint/2010/main" val="11087982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is an example of the structure of a Training programme for events managers </a:t>
            </a:r>
          </a:p>
        </p:txBody>
      </p:sp>
      <p:sp>
        <p:nvSpPr>
          <p:cNvPr id="4" name="Slide Number Placeholder 3"/>
          <p:cNvSpPr>
            <a:spLocks noGrp="1"/>
          </p:cNvSpPr>
          <p:nvPr>
            <p:ph type="sldNum" sz="quarter" idx="5"/>
          </p:nvPr>
        </p:nvSpPr>
        <p:spPr/>
        <p:txBody>
          <a:bodyPr/>
          <a:lstStyle/>
          <a:p>
            <a:fld id="{424B52D2-8D0E-481C-94BA-1B3161B566A5}" type="slidenum">
              <a:rPr lang="en-GB" smtClean="0"/>
              <a:t>18</a:t>
            </a:fld>
            <a:endParaRPr lang="en-GB"/>
          </a:p>
        </p:txBody>
      </p:sp>
    </p:spTree>
    <p:extLst>
      <p:ext uri="{BB962C8B-B14F-4D97-AF65-F5344CB8AC3E}">
        <p14:creationId xmlns:p14="http://schemas.microsoft.com/office/powerpoint/2010/main" val="15011260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200" dirty="0"/>
              <a:t>NEEDS – MASLOW 1949</a:t>
            </a:r>
          </a:p>
          <a:p>
            <a:r>
              <a:rPr lang="en-GB" altLang="en-US" sz="1200" dirty="0"/>
              <a:t>GOALS - Drucker (1954) popularised the term ‘management by objectives’ (MBO), a process of participative </a:t>
            </a:r>
            <a:br>
              <a:rPr lang="en-GB" altLang="en-US" sz="1200" dirty="0"/>
            </a:br>
            <a:r>
              <a:rPr lang="en-GB" altLang="en-US" sz="1200" dirty="0"/>
              <a:t>goal setting and decision making that assumes by involving employees in setting their own goals </a:t>
            </a:r>
            <a:br>
              <a:rPr lang="en-GB" altLang="en-US" sz="1200" dirty="0"/>
            </a:br>
            <a:r>
              <a:rPr lang="en-GB" altLang="en-US" sz="1200" dirty="0"/>
              <a:t>(in line with strategic direction of the organisation) they will be more motivated to achieve those goals</a:t>
            </a:r>
          </a:p>
          <a:p>
            <a:r>
              <a:rPr lang="en-GB" altLang="en-US" sz="1200" dirty="0"/>
              <a:t>EXPECTAMCY THEORY – VROOM Expectancy theory suggests individuals are motivated by considering the perceived consequences of their actions</a:t>
            </a:r>
          </a:p>
          <a:p>
            <a:r>
              <a:rPr lang="en-GB" altLang="en-US" sz="1200" dirty="0"/>
              <a:t>SELF EFFICY - </a:t>
            </a:r>
            <a:r>
              <a:rPr lang="en-GB" b="0" i="0" dirty="0">
                <a:solidFill>
                  <a:srgbClr val="111111"/>
                </a:solidFill>
                <a:effectLst/>
                <a:latin typeface="Roboto" panose="02000000000000000000" pitchFamily="2" charset="0"/>
              </a:rPr>
              <a:t>r simply how you are interacting with and relating to others in the organization, has a direct impact on the organization’s goals. </a:t>
            </a:r>
            <a:endParaRPr lang="en-GB" altLang="en-US" sz="1200" dirty="0"/>
          </a:p>
          <a:p>
            <a:r>
              <a:rPr lang="en-GB" altLang="en-US" sz="1200" dirty="0"/>
              <a:t>JOB DESIGN – autonomy over task/ </a:t>
            </a:r>
            <a:r>
              <a:rPr lang="en-GB" altLang="en-US" sz="1200" dirty="0" err="1"/>
              <a:t>extrinsic.intrinsic</a:t>
            </a:r>
            <a:r>
              <a:rPr lang="en-GB" altLang="en-US" sz="1200" dirty="0"/>
              <a:t> feedback – Hertzberg 1970</a:t>
            </a:r>
          </a:p>
          <a:p>
            <a:r>
              <a:rPr lang="en-GB" altLang="en-US" sz="1200" dirty="0"/>
              <a:t>DISPOSITIONAL FACTORS - </a:t>
            </a:r>
          </a:p>
        </p:txBody>
      </p:sp>
      <p:sp>
        <p:nvSpPr>
          <p:cNvPr id="4" name="Slide Number Placeholder 3"/>
          <p:cNvSpPr>
            <a:spLocks noGrp="1"/>
          </p:cNvSpPr>
          <p:nvPr>
            <p:ph type="sldNum" sz="quarter" idx="5"/>
          </p:nvPr>
        </p:nvSpPr>
        <p:spPr/>
        <p:txBody>
          <a:bodyPr/>
          <a:lstStyle/>
          <a:p>
            <a:fld id="{424B52D2-8D0E-481C-94BA-1B3161B566A5}" type="slidenum">
              <a:rPr lang="en-GB" smtClean="0"/>
              <a:t>20</a:t>
            </a:fld>
            <a:endParaRPr lang="en-GB"/>
          </a:p>
        </p:txBody>
      </p:sp>
    </p:spTree>
    <p:extLst>
      <p:ext uri="{BB962C8B-B14F-4D97-AF65-F5344CB8AC3E}">
        <p14:creationId xmlns:p14="http://schemas.microsoft.com/office/powerpoint/2010/main" val="30611634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10/26/2022</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87293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10/26/2022</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38980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10/26/2022</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22331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10/26/2022</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57611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10/26/2022</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02808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10/26/2022</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01771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10/26/2022</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0701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10/26/2022</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01302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10/26/2022</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58826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10/26/2022</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0147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1.xml"/><Relationship Id="rId7" Type="http://schemas.openxmlformats.org/officeDocument/2006/relationships/diagramColors" Target="../diagrams/colors1.xml"/><Relationship Id="rId2" Type="http://schemas.openxmlformats.org/officeDocument/2006/relationships/slideLayout" Target="../slideLayouts/slideLayout2.xml"/><Relationship Id="rId1" Type="http://schemas.openxmlformats.org/officeDocument/2006/relationships/themeOverride" Target="../theme/themeOverride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rawpixel.com/search/human%20resources" TargetMode="External"/><Relationship Id="rId2" Type="http://schemas.openxmlformats.org/officeDocument/2006/relationships/image" Target="../media/image9.1"/><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researchleap.com/determinants-of-training-implementation-and-intention-in-lao-firms/"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thebluediamondgallery.com/tablet-dictionary/e/employment-law.html" TargetMode="External"/><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theworldofrandomthings.blogspot.com/2017/10/self-reflection.html" TargetMode="External"/><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F452A527-3631-41ED-858D-3777A7D149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peak Pro" panose="020F0502020204030204"/>
              <a:ea typeface="+mn-ea"/>
              <a:cs typeface="+mn-cs"/>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6730000" y="639097"/>
            <a:ext cx="4813072" cy="3494791"/>
          </a:xfrm>
        </p:spPr>
        <p:txBody>
          <a:bodyPr>
            <a:noAutofit/>
          </a:bodyPr>
          <a:lstStyle/>
          <a:p>
            <a:r>
              <a:rPr lang="en-US" sz="6000" dirty="0">
                <a:latin typeface="Calibri" panose="020F0502020204030204" pitchFamily="34" charset="0"/>
                <a:cs typeface="Calibri" panose="020F0502020204030204" pitchFamily="34" charset="0"/>
              </a:rPr>
              <a:t>The function of Human Resource Management </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6729999" y="4455621"/>
            <a:ext cx="4829101" cy="1238616"/>
          </a:xfrm>
        </p:spPr>
        <p:txBody>
          <a:bodyPr>
            <a:normAutofit/>
          </a:bodyPr>
          <a:lstStyle/>
          <a:p>
            <a:r>
              <a:rPr lang="en-US" b="1" dirty="0">
                <a:latin typeface="Calibri" panose="020F0502020204030204" pitchFamily="34" charset="0"/>
                <a:cs typeface="Calibri" panose="020F0502020204030204" pitchFamily="34" charset="0"/>
              </a:rPr>
              <a:t>Operations management </a:t>
            </a:r>
          </a:p>
          <a:p>
            <a:r>
              <a:rPr lang="en-US" b="1" dirty="0">
                <a:latin typeface="Calibri" panose="020F0502020204030204" pitchFamily="34" charset="0"/>
                <a:cs typeface="Calibri" panose="020F0502020204030204" pitchFamily="34" charset="0"/>
              </a:rPr>
              <a:t>Session 2 week 4</a:t>
            </a:r>
          </a:p>
        </p:txBody>
      </p:sp>
      <p:pic>
        <p:nvPicPr>
          <p:cNvPr id="6" name="Picture 5">
            <a:extLst>
              <a:ext uri="{FF2B5EF4-FFF2-40B4-BE49-F238E27FC236}">
                <a16:creationId xmlns:a16="http://schemas.microsoft.com/office/drawing/2014/main" id="{8940CBE3-3F91-419A-A649-32AB388ECA8B}"/>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 y="10"/>
            <a:ext cx="6096000" cy="6857990"/>
          </a:xfrm>
          <a:prstGeom prst="rect">
            <a:avLst/>
          </a:prstGeom>
        </p:spPr>
      </p:pic>
      <p:cxnSp>
        <p:nvCxnSpPr>
          <p:cNvPr id="26" name="Straight Connector 25">
            <a:extLst>
              <a:ext uri="{FF2B5EF4-FFF2-40B4-BE49-F238E27FC236}">
                <a16:creationId xmlns:a16="http://schemas.microsoft.com/office/drawing/2014/main" id="{D28A9C89-B313-458F-9C85-515930A51A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05053" y="4294754"/>
            <a:ext cx="43891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5915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47F5C-50EC-416A-AE8C-6F6BB4225673}"/>
              </a:ext>
            </a:extLst>
          </p:cNvPr>
          <p:cNvSpPr>
            <a:spLocks noGrp="1"/>
          </p:cNvSpPr>
          <p:nvPr>
            <p:ph type="title"/>
          </p:nvPr>
        </p:nvSpPr>
        <p:spPr>
          <a:xfrm>
            <a:off x="1097280" y="286603"/>
            <a:ext cx="10058400" cy="1450757"/>
          </a:xfrm>
        </p:spPr>
        <p:txBody>
          <a:bodyPr>
            <a:normAutofit/>
          </a:bodyPr>
          <a:lstStyle/>
          <a:p>
            <a:r>
              <a:rPr lang="en-US" dirty="0"/>
              <a:t> </a:t>
            </a:r>
          </a:p>
        </p:txBody>
      </p:sp>
      <p:graphicFrame>
        <p:nvGraphicFramePr>
          <p:cNvPr id="4" name="Content Placeholder 2" descr="SmartArt graphic">
            <a:extLst>
              <a:ext uri="{FF2B5EF4-FFF2-40B4-BE49-F238E27FC236}">
                <a16:creationId xmlns:a16="http://schemas.microsoft.com/office/drawing/2014/main" id="{59F5A1AC-D08D-42AE-B94A-1CAFB517D846}"/>
              </a:ext>
            </a:extLst>
          </p:cNvPr>
          <p:cNvGraphicFramePr>
            <a:graphicFrameLocks noGrp="1"/>
          </p:cNvGraphicFramePr>
          <p:nvPr>
            <p:ph idx="1"/>
            <p:extLst>
              <p:ext uri="{D42A27DB-BD31-4B8C-83A1-F6EECF244321}">
                <p14:modId xmlns:p14="http://schemas.microsoft.com/office/powerpoint/2010/main" val="1866059190"/>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522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72074" y="286603"/>
            <a:ext cx="5983605" cy="1450757"/>
          </a:xfrm>
        </p:spPr>
        <p:txBody>
          <a:bodyPr>
            <a:normAutofit/>
          </a:bodyPr>
          <a:lstStyle/>
          <a:p>
            <a:r>
              <a:rPr lang="en-GB">
                <a:latin typeface="Calibri" panose="020F0502020204030204" pitchFamily="34" charset="0"/>
                <a:cs typeface="Calibri" panose="020F0502020204030204" pitchFamily="34" charset="0"/>
              </a:rPr>
              <a:t>Session Objectives</a:t>
            </a:r>
          </a:p>
        </p:txBody>
      </p:sp>
      <p:pic>
        <p:nvPicPr>
          <p:cNvPr id="5" name="Picture 4" descr="Colourful carved figures of humans">
            <a:extLst>
              <a:ext uri="{FF2B5EF4-FFF2-40B4-BE49-F238E27FC236}">
                <a16:creationId xmlns:a16="http://schemas.microsoft.com/office/drawing/2014/main" id="{9ED8B89B-D8E7-C79B-1E9E-53F999BDF078}"/>
              </a:ext>
            </a:extLst>
          </p:cNvPr>
          <p:cNvPicPr>
            <a:picLocks noChangeAspect="1"/>
          </p:cNvPicPr>
          <p:nvPr/>
        </p:nvPicPr>
        <p:blipFill rotWithShape="1">
          <a:blip r:embed="rId2"/>
          <a:srcRect l="26324" r="26092" b="-1"/>
          <a:stretch/>
        </p:blipFill>
        <p:spPr>
          <a:xfrm>
            <a:off x="20" y="10"/>
            <a:ext cx="4580077" cy="6857990"/>
          </a:xfrm>
          <a:prstGeom prst="rect">
            <a:avLst/>
          </a:prstGeom>
        </p:spPr>
      </p:pic>
      <p:cxnSp>
        <p:nvCxnSpPr>
          <p:cNvPr id="11" name="Straight Connector 10">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5172074" y="2108201"/>
            <a:ext cx="5983606" cy="3760891"/>
          </a:xfrm>
        </p:spPr>
        <p:txBody>
          <a:bodyPr>
            <a:normAutofit fontScale="92500"/>
          </a:bodyPr>
          <a:lstStyle/>
          <a:p>
            <a:r>
              <a:rPr lang="en-GB" sz="2800" dirty="0">
                <a:latin typeface="Calibri" panose="020F0502020204030204" pitchFamily="34" charset="0"/>
                <a:cs typeface="Calibri" panose="020F0502020204030204" pitchFamily="34" charset="0"/>
              </a:rPr>
              <a:t>Types of organisations </a:t>
            </a:r>
          </a:p>
          <a:p>
            <a:r>
              <a:rPr lang="en-GB" sz="2800" dirty="0">
                <a:latin typeface="Calibri" panose="020F0502020204030204" pitchFamily="34" charset="0"/>
                <a:cs typeface="Calibri" panose="020F0502020204030204" pitchFamily="34" charset="0"/>
              </a:rPr>
              <a:t>Human resource planning process</a:t>
            </a:r>
          </a:p>
          <a:p>
            <a:r>
              <a:rPr lang="en-GB" sz="2800" dirty="0">
                <a:latin typeface="Calibri" panose="020F0502020204030204" pitchFamily="34" charset="0"/>
                <a:cs typeface="Calibri" panose="020F0502020204030204" pitchFamily="34" charset="0"/>
              </a:rPr>
              <a:t>Retaining personnel in event organisations</a:t>
            </a:r>
          </a:p>
          <a:p>
            <a:r>
              <a:rPr lang="en-GB" sz="2800" dirty="0">
                <a:latin typeface="Calibri" panose="020F0502020204030204" pitchFamily="34" charset="0"/>
                <a:cs typeface="Calibri" panose="020F0502020204030204" pitchFamily="34" charset="0"/>
              </a:rPr>
              <a:t>Recruitment and selection</a:t>
            </a:r>
          </a:p>
          <a:p>
            <a:r>
              <a:rPr lang="en-GB" sz="2800" dirty="0">
                <a:latin typeface="Calibri" panose="020F0502020204030204" pitchFamily="34" charset="0"/>
                <a:cs typeface="Calibri" panose="020F0502020204030204" pitchFamily="34" charset="0"/>
              </a:rPr>
              <a:t>HR Function </a:t>
            </a:r>
          </a:p>
          <a:p>
            <a:r>
              <a:rPr lang="en-GB" sz="2800" dirty="0">
                <a:latin typeface="Calibri" panose="020F0502020204030204" pitchFamily="34" charset="0"/>
                <a:cs typeface="Calibri" panose="020F0502020204030204" pitchFamily="34" charset="0"/>
              </a:rPr>
              <a:t>HRM theories</a:t>
            </a:r>
          </a:p>
          <a:p>
            <a:pPr marL="0" indent="0">
              <a:buNone/>
            </a:pPr>
            <a:endParaRPr lang="en-GB" dirty="0"/>
          </a:p>
        </p:txBody>
      </p:sp>
    </p:spTree>
    <p:extLst>
      <p:ext uri="{BB962C8B-B14F-4D97-AF65-F5344CB8AC3E}">
        <p14:creationId xmlns:p14="http://schemas.microsoft.com/office/powerpoint/2010/main" val="2102917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ext&#10;&#10;Description automatically generated">
            <a:extLst>
              <a:ext uri="{FF2B5EF4-FFF2-40B4-BE49-F238E27FC236}">
                <a16:creationId xmlns:a16="http://schemas.microsoft.com/office/drawing/2014/main" id="{73B9A398-6A64-757C-A9B3-518AD8CA150A}"/>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27993" r="24756" b="-1"/>
          <a:stretch/>
        </p:blipFill>
        <p:spPr>
          <a:xfrm>
            <a:off x="20" y="10"/>
            <a:ext cx="4580077" cy="6857990"/>
          </a:xfrm>
          <a:prstGeom prst="rect">
            <a:avLst/>
          </a:prstGeom>
        </p:spPr>
      </p:pic>
      <p:cxnSp>
        <p:nvCxnSpPr>
          <p:cNvPr id="4105" name="Straight Connector 4104">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098" name="Rectangle 3">
            <a:extLst>
              <a:ext uri="{FF2B5EF4-FFF2-40B4-BE49-F238E27FC236}">
                <a16:creationId xmlns:a16="http://schemas.microsoft.com/office/drawing/2014/main" id="{5901E577-790F-416D-8C10-EB89688935CE}"/>
              </a:ext>
            </a:extLst>
          </p:cNvPr>
          <p:cNvSpPr>
            <a:spLocks noGrp="1" noChangeArrowheads="1"/>
          </p:cNvSpPr>
          <p:nvPr>
            <p:ph type="body" idx="1"/>
          </p:nvPr>
        </p:nvSpPr>
        <p:spPr>
          <a:xfrm>
            <a:off x="5242903" y="1917852"/>
            <a:ext cx="5983606" cy="4749799"/>
          </a:xfrm>
        </p:spPr>
        <p:txBody>
          <a:bodyPr>
            <a:normAutofit/>
          </a:bodyPr>
          <a:lstStyle/>
          <a:p>
            <a:pPr marL="0" indent="0">
              <a:lnSpc>
                <a:spcPct val="120000"/>
              </a:lnSpc>
              <a:buNone/>
            </a:pPr>
            <a:r>
              <a:rPr lang="en-GB" altLang="en-US" sz="2800" dirty="0">
                <a:latin typeface="Calibri" panose="020F0502020204030204" pitchFamily="34" charset="0"/>
                <a:cs typeface="Calibri" panose="020F0502020204030204" pitchFamily="34" charset="0"/>
              </a:rPr>
              <a:t>Managing organisations and the people within them is a difficult task and there are not often easy answers to the problems that managers face.</a:t>
            </a:r>
          </a:p>
          <a:p>
            <a:pPr marL="0" indent="0">
              <a:lnSpc>
                <a:spcPct val="120000"/>
              </a:lnSpc>
              <a:buNone/>
            </a:pPr>
            <a:r>
              <a:rPr lang="en-GB" altLang="en-US" sz="2800" dirty="0">
                <a:latin typeface="Calibri" panose="020F0502020204030204" pitchFamily="34" charset="0"/>
                <a:cs typeface="Calibri" panose="020F0502020204030204" pitchFamily="34" charset="0"/>
              </a:rPr>
              <a:t>There is not often one solution to a problem but several alternatives that to choose from.</a:t>
            </a:r>
          </a:p>
          <a:p>
            <a:pPr marL="0" indent="0">
              <a:lnSpc>
                <a:spcPct val="120000"/>
              </a:lnSpc>
              <a:buNone/>
            </a:pPr>
            <a:r>
              <a:rPr lang="en-GB" altLang="en-US" sz="2800" dirty="0">
                <a:latin typeface="Calibri" panose="020F0502020204030204" pitchFamily="34" charset="0"/>
                <a:cs typeface="Calibri" panose="020F0502020204030204" pitchFamily="34" charset="0"/>
              </a:rPr>
              <a:t>Complex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a:extLst>
              <a:ext uri="{FF2B5EF4-FFF2-40B4-BE49-F238E27FC236}">
                <a16:creationId xmlns:a16="http://schemas.microsoft.com/office/drawing/2014/main" id="{636B6C27-0541-41D4-A77F-487928BDFC73}"/>
              </a:ext>
            </a:extLst>
          </p:cNvPr>
          <p:cNvSpPr>
            <a:spLocks noGrp="1" noChangeArrowheads="1"/>
          </p:cNvSpPr>
          <p:nvPr>
            <p:ph type="body" idx="1"/>
          </p:nvPr>
        </p:nvSpPr>
        <p:spPr>
          <a:xfrm>
            <a:off x="709614" y="1866900"/>
            <a:ext cx="9825036" cy="4991100"/>
          </a:xfrm>
        </p:spPr>
        <p:txBody>
          <a:bodyPr/>
          <a:lstStyle/>
          <a:p>
            <a:pPr marL="0" indent="0">
              <a:buNone/>
              <a:defRPr/>
            </a:pPr>
            <a:r>
              <a:rPr lang="en-GB" sz="2800" dirty="0">
                <a:latin typeface="Calibri" panose="020F0502020204030204" pitchFamily="34" charset="0"/>
                <a:cs typeface="Calibri" panose="020F0502020204030204" pitchFamily="34" charset="0"/>
              </a:rPr>
              <a:t>The management of people involves some degree of uncertainty.</a:t>
            </a:r>
          </a:p>
          <a:p>
            <a:pPr marL="0" indent="0">
              <a:buNone/>
              <a:defRPr/>
            </a:pPr>
            <a:r>
              <a:rPr lang="en-GB" sz="2800" dirty="0">
                <a:latin typeface="Calibri" panose="020F0502020204030204" pitchFamily="34" charset="0"/>
                <a:cs typeface="Calibri" panose="020F0502020204030204" pitchFamily="34" charset="0"/>
              </a:rPr>
              <a:t>Managers should attempt to limit that uncertainty in order to reduce the risk involved in making decisions.</a:t>
            </a:r>
          </a:p>
          <a:p>
            <a:pPr marL="0" indent="0">
              <a:buNone/>
              <a:defRPr/>
            </a:pPr>
            <a:r>
              <a:rPr lang="en-GB" sz="2800" dirty="0">
                <a:latin typeface="Calibri" panose="020F0502020204030204" pitchFamily="34" charset="0"/>
                <a:cs typeface="Calibri" panose="020F0502020204030204" pitchFamily="34" charset="0"/>
              </a:rPr>
              <a:t>To do this, we need to understand:</a:t>
            </a:r>
          </a:p>
          <a:p>
            <a:pPr lvl="1">
              <a:defRPr/>
            </a:pPr>
            <a:r>
              <a:rPr lang="en-GB" sz="2400" dirty="0">
                <a:latin typeface="Calibri" panose="020F0502020204030204" pitchFamily="34" charset="0"/>
                <a:cs typeface="Calibri" panose="020F0502020204030204" pitchFamily="34" charset="0"/>
              </a:rPr>
              <a:t>individual motivation (people)</a:t>
            </a:r>
          </a:p>
          <a:p>
            <a:pPr lvl="1">
              <a:defRPr/>
            </a:pPr>
            <a:r>
              <a:rPr lang="en-GB" sz="2400" dirty="0">
                <a:latin typeface="Calibri" panose="020F0502020204030204" pitchFamily="34" charset="0"/>
                <a:cs typeface="Calibri" panose="020F0502020204030204" pitchFamily="34" charset="0"/>
              </a:rPr>
              <a:t>the structural components of organisations and how they influence individual behaviour.</a:t>
            </a:r>
          </a:p>
          <a:p>
            <a:pPr marL="0" indent="0">
              <a:buNone/>
              <a:defRPr/>
            </a:pPr>
            <a:endParaRPr lang="en-GB" altLang="en-US" sz="2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12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3FB3BD9A-FB37-4CA9-956A-BF8BEDB774CC}"/>
              </a:ext>
            </a:extLst>
          </p:cNvPr>
          <p:cNvSpPr>
            <a:spLocks noGrp="1" noChangeArrowheads="1"/>
          </p:cNvSpPr>
          <p:nvPr>
            <p:ph type="title"/>
          </p:nvPr>
        </p:nvSpPr>
        <p:spPr>
          <a:xfrm>
            <a:off x="185835" y="0"/>
            <a:ext cx="8382000" cy="793296"/>
          </a:xfrm>
        </p:spPr>
        <p:txBody>
          <a:bodyPr/>
          <a:lstStyle/>
          <a:p>
            <a:pPr eaLnBrk="1" hangingPunct="1"/>
            <a:r>
              <a:rPr lang="en-GB" altLang="en-US" sz="3200" dirty="0">
                <a:latin typeface="Calibri" panose="020F0502020204030204" pitchFamily="34" charset="0"/>
                <a:cs typeface="Calibri" panose="020F0502020204030204" pitchFamily="34" charset="0"/>
              </a:rPr>
              <a:t>Understanding organisations</a:t>
            </a:r>
            <a:endParaRPr lang="en-US" altLang="en-US" sz="3200" dirty="0">
              <a:latin typeface="Calibri" panose="020F0502020204030204" pitchFamily="34" charset="0"/>
              <a:cs typeface="Calibri" panose="020F0502020204030204" pitchFamily="34" charset="0"/>
            </a:endParaRPr>
          </a:p>
        </p:txBody>
      </p:sp>
      <p:sp>
        <p:nvSpPr>
          <p:cNvPr id="6147" name="Rectangle 3">
            <a:extLst>
              <a:ext uri="{FF2B5EF4-FFF2-40B4-BE49-F238E27FC236}">
                <a16:creationId xmlns:a16="http://schemas.microsoft.com/office/drawing/2014/main" id="{16F3E976-8B65-4DD5-8389-8675DC80526D}"/>
              </a:ext>
            </a:extLst>
          </p:cNvPr>
          <p:cNvSpPr>
            <a:spLocks noGrp="1" noChangeArrowheads="1"/>
          </p:cNvSpPr>
          <p:nvPr>
            <p:ph type="body" idx="1"/>
          </p:nvPr>
        </p:nvSpPr>
        <p:spPr>
          <a:xfrm>
            <a:off x="467211" y="1194318"/>
            <a:ext cx="9682162" cy="5663682"/>
          </a:xfrm>
        </p:spPr>
        <p:txBody>
          <a:bodyPr>
            <a:normAutofit/>
          </a:bodyPr>
          <a:lstStyle/>
          <a:p>
            <a:pPr marL="0" indent="0">
              <a:lnSpc>
                <a:spcPct val="100000"/>
              </a:lnSpc>
              <a:buNone/>
            </a:pPr>
            <a:r>
              <a:rPr lang="en-GB" altLang="en-US" sz="2400" dirty="0">
                <a:latin typeface="Calibri" panose="020F0502020204030204" pitchFamily="34" charset="0"/>
                <a:cs typeface="Calibri" panose="020F0502020204030204" pitchFamily="34" charset="0"/>
              </a:rPr>
              <a:t>All organisations, regardless of size, age or purpose, have two broad components that significantly influence their operation, development and ability to function effectively.</a:t>
            </a:r>
          </a:p>
          <a:p>
            <a:pPr marL="0" indent="0">
              <a:lnSpc>
                <a:spcPct val="100000"/>
              </a:lnSpc>
              <a:buNone/>
            </a:pPr>
            <a:r>
              <a:rPr lang="en-GB" altLang="en-US" sz="2400" dirty="0">
                <a:latin typeface="Calibri" panose="020F0502020204030204" pitchFamily="34" charset="0"/>
                <a:cs typeface="Calibri" panose="020F0502020204030204" pitchFamily="34" charset="0"/>
              </a:rPr>
              <a:t>These components are </a:t>
            </a:r>
            <a:r>
              <a:rPr lang="en-GB" altLang="en-US" sz="2400" dirty="0">
                <a:solidFill>
                  <a:srgbClr val="FF0000"/>
                </a:solidFill>
                <a:latin typeface="Calibri" panose="020F0502020204030204" pitchFamily="34" charset="0"/>
                <a:cs typeface="Calibri" panose="020F0502020204030204" pitchFamily="34" charset="0"/>
              </a:rPr>
              <a:t>structure</a:t>
            </a:r>
            <a:r>
              <a:rPr lang="en-GB" altLang="en-US" sz="2400" dirty="0">
                <a:latin typeface="Calibri" panose="020F0502020204030204" pitchFamily="34" charset="0"/>
                <a:cs typeface="Calibri" panose="020F0502020204030204" pitchFamily="34" charset="0"/>
              </a:rPr>
              <a:t> and </a:t>
            </a:r>
            <a:r>
              <a:rPr lang="en-GB" altLang="en-US" sz="2400" dirty="0">
                <a:solidFill>
                  <a:srgbClr val="FF0000"/>
                </a:solidFill>
                <a:latin typeface="Calibri" panose="020F0502020204030204" pitchFamily="34" charset="0"/>
                <a:cs typeface="Calibri" panose="020F0502020204030204" pitchFamily="34" charset="0"/>
              </a:rPr>
              <a:t>culture.</a:t>
            </a:r>
          </a:p>
          <a:p>
            <a:pPr marL="0" indent="0">
              <a:lnSpc>
                <a:spcPct val="100000"/>
              </a:lnSpc>
              <a:buNone/>
            </a:pPr>
            <a:r>
              <a:rPr lang="en-GB" altLang="en-US" sz="2400" dirty="0">
                <a:latin typeface="Calibri" panose="020F0502020204030204" pitchFamily="34" charset="0"/>
                <a:cs typeface="Calibri" panose="020F0502020204030204" pitchFamily="34" charset="0"/>
              </a:rPr>
              <a:t> It can also be said that the structure is a framework for the culture to be implemented, while the culture dictates how the company should be structured.</a:t>
            </a:r>
          </a:p>
          <a:p>
            <a:pPr marL="0" indent="0">
              <a:lnSpc>
                <a:spcPct val="100000"/>
              </a:lnSpc>
              <a:buNone/>
            </a:pPr>
            <a:r>
              <a:rPr lang="en-GB" altLang="en-US" sz="2400" dirty="0">
                <a:latin typeface="Calibri" panose="020F0502020204030204" pitchFamily="34" charset="0"/>
                <a:cs typeface="Calibri" panose="020F0502020204030204" pitchFamily="34" charset="0"/>
              </a:rPr>
              <a:t>Knowing the relationship between culture and structure will enable any transition be managed more effectively. This makes leadership and management training so important as you will develop the skills to analyse a business and determine the culture within it in order to improve both performance and productivity.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47">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147">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CBDD8B3A-E244-4DD9-837D-3D046A2ED892}"/>
              </a:ext>
            </a:extLst>
          </p:cNvPr>
          <p:cNvSpPr>
            <a:spLocks noGrp="1" noChangeArrowheads="1"/>
          </p:cNvSpPr>
          <p:nvPr>
            <p:ph type="title"/>
          </p:nvPr>
        </p:nvSpPr>
        <p:spPr>
          <a:xfrm>
            <a:off x="752475" y="752475"/>
            <a:ext cx="8382000" cy="838200"/>
          </a:xfrm>
        </p:spPr>
        <p:txBody>
          <a:bodyPr>
            <a:normAutofit/>
          </a:bodyPr>
          <a:lstStyle/>
          <a:p>
            <a:pPr eaLnBrk="1" hangingPunct="1"/>
            <a:r>
              <a:rPr lang="en-US" altLang="en-US" sz="3600" dirty="0">
                <a:solidFill>
                  <a:srgbClr val="FF0000"/>
                </a:solidFill>
                <a:latin typeface="Calibri" panose="020F0502020204030204" pitchFamily="34" charset="0"/>
                <a:cs typeface="Calibri" panose="020F0502020204030204" pitchFamily="34" charset="0"/>
              </a:rPr>
              <a:t>Structure</a:t>
            </a:r>
          </a:p>
        </p:txBody>
      </p:sp>
      <p:sp>
        <p:nvSpPr>
          <p:cNvPr id="7171" name="Rectangle 3">
            <a:extLst>
              <a:ext uri="{FF2B5EF4-FFF2-40B4-BE49-F238E27FC236}">
                <a16:creationId xmlns:a16="http://schemas.microsoft.com/office/drawing/2014/main" id="{3BC07C09-A866-4665-8BC2-892591851C78}"/>
              </a:ext>
            </a:extLst>
          </p:cNvPr>
          <p:cNvSpPr>
            <a:spLocks noGrp="1" noChangeArrowheads="1"/>
          </p:cNvSpPr>
          <p:nvPr>
            <p:ph type="body" idx="1"/>
          </p:nvPr>
        </p:nvSpPr>
        <p:spPr>
          <a:xfrm>
            <a:off x="752475" y="2101850"/>
            <a:ext cx="10139363" cy="4991100"/>
          </a:xfrm>
        </p:spPr>
        <p:txBody>
          <a:bodyPr/>
          <a:lstStyle/>
          <a:p>
            <a:pPr marL="0" indent="0">
              <a:buNone/>
            </a:pPr>
            <a:r>
              <a:rPr lang="en-GB" altLang="en-US" sz="2800" dirty="0">
                <a:latin typeface="Calibri" panose="020F0502020204030204" pitchFamily="34" charset="0"/>
                <a:cs typeface="Calibri" panose="020F0502020204030204" pitchFamily="34" charset="0"/>
              </a:rPr>
              <a:t>Organisational structure is often thought of as the ‘hierarchy’ of an organisation, ideally providing a clear chain of command from the top of the organisation, such as a director, owner or CEO (Chief Executive Officer), down to front-line staff, who deal directly with customers.</a:t>
            </a:r>
          </a:p>
          <a:p>
            <a:pPr marL="0" indent="0">
              <a:buNone/>
            </a:pPr>
            <a:r>
              <a:rPr lang="en-GB" altLang="en-US" sz="2800" dirty="0">
                <a:latin typeface="Calibri" panose="020F0502020204030204" pitchFamily="34" charset="0"/>
                <a:cs typeface="Calibri" panose="020F0502020204030204" pitchFamily="34" charset="0"/>
              </a:rPr>
              <a:t>‘</a:t>
            </a:r>
            <a:r>
              <a:rPr lang="en-GB" altLang="en-US" sz="2800" i="1" dirty="0">
                <a:latin typeface="Calibri" panose="020F0502020204030204" pitchFamily="34" charset="0"/>
                <a:cs typeface="Calibri" panose="020F0502020204030204" pitchFamily="34" charset="0"/>
              </a:rPr>
              <a:t>the sum total of the ways in which it </a:t>
            </a:r>
            <a:r>
              <a:rPr lang="en-GB" altLang="en-US" sz="2800" dirty="0">
                <a:latin typeface="Calibri" panose="020F0502020204030204" pitchFamily="34" charset="0"/>
                <a:cs typeface="Calibri" panose="020F0502020204030204" pitchFamily="34" charset="0"/>
              </a:rPr>
              <a:t>(the organisation) </a:t>
            </a:r>
            <a:r>
              <a:rPr lang="en-GB" altLang="en-US" sz="2800" i="1" dirty="0">
                <a:latin typeface="Calibri" panose="020F0502020204030204" pitchFamily="34" charset="0"/>
                <a:cs typeface="Calibri" panose="020F0502020204030204" pitchFamily="34" charset="0"/>
              </a:rPr>
              <a:t>divides its labour into distinct tasks and then achieves coordination between them’</a:t>
            </a:r>
            <a:r>
              <a:rPr lang="en-GB" altLang="en-US" sz="2800" dirty="0">
                <a:latin typeface="Calibri" panose="020F0502020204030204" pitchFamily="34" charset="0"/>
                <a:cs typeface="Calibri" panose="020F0502020204030204" pitchFamily="34" charset="0"/>
              </a:rPr>
              <a:t>.</a:t>
            </a:r>
          </a:p>
          <a:p>
            <a:pPr marL="0" indent="0" algn="r">
              <a:buNone/>
            </a:pPr>
            <a:r>
              <a:rPr lang="en-GB" altLang="en-US" sz="2400" dirty="0" err="1">
                <a:latin typeface="Calibri" panose="020F0502020204030204" pitchFamily="34" charset="0"/>
                <a:cs typeface="Calibri" panose="020F0502020204030204" pitchFamily="34" charset="0"/>
              </a:rPr>
              <a:t>Minzberg</a:t>
            </a:r>
            <a:r>
              <a:rPr lang="en-GB" altLang="en-US" sz="2400" dirty="0">
                <a:latin typeface="Calibri" panose="020F0502020204030204" pitchFamily="34" charset="0"/>
                <a:cs typeface="Calibri" panose="020F0502020204030204" pitchFamily="34" charset="0"/>
              </a:rPr>
              <a:t> 1971</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41" name="Rectangle 9222">
            <a:extLst>
              <a:ext uri="{FF2B5EF4-FFF2-40B4-BE49-F238E27FC236}">
                <a16:creationId xmlns:a16="http://schemas.microsoft.com/office/drawing/2014/main" id="{08CB54FC-0B2A-4107-9A70-958B90B765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a:extLst>
              <a:ext uri="{FF2B5EF4-FFF2-40B4-BE49-F238E27FC236}">
                <a16:creationId xmlns:a16="http://schemas.microsoft.com/office/drawing/2014/main" id="{41F5D499-37D7-4C0C-B7E1-6BFB010EEAA9}"/>
              </a:ext>
            </a:extLst>
          </p:cNvPr>
          <p:cNvSpPr>
            <a:spLocks noGrp="1" noChangeArrowheads="1"/>
          </p:cNvSpPr>
          <p:nvPr>
            <p:ph type="title"/>
          </p:nvPr>
        </p:nvSpPr>
        <p:spPr>
          <a:xfrm>
            <a:off x="6172849" y="228406"/>
            <a:ext cx="5127171" cy="993070"/>
          </a:xfrm>
        </p:spPr>
        <p:txBody>
          <a:bodyPr>
            <a:normAutofit/>
          </a:bodyPr>
          <a:lstStyle/>
          <a:p>
            <a:pPr eaLnBrk="1" hangingPunct="1"/>
            <a:r>
              <a:rPr lang="en-US" altLang="en-US" sz="4000" b="1" dirty="0">
                <a:latin typeface="Calibri" panose="020F0502020204030204" pitchFamily="34" charset="0"/>
                <a:cs typeface="Calibri" panose="020F0502020204030204" pitchFamily="34" charset="0"/>
              </a:rPr>
              <a:t>Structure </a:t>
            </a:r>
          </a:p>
        </p:txBody>
      </p:sp>
      <p:pic>
        <p:nvPicPr>
          <p:cNvPr id="2" name="Picture 1">
            <a:extLst>
              <a:ext uri="{FF2B5EF4-FFF2-40B4-BE49-F238E27FC236}">
                <a16:creationId xmlns:a16="http://schemas.microsoft.com/office/drawing/2014/main" id="{7E40E253-ED57-7DB1-04E8-960A0C57970C}"/>
              </a:ext>
            </a:extLst>
          </p:cNvPr>
          <p:cNvPicPr>
            <a:picLocks noChangeAspect="1"/>
          </p:cNvPicPr>
          <p:nvPr/>
        </p:nvPicPr>
        <p:blipFill>
          <a:blip r:embed="rId2"/>
          <a:stretch>
            <a:fillRect/>
          </a:stretch>
        </p:blipFill>
        <p:spPr>
          <a:xfrm>
            <a:off x="643193" y="2246569"/>
            <a:ext cx="4118606" cy="2697686"/>
          </a:xfrm>
          <a:prstGeom prst="rect">
            <a:avLst/>
          </a:prstGeom>
        </p:spPr>
      </p:pic>
      <p:cxnSp>
        <p:nvCxnSpPr>
          <p:cNvPr id="9242" name="Straight Connector 9224">
            <a:extLst>
              <a:ext uri="{FF2B5EF4-FFF2-40B4-BE49-F238E27FC236}">
                <a16:creationId xmlns:a16="http://schemas.microsoft.com/office/drawing/2014/main" id="{7855A9B5-1710-4B19-B0F1-CDFDD4ED5B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14044" y="2246569"/>
            <a:ext cx="45720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123" name="Rectangle 3">
            <a:extLst>
              <a:ext uri="{FF2B5EF4-FFF2-40B4-BE49-F238E27FC236}">
                <a16:creationId xmlns:a16="http://schemas.microsoft.com/office/drawing/2014/main" id="{2F31BDD0-A0BB-4C13-AF85-0E42C9C4C750}"/>
              </a:ext>
            </a:extLst>
          </p:cNvPr>
          <p:cNvSpPr>
            <a:spLocks noGrp="1" noChangeArrowheads="1"/>
          </p:cNvSpPr>
          <p:nvPr>
            <p:ph type="body" idx="1"/>
          </p:nvPr>
        </p:nvSpPr>
        <p:spPr>
          <a:xfrm>
            <a:off x="5538226" y="2246569"/>
            <a:ext cx="6321677" cy="3938773"/>
          </a:xfrm>
        </p:spPr>
        <p:txBody>
          <a:bodyPr>
            <a:normAutofit fontScale="92500" lnSpcReduction="20000"/>
          </a:bodyPr>
          <a:lstStyle/>
          <a:p>
            <a:pPr marL="0" indent="0">
              <a:buNone/>
              <a:defRPr/>
            </a:pPr>
            <a:r>
              <a:rPr lang="en-GB" dirty="0"/>
              <a:t>‘</a:t>
            </a:r>
            <a:r>
              <a:rPr lang="en-GB" sz="3000" dirty="0">
                <a:latin typeface="Calibri" panose="020F0502020204030204" pitchFamily="34" charset="0"/>
                <a:cs typeface="Calibri" panose="020F0502020204030204" pitchFamily="34" charset="0"/>
              </a:rPr>
              <a:t>Hierarchy’ is only one of the three components  of structure, which are:</a:t>
            </a:r>
          </a:p>
          <a:p>
            <a:pPr lvl="1">
              <a:defRPr/>
            </a:pPr>
            <a:r>
              <a:rPr lang="en-GB" sz="3000" dirty="0">
                <a:latin typeface="Calibri" panose="020F0502020204030204" pitchFamily="34" charset="0"/>
                <a:cs typeface="Calibri" panose="020F0502020204030204" pitchFamily="34" charset="0"/>
              </a:rPr>
              <a:t>Complexity – the number of ‘levels’ in an organisation</a:t>
            </a:r>
          </a:p>
          <a:p>
            <a:pPr lvl="1">
              <a:defRPr/>
            </a:pPr>
            <a:r>
              <a:rPr lang="en-GB" sz="3000" dirty="0">
                <a:latin typeface="Calibri" panose="020F0502020204030204" pitchFamily="34" charset="0"/>
                <a:cs typeface="Calibri" panose="020F0502020204030204" pitchFamily="34" charset="0"/>
              </a:rPr>
              <a:t>Formalisation – the extent to which there are formal rules, policies and procedures</a:t>
            </a:r>
          </a:p>
          <a:p>
            <a:pPr lvl="1">
              <a:defRPr/>
            </a:pPr>
            <a:r>
              <a:rPr lang="en-GB" sz="3000" dirty="0">
                <a:latin typeface="Calibri" panose="020F0502020204030204" pitchFamily="34" charset="0"/>
                <a:cs typeface="Calibri" panose="020F0502020204030204" pitchFamily="34" charset="0"/>
              </a:rPr>
              <a:t>Centralisation – the extent to which decisions are made at the ‘top’ of the organisation.</a:t>
            </a:r>
          </a:p>
          <a:p>
            <a:pPr lvl="1">
              <a:defRPr/>
            </a:pPr>
            <a:endParaRPr lang="en-GB" sz="2200" dirty="0">
              <a:latin typeface="Calibri" panose="020F0502020204030204" pitchFamily="34" charset="0"/>
              <a:cs typeface="Calibri" panose="020F0502020204030204" pitchFamily="34" charset="0"/>
            </a:endParaRPr>
          </a:p>
          <a:p>
            <a:pPr marL="0" indent="0">
              <a:buNone/>
              <a:defRPr/>
            </a:pPr>
            <a:endParaRPr lang="en-GB" altLang="en-US" dirty="0"/>
          </a:p>
        </p:txBody>
      </p:sp>
      <p:sp>
        <p:nvSpPr>
          <p:cNvPr id="9243" name="Rectangle 9226">
            <a:extLst>
              <a:ext uri="{FF2B5EF4-FFF2-40B4-BE49-F238E27FC236}">
                <a16:creationId xmlns:a16="http://schemas.microsoft.com/office/drawing/2014/main" id="{9AA76026-5689-4584-8D93-D71D739E6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12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12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12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6BE38E51-455F-47BF-94A1-613637BA9C0E}"/>
              </a:ext>
            </a:extLst>
          </p:cNvPr>
          <p:cNvSpPr>
            <a:spLocks noGrp="1" noChangeArrowheads="1"/>
          </p:cNvSpPr>
          <p:nvPr>
            <p:ph type="title"/>
          </p:nvPr>
        </p:nvSpPr>
        <p:spPr>
          <a:xfrm>
            <a:off x="581025" y="666750"/>
            <a:ext cx="8382000" cy="838200"/>
          </a:xfrm>
        </p:spPr>
        <p:txBody>
          <a:bodyPr>
            <a:normAutofit/>
          </a:bodyPr>
          <a:lstStyle/>
          <a:p>
            <a:pPr eaLnBrk="1" hangingPunct="1"/>
            <a:r>
              <a:rPr lang="en-US" altLang="en-US" sz="3600" b="1" dirty="0">
                <a:latin typeface="Calibri" panose="020F0502020204030204" pitchFamily="34" charset="0"/>
                <a:cs typeface="Calibri" panose="020F0502020204030204" pitchFamily="34" charset="0"/>
              </a:rPr>
              <a:t>Structure (Continued)</a:t>
            </a:r>
          </a:p>
        </p:txBody>
      </p:sp>
      <p:sp>
        <p:nvSpPr>
          <p:cNvPr id="8195" name="Rectangle 3">
            <a:extLst>
              <a:ext uri="{FF2B5EF4-FFF2-40B4-BE49-F238E27FC236}">
                <a16:creationId xmlns:a16="http://schemas.microsoft.com/office/drawing/2014/main" id="{1743837C-BFD9-4D89-81A9-0B4714B7E1D3}"/>
              </a:ext>
            </a:extLst>
          </p:cNvPr>
          <p:cNvSpPr>
            <a:spLocks noGrp="1" noChangeArrowheads="1"/>
          </p:cNvSpPr>
          <p:nvPr>
            <p:ph type="body" idx="1"/>
          </p:nvPr>
        </p:nvSpPr>
        <p:spPr>
          <a:xfrm>
            <a:off x="714374" y="2244725"/>
            <a:ext cx="10982325" cy="4991100"/>
          </a:xfrm>
        </p:spPr>
        <p:txBody>
          <a:bodyPr>
            <a:normAutofit/>
          </a:bodyPr>
          <a:lstStyle/>
          <a:p>
            <a:pPr marL="0" indent="0">
              <a:lnSpc>
                <a:spcPct val="100000"/>
              </a:lnSpc>
              <a:buNone/>
            </a:pPr>
            <a:r>
              <a:rPr lang="en-GB" altLang="en-US" sz="2400" dirty="0" err="1">
                <a:latin typeface="Calibri" panose="020F0502020204030204" pitchFamily="34" charset="0"/>
                <a:cs typeface="Calibri" panose="020F0502020204030204" pitchFamily="34" charset="0"/>
              </a:rPr>
              <a:t>Sherratt</a:t>
            </a:r>
            <a:r>
              <a:rPr lang="en-GB" altLang="en-US" sz="2400" dirty="0">
                <a:latin typeface="Calibri" panose="020F0502020204030204" pitchFamily="34" charset="0"/>
                <a:cs typeface="Calibri" panose="020F0502020204030204" pitchFamily="34" charset="0"/>
              </a:rPr>
              <a:t> et al. (2009:5) states that organisational structures </a:t>
            </a:r>
          </a:p>
          <a:p>
            <a:pPr marL="0" indent="0">
              <a:lnSpc>
                <a:spcPct val="100000"/>
              </a:lnSpc>
              <a:buNone/>
            </a:pPr>
            <a:r>
              <a:rPr lang="en-GB" altLang="en-US" sz="2400" dirty="0">
                <a:latin typeface="Calibri" panose="020F0502020204030204" pitchFamily="34" charset="0"/>
                <a:cs typeface="Calibri" panose="020F0502020204030204" pitchFamily="34" charset="0"/>
              </a:rPr>
              <a:t>‘</a:t>
            </a:r>
            <a:r>
              <a:rPr lang="en-GB" altLang="en-US" sz="2400" i="1" dirty="0">
                <a:latin typeface="Calibri" panose="020F0502020204030204" pitchFamily="34" charset="0"/>
                <a:cs typeface="Calibri" panose="020F0502020204030204" pitchFamily="34" charset="0"/>
              </a:rPr>
              <a:t>describe and determine the way work is arranged, how authority is exercised and the channels of communication that prevail, up, down and across the various divisions’</a:t>
            </a:r>
            <a:r>
              <a:rPr lang="en-GB" altLang="en-US" sz="2400" dirty="0">
                <a:latin typeface="Calibri" panose="020F0502020204030204" pitchFamily="34" charset="0"/>
                <a:cs typeface="Calibri" panose="020F0502020204030204" pitchFamily="34" charset="0"/>
              </a:rPr>
              <a:t>. </a:t>
            </a:r>
          </a:p>
          <a:p>
            <a:pPr marL="0" indent="0">
              <a:lnSpc>
                <a:spcPct val="100000"/>
              </a:lnSpc>
              <a:buNone/>
            </a:pPr>
            <a:r>
              <a:rPr lang="en-GB" altLang="en-US" sz="2400" dirty="0">
                <a:latin typeface="Calibri" panose="020F0502020204030204" pitchFamily="34" charset="0"/>
                <a:cs typeface="Calibri" panose="020F0502020204030204" pitchFamily="34" charset="0"/>
              </a:rPr>
              <a:t>An events/festival planner who may not have a formal organisational structure will be affected by the way work is arranged, managed and channels of communication.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9665C679-30A3-4DB1-B2F7-EFFDC09F900F}"/>
              </a:ext>
            </a:extLst>
          </p:cNvPr>
          <p:cNvSpPr>
            <a:spLocks noGrp="1" noChangeArrowheads="1"/>
          </p:cNvSpPr>
          <p:nvPr>
            <p:ph type="title"/>
          </p:nvPr>
        </p:nvSpPr>
        <p:spPr>
          <a:xfrm>
            <a:off x="492888" y="590068"/>
            <a:ext cx="8382000" cy="838200"/>
          </a:xfrm>
        </p:spPr>
        <p:txBody>
          <a:bodyPr/>
          <a:lstStyle/>
          <a:p>
            <a:pPr eaLnBrk="1" hangingPunct="1"/>
            <a:r>
              <a:rPr lang="en-US" altLang="en-US" sz="3200" b="1" dirty="0">
                <a:latin typeface="Calibri" panose="020F0502020204030204" pitchFamily="34" charset="0"/>
                <a:cs typeface="Calibri" panose="020F0502020204030204" pitchFamily="34" charset="0"/>
              </a:rPr>
              <a:t>Complexity</a:t>
            </a:r>
          </a:p>
        </p:txBody>
      </p:sp>
      <p:sp>
        <p:nvSpPr>
          <p:cNvPr id="10243" name="Rectangle 3">
            <a:extLst>
              <a:ext uri="{FF2B5EF4-FFF2-40B4-BE49-F238E27FC236}">
                <a16:creationId xmlns:a16="http://schemas.microsoft.com/office/drawing/2014/main" id="{3F719A57-1FB4-4527-A7F0-45D0FE545D9E}"/>
              </a:ext>
            </a:extLst>
          </p:cNvPr>
          <p:cNvSpPr>
            <a:spLocks noGrp="1" noChangeArrowheads="1"/>
          </p:cNvSpPr>
          <p:nvPr>
            <p:ph type="body" idx="1"/>
          </p:nvPr>
        </p:nvSpPr>
        <p:spPr>
          <a:xfrm>
            <a:off x="636609" y="1729410"/>
            <a:ext cx="11204292" cy="4991100"/>
          </a:xfrm>
        </p:spPr>
        <p:txBody>
          <a:bodyPr/>
          <a:lstStyle/>
          <a:p>
            <a:pPr marL="0" indent="0">
              <a:buNone/>
            </a:pPr>
            <a:endParaRPr lang="en-GB" altLang="en-US" sz="2800" dirty="0"/>
          </a:p>
          <a:p>
            <a:pPr marL="0" indent="0">
              <a:lnSpc>
                <a:spcPct val="100000"/>
              </a:lnSpc>
              <a:buNone/>
            </a:pPr>
            <a:r>
              <a:rPr lang="en-GB" altLang="en-US" sz="2400" dirty="0">
                <a:latin typeface="Calibri" panose="020F0502020204030204" pitchFamily="34" charset="0"/>
                <a:cs typeface="Calibri" panose="020F0502020204030204" pitchFamily="34" charset="0"/>
              </a:rPr>
              <a:t>Organisations can be seen as tall, flat, wide or thin in structure or even adopt a matrix-like design.</a:t>
            </a:r>
          </a:p>
          <a:p>
            <a:pPr marL="0" indent="0">
              <a:lnSpc>
                <a:spcPct val="100000"/>
              </a:lnSpc>
              <a:buNone/>
            </a:pPr>
            <a:r>
              <a:rPr lang="en-GB" altLang="en-US" sz="2400" dirty="0">
                <a:latin typeface="Calibri" panose="020F0502020204030204" pitchFamily="34" charset="0"/>
                <a:cs typeface="Calibri" panose="020F0502020204030204" pitchFamily="34" charset="0"/>
              </a:rPr>
              <a:t>This structure depicts the complexity of management within that organisation.</a:t>
            </a:r>
          </a:p>
          <a:p>
            <a:pPr marL="0" indent="0">
              <a:lnSpc>
                <a:spcPct val="100000"/>
              </a:lnSpc>
              <a:buNone/>
            </a:pPr>
            <a:r>
              <a:rPr lang="en-GB" altLang="en-US" sz="2400" dirty="0">
                <a:latin typeface="Calibri" panose="020F0502020204030204" pitchFamily="34" charset="0"/>
                <a:cs typeface="Calibri" panose="020F0502020204030204" pitchFamily="34" charset="0"/>
              </a:rPr>
              <a:t>A small event company is likely to be less complex in structure, and thus less differentiated, than a large organisation employing many people.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b="1" dirty="0"/>
            </a:br>
            <a:r>
              <a:rPr lang="en-GB" sz="4000" b="1" dirty="0">
                <a:latin typeface="Calibri" panose="020F0502020204030204" pitchFamily="34" charset="0"/>
                <a:cs typeface="Calibri" panose="020F0502020204030204" pitchFamily="34" charset="0"/>
              </a:rPr>
              <a:t>Human resource management</a:t>
            </a:r>
            <a:br>
              <a:rPr lang="en-GB" dirty="0"/>
            </a:br>
            <a:endParaRPr lang="en-GB" dirty="0"/>
          </a:p>
        </p:txBody>
      </p:sp>
      <p:sp>
        <p:nvSpPr>
          <p:cNvPr id="3" name="Content Placeholder 2"/>
          <p:cNvSpPr>
            <a:spLocks noGrp="1"/>
          </p:cNvSpPr>
          <p:nvPr>
            <p:ph idx="1"/>
          </p:nvPr>
        </p:nvSpPr>
        <p:spPr/>
        <p:txBody>
          <a:bodyPr>
            <a:normAutofit lnSpcReduction="10000"/>
          </a:bodyPr>
          <a:lstStyle/>
          <a:p>
            <a:r>
              <a:rPr lang="en-GB" sz="2400" dirty="0">
                <a:latin typeface="Calibri" panose="020F0502020204030204" pitchFamily="34" charset="0"/>
                <a:cs typeface="Calibri" panose="020F0502020204030204" pitchFamily="34" charset="0"/>
              </a:rPr>
              <a:t>Organisations, event planners will all need to consider the management of people, also know as Human research management. </a:t>
            </a:r>
          </a:p>
          <a:p>
            <a:r>
              <a:rPr lang="en-GB" sz="2400" dirty="0">
                <a:latin typeface="Calibri" panose="020F0502020204030204" pitchFamily="34" charset="0"/>
                <a:cs typeface="Calibri" panose="020F0502020204030204" pitchFamily="34" charset="0"/>
              </a:rPr>
              <a:t>HRM is defined as -</a:t>
            </a:r>
          </a:p>
          <a:p>
            <a:r>
              <a:rPr lang="en-GB" sz="2400" dirty="0">
                <a:latin typeface="Calibri" panose="020F0502020204030204" pitchFamily="34" charset="0"/>
                <a:cs typeface="Calibri" panose="020F0502020204030204" pitchFamily="34" charset="0"/>
              </a:rPr>
              <a:t>“The policies and practices one needs to carry out the people or human resources aspects of a management position, including recruiting, screening, training, rewarding and appraising” (</a:t>
            </a:r>
            <a:r>
              <a:rPr lang="en-GB" sz="2400" dirty="0" err="1">
                <a:latin typeface="Calibri" panose="020F0502020204030204" pitchFamily="34" charset="0"/>
                <a:cs typeface="Calibri" panose="020F0502020204030204" pitchFamily="34" charset="0"/>
              </a:rPr>
              <a:t>Dessler</a:t>
            </a:r>
            <a:r>
              <a:rPr lang="en-GB" sz="2400" dirty="0">
                <a:latin typeface="Calibri" panose="020F0502020204030204" pitchFamily="34" charset="0"/>
                <a:cs typeface="Calibri" panose="020F0502020204030204" pitchFamily="34" charset="0"/>
              </a:rPr>
              <a:t> 2000)</a:t>
            </a:r>
          </a:p>
          <a:p>
            <a:r>
              <a:rPr lang="en-GB" sz="2400" dirty="0">
                <a:latin typeface="Calibri" panose="020F0502020204030204" pitchFamily="34" charset="0"/>
                <a:cs typeface="Calibri" panose="020F0502020204030204" pitchFamily="34" charset="0"/>
              </a:rPr>
              <a:t>The planning process for HR needs to be carried out carefully in order to fulfil the needs of the different types of events</a:t>
            </a:r>
            <a:endParaRPr lang="en-GB" sz="2400" b="1" dirty="0">
              <a:latin typeface="Calibri" panose="020F0502020204030204" pitchFamily="34" charset="0"/>
              <a:cs typeface="Calibri" panose="020F0502020204030204" pitchFamily="34" charset="0"/>
            </a:endParaRPr>
          </a:p>
          <a:p>
            <a:endParaRPr lang="en-GB" dirty="0"/>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455" y="0"/>
            <a:ext cx="10058400" cy="1113453"/>
          </a:xfrm>
        </p:spPr>
        <p:txBody>
          <a:bodyPr>
            <a:normAutofit fontScale="90000"/>
          </a:bodyPr>
          <a:lstStyle/>
          <a:p>
            <a:br>
              <a:rPr lang="en-GB" b="1" dirty="0"/>
            </a:br>
            <a:r>
              <a:rPr lang="en-GB" sz="4000" b="1" dirty="0">
                <a:latin typeface="Calibri" panose="020F0502020204030204" pitchFamily="34" charset="0"/>
                <a:cs typeface="Calibri" panose="020F0502020204030204" pitchFamily="34" charset="0"/>
              </a:rPr>
              <a:t>Types of Organisations</a:t>
            </a:r>
            <a:br>
              <a:rPr lang="en-GB" dirty="0"/>
            </a:br>
            <a:endParaRPr lang="en-GB" dirty="0"/>
          </a:p>
        </p:txBody>
      </p:sp>
      <p:sp>
        <p:nvSpPr>
          <p:cNvPr id="3" name="Content Placeholder 2"/>
          <p:cNvSpPr>
            <a:spLocks noGrp="1"/>
          </p:cNvSpPr>
          <p:nvPr>
            <p:ph idx="1"/>
          </p:nvPr>
        </p:nvSpPr>
        <p:spPr>
          <a:xfrm>
            <a:off x="425476" y="1218684"/>
            <a:ext cx="10058400" cy="5536679"/>
          </a:xfrm>
        </p:spPr>
        <p:txBody>
          <a:bodyPr>
            <a:normAutofit fontScale="25000" lnSpcReduction="20000"/>
          </a:bodyPr>
          <a:lstStyle/>
          <a:p>
            <a:pPr>
              <a:lnSpc>
                <a:spcPct val="100000"/>
              </a:lnSpc>
            </a:pPr>
            <a:r>
              <a:rPr lang="en-GB" sz="9600" dirty="0">
                <a:latin typeface="Calibri" panose="020F0502020204030204" pitchFamily="34" charset="0"/>
                <a:cs typeface="Calibri" panose="020F0502020204030204" pitchFamily="34" charset="0"/>
              </a:rPr>
              <a:t>As well as the structure of an organisation within the events industry there is a need for flexibility. </a:t>
            </a:r>
          </a:p>
          <a:p>
            <a:pPr>
              <a:lnSpc>
                <a:spcPct val="120000"/>
              </a:lnSpc>
            </a:pPr>
            <a:r>
              <a:rPr lang="en-GB" sz="7200" b="1" dirty="0">
                <a:latin typeface="Calibri" panose="020F0502020204030204" pitchFamily="34" charset="0"/>
                <a:cs typeface="Calibri" panose="020F0502020204030204" pitchFamily="34" charset="0"/>
              </a:rPr>
              <a:t>Flexible Organisations</a:t>
            </a:r>
          </a:p>
          <a:p>
            <a:pPr>
              <a:lnSpc>
                <a:spcPct val="120000"/>
              </a:lnSpc>
            </a:pPr>
            <a:r>
              <a:rPr lang="en-GB" sz="7200" dirty="0">
                <a:latin typeface="Calibri" panose="020F0502020204030204" pitchFamily="34" charset="0"/>
                <a:cs typeface="Calibri" panose="020F0502020204030204" pitchFamily="34" charset="0"/>
              </a:rPr>
              <a:t>The Flexible-Firm Model was proposed in 1984 by John Atkinson of the Institute of Manpower Studies. He suggested that organisational structures require increased plasticity in a fluctuating market and unpredictable and competitive business environment.</a:t>
            </a:r>
          </a:p>
          <a:p>
            <a:pPr lvl="1">
              <a:lnSpc>
                <a:spcPct val="120000"/>
              </a:lnSpc>
            </a:pPr>
            <a:r>
              <a:rPr lang="en-GB" sz="7200" b="1" dirty="0">
                <a:latin typeface="Calibri" panose="020F0502020204030204" pitchFamily="34" charset="0"/>
                <a:cs typeface="Calibri" panose="020F0502020204030204" pitchFamily="34" charset="0"/>
              </a:rPr>
              <a:t>Functional Flexibility </a:t>
            </a:r>
            <a:r>
              <a:rPr lang="en-GB" sz="7200" dirty="0">
                <a:latin typeface="Calibri" panose="020F0502020204030204" pitchFamily="34" charset="0"/>
                <a:cs typeface="Calibri" panose="020F0502020204030204" pitchFamily="34" charset="0"/>
              </a:rPr>
              <a:t>- Functional flexibility is advantageous because it provides workers with the opportunity to learn new skills and enables the firm to utilise them more efficiently. If the workers are equipped with a greater range of skills, then they can be used to respond quickly to market fluctuations.</a:t>
            </a:r>
          </a:p>
          <a:p>
            <a:pPr lvl="1">
              <a:lnSpc>
                <a:spcPct val="120000"/>
              </a:lnSpc>
            </a:pPr>
            <a:r>
              <a:rPr lang="en-GB" sz="7200" b="1" dirty="0">
                <a:latin typeface="Calibri" panose="020F0502020204030204" pitchFamily="34" charset="0"/>
                <a:cs typeface="Calibri" panose="020F0502020204030204" pitchFamily="34" charset="0"/>
              </a:rPr>
              <a:t>Numerical Flexibility </a:t>
            </a:r>
            <a:r>
              <a:rPr lang="en-GB" sz="7200" dirty="0">
                <a:latin typeface="Calibri" panose="020F0502020204030204" pitchFamily="34" charset="0"/>
                <a:cs typeface="Calibri" panose="020F0502020204030204" pitchFamily="34" charset="0"/>
              </a:rPr>
              <a:t>- Numerical flexibility is adjusting the number of employees based on the needs of the employer. A good example of this is seasonal work and fixed-term contracts, flexible employment methods such as short-term contracts, outsourcing, temporary workers. employers can match labour demands with the number of employees under contract at the company. </a:t>
            </a:r>
          </a:p>
          <a:p>
            <a:pPr lvl="1">
              <a:lnSpc>
                <a:spcPct val="120000"/>
              </a:lnSpc>
            </a:pPr>
            <a:r>
              <a:rPr lang="en-GB" sz="7200" dirty="0">
                <a:latin typeface="Calibri" panose="020F0502020204030204" pitchFamily="34" charset="0"/>
                <a:cs typeface="Calibri" panose="020F0502020204030204" pitchFamily="34" charset="0"/>
              </a:rPr>
              <a:t>Why?</a:t>
            </a:r>
          </a:p>
          <a:p>
            <a:pPr lvl="1">
              <a:lnSpc>
                <a:spcPct val="120000"/>
              </a:lnSpc>
            </a:pPr>
            <a:r>
              <a:rPr lang="en-GB" sz="7200" dirty="0">
                <a:latin typeface="Calibri" panose="020F0502020204030204" pitchFamily="34" charset="0"/>
                <a:cs typeface="Calibri" panose="020F0502020204030204" pitchFamily="34" charset="0"/>
              </a:rPr>
              <a:t>Workforce planning</a:t>
            </a:r>
          </a:p>
          <a:p>
            <a:pPr lvl="1">
              <a:lnSpc>
                <a:spcPct val="120000"/>
              </a:lnSpc>
            </a:pPr>
            <a:r>
              <a:rPr lang="en-GB" sz="7200" dirty="0">
                <a:latin typeface="Calibri" panose="020F0502020204030204" pitchFamily="34" charset="0"/>
                <a:cs typeface="Calibri" panose="020F0502020204030204" pitchFamily="34" charset="0"/>
              </a:rPr>
              <a:t>Different events</a:t>
            </a:r>
          </a:p>
          <a:p>
            <a:pPr lvl="1">
              <a:lnSpc>
                <a:spcPct val="120000"/>
              </a:lnSpc>
            </a:pPr>
            <a:r>
              <a:rPr lang="en-GB" sz="7200" dirty="0">
                <a:latin typeface="Calibri" panose="020F0502020204030204" pitchFamily="34" charset="0"/>
                <a:cs typeface="Calibri" panose="020F0502020204030204" pitchFamily="34" charset="0"/>
              </a:rPr>
              <a:t>Size of event</a:t>
            </a:r>
          </a:p>
          <a:p>
            <a:pPr lvl="1"/>
            <a:endParaRPr lang="en-GB" sz="2400" dirty="0">
              <a:latin typeface="Calibri" panose="020F0502020204030204" pitchFamily="34" charset="0"/>
              <a:cs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0BB02736-99E1-4B00-8A3B-0AE9419EE062}"/>
              </a:ext>
            </a:extLst>
          </p:cNvPr>
          <p:cNvSpPr>
            <a:spLocks noGrp="1" noChangeArrowheads="1"/>
          </p:cNvSpPr>
          <p:nvPr>
            <p:ph type="title"/>
          </p:nvPr>
        </p:nvSpPr>
        <p:spPr>
          <a:xfrm>
            <a:off x="625033" y="504463"/>
            <a:ext cx="8382000" cy="838200"/>
          </a:xfrm>
        </p:spPr>
        <p:txBody>
          <a:bodyPr>
            <a:normAutofit/>
          </a:bodyPr>
          <a:lstStyle/>
          <a:p>
            <a:pPr eaLnBrk="1" hangingPunct="1"/>
            <a:r>
              <a:rPr lang="en-US" altLang="en-US" sz="3600" b="1" dirty="0">
                <a:latin typeface="Calibri" panose="020F0502020204030204" pitchFamily="34" charset="0"/>
                <a:cs typeface="Calibri" panose="020F0502020204030204" pitchFamily="34" charset="0"/>
              </a:rPr>
              <a:t>Internal need for change</a:t>
            </a:r>
          </a:p>
        </p:txBody>
      </p:sp>
      <p:sp>
        <p:nvSpPr>
          <p:cNvPr id="27651" name="Rectangle 3">
            <a:extLst>
              <a:ext uri="{FF2B5EF4-FFF2-40B4-BE49-F238E27FC236}">
                <a16:creationId xmlns:a16="http://schemas.microsoft.com/office/drawing/2014/main" id="{0ACAFC1A-1C3F-43EE-8BD3-465FDF5E9076}"/>
              </a:ext>
            </a:extLst>
          </p:cNvPr>
          <p:cNvSpPr>
            <a:spLocks noGrp="1" noChangeArrowheads="1"/>
          </p:cNvSpPr>
          <p:nvPr>
            <p:ph type="body" idx="1"/>
          </p:nvPr>
        </p:nvSpPr>
        <p:spPr>
          <a:xfrm>
            <a:off x="625033" y="1342663"/>
            <a:ext cx="10521387" cy="4845412"/>
          </a:xfrm>
        </p:spPr>
        <p:txBody>
          <a:bodyPr/>
          <a:lstStyle/>
          <a:p>
            <a:pPr marL="0" indent="0">
              <a:buNone/>
            </a:pPr>
            <a:endParaRPr lang="en-GB" altLang="en-US" sz="2800" dirty="0"/>
          </a:p>
          <a:p>
            <a:pPr marL="0" indent="0">
              <a:lnSpc>
                <a:spcPct val="100000"/>
              </a:lnSpc>
              <a:buNone/>
            </a:pPr>
            <a:r>
              <a:rPr lang="en-GB" altLang="en-US" sz="2800" dirty="0">
                <a:latin typeface="Calibri" panose="020F0502020204030204" pitchFamily="34" charset="0"/>
                <a:cs typeface="Calibri" panose="020F0502020204030204" pitchFamily="34" charset="0"/>
              </a:rPr>
              <a:t>As a company grows (or shrinks), the structure must change to accommodate the increase (or decrease) in the number of employees and/or volunteers and to decide how the work of the organisation will be divided between people, commonly known as division of labour.</a:t>
            </a:r>
          </a:p>
          <a:p>
            <a:pPr marL="0" indent="0">
              <a:lnSpc>
                <a:spcPct val="100000"/>
              </a:lnSpc>
              <a:buNone/>
            </a:pPr>
            <a:r>
              <a:rPr lang="en-GB" altLang="en-US" sz="2800" dirty="0">
                <a:latin typeface="Calibri" panose="020F0502020204030204" pitchFamily="34" charset="0"/>
                <a:cs typeface="Calibri" panose="020F0502020204030204" pitchFamily="34" charset="0"/>
              </a:rPr>
              <a:t>The Events industry is very flexible and change is the norm, therefore the workforce will need to adapt to that.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8CB54FC-0B2A-4107-9A70-958B90B765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019613" y="150868"/>
            <a:ext cx="5127171" cy="1450757"/>
          </a:xfrm>
        </p:spPr>
        <p:txBody>
          <a:bodyPr>
            <a:normAutofit/>
          </a:bodyPr>
          <a:lstStyle/>
          <a:p>
            <a:br>
              <a:rPr lang="en-GB" sz="3200" b="1" dirty="0"/>
            </a:br>
            <a:r>
              <a:rPr lang="en-GB" sz="3200" b="1" dirty="0">
                <a:latin typeface="Calibri" panose="020F0502020204030204" pitchFamily="34" charset="0"/>
                <a:cs typeface="Calibri" panose="020F0502020204030204" pitchFamily="34" charset="0"/>
              </a:rPr>
              <a:t>HR Planning Process </a:t>
            </a:r>
            <a:br>
              <a:rPr lang="en-GB" sz="3200" dirty="0">
                <a:latin typeface="Calibri" panose="020F0502020204030204" pitchFamily="34" charset="0"/>
                <a:cs typeface="Calibri" panose="020F0502020204030204" pitchFamily="34" charset="0"/>
              </a:rPr>
            </a:br>
            <a:endParaRPr lang="en-GB" sz="3200" dirty="0">
              <a:latin typeface="Calibri" panose="020F0502020204030204" pitchFamily="34" charset="0"/>
              <a:cs typeface="Calibri" panose="020F0502020204030204" pitchFamily="34" charset="0"/>
            </a:endParaRPr>
          </a:p>
        </p:txBody>
      </p:sp>
      <p:pic>
        <p:nvPicPr>
          <p:cNvPr id="5" name="Picture 4" descr="A group of people sitting around a table&#10;&#10;Description automatically generated with medium confidence">
            <a:extLst>
              <a:ext uri="{FF2B5EF4-FFF2-40B4-BE49-F238E27FC236}">
                <a16:creationId xmlns:a16="http://schemas.microsoft.com/office/drawing/2014/main" id="{C1851BA4-592D-13E4-E707-BC7AA285CC3D}"/>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53144" y="3118181"/>
            <a:ext cx="3867393" cy="1827343"/>
          </a:xfrm>
          <a:prstGeom prst="rect">
            <a:avLst/>
          </a:prstGeom>
        </p:spPr>
      </p:pic>
      <p:cxnSp>
        <p:nvCxnSpPr>
          <p:cNvPr id="13" name="Straight Connector 12">
            <a:extLst>
              <a:ext uri="{FF2B5EF4-FFF2-40B4-BE49-F238E27FC236}">
                <a16:creationId xmlns:a16="http://schemas.microsoft.com/office/drawing/2014/main" id="{7855A9B5-1710-4B19-B0F1-CDFDD4ED5B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14044" y="2246569"/>
            <a:ext cx="45720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926842" y="2407436"/>
            <a:ext cx="6612014" cy="3993364"/>
          </a:xfrm>
        </p:spPr>
        <p:txBody>
          <a:bodyPr>
            <a:normAutofit/>
          </a:bodyPr>
          <a:lstStyle/>
          <a:p>
            <a:r>
              <a:rPr lang="en-GB" sz="2400" b="1" dirty="0">
                <a:latin typeface="Calibri" panose="020F0502020204030204" pitchFamily="34" charset="0"/>
                <a:cs typeface="Calibri" panose="020F0502020204030204" pitchFamily="34" charset="0"/>
              </a:rPr>
              <a:t>Careful workforce planning requires – </a:t>
            </a:r>
          </a:p>
          <a:p>
            <a:pPr lvl="1"/>
            <a:r>
              <a:rPr lang="en-GB" sz="2000" dirty="0">
                <a:latin typeface="Calibri" panose="020F0502020204030204" pitchFamily="34" charset="0"/>
                <a:cs typeface="Calibri" panose="020F0502020204030204" pitchFamily="34" charset="0"/>
              </a:rPr>
              <a:t>Human Resource Strategy</a:t>
            </a:r>
          </a:p>
          <a:p>
            <a:pPr lvl="1"/>
            <a:r>
              <a:rPr lang="en-GB" sz="2000" dirty="0">
                <a:latin typeface="Calibri" panose="020F0502020204030204" pitchFamily="34" charset="0"/>
                <a:cs typeface="Calibri" panose="020F0502020204030204" pitchFamily="34" charset="0"/>
              </a:rPr>
              <a:t>Policies and procedures</a:t>
            </a:r>
          </a:p>
          <a:p>
            <a:pPr lvl="1"/>
            <a:r>
              <a:rPr lang="en-GB" sz="2000" dirty="0">
                <a:latin typeface="Calibri" panose="020F0502020204030204" pitchFamily="34" charset="0"/>
                <a:cs typeface="Calibri" panose="020F0502020204030204" pitchFamily="34" charset="0"/>
              </a:rPr>
              <a:t>Recruitment</a:t>
            </a:r>
          </a:p>
          <a:p>
            <a:pPr lvl="1"/>
            <a:r>
              <a:rPr lang="en-GB" sz="2000" dirty="0">
                <a:latin typeface="Calibri" panose="020F0502020204030204" pitchFamily="34" charset="0"/>
                <a:cs typeface="Calibri" panose="020F0502020204030204" pitchFamily="34" charset="0"/>
              </a:rPr>
              <a:t>Legal Rights of employees</a:t>
            </a:r>
          </a:p>
          <a:p>
            <a:pPr lvl="1"/>
            <a:r>
              <a:rPr lang="en-GB" sz="2000" dirty="0">
                <a:latin typeface="Calibri" panose="020F0502020204030204" pitchFamily="34" charset="0"/>
                <a:cs typeface="Calibri" panose="020F0502020204030204" pitchFamily="34" charset="0"/>
              </a:rPr>
              <a:t>Skills Audit (skills gaps)</a:t>
            </a:r>
          </a:p>
          <a:p>
            <a:pPr lvl="1"/>
            <a:r>
              <a:rPr lang="en-GB" sz="2000" dirty="0">
                <a:latin typeface="Calibri" panose="020F0502020204030204" pitchFamily="34" charset="0"/>
                <a:cs typeface="Calibri" panose="020F0502020204030204" pitchFamily="34" charset="0"/>
              </a:rPr>
              <a:t>Training and Professional Development </a:t>
            </a:r>
          </a:p>
          <a:p>
            <a:pPr lvl="1"/>
            <a:r>
              <a:rPr lang="en-GB" sz="2000" dirty="0">
                <a:latin typeface="Calibri" panose="020F0502020204030204" pitchFamily="34" charset="0"/>
                <a:cs typeface="Calibri" panose="020F0502020204030204" pitchFamily="34" charset="0"/>
              </a:rPr>
              <a:t>Supervision and appraisals</a:t>
            </a:r>
          </a:p>
          <a:p>
            <a:pPr lvl="1"/>
            <a:r>
              <a:rPr lang="en-GB" sz="2000" dirty="0">
                <a:latin typeface="Calibri" panose="020F0502020204030204" pitchFamily="34" charset="0"/>
                <a:cs typeface="Calibri" panose="020F0502020204030204" pitchFamily="34" charset="0"/>
              </a:rPr>
              <a:t>Operational planning and management</a:t>
            </a:r>
          </a:p>
          <a:p>
            <a:endParaRPr lang="en-GB" dirty="0"/>
          </a:p>
        </p:txBody>
      </p:sp>
      <p:sp>
        <p:nvSpPr>
          <p:cNvPr id="15" name="Rectangle 14">
            <a:extLst>
              <a:ext uri="{FF2B5EF4-FFF2-40B4-BE49-F238E27FC236}">
                <a16:creationId xmlns:a16="http://schemas.microsoft.com/office/drawing/2014/main" id="{9AA76026-5689-4584-8D93-D71D739E6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4"/>
          <p:cNvSpPr>
            <a:spLocks noChangeArrowheads="1"/>
          </p:cNvSpPr>
          <p:nvPr/>
        </p:nvSpPr>
        <p:spPr bwMode="auto">
          <a:xfrm>
            <a:off x="717631" y="1134019"/>
            <a:ext cx="10289894" cy="4278094"/>
          </a:xfrm>
          <a:prstGeom prst="rect">
            <a:avLst/>
          </a:prstGeom>
          <a:noFill/>
          <a:ln w="9525">
            <a:noFill/>
            <a:miter lim="800000"/>
            <a:headEnd/>
            <a:tailEnd/>
          </a:ln>
        </p:spPr>
        <p:txBody>
          <a:bodyPr wrap="square">
            <a:spAutoFit/>
          </a:bodyPr>
          <a:lstStyle/>
          <a:p>
            <a:pPr marL="446088" indent="-446088">
              <a:tabLst>
                <a:tab pos="446088" algn="l"/>
              </a:tabLst>
            </a:pPr>
            <a:r>
              <a:rPr lang="en-GB" sz="3600" b="1" dirty="0">
                <a:latin typeface="Calibri" panose="020F0502020204030204" pitchFamily="34" charset="0"/>
                <a:cs typeface="Calibri" panose="020F0502020204030204" pitchFamily="34" charset="0"/>
              </a:rPr>
              <a:t>The event recruitment and selection process</a:t>
            </a:r>
          </a:p>
          <a:p>
            <a:pPr marL="446088" indent="-446088">
              <a:tabLst>
                <a:tab pos="446088" algn="l"/>
              </a:tabLst>
            </a:pPr>
            <a:endParaRPr lang="en-GB" sz="3600" b="1" dirty="0">
              <a:latin typeface="Calibri" panose="020F0502020204030204" pitchFamily="34" charset="0"/>
              <a:cs typeface="Calibri" panose="020F0502020204030204" pitchFamily="34" charset="0"/>
            </a:endParaRPr>
          </a:p>
          <a:p>
            <a:pPr marL="446088" indent="-446088">
              <a:tabLst>
                <a:tab pos="446088" algn="l"/>
              </a:tabLst>
            </a:pPr>
            <a:endParaRPr lang="en-GB" b="1" dirty="0">
              <a:latin typeface="Calibri" pitchFamily="34" charset="0"/>
            </a:endParaRPr>
          </a:p>
          <a:p>
            <a:pPr marL="446088" indent="-446088">
              <a:spcAft>
                <a:spcPct val="50000"/>
              </a:spcAft>
              <a:buFont typeface="Arial" charset="0"/>
              <a:buChar char="•"/>
              <a:tabLst>
                <a:tab pos="446088" algn="l"/>
              </a:tabLst>
            </a:pPr>
            <a:r>
              <a:rPr lang="en-GB" sz="2800" dirty="0">
                <a:latin typeface="Calibri" pitchFamily="34" charset="0"/>
              </a:rPr>
              <a:t>State specific event need.</a:t>
            </a:r>
          </a:p>
          <a:p>
            <a:pPr marL="446088" indent="-446088">
              <a:spcAft>
                <a:spcPct val="50000"/>
              </a:spcAft>
              <a:buFont typeface="Arial" charset="0"/>
              <a:buChar char="•"/>
              <a:tabLst>
                <a:tab pos="446088" algn="l"/>
              </a:tabLst>
            </a:pPr>
            <a:r>
              <a:rPr lang="en-GB" sz="2800" dirty="0">
                <a:latin typeface="Calibri" pitchFamily="34" charset="0"/>
              </a:rPr>
              <a:t>Use appropriate recruitment and selection methods.</a:t>
            </a:r>
          </a:p>
          <a:p>
            <a:pPr marL="446088" indent="-446088">
              <a:spcAft>
                <a:spcPct val="50000"/>
              </a:spcAft>
              <a:buFont typeface="Arial" charset="0"/>
              <a:buChar char="•"/>
              <a:tabLst>
                <a:tab pos="446088" algn="l"/>
              </a:tabLst>
            </a:pPr>
            <a:r>
              <a:rPr lang="en-GB" sz="2800" dirty="0">
                <a:latin typeface="Calibri" pitchFamily="34" charset="0"/>
              </a:rPr>
              <a:t>Match suitable applicant to job.</a:t>
            </a:r>
          </a:p>
          <a:p>
            <a:pPr marL="446088" indent="-446088">
              <a:spcAft>
                <a:spcPct val="50000"/>
              </a:spcAft>
              <a:buFont typeface="Arial" charset="0"/>
              <a:buChar char="•"/>
              <a:tabLst>
                <a:tab pos="446088" algn="l"/>
              </a:tabLst>
            </a:pPr>
            <a:r>
              <a:rPr lang="en-GB" sz="2800" dirty="0">
                <a:latin typeface="Calibri" pitchFamily="34" charset="0"/>
              </a:rPr>
              <a:t>Review recruitment and selection processes and modify as required.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ChangeArrowheads="1"/>
          </p:cNvSpPr>
          <p:nvPr/>
        </p:nvSpPr>
        <p:spPr bwMode="auto">
          <a:xfrm>
            <a:off x="706056" y="765176"/>
            <a:ext cx="9907929" cy="5478423"/>
          </a:xfrm>
          <a:prstGeom prst="rect">
            <a:avLst/>
          </a:prstGeom>
          <a:noFill/>
          <a:ln w="9525">
            <a:noFill/>
            <a:miter lim="800000"/>
            <a:headEnd/>
            <a:tailEnd/>
          </a:ln>
        </p:spPr>
        <p:txBody>
          <a:bodyPr wrap="square">
            <a:spAutoFit/>
          </a:bodyPr>
          <a:lstStyle/>
          <a:p>
            <a:pPr marL="446088" indent="-446088"/>
            <a:r>
              <a:rPr lang="en-GB" sz="3600" b="1" dirty="0">
                <a:latin typeface="Calibri" pitchFamily="34" charset="0"/>
              </a:rPr>
              <a:t>Event recruitment activities</a:t>
            </a:r>
          </a:p>
          <a:p>
            <a:pPr marL="446088" indent="-446088"/>
            <a:endParaRPr lang="en-GB" sz="3600" b="1" dirty="0">
              <a:latin typeface="Calibri" pitchFamily="34" charset="0"/>
            </a:endParaRPr>
          </a:p>
          <a:p>
            <a:pPr marL="446088" indent="-446088"/>
            <a:endParaRPr lang="en-GB" dirty="0">
              <a:latin typeface="Calibri" pitchFamily="34" charset="0"/>
            </a:endParaRPr>
          </a:p>
          <a:p>
            <a:pPr marL="446088" indent="-446088">
              <a:spcAft>
                <a:spcPct val="50000"/>
              </a:spcAft>
              <a:buFont typeface="Arial" charset="0"/>
              <a:buChar char="•"/>
            </a:pPr>
            <a:r>
              <a:rPr lang="en-GB" sz="3200" dirty="0">
                <a:latin typeface="Calibri" pitchFamily="34" charset="0"/>
              </a:rPr>
              <a:t>Determining the vacancies.</a:t>
            </a:r>
          </a:p>
          <a:p>
            <a:pPr marL="446088" indent="-446088">
              <a:spcAft>
                <a:spcPct val="50000"/>
              </a:spcAft>
              <a:buFont typeface="Arial" charset="0"/>
              <a:buChar char="•"/>
            </a:pPr>
            <a:r>
              <a:rPr lang="en-GB" sz="3200" dirty="0">
                <a:latin typeface="Calibri" pitchFamily="34" charset="0"/>
              </a:rPr>
              <a:t>Sourcing strategy.</a:t>
            </a:r>
          </a:p>
          <a:p>
            <a:pPr marL="446088" indent="-446088">
              <a:spcAft>
                <a:spcPct val="50000"/>
              </a:spcAft>
              <a:buFont typeface="Arial" charset="0"/>
              <a:buChar char="•"/>
            </a:pPr>
            <a:r>
              <a:rPr lang="en-GB" sz="3200" dirty="0">
                <a:latin typeface="Calibri" pitchFamily="34" charset="0"/>
              </a:rPr>
              <a:t>Preparing and publishing information.</a:t>
            </a:r>
          </a:p>
          <a:p>
            <a:pPr marL="446088" indent="-446088">
              <a:spcAft>
                <a:spcPct val="50000"/>
              </a:spcAft>
              <a:buFont typeface="Arial" charset="0"/>
              <a:buChar char="•"/>
            </a:pPr>
            <a:r>
              <a:rPr lang="en-GB" sz="3200" dirty="0">
                <a:latin typeface="Calibri" pitchFamily="34" charset="0"/>
              </a:rPr>
              <a:t>Processing and measuring applications.</a:t>
            </a:r>
          </a:p>
          <a:p>
            <a:pPr marL="446088" indent="-446088">
              <a:spcAft>
                <a:spcPct val="50000"/>
              </a:spcAft>
              <a:buFont typeface="Arial" charset="0"/>
              <a:buChar char="•"/>
            </a:pPr>
            <a:r>
              <a:rPr lang="en-GB" sz="3200" dirty="0">
                <a:latin typeface="Calibri" pitchFamily="34" charset="0"/>
              </a:rPr>
              <a:t>Notifying applicants.</a:t>
            </a:r>
          </a:p>
          <a:p>
            <a:pPr marL="446088" indent="-446088">
              <a:spcAft>
                <a:spcPct val="50000"/>
              </a:spcAft>
            </a:pPr>
            <a:r>
              <a:rPr lang="en-US" sz="2000" dirty="0">
                <a:latin typeface="Calibri" pitchFamily="34" charset="0"/>
              </a:rPr>
              <a:t>(Tyson and York 2000: 106–107)</a:t>
            </a:r>
            <a:endParaRPr lang="en-GB" sz="2000" dirty="0">
              <a:latin typeface="Calibri"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ChangeArrowheads="1"/>
          </p:cNvSpPr>
          <p:nvPr/>
        </p:nvSpPr>
        <p:spPr bwMode="auto">
          <a:xfrm>
            <a:off x="393697" y="850480"/>
            <a:ext cx="10498238" cy="5312223"/>
          </a:xfrm>
          <a:prstGeom prst="rect">
            <a:avLst/>
          </a:prstGeom>
          <a:noFill/>
          <a:ln w="9525">
            <a:noFill/>
            <a:miter lim="800000"/>
            <a:headEnd/>
            <a:tailEnd/>
          </a:ln>
        </p:spPr>
        <p:txBody>
          <a:bodyPr wrap="square">
            <a:spAutoFit/>
          </a:bodyPr>
          <a:lstStyle/>
          <a:p>
            <a:pPr marL="446088" indent="-446088"/>
            <a:r>
              <a:rPr lang="en-GB" sz="3600" b="1" dirty="0">
                <a:latin typeface="Calibri" pitchFamily="34" charset="0"/>
              </a:rPr>
              <a:t>Event job descriptions</a:t>
            </a:r>
          </a:p>
          <a:p>
            <a:pPr marL="446088" indent="-446088"/>
            <a:endParaRPr lang="en-GB" sz="3600" b="1" dirty="0">
              <a:latin typeface="Calibri" pitchFamily="34" charset="0"/>
            </a:endParaRPr>
          </a:p>
          <a:p>
            <a:pPr marL="446088" indent="-446088"/>
            <a:endParaRPr lang="en-GB" dirty="0">
              <a:latin typeface="Calibri" pitchFamily="34" charset="0"/>
            </a:endParaRPr>
          </a:p>
          <a:p>
            <a:pPr marL="446088" indent="-446088">
              <a:spcAft>
                <a:spcPct val="30000"/>
              </a:spcAft>
              <a:buFont typeface="Arial" charset="0"/>
              <a:buChar char="•"/>
            </a:pPr>
            <a:r>
              <a:rPr lang="en-US" sz="2800" dirty="0">
                <a:latin typeface="Calibri" pitchFamily="34" charset="0"/>
              </a:rPr>
              <a:t>Job/role title.</a:t>
            </a:r>
          </a:p>
          <a:p>
            <a:pPr marL="446088" indent="-446088">
              <a:spcAft>
                <a:spcPct val="30000"/>
              </a:spcAft>
              <a:buFont typeface="Arial" charset="0"/>
              <a:buChar char="•"/>
            </a:pPr>
            <a:r>
              <a:rPr lang="en-US" sz="2800" dirty="0">
                <a:latin typeface="Calibri" pitchFamily="34" charset="0"/>
              </a:rPr>
              <a:t>The event-related tasks and activities included in the job. These will be linked to the objectives of the role. Performance indicators can also be stipulated here.</a:t>
            </a:r>
          </a:p>
          <a:p>
            <a:pPr marL="446088" indent="-446088">
              <a:spcAft>
                <a:spcPct val="30000"/>
              </a:spcAft>
              <a:buFont typeface="Arial" charset="0"/>
              <a:buChar char="•"/>
            </a:pPr>
            <a:r>
              <a:rPr lang="en-US" sz="2800" dirty="0">
                <a:latin typeface="Calibri" pitchFamily="34" charset="0"/>
              </a:rPr>
              <a:t>Levels of responsibility and any departmental affiliations within the event </a:t>
            </a:r>
            <a:r>
              <a:rPr lang="en-US" sz="2800" dirty="0" err="1">
                <a:latin typeface="Calibri" pitchFamily="34" charset="0"/>
              </a:rPr>
              <a:t>organisation</a:t>
            </a:r>
            <a:r>
              <a:rPr lang="en-US" sz="2800" dirty="0">
                <a:latin typeface="Calibri" pitchFamily="34" charset="0"/>
              </a:rPr>
              <a:t>, as well as the name of the line manager for the position.</a:t>
            </a:r>
          </a:p>
          <a:p>
            <a:pPr marL="446088" indent="-446088">
              <a:spcAft>
                <a:spcPct val="30000"/>
              </a:spcAft>
              <a:buFont typeface="Arial" charset="0"/>
              <a:buChar char="•"/>
            </a:pPr>
            <a:r>
              <a:rPr lang="en-US" sz="2800" dirty="0">
                <a:latin typeface="Calibri" pitchFamily="34" charset="0"/>
              </a:rPr>
              <a:t>Pay scale.</a:t>
            </a:r>
            <a:endParaRPr lang="en-GB" sz="2800" dirty="0">
              <a:latin typeface="Calibri"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latin typeface="Calibri" panose="020F0502020204030204" pitchFamily="34" charset="0"/>
                <a:cs typeface="Calibri" panose="020F0502020204030204" pitchFamily="34" charset="0"/>
              </a:rPr>
              <a:t>Training programme for Event Managers </a:t>
            </a:r>
          </a:p>
        </p:txBody>
      </p:sp>
      <p:graphicFrame>
        <p:nvGraphicFramePr>
          <p:cNvPr id="3" name="Diagram 2"/>
          <p:cNvGraphicFramePr/>
          <p:nvPr>
            <p:extLst>
              <p:ext uri="{D42A27DB-BD31-4B8C-83A1-F6EECF244321}">
                <p14:modId xmlns:p14="http://schemas.microsoft.com/office/powerpoint/2010/main" val="2170577097"/>
              </p:ext>
            </p:extLst>
          </p:nvPr>
        </p:nvGraphicFramePr>
        <p:xfrm>
          <a:off x="2238348" y="1643050"/>
          <a:ext cx="7929618" cy="46434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92370" y="516835"/>
            <a:ext cx="3084844" cy="5772840"/>
          </a:xfrm>
        </p:spPr>
        <p:txBody>
          <a:bodyPr anchor="ctr">
            <a:normAutofit/>
          </a:bodyPr>
          <a:lstStyle/>
          <a:p>
            <a:r>
              <a:rPr lang="en-GB" sz="3600" b="1" dirty="0">
                <a:solidFill>
                  <a:schemeClr val="bg1"/>
                </a:solidFill>
                <a:latin typeface="Calibri" panose="020F0502020204030204" pitchFamily="34" charset="0"/>
                <a:cs typeface="Calibri" panose="020F0502020204030204" pitchFamily="34" charset="0"/>
              </a:rPr>
              <a:t>Retaining Personnel in Event Organisations</a:t>
            </a:r>
            <a:endParaRPr lang="en-GB" sz="3600" dirty="0">
              <a:solidFill>
                <a:schemeClr val="bg1"/>
              </a:solidFill>
              <a:latin typeface="Calibri" panose="020F0502020204030204" pitchFamily="34" charset="0"/>
              <a:cs typeface="Calibri" panose="020F0502020204030204" pitchFamily="34" charset="0"/>
            </a:endParaRPr>
          </a:p>
        </p:txBody>
      </p:sp>
      <p:graphicFrame>
        <p:nvGraphicFramePr>
          <p:cNvPr id="5" name="Content Placeholder 2">
            <a:extLst>
              <a:ext uri="{FF2B5EF4-FFF2-40B4-BE49-F238E27FC236}">
                <a16:creationId xmlns:a16="http://schemas.microsoft.com/office/drawing/2014/main" id="{45F572F7-182F-449C-9E7E-6AB178ABF105}"/>
              </a:ext>
            </a:extLst>
          </p:cNvPr>
          <p:cNvGraphicFramePr>
            <a:graphicFrameLocks noGrp="1"/>
          </p:cNvGraphicFramePr>
          <p:nvPr>
            <p:ph idx="1"/>
            <p:extLst>
              <p:ext uri="{D42A27DB-BD31-4B8C-83A1-F6EECF244321}">
                <p14:modId xmlns:p14="http://schemas.microsoft.com/office/powerpoint/2010/main" val="1343711749"/>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D80A25EB-0346-4168-B854-824648F8FC29}"/>
              </a:ext>
            </a:extLst>
          </p:cNvPr>
          <p:cNvSpPr>
            <a:spLocks noGrp="1" noChangeArrowheads="1"/>
          </p:cNvSpPr>
          <p:nvPr>
            <p:ph type="title"/>
          </p:nvPr>
        </p:nvSpPr>
        <p:spPr>
          <a:xfrm>
            <a:off x="129112" y="135111"/>
            <a:ext cx="8382000" cy="838200"/>
          </a:xfrm>
        </p:spPr>
        <p:txBody>
          <a:bodyPr/>
          <a:lstStyle/>
          <a:p>
            <a:pPr eaLnBrk="1" hangingPunct="1"/>
            <a:r>
              <a:rPr lang="en-US" altLang="en-US" sz="3200" dirty="0">
                <a:latin typeface="Calibri" panose="020F0502020204030204" pitchFamily="34" charset="0"/>
                <a:cs typeface="Calibri" panose="020F0502020204030204" pitchFamily="34" charset="0"/>
              </a:rPr>
              <a:t>Categories of motivation theory</a:t>
            </a:r>
          </a:p>
        </p:txBody>
      </p:sp>
      <p:sp>
        <p:nvSpPr>
          <p:cNvPr id="33795" name="Rectangle 3">
            <a:extLst>
              <a:ext uri="{FF2B5EF4-FFF2-40B4-BE49-F238E27FC236}">
                <a16:creationId xmlns:a16="http://schemas.microsoft.com/office/drawing/2014/main" id="{E87E73C6-C668-4E11-AF07-53AE2055AFA2}"/>
              </a:ext>
            </a:extLst>
          </p:cNvPr>
          <p:cNvSpPr>
            <a:spLocks noGrp="1" noChangeArrowheads="1"/>
          </p:cNvSpPr>
          <p:nvPr>
            <p:ph type="body" idx="1"/>
          </p:nvPr>
        </p:nvSpPr>
        <p:spPr>
          <a:xfrm>
            <a:off x="289855" y="1387929"/>
            <a:ext cx="11031287" cy="4991100"/>
          </a:xfrm>
        </p:spPr>
        <p:txBody>
          <a:bodyPr>
            <a:normAutofit fontScale="92500" lnSpcReduction="10000"/>
          </a:bodyPr>
          <a:lstStyle/>
          <a:p>
            <a:r>
              <a:rPr lang="en-GB" altLang="en-US" sz="2800" b="1" dirty="0">
                <a:latin typeface="Calibri" panose="020F0502020204030204" pitchFamily="34" charset="0"/>
                <a:cs typeface="Calibri" panose="020F0502020204030204" pitchFamily="34" charset="0"/>
              </a:rPr>
              <a:t>Needs</a:t>
            </a:r>
            <a:r>
              <a:rPr lang="en-GB" altLang="en-US" sz="2800" dirty="0">
                <a:latin typeface="Calibri" panose="020F0502020204030204" pitchFamily="34" charset="0"/>
                <a:cs typeface="Calibri" panose="020F0502020204030204" pitchFamily="34" charset="0"/>
              </a:rPr>
              <a:t> - MASLOW 1949</a:t>
            </a:r>
          </a:p>
          <a:p>
            <a:r>
              <a:rPr lang="en-GB" altLang="en-US" sz="2800" b="1" dirty="0">
                <a:latin typeface="Calibri" panose="020F0502020204030204" pitchFamily="34" charset="0"/>
                <a:cs typeface="Calibri" panose="020F0502020204030204" pitchFamily="34" charset="0"/>
              </a:rPr>
              <a:t>Goals </a:t>
            </a:r>
            <a:r>
              <a:rPr lang="en-GB" altLang="en-US" sz="2800" dirty="0">
                <a:latin typeface="Calibri" panose="020F0502020204030204" pitchFamily="34" charset="0"/>
                <a:cs typeface="Calibri" panose="020F0502020204030204" pitchFamily="34" charset="0"/>
              </a:rPr>
              <a:t>- Drucker (1954) popularised the term ‘management by objectives’ (MBO), a process of participative goal setting and decision making that assumes by involving employees in setting their own goals (in line with strategic direction of the organisation) they will be more motivated to achieve those goals</a:t>
            </a:r>
          </a:p>
          <a:p>
            <a:r>
              <a:rPr lang="en-GB" altLang="en-US" sz="2800" b="1" dirty="0">
                <a:latin typeface="Calibri" panose="020F0502020204030204" pitchFamily="34" charset="0"/>
                <a:cs typeface="Calibri" panose="020F0502020204030204" pitchFamily="34" charset="0"/>
              </a:rPr>
              <a:t>Expectancies - VROOM </a:t>
            </a:r>
            <a:r>
              <a:rPr lang="en-GB" altLang="en-US" sz="2800" dirty="0">
                <a:latin typeface="Calibri" panose="020F0502020204030204" pitchFamily="34" charset="0"/>
                <a:cs typeface="Calibri" panose="020F0502020204030204" pitchFamily="34" charset="0"/>
              </a:rPr>
              <a:t>Expectancy theory suggests individuals are motivated by considering the perceived consequences of their actions</a:t>
            </a:r>
          </a:p>
          <a:p>
            <a:r>
              <a:rPr lang="en-GB" altLang="en-US" sz="2800" b="1" dirty="0">
                <a:latin typeface="Calibri" panose="020F0502020204030204" pitchFamily="34" charset="0"/>
                <a:cs typeface="Calibri" panose="020F0502020204030204" pitchFamily="34" charset="0"/>
              </a:rPr>
              <a:t>Self-efficacy </a:t>
            </a:r>
            <a:r>
              <a:rPr lang="en-GB" altLang="en-US" sz="2800" dirty="0">
                <a:latin typeface="Calibri" panose="020F0502020204030204" pitchFamily="34" charset="0"/>
                <a:cs typeface="Calibri" panose="020F0502020204030204" pitchFamily="34" charset="0"/>
              </a:rPr>
              <a:t>-  simply how you are interacting with and relating to others in the organization, has a direct impact on the organization’s goals.</a:t>
            </a:r>
          </a:p>
          <a:p>
            <a:r>
              <a:rPr lang="en-GB" altLang="en-US" sz="2800" dirty="0">
                <a:latin typeface="Calibri" panose="020F0502020204030204" pitchFamily="34" charset="0"/>
                <a:cs typeface="Calibri" panose="020F0502020204030204" pitchFamily="34" charset="0"/>
              </a:rPr>
              <a:t> Job design - autonomy over task/ extrinsic. intrinsic feedback </a:t>
            </a:r>
            <a:r>
              <a:rPr lang="en-GB" altLang="en-US" sz="2800" b="1" dirty="0">
                <a:latin typeface="Calibri" panose="020F0502020204030204" pitchFamily="34" charset="0"/>
                <a:cs typeface="Calibri" panose="020F0502020204030204" pitchFamily="34" charset="0"/>
              </a:rPr>
              <a:t>– Hertzberg 1970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4FAA6B4-BAFB-4474-9B14-DC83A90965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BD7433-C7CF-4A36-A4E5-2937BF2EE38C}"/>
              </a:ext>
            </a:extLst>
          </p:cNvPr>
          <p:cNvSpPr>
            <a:spLocks noGrp="1"/>
          </p:cNvSpPr>
          <p:nvPr>
            <p:ph type="title"/>
          </p:nvPr>
        </p:nvSpPr>
        <p:spPr>
          <a:xfrm>
            <a:off x="248689" y="122081"/>
            <a:ext cx="10058400" cy="550857"/>
          </a:xfrm>
        </p:spPr>
        <p:txBody>
          <a:bodyPr>
            <a:normAutofit fontScale="90000"/>
          </a:bodyPr>
          <a:lstStyle/>
          <a:p>
            <a:r>
              <a:rPr lang="en-GB" dirty="0">
                <a:latin typeface="Calibri" panose="020F0502020204030204" pitchFamily="34" charset="0"/>
                <a:cs typeface="Calibri" panose="020F0502020204030204" pitchFamily="34" charset="0"/>
              </a:rPr>
              <a:t>Employment law </a:t>
            </a:r>
          </a:p>
        </p:txBody>
      </p:sp>
      <p:cxnSp>
        <p:nvCxnSpPr>
          <p:cNvPr id="13" name="!!Straight Connector">
            <a:extLst>
              <a:ext uri="{FF2B5EF4-FFF2-40B4-BE49-F238E27FC236}">
                <a16:creationId xmlns:a16="http://schemas.microsoft.com/office/drawing/2014/main" id="{4364CDC3-ADB0-4691-9286-5925F160C2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E91C90E-1AEC-4919-8C51-383A0411C236}"/>
              </a:ext>
            </a:extLst>
          </p:cNvPr>
          <p:cNvSpPr>
            <a:spLocks noGrp="1"/>
          </p:cNvSpPr>
          <p:nvPr>
            <p:ph idx="1"/>
          </p:nvPr>
        </p:nvSpPr>
        <p:spPr>
          <a:xfrm>
            <a:off x="312534" y="2026315"/>
            <a:ext cx="6747629" cy="4545082"/>
          </a:xfrm>
        </p:spPr>
        <p:txBody>
          <a:bodyPr vert="horz" lIns="0" tIns="45720" rIns="0" bIns="45720" rtlCol="0" anchor="t">
            <a:normAutofit/>
          </a:bodyPr>
          <a:lstStyle/>
          <a:p>
            <a:r>
              <a:rPr lang="en-GB" sz="1800" dirty="0">
                <a:latin typeface="Calibri" panose="020F0502020204030204" pitchFamily="34" charset="0"/>
                <a:cs typeface="Calibri" panose="020F0502020204030204" pitchFamily="34" charset="0"/>
              </a:rPr>
              <a:t>What do you need to  consider and why?</a:t>
            </a:r>
            <a:endParaRPr lang="en-US"/>
          </a:p>
          <a:p>
            <a:pPr marL="383540" lvl="1"/>
            <a:r>
              <a:rPr lang="en-GB" b="1" dirty="0">
                <a:latin typeface="Calibri"/>
                <a:cs typeface="Calibri"/>
              </a:rPr>
              <a:t>Equality Act 2010 </a:t>
            </a:r>
            <a:r>
              <a:rPr lang="en-GB" dirty="0">
                <a:latin typeface="Calibri"/>
                <a:cs typeface="Calibri"/>
              </a:rPr>
              <a:t>- legally protects people from discrimination in the workplace and in wider society</a:t>
            </a:r>
          </a:p>
          <a:p>
            <a:pPr marL="383540" lvl="1"/>
            <a:r>
              <a:rPr lang="en-GB" b="1" dirty="0">
                <a:latin typeface="Calibri"/>
                <a:cs typeface="Calibri"/>
              </a:rPr>
              <a:t>Recruitment and selection </a:t>
            </a:r>
            <a:endParaRPr lang="en-GB" b="1" dirty="0">
              <a:latin typeface="Calibri" panose="020F0502020204030204" pitchFamily="34" charset="0"/>
              <a:cs typeface="Calibri" panose="020F0502020204030204" pitchFamily="34" charset="0"/>
            </a:endParaRPr>
          </a:p>
          <a:p>
            <a:pPr marL="383540" lvl="1"/>
            <a:r>
              <a:rPr lang="en-GB" b="1" dirty="0">
                <a:latin typeface="Calibri"/>
                <a:cs typeface="Calibri"/>
              </a:rPr>
              <a:t>Equal opportunities </a:t>
            </a:r>
            <a:r>
              <a:rPr lang="en-GB" dirty="0">
                <a:latin typeface="Calibri"/>
                <a:cs typeface="Calibri"/>
              </a:rPr>
              <a:t>- The term “equal opportunities” upholds the idea that all workers within an organisation should be entitled to and have access to all of the organisations facilities at every stage of employment, including the pre-employment phase.</a:t>
            </a:r>
          </a:p>
          <a:p>
            <a:pPr marL="383540" lvl="1"/>
            <a:r>
              <a:rPr lang="en-GB" dirty="0">
                <a:latin typeface="Calibri"/>
                <a:cs typeface="Calibri"/>
              </a:rPr>
              <a:t>Health and safety ( Covid ) </a:t>
            </a:r>
            <a:endParaRPr lang="en-GB" dirty="0">
              <a:latin typeface="Calibri" panose="020F0502020204030204" pitchFamily="34" charset="0"/>
              <a:cs typeface="Calibri" panose="020F0502020204030204" pitchFamily="34" charset="0"/>
            </a:endParaRPr>
          </a:p>
          <a:p>
            <a:pPr marL="383540" lvl="1"/>
            <a:r>
              <a:rPr lang="en-GB" b="1" dirty="0">
                <a:latin typeface="Calibri" panose="020F0502020204030204" pitchFamily="34" charset="0"/>
                <a:cs typeface="Calibri" panose="020F0502020204030204" pitchFamily="34" charset="0"/>
              </a:rPr>
              <a:t>Work time directive </a:t>
            </a:r>
            <a:r>
              <a:rPr lang="en-GB" dirty="0">
                <a:latin typeface="Calibri" panose="020F0502020204030204" pitchFamily="34" charset="0"/>
                <a:cs typeface="Calibri" panose="020F0502020204030204" pitchFamily="34" charset="0"/>
              </a:rPr>
              <a:t>- You cannot work more than 48 hours a week on average - normally averaged over 17 weeks. This law is sometimes called the 'working time directive' or 'working time regulations'. You can choose to work more by opting out of the 48-hour week. </a:t>
            </a:r>
          </a:p>
        </p:txBody>
      </p:sp>
      <p:pic>
        <p:nvPicPr>
          <p:cNvPr id="5" name="Picture 4" descr="Text, whiteboard&#10;&#10;Description automatically generated">
            <a:extLst>
              <a:ext uri="{FF2B5EF4-FFF2-40B4-BE49-F238E27FC236}">
                <a16:creationId xmlns:a16="http://schemas.microsoft.com/office/drawing/2014/main" id="{03D28E60-2B5B-52F0-965E-D9CD982C3F8E}"/>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9965" r="12904" b="-3"/>
          <a:stretch/>
        </p:blipFill>
        <p:spPr>
          <a:xfrm>
            <a:off x="7534656" y="2245049"/>
            <a:ext cx="3621024" cy="3600613"/>
          </a:xfrm>
          <a:prstGeom prst="rect">
            <a:avLst/>
          </a:prstGeom>
        </p:spPr>
      </p:pic>
      <p:sp>
        <p:nvSpPr>
          <p:cNvPr id="15" name="Rectangle 14">
            <a:extLst>
              <a:ext uri="{FF2B5EF4-FFF2-40B4-BE49-F238E27FC236}">
                <a16:creationId xmlns:a16="http://schemas.microsoft.com/office/drawing/2014/main" id="{DB148495-5F82-48E2-A76C-C8E1C89499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extBox 3">
            <a:extLst>
              <a:ext uri="{FF2B5EF4-FFF2-40B4-BE49-F238E27FC236}">
                <a16:creationId xmlns:a16="http://schemas.microsoft.com/office/drawing/2014/main" id="{49388B9D-B5AD-625A-B54B-F5D68E045756}"/>
              </a:ext>
            </a:extLst>
          </p:cNvPr>
          <p:cNvSpPr txBox="1"/>
          <p:nvPr/>
        </p:nvSpPr>
        <p:spPr>
          <a:xfrm>
            <a:off x="308264" y="1000991"/>
            <a:ext cx="640599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Char char="•"/>
            </a:pPr>
            <a:r>
              <a:rPr lang="en-GB">
                <a:solidFill>
                  <a:srgbClr val="404040"/>
                </a:solidFill>
                <a:latin typeface="Calibri"/>
                <a:cs typeface="Arial"/>
              </a:rPr>
              <a:t>Why is it important to consider the legal rights of  employees in the events industry?</a:t>
            </a:r>
            <a:r>
              <a:rPr lang="en-US">
                <a:latin typeface="Calibri"/>
                <a:cs typeface="Arial"/>
              </a:rPr>
              <a:t>​</a:t>
            </a:r>
          </a:p>
        </p:txBody>
      </p:sp>
    </p:spTree>
    <p:extLst>
      <p:ext uri="{BB962C8B-B14F-4D97-AF65-F5344CB8AC3E}">
        <p14:creationId xmlns:p14="http://schemas.microsoft.com/office/powerpoint/2010/main" val="517544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4FAA6B4-BAFB-4474-9B14-DC83A90965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0A9F3F-FA56-4D7C-85D1-5F263E171CCB}"/>
              </a:ext>
            </a:extLst>
          </p:cNvPr>
          <p:cNvSpPr>
            <a:spLocks noGrp="1"/>
          </p:cNvSpPr>
          <p:nvPr>
            <p:ph type="title"/>
          </p:nvPr>
        </p:nvSpPr>
        <p:spPr>
          <a:xfrm>
            <a:off x="1097280" y="286603"/>
            <a:ext cx="10058400" cy="1450757"/>
          </a:xfrm>
        </p:spPr>
        <p:txBody>
          <a:bodyPr>
            <a:normAutofit/>
          </a:bodyPr>
          <a:lstStyle/>
          <a:p>
            <a:r>
              <a:rPr lang="en-GB">
                <a:latin typeface="Calibri" panose="020F0502020204030204" pitchFamily="34" charset="0"/>
                <a:cs typeface="Calibri" panose="020F0502020204030204" pitchFamily="34" charset="0"/>
              </a:rPr>
              <a:t>Reflection..</a:t>
            </a:r>
          </a:p>
        </p:txBody>
      </p:sp>
      <p:cxnSp>
        <p:nvCxnSpPr>
          <p:cNvPr id="13" name="!!Straight Connector">
            <a:extLst>
              <a:ext uri="{FF2B5EF4-FFF2-40B4-BE49-F238E27FC236}">
                <a16:creationId xmlns:a16="http://schemas.microsoft.com/office/drawing/2014/main" id="{4364CDC3-ADB0-4691-9286-5925F160C2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FF23DCE-D0AB-43B3-8B27-B4110FFF586F}"/>
              </a:ext>
            </a:extLst>
          </p:cNvPr>
          <p:cNvSpPr>
            <a:spLocks noGrp="1"/>
          </p:cNvSpPr>
          <p:nvPr>
            <p:ph idx="1"/>
          </p:nvPr>
        </p:nvSpPr>
        <p:spPr>
          <a:xfrm>
            <a:off x="1097280" y="2108201"/>
            <a:ext cx="5575367" cy="3760891"/>
          </a:xfrm>
        </p:spPr>
        <p:txBody>
          <a:bodyPr>
            <a:normAutofit/>
          </a:bodyPr>
          <a:lstStyle/>
          <a:p>
            <a:r>
              <a:rPr lang="en-GB">
                <a:latin typeface="Calibri" panose="020F0502020204030204" pitchFamily="34" charset="0"/>
                <a:cs typeface="Calibri" panose="020F0502020204030204" pitchFamily="34" charset="0"/>
              </a:rPr>
              <a:t>What steps would you consider in making sure that your staff is from more diverse background? </a:t>
            </a:r>
          </a:p>
          <a:p>
            <a:r>
              <a:rPr lang="en-GB">
                <a:latin typeface="Calibri" panose="020F0502020204030204" pitchFamily="34" charset="0"/>
                <a:cs typeface="Calibri" panose="020F0502020204030204" pitchFamily="34" charset="0"/>
              </a:rPr>
              <a:t>Importance of upskilling staff?</a:t>
            </a:r>
          </a:p>
          <a:p>
            <a:r>
              <a:rPr lang="en-GB">
                <a:latin typeface="Calibri" panose="020F0502020204030204" pitchFamily="34" charset="0"/>
                <a:cs typeface="Calibri" panose="020F0502020204030204" pitchFamily="34" charset="0"/>
              </a:rPr>
              <a:t>What are the benefits ?</a:t>
            </a:r>
          </a:p>
        </p:txBody>
      </p:sp>
      <p:pic>
        <p:nvPicPr>
          <p:cNvPr id="5" name="Picture 4">
            <a:extLst>
              <a:ext uri="{FF2B5EF4-FFF2-40B4-BE49-F238E27FC236}">
                <a16:creationId xmlns:a16="http://schemas.microsoft.com/office/drawing/2014/main" id="{598E28BF-1F77-66A5-CF8E-91D60DA29ADF}"/>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40986" r="2446" b="2"/>
          <a:stretch/>
        </p:blipFill>
        <p:spPr>
          <a:xfrm>
            <a:off x="7534656" y="2108200"/>
            <a:ext cx="3621024" cy="3600613"/>
          </a:xfrm>
          <a:prstGeom prst="rect">
            <a:avLst/>
          </a:prstGeom>
        </p:spPr>
      </p:pic>
      <p:sp>
        <p:nvSpPr>
          <p:cNvPr id="15" name="Rectangle 14">
            <a:extLst>
              <a:ext uri="{FF2B5EF4-FFF2-40B4-BE49-F238E27FC236}">
                <a16:creationId xmlns:a16="http://schemas.microsoft.com/office/drawing/2014/main" id="{DB148495-5F82-48E2-A76C-C8E1C89499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248504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CDF082-B312-49FA-8616-82C926CEB6BC}"/>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References </a:t>
            </a:r>
          </a:p>
        </p:txBody>
      </p:sp>
      <p:sp>
        <p:nvSpPr>
          <p:cNvPr id="3" name="Content Placeholder 2">
            <a:extLst>
              <a:ext uri="{FF2B5EF4-FFF2-40B4-BE49-F238E27FC236}">
                <a16:creationId xmlns:a16="http://schemas.microsoft.com/office/drawing/2014/main" id="{9B28341B-ECB1-44C9-83C4-36B8BF41F31A}"/>
              </a:ext>
            </a:extLst>
          </p:cNvPr>
          <p:cNvSpPr>
            <a:spLocks noGrp="1"/>
          </p:cNvSpPr>
          <p:nvPr>
            <p:ph idx="1"/>
          </p:nvPr>
        </p:nvSpPr>
        <p:spPr/>
        <p:txBody>
          <a:bodyPr>
            <a:normAutofit/>
          </a:bodyPr>
          <a:lstStyle/>
          <a:p>
            <a:pPr>
              <a:lnSpc>
                <a:spcPct val="100000"/>
              </a:lnSpc>
            </a:pPr>
            <a:r>
              <a:rPr lang="en-GB" sz="2400" dirty="0">
                <a:latin typeface="Calibri" panose="020F0502020204030204" pitchFamily="34" charset="0"/>
                <a:cs typeface="Calibri" panose="020F0502020204030204" pitchFamily="34" charset="0"/>
              </a:rPr>
              <a:t>Information adapted from - </a:t>
            </a:r>
          </a:p>
          <a:p>
            <a:pPr>
              <a:lnSpc>
                <a:spcPct val="100000"/>
              </a:lnSpc>
            </a:pPr>
            <a:r>
              <a:rPr lang="en-GB" sz="2400" dirty="0">
                <a:latin typeface="Calibri" panose="020F0502020204030204" pitchFamily="34" charset="0"/>
                <a:cs typeface="Calibri" panose="020F0502020204030204" pitchFamily="34" charset="0"/>
              </a:rPr>
              <a:t>Beech, Kaiser &amp; </a:t>
            </a:r>
            <a:r>
              <a:rPr lang="en-GB" sz="2400" dirty="0" err="1">
                <a:latin typeface="Calibri" panose="020F0502020204030204" pitchFamily="34" charset="0"/>
                <a:cs typeface="Calibri" panose="020F0502020204030204" pitchFamily="34" charset="0"/>
              </a:rPr>
              <a:t>Kaspar</a:t>
            </a:r>
            <a:r>
              <a:rPr lang="en-GB" sz="2400" dirty="0">
                <a:latin typeface="Calibri" panose="020F0502020204030204" pitchFamily="34" charset="0"/>
                <a:cs typeface="Calibri" panose="020F0502020204030204" pitchFamily="34" charset="0"/>
              </a:rPr>
              <a:t>. The Business of Events Management. Pearson </a:t>
            </a:r>
          </a:p>
          <a:p>
            <a:pPr>
              <a:lnSpc>
                <a:spcPct val="100000"/>
              </a:lnSpc>
            </a:pPr>
            <a:r>
              <a:rPr lang="en-GB" sz="2400" dirty="0" err="1">
                <a:latin typeface="Calibri" panose="020F0502020204030204" pitchFamily="34" charset="0"/>
                <a:cs typeface="Calibri" panose="020F0502020204030204" pitchFamily="34" charset="0"/>
              </a:rPr>
              <a:t>Bladen</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Kennell</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Abson</a:t>
            </a:r>
            <a:r>
              <a:rPr lang="en-GB" sz="2400" dirty="0">
                <a:latin typeface="Calibri" panose="020F0502020204030204" pitchFamily="34" charset="0"/>
                <a:cs typeface="Calibri" panose="020F0502020204030204" pitchFamily="34" charset="0"/>
              </a:rPr>
              <a:t> &amp; Wilde. Events Management. An Introduction. Routledge</a:t>
            </a:r>
          </a:p>
          <a:p>
            <a:pPr marL="0" indent="0">
              <a:lnSpc>
                <a:spcPct val="100000"/>
              </a:lnSpc>
              <a:buNone/>
            </a:pPr>
            <a:r>
              <a:rPr lang="en-GB" sz="2400" dirty="0">
                <a:latin typeface="Calibri" panose="020F0502020204030204" pitchFamily="34" charset="0"/>
                <a:cs typeface="Calibri" panose="020F0502020204030204" pitchFamily="34" charset="0"/>
              </a:rPr>
              <a:t>Raj, Walters &amp;Rashid Events Management: Principles &amp; Practice </a:t>
            </a:r>
          </a:p>
          <a:p>
            <a:pPr>
              <a:lnSpc>
                <a:spcPct val="100000"/>
              </a:lnSpc>
            </a:pPr>
            <a:r>
              <a:rPr lang="en-GB" sz="24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2063579468"/>
      </p:ext>
    </p:extLst>
  </p:cSld>
  <p:clrMapOvr>
    <a:masterClrMapping/>
  </p:clrMapOvr>
</p:sld>
</file>

<file path=ppt/theme/theme1.xml><?xml version="1.0" encoding="utf-8"?>
<a:theme xmlns:a="http://schemas.openxmlformats.org/drawingml/2006/main" name="RetrospectVTI">
  <a:themeElements>
    <a:clrScheme name="">
      <a:dk1>
        <a:srgbClr val="000000"/>
      </a:dk1>
      <a:lt1>
        <a:srgbClr val="FFFFFF"/>
      </a:lt1>
      <a:dk2>
        <a:srgbClr val="243541"/>
      </a:dk2>
      <a:lt2>
        <a:srgbClr val="E2E5E8"/>
      </a:lt2>
      <a:accent1>
        <a:srgbClr val="E88B33"/>
      </a:accent1>
      <a:accent2>
        <a:srgbClr val="AEA33A"/>
      </a:accent2>
      <a:accent3>
        <a:srgbClr val="8CAB4A"/>
      </a:accent3>
      <a:accent4>
        <a:srgbClr val="57B636"/>
      </a:accent4>
      <a:accent5>
        <a:srgbClr val="2EBA43"/>
      </a:accent5>
      <a:accent6>
        <a:srgbClr val="33B67D"/>
      </a:accent6>
      <a:hlink>
        <a:srgbClr val="5F84A8"/>
      </a:hlink>
      <a:folHlink>
        <a:srgbClr val="7F7F7F"/>
      </a:folHlink>
    </a:clrScheme>
    <a:fontScheme name="Retrospect">
      <a:majorFont>
        <a:latin typeface="Georgia Pro Cond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Speak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ppt/theme/themeOverride2.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31F006B4-A9E1-4F39-85C8-FB836F919348}">
  <ds:schemaRefs>
    <ds:schemaRef ds:uri="http://schemas.microsoft.com/sharepoint/v3/contenttype/forms"/>
  </ds:schemaRefs>
</ds:datastoreItem>
</file>

<file path=customXml/itemProps2.xml><?xml version="1.0" encoding="utf-8"?>
<ds:datastoreItem xmlns:ds="http://schemas.openxmlformats.org/officeDocument/2006/customXml" ds:itemID="{16377351-63A1-4C2E-8C9A-66CDD70F16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F3CD65D-61A5-43C9-A837-6EC73C7DA8AB}">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otalTime>0</TotalTime>
  <Words>1604</Words>
  <Application>Microsoft Office PowerPoint</Application>
  <PresentationFormat>Widescreen</PresentationFormat>
  <Paragraphs>154</Paragraphs>
  <Slides>23</Slides>
  <Notes>7</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RetrospectVTI</vt:lpstr>
      <vt:lpstr>The function of Human Resource Management </vt:lpstr>
      <vt:lpstr> </vt:lpstr>
      <vt:lpstr>Session Objectives</vt:lpstr>
      <vt:lpstr>PowerPoint Presentation</vt:lpstr>
      <vt:lpstr>PowerPoint Presentation</vt:lpstr>
      <vt:lpstr>Understanding organisations</vt:lpstr>
      <vt:lpstr>Structure</vt:lpstr>
      <vt:lpstr>Structure </vt:lpstr>
      <vt:lpstr>Structure (Continued)</vt:lpstr>
      <vt:lpstr>Complexity</vt:lpstr>
      <vt:lpstr> Human resource management </vt:lpstr>
      <vt:lpstr> Types of Organisations </vt:lpstr>
      <vt:lpstr>Internal need for change</vt:lpstr>
      <vt:lpstr> HR Planning Process  </vt:lpstr>
      <vt:lpstr>PowerPoint Presentation</vt:lpstr>
      <vt:lpstr>PowerPoint Presentation</vt:lpstr>
      <vt:lpstr>PowerPoint Presentation</vt:lpstr>
      <vt:lpstr>Training programme for Event Managers </vt:lpstr>
      <vt:lpstr>Retaining Personnel in Event Organisations</vt:lpstr>
      <vt:lpstr>Categories of motivation theory</vt:lpstr>
      <vt:lpstr>Employment law </vt:lpstr>
      <vt:lpstr>Reflection..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function of Human Resource Management</dc:title>
  <dc:creator>Helen Evans (Institute of Management and Health)</dc:creator>
  <cp:lastModifiedBy>Deborah Jenkins</cp:lastModifiedBy>
  <cp:revision>15</cp:revision>
  <dcterms:created xsi:type="dcterms:W3CDTF">2021-10-04T16:34:15Z</dcterms:created>
  <dcterms:modified xsi:type="dcterms:W3CDTF">2022-10-26T11:18:24Z</dcterms:modified>
</cp:coreProperties>
</file>