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handoutMasterIdLst>
    <p:handoutMasterId r:id="rId48"/>
  </p:handoutMasterIdLst>
  <p:sldIdLst>
    <p:sldId id="262" r:id="rId2"/>
    <p:sldId id="693" r:id="rId3"/>
    <p:sldId id="677" r:id="rId4"/>
    <p:sldId id="679" r:id="rId5"/>
    <p:sldId id="682" r:id="rId6"/>
    <p:sldId id="681" r:id="rId7"/>
    <p:sldId id="683" r:id="rId8"/>
    <p:sldId id="678" r:id="rId9"/>
    <p:sldId id="680" r:id="rId10"/>
    <p:sldId id="648" r:id="rId11"/>
    <p:sldId id="684" r:id="rId12"/>
    <p:sldId id="685" r:id="rId13"/>
    <p:sldId id="686" r:id="rId14"/>
    <p:sldId id="687" r:id="rId15"/>
    <p:sldId id="654" r:id="rId16"/>
    <p:sldId id="655" r:id="rId17"/>
    <p:sldId id="656" r:id="rId18"/>
    <p:sldId id="657" r:id="rId19"/>
    <p:sldId id="658" r:id="rId20"/>
    <p:sldId id="659" r:id="rId21"/>
    <p:sldId id="660" r:id="rId22"/>
    <p:sldId id="661" r:id="rId23"/>
    <p:sldId id="662" r:id="rId24"/>
    <p:sldId id="663" r:id="rId25"/>
    <p:sldId id="664" r:id="rId26"/>
    <p:sldId id="665" r:id="rId27"/>
    <p:sldId id="666" r:id="rId28"/>
    <p:sldId id="667" r:id="rId29"/>
    <p:sldId id="668" r:id="rId30"/>
    <p:sldId id="669" r:id="rId31"/>
    <p:sldId id="688" r:id="rId32"/>
    <p:sldId id="690" r:id="rId33"/>
    <p:sldId id="689" r:id="rId34"/>
    <p:sldId id="691" r:id="rId35"/>
    <p:sldId id="692" r:id="rId36"/>
    <p:sldId id="694" r:id="rId37"/>
    <p:sldId id="695" r:id="rId38"/>
    <p:sldId id="696" r:id="rId39"/>
    <p:sldId id="670" r:id="rId40"/>
    <p:sldId id="671" r:id="rId41"/>
    <p:sldId id="672" r:id="rId42"/>
    <p:sldId id="673" r:id="rId43"/>
    <p:sldId id="674" r:id="rId44"/>
    <p:sldId id="675" r:id="rId45"/>
    <p:sldId id="676" r:id="rId4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18" autoAdjust="0"/>
    <p:restoredTop sz="94542"/>
  </p:normalViewPr>
  <p:slideViewPr>
    <p:cSldViewPr>
      <p:cViewPr varScale="1">
        <p:scale>
          <a:sx n="91" d="100"/>
          <a:sy n="91" d="100"/>
        </p:scale>
        <p:origin x="552"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09/05/2018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09/05/2018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42</a:t>
            </a:fld>
            <a:endParaRPr lang="en-GB" dirty="0"/>
          </a:p>
        </p:txBody>
      </p:sp>
    </p:spTree>
    <p:extLst>
      <p:ext uri="{BB962C8B-B14F-4D97-AF65-F5344CB8AC3E}">
        <p14:creationId xmlns:p14="http://schemas.microsoft.com/office/powerpoint/2010/main" val="197789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43</a:t>
            </a:fld>
            <a:endParaRPr lang="en-GB" dirty="0"/>
          </a:p>
        </p:txBody>
      </p:sp>
    </p:spTree>
    <p:extLst>
      <p:ext uri="{BB962C8B-B14F-4D97-AF65-F5344CB8AC3E}">
        <p14:creationId xmlns:p14="http://schemas.microsoft.com/office/powerpoint/2010/main" val="11749561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09/05/2018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smartinsights.com/goal-setting-evaluation/goals-kpis/translating-business-goals-kpis-aa-0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cim.co.uk/media/4887/1259ri_wp_mktgsalesfusion_web.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smartinsights.com/marketing-planning/marketing-models/mckinsey-7s-model/" TargetMode="External"/><Relationship Id="rId2" Type="http://schemas.openxmlformats.org/officeDocument/2006/relationships/hyperlink" Target="http://www.cultivate-em.com/uploads/business-tool---stakeholder-mapping.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slideshare.net/Smart-Insights/digital-marketing-key-metrics-with-jill-quick-dave-chaffey"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smtClean="0">
                <a:solidFill>
                  <a:schemeClr val="bg1"/>
                </a:solidFill>
              </a:rPr>
              <a:t/>
            </a:r>
            <a:br>
              <a:rPr lang="en-GB" sz="3600" dirty="0" smtClean="0">
                <a:solidFill>
                  <a:schemeClr val="bg1"/>
                </a:solidFill>
              </a:rPr>
            </a:br>
            <a:r>
              <a:rPr lang="en-GB" sz="3600" dirty="0" smtClean="0">
                <a:solidFill>
                  <a:schemeClr val="bg1"/>
                </a:solidFill>
              </a:rPr>
              <a:t/>
            </a:r>
            <a:br>
              <a:rPr lang="en-GB" sz="3600" dirty="0" smtClean="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smtClean="0">
                <a:solidFill>
                  <a:schemeClr val="bg1"/>
                </a:solidFill>
              </a:rPr>
              <a:t>Mastering Metrics </a:t>
            </a:r>
          </a:p>
          <a:p>
            <a:endParaRPr lang="en-GB" dirty="0">
              <a:solidFill>
                <a:schemeClr val="bg1"/>
              </a:solidFill>
            </a:endParaRPr>
          </a:p>
          <a:p>
            <a:r>
              <a:rPr lang="en-GB" dirty="0" smtClean="0">
                <a:solidFill>
                  <a:schemeClr val="bg1"/>
                </a:solidFill>
              </a:rPr>
              <a:t>Unit 3 Chris Thomas</a:t>
            </a: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GB" dirty="0" smtClean="0"/>
              <a:t>Working Practices that facilitate the use of metrics</a:t>
            </a:r>
          </a:p>
          <a:p>
            <a:r>
              <a:rPr lang="en-GB" dirty="0" smtClean="0"/>
              <a:t> The risks of poorly implemented metrics</a:t>
            </a:r>
          </a:p>
          <a:p>
            <a:r>
              <a:rPr lang="en-GB" dirty="0" smtClean="0"/>
              <a:t>Aligning stakeholders around metrics</a:t>
            </a:r>
          </a:p>
          <a:p>
            <a:r>
              <a:rPr lang="en-GB" dirty="0" smtClean="0"/>
              <a:t>Focus on assignment task 1</a:t>
            </a:r>
            <a:endParaRPr lang="en-GB" dirty="0"/>
          </a:p>
        </p:txBody>
      </p:sp>
    </p:spTree>
    <p:extLst>
      <p:ext uri="{BB962C8B-B14F-4D97-AF65-F5344CB8AC3E}">
        <p14:creationId xmlns:p14="http://schemas.microsoft.com/office/powerpoint/2010/main" val="2157870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Working Practices that facilitate metrics</a:t>
            </a:r>
            <a:endParaRPr lang="en-GB" dirty="0"/>
          </a:p>
        </p:txBody>
      </p:sp>
      <p:sp>
        <p:nvSpPr>
          <p:cNvPr id="3" name="Content Placeholder 2"/>
          <p:cNvSpPr>
            <a:spLocks noGrp="1"/>
          </p:cNvSpPr>
          <p:nvPr>
            <p:ph idx="1"/>
          </p:nvPr>
        </p:nvSpPr>
        <p:spPr/>
        <p:txBody>
          <a:bodyPr/>
          <a:lstStyle/>
          <a:p>
            <a:r>
              <a:rPr lang="en-GB" dirty="0" smtClean="0"/>
              <a:t>Cannot use every metric</a:t>
            </a:r>
          </a:p>
          <a:p>
            <a:r>
              <a:rPr lang="en-GB" dirty="0" smtClean="0"/>
              <a:t>Why?</a:t>
            </a:r>
          </a:p>
          <a:p>
            <a:r>
              <a:rPr lang="en-GB" dirty="0" smtClean="0"/>
              <a:t>Resources</a:t>
            </a:r>
          </a:p>
          <a:p>
            <a:r>
              <a:rPr lang="en-GB" dirty="0" smtClean="0"/>
              <a:t>Paralysis through analysis</a:t>
            </a:r>
          </a:p>
          <a:p>
            <a:r>
              <a:rPr lang="en-GB" dirty="0" smtClean="0"/>
              <a:t>Need to make business decisions</a:t>
            </a:r>
          </a:p>
        </p:txBody>
      </p:sp>
    </p:spTree>
    <p:extLst>
      <p:ext uri="{BB962C8B-B14F-4D97-AF65-F5344CB8AC3E}">
        <p14:creationId xmlns:p14="http://schemas.microsoft.com/office/powerpoint/2010/main" val="38486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Working Practices that facilitate metrics</a:t>
            </a:r>
            <a:endParaRPr lang="en-GB" dirty="0"/>
          </a:p>
        </p:txBody>
      </p:sp>
      <p:sp>
        <p:nvSpPr>
          <p:cNvPr id="3" name="Content Placeholder 2"/>
          <p:cNvSpPr>
            <a:spLocks noGrp="1"/>
          </p:cNvSpPr>
          <p:nvPr>
            <p:ph idx="1"/>
          </p:nvPr>
        </p:nvSpPr>
        <p:spPr/>
        <p:txBody>
          <a:bodyPr/>
          <a:lstStyle/>
          <a:p>
            <a:r>
              <a:rPr lang="en-GB" dirty="0" smtClean="0"/>
              <a:t>We have to be selective</a:t>
            </a:r>
          </a:p>
          <a:p>
            <a:r>
              <a:rPr lang="en-GB" dirty="0" smtClean="0"/>
              <a:t>Use a few key performance indicators (KPIs)</a:t>
            </a:r>
          </a:p>
          <a:p>
            <a:r>
              <a:rPr lang="en-GB" dirty="0" smtClean="0"/>
              <a:t>Those that are critical to your business that will allow you to monitor whether you are on track.</a:t>
            </a:r>
            <a:endParaRPr lang="en-GB" dirty="0"/>
          </a:p>
        </p:txBody>
      </p:sp>
    </p:spTree>
    <p:extLst>
      <p:ext uri="{BB962C8B-B14F-4D97-AF65-F5344CB8AC3E}">
        <p14:creationId xmlns:p14="http://schemas.microsoft.com/office/powerpoint/2010/main" val="15236704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KPI’s and Metrics</a:t>
            </a:r>
            <a:endParaRPr lang="en-GB" dirty="0"/>
          </a:p>
        </p:txBody>
      </p:sp>
      <p:sp>
        <p:nvSpPr>
          <p:cNvPr id="3" name="Content Placeholder 2"/>
          <p:cNvSpPr>
            <a:spLocks noGrp="1"/>
          </p:cNvSpPr>
          <p:nvPr>
            <p:ph idx="1"/>
          </p:nvPr>
        </p:nvSpPr>
        <p:spPr/>
        <p:txBody>
          <a:bodyPr/>
          <a:lstStyle/>
          <a:p>
            <a:r>
              <a:rPr lang="en-GB" b="1" dirty="0" smtClean="0"/>
              <a:t>A Metric </a:t>
            </a:r>
            <a:r>
              <a:rPr lang="en-GB" dirty="0" smtClean="0"/>
              <a:t>is a number that gives you information about your business</a:t>
            </a:r>
          </a:p>
          <a:p>
            <a:r>
              <a:rPr lang="en-GB" b="1" dirty="0" smtClean="0"/>
              <a:t>A KPI </a:t>
            </a:r>
            <a:r>
              <a:rPr lang="en-GB" dirty="0" smtClean="0"/>
              <a:t>is a “promoted metrics” unique to your </a:t>
            </a:r>
            <a:r>
              <a:rPr lang="en-GB" dirty="0"/>
              <a:t>business. </a:t>
            </a:r>
            <a:r>
              <a:rPr lang="en-GB" dirty="0" smtClean="0"/>
              <a:t>To track </a:t>
            </a:r>
            <a:r>
              <a:rPr lang="en-GB" dirty="0"/>
              <a:t>performance to make sure you are on track to meet specific objectives.</a:t>
            </a:r>
          </a:p>
        </p:txBody>
      </p:sp>
    </p:spTree>
    <p:extLst>
      <p:ext uri="{BB962C8B-B14F-4D97-AF65-F5344CB8AC3E}">
        <p14:creationId xmlns:p14="http://schemas.microsoft.com/office/powerpoint/2010/main" val="15718861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Digital objective:</a:t>
            </a:r>
          </a:p>
          <a:p>
            <a:pPr lvl="1"/>
            <a:r>
              <a:rPr lang="en-GB" dirty="0" smtClean="0"/>
              <a:t>Increase valuable interactions with the brand by…</a:t>
            </a:r>
          </a:p>
          <a:p>
            <a:r>
              <a:rPr lang="en-GB" dirty="0" smtClean="0"/>
              <a:t>KPI:</a:t>
            </a:r>
          </a:p>
          <a:p>
            <a:pPr lvl="1"/>
            <a:r>
              <a:rPr lang="en-GB" dirty="0" smtClean="0"/>
              <a:t>Increase engagement score</a:t>
            </a:r>
          </a:p>
          <a:p>
            <a:r>
              <a:rPr lang="en-GB" dirty="0" smtClean="0"/>
              <a:t>Metric: </a:t>
            </a:r>
          </a:p>
          <a:p>
            <a:pPr lvl="1"/>
            <a:r>
              <a:rPr lang="en-GB" dirty="0" smtClean="0"/>
              <a:t>No. of social shares of blog</a:t>
            </a:r>
          </a:p>
          <a:p>
            <a:pPr lvl="1"/>
            <a:r>
              <a:rPr lang="en-GB" dirty="0" smtClean="0"/>
              <a:t>No. of blog comments</a:t>
            </a:r>
          </a:p>
          <a:p>
            <a:pPr lvl="1"/>
            <a:r>
              <a:rPr lang="en-GB" dirty="0" smtClean="0"/>
              <a:t>No. of blog article views</a:t>
            </a:r>
          </a:p>
          <a:p>
            <a:pPr lvl="1"/>
            <a:endParaRPr lang="en-GB" dirty="0"/>
          </a:p>
        </p:txBody>
      </p:sp>
    </p:spTree>
    <p:extLst>
      <p:ext uri="{BB962C8B-B14F-4D97-AF65-F5344CB8AC3E}">
        <p14:creationId xmlns:p14="http://schemas.microsoft.com/office/powerpoint/2010/main" val="11803844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hlinkClick r:id="rId2"/>
              </a:rPr>
              <a:t>Translating business goals to specific objectives and KPIs</a:t>
            </a:r>
            <a:endParaRPr lang="en-GB" dirty="0"/>
          </a:p>
        </p:txBody>
      </p:sp>
    </p:spTree>
    <p:extLst>
      <p:ext uri="{BB962C8B-B14F-4D97-AF65-F5344CB8AC3E}">
        <p14:creationId xmlns:p14="http://schemas.microsoft.com/office/powerpoint/2010/main" val="24977466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KPI do’s and don’ts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1916832"/>
            <a:ext cx="5296926" cy="2717254"/>
          </a:xfrm>
        </p:spPr>
      </p:pic>
      <p:sp>
        <p:nvSpPr>
          <p:cNvPr id="5" name="TextBox 4"/>
          <p:cNvSpPr txBox="1"/>
          <p:nvPr/>
        </p:nvSpPr>
        <p:spPr>
          <a:xfrm>
            <a:off x="1259632" y="5085184"/>
            <a:ext cx="3456384" cy="369332"/>
          </a:xfrm>
          <a:prstGeom prst="rect">
            <a:avLst/>
          </a:prstGeom>
          <a:noFill/>
        </p:spPr>
        <p:txBody>
          <a:bodyPr wrap="square" rtlCol="0">
            <a:spAutoFit/>
          </a:bodyPr>
          <a:lstStyle/>
          <a:p>
            <a:r>
              <a:rPr lang="en-GB" dirty="0" smtClean="0"/>
              <a:t>Adapted from Marr, 2014</a:t>
            </a:r>
            <a:endParaRPr lang="en-GB" dirty="0"/>
          </a:p>
        </p:txBody>
      </p:sp>
    </p:spTree>
    <p:extLst>
      <p:ext uri="{BB962C8B-B14F-4D97-AF65-F5344CB8AC3E}">
        <p14:creationId xmlns:p14="http://schemas.microsoft.com/office/powerpoint/2010/main" val="25578762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team structures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KPIs should be owned and understood by everyone in the organisation.</a:t>
            </a:r>
          </a:p>
          <a:p>
            <a:r>
              <a:rPr lang="en-GB" dirty="0" smtClean="0"/>
              <a:t>The most effective way of doing this is through a matrix structure.</a:t>
            </a:r>
          </a:p>
          <a:p>
            <a:r>
              <a:rPr lang="en-GB" dirty="0" smtClean="0"/>
              <a:t>Crosses vertical and horizontal divisions within horizontal product, customer or project teams.</a:t>
            </a:r>
          </a:p>
          <a:p>
            <a:r>
              <a:rPr lang="en-GB" dirty="0" smtClean="0"/>
              <a:t>There may be cross-functional teams with representatives from key areas and team members are given responsibilities that require them to work with members of other functions .</a:t>
            </a:r>
            <a:endParaRPr lang="en-GB" dirty="0"/>
          </a:p>
        </p:txBody>
      </p:sp>
    </p:spTree>
    <p:extLst>
      <p:ext uri="{BB962C8B-B14F-4D97-AF65-F5344CB8AC3E}">
        <p14:creationId xmlns:p14="http://schemas.microsoft.com/office/powerpoint/2010/main" val="41687795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Effective team structures</a:t>
            </a:r>
            <a:endParaRPr lang="en-US" dirty="0"/>
          </a:p>
        </p:txBody>
      </p:sp>
      <p:sp>
        <p:nvSpPr>
          <p:cNvPr id="3" name="Content Placeholder 2"/>
          <p:cNvSpPr>
            <a:spLocks noGrp="1"/>
          </p:cNvSpPr>
          <p:nvPr>
            <p:ph idx="1"/>
          </p:nvPr>
        </p:nvSpPr>
        <p:spPr/>
        <p:txBody>
          <a:bodyPr/>
          <a:lstStyle/>
          <a:p>
            <a:r>
              <a:rPr lang="en-US" dirty="0" smtClean="0"/>
              <a:t>A matrix allows complex tasks such as implementing and managing metrics to be tackled in a highly collaborative fashion</a:t>
            </a:r>
          </a:p>
          <a:p>
            <a:r>
              <a:rPr lang="en-US" dirty="0" smtClean="0"/>
              <a:t>Breaks down silo mentality.</a:t>
            </a:r>
          </a:p>
          <a:p>
            <a:r>
              <a:rPr lang="en-US" dirty="0" smtClean="0"/>
              <a:t>Allows different perspectives</a:t>
            </a:r>
          </a:p>
          <a:p>
            <a:r>
              <a:rPr lang="en-US" dirty="0" smtClean="0"/>
              <a:t>Allows the team to see the bigger picture</a:t>
            </a:r>
          </a:p>
          <a:p>
            <a:r>
              <a:rPr lang="en-US" dirty="0" smtClean="0"/>
              <a:t>Bureaucratic obstacles are removed.</a:t>
            </a:r>
            <a:endParaRPr lang="en-US" dirty="0"/>
          </a:p>
        </p:txBody>
      </p:sp>
    </p:spTree>
    <p:extLst>
      <p:ext uri="{BB962C8B-B14F-4D97-AF65-F5344CB8AC3E}">
        <p14:creationId xmlns:p14="http://schemas.microsoft.com/office/powerpoint/2010/main" val="7285998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bureaucratic is your organisation?</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How easy is it to access sources of information for metrics?</a:t>
            </a:r>
            <a:endParaRPr lang="en-GB" dirty="0"/>
          </a:p>
        </p:txBody>
      </p:sp>
    </p:spTree>
    <p:extLst>
      <p:ext uri="{BB962C8B-B14F-4D97-AF65-F5344CB8AC3E}">
        <p14:creationId xmlns:p14="http://schemas.microsoft.com/office/powerpoint/2010/main" val="422276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Aligning Marketing and Sales</a:t>
            </a:r>
            <a:endParaRPr lang="en-GB" dirty="0"/>
          </a:p>
        </p:txBody>
      </p:sp>
      <p:sp>
        <p:nvSpPr>
          <p:cNvPr id="3" name="Content Placeholder 2"/>
          <p:cNvSpPr>
            <a:spLocks noGrp="1"/>
          </p:cNvSpPr>
          <p:nvPr>
            <p:ph idx="1"/>
          </p:nvPr>
        </p:nvSpPr>
        <p:spPr/>
        <p:txBody>
          <a:bodyPr/>
          <a:lstStyle/>
          <a:p>
            <a:r>
              <a:rPr lang="en-GB" dirty="0" smtClean="0"/>
              <a:t>Are they separate or integrated in your organisation?</a:t>
            </a:r>
          </a:p>
          <a:p>
            <a:r>
              <a:rPr lang="en-GB" dirty="0" smtClean="0">
                <a:hlinkClick r:id="rId2"/>
              </a:rPr>
              <a:t>CIM White Paper </a:t>
            </a:r>
            <a:r>
              <a:rPr lang="en-GB" i="1" dirty="0" smtClean="0">
                <a:hlinkClick r:id="rId2"/>
              </a:rPr>
              <a:t>Marketing and Sales Fusion (2011)</a:t>
            </a:r>
            <a:endParaRPr lang="en-GB" i="1" dirty="0"/>
          </a:p>
        </p:txBody>
      </p:sp>
    </p:spTree>
    <p:extLst>
      <p:ext uri="{BB962C8B-B14F-4D97-AF65-F5344CB8AC3E}">
        <p14:creationId xmlns:p14="http://schemas.microsoft.com/office/powerpoint/2010/main" val="42348886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Reporting techniques</a:t>
            </a:r>
            <a:endParaRPr lang="en-GB" dirty="0"/>
          </a:p>
        </p:txBody>
      </p:sp>
      <p:sp>
        <p:nvSpPr>
          <p:cNvPr id="3" name="Content Placeholder 2"/>
          <p:cNvSpPr>
            <a:spLocks noGrp="1"/>
          </p:cNvSpPr>
          <p:nvPr>
            <p:ph idx="1"/>
          </p:nvPr>
        </p:nvSpPr>
        <p:spPr/>
        <p:txBody>
          <a:bodyPr/>
          <a:lstStyle/>
          <a:p>
            <a:r>
              <a:rPr lang="en-GB" dirty="0" smtClean="0"/>
              <a:t>Content – relevancy. What to executives need?</a:t>
            </a:r>
          </a:p>
          <a:p>
            <a:r>
              <a:rPr lang="en-GB" dirty="0" smtClean="0"/>
              <a:t>Frequency</a:t>
            </a:r>
          </a:p>
          <a:p>
            <a:endParaRPr lang="en-GB" dirty="0"/>
          </a:p>
        </p:txBody>
      </p:sp>
    </p:spTree>
    <p:extLst>
      <p:ext uri="{BB962C8B-B14F-4D97-AF65-F5344CB8AC3E}">
        <p14:creationId xmlns:p14="http://schemas.microsoft.com/office/powerpoint/2010/main" val="32756611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Software Systems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CRM systems</a:t>
            </a:r>
          </a:p>
          <a:p>
            <a:pPr lvl="1"/>
            <a:r>
              <a:rPr lang="en-GB" dirty="0" smtClean="0"/>
              <a:t>Help automatically measure performance against KPIs</a:t>
            </a:r>
          </a:p>
          <a:p>
            <a:endParaRPr lang="en-GB" dirty="0"/>
          </a:p>
          <a:p>
            <a:r>
              <a:rPr lang="en-GB" dirty="0" smtClean="0"/>
              <a:t>Marketing Performance Management (MPM) software: </a:t>
            </a:r>
          </a:p>
          <a:p>
            <a:pPr lvl="1"/>
            <a:r>
              <a:rPr lang="en-GB" dirty="0" smtClean="0"/>
              <a:t>measure and optimise marketing resources, analyse and report marketing performance, identify KPIs to focus on. </a:t>
            </a:r>
            <a:endParaRPr lang="en-GB" dirty="0"/>
          </a:p>
        </p:txBody>
      </p:sp>
    </p:spTree>
    <p:extLst>
      <p:ext uri="{BB962C8B-B14F-4D97-AF65-F5344CB8AC3E}">
        <p14:creationId xmlns:p14="http://schemas.microsoft.com/office/powerpoint/2010/main" val="9650689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a:bodyPr>
          <a:lstStyle/>
          <a:p>
            <a:r>
              <a:rPr lang="en-GB" dirty="0" smtClean="0"/>
              <a:t>Evaluate the strengths and weaknesses of metrics analysis</a:t>
            </a:r>
          </a:p>
          <a:p>
            <a:r>
              <a:rPr lang="en-GB" dirty="0" smtClean="0"/>
              <a:t>Recognise the latest trends in metrics and their potential impact.</a:t>
            </a:r>
            <a:endParaRPr lang="en-GB" dirty="0"/>
          </a:p>
        </p:txBody>
      </p:sp>
    </p:spTree>
    <p:extLst>
      <p:ext uri="{BB962C8B-B14F-4D97-AF65-F5344CB8AC3E}">
        <p14:creationId xmlns:p14="http://schemas.microsoft.com/office/powerpoint/2010/main" val="8635193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Many organisations paralysed by data</a:t>
            </a:r>
          </a:p>
          <a:p>
            <a:r>
              <a:rPr lang="en-US" dirty="0" smtClean="0"/>
              <a:t>More widespread use of metrics is positive</a:t>
            </a:r>
          </a:p>
          <a:p>
            <a:r>
              <a:rPr lang="en-US" dirty="0" smtClean="0"/>
              <a:t>But metrics usage brings its own issues</a:t>
            </a:r>
          </a:p>
          <a:p>
            <a:r>
              <a:rPr lang="en-US" dirty="0" smtClean="0"/>
              <a:t>Certain elements are easy to measure but as less important when trying to measure the effects of marketing and vice versa</a:t>
            </a:r>
          </a:p>
          <a:p>
            <a:r>
              <a:rPr lang="en-US" dirty="0" smtClean="0"/>
              <a:t>“As a result marketing measurement can sometimes be skewed towards the elements that are measurable, rather than what needs to be measured</a:t>
            </a:r>
            <a:r>
              <a:rPr lang="is-IS" smtClean="0"/>
              <a:t>…reliable,valid, responsive, clear and relevant.</a:t>
            </a:r>
            <a:r>
              <a:rPr lang="en-US" dirty="0" smtClean="0"/>
              <a:t>” CIM White Paper Measure for Measure 2009.</a:t>
            </a:r>
            <a:endParaRPr lang="en-US" dirty="0"/>
          </a:p>
        </p:txBody>
      </p:sp>
    </p:spTree>
    <p:extLst>
      <p:ext uri="{BB962C8B-B14F-4D97-AF65-F5344CB8AC3E}">
        <p14:creationId xmlns:p14="http://schemas.microsoft.com/office/powerpoint/2010/main" val="15547040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a:bodyPr>
          <a:lstStyle/>
          <a:p>
            <a:r>
              <a:rPr lang="en-US" b="1" dirty="0" smtClean="0"/>
              <a:t>Financial metrics </a:t>
            </a:r>
            <a:r>
              <a:rPr lang="en-US" dirty="0" smtClean="0"/>
              <a:t>are useful but </a:t>
            </a:r>
            <a:r>
              <a:rPr lang="en-US" b="1" dirty="0" smtClean="0"/>
              <a:t>are not the only yardstick </a:t>
            </a:r>
            <a:r>
              <a:rPr lang="en-US" dirty="0" smtClean="0"/>
              <a:t>to use</a:t>
            </a:r>
          </a:p>
          <a:p>
            <a:endParaRPr lang="en-US" dirty="0"/>
          </a:p>
          <a:p>
            <a:r>
              <a:rPr lang="en-US" dirty="0" smtClean="0"/>
              <a:t>Choose and communicate  a limited number of metrics rather than “anything and everything”</a:t>
            </a:r>
            <a:endParaRPr lang="en-US" dirty="0"/>
          </a:p>
        </p:txBody>
      </p:sp>
    </p:spTree>
    <p:extLst>
      <p:ext uri="{BB962C8B-B14F-4D97-AF65-F5344CB8AC3E}">
        <p14:creationId xmlns:p14="http://schemas.microsoft.com/office/powerpoint/2010/main" val="7479722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lnSpcReduction="10000"/>
          </a:bodyPr>
          <a:lstStyle/>
          <a:p>
            <a:r>
              <a:rPr lang="en-US" dirty="0" smtClean="0"/>
              <a:t>We can get lost in metrics keep analysing rather than just making a decision based on the information we already have.</a:t>
            </a:r>
          </a:p>
          <a:p>
            <a:endParaRPr lang="en-US" dirty="0"/>
          </a:p>
          <a:p>
            <a:r>
              <a:rPr lang="en-US" dirty="0" smtClean="0"/>
              <a:t>Providing the metrics are reporting something statistically significant that relates to objectives and strategies, you can make a decision around it. </a:t>
            </a:r>
            <a:endParaRPr lang="en-US" dirty="0"/>
          </a:p>
        </p:txBody>
      </p:sp>
    </p:spTree>
    <p:extLst>
      <p:ext uri="{BB962C8B-B14F-4D97-AF65-F5344CB8AC3E}">
        <p14:creationId xmlns:p14="http://schemas.microsoft.com/office/powerpoint/2010/main" val="2451947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a:bodyPr>
          <a:lstStyle/>
          <a:p>
            <a:r>
              <a:rPr lang="en-US" dirty="0" smtClean="0"/>
              <a:t>Effectiveness of efficiency</a:t>
            </a:r>
          </a:p>
          <a:p>
            <a:r>
              <a:rPr lang="en-US" dirty="0" smtClean="0"/>
              <a:t>Metrics might be efficient, in that they measure what they intended to measure, but the could be ineffective, in </a:t>
            </a:r>
            <a:r>
              <a:rPr lang="en-US" dirty="0" smtClean="0"/>
              <a:t>that they </a:t>
            </a:r>
            <a:r>
              <a:rPr lang="en-US" dirty="0" smtClean="0"/>
              <a:t>are not providing useful results because they are measuring the wrong things.</a:t>
            </a:r>
            <a:endParaRPr lang="en-US" dirty="0"/>
          </a:p>
        </p:txBody>
      </p:sp>
    </p:spTree>
    <p:extLst>
      <p:ext uri="{BB962C8B-B14F-4D97-AF65-F5344CB8AC3E}">
        <p14:creationId xmlns:p14="http://schemas.microsoft.com/office/powerpoint/2010/main" val="21127654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a:t>
            </a:r>
            <a:endParaRPr lang="en-US" dirty="0"/>
          </a:p>
        </p:txBody>
      </p:sp>
      <p:sp>
        <p:nvSpPr>
          <p:cNvPr id="3" name="Content Placeholder 2"/>
          <p:cNvSpPr>
            <a:spLocks noGrp="1"/>
          </p:cNvSpPr>
          <p:nvPr>
            <p:ph idx="1"/>
          </p:nvPr>
        </p:nvSpPr>
        <p:spPr/>
        <p:txBody>
          <a:bodyPr/>
          <a:lstStyle/>
          <a:p>
            <a:r>
              <a:rPr lang="en-US" dirty="0" smtClean="0"/>
              <a:t>Think how you use metrics and identify the benefits and limitations of their use.</a:t>
            </a:r>
          </a:p>
          <a:p>
            <a:r>
              <a:rPr lang="en-US" dirty="0" smtClean="0"/>
              <a:t>If not currently used, what benefits could the organisation derive from using them?</a:t>
            </a:r>
            <a:endParaRPr lang="en-US" dirty="0"/>
          </a:p>
        </p:txBody>
      </p:sp>
    </p:spTree>
    <p:extLst>
      <p:ext uri="{BB962C8B-B14F-4D97-AF65-F5344CB8AC3E}">
        <p14:creationId xmlns:p14="http://schemas.microsoft.com/office/powerpoint/2010/main" val="8092442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Sources</a:t>
            </a:r>
            <a:endParaRPr lang="en-US" dirty="0"/>
          </a:p>
        </p:txBody>
      </p:sp>
      <p:sp>
        <p:nvSpPr>
          <p:cNvPr id="3" name="Content Placeholder 2"/>
          <p:cNvSpPr>
            <a:spLocks noGrp="1"/>
          </p:cNvSpPr>
          <p:nvPr>
            <p:ph idx="1"/>
          </p:nvPr>
        </p:nvSpPr>
        <p:spPr/>
        <p:txBody>
          <a:bodyPr/>
          <a:lstStyle/>
          <a:p>
            <a:r>
              <a:rPr lang="en-US" dirty="0" smtClean="0"/>
              <a:t>Accurate, timely, and relevant information, that is both comprehensive and succinct is needed  to make decisions. </a:t>
            </a:r>
          </a:p>
          <a:p>
            <a:r>
              <a:rPr lang="en-US" dirty="0" smtClean="0"/>
              <a:t>Delivered in a way that is neither too time-consuming or too expensive. </a:t>
            </a:r>
            <a:endParaRPr lang="en-US" dirty="0"/>
          </a:p>
        </p:txBody>
      </p:sp>
    </p:spTree>
    <p:extLst>
      <p:ext uri="{BB962C8B-B14F-4D97-AF65-F5344CB8AC3E}">
        <p14:creationId xmlns:p14="http://schemas.microsoft.com/office/powerpoint/2010/main" val="5743522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Sources</a:t>
            </a:r>
            <a:endParaRPr lang="en-US" dirty="0"/>
          </a:p>
        </p:txBody>
      </p:sp>
      <p:sp>
        <p:nvSpPr>
          <p:cNvPr id="3" name="Content Placeholder 2"/>
          <p:cNvSpPr>
            <a:spLocks noGrp="1"/>
          </p:cNvSpPr>
          <p:nvPr>
            <p:ph idx="1"/>
          </p:nvPr>
        </p:nvSpPr>
        <p:spPr/>
        <p:txBody>
          <a:bodyPr>
            <a:normAutofit lnSpcReduction="10000"/>
          </a:bodyPr>
          <a:lstStyle/>
          <a:p>
            <a:r>
              <a:rPr lang="en-US" dirty="0" smtClean="0"/>
              <a:t>Good information systems are </a:t>
            </a:r>
            <a:r>
              <a:rPr lang="en-US" dirty="0"/>
              <a:t>able to </a:t>
            </a:r>
            <a:r>
              <a:rPr lang="en-US" dirty="0" smtClean="0"/>
              <a:t>take the required information at the appropriate point as part of routine activity i.e. retail stores the number of visitors is important. This can be automated with electronic counters across the entrance. This can be compared with transaction data for % of visitors who make purchases.</a:t>
            </a:r>
            <a:endParaRPr lang="en-US" dirty="0"/>
          </a:p>
        </p:txBody>
      </p:sp>
    </p:spTree>
    <p:extLst>
      <p:ext uri="{BB962C8B-B14F-4D97-AF65-F5344CB8AC3E}">
        <p14:creationId xmlns:p14="http://schemas.microsoft.com/office/powerpoint/2010/main" val="108265418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Sources</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Internal v external data sources</a:t>
            </a:r>
          </a:p>
          <a:p>
            <a:pPr lvl="1"/>
            <a:r>
              <a:rPr lang="en-US" dirty="0" smtClean="0"/>
              <a:t>Balance to be struck between the amount of data collected, accuracy, cost and speed</a:t>
            </a:r>
          </a:p>
          <a:p>
            <a:pPr lvl="1"/>
            <a:r>
              <a:rPr lang="en-US" dirty="0" smtClean="0"/>
              <a:t>You call always gather more data, in more detail, more quickly, but this comes at a price.</a:t>
            </a:r>
          </a:p>
          <a:p>
            <a:pPr lvl="1"/>
            <a:r>
              <a:rPr lang="en-US" dirty="0" smtClean="0"/>
              <a:t>All data sources should be checked for accuracy, reliability, cost validity etc.</a:t>
            </a:r>
          </a:p>
          <a:p>
            <a:pPr lvl="1"/>
            <a:r>
              <a:rPr lang="en-US" dirty="0" smtClean="0"/>
              <a:t>Internal data make </a:t>
            </a:r>
            <a:r>
              <a:rPr lang="en-US" dirty="0"/>
              <a:t>b</a:t>
            </a:r>
            <a:r>
              <a:rPr lang="en-US" dirty="0" smtClean="0"/>
              <a:t>e more readily available, and relatively cheap but if it was collected for a different purpose it may be insufficiently reliable or accurate.</a:t>
            </a:r>
            <a:endParaRPr lang="en-US" dirty="0"/>
          </a:p>
        </p:txBody>
      </p:sp>
    </p:spTree>
    <p:extLst>
      <p:ext uri="{BB962C8B-B14F-4D97-AF65-F5344CB8AC3E}">
        <p14:creationId xmlns:p14="http://schemas.microsoft.com/office/powerpoint/2010/main" val="114700020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a:t>
            </a:r>
            <a:endParaRPr lang="en-US" dirty="0"/>
          </a:p>
        </p:txBody>
      </p:sp>
      <p:sp>
        <p:nvSpPr>
          <p:cNvPr id="3" name="Content Placeholder 2"/>
          <p:cNvSpPr>
            <a:spLocks noGrp="1"/>
          </p:cNvSpPr>
          <p:nvPr>
            <p:ph idx="1"/>
          </p:nvPr>
        </p:nvSpPr>
        <p:spPr/>
        <p:txBody>
          <a:bodyPr/>
          <a:lstStyle/>
          <a:p>
            <a:r>
              <a:rPr lang="en-US" dirty="0" smtClean="0"/>
              <a:t>Consider the credibility, reliability validity and value of the data sources you use or might potentially use?</a:t>
            </a:r>
            <a:endParaRPr lang="en-US" dirty="0"/>
          </a:p>
        </p:txBody>
      </p:sp>
    </p:spTree>
    <p:extLst>
      <p:ext uri="{BB962C8B-B14F-4D97-AF65-F5344CB8AC3E}">
        <p14:creationId xmlns:p14="http://schemas.microsoft.com/office/powerpoint/2010/main" val="17381134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Challenges of limited data analytics</a:t>
            </a:r>
            <a:endParaRPr lang="en-US" dirty="0"/>
          </a:p>
        </p:txBody>
      </p:sp>
      <p:sp>
        <p:nvSpPr>
          <p:cNvPr id="3" name="Content Placeholder 2"/>
          <p:cNvSpPr>
            <a:spLocks noGrp="1"/>
          </p:cNvSpPr>
          <p:nvPr>
            <p:ph idx="1"/>
          </p:nvPr>
        </p:nvSpPr>
        <p:spPr/>
        <p:txBody>
          <a:bodyPr/>
          <a:lstStyle/>
          <a:p>
            <a:r>
              <a:rPr lang="en-US" dirty="0" smtClean="0"/>
              <a:t>2013 Marketing Analytics Benchmark Report from Marketing Sherpa</a:t>
            </a:r>
          </a:p>
          <a:p>
            <a:r>
              <a:rPr lang="en-US" dirty="0" smtClean="0"/>
              <a:t>Lack of marketing insight from data was due to:</a:t>
            </a:r>
            <a:endParaRPr lang="en-US" dirty="0"/>
          </a:p>
          <a:p>
            <a:pPr lvl="1"/>
            <a:r>
              <a:rPr lang="en-US" dirty="0" smtClean="0"/>
              <a:t>Lack of resources</a:t>
            </a:r>
          </a:p>
          <a:p>
            <a:pPr lvl="1"/>
            <a:r>
              <a:rPr lang="en-US" dirty="0" smtClean="0"/>
              <a:t>Lack of Time</a:t>
            </a:r>
          </a:p>
          <a:p>
            <a:pPr lvl="1"/>
            <a:r>
              <a:rPr lang="en-US" dirty="0" smtClean="0"/>
              <a:t>Lack of understanding how to proceed</a:t>
            </a:r>
            <a:endParaRPr lang="en-US" dirty="0"/>
          </a:p>
        </p:txBody>
      </p:sp>
    </p:spTree>
    <p:extLst>
      <p:ext uri="{BB962C8B-B14F-4D97-AF65-F5344CB8AC3E}">
        <p14:creationId xmlns:p14="http://schemas.microsoft.com/office/powerpoint/2010/main" val="132822865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Challenges of limited data analytics</a:t>
            </a:r>
            <a:endParaRPr lang="en-US" dirty="0"/>
          </a:p>
        </p:txBody>
      </p:sp>
      <p:sp>
        <p:nvSpPr>
          <p:cNvPr id="3" name="Content Placeholder 2"/>
          <p:cNvSpPr>
            <a:spLocks noGrp="1"/>
          </p:cNvSpPr>
          <p:nvPr>
            <p:ph idx="1"/>
          </p:nvPr>
        </p:nvSpPr>
        <p:spPr/>
        <p:txBody>
          <a:bodyPr/>
          <a:lstStyle/>
          <a:p>
            <a:r>
              <a:rPr lang="en-US" dirty="0" smtClean="0"/>
              <a:t>Collection of data from various systems and groups within the organisation requires collaboration, co-operation and trust.</a:t>
            </a:r>
            <a:endParaRPr lang="en-US" dirty="0"/>
          </a:p>
        </p:txBody>
      </p:sp>
    </p:spTree>
    <p:extLst>
      <p:ext uri="{BB962C8B-B14F-4D97-AF65-F5344CB8AC3E}">
        <p14:creationId xmlns:p14="http://schemas.microsoft.com/office/powerpoint/2010/main" val="11469121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Challenges of limited data analytics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2348880"/>
            <a:ext cx="8001000" cy="2501900"/>
          </a:xfrm>
        </p:spPr>
      </p:pic>
      <p:sp>
        <p:nvSpPr>
          <p:cNvPr id="5" name="TextBox 4"/>
          <p:cNvSpPr txBox="1"/>
          <p:nvPr/>
        </p:nvSpPr>
        <p:spPr>
          <a:xfrm>
            <a:off x="2195736" y="1700808"/>
            <a:ext cx="4392488" cy="369332"/>
          </a:xfrm>
          <a:prstGeom prst="rect">
            <a:avLst/>
          </a:prstGeom>
          <a:noFill/>
        </p:spPr>
        <p:txBody>
          <a:bodyPr wrap="square" rtlCol="0">
            <a:spAutoFit/>
          </a:bodyPr>
          <a:lstStyle/>
          <a:p>
            <a:r>
              <a:rPr lang="en-US" dirty="0" smtClean="0"/>
              <a:t>To overcome these challenges:</a:t>
            </a:r>
            <a:endParaRPr lang="en-US" dirty="0"/>
          </a:p>
        </p:txBody>
      </p:sp>
    </p:spTree>
    <p:extLst>
      <p:ext uri="{BB962C8B-B14F-4D97-AF65-F5344CB8AC3E}">
        <p14:creationId xmlns:p14="http://schemas.microsoft.com/office/powerpoint/2010/main" val="7615131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Statistical Analysis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2800" y="1843881"/>
            <a:ext cx="7518400" cy="3429000"/>
          </a:xfrm>
        </p:spPr>
      </p:pic>
    </p:spTree>
    <p:extLst>
      <p:ext uri="{BB962C8B-B14F-4D97-AF65-F5344CB8AC3E}">
        <p14:creationId xmlns:p14="http://schemas.microsoft.com/office/powerpoint/2010/main" val="5850913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5350" y="2815431"/>
            <a:ext cx="7353300" cy="1485900"/>
          </a:xfrm>
        </p:spPr>
      </p:pic>
    </p:spTree>
    <p:extLst>
      <p:ext uri="{BB962C8B-B14F-4D97-AF65-F5344CB8AC3E}">
        <p14:creationId xmlns:p14="http://schemas.microsoft.com/office/powerpoint/2010/main" val="88456038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Statistical Significance</a:t>
            </a:r>
            <a:endParaRPr lang="en-US" dirty="0"/>
          </a:p>
        </p:txBody>
      </p:sp>
      <p:sp>
        <p:nvSpPr>
          <p:cNvPr id="3" name="Content Placeholder 2"/>
          <p:cNvSpPr>
            <a:spLocks noGrp="1"/>
          </p:cNvSpPr>
          <p:nvPr>
            <p:ph idx="1"/>
          </p:nvPr>
        </p:nvSpPr>
        <p:spPr/>
        <p:txBody>
          <a:bodyPr/>
          <a:lstStyle/>
          <a:p>
            <a:r>
              <a:rPr lang="en-US" dirty="0" smtClean="0"/>
              <a:t>Smaller the sample size the larger the margin or error.</a:t>
            </a:r>
          </a:p>
          <a:p>
            <a:endParaRPr lang="en-US" dirty="0"/>
          </a:p>
          <a:p>
            <a:r>
              <a:rPr lang="en-US" dirty="0" smtClean="0"/>
              <a:t>May online calculators to calculate margin of error of a give sample size.</a:t>
            </a:r>
            <a:endParaRPr lang="en-US" dirty="0"/>
          </a:p>
        </p:txBody>
      </p:sp>
    </p:spTree>
    <p:extLst>
      <p:ext uri="{BB962C8B-B14F-4D97-AF65-F5344CB8AC3E}">
        <p14:creationId xmlns:p14="http://schemas.microsoft.com/office/powerpoint/2010/main" val="192450212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Risks of Poorly Implemented Metrics</a:t>
            </a:r>
            <a:endParaRPr lang="en-GB" dirty="0"/>
          </a:p>
        </p:txBody>
      </p:sp>
      <p:sp>
        <p:nvSpPr>
          <p:cNvPr id="3" name="Content Placeholder 2"/>
          <p:cNvSpPr>
            <a:spLocks noGrp="1"/>
          </p:cNvSpPr>
          <p:nvPr>
            <p:ph idx="1"/>
          </p:nvPr>
        </p:nvSpPr>
        <p:spPr/>
        <p:txBody>
          <a:bodyPr>
            <a:normAutofit lnSpcReduction="10000"/>
          </a:bodyPr>
          <a:lstStyle/>
          <a:p>
            <a:r>
              <a:rPr lang="en-GB" dirty="0" smtClean="0"/>
              <a:t>Using the wrong metric</a:t>
            </a:r>
          </a:p>
          <a:p>
            <a:pPr lvl="1"/>
            <a:r>
              <a:rPr lang="en-GB" dirty="0" smtClean="0"/>
              <a:t>Because its difficult to measure </a:t>
            </a:r>
          </a:p>
          <a:p>
            <a:r>
              <a:rPr lang="en-GB" dirty="0" smtClean="0"/>
              <a:t>Measuring the wrong thing</a:t>
            </a:r>
          </a:p>
          <a:p>
            <a:pPr lvl="1"/>
            <a:r>
              <a:rPr lang="en-GB" dirty="0" smtClean="0"/>
              <a:t>Using basic customer satisfaction data to determine a Net Promoter Score but this data may not provide advocacy metrics.</a:t>
            </a:r>
          </a:p>
          <a:p>
            <a:r>
              <a:rPr lang="en-GB" dirty="0" smtClean="0"/>
              <a:t>Using the wrong data</a:t>
            </a:r>
          </a:p>
          <a:p>
            <a:pPr lvl="1"/>
            <a:r>
              <a:rPr lang="en-GB" dirty="0" smtClean="0"/>
              <a:t>Inappropriate data sources</a:t>
            </a:r>
          </a:p>
          <a:p>
            <a:endParaRPr lang="en-GB" dirty="0"/>
          </a:p>
        </p:txBody>
      </p:sp>
    </p:spTree>
    <p:extLst>
      <p:ext uri="{BB962C8B-B14F-4D97-AF65-F5344CB8AC3E}">
        <p14:creationId xmlns:p14="http://schemas.microsoft.com/office/powerpoint/2010/main" val="329425801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Risks of Poorly Implemented Metrics</a:t>
            </a:r>
          </a:p>
        </p:txBody>
      </p:sp>
      <p:sp>
        <p:nvSpPr>
          <p:cNvPr id="3" name="Content Placeholder 2"/>
          <p:cNvSpPr>
            <a:spLocks noGrp="1"/>
          </p:cNvSpPr>
          <p:nvPr>
            <p:ph idx="1"/>
          </p:nvPr>
        </p:nvSpPr>
        <p:spPr/>
        <p:txBody>
          <a:bodyPr>
            <a:normAutofit fontScale="92500" lnSpcReduction="20000"/>
          </a:bodyPr>
          <a:lstStyle/>
          <a:p>
            <a:r>
              <a:rPr lang="en-GB" dirty="0" smtClean="0"/>
              <a:t>Measuring too often or infrequently</a:t>
            </a:r>
          </a:p>
          <a:p>
            <a:pPr lvl="1"/>
            <a:r>
              <a:rPr lang="en-GB" dirty="0" smtClean="0"/>
              <a:t>Frequent enough for immediate adjustments and long term enough for bigger picture</a:t>
            </a:r>
          </a:p>
          <a:p>
            <a:r>
              <a:rPr lang="en-GB" dirty="0" smtClean="0"/>
              <a:t>Confusing Quantity over quality</a:t>
            </a:r>
          </a:p>
          <a:p>
            <a:pPr lvl="1"/>
            <a:r>
              <a:rPr lang="en-GB" dirty="0"/>
              <a:t>High level of social media interaction but all complaints</a:t>
            </a:r>
          </a:p>
          <a:p>
            <a:r>
              <a:rPr lang="en-GB" dirty="0" smtClean="0"/>
              <a:t>Relying on single source</a:t>
            </a:r>
          </a:p>
          <a:p>
            <a:pPr lvl="1"/>
            <a:r>
              <a:rPr lang="en-GB" dirty="0" smtClean="0"/>
              <a:t>Factors that are easy to understand get over used even if not relevant. Vanity metrics followers or likes</a:t>
            </a:r>
          </a:p>
          <a:p>
            <a:pPr lvl="1"/>
            <a:endParaRPr lang="en-GB" dirty="0"/>
          </a:p>
        </p:txBody>
      </p:sp>
    </p:spTree>
    <p:extLst>
      <p:ext uri="{BB962C8B-B14F-4D97-AF65-F5344CB8AC3E}">
        <p14:creationId xmlns:p14="http://schemas.microsoft.com/office/powerpoint/2010/main" val="190609040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Internal barriers to change</a:t>
            </a:r>
            <a:endParaRPr lang="en-GB" dirty="0"/>
          </a:p>
        </p:txBody>
      </p:sp>
      <p:sp>
        <p:nvSpPr>
          <p:cNvPr id="3" name="Content Placeholder 2"/>
          <p:cNvSpPr>
            <a:spLocks noGrp="1"/>
          </p:cNvSpPr>
          <p:nvPr>
            <p:ph idx="1"/>
          </p:nvPr>
        </p:nvSpPr>
        <p:spPr/>
        <p:txBody>
          <a:bodyPr/>
          <a:lstStyle/>
          <a:p>
            <a:r>
              <a:rPr lang="en-GB" dirty="0" smtClean="0"/>
              <a:t>Organisational culture needed to support use of metrics</a:t>
            </a:r>
          </a:p>
          <a:p>
            <a:r>
              <a:rPr lang="en-GB" dirty="0" smtClean="0"/>
              <a:t>Marketers need to persuade everyone to sign up to common customer-oriented</a:t>
            </a:r>
          </a:p>
          <a:p>
            <a:pPr lvl="1"/>
            <a:r>
              <a:rPr lang="en-GB" dirty="0" smtClean="0"/>
              <a:t>Start with a few simple profitability-focused metrics for quick wins.  </a:t>
            </a:r>
            <a:endParaRPr lang="en-GB" dirty="0"/>
          </a:p>
        </p:txBody>
      </p:sp>
    </p:spTree>
    <p:extLst>
      <p:ext uri="{BB962C8B-B14F-4D97-AF65-F5344CB8AC3E}">
        <p14:creationId xmlns:p14="http://schemas.microsoft.com/office/powerpoint/2010/main" val="339828342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Internal Structure Models</a:t>
            </a:r>
            <a:endParaRPr lang="en-GB" dirty="0"/>
          </a:p>
        </p:txBody>
      </p:sp>
      <p:sp>
        <p:nvSpPr>
          <p:cNvPr id="3" name="Content Placeholder 2"/>
          <p:cNvSpPr>
            <a:spLocks noGrp="1"/>
          </p:cNvSpPr>
          <p:nvPr>
            <p:ph idx="1"/>
          </p:nvPr>
        </p:nvSpPr>
        <p:spPr/>
        <p:txBody>
          <a:bodyPr/>
          <a:lstStyle/>
          <a:p>
            <a:r>
              <a:rPr lang="en-GB" dirty="0" smtClean="0">
                <a:hlinkClick r:id="rId2"/>
              </a:rPr>
              <a:t>Mendelow Stakeholder Matrix</a:t>
            </a:r>
            <a:endParaRPr lang="en-GB" dirty="0" smtClean="0"/>
          </a:p>
          <a:p>
            <a:endParaRPr lang="en-GB" dirty="0"/>
          </a:p>
          <a:p>
            <a:r>
              <a:rPr lang="en-GB" dirty="0" smtClean="0">
                <a:hlinkClick r:id="rId3"/>
              </a:rPr>
              <a:t>The McKinsey 7-S Framework</a:t>
            </a:r>
            <a:endParaRPr lang="en-GB" dirty="0"/>
          </a:p>
        </p:txBody>
      </p:sp>
    </p:spTree>
    <p:extLst>
      <p:ext uri="{BB962C8B-B14F-4D97-AF65-F5344CB8AC3E}">
        <p14:creationId xmlns:p14="http://schemas.microsoft.com/office/powerpoint/2010/main" val="418007668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resources</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www.slideshare.net/Smart-Insights/digital-marketing-key-metrics-with-jill-quick-dave-chaffey</a:t>
            </a:r>
            <a:endParaRPr lang="en-GB" dirty="0" smtClean="0"/>
          </a:p>
          <a:p>
            <a:endParaRPr lang="en-GB" dirty="0"/>
          </a:p>
        </p:txBody>
      </p:sp>
    </p:spTree>
    <p:extLst>
      <p:ext uri="{BB962C8B-B14F-4D97-AF65-F5344CB8AC3E}">
        <p14:creationId xmlns:p14="http://schemas.microsoft.com/office/powerpoint/2010/main" val="239543573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1</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How would you categorise your organisation</a:t>
            </a:r>
          </a:p>
          <a:p>
            <a:r>
              <a:rPr lang="en-GB" dirty="0"/>
              <a:t>Pick a key segment and identify it </a:t>
            </a:r>
            <a:r>
              <a:rPr lang="en-GB" dirty="0" smtClean="0"/>
              <a:t>here in 1a.</a:t>
            </a:r>
            <a:endParaRPr lang="en-GB" dirty="0"/>
          </a:p>
          <a:p>
            <a:r>
              <a:rPr lang="en-GB" dirty="0" smtClean="0"/>
              <a:t>What’s happening in the internal and external environments</a:t>
            </a:r>
          </a:p>
          <a:p>
            <a:pPr lvl="1"/>
            <a:r>
              <a:rPr lang="en-GB" dirty="0" smtClean="0"/>
              <a:t>McKinsey 7 S’s?</a:t>
            </a:r>
          </a:p>
          <a:p>
            <a:pPr lvl="1"/>
            <a:r>
              <a:rPr lang="en-GB" dirty="0" smtClean="0"/>
              <a:t>Mendelow</a:t>
            </a:r>
          </a:p>
          <a:p>
            <a:pPr lvl="1"/>
            <a:r>
              <a:rPr lang="en-GB" dirty="0" smtClean="0"/>
              <a:t>PESTLE – ‘A PESTLE analysis was conducted and identified the following key issues….’</a:t>
            </a:r>
            <a:endParaRPr lang="en-GB" dirty="0"/>
          </a:p>
        </p:txBody>
      </p:sp>
    </p:spTree>
    <p:extLst>
      <p:ext uri="{BB962C8B-B14F-4D97-AF65-F5344CB8AC3E}">
        <p14:creationId xmlns:p14="http://schemas.microsoft.com/office/powerpoint/2010/main" val="103480506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How you can (or can’t ) collect data and use feedback from customers?</a:t>
            </a:r>
          </a:p>
          <a:p>
            <a:pPr lvl="1"/>
            <a:r>
              <a:rPr lang="en-GB" dirty="0" smtClean="0"/>
              <a:t>Words and/or actions?</a:t>
            </a:r>
          </a:p>
          <a:p>
            <a:r>
              <a:rPr lang="en-GB" dirty="0" smtClean="0"/>
              <a:t>What metrics do you use to measure customer feedback?</a:t>
            </a:r>
          </a:p>
          <a:p>
            <a:r>
              <a:rPr lang="en-GB" dirty="0" smtClean="0"/>
              <a:t>How well are the customer feedback metrics used in taking actions </a:t>
            </a:r>
          </a:p>
          <a:p>
            <a:endParaRPr lang="en-GB" dirty="0"/>
          </a:p>
        </p:txBody>
      </p:sp>
    </p:spTree>
    <p:extLst>
      <p:ext uri="{BB962C8B-B14F-4D97-AF65-F5344CB8AC3E}">
        <p14:creationId xmlns:p14="http://schemas.microsoft.com/office/powerpoint/2010/main" val="371965595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Can squeeze in a chart or 2 of market share or rev. trends.</a:t>
            </a:r>
            <a:endParaRPr lang="en-GB" dirty="0"/>
          </a:p>
        </p:txBody>
      </p:sp>
    </p:spTree>
    <p:extLst>
      <p:ext uri="{BB962C8B-B14F-4D97-AF65-F5344CB8AC3E}">
        <p14:creationId xmlns:p14="http://schemas.microsoft.com/office/powerpoint/2010/main" val="269529331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Latest trends in Metrics</a:t>
            </a:r>
            <a:endParaRPr lang="en-US" dirty="0"/>
          </a:p>
        </p:txBody>
      </p:sp>
      <p:sp>
        <p:nvSpPr>
          <p:cNvPr id="3" name="Content Placeholder 2"/>
          <p:cNvSpPr>
            <a:spLocks noGrp="1"/>
          </p:cNvSpPr>
          <p:nvPr>
            <p:ph idx="1"/>
          </p:nvPr>
        </p:nvSpPr>
        <p:spPr/>
        <p:txBody>
          <a:bodyPr/>
          <a:lstStyle/>
          <a:p>
            <a:r>
              <a:rPr lang="en-US" dirty="0" smtClean="0"/>
              <a:t>Real-time data analysis</a:t>
            </a:r>
          </a:p>
          <a:p>
            <a:pPr lvl="1"/>
            <a:r>
              <a:rPr lang="en-US" dirty="0" smtClean="0"/>
              <a:t>Analytics in real-time, with specific focus on  what users are doing on a website</a:t>
            </a:r>
          </a:p>
          <a:p>
            <a:pPr lvl="1"/>
            <a:r>
              <a:rPr lang="en-US" dirty="0" smtClean="0"/>
              <a:t>Google offers real-time analytics on its Google Analytics pages</a:t>
            </a:r>
            <a:endParaRPr lang="en-US" dirty="0"/>
          </a:p>
        </p:txBody>
      </p:sp>
    </p:spTree>
    <p:extLst>
      <p:ext uri="{BB962C8B-B14F-4D97-AF65-F5344CB8AC3E}">
        <p14:creationId xmlns:p14="http://schemas.microsoft.com/office/powerpoint/2010/main" val="4654003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Advantages of real-time analytics</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Spot errors very quickly – if a web-link is broken</a:t>
            </a:r>
          </a:p>
          <a:p>
            <a:r>
              <a:rPr lang="en-US" dirty="0" smtClean="0"/>
              <a:t>If observing the competition, instant notification of changes in strategy and price</a:t>
            </a:r>
          </a:p>
          <a:p>
            <a:r>
              <a:rPr lang="en-US" dirty="0" smtClean="0"/>
              <a:t>Changes implemented immediately</a:t>
            </a:r>
          </a:p>
          <a:p>
            <a:r>
              <a:rPr lang="en-US" dirty="0" smtClean="0"/>
              <a:t>Save costs, information available immediately, save time  as you don</a:t>
            </a:r>
            <a:r>
              <a:rPr lang="uk-UA" dirty="0" smtClean="0"/>
              <a:t>’</a:t>
            </a:r>
            <a:r>
              <a:rPr lang="en-US" dirty="0" smtClean="0"/>
              <a:t>t have to send requests for information and wait for replies</a:t>
            </a:r>
          </a:p>
          <a:p>
            <a:r>
              <a:rPr lang="en-US" dirty="0" smtClean="0"/>
              <a:t>Real-time inventories mean  not missing out on sales due to low stock levels or selling to much at a low price when stock is scarce</a:t>
            </a:r>
          </a:p>
          <a:p>
            <a:endParaRPr lang="en-US" dirty="0"/>
          </a:p>
        </p:txBody>
      </p:sp>
    </p:spTree>
    <p:extLst>
      <p:ext uri="{BB962C8B-B14F-4D97-AF65-F5344CB8AC3E}">
        <p14:creationId xmlns:p14="http://schemas.microsoft.com/office/powerpoint/2010/main" val="156701262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Disadvantages of real-time analytics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Cost of computing power</a:t>
            </a:r>
          </a:p>
          <a:p>
            <a:r>
              <a:rPr lang="en-US" dirty="0" smtClean="0"/>
              <a:t>Change of culture to act immediately, with much shorter-term decisions</a:t>
            </a:r>
          </a:p>
          <a:p>
            <a:r>
              <a:rPr lang="en-US" dirty="0" smtClean="0"/>
              <a:t>A change spotted in real-time might not be that significant –it could have been a one-off</a:t>
            </a:r>
          </a:p>
          <a:p>
            <a:r>
              <a:rPr lang="en-US" dirty="0" smtClean="0"/>
              <a:t>Security of the Cloud environment, can be accessed outside the organisation. Policies and procedures need to be put in place.</a:t>
            </a:r>
            <a:endParaRPr lang="en-US" dirty="0"/>
          </a:p>
        </p:txBody>
      </p:sp>
    </p:spTree>
    <p:extLst>
      <p:ext uri="{BB962C8B-B14F-4D97-AF65-F5344CB8AC3E}">
        <p14:creationId xmlns:p14="http://schemas.microsoft.com/office/powerpoint/2010/main" val="126832876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Tracking social media sentiment</a:t>
            </a:r>
            <a:endParaRPr lang="en-US" dirty="0"/>
          </a:p>
        </p:txBody>
      </p:sp>
      <p:sp>
        <p:nvSpPr>
          <p:cNvPr id="3" name="Content Placeholder 2"/>
          <p:cNvSpPr>
            <a:spLocks noGrp="1"/>
          </p:cNvSpPr>
          <p:nvPr>
            <p:ph idx="1"/>
          </p:nvPr>
        </p:nvSpPr>
        <p:spPr/>
        <p:txBody>
          <a:bodyPr>
            <a:normAutofit lnSpcReduction="10000"/>
          </a:bodyPr>
          <a:lstStyle/>
          <a:p>
            <a:r>
              <a:rPr lang="en-US" dirty="0" smtClean="0"/>
              <a:t>Sentiment analysis is the evaluation of content posted on social media to determine whether the views – ‘sentiment’ – of the poster are positive or negative.</a:t>
            </a:r>
          </a:p>
          <a:p>
            <a:r>
              <a:rPr lang="en-US" dirty="0" smtClean="0"/>
              <a:t>To understand opinions  about an organisation, brand, product, topic etc. and to adjust and improve those perceptions where necessary</a:t>
            </a:r>
            <a:endParaRPr lang="en-US" dirty="0"/>
          </a:p>
        </p:txBody>
      </p:sp>
    </p:spTree>
    <p:extLst>
      <p:ext uri="{BB962C8B-B14F-4D97-AF65-F5344CB8AC3E}">
        <p14:creationId xmlns:p14="http://schemas.microsoft.com/office/powerpoint/2010/main" val="170239010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Tracking social media sentiment</a:t>
            </a:r>
            <a:endParaRPr lang="en-US" dirty="0"/>
          </a:p>
        </p:txBody>
      </p:sp>
      <p:sp>
        <p:nvSpPr>
          <p:cNvPr id="3" name="Content Placeholder 2"/>
          <p:cNvSpPr>
            <a:spLocks noGrp="1"/>
          </p:cNvSpPr>
          <p:nvPr>
            <p:ph idx="1"/>
          </p:nvPr>
        </p:nvSpPr>
        <p:spPr/>
        <p:txBody>
          <a:bodyPr/>
          <a:lstStyle/>
          <a:p>
            <a:r>
              <a:rPr lang="en-US" dirty="0" smtClean="0"/>
              <a:t>Software can carry out sentiment analysis but this may be only 70% accurate  primarily because of the way language is used and interpreted.</a:t>
            </a:r>
            <a:endParaRPr lang="en-US" dirty="0"/>
          </a:p>
        </p:txBody>
      </p:sp>
    </p:spTree>
    <p:extLst>
      <p:ext uri="{BB962C8B-B14F-4D97-AF65-F5344CB8AC3E}">
        <p14:creationId xmlns:p14="http://schemas.microsoft.com/office/powerpoint/2010/main" val="171159150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Technology platform integration</a:t>
            </a:r>
            <a:endParaRPr lang="en-US" dirty="0"/>
          </a:p>
        </p:txBody>
      </p:sp>
      <p:sp>
        <p:nvSpPr>
          <p:cNvPr id="3" name="Content Placeholder 2"/>
          <p:cNvSpPr>
            <a:spLocks noGrp="1"/>
          </p:cNvSpPr>
          <p:nvPr>
            <p:ph idx="1"/>
          </p:nvPr>
        </p:nvSpPr>
        <p:spPr/>
        <p:txBody>
          <a:bodyPr/>
          <a:lstStyle/>
          <a:p>
            <a:r>
              <a:rPr lang="en-US" dirty="0" smtClean="0"/>
              <a:t>Software platforms that integrate applications and services </a:t>
            </a:r>
          </a:p>
          <a:p>
            <a:r>
              <a:rPr lang="en-US" dirty="0" smtClean="0"/>
              <a:t>One screen feeds for multiple social media channels and metrics </a:t>
            </a:r>
          </a:p>
          <a:p>
            <a:r>
              <a:rPr lang="en-US" dirty="0" smtClean="0"/>
              <a:t>E.g. Hootsuite</a:t>
            </a:r>
            <a:endParaRPr lang="en-US" dirty="0"/>
          </a:p>
        </p:txBody>
      </p:sp>
    </p:spTree>
    <p:extLst>
      <p:ext uri="{BB962C8B-B14F-4D97-AF65-F5344CB8AC3E}">
        <p14:creationId xmlns:p14="http://schemas.microsoft.com/office/powerpoint/2010/main" val="35265930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Integrated analytics</a:t>
            </a:r>
            <a:endParaRPr lang="en-US" dirty="0"/>
          </a:p>
        </p:txBody>
      </p:sp>
      <p:sp>
        <p:nvSpPr>
          <p:cNvPr id="3" name="Content Placeholder 2"/>
          <p:cNvSpPr>
            <a:spLocks noGrp="1"/>
          </p:cNvSpPr>
          <p:nvPr>
            <p:ph idx="1"/>
          </p:nvPr>
        </p:nvSpPr>
        <p:spPr/>
        <p:txBody>
          <a:bodyPr/>
          <a:lstStyle/>
          <a:p>
            <a:r>
              <a:rPr lang="en-US" dirty="0" smtClean="0"/>
              <a:t>We should think marketing analytics not web analytics as integrated online and offline metrics provide a wider view on which to make marketing decisions</a:t>
            </a:r>
          </a:p>
          <a:p>
            <a:r>
              <a:rPr lang="en-US" dirty="0" smtClean="0"/>
              <a:t>Wider understanding = better decision making</a:t>
            </a:r>
            <a:endParaRPr lang="en-US" dirty="0"/>
          </a:p>
        </p:txBody>
      </p:sp>
    </p:spTree>
    <p:extLst>
      <p:ext uri="{BB962C8B-B14F-4D97-AF65-F5344CB8AC3E}">
        <p14:creationId xmlns:p14="http://schemas.microsoft.com/office/powerpoint/2010/main" val="86654544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15781</TotalTime>
  <Words>1519</Words>
  <Application>Microsoft Office PowerPoint</Application>
  <PresentationFormat>On-screen Show (4:3)</PresentationFormat>
  <Paragraphs>176</Paragraphs>
  <Slides>45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Calibri</vt:lpstr>
      <vt:lpstr>Myriad Pro</vt:lpstr>
      <vt:lpstr>20140311PresentationUWTSDTemplate</vt:lpstr>
      <vt:lpstr>  </vt:lpstr>
      <vt:lpstr>Learning Outcomes</vt:lpstr>
      <vt:lpstr>Working Practices that facilitate metrics</vt:lpstr>
      <vt:lpstr>Working Practices that facilitate metrics</vt:lpstr>
      <vt:lpstr>KPI’s and Metrics</vt:lpstr>
      <vt:lpstr>PowerPoint Presentation</vt:lpstr>
      <vt:lpstr>PowerPoint Presentation</vt:lpstr>
      <vt:lpstr>Useful KPI do’s and don’ts</vt:lpstr>
      <vt:lpstr>Effective team structures</vt:lpstr>
      <vt:lpstr>Effective team structures</vt:lpstr>
      <vt:lpstr>How bureaucratic is your organisation?</vt:lpstr>
      <vt:lpstr>Aligning Marketing and Sales</vt:lpstr>
      <vt:lpstr>Reporting techniques</vt:lpstr>
      <vt:lpstr>Software Systems</vt:lpstr>
      <vt:lpstr>Learning Outcomes</vt:lpstr>
      <vt:lpstr>Strengths and Weaknesses of Metrics Analysis</vt:lpstr>
      <vt:lpstr>Strengths and Weaknesses of Metrics Analysis</vt:lpstr>
      <vt:lpstr>Strengths and Weaknesses of Metrics Analysis</vt:lpstr>
      <vt:lpstr>Strengths and Weaknesses of Metrics Analysis</vt:lpstr>
      <vt:lpstr>Activity</vt:lpstr>
      <vt:lpstr>Data Sources</vt:lpstr>
      <vt:lpstr>Data Sources</vt:lpstr>
      <vt:lpstr>Data Sources</vt:lpstr>
      <vt:lpstr>Activity</vt:lpstr>
      <vt:lpstr>Challenges of limited data analytics</vt:lpstr>
      <vt:lpstr>Challenges of limited data analytics</vt:lpstr>
      <vt:lpstr>Challenges of limited data analytics</vt:lpstr>
      <vt:lpstr>Statistical Analysis</vt:lpstr>
      <vt:lpstr>PowerPoint Presentation</vt:lpstr>
      <vt:lpstr>Statistical Significance</vt:lpstr>
      <vt:lpstr>Risks of Poorly Implemented Metrics</vt:lpstr>
      <vt:lpstr>Risks of Poorly Implemented Metrics</vt:lpstr>
      <vt:lpstr>Internal barriers to change</vt:lpstr>
      <vt:lpstr>Internal Structure Models</vt:lpstr>
      <vt:lpstr>Useful resources</vt:lpstr>
      <vt:lpstr>Task 1</vt:lpstr>
      <vt:lpstr>PowerPoint Presentation</vt:lpstr>
      <vt:lpstr>PowerPoint Presentation</vt:lpstr>
      <vt:lpstr>Latest trends in Metrics</vt:lpstr>
      <vt:lpstr>Advantages of real-time analytics</vt:lpstr>
      <vt:lpstr>Disadvantages of real-time analytics</vt:lpstr>
      <vt:lpstr>Tracking social media sentiment</vt:lpstr>
      <vt:lpstr>Tracking social media sentiment</vt:lpstr>
      <vt:lpstr>Technology platform integration</vt:lpstr>
      <vt:lpstr>Integrated analytics</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395</cp:revision>
  <cp:lastPrinted>2016-02-08T18:19:33Z</cp:lastPrinted>
  <dcterms:created xsi:type="dcterms:W3CDTF">2015-05-19T15:55:27Z</dcterms:created>
  <dcterms:modified xsi:type="dcterms:W3CDTF">2018-05-09T15:26:41Z</dcterms:modified>
</cp:coreProperties>
</file>