
<file path=[Content_Types].xml><?xml version="1.0" encoding="utf-8"?>
<Types xmlns="http://schemas.openxmlformats.org/package/2006/content-types">
  <Default Extension="fntdata" ContentType="application/x-fontdata"/>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 id="270" r:id="rId3"/>
    <p:sldId id="271" r:id="rId4"/>
    <p:sldId id="272" r:id="rId5"/>
    <p:sldId id="273" r:id="rId6"/>
    <p:sldId id="274" r:id="rId7"/>
    <p:sldId id="275" r:id="rId8"/>
    <p:sldId id="277" r:id="rId9"/>
    <p:sldId id="278" r:id="rId10"/>
    <p:sldId id="279" r:id="rId11"/>
    <p:sldId id="276" r:id="rId12"/>
    <p:sldId id="280" r:id="rId13"/>
    <p:sldId id="281" r:id="rId14"/>
  </p:sldIdLst>
  <p:sldSz cx="18288000" cy="10287000"/>
  <p:notesSz cx="6858000" cy="9144000"/>
  <p:embeddedFontLst>
    <p:embeddedFont>
      <p:font typeface="Arial MT Pro Bold" panose="020B0604020202020204" charset="0"/>
      <p:regular r:id="rId15"/>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6E8A19E-191D-4D10-8143-51FD709A37FB}" v="130" dt="2025-11-21T09:10:54.77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39" d="100"/>
          <a:sy n="39" d="100"/>
        </p:scale>
        <p:origin x="940" y="5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font" Target="fonts/font1.fntdata"/><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ona Jandi" userId="d97d5839588ba6f0" providerId="LiveId" clId="{C60ABEA3-B419-4B3F-80FA-58140A94D60B}"/>
    <pc:docChg chg="undo redo custSel addSld delSld modSld sldOrd">
      <pc:chgData name="Sona Jandi" userId="d97d5839588ba6f0" providerId="LiveId" clId="{C60ABEA3-B419-4B3F-80FA-58140A94D60B}" dt="2025-11-21T09:18:42.566" v="1333" actId="20577"/>
      <pc:docMkLst>
        <pc:docMk/>
      </pc:docMkLst>
      <pc:sldChg chg="modSp mod">
        <pc:chgData name="Sona Jandi" userId="d97d5839588ba6f0" providerId="LiveId" clId="{C60ABEA3-B419-4B3F-80FA-58140A94D60B}" dt="2025-10-28T11:09:06.632" v="23" actId="20577"/>
        <pc:sldMkLst>
          <pc:docMk/>
          <pc:sldMk cId="0" sldId="256"/>
        </pc:sldMkLst>
        <pc:spChg chg="mod">
          <ac:chgData name="Sona Jandi" userId="d97d5839588ba6f0" providerId="LiveId" clId="{C60ABEA3-B419-4B3F-80FA-58140A94D60B}" dt="2025-10-28T11:09:06.632" v="23" actId="20577"/>
          <ac:spMkLst>
            <pc:docMk/>
            <pc:sldMk cId="0" sldId="256"/>
            <ac:spMk id="4" creationId="{00000000-0000-0000-0000-000000000000}"/>
          </ac:spMkLst>
        </pc:spChg>
      </pc:sldChg>
      <pc:sldChg chg="modSp mod ord">
        <pc:chgData name="Sona Jandi" userId="d97d5839588ba6f0" providerId="LiveId" clId="{C60ABEA3-B419-4B3F-80FA-58140A94D60B}" dt="2025-11-21T08:49:37.968" v="783" actId="113"/>
        <pc:sldMkLst>
          <pc:docMk/>
          <pc:sldMk cId="3969884850" sldId="270"/>
        </pc:sldMkLst>
        <pc:spChg chg="mod">
          <ac:chgData name="Sona Jandi" userId="d97d5839588ba6f0" providerId="LiveId" clId="{C60ABEA3-B419-4B3F-80FA-58140A94D60B}" dt="2025-11-21T08:49:37.968" v="783" actId="113"/>
          <ac:spMkLst>
            <pc:docMk/>
            <pc:sldMk cId="3969884850" sldId="270"/>
            <ac:spMk id="3" creationId="{394EF59F-A384-5ACC-A6F9-A0C74B72C98B}"/>
          </ac:spMkLst>
        </pc:spChg>
      </pc:sldChg>
      <pc:sldChg chg="modSp mod">
        <pc:chgData name="Sona Jandi" userId="d97d5839588ba6f0" providerId="LiveId" clId="{C60ABEA3-B419-4B3F-80FA-58140A94D60B}" dt="2025-11-21T08:50:33.446" v="785" actId="255"/>
        <pc:sldMkLst>
          <pc:docMk/>
          <pc:sldMk cId="3836577729" sldId="271"/>
        </pc:sldMkLst>
        <pc:spChg chg="mod">
          <ac:chgData name="Sona Jandi" userId="d97d5839588ba6f0" providerId="LiveId" clId="{C60ABEA3-B419-4B3F-80FA-58140A94D60B}" dt="2025-11-21T08:50:33.446" v="785" actId="255"/>
          <ac:spMkLst>
            <pc:docMk/>
            <pc:sldMk cId="3836577729" sldId="271"/>
            <ac:spMk id="3" creationId="{9D16452B-0941-3197-2FEE-9E77E2EC9EEC}"/>
          </ac:spMkLst>
        </pc:spChg>
      </pc:sldChg>
      <pc:sldChg chg="modSp mod">
        <pc:chgData name="Sona Jandi" userId="d97d5839588ba6f0" providerId="LiveId" clId="{C60ABEA3-B419-4B3F-80FA-58140A94D60B}" dt="2025-11-21T08:50:44.789" v="786" actId="20577"/>
        <pc:sldMkLst>
          <pc:docMk/>
          <pc:sldMk cId="2428811129" sldId="272"/>
        </pc:sldMkLst>
        <pc:spChg chg="mod">
          <ac:chgData name="Sona Jandi" userId="d97d5839588ba6f0" providerId="LiveId" clId="{C60ABEA3-B419-4B3F-80FA-58140A94D60B}" dt="2025-11-21T08:50:44.789" v="786" actId="20577"/>
          <ac:spMkLst>
            <pc:docMk/>
            <pc:sldMk cId="2428811129" sldId="272"/>
            <ac:spMk id="3" creationId="{803D4CA0-A2FC-1B64-6706-7382BE9CE08E}"/>
          </ac:spMkLst>
        </pc:spChg>
      </pc:sldChg>
      <pc:sldChg chg="modSp mod">
        <pc:chgData name="Sona Jandi" userId="d97d5839588ba6f0" providerId="LiveId" clId="{C60ABEA3-B419-4B3F-80FA-58140A94D60B}" dt="2025-11-21T08:50:50.979" v="787" actId="20577"/>
        <pc:sldMkLst>
          <pc:docMk/>
          <pc:sldMk cId="2416445887" sldId="273"/>
        </pc:sldMkLst>
        <pc:spChg chg="mod">
          <ac:chgData name="Sona Jandi" userId="d97d5839588ba6f0" providerId="LiveId" clId="{C60ABEA3-B419-4B3F-80FA-58140A94D60B}" dt="2025-11-21T08:50:50.979" v="787" actId="20577"/>
          <ac:spMkLst>
            <pc:docMk/>
            <pc:sldMk cId="2416445887" sldId="273"/>
            <ac:spMk id="3" creationId="{DD1493CF-5A6B-7D4D-E9F2-C6B5E5A1A861}"/>
          </ac:spMkLst>
        </pc:spChg>
      </pc:sldChg>
      <pc:sldChg chg="modSp mod">
        <pc:chgData name="Sona Jandi" userId="d97d5839588ba6f0" providerId="LiveId" clId="{C60ABEA3-B419-4B3F-80FA-58140A94D60B}" dt="2025-11-21T09:07:27.862" v="1057" actId="20577"/>
        <pc:sldMkLst>
          <pc:docMk/>
          <pc:sldMk cId="2349534506" sldId="274"/>
        </pc:sldMkLst>
        <pc:spChg chg="mod">
          <ac:chgData name="Sona Jandi" userId="d97d5839588ba6f0" providerId="LiveId" clId="{C60ABEA3-B419-4B3F-80FA-58140A94D60B}" dt="2025-11-21T09:07:27.862" v="1057" actId="20577"/>
          <ac:spMkLst>
            <pc:docMk/>
            <pc:sldMk cId="2349534506" sldId="274"/>
            <ac:spMk id="3" creationId="{7CFB872E-B6B6-A65C-A34D-FB8C0F24C031}"/>
          </ac:spMkLst>
        </pc:spChg>
      </pc:sldChg>
      <pc:sldChg chg="modSp mod">
        <pc:chgData name="Sona Jandi" userId="d97d5839588ba6f0" providerId="LiveId" clId="{C60ABEA3-B419-4B3F-80FA-58140A94D60B}" dt="2025-11-21T09:07:55.506" v="1058" actId="20577"/>
        <pc:sldMkLst>
          <pc:docMk/>
          <pc:sldMk cId="1023786060" sldId="275"/>
        </pc:sldMkLst>
        <pc:spChg chg="mod">
          <ac:chgData name="Sona Jandi" userId="d97d5839588ba6f0" providerId="LiveId" clId="{C60ABEA3-B419-4B3F-80FA-58140A94D60B}" dt="2025-11-21T09:07:55.506" v="1058" actId="20577"/>
          <ac:spMkLst>
            <pc:docMk/>
            <pc:sldMk cId="1023786060" sldId="275"/>
            <ac:spMk id="3" creationId="{C6923A18-687B-06BB-1005-36E455923FB5}"/>
          </ac:spMkLst>
        </pc:spChg>
      </pc:sldChg>
      <pc:sldChg chg="modSp mod ord">
        <pc:chgData name="Sona Jandi" userId="d97d5839588ba6f0" providerId="LiveId" clId="{C60ABEA3-B419-4B3F-80FA-58140A94D60B}" dt="2025-11-21T09:18:14.210" v="1330" actId="20577"/>
        <pc:sldMkLst>
          <pc:docMk/>
          <pc:sldMk cId="4292559976" sldId="276"/>
        </pc:sldMkLst>
        <pc:spChg chg="mod">
          <ac:chgData name="Sona Jandi" userId="d97d5839588ba6f0" providerId="LiveId" clId="{C60ABEA3-B419-4B3F-80FA-58140A94D60B}" dt="2025-11-02T22:17:57.943" v="320"/>
          <ac:spMkLst>
            <pc:docMk/>
            <pc:sldMk cId="4292559976" sldId="276"/>
            <ac:spMk id="2" creationId="{6393FFF4-1D42-9647-107F-9332DACA90B2}"/>
          </ac:spMkLst>
        </pc:spChg>
        <pc:spChg chg="mod">
          <ac:chgData name="Sona Jandi" userId="d97d5839588ba6f0" providerId="LiveId" clId="{C60ABEA3-B419-4B3F-80FA-58140A94D60B}" dt="2025-11-21T09:18:14.210" v="1330" actId="20577"/>
          <ac:spMkLst>
            <pc:docMk/>
            <pc:sldMk cId="4292559976" sldId="276"/>
            <ac:spMk id="3" creationId="{5F2E2FEB-7DAA-27EC-8900-2F28CCE97527}"/>
          </ac:spMkLst>
        </pc:spChg>
      </pc:sldChg>
      <pc:sldChg chg="modSp mod">
        <pc:chgData name="Sona Jandi" userId="d97d5839588ba6f0" providerId="LiveId" clId="{C60ABEA3-B419-4B3F-80FA-58140A94D60B}" dt="2025-11-21T09:17:40.475" v="1325" actId="5793"/>
        <pc:sldMkLst>
          <pc:docMk/>
          <pc:sldMk cId="4118299116" sldId="277"/>
        </pc:sldMkLst>
        <pc:spChg chg="mod">
          <ac:chgData name="Sona Jandi" userId="d97d5839588ba6f0" providerId="LiveId" clId="{C60ABEA3-B419-4B3F-80FA-58140A94D60B}" dt="2025-11-21T09:17:40.475" v="1325" actId="5793"/>
          <ac:spMkLst>
            <pc:docMk/>
            <pc:sldMk cId="4118299116" sldId="277"/>
            <ac:spMk id="3" creationId="{327D6B65-4F7E-FE9C-F036-2C2BB4D98428}"/>
          </ac:spMkLst>
        </pc:spChg>
      </pc:sldChg>
      <pc:sldChg chg="modSp mod">
        <pc:chgData name="Sona Jandi" userId="d97d5839588ba6f0" providerId="LiveId" clId="{C60ABEA3-B419-4B3F-80FA-58140A94D60B}" dt="2025-11-21T09:17:50.672" v="1326" actId="20577"/>
        <pc:sldMkLst>
          <pc:docMk/>
          <pc:sldMk cId="931203005" sldId="278"/>
        </pc:sldMkLst>
        <pc:spChg chg="mod">
          <ac:chgData name="Sona Jandi" userId="d97d5839588ba6f0" providerId="LiveId" clId="{C60ABEA3-B419-4B3F-80FA-58140A94D60B}" dt="2025-11-21T09:17:50.672" v="1326" actId="20577"/>
          <ac:spMkLst>
            <pc:docMk/>
            <pc:sldMk cId="931203005" sldId="278"/>
            <ac:spMk id="3" creationId="{9EB54E9B-3A03-0A77-5A6A-28595638AA51}"/>
          </ac:spMkLst>
        </pc:spChg>
      </pc:sldChg>
      <pc:sldChg chg="modSp mod">
        <pc:chgData name="Sona Jandi" userId="d97d5839588ba6f0" providerId="LiveId" clId="{C60ABEA3-B419-4B3F-80FA-58140A94D60B}" dt="2025-11-21T09:18:32.516" v="1332" actId="20577"/>
        <pc:sldMkLst>
          <pc:docMk/>
          <pc:sldMk cId="3802614820" sldId="279"/>
        </pc:sldMkLst>
        <pc:spChg chg="mod">
          <ac:chgData name="Sona Jandi" userId="d97d5839588ba6f0" providerId="LiveId" clId="{C60ABEA3-B419-4B3F-80FA-58140A94D60B}" dt="2025-11-21T09:18:32.516" v="1332" actId="20577"/>
          <ac:spMkLst>
            <pc:docMk/>
            <pc:sldMk cId="3802614820" sldId="279"/>
            <ac:spMk id="3" creationId="{FFCBACC2-95ED-C481-1521-752FEEEE0C1D}"/>
          </ac:spMkLst>
        </pc:spChg>
      </pc:sldChg>
      <pc:sldChg chg="modSp mod">
        <pc:chgData name="Sona Jandi" userId="d97d5839588ba6f0" providerId="LiveId" clId="{C60ABEA3-B419-4B3F-80FA-58140A94D60B}" dt="2025-11-21T09:18:42.566" v="1333" actId="20577"/>
        <pc:sldMkLst>
          <pc:docMk/>
          <pc:sldMk cId="939014217" sldId="280"/>
        </pc:sldMkLst>
        <pc:spChg chg="mod">
          <ac:chgData name="Sona Jandi" userId="d97d5839588ba6f0" providerId="LiveId" clId="{C60ABEA3-B419-4B3F-80FA-58140A94D60B}" dt="2025-11-21T09:18:42.566" v="1333" actId="20577"/>
          <ac:spMkLst>
            <pc:docMk/>
            <pc:sldMk cId="939014217" sldId="280"/>
            <ac:spMk id="3" creationId="{86E65737-DBBC-2A07-796A-D3A690B2ADB0}"/>
          </ac:spMkLst>
        </pc:spChg>
      </pc:sldChg>
      <pc:sldChg chg="addSp delSp modSp mod">
        <pc:chgData name="Sona Jandi" userId="d97d5839588ba6f0" providerId="LiveId" clId="{C60ABEA3-B419-4B3F-80FA-58140A94D60B}" dt="2025-11-16T16:22:12.568" v="560" actId="12"/>
        <pc:sldMkLst>
          <pc:docMk/>
          <pc:sldMk cId="2309362198" sldId="281"/>
        </pc:sldMkLst>
        <pc:spChg chg="mod">
          <ac:chgData name="Sona Jandi" userId="d97d5839588ba6f0" providerId="LiveId" clId="{C60ABEA3-B419-4B3F-80FA-58140A94D60B}" dt="2025-11-02T21:29:18.765" v="190"/>
          <ac:spMkLst>
            <pc:docMk/>
            <pc:sldMk cId="2309362198" sldId="281"/>
            <ac:spMk id="2" creationId="{C30D16F1-5267-7432-B9E7-66E7658893AA}"/>
          </ac:spMkLst>
        </pc:spChg>
        <pc:spChg chg="add del mod">
          <ac:chgData name="Sona Jandi" userId="d97d5839588ba6f0" providerId="LiveId" clId="{C60ABEA3-B419-4B3F-80FA-58140A94D60B}" dt="2025-11-16T16:22:12.568" v="560" actId="12"/>
          <ac:spMkLst>
            <pc:docMk/>
            <pc:sldMk cId="2309362198" sldId="281"/>
            <ac:spMk id="3" creationId="{B78FE3A4-9546-9249-10B7-5E8A4E34524D}"/>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11/21/2025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11/21/2025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11/21/2025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11/21/2025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11/21/2025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11/21/2025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11/21/2025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11/21/2025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11/21/2025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11/21/2025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11/21/2025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11/21/2025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8" Type="http://schemas.openxmlformats.org/officeDocument/2006/relationships/hyperlink" Target="https://www.longtermplan.nhs.uk/" TargetMode="External"/><Relationship Id="rId13" Type="http://schemas.openxmlformats.org/officeDocument/2006/relationships/hyperlink" Target="https://www.who.int/data/gho/data/themes/sustainable-development-goals" TargetMode="External"/><Relationship Id="rId3" Type="http://schemas.openxmlformats.org/officeDocument/2006/relationships/hyperlink" Target="https://internationaljournalofwellbeing.org/index.php/ijow/article/view/89" TargetMode="External"/><Relationship Id="rId7" Type="http://schemas.openxmlformats.org/officeDocument/2006/relationships/hyperlink" Target="https://doi.org/10.1016/j.puhe.2012.05.014" TargetMode="External"/><Relationship Id="rId12" Type="http://schemas.openxmlformats.org/officeDocument/2006/relationships/hyperlink" Target="https://www.who.int/publications/i/item/9789241506908" TargetMode="External"/><Relationship Id="rId2" Type="http://schemas.openxmlformats.org/officeDocument/2006/relationships/hyperlink" Target="https://doi.org/10.1186/s12913-018-3161-3" TargetMode="External"/><Relationship Id="rId1" Type="http://schemas.openxmlformats.org/officeDocument/2006/relationships/slideLayout" Target="../slideLayouts/slideLayout1.xml"/><Relationship Id="rId6" Type="http://schemas.openxmlformats.org/officeDocument/2006/relationships/hyperlink" Target="https://doi.org/10.1136/bmjopen-2015-009388" TargetMode="External"/><Relationship Id="rId11" Type="http://schemas.openxmlformats.org/officeDocument/2006/relationships/hyperlink" Target="https://doi.org/10.1186/s13643-022-01934-3" TargetMode="External"/><Relationship Id="rId5" Type="http://schemas.openxmlformats.org/officeDocument/2006/relationships/hyperlink" Target="https://doi.org/10.1108/jica-08-2022-0044" TargetMode="External"/><Relationship Id="rId10" Type="http://schemas.openxmlformats.org/officeDocument/2006/relationships/hyperlink" Target="https://www.scribd.com/document/625217332/Engel-1977-the-Need-for-a-New-Medical-Model" TargetMode="External"/><Relationship Id="rId4" Type="http://schemas.openxmlformats.org/officeDocument/2006/relationships/hyperlink" Target="https://doi.org/10.1136/bmj.l1285" TargetMode="External"/><Relationship Id="rId9" Type="http://schemas.openxmlformats.org/officeDocument/2006/relationships/hyperlink" Target="https://www.gov.uk/government/publications/phe-strategy-2020-to-2025" TargetMode="External"/><Relationship Id="rId14" Type="http://schemas.openxmlformats.org/officeDocument/2006/relationships/hyperlink" Target="https://www.who.int/about/governance/constitu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5">
            <a:lumMod val="40000"/>
            <a:lumOff val="60000"/>
          </a:schemeClr>
        </a:solidFill>
        <a:effectLst/>
      </p:bgPr>
    </p:bg>
    <p:spTree>
      <p:nvGrpSpPr>
        <p:cNvPr id="1" name=""/>
        <p:cNvGrpSpPr/>
        <p:nvPr/>
      </p:nvGrpSpPr>
      <p:grpSpPr>
        <a:xfrm>
          <a:off x="0" y="0"/>
          <a:ext cx="0" cy="0"/>
          <a:chOff x="0" y="0"/>
          <a:chExt cx="0" cy="0"/>
        </a:xfrm>
      </p:grpSpPr>
      <p:sp>
        <p:nvSpPr>
          <p:cNvPr id="2" name="Freeform 2"/>
          <p:cNvSpPr/>
          <p:nvPr/>
        </p:nvSpPr>
        <p:spPr>
          <a:xfrm>
            <a:off x="349756" y="398713"/>
            <a:ext cx="4621424" cy="1858685"/>
          </a:xfrm>
          <a:custGeom>
            <a:avLst/>
            <a:gdLst/>
            <a:ahLst/>
            <a:cxnLst/>
            <a:rect l="l" t="t" r="r" b="b"/>
            <a:pathLst>
              <a:path w="4621424" h="1858685">
                <a:moveTo>
                  <a:pt x="0" y="0"/>
                </a:moveTo>
                <a:lnTo>
                  <a:pt x="4621424" y="0"/>
                </a:lnTo>
                <a:lnTo>
                  <a:pt x="4621424" y="1858685"/>
                </a:lnTo>
                <a:lnTo>
                  <a:pt x="0" y="1858685"/>
                </a:lnTo>
                <a:lnTo>
                  <a:pt x="0" y="0"/>
                </a:lnTo>
                <a:close/>
              </a:path>
            </a:pathLst>
          </a:custGeom>
          <a:blipFill>
            <a:blip r:embed="rId2"/>
            <a:stretch>
              <a:fillRect/>
            </a:stretch>
          </a:blipFill>
        </p:spPr>
        <p:txBody>
          <a:bodyPr/>
          <a:lstStyle/>
          <a:p>
            <a:endParaRPr lang="en-GB" noProof="0" dirty="0"/>
          </a:p>
        </p:txBody>
      </p:sp>
      <p:sp>
        <p:nvSpPr>
          <p:cNvPr id="3" name="TextBox 3"/>
          <p:cNvSpPr txBox="1"/>
          <p:nvPr/>
        </p:nvSpPr>
        <p:spPr>
          <a:xfrm>
            <a:off x="9139238" y="4819967"/>
            <a:ext cx="9525" cy="580390"/>
          </a:xfrm>
          <a:prstGeom prst="rect">
            <a:avLst/>
          </a:prstGeom>
        </p:spPr>
        <p:txBody>
          <a:bodyPr lIns="0" tIns="0" rIns="0" bIns="0" rtlCol="0" anchor="t">
            <a:spAutoFit/>
          </a:bodyPr>
          <a:lstStyle/>
          <a:p>
            <a:pPr algn="ctr">
              <a:lnSpc>
                <a:spcPts val="4759"/>
              </a:lnSpc>
            </a:pPr>
            <a:endParaRPr lang="en-GB" noProof="0" dirty="0"/>
          </a:p>
        </p:txBody>
      </p:sp>
      <p:sp>
        <p:nvSpPr>
          <p:cNvPr id="4" name="TextBox 4"/>
          <p:cNvSpPr txBox="1"/>
          <p:nvPr/>
        </p:nvSpPr>
        <p:spPr>
          <a:xfrm>
            <a:off x="349756" y="2753374"/>
            <a:ext cx="17632220" cy="6767830"/>
          </a:xfrm>
          <a:prstGeom prst="rect">
            <a:avLst/>
          </a:prstGeom>
        </p:spPr>
        <p:txBody>
          <a:bodyPr lIns="0" tIns="0" rIns="0" bIns="0" rtlCol="0" anchor="t">
            <a:spAutoFit/>
          </a:bodyPr>
          <a:lstStyle/>
          <a:p>
            <a:pPr algn="l">
              <a:lnSpc>
                <a:spcPts val="5599"/>
              </a:lnSpc>
            </a:pPr>
            <a:r>
              <a:rPr lang="en-GB" sz="3999" noProof="0" dirty="0">
                <a:solidFill>
                  <a:srgbClr val="000000"/>
                </a:solidFill>
                <a:latin typeface="Arial" panose="020B0604020202020204" pitchFamily="34" charset="0"/>
                <a:ea typeface="Arial MT Pro"/>
                <a:cs typeface="Arial" panose="020B0604020202020204" pitchFamily="34" charset="0"/>
                <a:sym typeface="Arial MT Pro"/>
              </a:rPr>
              <a:t>Student name: Sona Jandi Sila</a:t>
            </a:r>
          </a:p>
          <a:p>
            <a:pPr algn="l">
              <a:lnSpc>
                <a:spcPts val="5599"/>
              </a:lnSpc>
            </a:pPr>
            <a:r>
              <a:rPr lang="en-GB" sz="3999" noProof="0" dirty="0">
                <a:solidFill>
                  <a:srgbClr val="000000"/>
                </a:solidFill>
                <a:latin typeface="Arial" panose="020B0604020202020204" pitchFamily="34" charset="0"/>
                <a:ea typeface="Arial MT Pro"/>
                <a:cs typeface="Arial" panose="020B0604020202020204" pitchFamily="34" charset="0"/>
                <a:sym typeface="Arial MT Pro"/>
              </a:rPr>
              <a:t>Student ID: 2216032</a:t>
            </a:r>
          </a:p>
          <a:p>
            <a:pPr algn="l">
              <a:lnSpc>
                <a:spcPts val="5599"/>
              </a:lnSpc>
            </a:pPr>
            <a:endParaRPr lang="en-GB" sz="3999" noProof="0" dirty="0">
              <a:solidFill>
                <a:srgbClr val="000000"/>
              </a:solidFill>
              <a:latin typeface="Arial" panose="020B0604020202020204" pitchFamily="34" charset="0"/>
              <a:ea typeface="Arial MT Pro"/>
              <a:cs typeface="Arial" panose="020B0604020202020204" pitchFamily="34" charset="0"/>
              <a:sym typeface="Arial MT Pro"/>
            </a:endParaRPr>
          </a:p>
          <a:p>
            <a:pPr algn="l">
              <a:lnSpc>
                <a:spcPts val="5599"/>
              </a:lnSpc>
            </a:pPr>
            <a:r>
              <a:rPr lang="en-GB" sz="3999" noProof="0" dirty="0">
                <a:solidFill>
                  <a:srgbClr val="000000"/>
                </a:solidFill>
                <a:latin typeface="Arial" panose="020B0604020202020204" pitchFamily="34" charset="0"/>
                <a:ea typeface="Arial MT Pro"/>
                <a:cs typeface="Arial" panose="020B0604020202020204" pitchFamily="34" charset="0"/>
                <a:sym typeface="Arial MT Pro"/>
              </a:rPr>
              <a:t>Module name:   Health, Wellbeing and Sustainable Development  </a:t>
            </a:r>
          </a:p>
          <a:p>
            <a:pPr algn="l">
              <a:lnSpc>
                <a:spcPts val="5599"/>
              </a:lnSpc>
            </a:pPr>
            <a:r>
              <a:rPr lang="en-GB" sz="3999" noProof="0" dirty="0">
                <a:solidFill>
                  <a:srgbClr val="000000"/>
                </a:solidFill>
                <a:latin typeface="Arial" panose="020B0604020202020204" pitchFamily="34" charset="0"/>
                <a:ea typeface="Arial MT Pro"/>
                <a:cs typeface="Arial" panose="020B0604020202020204" pitchFamily="34" charset="0"/>
                <a:sym typeface="Arial MT Pro"/>
              </a:rPr>
              <a:t>Module code:     BMHP6030</a:t>
            </a:r>
          </a:p>
          <a:p>
            <a:pPr algn="l">
              <a:lnSpc>
                <a:spcPts val="5599"/>
              </a:lnSpc>
            </a:pPr>
            <a:endParaRPr lang="en-GB" sz="3999" noProof="0" dirty="0">
              <a:solidFill>
                <a:srgbClr val="000000"/>
              </a:solidFill>
              <a:latin typeface="Arial" panose="020B0604020202020204" pitchFamily="34" charset="0"/>
              <a:ea typeface="Arial MT Pro"/>
              <a:cs typeface="Arial" panose="020B0604020202020204" pitchFamily="34" charset="0"/>
              <a:sym typeface="Arial MT Pro"/>
            </a:endParaRPr>
          </a:p>
          <a:p>
            <a:pPr algn="l">
              <a:lnSpc>
                <a:spcPts val="5599"/>
              </a:lnSpc>
            </a:pPr>
            <a:r>
              <a:rPr lang="en-GB" sz="3999" noProof="0" dirty="0">
                <a:solidFill>
                  <a:srgbClr val="000000"/>
                </a:solidFill>
                <a:latin typeface="Arial" panose="020B0604020202020204" pitchFamily="34" charset="0"/>
                <a:ea typeface="Arial MT Pro"/>
                <a:cs typeface="Arial" panose="020B0604020202020204" pitchFamily="34" charset="0"/>
                <a:sym typeface="Arial MT Pro"/>
              </a:rPr>
              <a:t>Lecturer’s name: Shepherd Ziko</a:t>
            </a:r>
          </a:p>
          <a:p>
            <a:pPr algn="l">
              <a:lnSpc>
                <a:spcPts val="4776"/>
              </a:lnSpc>
            </a:pPr>
            <a:endParaRPr lang="en-GB" sz="3999" noProof="0" dirty="0">
              <a:solidFill>
                <a:srgbClr val="000000"/>
              </a:solidFill>
              <a:latin typeface="Arial" panose="020B0604020202020204" pitchFamily="34" charset="0"/>
              <a:ea typeface="Arial MT Pro"/>
              <a:cs typeface="Arial" panose="020B0604020202020204" pitchFamily="34" charset="0"/>
              <a:sym typeface="Arial MT Pro"/>
            </a:endParaRPr>
          </a:p>
          <a:p>
            <a:pPr algn="l">
              <a:lnSpc>
                <a:spcPts val="4776"/>
              </a:lnSpc>
            </a:pPr>
            <a:endParaRPr lang="en-GB" sz="3999" noProof="0" dirty="0">
              <a:solidFill>
                <a:srgbClr val="000000"/>
              </a:solidFill>
              <a:latin typeface="Arial" panose="020B0604020202020204" pitchFamily="34" charset="0"/>
              <a:ea typeface="Arial MT Pro"/>
              <a:cs typeface="Arial" panose="020B0604020202020204" pitchFamily="34" charset="0"/>
              <a:sym typeface="Arial MT Pro"/>
            </a:endParaRPr>
          </a:p>
          <a:p>
            <a:pPr algn="l">
              <a:lnSpc>
                <a:spcPts val="2239"/>
              </a:lnSpc>
            </a:pPr>
            <a:r>
              <a:rPr lang="en-GB" sz="1599" noProof="0" dirty="0">
                <a:solidFill>
                  <a:srgbClr val="000000"/>
                </a:solidFill>
                <a:latin typeface="Arial" panose="020B0604020202020204" pitchFamily="34" charset="0"/>
                <a:ea typeface="Arial MT Pro"/>
                <a:cs typeface="Arial" panose="020B0604020202020204" pitchFamily="34" charset="0"/>
                <a:sym typeface="Arial MT Pro"/>
              </a:rPr>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5">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6EA5A3-7B94-BE74-2C43-1F3271C264E5}"/>
              </a:ext>
            </a:extLst>
          </p:cNvPr>
          <p:cNvSpPr>
            <a:spLocks noGrp="1"/>
          </p:cNvSpPr>
          <p:nvPr>
            <p:ph type="ctrTitle"/>
          </p:nvPr>
        </p:nvSpPr>
        <p:spPr>
          <a:xfrm>
            <a:off x="685800" y="266701"/>
            <a:ext cx="17221200" cy="1066799"/>
          </a:xfrm>
        </p:spPr>
        <p:txBody>
          <a:bodyPr>
            <a:normAutofit fontScale="90000"/>
          </a:bodyPr>
          <a:lstStyle/>
          <a:p>
            <a:r>
              <a:rPr lang="en-GB" b="1" dirty="0">
                <a:solidFill>
                  <a:srgbClr val="000000"/>
                </a:solidFill>
                <a:latin typeface="Arial" panose="020B0604020202020204" pitchFamily="34" charset="0"/>
                <a:ea typeface="Arial MT Pro Bold"/>
                <a:cs typeface="Arial" panose="020B0604020202020204" pitchFamily="34" charset="0"/>
                <a:sym typeface="Arial MT Pro Bold"/>
              </a:rPr>
              <a:t>Table of Contents</a:t>
            </a:r>
            <a:br>
              <a:rPr lang="en-GB" b="1" dirty="0">
                <a:solidFill>
                  <a:srgbClr val="000000"/>
                </a:solidFill>
                <a:latin typeface="Arial" panose="020B0604020202020204" pitchFamily="34" charset="0"/>
                <a:ea typeface="Arial MT Pro Bold"/>
                <a:cs typeface="Arial" panose="020B0604020202020204" pitchFamily="34" charset="0"/>
                <a:sym typeface="Arial MT Pro Bold"/>
              </a:rPr>
            </a:br>
            <a:endParaRPr lang="en-GB" dirty="0"/>
          </a:p>
        </p:txBody>
      </p:sp>
      <p:sp>
        <p:nvSpPr>
          <p:cNvPr id="3" name="Subtitle 2">
            <a:extLst>
              <a:ext uri="{FF2B5EF4-FFF2-40B4-BE49-F238E27FC236}">
                <a16:creationId xmlns:a16="http://schemas.microsoft.com/office/drawing/2014/main" id="{394EF59F-A384-5ACC-A6F9-A0C74B72C98B}"/>
              </a:ext>
            </a:extLst>
          </p:cNvPr>
          <p:cNvSpPr>
            <a:spLocks noGrp="1"/>
          </p:cNvSpPr>
          <p:nvPr>
            <p:ph type="subTitle" idx="1"/>
          </p:nvPr>
        </p:nvSpPr>
        <p:spPr>
          <a:xfrm>
            <a:off x="1371600" y="1562100"/>
            <a:ext cx="15925800" cy="7467600"/>
          </a:xfrm>
        </p:spPr>
        <p:txBody>
          <a:bodyPr>
            <a:normAutofit/>
          </a:bodyPr>
          <a:lstStyle/>
          <a:p>
            <a:pPr marL="457200" indent="-457200" algn="l">
              <a:buFont typeface="Arial" panose="020B0604020202020204" pitchFamily="34" charset="0"/>
              <a:buChar char="•"/>
            </a:pPr>
            <a:r>
              <a:rPr lang="en-GB" b="1" dirty="0"/>
              <a:t>Key Concepts:</a:t>
            </a:r>
          </a:p>
          <a:p>
            <a:pPr marL="914400" lvl="1" indent="-457200" algn="l">
              <a:buFont typeface="Arial" panose="020B0604020202020204" pitchFamily="34" charset="0"/>
              <a:buChar char="•"/>
            </a:pPr>
            <a:r>
              <a:rPr lang="en-GB" dirty="0"/>
              <a:t>Health; Wellbeing ; Sustainable;  Development:  </a:t>
            </a:r>
          </a:p>
          <a:p>
            <a:pPr marL="457200" indent="-457200" algn="l">
              <a:buFont typeface="Arial" panose="020B0604020202020204" pitchFamily="34" charset="0"/>
              <a:buChar char="•"/>
            </a:pPr>
            <a:r>
              <a:rPr lang="en-GB" b="1" dirty="0"/>
              <a:t>Relevance:</a:t>
            </a:r>
            <a:r>
              <a:rPr lang="en-GB" dirty="0"/>
              <a:t> </a:t>
            </a:r>
          </a:p>
          <a:p>
            <a:pPr marL="457200" indent="-457200" algn="l">
              <a:buFont typeface="Arial" panose="020B0604020202020204" pitchFamily="34" charset="0"/>
              <a:buChar char="•"/>
            </a:pPr>
            <a:r>
              <a:rPr lang="en-GB" b="1" dirty="0"/>
              <a:t>Integration of health and wellbeing approaches </a:t>
            </a:r>
            <a:r>
              <a:rPr lang="en-GB" dirty="0"/>
              <a:t> </a:t>
            </a:r>
          </a:p>
          <a:p>
            <a:pPr marL="457200" indent="-457200" algn="l">
              <a:buFont typeface="Arial" panose="020B0604020202020204" pitchFamily="34" charset="0"/>
              <a:buChar char="•"/>
            </a:pPr>
            <a:r>
              <a:rPr lang="en-GB" b="1" dirty="0"/>
              <a:t>Theoretical Perspectives:</a:t>
            </a:r>
            <a:r>
              <a:rPr lang="en-GB" dirty="0"/>
              <a:t> </a:t>
            </a:r>
          </a:p>
          <a:p>
            <a:pPr marL="457200" indent="-457200" algn="l">
              <a:buFont typeface="Arial" panose="020B0604020202020204" pitchFamily="34" charset="0"/>
              <a:buChar char="•"/>
            </a:pPr>
            <a:r>
              <a:rPr lang="en-GB" b="1" dirty="0"/>
              <a:t>Policy and Governance:</a:t>
            </a:r>
            <a:endParaRPr lang="en-GB" dirty="0"/>
          </a:p>
          <a:p>
            <a:pPr marL="457200" indent="-457200" algn="l">
              <a:buFont typeface="Arial" panose="020B0604020202020204" pitchFamily="34" charset="0"/>
              <a:buChar char="•"/>
            </a:pPr>
            <a:r>
              <a:rPr lang="en-GB" b="1" dirty="0"/>
              <a:t>Service Delivery:</a:t>
            </a:r>
            <a:endParaRPr lang="en-GB" dirty="0"/>
          </a:p>
          <a:p>
            <a:pPr marL="457200" indent="-457200" algn="l">
              <a:buFont typeface="Arial" panose="020B0604020202020204" pitchFamily="34" charset="0"/>
              <a:buChar char="•"/>
            </a:pPr>
            <a:r>
              <a:rPr lang="en-GB" b="1" dirty="0"/>
              <a:t>Public Health Initiatives:</a:t>
            </a:r>
            <a:endParaRPr lang="en-GB" dirty="0"/>
          </a:p>
          <a:p>
            <a:pPr marL="457200" indent="-457200" algn="l">
              <a:buFont typeface="Arial" panose="020B0604020202020204" pitchFamily="34" charset="0"/>
              <a:buChar char="•"/>
            </a:pPr>
            <a:r>
              <a:rPr lang="en-GB" b="1" dirty="0"/>
              <a:t>Equity and Access:</a:t>
            </a:r>
            <a:endParaRPr lang="en-GB" dirty="0"/>
          </a:p>
          <a:p>
            <a:pPr marL="457200" indent="-457200" algn="l">
              <a:buFont typeface="Arial" panose="020B0604020202020204" pitchFamily="34" charset="0"/>
              <a:buChar char="•"/>
            </a:pPr>
            <a:r>
              <a:rPr lang="en-GB" b="1" dirty="0"/>
              <a:t>Conclusion: </a:t>
            </a:r>
            <a:r>
              <a:rPr lang="en-GB" dirty="0"/>
              <a:t> </a:t>
            </a:r>
          </a:p>
          <a:p>
            <a:pPr marL="457200" indent="-457200" algn="l">
              <a:buFont typeface="Arial" panose="020B0604020202020204" pitchFamily="34" charset="0"/>
              <a:buChar char="•"/>
            </a:pPr>
            <a:r>
              <a:rPr lang="en-GB" b="1" dirty="0"/>
              <a:t>references</a:t>
            </a:r>
            <a:r>
              <a:rPr lang="en-GB" dirty="0"/>
              <a:t>:</a:t>
            </a:r>
          </a:p>
        </p:txBody>
      </p:sp>
    </p:spTree>
    <p:extLst>
      <p:ext uri="{BB962C8B-B14F-4D97-AF65-F5344CB8AC3E}">
        <p14:creationId xmlns:p14="http://schemas.microsoft.com/office/powerpoint/2010/main" val="39698848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5">
            <a:lumMod val="40000"/>
            <a:lumOff val="60000"/>
          </a:schemeClr>
        </a:solidFill>
        <a:effectLst/>
      </p:bgPr>
    </p:bg>
    <p:spTree>
      <p:nvGrpSpPr>
        <p:cNvPr id="1" name="">
          <a:extLst>
            <a:ext uri="{FF2B5EF4-FFF2-40B4-BE49-F238E27FC236}">
              <a16:creationId xmlns:a16="http://schemas.microsoft.com/office/drawing/2014/main" id="{DF719E9E-1E98-BF20-B9CE-524ABBABC84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13E1C25-D6E5-D862-714D-0F6F6E4E2695}"/>
              </a:ext>
            </a:extLst>
          </p:cNvPr>
          <p:cNvSpPr>
            <a:spLocks noGrp="1"/>
          </p:cNvSpPr>
          <p:nvPr>
            <p:ph type="ctrTitle"/>
          </p:nvPr>
        </p:nvSpPr>
        <p:spPr>
          <a:xfrm>
            <a:off x="685800" y="266701"/>
            <a:ext cx="17221200" cy="1066799"/>
          </a:xfrm>
        </p:spPr>
        <p:txBody>
          <a:bodyPr>
            <a:normAutofit fontScale="90000"/>
          </a:bodyPr>
          <a:lstStyle/>
          <a:p>
            <a:r>
              <a:rPr lang="en-GB" b="1" dirty="0">
                <a:solidFill>
                  <a:srgbClr val="000000"/>
                </a:solidFill>
                <a:latin typeface="Arial" panose="020B0604020202020204" pitchFamily="34" charset="0"/>
                <a:ea typeface="Arial MT Pro Bold"/>
                <a:cs typeface="Arial" panose="020B0604020202020204" pitchFamily="34" charset="0"/>
                <a:sym typeface="Arial MT Pro Bold"/>
              </a:rPr>
              <a:t>Introduction</a:t>
            </a:r>
            <a:br>
              <a:rPr lang="en-GB" b="1" dirty="0">
                <a:solidFill>
                  <a:srgbClr val="000000"/>
                </a:solidFill>
                <a:latin typeface="Arial" panose="020B0604020202020204" pitchFamily="34" charset="0"/>
                <a:ea typeface="Arial MT Pro Bold"/>
                <a:cs typeface="Arial" panose="020B0604020202020204" pitchFamily="34" charset="0"/>
                <a:sym typeface="Arial MT Pro Bold"/>
              </a:rPr>
            </a:br>
            <a:endParaRPr lang="en-GB" dirty="0"/>
          </a:p>
        </p:txBody>
      </p:sp>
      <p:sp>
        <p:nvSpPr>
          <p:cNvPr id="3" name="Subtitle 2">
            <a:extLst>
              <a:ext uri="{FF2B5EF4-FFF2-40B4-BE49-F238E27FC236}">
                <a16:creationId xmlns:a16="http://schemas.microsoft.com/office/drawing/2014/main" id="{9D16452B-0941-3197-2FEE-9E77E2EC9EEC}"/>
              </a:ext>
            </a:extLst>
          </p:cNvPr>
          <p:cNvSpPr>
            <a:spLocks noGrp="1"/>
          </p:cNvSpPr>
          <p:nvPr>
            <p:ph type="subTitle" idx="1"/>
          </p:nvPr>
        </p:nvSpPr>
        <p:spPr>
          <a:xfrm>
            <a:off x="1371600" y="1562100"/>
            <a:ext cx="15925800" cy="7467600"/>
          </a:xfrm>
        </p:spPr>
        <p:txBody>
          <a:bodyPr/>
          <a:lstStyle/>
          <a:p>
            <a:endParaRPr lang="en-GB" dirty="0">
              <a:solidFill>
                <a:srgbClr val="FF0000"/>
              </a:solidFill>
            </a:endParaRPr>
          </a:p>
          <a:p>
            <a:r>
              <a:rPr lang="en-GB" sz="4000" dirty="0"/>
              <a:t>• This presentation critically examines how health, wellbeing, and sustainable development influence service delivery</a:t>
            </a:r>
          </a:p>
          <a:p>
            <a:r>
              <a:rPr lang="en-GB" sz="4000" dirty="0"/>
              <a:t>• Focus on holistic approaches, integration, equity, and policy</a:t>
            </a:r>
          </a:p>
          <a:p>
            <a:endParaRPr lang="en-GB" dirty="0">
              <a:solidFill>
                <a:srgbClr val="FF0000"/>
              </a:solidFill>
            </a:endParaRPr>
          </a:p>
        </p:txBody>
      </p:sp>
    </p:spTree>
    <p:extLst>
      <p:ext uri="{BB962C8B-B14F-4D97-AF65-F5344CB8AC3E}">
        <p14:creationId xmlns:p14="http://schemas.microsoft.com/office/powerpoint/2010/main" val="38365777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5">
            <a:lumMod val="40000"/>
            <a:lumOff val="60000"/>
          </a:schemeClr>
        </a:solidFill>
        <a:effectLst/>
      </p:bgPr>
    </p:bg>
    <p:spTree>
      <p:nvGrpSpPr>
        <p:cNvPr id="1" name="">
          <a:extLst>
            <a:ext uri="{FF2B5EF4-FFF2-40B4-BE49-F238E27FC236}">
              <a16:creationId xmlns:a16="http://schemas.microsoft.com/office/drawing/2014/main" id="{AE0902C5-262B-9641-E910-BF54C8ECE2E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8EE21F2-7BA3-2563-524A-2C5FCC8F78F3}"/>
              </a:ext>
            </a:extLst>
          </p:cNvPr>
          <p:cNvSpPr>
            <a:spLocks noGrp="1"/>
          </p:cNvSpPr>
          <p:nvPr>
            <p:ph type="ctrTitle"/>
          </p:nvPr>
        </p:nvSpPr>
        <p:spPr>
          <a:xfrm>
            <a:off x="685800" y="266701"/>
            <a:ext cx="17221200" cy="1066799"/>
          </a:xfrm>
        </p:spPr>
        <p:txBody>
          <a:bodyPr>
            <a:normAutofit fontScale="90000"/>
          </a:bodyPr>
          <a:lstStyle/>
          <a:p>
            <a:br>
              <a:rPr lang="en-GB" b="1" dirty="0">
                <a:solidFill>
                  <a:srgbClr val="000000"/>
                </a:solidFill>
                <a:latin typeface="Arial" panose="020B0604020202020204" pitchFamily="34" charset="0"/>
                <a:ea typeface="Arial MT Pro Bold"/>
                <a:cs typeface="Arial" panose="020B0604020202020204" pitchFamily="34" charset="0"/>
                <a:sym typeface="Arial MT Pro Bold"/>
              </a:rPr>
            </a:br>
            <a:r>
              <a:rPr lang="en-GB" b="1" dirty="0">
                <a:solidFill>
                  <a:srgbClr val="000000"/>
                </a:solidFill>
                <a:latin typeface="Arial" panose="020B0604020202020204" pitchFamily="34" charset="0"/>
                <a:ea typeface="Arial MT Pro Bold"/>
                <a:cs typeface="Arial" panose="020B0604020202020204" pitchFamily="34" charset="0"/>
                <a:sym typeface="Arial MT Pro Bold"/>
              </a:rPr>
              <a:t>Key concepts</a:t>
            </a:r>
            <a:br>
              <a:rPr lang="en-GB" b="1" dirty="0">
                <a:solidFill>
                  <a:srgbClr val="000000"/>
                </a:solidFill>
                <a:latin typeface="Arial" panose="020B0604020202020204" pitchFamily="34" charset="0"/>
                <a:ea typeface="Arial MT Pro Bold"/>
                <a:cs typeface="Arial" panose="020B0604020202020204" pitchFamily="34" charset="0"/>
                <a:sym typeface="Arial MT Pro Bold"/>
              </a:rPr>
            </a:br>
            <a:br>
              <a:rPr lang="en-GB" b="1" dirty="0">
                <a:solidFill>
                  <a:srgbClr val="000000"/>
                </a:solidFill>
                <a:latin typeface="Arial" panose="020B0604020202020204" pitchFamily="34" charset="0"/>
                <a:ea typeface="Arial MT Pro Bold"/>
                <a:cs typeface="Arial" panose="020B0604020202020204" pitchFamily="34" charset="0"/>
                <a:sym typeface="Arial MT Pro Bold"/>
              </a:rPr>
            </a:br>
            <a:endParaRPr lang="en-GB" dirty="0"/>
          </a:p>
        </p:txBody>
      </p:sp>
      <p:sp>
        <p:nvSpPr>
          <p:cNvPr id="3" name="Subtitle 2">
            <a:extLst>
              <a:ext uri="{FF2B5EF4-FFF2-40B4-BE49-F238E27FC236}">
                <a16:creationId xmlns:a16="http://schemas.microsoft.com/office/drawing/2014/main" id="{803D4CA0-A2FC-1B64-6706-7382BE9CE08E}"/>
              </a:ext>
            </a:extLst>
          </p:cNvPr>
          <p:cNvSpPr>
            <a:spLocks noGrp="1" noRot="1" noMove="1" noResize="1" noEditPoints="1" noAdjustHandles="1" noChangeArrowheads="1" noChangeShapeType="1"/>
          </p:cNvSpPr>
          <p:nvPr>
            <p:ph type="subTitle" idx="1"/>
          </p:nvPr>
        </p:nvSpPr>
        <p:spPr>
          <a:xfrm>
            <a:off x="1371600" y="1562100"/>
            <a:ext cx="15925800" cy="7467600"/>
          </a:xfrm>
        </p:spPr>
        <p:txBody>
          <a:bodyPr/>
          <a:lstStyle/>
          <a:p>
            <a:pPr marL="457200" indent="-457200" algn="l">
              <a:buFont typeface="Arial" panose="020B0604020202020204" pitchFamily="34" charset="0"/>
              <a:buChar char="•"/>
            </a:pPr>
            <a:r>
              <a:rPr lang="en-GB" dirty="0"/>
              <a:t>Health is a state of complete physical, mental and social well‑being and not merely the absence of disease.” (WHO, 1948).  This means that health means feeling fit and not just absence of illness</a:t>
            </a:r>
          </a:p>
          <a:p>
            <a:pPr marL="457200" indent="-457200" algn="l">
              <a:buFont typeface="Arial" panose="020B0604020202020204" pitchFamily="34" charset="0"/>
              <a:buChar char="•"/>
            </a:pPr>
            <a:endParaRPr lang="en-GB" dirty="0"/>
          </a:p>
          <a:p>
            <a:pPr marL="457200" indent="-457200" algn="l">
              <a:buFont typeface="Arial" panose="020B0604020202020204" pitchFamily="34" charset="0"/>
              <a:buChar char="•"/>
            </a:pPr>
            <a:r>
              <a:rPr lang="en-GB" dirty="0"/>
              <a:t>Wellbeing represents the balance between an individual's resources and the challenges they face. (Dodge et al., 2012). Wellbeing depends on how well someone can cope with the demands of life.</a:t>
            </a:r>
          </a:p>
          <a:p>
            <a:pPr marL="457200" indent="-457200" algn="l">
              <a:buFont typeface="Arial" panose="020B0604020202020204" pitchFamily="34" charset="0"/>
              <a:buChar char="•"/>
            </a:pPr>
            <a:endParaRPr lang="en-GB" dirty="0">
              <a:solidFill>
                <a:srgbClr val="FF0000"/>
              </a:solidFill>
            </a:endParaRPr>
          </a:p>
          <a:p>
            <a:pPr marL="457200" indent="-457200" algn="l">
              <a:buFont typeface="Arial" panose="020B0604020202020204" pitchFamily="34" charset="0"/>
              <a:buChar char="•"/>
            </a:pPr>
            <a:r>
              <a:rPr lang="en-GB" dirty="0"/>
              <a:t>According to WCED, 1987, Development that meets the needs of the present without compromising the ability of future generations to meet their own needs. (Bundtland, G.H.). Healthcare should meet today’s needs without harming the future</a:t>
            </a:r>
          </a:p>
          <a:p>
            <a:pPr algn="l"/>
            <a:endParaRPr lang="en-GB" dirty="0">
              <a:solidFill>
                <a:srgbClr val="FF0000"/>
              </a:solidFill>
            </a:endParaRPr>
          </a:p>
          <a:p>
            <a:endParaRPr lang="en-GB" dirty="0">
              <a:solidFill>
                <a:srgbClr val="FF0000"/>
              </a:solidFill>
            </a:endParaRPr>
          </a:p>
        </p:txBody>
      </p:sp>
    </p:spTree>
    <p:extLst>
      <p:ext uri="{BB962C8B-B14F-4D97-AF65-F5344CB8AC3E}">
        <p14:creationId xmlns:p14="http://schemas.microsoft.com/office/powerpoint/2010/main" val="24288111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5">
            <a:lumMod val="40000"/>
            <a:lumOff val="60000"/>
          </a:schemeClr>
        </a:solidFill>
        <a:effectLst/>
      </p:bgPr>
    </p:bg>
    <p:spTree>
      <p:nvGrpSpPr>
        <p:cNvPr id="1" name="">
          <a:extLst>
            <a:ext uri="{FF2B5EF4-FFF2-40B4-BE49-F238E27FC236}">
              <a16:creationId xmlns:a16="http://schemas.microsoft.com/office/drawing/2014/main" id="{E3600798-FE3F-2577-D42E-50ADF013670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EF82ECF-4D7F-F6B8-0C68-0F8CA991C345}"/>
              </a:ext>
            </a:extLst>
          </p:cNvPr>
          <p:cNvSpPr>
            <a:spLocks noGrp="1"/>
          </p:cNvSpPr>
          <p:nvPr>
            <p:ph type="ctrTitle"/>
          </p:nvPr>
        </p:nvSpPr>
        <p:spPr>
          <a:xfrm>
            <a:off x="685800" y="266701"/>
            <a:ext cx="17221200" cy="1066799"/>
          </a:xfrm>
        </p:spPr>
        <p:txBody>
          <a:bodyPr>
            <a:normAutofit fontScale="90000"/>
          </a:bodyPr>
          <a:lstStyle/>
          <a:p>
            <a:br>
              <a:rPr lang="en-GB" b="1" dirty="0">
                <a:solidFill>
                  <a:srgbClr val="000000"/>
                </a:solidFill>
                <a:latin typeface="Arial" panose="020B0604020202020204" pitchFamily="34" charset="0"/>
                <a:ea typeface="Arial MT Pro Bold"/>
                <a:cs typeface="Arial" panose="020B0604020202020204" pitchFamily="34" charset="0"/>
                <a:sym typeface="Arial MT Pro Bold"/>
              </a:rPr>
            </a:br>
            <a:br>
              <a:rPr lang="en-GB" b="1" dirty="0">
                <a:solidFill>
                  <a:srgbClr val="000000"/>
                </a:solidFill>
                <a:latin typeface="Arial" panose="020B0604020202020204" pitchFamily="34" charset="0"/>
                <a:ea typeface="Arial MT Pro Bold"/>
                <a:cs typeface="Arial" panose="020B0604020202020204" pitchFamily="34" charset="0"/>
                <a:sym typeface="Arial MT Pro Bold"/>
              </a:rPr>
            </a:br>
            <a:r>
              <a:rPr lang="en-GB" b="1" dirty="0">
                <a:solidFill>
                  <a:srgbClr val="000000"/>
                </a:solidFill>
                <a:latin typeface="Arial" panose="020B0604020202020204" pitchFamily="34" charset="0"/>
                <a:ea typeface="Arial MT Pro Bold"/>
                <a:cs typeface="Arial" panose="020B0604020202020204" pitchFamily="34" charset="0"/>
                <a:sym typeface="Arial MT Pro Bold"/>
              </a:rPr>
              <a:t>Relevance</a:t>
            </a:r>
            <a:br>
              <a:rPr lang="en-GB" b="1" dirty="0">
                <a:solidFill>
                  <a:srgbClr val="000000"/>
                </a:solidFill>
                <a:latin typeface="Arial" panose="020B0604020202020204" pitchFamily="34" charset="0"/>
                <a:ea typeface="Arial MT Pro Bold"/>
                <a:cs typeface="Arial" panose="020B0604020202020204" pitchFamily="34" charset="0"/>
                <a:sym typeface="Arial MT Pro Bold"/>
              </a:rPr>
            </a:br>
            <a:br>
              <a:rPr lang="en-GB" b="1" dirty="0">
                <a:solidFill>
                  <a:srgbClr val="000000"/>
                </a:solidFill>
                <a:latin typeface="Arial" panose="020B0604020202020204" pitchFamily="34" charset="0"/>
                <a:ea typeface="Arial MT Pro Bold"/>
                <a:cs typeface="Arial" panose="020B0604020202020204" pitchFamily="34" charset="0"/>
                <a:sym typeface="Arial MT Pro Bold"/>
              </a:rPr>
            </a:br>
            <a:br>
              <a:rPr lang="en-GB" b="1" dirty="0">
                <a:solidFill>
                  <a:srgbClr val="000000"/>
                </a:solidFill>
                <a:latin typeface="Arial" panose="020B0604020202020204" pitchFamily="34" charset="0"/>
                <a:ea typeface="Arial MT Pro Bold"/>
                <a:cs typeface="Arial" panose="020B0604020202020204" pitchFamily="34" charset="0"/>
                <a:sym typeface="Arial MT Pro Bold"/>
              </a:rPr>
            </a:br>
            <a:endParaRPr lang="en-GB" dirty="0"/>
          </a:p>
        </p:txBody>
      </p:sp>
      <p:sp>
        <p:nvSpPr>
          <p:cNvPr id="3" name="Subtitle 2">
            <a:extLst>
              <a:ext uri="{FF2B5EF4-FFF2-40B4-BE49-F238E27FC236}">
                <a16:creationId xmlns:a16="http://schemas.microsoft.com/office/drawing/2014/main" id="{DD1493CF-5A6B-7D4D-E9F2-C6B5E5A1A861}"/>
              </a:ext>
            </a:extLst>
          </p:cNvPr>
          <p:cNvSpPr>
            <a:spLocks noGrp="1"/>
          </p:cNvSpPr>
          <p:nvPr>
            <p:ph type="subTitle" idx="1"/>
          </p:nvPr>
        </p:nvSpPr>
        <p:spPr>
          <a:xfrm>
            <a:off x="1371600" y="1562100"/>
            <a:ext cx="15925800" cy="7467600"/>
          </a:xfrm>
        </p:spPr>
        <p:txBody>
          <a:bodyPr>
            <a:normAutofit/>
          </a:bodyPr>
          <a:lstStyle/>
          <a:p>
            <a:r>
              <a:rPr lang="en-GB" dirty="0">
                <a:solidFill>
                  <a:srgbClr val="FF0000"/>
                </a:solidFill>
              </a:rPr>
              <a:t> </a:t>
            </a:r>
          </a:p>
          <a:p>
            <a:pPr marL="457200" indent="-457200" algn="l">
              <a:buFont typeface="Arial" panose="020B0604020202020204" pitchFamily="34" charset="0"/>
              <a:buChar char="•"/>
            </a:pPr>
            <a:r>
              <a:rPr lang="en-GB" dirty="0"/>
              <a:t>Aligned to WHO SDG 3: Ensure healthy lives and promote wellbeing for all (WHO, 2015). These concepts support global goals for improving health worldwide</a:t>
            </a:r>
          </a:p>
          <a:p>
            <a:pPr algn="l"/>
            <a:endParaRPr lang="en-GB" dirty="0"/>
          </a:p>
          <a:p>
            <a:pPr marL="457200" indent="-457200" algn="l">
              <a:buFont typeface="Arial" panose="020B0604020202020204" pitchFamily="34" charset="0"/>
              <a:buChar char="•"/>
            </a:pPr>
            <a:r>
              <a:rPr lang="en-GB" dirty="0"/>
              <a:t>Focus on prevention, inequality reduction and health promotion (Public Health England, 2020). Modern health systems should  try to stop illnesses early and reduce gaps in health between groups.</a:t>
            </a:r>
          </a:p>
          <a:p>
            <a:pPr algn="l"/>
            <a:endParaRPr lang="en-GB" dirty="0"/>
          </a:p>
          <a:p>
            <a:pPr algn="l"/>
            <a:r>
              <a:rPr lang="en-GB" dirty="0"/>
              <a:t>• Public health strategies emphasise health promotion (PHE, 2020) Hospitals and governments increasingly focus on education, prevention and lifestyle campaigns.</a:t>
            </a:r>
          </a:p>
          <a:p>
            <a:endParaRPr lang="en-GB" dirty="0"/>
          </a:p>
        </p:txBody>
      </p:sp>
    </p:spTree>
    <p:extLst>
      <p:ext uri="{BB962C8B-B14F-4D97-AF65-F5344CB8AC3E}">
        <p14:creationId xmlns:p14="http://schemas.microsoft.com/office/powerpoint/2010/main" val="24164458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5">
            <a:lumMod val="40000"/>
            <a:lumOff val="60000"/>
          </a:schemeClr>
        </a:solidFill>
        <a:effectLst/>
      </p:bgPr>
    </p:bg>
    <p:spTree>
      <p:nvGrpSpPr>
        <p:cNvPr id="1" name="">
          <a:extLst>
            <a:ext uri="{FF2B5EF4-FFF2-40B4-BE49-F238E27FC236}">
              <a16:creationId xmlns:a16="http://schemas.microsoft.com/office/drawing/2014/main" id="{5825D557-4599-D221-1675-21650E4EBFC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E2C16BA-C3C0-832F-4F90-4E9CB9AA20C2}"/>
              </a:ext>
            </a:extLst>
          </p:cNvPr>
          <p:cNvSpPr>
            <a:spLocks noGrp="1"/>
          </p:cNvSpPr>
          <p:nvPr>
            <p:ph type="ctrTitle"/>
          </p:nvPr>
        </p:nvSpPr>
        <p:spPr>
          <a:xfrm>
            <a:off x="685800" y="266701"/>
            <a:ext cx="17221200" cy="1066799"/>
          </a:xfrm>
        </p:spPr>
        <p:txBody>
          <a:bodyPr>
            <a:normAutofit fontScale="90000"/>
          </a:bodyPr>
          <a:lstStyle/>
          <a:p>
            <a:br>
              <a:rPr lang="en-GB" b="1" dirty="0">
                <a:solidFill>
                  <a:srgbClr val="000000"/>
                </a:solidFill>
                <a:latin typeface="Arial" panose="020B0604020202020204" pitchFamily="34" charset="0"/>
                <a:ea typeface="Arial MT Pro Bold"/>
                <a:cs typeface="Arial" panose="020B0604020202020204" pitchFamily="34" charset="0"/>
                <a:sym typeface="Arial MT Pro Bold"/>
              </a:rPr>
            </a:br>
            <a:br>
              <a:rPr lang="en-GB" b="1" dirty="0">
                <a:solidFill>
                  <a:srgbClr val="000000"/>
                </a:solidFill>
                <a:latin typeface="Arial" panose="020B0604020202020204" pitchFamily="34" charset="0"/>
                <a:ea typeface="Arial MT Pro Bold"/>
                <a:cs typeface="Arial" panose="020B0604020202020204" pitchFamily="34" charset="0"/>
                <a:sym typeface="Arial MT Pro Bold"/>
              </a:rPr>
            </a:br>
            <a:br>
              <a:rPr lang="en-GB" b="1" dirty="0">
                <a:solidFill>
                  <a:srgbClr val="000000"/>
                </a:solidFill>
                <a:latin typeface="Arial" panose="020B0604020202020204" pitchFamily="34" charset="0"/>
                <a:ea typeface="Arial MT Pro Bold"/>
                <a:cs typeface="Arial" panose="020B0604020202020204" pitchFamily="34" charset="0"/>
                <a:sym typeface="Arial MT Pro Bold"/>
              </a:rPr>
            </a:br>
            <a:r>
              <a:rPr lang="en-GB" b="1" dirty="0">
                <a:solidFill>
                  <a:srgbClr val="000000"/>
                </a:solidFill>
                <a:latin typeface="Arial MT Pro Bold"/>
                <a:ea typeface="Arial MT Pro Bold"/>
                <a:cs typeface="Arial MT Pro Bold"/>
                <a:sym typeface="Arial MT Pro Bold"/>
              </a:rPr>
              <a:t>Integration of health and wellbeing approaches </a:t>
            </a:r>
            <a:br>
              <a:rPr lang="en-GB" b="1" dirty="0">
                <a:solidFill>
                  <a:srgbClr val="000000"/>
                </a:solidFill>
                <a:latin typeface="Arial MT Pro Bold"/>
                <a:ea typeface="Arial MT Pro Bold"/>
                <a:cs typeface="Arial MT Pro Bold"/>
                <a:sym typeface="Arial MT Pro Bold"/>
              </a:rPr>
            </a:br>
            <a:br>
              <a:rPr lang="en-GB" b="1" dirty="0">
                <a:solidFill>
                  <a:srgbClr val="000000"/>
                </a:solidFill>
                <a:latin typeface="Arial" panose="020B0604020202020204" pitchFamily="34" charset="0"/>
                <a:ea typeface="Arial MT Pro Bold"/>
                <a:cs typeface="Arial" panose="020B0604020202020204" pitchFamily="34" charset="0"/>
                <a:sym typeface="Arial MT Pro Bold"/>
              </a:rPr>
            </a:br>
            <a:br>
              <a:rPr lang="en-GB" b="1" dirty="0">
                <a:solidFill>
                  <a:srgbClr val="000000"/>
                </a:solidFill>
                <a:latin typeface="Arial" panose="020B0604020202020204" pitchFamily="34" charset="0"/>
                <a:ea typeface="Arial MT Pro Bold"/>
                <a:cs typeface="Arial" panose="020B0604020202020204" pitchFamily="34" charset="0"/>
                <a:sym typeface="Arial MT Pro Bold"/>
              </a:rPr>
            </a:br>
            <a:br>
              <a:rPr lang="en-GB" b="1" dirty="0">
                <a:solidFill>
                  <a:srgbClr val="000000"/>
                </a:solidFill>
                <a:latin typeface="Arial" panose="020B0604020202020204" pitchFamily="34" charset="0"/>
                <a:ea typeface="Arial MT Pro Bold"/>
                <a:cs typeface="Arial" panose="020B0604020202020204" pitchFamily="34" charset="0"/>
                <a:sym typeface="Arial MT Pro Bold"/>
              </a:rPr>
            </a:br>
            <a:endParaRPr lang="en-GB" dirty="0"/>
          </a:p>
        </p:txBody>
      </p:sp>
      <p:sp>
        <p:nvSpPr>
          <p:cNvPr id="3" name="Subtitle 2">
            <a:extLst>
              <a:ext uri="{FF2B5EF4-FFF2-40B4-BE49-F238E27FC236}">
                <a16:creationId xmlns:a16="http://schemas.microsoft.com/office/drawing/2014/main" id="{7CFB872E-B6B6-A65C-A34D-FB8C0F24C031}"/>
              </a:ext>
            </a:extLst>
          </p:cNvPr>
          <p:cNvSpPr>
            <a:spLocks noGrp="1"/>
          </p:cNvSpPr>
          <p:nvPr>
            <p:ph type="subTitle" idx="1"/>
          </p:nvPr>
        </p:nvSpPr>
        <p:spPr>
          <a:xfrm>
            <a:off x="1371600" y="1562100"/>
            <a:ext cx="15925800" cy="7467600"/>
          </a:xfrm>
        </p:spPr>
        <p:txBody>
          <a:bodyPr>
            <a:normAutofit/>
          </a:bodyPr>
          <a:lstStyle/>
          <a:p>
            <a:endParaRPr lang="en-GB" dirty="0">
              <a:solidFill>
                <a:srgbClr val="FF0000"/>
              </a:solidFill>
            </a:endParaRPr>
          </a:p>
          <a:p>
            <a:pPr marL="457200" indent="-457200" algn="l">
              <a:buFont typeface="Arial" panose="020B0604020202020204" pitchFamily="34" charset="0"/>
              <a:buChar char="•"/>
            </a:pPr>
            <a:r>
              <a:rPr lang="en-GB" dirty="0"/>
              <a:t>Integrated Care Systems coordinate health, social care &amp; community services (NHS England, 2019). These approaches ensure different services (health, social care, community) work together. This help gives patient integrated holistic health and wellbeing healthcare. Example is </a:t>
            </a:r>
            <a:r>
              <a:rPr lang="en-GB" b="1" dirty="0"/>
              <a:t>Asset-based approaches for integrated care.</a:t>
            </a:r>
            <a:endParaRPr lang="en-GB" dirty="0">
              <a:solidFill>
                <a:srgbClr val="FF0000"/>
              </a:solidFill>
            </a:endParaRPr>
          </a:p>
          <a:p>
            <a:pPr marL="457200" indent="-457200" algn="l">
              <a:buFont typeface="Arial" panose="020B0604020202020204" pitchFamily="34" charset="0"/>
              <a:buChar char="•"/>
            </a:pPr>
            <a:endParaRPr lang="en-GB" dirty="0"/>
          </a:p>
          <a:p>
            <a:pPr marL="457200" indent="-457200" algn="l">
              <a:buFont typeface="Arial" panose="020B0604020202020204" pitchFamily="34" charset="0"/>
              <a:buChar char="•"/>
            </a:pPr>
            <a:r>
              <a:rPr lang="en-GB" dirty="0"/>
              <a:t>Improves continuity of care and patient outcomes (Baxter et al., 2018). When services are coordinated, patients receive smoother, more effective care. This helps improve quality of care, enhanced access to service and increase patient satisfaction. Example is </a:t>
            </a:r>
            <a:r>
              <a:rPr lang="en-GB" b="1" dirty="0" err="1"/>
              <a:t>Goldline</a:t>
            </a:r>
            <a:r>
              <a:rPr lang="en-GB" b="1" dirty="0"/>
              <a:t>: A lifeline for patients and their families. </a:t>
            </a:r>
            <a:r>
              <a:rPr lang="en-GB" dirty="0"/>
              <a:t>Rit provides a seamless support service - clinical advice, emotional reassurance, and coordination of care</a:t>
            </a:r>
            <a:endParaRPr lang="en-GB" b="1" dirty="0"/>
          </a:p>
          <a:p>
            <a:pPr marL="457200" indent="-457200" algn="l">
              <a:buFont typeface="Arial" panose="020B0604020202020204" pitchFamily="34" charset="0"/>
              <a:buChar char="•"/>
            </a:pPr>
            <a:endParaRPr lang="en-GB" dirty="0"/>
          </a:p>
        </p:txBody>
      </p:sp>
    </p:spTree>
    <p:extLst>
      <p:ext uri="{BB962C8B-B14F-4D97-AF65-F5344CB8AC3E}">
        <p14:creationId xmlns:p14="http://schemas.microsoft.com/office/powerpoint/2010/main" val="23495345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5">
            <a:lumMod val="40000"/>
            <a:lumOff val="60000"/>
          </a:schemeClr>
        </a:solidFill>
        <a:effectLst/>
      </p:bgPr>
    </p:bg>
    <p:spTree>
      <p:nvGrpSpPr>
        <p:cNvPr id="1" name="">
          <a:extLst>
            <a:ext uri="{FF2B5EF4-FFF2-40B4-BE49-F238E27FC236}">
              <a16:creationId xmlns:a16="http://schemas.microsoft.com/office/drawing/2014/main" id="{C80BE308-40DD-D84D-B004-25DB919593E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9559EF1-108E-F25A-2563-BCB9A0E04DAB}"/>
              </a:ext>
            </a:extLst>
          </p:cNvPr>
          <p:cNvSpPr>
            <a:spLocks noGrp="1"/>
          </p:cNvSpPr>
          <p:nvPr>
            <p:ph type="ctrTitle"/>
          </p:nvPr>
        </p:nvSpPr>
        <p:spPr>
          <a:xfrm>
            <a:off x="685800" y="266701"/>
            <a:ext cx="17221200" cy="1066799"/>
          </a:xfrm>
        </p:spPr>
        <p:txBody>
          <a:bodyPr>
            <a:normAutofit fontScale="90000"/>
          </a:bodyPr>
          <a:lstStyle/>
          <a:p>
            <a:br>
              <a:rPr lang="en-GB" b="1" dirty="0">
                <a:solidFill>
                  <a:srgbClr val="000000"/>
                </a:solidFill>
                <a:latin typeface="Arial" panose="020B0604020202020204" pitchFamily="34" charset="0"/>
                <a:ea typeface="Arial MT Pro Bold"/>
                <a:cs typeface="Arial" panose="020B0604020202020204" pitchFamily="34" charset="0"/>
                <a:sym typeface="Arial MT Pro Bold"/>
              </a:rPr>
            </a:br>
            <a:br>
              <a:rPr lang="en-GB" b="1" dirty="0">
                <a:solidFill>
                  <a:srgbClr val="000000"/>
                </a:solidFill>
                <a:latin typeface="Arial" panose="020B0604020202020204" pitchFamily="34" charset="0"/>
                <a:ea typeface="Arial MT Pro Bold"/>
                <a:cs typeface="Arial" panose="020B0604020202020204" pitchFamily="34" charset="0"/>
                <a:sym typeface="Arial MT Pro Bold"/>
              </a:rPr>
            </a:br>
            <a:br>
              <a:rPr lang="en-GB" b="1" dirty="0">
                <a:solidFill>
                  <a:srgbClr val="000000"/>
                </a:solidFill>
                <a:latin typeface="Arial" panose="020B0604020202020204" pitchFamily="34" charset="0"/>
                <a:ea typeface="Arial MT Pro Bold"/>
                <a:cs typeface="Arial" panose="020B0604020202020204" pitchFamily="34" charset="0"/>
                <a:sym typeface="Arial MT Pro Bold"/>
              </a:rPr>
            </a:br>
            <a:r>
              <a:rPr lang="en-GB" b="1" dirty="0">
                <a:solidFill>
                  <a:srgbClr val="000000"/>
                </a:solidFill>
                <a:latin typeface="Arial MT Pro Bold"/>
                <a:ea typeface="Arial MT Pro Bold"/>
                <a:cs typeface="Arial MT Pro Bold"/>
                <a:sym typeface="Arial MT Pro Bold"/>
              </a:rPr>
              <a:t>Theoretical Perspectives</a:t>
            </a:r>
            <a:br>
              <a:rPr lang="en-GB" b="1" dirty="0">
                <a:solidFill>
                  <a:srgbClr val="000000"/>
                </a:solidFill>
                <a:latin typeface="Arial MT Pro Bold"/>
                <a:ea typeface="Arial MT Pro Bold"/>
                <a:cs typeface="Arial MT Pro Bold"/>
                <a:sym typeface="Arial MT Pro Bold"/>
              </a:rPr>
            </a:br>
            <a:br>
              <a:rPr lang="en-GB" b="1" dirty="0">
                <a:solidFill>
                  <a:srgbClr val="000000"/>
                </a:solidFill>
                <a:latin typeface="Arial" panose="020B0604020202020204" pitchFamily="34" charset="0"/>
                <a:ea typeface="Arial MT Pro Bold"/>
                <a:cs typeface="Arial" panose="020B0604020202020204" pitchFamily="34" charset="0"/>
                <a:sym typeface="Arial MT Pro Bold"/>
              </a:rPr>
            </a:br>
            <a:br>
              <a:rPr lang="en-GB" b="1" dirty="0">
                <a:solidFill>
                  <a:srgbClr val="000000"/>
                </a:solidFill>
                <a:latin typeface="Arial" panose="020B0604020202020204" pitchFamily="34" charset="0"/>
                <a:ea typeface="Arial MT Pro Bold"/>
                <a:cs typeface="Arial" panose="020B0604020202020204" pitchFamily="34" charset="0"/>
                <a:sym typeface="Arial MT Pro Bold"/>
              </a:rPr>
            </a:br>
            <a:br>
              <a:rPr lang="en-GB" b="1" dirty="0">
                <a:solidFill>
                  <a:srgbClr val="000000"/>
                </a:solidFill>
                <a:latin typeface="Arial" panose="020B0604020202020204" pitchFamily="34" charset="0"/>
                <a:ea typeface="Arial MT Pro Bold"/>
                <a:cs typeface="Arial" panose="020B0604020202020204" pitchFamily="34" charset="0"/>
                <a:sym typeface="Arial MT Pro Bold"/>
              </a:rPr>
            </a:br>
            <a:endParaRPr lang="en-GB" dirty="0"/>
          </a:p>
        </p:txBody>
      </p:sp>
      <p:sp>
        <p:nvSpPr>
          <p:cNvPr id="3" name="Subtitle 2">
            <a:extLst>
              <a:ext uri="{FF2B5EF4-FFF2-40B4-BE49-F238E27FC236}">
                <a16:creationId xmlns:a16="http://schemas.microsoft.com/office/drawing/2014/main" id="{C6923A18-687B-06BB-1005-36E455923FB5}"/>
              </a:ext>
            </a:extLst>
          </p:cNvPr>
          <p:cNvSpPr>
            <a:spLocks noGrp="1"/>
          </p:cNvSpPr>
          <p:nvPr>
            <p:ph type="subTitle" idx="1"/>
          </p:nvPr>
        </p:nvSpPr>
        <p:spPr>
          <a:xfrm>
            <a:off x="1371600" y="1562100"/>
            <a:ext cx="15925800" cy="7467600"/>
          </a:xfrm>
        </p:spPr>
        <p:txBody>
          <a:bodyPr/>
          <a:lstStyle/>
          <a:p>
            <a:r>
              <a:rPr lang="en-GB" dirty="0">
                <a:solidFill>
                  <a:srgbClr val="FF0000"/>
                </a:solidFill>
              </a:rPr>
              <a:t> </a:t>
            </a:r>
          </a:p>
          <a:p>
            <a:pPr marL="457200" indent="-457200" algn="l">
              <a:buFont typeface="Arial" panose="020B0604020202020204" pitchFamily="34" charset="0"/>
              <a:buChar char="•"/>
            </a:pPr>
            <a:r>
              <a:rPr lang="en-GB" dirty="0"/>
              <a:t>Engel, 1977 say Health shaped by biological, psychological and social factors (Quevedo, M. 2025). A person’s health is influenced by their body, mind, and social environment.</a:t>
            </a:r>
          </a:p>
          <a:p>
            <a:pPr algn="l"/>
            <a:endParaRPr lang="en-GB" dirty="0"/>
          </a:p>
          <a:p>
            <a:pPr marL="457200" indent="-457200" algn="l">
              <a:buFont typeface="Arial" panose="020B0604020202020204" pitchFamily="34" charset="0"/>
              <a:buChar char="•"/>
            </a:pPr>
            <a:r>
              <a:rPr lang="en-GB" dirty="0"/>
              <a:t>Supports holistic person‑centred care models (Goddard, M. 2023). This theory helps create care plans that focus on individuals’ full needs.</a:t>
            </a:r>
          </a:p>
          <a:p>
            <a:pPr algn="l"/>
            <a:endParaRPr lang="en-GB" dirty="0"/>
          </a:p>
          <a:p>
            <a:pPr marL="457200" indent="-457200" algn="l">
              <a:buFont typeface="Arial" panose="020B0604020202020204" pitchFamily="34" charset="0"/>
              <a:buChar char="•"/>
            </a:pPr>
            <a:r>
              <a:rPr lang="en-GB" dirty="0"/>
              <a:t>Encourages addressing multiple determinants of wellbeing. Understanding different causes of ill-health helps design better support.</a:t>
            </a:r>
          </a:p>
          <a:p>
            <a:endParaRPr lang="en-GB" dirty="0"/>
          </a:p>
        </p:txBody>
      </p:sp>
    </p:spTree>
    <p:extLst>
      <p:ext uri="{BB962C8B-B14F-4D97-AF65-F5344CB8AC3E}">
        <p14:creationId xmlns:p14="http://schemas.microsoft.com/office/powerpoint/2010/main" val="10237860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5">
            <a:lumMod val="40000"/>
            <a:lumOff val="60000"/>
          </a:schemeClr>
        </a:solidFill>
        <a:effectLst/>
      </p:bgPr>
    </p:bg>
    <p:spTree>
      <p:nvGrpSpPr>
        <p:cNvPr id="1" name="">
          <a:extLst>
            <a:ext uri="{FF2B5EF4-FFF2-40B4-BE49-F238E27FC236}">
              <a16:creationId xmlns:a16="http://schemas.microsoft.com/office/drawing/2014/main" id="{58984929-F0C4-C0F4-FC89-B4D4D4C096D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EFF8FA7-6C8D-CB10-211F-EE9A539EC411}"/>
              </a:ext>
            </a:extLst>
          </p:cNvPr>
          <p:cNvSpPr>
            <a:spLocks noGrp="1"/>
          </p:cNvSpPr>
          <p:nvPr>
            <p:ph type="ctrTitle"/>
          </p:nvPr>
        </p:nvSpPr>
        <p:spPr>
          <a:xfrm>
            <a:off x="685800" y="266701"/>
            <a:ext cx="17221200" cy="1066799"/>
          </a:xfrm>
        </p:spPr>
        <p:txBody>
          <a:bodyPr>
            <a:normAutofit fontScale="90000"/>
          </a:bodyPr>
          <a:lstStyle/>
          <a:p>
            <a:br>
              <a:rPr lang="en-GB" b="1" dirty="0">
                <a:solidFill>
                  <a:srgbClr val="000000"/>
                </a:solidFill>
                <a:latin typeface="Arial" panose="020B0604020202020204" pitchFamily="34" charset="0"/>
                <a:ea typeface="Arial MT Pro Bold"/>
                <a:cs typeface="Arial" panose="020B0604020202020204" pitchFamily="34" charset="0"/>
                <a:sym typeface="Arial MT Pro Bold"/>
              </a:rPr>
            </a:br>
            <a:br>
              <a:rPr lang="en-GB" b="1" dirty="0">
                <a:solidFill>
                  <a:srgbClr val="000000"/>
                </a:solidFill>
                <a:latin typeface="Arial" panose="020B0604020202020204" pitchFamily="34" charset="0"/>
                <a:ea typeface="Arial MT Pro Bold"/>
                <a:cs typeface="Arial" panose="020B0604020202020204" pitchFamily="34" charset="0"/>
                <a:sym typeface="Arial MT Pro Bold"/>
              </a:rPr>
            </a:br>
            <a:br>
              <a:rPr lang="en-GB" b="1" dirty="0">
                <a:solidFill>
                  <a:srgbClr val="000000"/>
                </a:solidFill>
                <a:latin typeface="Arial" panose="020B0604020202020204" pitchFamily="34" charset="0"/>
                <a:ea typeface="Arial MT Pro Bold"/>
                <a:cs typeface="Arial" panose="020B0604020202020204" pitchFamily="34" charset="0"/>
                <a:sym typeface="Arial MT Pro Bold"/>
              </a:rPr>
            </a:br>
            <a:br>
              <a:rPr lang="en-GB" b="1" dirty="0">
                <a:solidFill>
                  <a:srgbClr val="000000"/>
                </a:solidFill>
                <a:latin typeface="Arial" panose="020B0604020202020204" pitchFamily="34" charset="0"/>
                <a:ea typeface="Arial MT Pro Bold"/>
                <a:cs typeface="Arial" panose="020B0604020202020204" pitchFamily="34" charset="0"/>
                <a:sym typeface="Arial MT Pro Bold"/>
              </a:rPr>
            </a:br>
            <a:br>
              <a:rPr lang="en-GB" b="1" dirty="0">
                <a:solidFill>
                  <a:srgbClr val="000000"/>
                </a:solidFill>
                <a:latin typeface="Arial" panose="020B0604020202020204" pitchFamily="34" charset="0"/>
                <a:ea typeface="Arial MT Pro Bold"/>
                <a:cs typeface="Arial" panose="020B0604020202020204" pitchFamily="34" charset="0"/>
                <a:sym typeface="Arial MT Pro Bold"/>
              </a:rPr>
            </a:br>
            <a:r>
              <a:rPr lang="en-GB" b="1" dirty="0">
                <a:solidFill>
                  <a:srgbClr val="000000"/>
                </a:solidFill>
                <a:latin typeface="Arial" panose="020B0604020202020204" pitchFamily="34" charset="0"/>
                <a:ea typeface="Arial MT Pro Bold"/>
                <a:cs typeface="Arial" panose="020B0604020202020204" pitchFamily="34" charset="0"/>
                <a:sym typeface="Arial MT Pro Bold"/>
              </a:rPr>
              <a:t>Service Delivery</a:t>
            </a:r>
            <a:br>
              <a:rPr lang="en-GB" b="1" dirty="0">
                <a:solidFill>
                  <a:srgbClr val="000000"/>
                </a:solidFill>
                <a:latin typeface="Arial" panose="020B0604020202020204" pitchFamily="34" charset="0"/>
                <a:ea typeface="Arial MT Pro Bold"/>
                <a:cs typeface="Arial" panose="020B0604020202020204" pitchFamily="34" charset="0"/>
                <a:sym typeface="Arial MT Pro Bold"/>
              </a:rPr>
            </a:br>
            <a:br>
              <a:rPr lang="en-GB" b="1" dirty="0">
                <a:solidFill>
                  <a:srgbClr val="000000"/>
                </a:solidFill>
                <a:latin typeface="Arial" panose="020B0604020202020204" pitchFamily="34" charset="0"/>
                <a:ea typeface="Arial MT Pro Bold"/>
                <a:cs typeface="Arial" panose="020B0604020202020204" pitchFamily="34" charset="0"/>
                <a:sym typeface="Arial MT Pro Bold"/>
              </a:rPr>
            </a:br>
            <a:br>
              <a:rPr lang="en-GB" b="1" dirty="0">
                <a:solidFill>
                  <a:srgbClr val="000000"/>
                </a:solidFill>
                <a:latin typeface="Arial MT Pro Bold"/>
                <a:ea typeface="Arial MT Pro Bold"/>
                <a:cs typeface="Arial MT Pro Bold"/>
                <a:sym typeface="Arial MT Pro Bold"/>
              </a:rPr>
            </a:br>
            <a:br>
              <a:rPr lang="en-GB" b="1" dirty="0">
                <a:solidFill>
                  <a:srgbClr val="000000"/>
                </a:solidFill>
                <a:latin typeface="Arial" panose="020B0604020202020204" pitchFamily="34" charset="0"/>
                <a:ea typeface="Arial MT Pro Bold"/>
                <a:cs typeface="Arial" panose="020B0604020202020204" pitchFamily="34" charset="0"/>
                <a:sym typeface="Arial MT Pro Bold"/>
              </a:rPr>
            </a:br>
            <a:br>
              <a:rPr lang="en-GB" b="1" dirty="0">
                <a:solidFill>
                  <a:srgbClr val="000000"/>
                </a:solidFill>
                <a:latin typeface="Arial" panose="020B0604020202020204" pitchFamily="34" charset="0"/>
                <a:ea typeface="Arial MT Pro Bold"/>
                <a:cs typeface="Arial" panose="020B0604020202020204" pitchFamily="34" charset="0"/>
                <a:sym typeface="Arial MT Pro Bold"/>
              </a:rPr>
            </a:br>
            <a:br>
              <a:rPr lang="en-GB" b="1" dirty="0">
                <a:solidFill>
                  <a:srgbClr val="000000"/>
                </a:solidFill>
                <a:latin typeface="Arial" panose="020B0604020202020204" pitchFamily="34" charset="0"/>
                <a:ea typeface="Arial MT Pro Bold"/>
                <a:cs typeface="Arial" panose="020B0604020202020204" pitchFamily="34" charset="0"/>
                <a:sym typeface="Arial MT Pro Bold"/>
              </a:rPr>
            </a:br>
            <a:endParaRPr lang="en-GB" dirty="0"/>
          </a:p>
        </p:txBody>
      </p:sp>
      <p:sp>
        <p:nvSpPr>
          <p:cNvPr id="3" name="Subtitle 2">
            <a:extLst>
              <a:ext uri="{FF2B5EF4-FFF2-40B4-BE49-F238E27FC236}">
                <a16:creationId xmlns:a16="http://schemas.microsoft.com/office/drawing/2014/main" id="{327D6B65-4F7E-FE9C-F036-2C2BB4D98428}"/>
              </a:ext>
            </a:extLst>
          </p:cNvPr>
          <p:cNvSpPr>
            <a:spLocks noGrp="1"/>
          </p:cNvSpPr>
          <p:nvPr>
            <p:ph type="subTitle" idx="1"/>
          </p:nvPr>
        </p:nvSpPr>
        <p:spPr>
          <a:xfrm>
            <a:off x="1371600" y="1562100"/>
            <a:ext cx="15925800" cy="7467600"/>
          </a:xfrm>
        </p:spPr>
        <p:txBody>
          <a:bodyPr/>
          <a:lstStyle/>
          <a:p>
            <a:r>
              <a:rPr lang="en-GB" dirty="0">
                <a:solidFill>
                  <a:srgbClr val="FF0000"/>
                </a:solidFill>
              </a:rPr>
              <a:t> </a:t>
            </a:r>
          </a:p>
          <a:p>
            <a:pPr marL="457200" indent="-457200" algn="l">
              <a:buFont typeface="Arial" panose="020B0604020202020204" pitchFamily="34" charset="0"/>
              <a:buChar char="•"/>
            </a:pPr>
            <a:r>
              <a:rPr lang="en-GB" dirty="0"/>
              <a:t>Telehealth improved access during/after COVID‑19 (Valdes et al., 2022). Remote consultations made healthcare more accessible.  With help of technology, health works who are physically way from each other can  physically remote from one another </a:t>
            </a:r>
          </a:p>
          <a:p>
            <a:pPr algn="l"/>
            <a:endParaRPr lang="en-GB" dirty="0"/>
          </a:p>
          <a:p>
            <a:pPr marL="457200" indent="-457200" algn="l">
              <a:buFont typeface="Arial" panose="020B0604020202020204" pitchFamily="34" charset="0"/>
              <a:buChar char="•"/>
            </a:pPr>
            <a:r>
              <a:rPr lang="en-GB" dirty="0"/>
              <a:t>Social prescribing shown to improve wellbeing (Drinkwater, Wildman &amp; Moffatt, 2019). Patients are referred to non-medical activities (exercise groups, community classes) to improve wellbeing. Examples like walking group, gardening activities and creative writing drop-in section. </a:t>
            </a:r>
          </a:p>
          <a:p>
            <a:endParaRPr lang="en-GB" dirty="0"/>
          </a:p>
        </p:txBody>
      </p:sp>
    </p:spTree>
    <p:extLst>
      <p:ext uri="{BB962C8B-B14F-4D97-AF65-F5344CB8AC3E}">
        <p14:creationId xmlns:p14="http://schemas.microsoft.com/office/powerpoint/2010/main" val="41182991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5">
            <a:lumMod val="40000"/>
            <a:lumOff val="60000"/>
          </a:schemeClr>
        </a:solidFill>
        <a:effectLst/>
      </p:bgPr>
    </p:bg>
    <p:spTree>
      <p:nvGrpSpPr>
        <p:cNvPr id="1" name="">
          <a:extLst>
            <a:ext uri="{FF2B5EF4-FFF2-40B4-BE49-F238E27FC236}">
              <a16:creationId xmlns:a16="http://schemas.microsoft.com/office/drawing/2014/main" id="{3FD3342A-D0C6-3D9A-B14A-93E396520FA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9CB1298-2F6B-1CDD-761B-A2330A4F991C}"/>
              </a:ext>
            </a:extLst>
          </p:cNvPr>
          <p:cNvSpPr>
            <a:spLocks noGrp="1"/>
          </p:cNvSpPr>
          <p:nvPr>
            <p:ph type="ctrTitle"/>
          </p:nvPr>
        </p:nvSpPr>
        <p:spPr>
          <a:xfrm>
            <a:off x="685800" y="266701"/>
            <a:ext cx="17221200" cy="1066799"/>
          </a:xfrm>
        </p:spPr>
        <p:txBody>
          <a:bodyPr>
            <a:normAutofit fontScale="90000"/>
          </a:bodyPr>
          <a:lstStyle/>
          <a:p>
            <a:br>
              <a:rPr lang="en-GB" b="1" dirty="0">
                <a:solidFill>
                  <a:srgbClr val="000000"/>
                </a:solidFill>
                <a:latin typeface="Arial" panose="020B0604020202020204" pitchFamily="34" charset="0"/>
                <a:ea typeface="Arial MT Pro Bold"/>
                <a:cs typeface="Arial" panose="020B0604020202020204" pitchFamily="34" charset="0"/>
                <a:sym typeface="Arial MT Pro Bold"/>
              </a:rPr>
            </a:br>
            <a:br>
              <a:rPr lang="en-GB" b="1" dirty="0">
                <a:solidFill>
                  <a:srgbClr val="000000"/>
                </a:solidFill>
                <a:latin typeface="Arial" panose="020B0604020202020204" pitchFamily="34" charset="0"/>
                <a:ea typeface="Arial MT Pro Bold"/>
                <a:cs typeface="Arial" panose="020B0604020202020204" pitchFamily="34" charset="0"/>
                <a:sym typeface="Arial MT Pro Bold"/>
              </a:rPr>
            </a:br>
            <a:br>
              <a:rPr lang="en-GB" b="1" dirty="0">
                <a:solidFill>
                  <a:srgbClr val="000000"/>
                </a:solidFill>
                <a:latin typeface="Arial" panose="020B0604020202020204" pitchFamily="34" charset="0"/>
                <a:ea typeface="Arial MT Pro Bold"/>
                <a:cs typeface="Arial" panose="020B0604020202020204" pitchFamily="34" charset="0"/>
                <a:sym typeface="Arial MT Pro Bold"/>
              </a:rPr>
            </a:br>
            <a:br>
              <a:rPr lang="en-GB" b="1" dirty="0">
                <a:solidFill>
                  <a:srgbClr val="000000"/>
                </a:solidFill>
                <a:latin typeface="Arial" panose="020B0604020202020204" pitchFamily="34" charset="0"/>
                <a:ea typeface="Arial MT Pro Bold"/>
                <a:cs typeface="Arial" panose="020B0604020202020204" pitchFamily="34" charset="0"/>
                <a:sym typeface="Arial MT Pro Bold"/>
              </a:rPr>
            </a:br>
            <a:br>
              <a:rPr lang="en-GB" b="1" dirty="0">
                <a:solidFill>
                  <a:srgbClr val="000000"/>
                </a:solidFill>
                <a:latin typeface="Arial" panose="020B0604020202020204" pitchFamily="34" charset="0"/>
                <a:ea typeface="Arial MT Pro Bold"/>
                <a:cs typeface="Arial" panose="020B0604020202020204" pitchFamily="34" charset="0"/>
                <a:sym typeface="Arial MT Pro Bold"/>
              </a:rPr>
            </a:br>
            <a:r>
              <a:rPr lang="en-GB" b="1" dirty="0">
                <a:solidFill>
                  <a:srgbClr val="000000"/>
                </a:solidFill>
                <a:latin typeface="Arial" panose="020B0604020202020204" pitchFamily="34" charset="0"/>
                <a:ea typeface="Arial MT Pro Bold"/>
                <a:cs typeface="Arial" panose="020B0604020202020204" pitchFamily="34" charset="0"/>
                <a:sym typeface="Arial MT Pro Bold"/>
              </a:rPr>
              <a:t>Public Health Initiatives</a:t>
            </a:r>
            <a:br>
              <a:rPr lang="en-GB" b="1" dirty="0">
                <a:solidFill>
                  <a:srgbClr val="000000"/>
                </a:solidFill>
                <a:latin typeface="Arial" panose="020B0604020202020204" pitchFamily="34" charset="0"/>
                <a:ea typeface="Arial MT Pro Bold"/>
                <a:cs typeface="Arial" panose="020B0604020202020204" pitchFamily="34" charset="0"/>
                <a:sym typeface="Arial MT Pro Bold"/>
              </a:rPr>
            </a:br>
            <a:br>
              <a:rPr lang="en-GB" b="1" dirty="0">
                <a:solidFill>
                  <a:srgbClr val="000000"/>
                </a:solidFill>
                <a:latin typeface="Arial MT Pro Bold"/>
                <a:ea typeface="Arial MT Pro Bold"/>
                <a:cs typeface="Arial MT Pro Bold"/>
                <a:sym typeface="Arial MT Pro Bold"/>
              </a:rPr>
            </a:br>
            <a:br>
              <a:rPr lang="en-GB" b="1" dirty="0">
                <a:solidFill>
                  <a:srgbClr val="000000"/>
                </a:solidFill>
                <a:latin typeface="Arial" panose="020B0604020202020204" pitchFamily="34" charset="0"/>
                <a:ea typeface="Arial MT Pro Bold"/>
                <a:cs typeface="Arial" panose="020B0604020202020204" pitchFamily="34" charset="0"/>
                <a:sym typeface="Arial MT Pro Bold"/>
              </a:rPr>
            </a:br>
            <a:br>
              <a:rPr lang="en-GB" b="1" dirty="0">
                <a:solidFill>
                  <a:srgbClr val="000000"/>
                </a:solidFill>
                <a:latin typeface="Arial" panose="020B0604020202020204" pitchFamily="34" charset="0"/>
                <a:ea typeface="Arial MT Pro Bold"/>
                <a:cs typeface="Arial" panose="020B0604020202020204" pitchFamily="34" charset="0"/>
                <a:sym typeface="Arial MT Pro Bold"/>
              </a:rPr>
            </a:br>
            <a:br>
              <a:rPr lang="en-GB" b="1" dirty="0">
                <a:solidFill>
                  <a:srgbClr val="000000"/>
                </a:solidFill>
                <a:latin typeface="Arial" panose="020B0604020202020204" pitchFamily="34" charset="0"/>
                <a:ea typeface="Arial MT Pro Bold"/>
                <a:cs typeface="Arial" panose="020B0604020202020204" pitchFamily="34" charset="0"/>
                <a:sym typeface="Arial MT Pro Bold"/>
              </a:rPr>
            </a:br>
            <a:endParaRPr lang="en-GB" dirty="0"/>
          </a:p>
        </p:txBody>
      </p:sp>
      <p:sp>
        <p:nvSpPr>
          <p:cNvPr id="3" name="Subtitle 2">
            <a:extLst>
              <a:ext uri="{FF2B5EF4-FFF2-40B4-BE49-F238E27FC236}">
                <a16:creationId xmlns:a16="http://schemas.microsoft.com/office/drawing/2014/main" id="{9EB54E9B-3A03-0A77-5A6A-28595638AA51}"/>
              </a:ext>
            </a:extLst>
          </p:cNvPr>
          <p:cNvSpPr>
            <a:spLocks noGrp="1"/>
          </p:cNvSpPr>
          <p:nvPr>
            <p:ph type="subTitle" idx="1"/>
          </p:nvPr>
        </p:nvSpPr>
        <p:spPr>
          <a:xfrm>
            <a:off x="1371600" y="1562100"/>
            <a:ext cx="15925800" cy="7467600"/>
          </a:xfrm>
        </p:spPr>
        <p:txBody>
          <a:bodyPr/>
          <a:lstStyle/>
          <a:p>
            <a:r>
              <a:rPr lang="en-GB" b="1" dirty="0">
                <a:solidFill>
                  <a:srgbClr val="FF0000"/>
                </a:solidFill>
              </a:rPr>
              <a:t> </a:t>
            </a:r>
            <a:endParaRPr lang="en-GB" dirty="0">
              <a:solidFill>
                <a:srgbClr val="FF0000"/>
              </a:solidFill>
            </a:endParaRPr>
          </a:p>
          <a:p>
            <a:pPr marL="457200" indent="-457200" algn="l">
              <a:buFont typeface="Arial" panose="020B0604020202020204" pitchFamily="34" charset="0"/>
              <a:buChar char="•"/>
            </a:pPr>
            <a:r>
              <a:rPr lang="en-GB" dirty="0"/>
              <a:t>UK cancer, smoking &amp; obesity campaigns have improved outcomes (PHE, 2019). These conditions are major causes of illness in the UK, Government programmes encourage healthier lifestyles.</a:t>
            </a:r>
          </a:p>
          <a:p>
            <a:pPr algn="l"/>
            <a:endParaRPr lang="en-GB" dirty="0"/>
          </a:p>
          <a:p>
            <a:pPr marL="457200" indent="-457200" algn="l">
              <a:buFont typeface="Arial" panose="020B0604020202020204" pitchFamily="34" charset="0"/>
              <a:buChar char="•"/>
            </a:pPr>
            <a:r>
              <a:rPr lang="en-GB" dirty="0"/>
              <a:t>Shift toward prevention reduces NHS burden over time. Stopping illness early helps healthcare systems save resources.</a:t>
            </a:r>
          </a:p>
          <a:p>
            <a:endParaRPr lang="en-GB" dirty="0"/>
          </a:p>
          <a:p>
            <a:endParaRPr lang="en-GB" dirty="0"/>
          </a:p>
        </p:txBody>
      </p:sp>
    </p:spTree>
    <p:extLst>
      <p:ext uri="{BB962C8B-B14F-4D97-AF65-F5344CB8AC3E}">
        <p14:creationId xmlns:p14="http://schemas.microsoft.com/office/powerpoint/2010/main" val="9312030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5">
            <a:lumMod val="40000"/>
            <a:lumOff val="60000"/>
          </a:schemeClr>
        </a:solidFill>
        <a:effectLst/>
      </p:bgPr>
    </p:bg>
    <p:spTree>
      <p:nvGrpSpPr>
        <p:cNvPr id="1" name="">
          <a:extLst>
            <a:ext uri="{FF2B5EF4-FFF2-40B4-BE49-F238E27FC236}">
              <a16:creationId xmlns:a16="http://schemas.microsoft.com/office/drawing/2014/main" id="{698206D9-8746-52E1-65FE-27372F4F4B6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6C55914-B9F9-AEC5-6826-540545F8CC74}"/>
              </a:ext>
            </a:extLst>
          </p:cNvPr>
          <p:cNvSpPr>
            <a:spLocks noGrp="1"/>
          </p:cNvSpPr>
          <p:nvPr>
            <p:ph type="ctrTitle"/>
          </p:nvPr>
        </p:nvSpPr>
        <p:spPr>
          <a:xfrm>
            <a:off x="685800" y="266701"/>
            <a:ext cx="17221200" cy="1066799"/>
          </a:xfrm>
        </p:spPr>
        <p:txBody>
          <a:bodyPr>
            <a:normAutofit fontScale="90000"/>
          </a:bodyPr>
          <a:lstStyle/>
          <a:p>
            <a:br>
              <a:rPr lang="en-GB" b="1" dirty="0">
                <a:solidFill>
                  <a:srgbClr val="000000"/>
                </a:solidFill>
                <a:latin typeface="Arial" panose="020B0604020202020204" pitchFamily="34" charset="0"/>
                <a:ea typeface="Arial MT Pro Bold"/>
                <a:cs typeface="Arial" panose="020B0604020202020204" pitchFamily="34" charset="0"/>
                <a:sym typeface="Arial MT Pro Bold"/>
              </a:rPr>
            </a:br>
            <a:br>
              <a:rPr lang="en-GB" b="1" dirty="0">
                <a:solidFill>
                  <a:srgbClr val="000000"/>
                </a:solidFill>
                <a:latin typeface="Arial" panose="020B0604020202020204" pitchFamily="34" charset="0"/>
                <a:ea typeface="Arial MT Pro Bold"/>
                <a:cs typeface="Arial" panose="020B0604020202020204" pitchFamily="34" charset="0"/>
                <a:sym typeface="Arial MT Pro Bold"/>
              </a:rPr>
            </a:br>
            <a:br>
              <a:rPr lang="en-GB" b="1" dirty="0">
                <a:solidFill>
                  <a:srgbClr val="000000"/>
                </a:solidFill>
                <a:latin typeface="Arial" panose="020B0604020202020204" pitchFamily="34" charset="0"/>
                <a:ea typeface="Arial MT Pro Bold"/>
                <a:cs typeface="Arial" panose="020B0604020202020204" pitchFamily="34" charset="0"/>
                <a:sym typeface="Arial MT Pro Bold"/>
              </a:rPr>
            </a:br>
            <a:r>
              <a:rPr lang="en-GB" b="1" dirty="0">
                <a:solidFill>
                  <a:srgbClr val="000000"/>
                </a:solidFill>
                <a:latin typeface="Arial" panose="020B0604020202020204" pitchFamily="34" charset="0"/>
                <a:ea typeface="Arial MT Pro Bold"/>
                <a:cs typeface="Arial" panose="020B0604020202020204" pitchFamily="34" charset="0"/>
                <a:sym typeface="Arial MT Pro Bold"/>
              </a:rPr>
              <a:t>Equity and Access</a:t>
            </a:r>
            <a:br>
              <a:rPr lang="en-GB" b="1" dirty="0">
                <a:solidFill>
                  <a:srgbClr val="000000"/>
                </a:solidFill>
                <a:latin typeface="Arial" panose="020B0604020202020204" pitchFamily="34" charset="0"/>
                <a:ea typeface="Arial MT Pro Bold"/>
                <a:cs typeface="Arial" panose="020B0604020202020204" pitchFamily="34" charset="0"/>
                <a:sym typeface="Arial MT Pro Bold"/>
              </a:rPr>
            </a:br>
            <a:br>
              <a:rPr lang="en-GB" b="1" dirty="0">
                <a:solidFill>
                  <a:srgbClr val="000000"/>
                </a:solidFill>
                <a:latin typeface="Arial" panose="020B0604020202020204" pitchFamily="34" charset="0"/>
                <a:ea typeface="Arial MT Pro Bold"/>
                <a:cs typeface="Arial" panose="020B0604020202020204" pitchFamily="34" charset="0"/>
                <a:sym typeface="Arial MT Pro Bold"/>
              </a:rPr>
            </a:br>
            <a:br>
              <a:rPr lang="en-GB" b="1" dirty="0">
                <a:solidFill>
                  <a:srgbClr val="000000"/>
                </a:solidFill>
                <a:latin typeface="Arial" panose="020B0604020202020204" pitchFamily="34" charset="0"/>
                <a:ea typeface="Arial MT Pro Bold"/>
                <a:cs typeface="Arial" panose="020B0604020202020204" pitchFamily="34" charset="0"/>
                <a:sym typeface="Arial MT Pro Bold"/>
              </a:rPr>
            </a:br>
            <a:endParaRPr lang="en-GB" dirty="0"/>
          </a:p>
        </p:txBody>
      </p:sp>
      <p:sp>
        <p:nvSpPr>
          <p:cNvPr id="3" name="Subtitle 2">
            <a:extLst>
              <a:ext uri="{FF2B5EF4-FFF2-40B4-BE49-F238E27FC236}">
                <a16:creationId xmlns:a16="http://schemas.microsoft.com/office/drawing/2014/main" id="{FFCBACC2-95ED-C481-1521-752FEEEE0C1D}"/>
              </a:ext>
            </a:extLst>
          </p:cNvPr>
          <p:cNvSpPr>
            <a:spLocks noGrp="1"/>
          </p:cNvSpPr>
          <p:nvPr>
            <p:ph type="subTitle" idx="1"/>
          </p:nvPr>
        </p:nvSpPr>
        <p:spPr>
          <a:xfrm>
            <a:off x="1371600" y="1562100"/>
            <a:ext cx="15925800" cy="7467600"/>
          </a:xfrm>
        </p:spPr>
        <p:txBody>
          <a:bodyPr>
            <a:normAutofit/>
          </a:bodyPr>
          <a:lstStyle/>
          <a:p>
            <a:r>
              <a:rPr lang="en-GB" dirty="0">
                <a:solidFill>
                  <a:srgbClr val="FF0000"/>
                </a:solidFill>
              </a:rPr>
              <a:t> </a:t>
            </a:r>
          </a:p>
          <a:p>
            <a:pPr marL="457200" indent="-457200">
              <a:buFont typeface="Arial" panose="020B0604020202020204" pitchFamily="34" charset="0"/>
              <a:buChar char="•"/>
            </a:pPr>
            <a:endParaRPr lang="en-GB" dirty="0"/>
          </a:p>
          <a:p>
            <a:pPr marL="457200" indent="-457200">
              <a:buFont typeface="Arial" panose="020B0604020202020204" pitchFamily="34" charset="0"/>
              <a:buChar char="•"/>
            </a:pPr>
            <a:r>
              <a:rPr lang="en-GB" dirty="0"/>
              <a:t>Socioeconomic disparity persists (Marmot, 2010; Marmot Review 10 Years On, 2020). People in deprived areas often experience worse healthcare outcomes. Providing healthcare to everyone helps reduce inequality.</a:t>
            </a:r>
          </a:p>
          <a:p>
            <a:pPr marL="457200" indent="-457200">
              <a:buFont typeface="Arial" panose="020B0604020202020204" pitchFamily="34" charset="0"/>
              <a:buChar char="•"/>
            </a:pPr>
            <a:endParaRPr lang="en-GB" dirty="0"/>
          </a:p>
          <a:p>
            <a:pPr marL="457200" indent="-457200">
              <a:buFont typeface="Arial" panose="020B0604020202020204" pitchFamily="34" charset="0"/>
              <a:buChar char="•"/>
            </a:pPr>
            <a:r>
              <a:rPr lang="en-GB" dirty="0"/>
              <a:t>Integrated Care Systems aim to reduce disparities models aim to reduce inequality via targeted local interventions (NHS England, 2022). Local healthcare partnerships work to give communities fairer access.</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38026148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5">
            <a:lumMod val="40000"/>
            <a:lumOff val="60000"/>
          </a:schemeClr>
        </a:solidFill>
        <a:effectLst/>
      </p:bgPr>
    </p:bg>
    <p:spTree>
      <p:nvGrpSpPr>
        <p:cNvPr id="1" name="">
          <a:extLst>
            <a:ext uri="{FF2B5EF4-FFF2-40B4-BE49-F238E27FC236}">
              <a16:creationId xmlns:a16="http://schemas.microsoft.com/office/drawing/2014/main" id="{32FB7262-1CE4-DC0C-936A-DB017E59635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393FFF4-1D42-9647-107F-9332DACA90B2}"/>
              </a:ext>
            </a:extLst>
          </p:cNvPr>
          <p:cNvSpPr>
            <a:spLocks noGrp="1"/>
          </p:cNvSpPr>
          <p:nvPr>
            <p:ph type="ctrTitle"/>
          </p:nvPr>
        </p:nvSpPr>
        <p:spPr>
          <a:xfrm>
            <a:off x="685800" y="266701"/>
            <a:ext cx="17221200" cy="1066799"/>
          </a:xfrm>
        </p:spPr>
        <p:txBody>
          <a:bodyPr>
            <a:normAutofit fontScale="90000"/>
          </a:bodyPr>
          <a:lstStyle/>
          <a:p>
            <a:br>
              <a:rPr lang="en-GB" b="1" dirty="0">
                <a:solidFill>
                  <a:srgbClr val="000000"/>
                </a:solidFill>
                <a:latin typeface="Arial" panose="020B0604020202020204" pitchFamily="34" charset="0"/>
                <a:ea typeface="Arial MT Pro Bold"/>
                <a:cs typeface="Arial" panose="020B0604020202020204" pitchFamily="34" charset="0"/>
                <a:sym typeface="Arial MT Pro Bold"/>
              </a:rPr>
            </a:br>
            <a:br>
              <a:rPr lang="en-GB" b="1" dirty="0">
                <a:solidFill>
                  <a:srgbClr val="000000"/>
                </a:solidFill>
                <a:latin typeface="Arial" panose="020B0604020202020204" pitchFamily="34" charset="0"/>
                <a:ea typeface="Arial MT Pro Bold"/>
                <a:cs typeface="Arial" panose="020B0604020202020204" pitchFamily="34" charset="0"/>
                <a:sym typeface="Arial MT Pro Bold"/>
              </a:rPr>
            </a:br>
            <a:br>
              <a:rPr lang="en-GB" b="1" dirty="0">
                <a:solidFill>
                  <a:srgbClr val="000000"/>
                </a:solidFill>
                <a:latin typeface="Arial" panose="020B0604020202020204" pitchFamily="34" charset="0"/>
                <a:ea typeface="Arial MT Pro Bold"/>
                <a:cs typeface="Arial" panose="020B0604020202020204" pitchFamily="34" charset="0"/>
                <a:sym typeface="Arial MT Pro Bold"/>
              </a:rPr>
            </a:br>
            <a:br>
              <a:rPr lang="en-GB" b="1" dirty="0">
                <a:solidFill>
                  <a:srgbClr val="000000"/>
                </a:solidFill>
                <a:latin typeface="Arial" panose="020B0604020202020204" pitchFamily="34" charset="0"/>
                <a:ea typeface="Arial MT Pro Bold"/>
                <a:cs typeface="Arial" panose="020B0604020202020204" pitchFamily="34" charset="0"/>
                <a:sym typeface="Arial MT Pro Bold"/>
              </a:rPr>
            </a:br>
            <a:r>
              <a:rPr lang="en-GB" b="1" dirty="0">
                <a:solidFill>
                  <a:srgbClr val="000000"/>
                </a:solidFill>
                <a:latin typeface="Arial" panose="020B0604020202020204" pitchFamily="34" charset="0"/>
                <a:ea typeface="Arial MT Pro Bold"/>
                <a:cs typeface="Arial" panose="020B0604020202020204" pitchFamily="34" charset="0"/>
                <a:sym typeface="Arial MT Pro Bold"/>
              </a:rPr>
              <a:t>Policy and Governance</a:t>
            </a:r>
            <a:br>
              <a:rPr lang="en-GB" b="1" dirty="0">
                <a:solidFill>
                  <a:srgbClr val="000000"/>
                </a:solidFill>
                <a:latin typeface="Arial" panose="020B0604020202020204" pitchFamily="34" charset="0"/>
                <a:ea typeface="Arial MT Pro Bold"/>
                <a:cs typeface="Arial" panose="020B0604020202020204" pitchFamily="34" charset="0"/>
                <a:sym typeface="Arial MT Pro Bold"/>
              </a:rPr>
            </a:br>
            <a:br>
              <a:rPr lang="en-GB" b="1" dirty="0">
                <a:solidFill>
                  <a:srgbClr val="000000"/>
                </a:solidFill>
                <a:latin typeface="Arial MT Pro Bold"/>
                <a:ea typeface="Arial MT Pro Bold"/>
                <a:cs typeface="Arial MT Pro Bold"/>
                <a:sym typeface="Arial MT Pro Bold"/>
              </a:rPr>
            </a:br>
            <a:br>
              <a:rPr lang="en-GB" b="1" dirty="0">
                <a:solidFill>
                  <a:srgbClr val="000000"/>
                </a:solidFill>
                <a:latin typeface="Arial" panose="020B0604020202020204" pitchFamily="34" charset="0"/>
                <a:ea typeface="Arial MT Pro Bold"/>
                <a:cs typeface="Arial" panose="020B0604020202020204" pitchFamily="34" charset="0"/>
                <a:sym typeface="Arial MT Pro Bold"/>
              </a:rPr>
            </a:br>
            <a:br>
              <a:rPr lang="en-GB" b="1" dirty="0">
                <a:solidFill>
                  <a:srgbClr val="000000"/>
                </a:solidFill>
                <a:latin typeface="Arial" panose="020B0604020202020204" pitchFamily="34" charset="0"/>
                <a:ea typeface="Arial MT Pro Bold"/>
                <a:cs typeface="Arial" panose="020B0604020202020204" pitchFamily="34" charset="0"/>
                <a:sym typeface="Arial MT Pro Bold"/>
              </a:rPr>
            </a:br>
            <a:br>
              <a:rPr lang="en-GB" b="1" dirty="0">
                <a:solidFill>
                  <a:srgbClr val="000000"/>
                </a:solidFill>
                <a:latin typeface="Arial" panose="020B0604020202020204" pitchFamily="34" charset="0"/>
                <a:ea typeface="Arial MT Pro Bold"/>
                <a:cs typeface="Arial" panose="020B0604020202020204" pitchFamily="34" charset="0"/>
                <a:sym typeface="Arial MT Pro Bold"/>
              </a:rPr>
            </a:br>
            <a:endParaRPr lang="en-GB" dirty="0"/>
          </a:p>
        </p:txBody>
      </p:sp>
      <p:sp>
        <p:nvSpPr>
          <p:cNvPr id="3" name="Subtitle 2">
            <a:extLst>
              <a:ext uri="{FF2B5EF4-FFF2-40B4-BE49-F238E27FC236}">
                <a16:creationId xmlns:a16="http://schemas.microsoft.com/office/drawing/2014/main" id="{5F2E2FEB-7DAA-27EC-8900-2F28CCE97527}"/>
              </a:ext>
            </a:extLst>
          </p:cNvPr>
          <p:cNvSpPr>
            <a:spLocks noGrp="1"/>
          </p:cNvSpPr>
          <p:nvPr>
            <p:ph type="subTitle" idx="1"/>
          </p:nvPr>
        </p:nvSpPr>
        <p:spPr>
          <a:xfrm>
            <a:off x="1371600" y="1562100"/>
            <a:ext cx="15925800" cy="7467600"/>
          </a:xfrm>
        </p:spPr>
        <p:txBody>
          <a:bodyPr/>
          <a:lstStyle/>
          <a:p>
            <a:pPr marL="457200" indent="-457200" algn="l">
              <a:buFont typeface="Arial" panose="020B0604020202020204" pitchFamily="34" charset="0"/>
              <a:buChar char="•"/>
            </a:pPr>
            <a:endParaRPr lang="en-GB" dirty="0"/>
          </a:p>
          <a:p>
            <a:pPr marL="457200" indent="-457200" algn="l">
              <a:buFont typeface="Arial" panose="020B0604020202020204" pitchFamily="34" charset="0"/>
              <a:buChar char="•"/>
            </a:pPr>
            <a:endParaRPr lang="en-GB" dirty="0"/>
          </a:p>
          <a:p>
            <a:pPr marL="457200" indent="-457200" algn="l">
              <a:buFont typeface="Arial" panose="020B0604020202020204" pitchFamily="34" charset="0"/>
              <a:buChar char="•"/>
            </a:pPr>
            <a:r>
              <a:rPr lang="en-GB" dirty="0"/>
              <a:t>Health in All Policies” integrates health across government sectors (WHO, 2014). Health considerations are included in areas like housing, transport, and education.</a:t>
            </a:r>
          </a:p>
          <a:p>
            <a:pPr marL="457200" indent="-457200" algn="l">
              <a:buFont typeface="Arial" panose="020B0604020202020204" pitchFamily="34" charset="0"/>
              <a:buChar char="•"/>
            </a:pPr>
            <a:endParaRPr lang="en-GB" dirty="0"/>
          </a:p>
          <a:p>
            <a:pPr marL="457200" indent="-457200" algn="l">
              <a:buFont typeface="Arial" panose="020B0604020202020204" pitchFamily="34" charset="0"/>
              <a:buChar char="•"/>
            </a:pPr>
            <a:r>
              <a:rPr lang="en-GB" dirty="0"/>
              <a:t>Barriers include funding pressure and workforce shortages (Marmot and Bell, 2010). Financial and staffing pressures make it difficult to deliver ideal care.</a:t>
            </a:r>
          </a:p>
          <a:p>
            <a:pPr marL="457200" indent="-457200" algn="l">
              <a:buFont typeface="Arial" panose="020B0604020202020204" pitchFamily="34" charset="0"/>
              <a:buChar char="•"/>
            </a:pPr>
            <a:endParaRPr lang="en-GB" dirty="0"/>
          </a:p>
          <a:p>
            <a:endParaRPr lang="en-GB" dirty="0"/>
          </a:p>
        </p:txBody>
      </p:sp>
    </p:spTree>
    <p:extLst>
      <p:ext uri="{BB962C8B-B14F-4D97-AF65-F5344CB8AC3E}">
        <p14:creationId xmlns:p14="http://schemas.microsoft.com/office/powerpoint/2010/main" val="429255997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5">
            <a:lumMod val="40000"/>
            <a:lumOff val="60000"/>
          </a:schemeClr>
        </a:solidFill>
        <a:effectLst/>
      </p:bgPr>
    </p:bg>
    <p:spTree>
      <p:nvGrpSpPr>
        <p:cNvPr id="1" name="">
          <a:extLst>
            <a:ext uri="{FF2B5EF4-FFF2-40B4-BE49-F238E27FC236}">
              <a16:creationId xmlns:a16="http://schemas.microsoft.com/office/drawing/2014/main" id="{64EB5473-ABC3-77B0-B842-5F0CE89034F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CA00B88-067F-338D-3E8A-0F793A87BA04}"/>
              </a:ext>
            </a:extLst>
          </p:cNvPr>
          <p:cNvSpPr>
            <a:spLocks noGrp="1"/>
          </p:cNvSpPr>
          <p:nvPr>
            <p:ph type="ctrTitle"/>
          </p:nvPr>
        </p:nvSpPr>
        <p:spPr>
          <a:xfrm>
            <a:off x="685800" y="266701"/>
            <a:ext cx="17221200" cy="1066799"/>
          </a:xfrm>
        </p:spPr>
        <p:txBody>
          <a:bodyPr>
            <a:normAutofit fontScale="90000"/>
          </a:bodyPr>
          <a:lstStyle/>
          <a:p>
            <a:br>
              <a:rPr lang="en-GB" b="1" dirty="0">
                <a:solidFill>
                  <a:srgbClr val="000000"/>
                </a:solidFill>
                <a:latin typeface="Arial" panose="020B0604020202020204" pitchFamily="34" charset="0"/>
                <a:ea typeface="Arial MT Pro Bold"/>
                <a:cs typeface="Arial" panose="020B0604020202020204" pitchFamily="34" charset="0"/>
                <a:sym typeface="Arial MT Pro Bold"/>
              </a:rPr>
            </a:br>
            <a:br>
              <a:rPr lang="en-GB" b="1" dirty="0">
                <a:solidFill>
                  <a:srgbClr val="000000"/>
                </a:solidFill>
                <a:latin typeface="Arial" panose="020B0604020202020204" pitchFamily="34" charset="0"/>
                <a:ea typeface="Arial MT Pro Bold"/>
                <a:cs typeface="Arial" panose="020B0604020202020204" pitchFamily="34" charset="0"/>
                <a:sym typeface="Arial MT Pro Bold"/>
              </a:rPr>
            </a:br>
            <a:br>
              <a:rPr lang="en-GB" b="1" dirty="0">
                <a:solidFill>
                  <a:srgbClr val="000000"/>
                </a:solidFill>
                <a:latin typeface="Arial" panose="020B0604020202020204" pitchFamily="34" charset="0"/>
                <a:ea typeface="Arial MT Pro Bold"/>
                <a:cs typeface="Arial" panose="020B0604020202020204" pitchFamily="34" charset="0"/>
                <a:sym typeface="Arial MT Pro Bold"/>
              </a:rPr>
            </a:br>
            <a:r>
              <a:rPr lang="en-GB" b="1" dirty="0">
                <a:solidFill>
                  <a:srgbClr val="000000"/>
                </a:solidFill>
                <a:latin typeface="Arial" panose="020B0604020202020204" pitchFamily="34" charset="0"/>
                <a:ea typeface="Arial MT Pro Bold"/>
                <a:cs typeface="Arial" panose="020B0604020202020204" pitchFamily="34" charset="0"/>
                <a:sym typeface="Arial MT Pro Bold"/>
              </a:rPr>
              <a:t>Conclusion</a:t>
            </a:r>
            <a:br>
              <a:rPr lang="en-GB" b="1" dirty="0">
                <a:solidFill>
                  <a:srgbClr val="000000"/>
                </a:solidFill>
                <a:latin typeface="Arial" panose="020B0604020202020204" pitchFamily="34" charset="0"/>
                <a:ea typeface="Arial MT Pro Bold"/>
                <a:cs typeface="Arial" panose="020B0604020202020204" pitchFamily="34" charset="0"/>
                <a:sym typeface="Arial MT Pro Bold"/>
              </a:rPr>
            </a:br>
            <a:br>
              <a:rPr lang="en-GB" b="1" dirty="0">
                <a:solidFill>
                  <a:srgbClr val="000000"/>
                </a:solidFill>
                <a:latin typeface="Arial" panose="020B0604020202020204" pitchFamily="34" charset="0"/>
                <a:ea typeface="Arial MT Pro Bold"/>
                <a:cs typeface="Arial" panose="020B0604020202020204" pitchFamily="34" charset="0"/>
                <a:sym typeface="Arial MT Pro Bold"/>
              </a:rPr>
            </a:br>
            <a:br>
              <a:rPr lang="en-GB" b="1" dirty="0">
                <a:solidFill>
                  <a:srgbClr val="000000"/>
                </a:solidFill>
                <a:latin typeface="Arial" panose="020B0604020202020204" pitchFamily="34" charset="0"/>
                <a:ea typeface="Arial MT Pro Bold"/>
                <a:cs typeface="Arial" panose="020B0604020202020204" pitchFamily="34" charset="0"/>
                <a:sym typeface="Arial MT Pro Bold"/>
              </a:rPr>
            </a:br>
            <a:br>
              <a:rPr lang="en-GB" b="1" dirty="0">
                <a:solidFill>
                  <a:srgbClr val="000000"/>
                </a:solidFill>
                <a:latin typeface="Arial" panose="020B0604020202020204" pitchFamily="34" charset="0"/>
                <a:ea typeface="Arial MT Pro Bold"/>
                <a:cs typeface="Arial" panose="020B0604020202020204" pitchFamily="34" charset="0"/>
                <a:sym typeface="Arial MT Pro Bold"/>
              </a:rPr>
            </a:br>
            <a:endParaRPr lang="en-GB" dirty="0"/>
          </a:p>
        </p:txBody>
      </p:sp>
      <p:sp>
        <p:nvSpPr>
          <p:cNvPr id="3" name="Subtitle 2">
            <a:extLst>
              <a:ext uri="{FF2B5EF4-FFF2-40B4-BE49-F238E27FC236}">
                <a16:creationId xmlns:a16="http://schemas.microsoft.com/office/drawing/2014/main" id="{86E65737-DBBC-2A07-796A-D3A690B2ADB0}"/>
              </a:ext>
            </a:extLst>
          </p:cNvPr>
          <p:cNvSpPr>
            <a:spLocks noGrp="1"/>
          </p:cNvSpPr>
          <p:nvPr>
            <p:ph type="subTitle" idx="1"/>
          </p:nvPr>
        </p:nvSpPr>
        <p:spPr>
          <a:xfrm>
            <a:off x="1371600" y="1562100"/>
            <a:ext cx="15925800" cy="7467600"/>
          </a:xfrm>
        </p:spPr>
        <p:txBody>
          <a:bodyPr/>
          <a:lstStyle/>
          <a:p>
            <a:r>
              <a:rPr lang="en-GB" dirty="0">
                <a:solidFill>
                  <a:srgbClr val="FF0000"/>
                </a:solidFill>
              </a:rPr>
              <a:t> </a:t>
            </a:r>
          </a:p>
          <a:p>
            <a:pPr marL="457200" indent="-457200" algn="l">
              <a:buFont typeface="Arial" panose="020B0604020202020204" pitchFamily="34" charset="0"/>
              <a:buChar char="•"/>
            </a:pPr>
            <a:r>
              <a:rPr lang="en-GB" dirty="0"/>
              <a:t>Integrating health, wellbeing, and sustainability is essential for effective care. Bringing these ideas together creates stronger care systems.</a:t>
            </a:r>
          </a:p>
          <a:p>
            <a:pPr marL="457200" indent="-457200" algn="l">
              <a:buFont typeface="Arial" panose="020B0604020202020204" pitchFamily="34" charset="0"/>
              <a:buChar char="•"/>
            </a:pPr>
            <a:r>
              <a:rPr lang="en-GB" dirty="0"/>
              <a:t>Holistic approaches long‑term resilience, improves patient outcomes, and supports healthier communities. Patients receive better, more complete support.</a:t>
            </a:r>
          </a:p>
          <a:p>
            <a:endParaRPr lang="en-GB" dirty="0"/>
          </a:p>
        </p:txBody>
      </p:sp>
    </p:spTree>
    <p:extLst>
      <p:ext uri="{BB962C8B-B14F-4D97-AF65-F5344CB8AC3E}">
        <p14:creationId xmlns:p14="http://schemas.microsoft.com/office/powerpoint/2010/main" val="9390142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5">
            <a:lumMod val="40000"/>
            <a:lumOff val="60000"/>
          </a:schemeClr>
        </a:solidFill>
        <a:effectLst/>
      </p:bgPr>
    </p:bg>
    <p:spTree>
      <p:nvGrpSpPr>
        <p:cNvPr id="1" name="">
          <a:extLst>
            <a:ext uri="{FF2B5EF4-FFF2-40B4-BE49-F238E27FC236}">
              <a16:creationId xmlns:a16="http://schemas.microsoft.com/office/drawing/2014/main" id="{F3B3904B-FE66-1B57-308A-FD2AAB5E605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30D16F1-5267-7432-B9E7-66E7658893AA}"/>
              </a:ext>
            </a:extLst>
          </p:cNvPr>
          <p:cNvSpPr>
            <a:spLocks noGrp="1"/>
          </p:cNvSpPr>
          <p:nvPr>
            <p:ph type="ctrTitle"/>
          </p:nvPr>
        </p:nvSpPr>
        <p:spPr>
          <a:xfrm>
            <a:off x="685800" y="266701"/>
            <a:ext cx="17221200" cy="1066799"/>
          </a:xfrm>
        </p:spPr>
        <p:txBody>
          <a:bodyPr>
            <a:normAutofit fontScale="90000"/>
          </a:bodyPr>
          <a:lstStyle/>
          <a:p>
            <a:br>
              <a:rPr lang="en-GB" b="1" dirty="0">
                <a:solidFill>
                  <a:srgbClr val="000000"/>
                </a:solidFill>
                <a:latin typeface="Arial" panose="020B0604020202020204" pitchFamily="34" charset="0"/>
                <a:ea typeface="Arial MT Pro Bold"/>
                <a:cs typeface="Arial" panose="020B0604020202020204" pitchFamily="34" charset="0"/>
                <a:sym typeface="Arial MT Pro Bold"/>
              </a:rPr>
            </a:br>
            <a:br>
              <a:rPr lang="en-GB" b="1" dirty="0">
                <a:solidFill>
                  <a:srgbClr val="000000"/>
                </a:solidFill>
                <a:latin typeface="Arial" panose="020B0604020202020204" pitchFamily="34" charset="0"/>
                <a:ea typeface="Arial MT Pro Bold"/>
                <a:cs typeface="Arial" panose="020B0604020202020204" pitchFamily="34" charset="0"/>
                <a:sym typeface="Arial MT Pro Bold"/>
              </a:rPr>
            </a:br>
            <a:br>
              <a:rPr lang="en-GB" b="1" dirty="0">
                <a:solidFill>
                  <a:srgbClr val="000000"/>
                </a:solidFill>
                <a:latin typeface="Arial" panose="020B0604020202020204" pitchFamily="34" charset="0"/>
                <a:ea typeface="Arial MT Pro Bold"/>
                <a:cs typeface="Arial" panose="020B0604020202020204" pitchFamily="34" charset="0"/>
                <a:sym typeface="Arial MT Pro Bold"/>
              </a:rPr>
            </a:br>
            <a:r>
              <a:rPr lang="en-GB" b="1" dirty="0">
                <a:solidFill>
                  <a:srgbClr val="000000"/>
                </a:solidFill>
                <a:latin typeface="Arial" panose="020B0604020202020204" pitchFamily="34" charset="0"/>
                <a:ea typeface="Arial MT Pro Bold"/>
                <a:cs typeface="Arial" panose="020B0604020202020204" pitchFamily="34" charset="0"/>
                <a:sym typeface="Arial MT Pro Bold"/>
              </a:rPr>
              <a:t>References</a:t>
            </a:r>
            <a:br>
              <a:rPr lang="en-GB" b="1" dirty="0">
                <a:solidFill>
                  <a:srgbClr val="000000"/>
                </a:solidFill>
                <a:latin typeface="Arial" panose="020B0604020202020204" pitchFamily="34" charset="0"/>
                <a:ea typeface="Arial MT Pro Bold"/>
                <a:cs typeface="Arial" panose="020B0604020202020204" pitchFamily="34" charset="0"/>
                <a:sym typeface="Arial MT Pro Bold"/>
              </a:rPr>
            </a:br>
            <a:br>
              <a:rPr lang="en-GB" b="1" dirty="0">
                <a:solidFill>
                  <a:srgbClr val="000000"/>
                </a:solidFill>
                <a:latin typeface="Arial" panose="020B0604020202020204" pitchFamily="34" charset="0"/>
                <a:ea typeface="Arial MT Pro Bold"/>
                <a:cs typeface="Arial" panose="020B0604020202020204" pitchFamily="34" charset="0"/>
                <a:sym typeface="Arial MT Pro Bold"/>
              </a:rPr>
            </a:br>
            <a:br>
              <a:rPr lang="en-GB" b="1" dirty="0">
                <a:solidFill>
                  <a:srgbClr val="000000"/>
                </a:solidFill>
                <a:latin typeface="Arial" panose="020B0604020202020204" pitchFamily="34" charset="0"/>
                <a:ea typeface="Arial MT Pro Bold"/>
                <a:cs typeface="Arial" panose="020B0604020202020204" pitchFamily="34" charset="0"/>
                <a:sym typeface="Arial MT Pro Bold"/>
              </a:rPr>
            </a:br>
            <a:br>
              <a:rPr lang="en-GB" b="1" dirty="0">
                <a:solidFill>
                  <a:srgbClr val="000000"/>
                </a:solidFill>
                <a:latin typeface="Arial" panose="020B0604020202020204" pitchFamily="34" charset="0"/>
                <a:ea typeface="Arial MT Pro Bold"/>
                <a:cs typeface="Arial" panose="020B0604020202020204" pitchFamily="34" charset="0"/>
                <a:sym typeface="Arial MT Pro Bold"/>
              </a:rPr>
            </a:br>
            <a:endParaRPr lang="en-GB" dirty="0"/>
          </a:p>
        </p:txBody>
      </p:sp>
      <p:sp>
        <p:nvSpPr>
          <p:cNvPr id="3" name="Subtitle 2">
            <a:extLst>
              <a:ext uri="{FF2B5EF4-FFF2-40B4-BE49-F238E27FC236}">
                <a16:creationId xmlns:a16="http://schemas.microsoft.com/office/drawing/2014/main" id="{B78FE3A4-9546-9249-10B7-5E8A4E34524D}"/>
              </a:ext>
            </a:extLst>
          </p:cNvPr>
          <p:cNvSpPr>
            <a:spLocks noGrp="1"/>
          </p:cNvSpPr>
          <p:nvPr>
            <p:ph type="subTitle" idx="1"/>
          </p:nvPr>
        </p:nvSpPr>
        <p:spPr>
          <a:xfrm>
            <a:off x="1371600" y="1562100"/>
            <a:ext cx="15925800" cy="7467600"/>
          </a:xfrm>
        </p:spPr>
        <p:txBody>
          <a:bodyPr>
            <a:normAutofit fontScale="47500" lnSpcReduction="20000"/>
          </a:bodyPr>
          <a:lstStyle/>
          <a:p>
            <a:endParaRPr lang="en-GB" dirty="0">
              <a:solidFill>
                <a:srgbClr val="FF0000"/>
              </a:solidFill>
            </a:endParaRPr>
          </a:p>
          <a:p>
            <a:pPr marL="571500" indent="-571500" algn="l">
              <a:buFont typeface="Arial" panose="020B0604020202020204" pitchFamily="34" charset="0"/>
              <a:buChar char="•"/>
            </a:pPr>
            <a:r>
              <a:rPr lang="en-US" sz="4200" dirty="0"/>
              <a:t>Baxter, S., Johnson, M., Chambers, D., Sutton, A., Goyder, E. and Booth, A. (2018). The Effects of Integrated care: a Systematic Review of UK and International Evidence. </a:t>
            </a:r>
            <a:r>
              <a:rPr lang="en-US" sz="4200" i="1" dirty="0"/>
              <a:t>BMC Health Services Research</a:t>
            </a:r>
            <a:r>
              <a:rPr lang="en-US" sz="4200" dirty="0"/>
              <a:t>, [online] 18(1). </a:t>
            </a:r>
            <a:r>
              <a:rPr lang="en-US" sz="4200" dirty="0" err="1"/>
              <a:t>doi:</a:t>
            </a:r>
            <a:r>
              <a:rPr lang="en-US" sz="4200" dirty="0" err="1">
                <a:hlinkClick r:id="rId2"/>
              </a:rPr>
              <a:t>https</a:t>
            </a:r>
            <a:r>
              <a:rPr lang="en-US" sz="4200" dirty="0">
                <a:hlinkClick r:id="rId2"/>
              </a:rPr>
              <a:t>://doi.org/10.1186/s12913-018-3161-3</a:t>
            </a:r>
            <a:r>
              <a:rPr lang="en-US" sz="4200" dirty="0"/>
              <a:t>.</a:t>
            </a:r>
            <a:endParaRPr lang="en-GB" sz="4200" dirty="0"/>
          </a:p>
          <a:p>
            <a:pPr marL="571500" indent="-571500" algn="l">
              <a:buFont typeface="Arial" panose="020B0604020202020204" pitchFamily="34" charset="0"/>
              <a:buChar char="•"/>
            </a:pPr>
            <a:r>
              <a:rPr lang="en-US" sz="4200" dirty="0"/>
              <a:t>Brundtland, G.H. (1987). Our Common future: Report of the World Commission on Environment and Development. </a:t>
            </a:r>
            <a:r>
              <a:rPr lang="en-US" sz="4200" i="1" dirty="0"/>
              <a:t>International Affairs</a:t>
            </a:r>
            <a:r>
              <a:rPr lang="en-US" sz="4200" dirty="0"/>
              <a:t>, 64(1).</a:t>
            </a:r>
            <a:endParaRPr lang="en-GB" sz="4200" dirty="0"/>
          </a:p>
          <a:p>
            <a:pPr marL="571500" indent="-571500" algn="l">
              <a:buFont typeface="Arial" panose="020B0604020202020204" pitchFamily="34" charset="0"/>
              <a:buChar char="•"/>
            </a:pPr>
            <a:r>
              <a:rPr lang="en-US" sz="4200" dirty="0"/>
              <a:t>Dodge, R., Daly, A.P., Huyton, J. and Sanders, L.D. (2012). The challenge of defining wellbeing. </a:t>
            </a:r>
            <a:r>
              <a:rPr lang="en-US" sz="4200" i="1" dirty="0"/>
              <a:t>International Journal of Wellbeing</a:t>
            </a:r>
            <a:r>
              <a:rPr lang="en-US" sz="4200" dirty="0"/>
              <a:t>, [online] 2(3). Available at: </a:t>
            </a:r>
            <a:r>
              <a:rPr lang="en-US" sz="4200" dirty="0">
                <a:hlinkClick r:id="rId3"/>
              </a:rPr>
              <a:t>https://internationaljournalofwellbeing.org/index.php/ijow/article/view/89</a:t>
            </a:r>
            <a:r>
              <a:rPr lang="en-US" sz="4200" dirty="0"/>
              <a:t>.</a:t>
            </a:r>
            <a:endParaRPr lang="en-GB" sz="4200" dirty="0"/>
          </a:p>
          <a:p>
            <a:pPr marL="571500" indent="-571500" algn="l">
              <a:buFont typeface="Arial" panose="020B0604020202020204" pitchFamily="34" charset="0"/>
              <a:buChar char="•"/>
            </a:pPr>
            <a:r>
              <a:rPr lang="en-US" sz="4200" dirty="0"/>
              <a:t>Drinkwater, C., Wildman, J. and Moffatt, S. (2019). Social Prescribing. </a:t>
            </a:r>
            <a:r>
              <a:rPr lang="en-US" sz="4200" i="1" dirty="0"/>
              <a:t>BMJ</a:t>
            </a:r>
            <a:r>
              <a:rPr lang="en-US" sz="4200" dirty="0"/>
              <a:t>, [online] 364(364), p.l1285. </a:t>
            </a:r>
            <a:r>
              <a:rPr lang="en-US" sz="4200" dirty="0" err="1"/>
              <a:t>doi:</a:t>
            </a:r>
            <a:r>
              <a:rPr lang="en-US" sz="4200" dirty="0" err="1">
                <a:hlinkClick r:id="rId4"/>
              </a:rPr>
              <a:t>https</a:t>
            </a:r>
            <a:r>
              <a:rPr lang="en-US" sz="4200" dirty="0">
                <a:hlinkClick r:id="rId4"/>
              </a:rPr>
              <a:t>://doi.org/10.1136/bmj.l1285</a:t>
            </a:r>
            <a:r>
              <a:rPr lang="en-US" sz="4200" dirty="0"/>
              <a:t>.</a:t>
            </a:r>
            <a:endParaRPr lang="en-GB" sz="4200" dirty="0"/>
          </a:p>
          <a:p>
            <a:pPr marL="571500" indent="-571500" algn="l">
              <a:buFont typeface="Arial" panose="020B0604020202020204" pitchFamily="34" charset="0"/>
              <a:buChar char="•"/>
            </a:pPr>
            <a:r>
              <a:rPr lang="en-US" sz="4200" dirty="0"/>
              <a:t>Goddard, M. (2023). Integrated care systems and equity: prospects and plans. </a:t>
            </a:r>
            <a:r>
              <a:rPr lang="en-US" sz="4200" i="1" dirty="0"/>
              <a:t>Journal of Integrated Care</a:t>
            </a:r>
            <a:r>
              <a:rPr lang="en-US" sz="4200" dirty="0"/>
              <a:t>, 31(5), pp.29–42. </a:t>
            </a:r>
            <a:r>
              <a:rPr lang="en-US" sz="4200" dirty="0" err="1"/>
              <a:t>doi:</a:t>
            </a:r>
            <a:r>
              <a:rPr lang="en-US" sz="4200" dirty="0" err="1">
                <a:hlinkClick r:id="rId5"/>
              </a:rPr>
              <a:t>https</a:t>
            </a:r>
            <a:r>
              <a:rPr lang="en-US" sz="4200" dirty="0">
                <a:hlinkClick r:id="rId5"/>
              </a:rPr>
              <a:t>://doi.org/10.1108/jica-08-2022-0044</a:t>
            </a:r>
            <a:r>
              <a:rPr lang="en-US" sz="4200" dirty="0"/>
              <a:t>.</a:t>
            </a:r>
            <a:endParaRPr lang="en-GB" sz="4200" dirty="0"/>
          </a:p>
          <a:p>
            <a:pPr marL="571500" indent="-571500" algn="l">
              <a:buFont typeface="Arial" panose="020B0604020202020204" pitchFamily="34" charset="0"/>
              <a:buChar char="•"/>
            </a:pPr>
            <a:r>
              <a:rPr lang="en-US" sz="4200" dirty="0"/>
              <a:t>Greenhalgh, T., Vijayaraghavan, S., </a:t>
            </a:r>
            <a:r>
              <a:rPr lang="en-US" sz="4200" dirty="0" err="1"/>
              <a:t>Wherton</a:t>
            </a:r>
            <a:r>
              <a:rPr lang="en-US" sz="4200" dirty="0"/>
              <a:t>, J., Shaw, S., Byrne, E., Campbell-Richards, D., Bhattacharya, S., Hanson, P., Ramoutar, S., Gutteridge, C., Hodkinson, I., Collard, A. and Morris, J. (2016). Virtual online consultations: advantages and limitations (VOCAL) study. </a:t>
            </a:r>
            <a:r>
              <a:rPr lang="en-US" sz="4200" i="1" dirty="0"/>
              <a:t>BMJ Open</a:t>
            </a:r>
            <a:r>
              <a:rPr lang="en-US" sz="4200" dirty="0"/>
              <a:t>, [online] 6(1), p.e009388. </a:t>
            </a:r>
            <a:r>
              <a:rPr lang="en-US" sz="4200" dirty="0" err="1"/>
              <a:t>doi:</a:t>
            </a:r>
            <a:r>
              <a:rPr lang="en-US" sz="4200" dirty="0" err="1">
                <a:hlinkClick r:id="rId6"/>
              </a:rPr>
              <a:t>https</a:t>
            </a:r>
            <a:r>
              <a:rPr lang="en-US" sz="4200" dirty="0">
                <a:hlinkClick r:id="rId6"/>
              </a:rPr>
              <a:t>://doi.org/10.1136/bmjopen-2015-009388</a:t>
            </a:r>
            <a:r>
              <a:rPr lang="en-US" sz="4200" dirty="0"/>
              <a:t>.</a:t>
            </a:r>
            <a:endParaRPr lang="en-GB" sz="4200" dirty="0"/>
          </a:p>
          <a:p>
            <a:pPr marL="571500" indent="-571500" algn="l">
              <a:buFont typeface="Arial" panose="020B0604020202020204" pitchFamily="34" charset="0"/>
              <a:buChar char="•"/>
            </a:pPr>
            <a:r>
              <a:rPr lang="en-US" sz="4200" dirty="0"/>
              <a:t>Marmot, M. and Bell, R. (2010). Fair society, Healthy Lives. </a:t>
            </a:r>
            <a:r>
              <a:rPr lang="en-US" sz="4200" i="1" dirty="0"/>
              <a:t>Public Health</a:t>
            </a:r>
            <a:r>
              <a:rPr lang="en-US" sz="4200" dirty="0"/>
              <a:t>, [online] 126(1), pp.S4–S10. </a:t>
            </a:r>
            <a:r>
              <a:rPr lang="en-US" sz="4200" dirty="0" err="1"/>
              <a:t>doi:</a:t>
            </a:r>
            <a:r>
              <a:rPr lang="en-US" sz="4200" dirty="0" err="1">
                <a:hlinkClick r:id="rId7"/>
              </a:rPr>
              <a:t>https</a:t>
            </a:r>
            <a:r>
              <a:rPr lang="en-US" sz="4200" dirty="0">
                <a:hlinkClick r:id="rId7"/>
              </a:rPr>
              <a:t>://doi.org/10.1016/j.puhe.2012.05.014</a:t>
            </a:r>
            <a:r>
              <a:rPr lang="en-US" sz="4200" dirty="0"/>
              <a:t>.</a:t>
            </a:r>
            <a:endParaRPr lang="en-GB" sz="4200" dirty="0"/>
          </a:p>
          <a:p>
            <a:pPr marL="571500" indent="-571500" algn="l">
              <a:buFont typeface="Arial" panose="020B0604020202020204" pitchFamily="34" charset="0"/>
              <a:buChar char="•"/>
            </a:pPr>
            <a:r>
              <a:rPr lang="en-US" sz="4200" dirty="0"/>
              <a:t>NHS England (2019). </a:t>
            </a:r>
            <a:r>
              <a:rPr lang="en-US" sz="4200" i="1" dirty="0"/>
              <a:t>NHS Long Term Plan</a:t>
            </a:r>
            <a:r>
              <a:rPr lang="en-US" sz="4200" dirty="0"/>
              <a:t>. [online] NHS England. Available at: </a:t>
            </a:r>
            <a:r>
              <a:rPr lang="en-US" sz="4200" dirty="0">
                <a:hlinkClick r:id="rId8"/>
              </a:rPr>
              <a:t>https://www.longtermplan.nhs.uk/</a:t>
            </a:r>
            <a:r>
              <a:rPr lang="en-US" sz="4200" dirty="0"/>
              <a:t>.</a:t>
            </a:r>
            <a:endParaRPr lang="en-GB" sz="4200" dirty="0"/>
          </a:p>
          <a:p>
            <a:pPr marL="571500" indent="-571500" algn="l">
              <a:buFont typeface="Arial" panose="020B0604020202020204" pitchFamily="34" charset="0"/>
              <a:buChar char="•"/>
            </a:pPr>
            <a:r>
              <a:rPr lang="en-US" sz="4200" dirty="0"/>
              <a:t>Public Health England (2020). </a:t>
            </a:r>
            <a:r>
              <a:rPr lang="en-US" sz="4200" i="1" dirty="0"/>
              <a:t>PHE strategy 2020 to 2025</a:t>
            </a:r>
            <a:r>
              <a:rPr lang="en-US" sz="4200" dirty="0"/>
              <a:t>. [online] GOV.UK. Available at: </a:t>
            </a:r>
            <a:r>
              <a:rPr lang="en-US" sz="4200" dirty="0">
                <a:hlinkClick r:id="rId9"/>
              </a:rPr>
              <a:t>https://www.gov.uk/government/publications/phe-strategy-2020-to-2025</a:t>
            </a:r>
            <a:r>
              <a:rPr lang="en-US" sz="4200" dirty="0"/>
              <a:t>.</a:t>
            </a:r>
            <a:endParaRPr lang="en-GB" sz="4200" dirty="0"/>
          </a:p>
          <a:p>
            <a:pPr marL="571500" indent="-571500" algn="l">
              <a:buFont typeface="Arial" panose="020B0604020202020204" pitchFamily="34" charset="0"/>
              <a:buChar char="•"/>
            </a:pPr>
            <a:r>
              <a:rPr lang="en-US" sz="4200" dirty="0"/>
              <a:t>Quevedo, M. (2025). </a:t>
            </a:r>
            <a:r>
              <a:rPr lang="en-US" sz="4200" i="1" dirty="0"/>
              <a:t>(Engel, 1977). the Need for a New Medical Model</a:t>
            </a:r>
            <a:r>
              <a:rPr lang="en-US" sz="4200" dirty="0"/>
              <a:t>. [online] Scribd. Available at: </a:t>
            </a:r>
            <a:r>
              <a:rPr lang="en-US" sz="4200" dirty="0">
                <a:hlinkClick r:id="rId10"/>
              </a:rPr>
              <a:t>https://www.scribd.com/document/625217332/Engel-1977-the-Need-for-a-New-Medical-Model</a:t>
            </a:r>
            <a:r>
              <a:rPr lang="en-US" sz="4200" dirty="0"/>
              <a:t>.</a:t>
            </a:r>
            <a:endParaRPr lang="en-GB" sz="4200" dirty="0"/>
          </a:p>
          <a:p>
            <a:pPr marL="571500" indent="-571500" algn="l">
              <a:buFont typeface="Arial" panose="020B0604020202020204" pitchFamily="34" charset="0"/>
              <a:buChar char="•"/>
            </a:pPr>
            <a:r>
              <a:rPr lang="en-US" sz="4200" dirty="0"/>
              <a:t>Valdes, D., </a:t>
            </a:r>
            <a:r>
              <a:rPr lang="en-US" sz="4200" dirty="0" err="1"/>
              <a:t>Alqazlan</a:t>
            </a:r>
            <a:r>
              <a:rPr lang="en-US" sz="4200" dirty="0"/>
              <a:t>, L., Procter, R. and Dale, J. (2022). Global evidence on the rapid adoption of telemedicine in primary care during the first 2 years of the COVID-19 pandemic: a scoping review protocol. </a:t>
            </a:r>
            <a:r>
              <a:rPr lang="en-US" sz="4200" i="1" dirty="0"/>
              <a:t>Systematic Reviews</a:t>
            </a:r>
            <a:r>
              <a:rPr lang="en-US" sz="4200" dirty="0"/>
              <a:t>, 11(1). </a:t>
            </a:r>
            <a:r>
              <a:rPr lang="en-US" sz="4200" dirty="0" err="1"/>
              <a:t>doi:</a:t>
            </a:r>
            <a:r>
              <a:rPr lang="en-US" sz="4200" dirty="0" err="1">
                <a:hlinkClick r:id="rId11"/>
              </a:rPr>
              <a:t>https</a:t>
            </a:r>
            <a:r>
              <a:rPr lang="en-US" sz="4200" dirty="0">
                <a:hlinkClick r:id="rId11"/>
              </a:rPr>
              <a:t>://doi.org/10.1186/s13643-022-01934-3</a:t>
            </a:r>
            <a:r>
              <a:rPr lang="en-US" sz="4200" dirty="0"/>
              <a:t>.</a:t>
            </a:r>
            <a:endParaRPr lang="en-GB" sz="4200" dirty="0"/>
          </a:p>
          <a:p>
            <a:pPr marL="571500" indent="-571500" algn="l">
              <a:buFont typeface="Arial" panose="020B0604020202020204" pitchFamily="34" charset="0"/>
              <a:buChar char="•"/>
            </a:pPr>
            <a:r>
              <a:rPr lang="en-US" sz="4200" dirty="0"/>
              <a:t>WHO (2014). </a:t>
            </a:r>
            <a:r>
              <a:rPr lang="en-US" sz="4200" i="1" dirty="0"/>
              <a:t>Health in all policies: Helsinki statement. Framework for country action</a:t>
            </a:r>
            <a:r>
              <a:rPr lang="en-US" sz="4200" dirty="0"/>
              <a:t>. [online] www.who.int. Available at: </a:t>
            </a:r>
            <a:r>
              <a:rPr lang="en-US" sz="4200" dirty="0">
                <a:hlinkClick r:id="rId12"/>
              </a:rPr>
              <a:t>https://www.who.int/publications/i/item/9789241506908</a:t>
            </a:r>
            <a:r>
              <a:rPr lang="en-US" sz="4200" dirty="0"/>
              <a:t>.</a:t>
            </a:r>
            <a:endParaRPr lang="en-GB" sz="4200" dirty="0"/>
          </a:p>
          <a:p>
            <a:pPr marL="571500" indent="-571500" algn="l">
              <a:buFont typeface="Arial" panose="020B0604020202020204" pitchFamily="34" charset="0"/>
              <a:buChar char="•"/>
            </a:pPr>
            <a:r>
              <a:rPr lang="en-US" sz="4200" dirty="0"/>
              <a:t>WHO (2022). </a:t>
            </a:r>
            <a:r>
              <a:rPr lang="en-US" sz="4200" i="1" dirty="0"/>
              <a:t>Sustainable Development Goals</a:t>
            </a:r>
            <a:r>
              <a:rPr lang="en-US" sz="4200" dirty="0"/>
              <a:t>. [online] www.who.int. Available at: </a:t>
            </a:r>
            <a:r>
              <a:rPr lang="en-US" sz="4200" dirty="0">
                <a:hlinkClick r:id="rId13"/>
              </a:rPr>
              <a:t>https://www.who.int/data/gho/data/themes/sustainable-development-goals</a:t>
            </a:r>
            <a:r>
              <a:rPr lang="en-US" sz="4200" dirty="0"/>
              <a:t>.</a:t>
            </a:r>
            <a:endParaRPr lang="en-GB" sz="4200" dirty="0"/>
          </a:p>
          <a:p>
            <a:pPr marL="571500" indent="-571500" algn="l">
              <a:buFont typeface="Arial" panose="020B0604020202020204" pitchFamily="34" charset="0"/>
              <a:buChar char="•"/>
            </a:pPr>
            <a:r>
              <a:rPr lang="en-US" sz="4200" dirty="0"/>
              <a:t>World Health Organization (1948). </a:t>
            </a:r>
            <a:r>
              <a:rPr lang="en-US" sz="4200" i="1" dirty="0"/>
              <a:t>Constitution of the world health organization</a:t>
            </a:r>
            <a:r>
              <a:rPr lang="en-US" sz="4200" dirty="0"/>
              <a:t>. [online] World Health Organization. Available at: </a:t>
            </a:r>
            <a:r>
              <a:rPr lang="en-US" sz="4200" dirty="0">
                <a:hlinkClick r:id="rId14"/>
              </a:rPr>
              <a:t>https://www.who.int/about/governance/constitution</a:t>
            </a:r>
            <a:r>
              <a:rPr lang="en-US" sz="4200" dirty="0"/>
              <a:t>.</a:t>
            </a:r>
            <a:endParaRPr lang="en-GB" sz="4200" dirty="0"/>
          </a:p>
          <a:p>
            <a:pPr marL="457200" indent="-457200" algn="l">
              <a:buFont typeface="Arial" panose="020B0604020202020204" pitchFamily="34" charset="0"/>
              <a:buChar char="•"/>
            </a:pPr>
            <a:endParaRPr lang="en-GB" dirty="0"/>
          </a:p>
          <a:p>
            <a:endParaRPr lang="en-GB" dirty="0">
              <a:solidFill>
                <a:srgbClr val="FF0000"/>
              </a:solidFill>
            </a:endParaRPr>
          </a:p>
        </p:txBody>
      </p:sp>
    </p:spTree>
    <p:extLst>
      <p:ext uri="{BB962C8B-B14F-4D97-AF65-F5344CB8AC3E}">
        <p14:creationId xmlns:p14="http://schemas.microsoft.com/office/powerpoint/2010/main" val="230936219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805</TotalTime>
  <Words>1648</Words>
  <Application>Microsoft Office PowerPoint</Application>
  <PresentationFormat>Custom</PresentationFormat>
  <Paragraphs>95</Paragraphs>
  <Slides>13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Calibri</vt:lpstr>
      <vt:lpstr>Arial</vt:lpstr>
      <vt:lpstr>Arial MT Pro Bold</vt:lpstr>
      <vt:lpstr>Office Theme</vt:lpstr>
      <vt:lpstr>PowerPoint Presentation</vt:lpstr>
      <vt:lpstr>Table of Contents </vt:lpstr>
      <vt:lpstr>Introduction </vt:lpstr>
      <vt:lpstr> Key concepts  </vt:lpstr>
      <vt:lpstr>  Relevance   </vt:lpstr>
      <vt:lpstr>   Integration of health and wellbeing approaches     </vt:lpstr>
      <vt:lpstr>   Theoretical Perspectives    </vt:lpstr>
      <vt:lpstr>     Service Delivery      </vt:lpstr>
      <vt:lpstr>     Public Health Initiatives     </vt:lpstr>
      <vt:lpstr>   Equity and Access   </vt:lpstr>
      <vt:lpstr>    Policy and Governance     </vt:lpstr>
      <vt:lpstr>   Conclusion    </vt:lpstr>
      <vt:lpstr>   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Student name: Ana Kuralova Student ID: 2232325 Module name: Independent Project Module code: BMHP6020</dc:title>
  <cp:lastModifiedBy>Sona Jandi</cp:lastModifiedBy>
  <cp:revision>5</cp:revision>
  <dcterms:created xsi:type="dcterms:W3CDTF">2006-08-16T00:00:00Z</dcterms:created>
  <dcterms:modified xsi:type="dcterms:W3CDTF">2025-11-21T09:18:51Z</dcterms:modified>
  <dc:identifier>DAG2gEmTBE8</dc:identifier>
</cp:coreProperties>
</file>