
<file path=[Content_Types].xml><?xml version="1.0" encoding="utf-8"?>
<Types xmlns="http://schemas.openxmlformats.org/package/2006/content-types">
  <Default Extension="jfif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11AC937-53DD-4C2F-9088-0546EC19AD59}" v="49" dt="2026-10-20T09:09:44.6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81" autoAdjust="0"/>
    <p:restoredTop sz="95274" autoAdjust="0"/>
  </p:normalViewPr>
  <p:slideViewPr>
    <p:cSldViewPr snapToGrid="0" snapToObjects="1">
      <p:cViewPr varScale="1">
        <p:scale>
          <a:sx n="69" d="100"/>
          <a:sy n="69" d="100"/>
        </p:scale>
        <p:origin x="7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na Ur Rehman (2329511)" userId="dbef7888-0a9b-4376-a27f-bed1833d0440" providerId="ADAL" clId="{D41D4B42-FECE-41B6-8E89-9737DA5F77D5}"/>
    <pc:docChg chg="undo custSel modSld">
      <pc:chgData name="Hasna Ur Rehman (2329511)" userId="dbef7888-0a9b-4376-a27f-bed1833d0440" providerId="ADAL" clId="{D41D4B42-FECE-41B6-8E89-9737DA5F77D5}" dt="2026-10-20T09:16:55.340" v="3624" actId="20577"/>
      <pc:docMkLst>
        <pc:docMk/>
      </pc:docMkLst>
      <pc:sldChg chg="modSp mod">
        <pc:chgData name="Hasna Ur Rehman (2329511)" userId="dbef7888-0a9b-4376-a27f-bed1833d0440" providerId="ADAL" clId="{D41D4B42-FECE-41B6-8E89-9737DA5F77D5}" dt="2026-10-20T09:16:55.340" v="3624" actId="20577"/>
        <pc:sldMkLst>
          <pc:docMk/>
          <pc:sldMk cId="0" sldId="256"/>
        </pc:sldMkLst>
        <pc:spChg chg="mod">
          <ac:chgData name="Hasna Ur Rehman (2329511)" userId="dbef7888-0a9b-4376-a27f-bed1833d0440" providerId="ADAL" clId="{D41D4B42-FECE-41B6-8E89-9737DA5F77D5}" dt="2026-10-19T12:51:09.555" v="402" actId="113"/>
          <ac:spMkLst>
            <pc:docMk/>
            <pc:sldMk cId="0" sldId="256"/>
            <ac:spMk id="4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20T09:16:55.340" v="3624" actId="20577"/>
          <ac:spMkLst>
            <pc:docMk/>
            <pc:sldMk cId="0" sldId="256"/>
            <ac:spMk id="5" creationId="{00000000-0000-0000-0000-000000000000}"/>
          </ac:spMkLst>
        </pc:spChg>
      </pc:sldChg>
      <pc:sldChg chg="modSp mod">
        <pc:chgData name="Hasna Ur Rehman (2329511)" userId="dbef7888-0a9b-4376-a27f-bed1833d0440" providerId="ADAL" clId="{D41D4B42-FECE-41B6-8E89-9737DA5F77D5}" dt="2026-10-19T11:50:40.562" v="27" actId="20577"/>
        <pc:sldMkLst>
          <pc:docMk/>
          <pc:sldMk cId="0" sldId="257"/>
        </pc:sldMkLst>
        <pc:spChg chg="mod">
          <ac:chgData name="Hasna Ur Rehman (2329511)" userId="dbef7888-0a9b-4376-a27f-bed1833d0440" providerId="ADAL" clId="{D41D4B42-FECE-41B6-8E89-9737DA5F77D5}" dt="2026-10-19T11:47:20.407" v="6" actId="255"/>
          <ac:spMkLst>
            <pc:docMk/>
            <pc:sldMk cId="0" sldId="257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49:08.255" v="18" actId="14100"/>
          <ac:spMkLst>
            <pc:docMk/>
            <pc:sldMk cId="0" sldId="257"/>
            <ac:spMk id="5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47:43.133" v="8" actId="255"/>
          <ac:spMkLst>
            <pc:docMk/>
            <pc:sldMk cId="0" sldId="257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0:40.562" v="27" actId="20577"/>
          <ac:spMkLst>
            <pc:docMk/>
            <pc:sldMk cId="0" sldId="257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49:00.035" v="17" actId="14100"/>
          <ac:spMkLst>
            <pc:docMk/>
            <pc:sldMk cId="0" sldId="257"/>
            <ac:spMk id="8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48:10.832" v="10" actId="255"/>
          <ac:spMkLst>
            <pc:docMk/>
            <pc:sldMk cId="0" sldId="257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0:07.840" v="23" actId="255"/>
          <ac:spMkLst>
            <pc:docMk/>
            <pc:sldMk cId="0" sldId="257"/>
            <ac:spMk id="10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1:49:30.268" v="22" actId="14100"/>
          <ac:picMkLst>
            <pc:docMk/>
            <pc:sldMk cId="0" sldId="257"/>
            <ac:picMk id="12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1:51:34.480" v="38" actId="14100"/>
        <pc:sldMkLst>
          <pc:docMk/>
          <pc:sldMk cId="0" sldId="258"/>
        </pc:sldMkLst>
        <pc:spChg chg="mod">
          <ac:chgData name="Hasna Ur Rehman (2329511)" userId="dbef7888-0a9b-4376-a27f-bed1833d0440" providerId="ADAL" clId="{D41D4B42-FECE-41B6-8E89-9737DA5F77D5}" dt="2026-10-19T11:51:00.984" v="32" actId="255"/>
          <ac:spMkLst>
            <pc:docMk/>
            <pc:sldMk cId="0" sldId="258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1:24.158" v="35" actId="255"/>
          <ac:spMkLst>
            <pc:docMk/>
            <pc:sldMk cId="0" sldId="258"/>
            <ac:spMk id="5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1:51:34.480" v="38" actId="14100"/>
          <ac:picMkLst>
            <pc:docMk/>
            <pc:sldMk cId="0" sldId="258"/>
            <ac:picMk id="7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1:54:15.508" v="60" actId="2710"/>
        <pc:sldMkLst>
          <pc:docMk/>
          <pc:sldMk cId="0" sldId="259"/>
        </pc:sldMkLst>
        <pc:spChg chg="mod">
          <ac:chgData name="Hasna Ur Rehman (2329511)" userId="dbef7888-0a9b-4376-a27f-bed1833d0440" providerId="ADAL" clId="{D41D4B42-FECE-41B6-8E89-9737DA5F77D5}" dt="2026-10-19T11:52:24.147" v="43" actId="255"/>
          <ac:spMkLst>
            <pc:docMk/>
            <pc:sldMk cId="0" sldId="259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4:03.088" v="58" actId="2710"/>
          <ac:spMkLst>
            <pc:docMk/>
            <pc:sldMk cId="0" sldId="259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3:56.248" v="57" actId="2710"/>
          <ac:spMkLst>
            <pc:docMk/>
            <pc:sldMk cId="0" sldId="259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4:08.398" v="59" actId="2710"/>
          <ac:spMkLst>
            <pc:docMk/>
            <pc:sldMk cId="0" sldId="259"/>
            <ac:spMk id="1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4:15.508" v="60" actId="2710"/>
          <ac:spMkLst>
            <pc:docMk/>
            <pc:sldMk cId="0" sldId="259"/>
            <ac:spMk id="15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3:47.197" v="56" actId="2710"/>
          <ac:spMkLst>
            <pc:docMk/>
            <pc:sldMk cId="0" sldId="259"/>
            <ac:spMk id="1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3:30.021" v="53" actId="255"/>
          <ac:spMkLst>
            <pc:docMk/>
            <pc:sldMk cId="0" sldId="259"/>
            <ac:spMk id="20" creationId="{00000000-0000-0000-0000-000000000000}"/>
          </ac:spMkLst>
        </pc:spChg>
      </pc:sldChg>
      <pc:sldChg chg="modSp mod">
        <pc:chgData name="Hasna Ur Rehman (2329511)" userId="dbef7888-0a9b-4376-a27f-bed1833d0440" providerId="ADAL" clId="{D41D4B42-FECE-41B6-8E89-9737DA5F77D5}" dt="2026-10-19T12:51:24.176" v="403" actId="20577"/>
        <pc:sldMkLst>
          <pc:docMk/>
          <pc:sldMk cId="0" sldId="260"/>
        </pc:sldMkLst>
        <pc:spChg chg="mod">
          <ac:chgData name="Hasna Ur Rehman (2329511)" userId="dbef7888-0a9b-4376-a27f-bed1833d0440" providerId="ADAL" clId="{D41D4B42-FECE-41B6-8E89-9737DA5F77D5}" dt="2026-10-19T11:54:53.263" v="65" actId="255"/>
          <ac:spMkLst>
            <pc:docMk/>
            <pc:sldMk cId="0" sldId="260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6:40.975" v="79" actId="14100"/>
          <ac:spMkLst>
            <pc:docMk/>
            <pc:sldMk cId="0" sldId="260"/>
            <ac:spMk id="5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5:12.467" v="69" actId="255"/>
          <ac:spMkLst>
            <pc:docMk/>
            <pc:sldMk cId="0" sldId="260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6:14.708" v="75" actId="2710"/>
          <ac:spMkLst>
            <pc:docMk/>
            <pc:sldMk cId="0" sldId="260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6:49.120" v="80" actId="14100"/>
          <ac:spMkLst>
            <pc:docMk/>
            <pc:sldMk cId="0" sldId="260"/>
            <ac:spMk id="8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5:21.897" v="70" actId="2711"/>
          <ac:spMkLst>
            <pc:docMk/>
            <pc:sldMk cId="0" sldId="260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1:56:30.480" v="77" actId="2710"/>
          <ac:spMkLst>
            <pc:docMk/>
            <pc:sldMk cId="0" sldId="260"/>
            <ac:spMk id="10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51:24.176" v="403" actId="20577"/>
          <ac:spMkLst>
            <pc:docMk/>
            <pc:sldMk cId="0" sldId="260"/>
            <ac:spMk id="13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1:57:54.688" v="89" actId="14100"/>
          <ac:picMkLst>
            <pc:docMk/>
            <pc:sldMk cId="0" sldId="260"/>
            <ac:picMk id="14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2:04:20.955" v="125" actId="688"/>
        <pc:sldMkLst>
          <pc:docMk/>
          <pc:sldMk cId="0" sldId="261"/>
        </pc:sldMkLst>
        <pc:spChg chg="mod">
          <ac:chgData name="Hasna Ur Rehman (2329511)" userId="dbef7888-0a9b-4376-a27f-bed1833d0440" providerId="ADAL" clId="{D41D4B42-FECE-41B6-8E89-9737DA5F77D5}" dt="2026-10-19T11:59:54.728" v="94" actId="255"/>
          <ac:spMkLst>
            <pc:docMk/>
            <pc:sldMk cId="0" sldId="261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2:01.702" v="106" actId="14100"/>
          <ac:spMkLst>
            <pc:docMk/>
            <pc:sldMk cId="0" sldId="261"/>
            <ac:spMk id="5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0:04.131" v="95" actId="2711"/>
          <ac:spMkLst>
            <pc:docMk/>
            <pc:sldMk cId="0" sldId="261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0:49.760" v="99" actId="2710"/>
          <ac:spMkLst>
            <pc:docMk/>
            <pc:sldMk cId="0" sldId="261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3:11.945" v="116" actId="14100"/>
          <ac:spMkLst>
            <pc:docMk/>
            <pc:sldMk cId="0" sldId="261"/>
            <ac:spMk id="8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0:22.747" v="96" actId="2711"/>
          <ac:spMkLst>
            <pc:docMk/>
            <pc:sldMk cId="0" sldId="261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3:01.610" v="114" actId="2710"/>
          <ac:spMkLst>
            <pc:docMk/>
            <pc:sldMk cId="0" sldId="261"/>
            <ac:spMk id="10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3:46.512" v="120" actId="14100"/>
          <ac:spMkLst>
            <pc:docMk/>
            <pc:sldMk cId="0" sldId="261"/>
            <ac:spMk id="11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0:31.435" v="97" actId="2711"/>
          <ac:spMkLst>
            <pc:docMk/>
            <pc:sldMk cId="0" sldId="261"/>
            <ac:spMk id="1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3:23.999" v="117" actId="2710"/>
          <ac:spMkLst>
            <pc:docMk/>
            <pc:sldMk cId="0" sldId="261"/>
            <ac:spMk id="13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4:20.955" v="125" actId="688"/>
          <ac:spMkLst>
            <pc:docMk/>
            <pc:sldMk cId="0" sldId="261"/>
            <ac:spMk id="17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2:03:35.215" v="119" actId="14100"/>
          <ac:picMkLst>
            <pc:docMk/>
            <pc:sldMk cId="0" sldId="261"/>
            <ac:picMk id="14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2:07:01.271" v="145" actId="14100"/>
        <pc:sldMkLst>
          <pc:docMk/>
          <pc:sldMk cId="0" sldId="262"/>
        </pc:sldMkLst>
        <pc:spChg chg="mod">
          <ac:chgData name="Hasna Ur Rehman (2329511)" userId="dbef7888-0a9b-4376-a27f-bed1833d0440" providerId="ADAL" clId="{D41D4B42-FECE-41B6-8E89-9737DA5F77D5}" dt="2026-10-19T12:04:54.429" v="130" actId="255"/>
          <ac:spMkLst>
            <pc:docMk/>
            <pc:sldMk cId="0" sldId="262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6:54.782" v="144" actId="14100"/>
          <ac:spMkLst>
            <pc:docMk/>
            <pc:sldMk cId="0" sldId="262"/>
            <ac:spMk id="5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5:48.646" v="137" actId="113"/>
          <ac:spMkLst>
            <pc:docMk/>
            <pc:sldMk cId="0" sldId="262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6:36.749" v="142" actId="2710"/>
          <ac:spMkLst>
            <pc:docMk/>
            <pc:sldMk cId="0" sldId="262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7:01.271" v="145" actId="14100"/>
          <ac:spMkLst>
            <pc:docMk/>
            <pc:sldMk cId="0" sldId="262"/>
            <ac:spMk id="8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5:27.311" v="134" actId="255"/>
          <ac:spMkLst>
            <pc:docMk/>
            <pc:sldMk cId="0" sldId="262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6:46.407" v="143" actId="2710"/>
          <ac:spMkLst>
            <pc:docMk/>
            <pc:sldMk cId="0" sldId="262"/>
            <ac:spMk id="10" creationId="{00000000-0000-0000-0000-000000000000}"/>
          </ac:spMkLst>
        </pc:spChg>
      </pc:sldChg>
      <pc:sldChg chg="modSp mod">
        <pc:chgData name="Hasna Ur Rehman (2329511)" userId="dbef7888-0a9b-4376-a27f-bed1833d0440" providerId="ADAL" clId="{D41D4B42-FECE-41B6-8E89-9737DA5F77D5}" dt="2026-10-19T12:08:51.432" v="163" actId="20577"/>
        <pc:sldMkLst>
          <pc:docMk/>
          <pc:sldMk cId="0" sldId="263"/>
        </pc:sldMkLst>
        <pc:spChg chg="mod">
          <ac:chgData name="Hasna Ur Rehman (2329511)" userId="dbef7888-0a9b-4376-a27f-bed1833d0440" providerId="ADAL" clId="{D41D4B42-FECE-41B6-8E89-9737DA5F77D5}" dt="2026-10-19T12:07:43.485" v="152" actId="255"/>
          <ac:spMkLst>
            <pc:docMk/>
            <pc:sldMk cId="0" sldId="263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8:51.432" v="163" actId="20577"/>
          <ac:spMkLst>
            <pc:docMk/>
            <pc:sldMk cId="0" sldId="263"/>
            <ac:spMk id="5" creationId="{00000000-0000-0000-0000-000000000000}"/>
          </ac:spMkLst>
        </pc:spChg>
      </pc:sldChg>
      <pc:sldChg chg="addSp delSp modSp mod">
        <pc:chgData name="Hasna Ur Rehman (2329511)" userId="dbef7888-0a9b-4376-a27f-bed1833d0440" providerId="ADAL" clId="{D41D4B42-FECE-41B6-8E89-9737DA5F77D5}" dt="2026-10-19T12:15:52.388" v="219" actId="14100"/>
        <pc:sldMkLst>
          <pc:docMk/>
          <pc:sldMk cId="0" sldId="264"/>
        </pc:sldMkLst>
        <pc:spChg chg="mod">
          <ac:chgData name="Hasna Ur Rehman (2329511)" userId="dbef7888-0a9b-4376-a27f-bed1833d0440" providerId="ADAL" clId="{D41D4B42-FECE-41B6-8E89-9737DA5F77D5}" dt="2026-10-19T12:09:14.676" v="168" actId="255"/>
          <ac:spMkLst>
            <pc:docMk/>
            <pc:sldMk cId="0" sldId="264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09:52.246" v="172" actId="255"/>
          <ac:spMkLst>
            <pc:docMk/>
            <pc:sldMk cId="0" sldId="264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4:36.199" v="211" actId="20577"/>
          <ac:spMkLst>
            <pc:docMk/>
            <pc:sldMk cId="0" sldId="264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4:14.356" v="205" actId="14100"/>
          <ac:spMkLst>
            <pc:docMk/>
            <pc:sldMk cId="0" sldId="264"/>
            <ac:spMk id="8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0:07.260" v="174" actId="255"/>
          <ac:spMkLst>
            <pc:docMk/>
            <pc:sldMk cId="0" sldId="264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4:12.251" v="203" actId="14100"/>
          <ac:spMkLst>
            <pc:docMk/>
            <pc:sldMk cId="0" sldId="264"/>
            <ac:spMk id="10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1:29.697" v="185" actId="14100"/>
          <ac:spMkLst>
            <pc:docMk/>
            <pc:sldMk cId="0" sldId="264"/>
            <ac:spMk id="13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5:18.976" v="217" actId="14100"/>
          <ac:spMkLst>
            <pc:docMk/>
            <pc:sldMk cId="0" sldId="264"/>
            <ac:spMk id="14" creationId="{00000000-0000-0000-0000-000000000000}"/>
          </ac:spMkLst>
        </pc:spChg>
        <pc:picChg chg="add del mod">
          <ac:chgData name="Hasna Ur Rehman (2329511)" userId="dbef7888-0a9b-4376-a27f-bed1833d0440" providerId="ADAL" clId="{D41D4B42-FECE-41B6-8E89-9737DA5F77D5}" dt="2026-10-19T12:15:35.450" v="218" actId="14100"/>
          <ac:picMkLst>
            <pc:docMk/>
            <pc:sldMk cId="0" sldId="264"/>
            <ac:picMk id="15" creationId="{00000000-0000-0000-0000-000000000000}"/>
          </ac:picMkLst>
        </pc:picChg>
        <pc:picChg chg="add del mod">
          <ac:chgData name="Hasna Ur Rehman (2329511)" userId="dbef7888-0a9b-4376-a27f-bed1833d0440" providerId="ADAL" clId="{D41D4B42-FECE-41B6-8E89-9737DA5F77D5}" dt="2026-10-19T12:15:52.388" v="219" actId="14100"/>
          <ac:picMkLst>
            <pc:docMk/>
            <pc:sldMk cId="0" sldId="264"/>
            <ac:picMk id="16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8:23:48.774" v="623" actId="2711"/>
        <pc:sldMkLst>
          <pc:docMk/>
          <pc:sldMk cId="0" sldId="265"/>
        </pc:sldMkLst>
        <pc:spChg chg="mod">
          <ac:chgData name="Hasna Ur Rehman (2329511)" userId="dbef7888-0a9b-4376-a27f-bed1833d0440" providerId="ADAL" clId="{D41D4B42-FECE-41B6-8E89-9737DA5F77D5}" dt="2026-10-19T18:23:48.774" v="623" actId="2711"/>
          <ac:spMkLst>
            <pc:docMk/>
            <pc:sldMk cId="0" sldId="265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8:23:16.068" v="617" actId="2710"/>
          <ac:spMkLst>
            <pc:docMk/>
            <pc:sldMk cId="0" sldId="265"/>
            <ac:spMk id="5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8:23:25.445" v="619" actId="14100"/>
          <ac:picMkLst>
            <pc:docMk/>
            <pc:sldMk cId="0" sldId="265"/>
            <ac:picMk id="6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2:32:15.229" v="239" actId="14100"/>
        <pc:sldMkLst>
          <pc:docMk/>
          <pc:sldMk cId="0" sldId="266"/>
        </pc:sldMkLst>
        <pc:spChg chg="mod">
          <ac:chgData name="Hasna Ur Rehman (2329511)" userId="dbef7888-0a9b-4376-a27f-bed1833d0440" providerId="ADAL" clId="{D41D4B42-FECE-41B6-8E89-9737DA5F77D5}" dt="2026-10-19T12:16:20.677" v="223" actId="2711"/>
          <ac:spMkLst>
            <pc:docMk/>
            <pc:sldMk cId="0" sldId="266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6:32.053" v="224" actId="2711"/>
          <ac:spMkLst>
            <pc:docMk/>
            <pc:sldMk cId="0" sldId="266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7:51.436" v="235" actId="2710"/>
          <ac:spMkLst>
            <pc:docMk/>
            <pc:sldMk cId="0" sldId="266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6:40.632" v="225" actId="2711"/>
          <ac:spMkLst>
            <pc:docMk/>
            <pc:sldMk cId="0" sldId="266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17:01.436" v="227" actId="2711"/>
          <ac:spMkLst>
            <pc:docMk/>
            <pc:sldMk cId="0" sldId="266"/>
            <ac:spMk id="10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2:32:15.229" v="239" actId="14100"/>
          <ac:picMkLst>
            <pc:docMk/>
            <pc:sldMk cId="0" sldId="266"/>
            <ac:picMk id="15" creationId="{00000000-0000-0000-0000-000000000000}"/>
          </ac:picMkLst>
        </pc:picChg>
        <pc:picChg chg="mod">
          <ac:chgData name="Hasna Ur Rehman (2329511)" userId="dbef7888-0a9b-4376-a27f-bed1833d0440" providerId="ADAL" clId="{D41D4B42-FECE-41B6-8E89-9737DA5F77D5}" dt="2026-10-19T12:32:11.647" v="238" actId="14100"/>
          <ac:picMkLst>
            <pc:docMk/>
            <pc:sldMk cId="0" sldId="266"/>
            <ac:picMk id="16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2:33:25.858" v="250" actId="14100"/>
        <pc:sldMkLst>
          <pc:docMk/>
          <pc:sldMk cId="0" sldId="267"/>
        </pc:sldMkLst>
        <pc:spChg chg="mod">
          <ac:chgData name="Hasna Ur Rehman (2329511)" userId="dbef7888-0a9b-4376-a27f-bed1833d0440" providerId="ADAL" clId="{D41D4B42-FECE-41B6-8E89-9737DA5F77D5}" dt="2026-10-19T12:32:42.485" v="244" actId="2711"/>
          <ac:spMkLst>
            <pc:docMk/>
            <pc:sldMk cId="0" sldId="267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3:07.433" v="247" actId="2710"/>
          <ac:spMkLst>
            <pc:docMk/>
            <pc:sldMk cId="0" sldId="267"/>
            <ac:spMk id="5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2:33:25.858" v="250" actId="14100"/>
          <ac:picMkLst>
            <pc:docMk/>
            <pc:sldMk cId="0" sldId="267"/>
            <ac:picMk id="8" creationId="{00000000-0000-0000-0000-000000000000}"/>
          </ac:picMkLst>
        </pc:picChg>
      </pc:sldChg>
      <pc:sldChg chg="addSp delSp modSp mod">
        <pc:chgData name="Hasna Ur Rehman (2329511)" userId="dbef7888-0a9b-4376-a27f-bed1833d0440" providerId="ADAL" clId="{D41D4B42-FECE-41B6-8E89-9737DA5F77D5}" dt="2026-10-20T08:48:21.797" v="3602" actId="20577"/>
        <pc:sldMkLst>
          <pc:docMk/>
          <pc:sldMk cId="0" sldId="268"/>
        </pc:sldMkLst>
        <pc:spChg chg="mod">
          <ac:chgData name="Hasna Ur Rehman (2329511)" userId="dbef7888-0a9b-4376-a27f-bed1833d0440" providerId="ADAL" clId="{D41D4B42-FECE-41B6-8E89-9737DA5F77D5}" dt="2026-10-19T12:34:10.021" v="255" actId="2711"/>
          <ac:spMkLst>
            <pc:docMk/>
            <pc:sldMk cId="0" sldId="268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8:19:58.088" v="434" actId="14100"/>
          <ac:spMkLst>
            <pc:docMk/>
            <pc:sldMk cId="0" sldId="268"/>
            <ac:spMk id="5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4:31.540" v="257" actId="2711"/>
          <ac:spMkLst>
            <pc:docMk/>
            <pc:sldMk cId="0" sldId="268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4:52.229" v="260" actId="2710"/>
          <ac:spMkLst>
            <pc:docMk/>
            <pc:sldMk cId="0" sldId="268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6:30.965" v="272" actId="14100"/>
          <ac:spMkLst>
            <pc:docMk/>
            <pc:sldMk cId="0" sldId="268"/>
            <ac:spMk id="8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4:39.454" v="258" actId="2711"/>
          <ac:spMkLst>
            <pc:docMk/>
            <pc:sldMk cId="0" sldId="268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20T08:48:21.797" v="3602" actId="20577"/>
          <ac:spMkLst>
            <pc:docMk/>
            <pc:sldMk cId="0" sldId="268"/>
            <ac:spMk id="10" creationId="{00000000-0000-0000-0000-000000000000}"/>
          </ac:spMkLst>
        </pc:spChg>
        <pc:spChg chg="add del mod">
          <ac:chgData name="Hasna Ur Rehman (2329511)" userId="dbef7888-0a9b-4376-a27f-bed1833d0440" providerId="ADAL" clId="{D41D4B42-FECE-41B6-8E89-9737DA5F77D5}" dt="2026-10-19T18:20:20.152" v="440" actId="21"/>
          <ac:spMkLst>
            <pc:docMk/>
            <pc:sldMk cId="0" sldId="268"/>
            <ac:spMk id="12" creationId="{00000000-0000-0000-0000-000000000000}"/>
          </ac:spMkLst>
        </pc:spChg>
        <pc:picChg chg="add del mod">
          <ac:chgData name="Hasna Ur Rehman (2329511)" userId="dbef7888-0a9b-4376-a27f-bed1833d0440" providerId="ADAL" clId="{D41D4B42-FECE-41B6-8E89-9737DA5F77D5}" dt="2026-10-19T18:20:11.750" v="439" actId="21"/>
          <ac:picMkLst>
            <pc:docMk/>
            <pc:sldMk cId="0" sldId="268"/>
            <ac:picMk id="13" creationId="{00000000-0000-0000-0000-000000000000}"/>
          </ac:picMkLst>
        </pc:picChg>
      </pc:sldChg>
      <pc:sldChg chg="addSp delSp modSp mod">
        <pc:chgData name="Hasna Ur Rehman (2329511)" userId="dbef7888-0a9b-4376-a27f-bed1833d0440" providerId="ADAL" clId="{D41D4B42-FECE-41B6-8E89-9737DA5F77D5}" dt="2026-10-19T18:20:00.854" v="436" actId="21"/>
        <pc:sldMkLst>
          <pc:docMk/>
          <pc:sldMk cId="0" sldId="269"/>
        </pc:sldMkLst>
        <pc:spChg chg="mod">
          <ac:chgData name="Hasna Ur Rehman (2329511)" userId="dbef7888-0a9b-4376-a27f-bed1833d0440" providerId="ADAL" clId="{D41D4B42-FECE-41B6-8E89-9737DA5F77D5}" dt="2026-10-19T12:36:45.506" v="277" actId="2711"/>
          <ac:spMkLst>
            <pc:docMk/>
            <pc:sldMk cId="0" sldId="269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7:12.893" v="281" actId="14100"/>
          <ac:spMkLst>
            <pc:docMk/>
            <pc:sldMk cId="0" sldId="269"/>
            <ac:spMk id="5" creationId="{00000000-0000-0000-0000-000000000000}"/>
          </ac:spMkLst>
        </pc:spChg>
        <pc:spChg chg="add del">
          <ac:chgData name="Hasna Ur Rehman (2329511)" userId="dbef7888-0a9b-4376-a27f-bed1833d0440" providerId="ADAL" clId="{D41D4B42-FECE-41B6-8E89-9737DA5F77D5}" dt="2026-10-19T18:19:59.185" v="435" actId="21"/>
          <ac:spMkLst>
            <pc:docMk/>
            <pc:sldMk cId="0" sldId="269"/>
            <ac:spMk id="7" creationId="{00000000-0000-0000-0000-000000000000}"/>
          </ac:spMkLst>
        </pc:spChg>
        <pc:picChg chg="add del mod">
          <ac:chgData name="Hasna Ur Rehman (2329511)" userId="dbef7888-0a9b-4376-a27f-bed1833d0440" providerId="ADAL" clId="{D41D4B42-FECE-41B6-8E89-9737DA5F77D5}" dt="2026-10-19T18:20:00.854" v="436" actId="21"/>
          <ac:picMkLst>
            <pc:docMk/>
            <pc:sldMk cId="0" sldId="269"/>
            <ac:picMk id="8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19T12:44:45.655" v="296" actId="14100"/>
        <pc:sldMkLst>
          <pc:docMk/>
          <pc:sldMk cId="0" sldId="270"/>
        </pc:sldMkLst>
        <pc:spChg chg="mod">
          <ac:chgData name="Hasna Ur Rehman (2329511)" userId="dbef7888-0a9b-4376-a27f-bed1833d0440" providerId="ADAL" clId="{D41D4B42-FECE-41B6-8E89-9737DA5F77D5}" dt="2026-10-19T12:38:05.294" v="289" actId="2711"/>
          <ac:spMkLst>
            <pc:docMk/>
            <pc:sldMk cId="0" sldId="270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8:23.142" v="291" actId="2711"/>
          <ac:spMkLst>
            <pc:docMk/>
            <pc:sldMk cId="0" sldId="270"/>
            <ac:spMk id="6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44:30.060" v="294" actId="2710"/>
          <ac:spMkLst>
            <pc:docMk/>
            <pc:sldMk cId="0" sldId="270"/>
            <ac:spMk id="7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44:45.655" v="296" actId="14100"/>
          <ac:spMkLst>
            <pc:docMk/>
            <pc:sldMk cId="0" sldId="270"/>
            <ac:spMk id="8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38:41.873" v="293" actId="2711"/>
          <ac:spMkLst>
            <pc:docMk/>
            <pc:sldMk cId="0" sldId="270"/>
            <ac:spMk id="9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44:38.062" v="295" actId="2710"/>
          <ac:spMkLst>
            <pc:docMk/>
            <pc:sldMk cId="0" sldId="270"/>
            <ac:spMk id="10" creationId="{00000000-0000-0000-0000-000000000000}"/>
          </ac:spMkLst>
        </pc:spChg>
      </pc:sldChg>
      <pc:sldChg chg="modSp mod">
        <pc:chgData name="Hasna Ur Rehman (2329511)" userId="dbef7888-0a9b-4376-a27f-bed1833d0440" providerId="ADAL" clId="{D41D4B42-FECE-41B6-8E89-9737DA5F77D5}" dt="2026-10-19T12:46:38.726" v="315" actId="20577"/>
        <pc:sldMkLst>
          <pc:docMk/>
          <pc:sldMk cId="0" sldId="271"/>
        </pc:sldMkLst>
        <pc:spChg chg="mod">
          <ac:chgData name="Hasna Ur Rehman (2329511)" userId="dbef7888-0a9b-4376-a27f-bed1833d0440" providerId="ADAL" clId="{D41D4B42-FECE-41B6-8E89-9737DA5F77D5}" dt="2026-10-19T12:45:10.729" v="301" actId="2711"/>
          <ac:spMkLst>
            <pc:docMk/>
            <pc:sldMk cId="0" sldId="271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46:38.726" v="315" actId="20577"/>
          <ac:spMkLst>
            <pc:docMk/>
            <pc:sldMk cId="0" sldId="271"/>
            <ac:spMk id="5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19T12:45:54.927" v="308" actId="14100"/>
          <ac:picMkLst>
            <pc:docMk/>
            <pc:sldMk cId="0" sldId="271"/>
            <ac:picMk id="9" creationId="{00000000-0000-0000-0000-000000000000}"/>
          </ac:picMkLst>
        </pc:picChg>
      </pc:sldChg>
      <pc:sldChg chg="delSp modSp mod delAnim">
        <pc:chgData name="Hasna Ur Rehman (2329511)" userId="dbef7888-0a9b-4376-a27f-bed1833d0440" providerId="ADAL" clId="{D41D4B42-FECE-41B6-8E89-9737DA5F77D5}" dt="2026-10-20T09:05:51.019" v="3603" actId="21"/>
        <pc:sldMkLst>
          <pc:docMk/>
          <pc:sldMk cId="0" sldId="272"/>
        </pc:sldMkLst>
        <pc:spChg chg="mod">
          <ac:chgData name="Hasna Ur Rehman (2329511)" userId="dbef7888-0a9b-4376-a27f-bed1833d0440" providerId="ADAL" clId="{D41D4B42-FECE-41B6-8E89-9737DA5F77D5}" dt="2026-10-19T12:46:59.509" v="320" actId="2711"/>
          <ac:spMkLst>
            <pc:docMk/>
            <pc:sldMk cId="0" sldId="272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19T12:47:32.719" v="326" actId="20577"/>
          <ac:spMkLst>
            <pc:docMk/>
            <pc:sldMk cId="0" sldId="272"/>
            <ac:spMk id="5" creationId="{00000000-0000-0000-0000-000000000000}"/>
          </ac:spMkLst>
        </pc:spChg>
        <pc:picChg chg="del">
          <ac:chgData name="Hasna Ur Rehman (2329511)" userId="dbef7888-0a9b-4376-a27f-bed1833d0440" providerId="ADAL" clId="{D41D4B42-FECE-41B6-8E89-9737DA5F77D5}" dt="2026-10-20T09:05:51.019" v="3603" actId="21"/>
          <ac:picMkLst>
            <pc:docMk/>
            <pc:sldMk cId="0" sldId="272"/>
            <ac:picMk id="6" creationId="{98DDD17E-0A6B-3C53-CE8B-2D1B20DEDC13}"/>
          </ac:picMkLst>
        </pc:picChg>
        <pc:picChg chg="mod">
          <ac:chgData name="Hasna Ur Rehman (2329511)" userId="dbef7888-0a9b-4376-a27f-bed1833d0440" providerId="ADAL" clId="{D41D4B42-FECE-41B6-8E89-9737DA5F77D5}" dt="2026-10-19T12:47:25.909" v="325" actId="14100"/>
          <ac:picMkLst>
            <pc:docMk/>
            <pc:sldMk cId="0" sldId="272"/>
            <ac:picMk id="8" creationId="{00000000-0000-0000-0000-000000000000}"/>
          </ac:picMkLst>
        </pc:picChg>
      </pc:sldChg>
      <pc:sldChg chg="modSp mod">
        <pc:chgData name="Hasna Ur Rehman (2329511)" userId="dbef7888-0a9b-4376-a27f-bed1833d0440" providerId="ADAL" clId="{D41D4B42-FECE-41B6-8E89-9737DA5F77D5}" dt="2026-10-20T09:10:50.043" v="3604" actId="1076"/>
        <pc:sldMkLst>
          <pc:docMk/>
          <pc:sldMk cId="0" sldId="273"/>
        </pc:sldMkLst>
        <pc:spChg chg="mod">
          <ac:chgData name="Hasna Ur Rehman (2329511)" userId="dbef7888-0a9b-4376-a27f-bed1833d0440" providerId="ADAL" clId="{D41D4B42-FECE-41B6-8E89-9737DA5F77D5}" dt="2026-10-19T12:49:38.800" v="341" actId="14100"/>
          <ac:spMkLst>
            <pc:docMk/>
            <pc:sldMk cId="0" sldId="273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20T07:56:29.152" v="3571" actId="114"/>
          <ac:spMkLst>
            <pc:docMk/>
            <pc:sldMk cId="0" sldId="273"/>
            <ac:spMk id="6" creationId="{00000000-0000-0000-0000-000000000000}"/>
          </ac:spMkLst>
        </pc:spChg>
        <pc:picChg chg="mod">
          <ac:chgData name="Hasna Ur Rehman (2329511)" userId="dbef7888-0a9b-4376-a27f-bed1833d0440" providerId="ADAL" clId="{D41D4B42-FECE-41B6-8E89-9737DA5F77D5}" dt="2026-10-20T09:10:50.043" v="3604" actId="1076"/>
          <ac:picMkLst>
            <pc:docMk/>
            <pc:sldMk cId="0" sldId="273"/>
            <ac:picMk id="5" creationId="{7F2E1AD8-B597-FCD3-E37A-883A96CB370C}"/>
          </ac:picMkLst>
        </pc:picChg>
      </pc:sldChg>
      <pc:sldChg chg="delSp modSp mod">
        <pc:chgData name="Hasna Ur Rehman (2329511)" userId="dbef7888-0a9b-4376-a27f-bed1833d0440" providerId="ADAL" clId="{D41D4B42-FECE-41B6-8E89-9737DA5F77D5}" dt="2026-10-20T08:01:01.434" v="3592" actId="114"/>
        <pc:sldMkLst>
          <pc:docMk/>
          <pc:sldMk cId="0" sldId="274"/>
        </pc:sldMkLst>
        <pc:spChg chg="del">
          <ac:chgData name="Hasna Ur Rehman (2329511)" userId="dbef7888-0a9b-4376-a27f-bed1833d0440" providerId="ADAL" clId="{D41D4B42-FECE-41B6-8E89-9737DA5F77D5}" dt="2026-10-19T15:50:52.855" v="404" actId="21"/>
          <ac:spMkLst>
            <pc:docMk/>
            <pc:sldMk cId="0" sldId="274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20T08:01:01.434" v="3592" actId="114"/>
          <ac:spMkLst>
            <pc:docMk/>
            <pc:sldMk cId="0" sldId="274"/>
            <ac:spMk id="6" creationId="{00000000-0000-0000-0000-000000000000}"/>
          </ac:spMkLst>
        </pc:spChg>
      </pc:sldChg>
      <pc:sldChg chg="delSp modSp mod">
        <pc:chgData name="Hasna Ur Rehman (2329511)" userId="dbef7888-0a9b-4376-a27f-bed1833d0440" providerId="ADAL" clId="{D41D4B42-FECE-41B6-8E89-9737DA5F77D5}" dt="2026-10-20T08:03:15.998" v="3601" actId="114"/>
        <pc:sldMkLst>
          <pc:docMk/>
          <pc:sldMk cId="2297193765" sldId="275"/>
        </pc:sldMkLst>
        <pc:spChg chg="del">
          <ac:chgData name="Hasna Ur Rehman (2329511)" userId="dbef7888-0a9b-4376-a27f-bed1833d0440" providerId="ADAL" clId="{D41D4B42-FECE-41B6-8E89-9737DA5F77D5}" dt="2026-10-19T15:50:58.605" v="405" actId="21"/>
          <ac:spMkLst>
            <pc:docMk/>
            <pc:sldMk cId="2297193765" sldId="275"/>
            <ac:spMk id="2" creationId="{00000000-0000-0000-0000-000000000000}"/>
          </ac:spMkLst>
        </pc:spChg>
        <pc:spChg chg="mod">
          <ac:chgData name="Hasna Ur Rehman (2329511)" userId="dbef7888-0a9b-4376-a27f-bed1833d0440" providerId="ADAL" clId="{D41D4B42-FECE-41B6-8E89-9737DA5F77D5}" dt="2026-10-20T08:03:15.998" v="3601" actId="114"/>
          <ac:spMkLst>
            <pc:docMk/>
            <pc:sldMk cId="2297193765" sldId="275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0218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fif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3.png"/><Relationship Id="rId5" Type="http://schemas.openxmlformats.org/officeDocument/2006/relationships/image" Target="../media/image14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3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13.pn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3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3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93/geront/29.2.183" TargetMode="External"/><Relationship Id="rId13" Type="http://schemas.openxmlformats.org/officeDocument/2006/relationships/hyperlink" Target="https://share.google/KwyjHBigxX5tj0eDm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share.google/ARKdigLW9OiyZzF2I" TargetMode="External"/><Relationship Id="rId12" Type="http://schemas.openxmlformats.org/officeDocument/2006/relationships/hyperlink" Target="https://share.google/rIDxupZEwsmPCV7Ot" TargetMode="Externa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hyperlink" Target="https://agesafeamerica.com/home-safety-hub/blog/the-future-of-aging-in-place/" TargetMode="External"/><Relationship Id="rId11" Type="http://schemas.openxmlformats.org/officeDocument/2006/relationships/hyperlink" Target="https://www.cqc.org.uk/guidance-providers/adult-social-care/person-centred-care-good" TargetMode="External"/><Relationship Id="rId5" Type="http://schemas.openxmlformats.org/officeDocument/2006/relationships/hyperlink" Target="https://www.ageuk.org.uk/siteassets/documents/reports-and-publications/reports-and-briefings/offline-and-overlooked-report.pdf" TargetMode="External"/><Relationship Id="rId10" Type="http://schemas.openxmlformats.org/officeDocument/2006/relationships/hyperlink" Target="https://www.legislation.gov.uk/ukpga/2014/23/contents" TargetMode="External"/><Relationship Id="rId4" Type="http://schemas.openxmlformats.org/officeDocument/2006/relationships/notesSlide" Target="../notesSlides/notesSlide18.xml"/><Relationship Id="rId9" Type="http://schemas.openxmlformats.org/officeDocument/2006/relationships/hyperlink" Target="https://doi.org/10.1016/S0140-6736(15)00516-4" TargetMode="External"/><Relationship Id="rId1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share.google/DsJOtPciV256ihNtB" TargetMode="External"/><Relationship Id="rId13" Type="http://schemas.openxmlformats.org/officeDocument/2006/relationships/hyperlink" Target="https://academic.oup.com/gerontologist/article-abstract/1/1/8/551930" TargetMode="External"/><Relationship Id="rId3" Type="http://schemas.openxmlformats.org/officeDocument/2006/relationships/hyperlink" Target="https://doi.org/10.1037/a0018854" TargetMode="External"/><Relationship Id="rId7" Type="http://schemas.openxmlformats.org/officeDocument/2006/relationships/hyperlink" Target="https://doi.org/10.1093/geront/1.1.8" TargetMode="External"/><Relationship Id="rId12" Type="http://schemas.openxmlformats.org/officeDocument/2006/relationships/hyperlink" Target="https://doi.org/10.1016/j.ijmedinf.2014.01.004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j.1467-8624.1998.tb06128.x" TargetMode="External"/><Relationship Id="rId11" Type="http://schemas.openxmlformats.org/officeDocument/2006/relationships/hyperlink" Target="https://doi.org/10.1111/hsc.13837" TargetMode="External"/><Relationship Id="rId5" Type="http://schemas.openxmlformats.org/officeDocument/2006/relationships/hyperlink" Target="https://share.google/LH4olSiQ50zkYnrlX" TargetMode="External"/><Relationship Id="rId15" Type="http://schemas.openxmlformats.org/officeDocument/2006/relationships/hyperlink" Target="https://www.gov.uk/government/statistics/measures-from-the-adult-social-care-outcomes-framework-england-2024-to-2025" TargetMode="External"/><Relationship Id="rId10" Type="http://schemas.openxmlformats.org/officeDocument/2006/relationships/hyperlink" Target="https://share.google/N0MjU8bELZ5JfNnkT" TargetMode="External"/><Relationship Id="rId4" Type="http://schemas.openxmlformats.org/officeDocument/2006/relationships/hyperlink" Target="https://www.gov.uk/government/statistics/personal-social-services-adult-social-care-survey-report-england-2024-to-2025/personal-social-services-ascs-report-england-2024-to-2025-commentary" TargetMode="External"/><Relationship Id="rId9" Type="http://schemas.openxmlformats.org/officeDocument/2006/relationships/hyperlink" Target="https://share.google/e4UKUKrRuasHcedOc" TargetMode="External"/><Relationship Id="rId14" Type="http://schemas.openxmlformats.org/officeDocument/2006/relationships/hyperlink" Target="https://doi.org/10.1016/j.pec.2016.07.030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9789241565042" TargetMode="External"/><Relationship Id="rId3" Type="http://schemas.openxmlformats.org/officeDocument/2006/relationships/hyperlink" Target="https://www.gov.uk/government/statistics/personal-social-services-adult-social-care-survey-report-england-2024-to-2025/personal-social-services-ascs-report-england-2024-to-2025-commentary" TargetMode="External"/><Relationship Id="rId7" Type="http://schemas.openxmlformats.org/officeDocument/2006/relationships/hyperlink" Target="https://www.vecteezy.com/vector-art/70403330-diverse-business-and-work-activities-represented-in-silhouette-icons" TargetMode="External"/><Relationship Id="rId2" Type="http://schemas.openxmlformats.org/officeDocument/2006/relationships/hyperlink" Target="http://doi.org/10.1016/j.archger.2020.10418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vecteezy.com/photo/1343751-old-and-young-woman-holding-hands" TargetMode="External"/><Relationship Id="rId5" Type="http://schemas.openxmlformats.org/officeDocument/2006/relationships/hyperlink" Target="https://share.google/6RXu3TmINpjryS2s1" TargetMode="External"/><Relationship Id="rId4" Type="http://schemas.openxmlformats.org/officeDocument/2006/relationships/hyperlink" Target="https://www.sprc.org.pk/taking-care-of-elderly-international-day-on-older-pers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60508" y="868417"/>
            <a:ext cx="6436377" cy="123110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FFFFFF"/>
                </a:solidFill>
              </a:defRPr>
            </a:pPr>
            <a:r>
              <a:rPr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the Older Person</a:t>
            </a:r>
          </a:p>
          <a:p>
            <a:pPr>
              <a:defRPr sz="2000">
                <a:solidFill>
                  <a:srgbClr val="DCEBEB"/>
                </a:solidFill>
              </a:defRPr>
            </a:pPr>
            <a:r>
              <a:rPr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care, empowerment, support,</a:t>
            </a:r>
            <a:endParaRPr lang="en-GB" sz="20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 sz="2000">
                <a:solidFill>
                  <a:srgbClr val="DCEBEB"/>
                </a:solidFill>
              </a:defRPr>
            </a:pPr>
            <a:r>
              <a:rPr sz="2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services and technology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0508" y="2700047"/>
            <a:ext cx="3727302" cy="179792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500"/>
              </a:spcAft>
              <a:defRPr sz="1500">
                <a:solidFill>
                  <a:srgbClr val="FFFFFF"/>
                </a:solidFill>
              </a:defRPr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BMHP6027</a:t>
            </a:r>
            <a:endParaRPr lang="en-GB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500"/>
              </a:spcAft>
              <a:defRPr sz="1500">
                <a:solidFill>
                  <a:srgbClr val="FFFFFF"/>
                </a:solidFill>
              </a:defRPr>
            </a:pP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Empowering the Older Person</a:t>
            </a:r>
          </a:p>
          <a:p>
            <a:pPr>
              <a:spcAft>
                <a:spcPts val="500"/>
              </a:spcAft>
              <a:defRPr sz="1500">
                <a:solidFill>
                  <a:srgbClr val="FFFFFF"/>
                </a:solidFill>
              </a:defRPr>
            </a:pP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1: Individual Presentation</a:t>
            </a:r>
          </a:p>
          <a:p>
            <a:pPr>
              <a:spcAft>
                <a:spcPts val="500"/>
              </a:spcAft>
              <a:defRPr sz="1500">
                <a:solidFill>
                  <a:srgbClr val="FFFFFF"/>
                </a:solidFill>
              </a:defRPr>
            </a:pP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Hasna Ur Rehman</a:t>
            </a:r>
          </a:p>
          <a:p>
            <a:pPr>
              <a:spcAft>
                <a:spcPts val="500"/>
              </a:spcAft>
              <a:defRPr sz="1500">
                <a:solidFill>
                  <a:srgbClr val="FFFFFF"/>
                </a:solidFill>
              </a:defRPr>
            </a:pP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ID: 2329511</a:t>
            </a:r>
            <a:endParaRPr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500"/>
              </a:spcAft>
              <a:defRPr sz="1500">
                <a:solidFill>
                  <a:srgbClr val="FFFFFF"/>
                </a:solidFill>
              </a:defRPr>
            </a:pP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Name: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Tomy </a:t>
            </a:r>
            <a:r>
              <a:rPr b="1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Adattu</a:t>
            </a:r>
            <a:r>
              <a:rPr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Chacko</a:t>
            </a:r>
            <a:endParaRPr lang="en-US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9301756" y="6329280"/>
            <a:ext cx="21399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Source: audioprogress.it (2026)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ED48CD-9520-DFB2-583A-399006509B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56"/>
    </mc:Choice>
    <mc:Fallback xmlns="">
      <p:transition spd="slow" advTm="283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3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805380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Introduction: what does empowerment mean?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2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57200" y="1325879"/>
            <a:ext cx="5440680" cy="3186423"/>
          </a:xfrm>
          <a:prstGeom prst="roundRect">
            <a:avLst/>
          </a:prstGeom>
          <a:noFill/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1554480"/>
            <a:ext cx="1524776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sz="2000" dirty="0">
                <a:latin typeface="Arial" panose="020B0604020202020204" pitchFamily="34" charset="0"/>
                <a:cs typeface="Arial" panose="020B0604020202020204" pitchFamily="34" charset="0"/>
              </a:rPr>
              <a:t>Core focus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40080" y="1880300"/>
            <a:ext cx="5212080" cy="2632003"/>
          </a:xfrm>
          <a:prstGeom prst="rect">
            <a:avLst/>
          </a:prstGeom>
          <a:solidFill>
            <a:schemeClr val="bg1"/>
          </a:solidFill>
        </p:spPr>
        <p:txBody>
          <a:bodyPr wrap="square" lIns="73152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Empowerment consists of giving the elderly choice, control, and influence over matters that affect them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Cattaneo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Chapman, 2010).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Not just increased caregiving, but giving each individual the opportunity to be a participant (Beard et al., 2016).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Functionality is comprised of individual capabilities and environment (WHO, 2015).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63640" y="1325879"/>
            <a:ext cx="5334000" cy="2822617"/>
          </a:xfrm>
          <a:prstGeom prst="roundRect">
            <a:avLst/>
          </a:prstGeom>
          <a:noFill/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554480"/>
            <a:ext cx="176176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sz="2000" dirty="0">
                <a:latin typeface="Arail"/>
              </a:rPr>
              <a:t>Why it matters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92240" y="2011680"/>
            <a:ext cx="4800600" cy="1893339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There is no such thing as an average elderly person (WHO, 2015).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Care may result in dependency (WHO, 2015).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Good care lies in the perfect blend of safety, autonomy, and dignity (Care Act 2014).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4631114"/>
            <a:ext cx="12191694" cy="1934277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3223260" y="6255347"/>
            <a:ext cx="208133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Source: incarenow.com (2026)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C692E15-1604-0AAF-497D-86DFCD10AC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275"/>
    </mc:Choice>
    <mc:Fallback xmlns="">
      <p:transition spd="slow" advTm="61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7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559554"/>
            <a:ext cx="693651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Care, empowerment and support needs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216552"/>
            <a:ext cx="8781011" cy="3370666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needs can be categorized into physical, psychological, social, and practical (Care Act 2014).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Physical: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Mobility, nutrition, personal care, pain, rehabilitation (WHO, 2015).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Psychological: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Self-confidence, meaningful life, identity, loss (Beard et al., 2016).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Relationships, participation in the community, preventing isolation (Beard et al., 2016).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Housing, transport, money, access to information (Care Act 2014).</a:t>
            </a:r>
          </a:p>
          <a:p>
            <a:pPr algn="just"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Empowerment: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Information, consent, advocacy, decision-making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Cattaneo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Chapman, 2010).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Think of needs together, not separately (Care Act 2014).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5999" y="4364182"/>
            <a:ext cx="5334000" cy="160958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095999" y="6059484"/>
            <a:ext cx="2048831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</a:t>
            </a:r>
            <a:r>
              <a:rPr lang="en-US" sz="1200" dirty="0" err="1"/>
              <a:t>ipservices.care</a:t>
            </a:r>
            <a:r>
              <a:rPr lang="en-US" sz="1200" dirty="0"/>
              <a:t> (2026)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A959299-7687-15CD-40C6-4812EA8C61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965"/>
    </mc:Choice>
    <mc:Fallback xmlns="">
      <p:transition spd="slow" advTm="63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96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800100"/>
            <a:ext cx="629851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Independence and functional ability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4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02920" y="1539240"/>
            <a:ext cx="2331720" cy="182880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40105" y="1813560"/>
            <a:ext cx="2257349" cy="69871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700" b="1">
                <a:solidFill>
                  <a:srgbClr val="1F374D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Intrinsic capacity</a:t>
            </a:r>
          </a:p>
          <a:p>
            <a:pPr algn="ctr">
              <a:lnSpc>
                <a:spcPct val="150000"/>
              </a:lnSpc>
              <a:defRPr sz="1200">
                <a:solidFill>
                  <a:srgbClr val="282D32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Physical &amp; mental abilities</a:t>
            </a:r>
          </a:p>
        </p:txBody>
      </p:sp>
      <p:sp>
        <p:nvSpPr>
          <p:cNvPr id="7" name="Chevron 6"/>
          <p:cNvSpPr/>
          <p:nvPr/>
        </p:nvSpPr>
        <p:spPr>
          <a:xfrm>
            <a:off x="2898648" y="2042160"/>
            <a:ext cx="411480" cy="822960"/>
          </a:xfrm>
          <a:prstGeom prst="chevron">
            <a:avLst/>
          </a:prstGeom>
          <a:solidFill>
            <a:srgbClr val="3080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3429000" y="1539240"/>
            <a:ext cx="2331720" cy="182880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3409535" y="1813560"/>
            <a:ext cx="2370649" cy="69871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700" b="1">
                <a:solidFill>
                  <a:srgbClr val="1F374D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algn="ctr">
              <a:lnSpc>
                <a:spcPct val="150000"/>
              </a:lnSpc>
              <a:defRPr sz="1200">
                <a:solidFill>
                  <a:srgbClr val="282D32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Home, community, services</a:t>
            </a:r>
          </a:p>
        </p:txBody>
      </p:sp>
      <p:sp>
        <p:nvSpPr>
          <p:cNvPr id="10" name="Chevron 9"/>
          <p:cNvSpPr/>
          <p:nvPr/>
        </p:nvSpPr>
        <p:spPr>
          <a:xfrm>
            <a:off x="5824728" y="2042160"/>
            <a:ext cx="411480" cy="822960"/>
          </a:xfrm>
          <a:prstGeom prst="chevron">
            <a:avLst/>
          </a:prstGeom>
          <a:solidFill>
            <a:srgbClr val="3080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6355080" y="1539240"/>
            <a:ext cx="2331720" cy="182880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595847" y="1813560"/>
            <a:ext cx="1850185" cy="69871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700" b="1">
                <a:solidFill>
                  <a:srgbClr val="1F374D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</a:p>
          <a:p>
            <a:pPr algn="ctr">
              <a:lnSpc>
                <a:spcPct val="150000"/>
              </a:lnSpc>
              <a:defRPr sz="1200">
                <a:solidFill>
                  <a:srgbClr val="282D32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Support + adaptation</a:t>
            </a:r>
          </a:p>
        </p:txBody>
      </p:sp>
      <p:sp>
        <p:nvSpPr>
          <p:cNvPr id="13" name="Chevron 12"/>
          <p:cNvSpPr/>
          <p:nvPr/>
        </p:nvSpPr>
        <p:spPr>
          <a:xfrm>
            <a:off x="8750808" y="2042160"/>
            <a:ext cx="411480" cy="822960"/>
          </a:xfrm>
          <a:prstGeom prst="chevron">
            <a:avLst/>
          </a:prstGeom>
          <a:solidFill>
            <a:srgbClr val="3080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9281160" y="1539240"/>
            <a:ext cx="2331720" cy="182880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9280674" y="1813560"/>
            <a:ext cx="2332690" cy="69871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lnSpc>
                <a:spcPct val="150000"/>
              </a:lnSpc>
              <a:defRPr sz="1700" b="1">
                <a:solidFill>
                  <a:srgbClr val="1F374D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Functional ability</a:t>
            </a:r>
          </a:p>
          <a:p>
            <a:pPr algn="ctr">
              <a:lnSpc>
                <a:spcPct val="150000"/>
              </a:lnSpc>
              <a:defRPr sz="1200">
                <a:solidFill>
                  <a:srgbClr val="282D32"/>
                </a:solidFill>
              </a:defRPr>
            </a:pPr>
            <a:r>
              <a:rPr sz="1400" dirty="0">
                <a:latin typeface="Arial" panose="020B0604020202020204" pitchFamily="34" charset="0"/>
                <a:cs typeface="Arial" panose="020B0604020202020204" pitchFamily="34" charset="0"/>
              </a:rPr>
              <a:t>What the person can be/do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2920" y="4128690"/>
            <a:ext cx="7143020" cy="15240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Independence is not being able to perform tasks alone (Beard et al., 2016).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Environmental modification, rehabilitation, and devices will help you stay in control (Beard et al., 2016).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Think of your abilities rather than reduced services (WHO, 2015).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05894" y="3953348"/>
            <a:ext cx="3886537" cy="2394189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8879764" y="6241780"/>
            <a:ext cx="215385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dreamstime.com(2026)</a:t>
            </a:r>
          </a:p>
        </p:txBody>
      </p:sp>
      <p:sp>
        <p:nvSpPr>
          <p:cNvPr id="20" name="Framework citation"/>
          <p:cNvSpPr txBox="1"/>
          <p:nvPr/>
        </p:nvSpPr>
        <p:spPr>
          <a:xfrm>
            <a:off x="520940" y="3522194"/>
            <a:ext cx="7000000" cy="338554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Adapted from World Health Organization (2015) 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24C5A53-5900-0686-6145-A06B6DDA01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679"/>
    </mc:Choice>
    <mc:Fallback xmlns="">
      <p:transition spd="slow" advTm="61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79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107065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Empowerment in practice: choice, dignity and shared decisions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5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476217" y="1325880"/>
            <a:ext cx="5421663" cy="3379312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1554480"/>
            <a:ext cx="3629520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good practice looks like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1885638"/>
            <a:ext cx="4800600" cy="2819554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“Identifying what matters to you” and goal setting (Rose,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Rosewilliam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&amp;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Soundy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Explaining the options, risks, and benefits (Rose,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Rosewilliam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&amp;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Soundy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cultural issues, relationship building, and confidentiality (Care Quality Commission, 2022).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advocacy model can be considered in cases of lack of capacity and communication problems.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63639" y="1325880"/>
            <a:ext cx="5452143" cy="3578341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554480"/>
            <a:ext cx="2287806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Critical evaluation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60876" y="2011935"/>
            <a:ext cx="4800600" cy="2819554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choice must be a choice that is based on access to information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Cattaneo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Chapman, 2010).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Risk management could become paternalistic.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Time pressure and perceptions of ability will preclude decision-making (Rose,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Rosewilliam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Soundy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Empowerment must include competencies for managing duty of care and autonomy (Care Act 2014).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006653"/>
            <a:ext cx="12191695" cy="1613603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112326" y="6132291"/>
            <a:ext cx="228600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Source: com (2026) </a:t>
            </a:r>
            <a:r>
              <a:rPr lang="en-US" sz="1200" dirty="0" err="1"/>
              <a:t>vecteezy</a:t>
            </a:r>
            <a:r>
              <a:rPr lang="en-US" sz="1200" dirty="0"/>
              <a:t>.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6A441D-FAE3-ABF9-A1BC-D934C972C9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106"/>
    </mc:Choice>
    <mc:Fallback xmlns="">
      <p:transition spd="slow" advTm="581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106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835683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Theory: Activity, Continuity and Disengagement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6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02919" y="1508760"/>
            <a:ext cx="3578123" cy="4199313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360105" y="1692650"/>
            <a:ext cx="1851789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Activity Theory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94360" y="1982727"/>
            <a:ext cx="3479800" cy="3512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Well-being results from engaging physically, socially, and cognitively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Havighurst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1961).</a:t>
            </a:r>
          </a:p>
          <a:p>
            <a:pPr>
              <a:lnSpc>
                <a:spcPct val="15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Strength: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Positive outlook on participation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Havighurst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1961).</a:t>
            </a:r>
          </a:p>
          <a:p>
            <a:pPr>
              <a:lnSpc>
                <a:spcPct val="15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Weakness: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Overemphasis on engagement without considering likes and health (WHO, 2015).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508760"/>
            <a:ext cx="3471443" cy="3986019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5092417" y="1653067"/>
            <a:ext cx="2159566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Continuity Theory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617720" y="1990695"/>
            <a:ext cx="3067870" cy="3512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 the course of adaptation, people tend to conserve their actions, contacts, and self-concept.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Strengths: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Individual approach with focus on self-concept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Atchley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1989).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Weakness: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It may limit new experience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Atchley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1989).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8275320" y="1508760"/>
            <a:ext cx="3566160" cy="3304246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8690076" y="1644292"/>
            <a:ext cx="2736647" cy="36933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Disengagement Theory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458200" y="1993452"/>
            <a:ext cx="3276600" cy="2819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Step by step, society starts to separate from the elderly (Cumming and Henry, 1961).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Be careful (Beard et al., 2016).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person may be left with no other option but to withdraw due to illness, loss, poverty, or unavailability (Beard et al., 2016).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8200" y="5015826"/>
            <a:ext cx="3733494" cy="1522133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5971309" y="5960617"/>
            <a:ext cx="2460061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1">
                    <a:lumMod val="50000"/>
                  </a:schemeClr>
                </a:solidFill>
              </a:rPr>
              <a:t>Source: vecteezy.com (2026b)</a:t>
            </a:r>
          </a:p>
        </p:txBody>
      </p:sp>
      <p:pic>
        <p:nvPicPr>
          <p:cNvPr id="1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4BD4A6-FC13-BD58-B3BD-DFCC9CF1A5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891"/>
    </mc:Choice>
    <mc:Fallback xmlns="">
      <p:transition spd="slow" advTm="728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9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924650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Wider theoretical lens: Life Course, Erikson and SOC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7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325880"/>
            <a:ext cx="5501640" cy="5239512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1554480"/>
            <a:ext cx="2300630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Life Course + Erikson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2011680"/>
            <a:ext cx="4800600" cy="4478662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Trajectories, transitions, and contexts characterize contemporary needs (Elder, 1998).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Consider whole life trajectory rather than current health condition (Elder, 1998).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Erikson's Theory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Last stage is integrity versus despair (Erikson, 1982).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Adults look back to evaluate their lives, find acceptance (Erikson, 1982).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Practice implication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Narrative may confer dignity and significance (Erikson, 1982).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63640" y="1325880"/>
            <a:ext cx="5501640" cy="385572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554480"/>
            <a:ext cx="4979248" cy="33855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Selective </a:t>
            </a:r>
            <a:r>
              <a:rPr sz="1600" dirty="0" err="1"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sz="1600" dirty="0">
                <a:latin typeface="Arial" panose="020B0604020202020204" pitchFamily="34" charset="0"/>
                <a:cs typeface="Arial" panose="020B0604020202020204" pitchFamily="34" charset="0"/>
              </a:rPr>
              <a:t> with Compensation (SOC)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92240" y="2011680"/>
            <a:ext cx="4800600" cy="3001334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 theory is made up of three components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Baltes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Baltes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1990):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Selection - selection towards significant objectives.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Optimization - optimization of conserved resources.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Compensation - compensation for losses using assistance and other means.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 theory ensures independence regardless of changes in competence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Baltes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Baltes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1990).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49BF37-3C65-2A39-BEDB-21B61AF2C7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379"/>
    </mc:Choice>
    <mc:Fallback xmlns="">
      <p:transition spd="slow" advTm="75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379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5636479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UK policy and current provision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205345"/>
            <a:ext cx="12191694" cy="4109330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The Care Act 2014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Well-being is an essential concept in adult social care (The Care Act 2014).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Well-being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Dignity, good health, safeguarding against the risk of abuse, choice, social relationships and participation (The Care Act 2014).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Adult Social Care which is centered around the person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Independence, choice and control with the provision of services and technology (Care Quality Commission, 2022).</a:t>
            </a:r>
          </a:p>
          <a:p>
            <a:pPr>
              <a:lnSpc>
                <a:spcPct val="150000"/>
              </a:lnSpc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Social Prescribing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Engagement of individuals within community activities and groups.</a:t>
            </a: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Help in tackling the issue of loneliness and improving well-being.</a:t>
            </a:r>
          </a:p>
          <a:p>
            <a:pPr>
              <a:lnSpc>
                <a:spcPct val="150000"/>
              </a:lnSpc>
            </a:pPr>
            <a:r>
              <a:rPr lang="en-US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Getting back independence following the injury or illness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  <a:endParaRPr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76D212-D794-2332-D3B0-C950D047B9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113"/>
    </mc:Choice>
    <mc:Fallback xmlns="">
      <p:transition spd="slow" advTm="691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1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55609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sz="2800" dirty="0">
                <a:latin typeface="Arial" panose="020B0604020202020204" pitchFamily="34" charset="0"/>
                <a:cs typeface="Arial" panose="020B0604020202020204" pitchFamily="34" charset="0"/>
              </a:rPr>
              <a:t>How effective are current services? Evidence and limitations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9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325880"/>
            <a:ext cx="5303520" cy="489204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67210" y="1627632"/>
            <a:ext cx="2424062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Evidence of benefit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2011680"/>
            <a:ext cx="4800600" cy="3165803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 the 2024-25 Adult Social Care Survey in England: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 88.8% were pleased with the provision of services (Department of Health and Social Care, 2026).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 91.1% felt that services provided improved their quality of life (Department of Health and Social Care, 2026).</a:t>
            </a:r>
          </a:p>
          <a:p>
            <a:pPr>
              <a:lnSpc>
                <a:spcPct val="150000"/>
              </a:lnSpc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may help to function effectively, but this will depend on how this model will be applied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&amp; Oakman, 2022).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63640" y="1325880"/>
            <a:ext cx="5303520" cy="489204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554480"/>
            <a:ext cx="3776996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What the figures do NOT prove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92240" y="2011680"/>
            <a:ext cx="4800600" cy="4204549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However, it does not necessarily mean that everyone will feel empowered (Department of Health and Social Care, 2026).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This survey includes patients who receive care services (Department of Health and Social Care, 2026).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Statistics based on self-reporting can differ because of different styles of reporting and care provision (Department of Health and Social Care, 2026).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There is a need to correlate statistical information with personal experience (Care Quality Commission, 2022).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080655" y="5824881"/>
            <a:ext cx="17872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Source: careers.kh.org (2026)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426037" y="6006131"/>
            <a:ext cx="20795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Source: c2safety.co.uk (2025)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05604" y="5824880"/>
            <a:ext cx="1787236" cy="62163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52814" y="5509458"/>
            <a:ext cx="2877823" cy="1010214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75FDC8-EEF5-3F3C-CC0D-F2BC327194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423"/>
    </mc:Choice>
    <mc:Fallback xmlns="">
      <p:transition spd="slow" advTm="61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42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591361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: empowerment through 'doing with', not 'doing for'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83275" y="1005840"/>
            <a:ext cx="10835640" cy="3512052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This approach helps regain functional abilities due to disease or injury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Goal-setting, graded activities, occupational therapy, physiotherapy, adaptations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Its success will depend on how it is carried out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</a:p>
          <a:p>
            <a:pPr>
              <a:lnSpc>
                <a:spcPct val="15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The key problem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Goal-setting carried out by other people leads to task-oriented nature of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rather than person-centered one (Rose,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Rosewilliam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Soundy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>
              <a:lnSpc>
                <a:spcPct val="150000"/>
              </a:lnSpc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Best practice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goals have to be linked to meaningful activities (Rose,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Rosewilliam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Soundy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Example: "I would like to make breakfast by myself" and not "Improving mobility"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Identity-focused goals make rehabilitation meaningful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3565235" y="6159037"/>
            <a:ext cx="17809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mims.com (2024)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4793" y="4536179"/>
            <a:ext cx="6746902" cy="2010923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5BDE297-0AAF-B4E5-5D30-632A13D8F1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864"/>
    </mc:Choice>
    <mc:Fallback xmlns="">
      <p:transition spd="slow" advTm="57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86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8515473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/>
              <a:t> 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Challenges to independence and functional ability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11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325880"/>
            <a:ext cx="5303520" cy="489204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1554480"/>
            <a:ext cx="4169731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Individual / environmental barriers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22960" y="2011680"/>
            <a:ext cx="4800600" cy="2631490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Among the common problems (Beard et al., 2016):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Frailty (WHO, 2015)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Multimorbidity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(WHO, 2015)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Sensory, mobility, pain and fatigue issues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Fall hazards (WHO, 2015)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Cognitive problems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Housing access (Beard et al., 2016)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Transportation and service accessibility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Grieving (Beard et al., 2016) 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Loneliness (Beard et al., 2016)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End of social network (Beard et al., 2016)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63640" y="1325880"/>
            <a:ext cx="5303520" cy="4892040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554480"/>
            <a:ext cx="2924198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System / social barriers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515100" y="1896263"/>
            <a:ext cx="4800600" cy="3323987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Staffing shortage and continuity of care are some of the elements that contribute to person-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care (Care Quality Commission, 2022).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use of online service provision limits the availability of services to individuals who are not well versed with technology (Age UK, 2024).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Fear impacts independence (Care Act 2014).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Ageism views older adults as (WHO, 2015):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 Passive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 Dependent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 Illiterate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 Undeveloped decision-makers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Independence is not an individual issue, rather it is influenced by the surroundings (Beard et al., 2016).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606745" y="5884788"/>
            <a:ext cx="224323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Source: vectorstock.com (2024)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85308" y="5220249"/>
            <a:ext cx="2073395" cy="75090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/>
          <a:srcRect b="18159"/>
          <a:stretch/>
        </p:blipFill>
        <p:spPr>
          <a:xfrm>
            <a:off x="8922327" y="5303520"/>
            <a:ext cx="2103603" cy="666244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2303225" y="5940921"/>
            <a:ext cx="218912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dreamstime.com (2024)</a:t>
            </a: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34B3A8-EA4C-7D92-4EC5-EEC0A1956A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551"/>
    </mc:Choice>
    <mc:Fallback>
      <p:transition spd="slow" advTm="64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5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9488431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Technology: current provision supporting independence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12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1153984"/>
            <a:ext cx="10698480" cy="2819554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impact technology can have in making independent living possible for seniors (Peek et al., 2014)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Tele-medicine and tele-monitoring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Helps with continuous monitoring and communication (Peek et al., 2014)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Assistive devices for mobility, medicines, safety, and ADL (Peek et al., 2014)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Fall prevention and alarms to provide immediate help (Peek et al., 2014)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Communication tools to meet social and informational needs (Peek et al., 2014)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Usability, accessibility, and engagement need to be considered too (Peek et al., 2014)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Need to be used along with human contact and professional evaluation (Peek et al., 2014).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" y="4128655"/>
            <a:ext cx="12191694" cy="2418449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3840977" y="6293842"/>
            <a:ext cx="1799980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alamy.com (2026)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67980C9-496A-ECA4-574A-48903699E7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073"/>
    </mc:Choice>
    <mc:Fallback>
      <p:transition spd="slow" advTm="32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0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8751114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Emerging technology: AI, sensors and smart homes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13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325879"/>
            <a:ext cx="5394960" cy="3367806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1554480"/>
            <a:ext cx="2706190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Potential contribution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51840" y="1874131"/>
            <a:ext cx="5029200" cy="2819554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AI technology is capable of pattern recognition and can facilitate early intervention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Rubeis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smart sensors will detect changes in the activity or any threat (Peek et al., 2014).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Health monitoring and activity can be achieved by the use of wearable technology (Peek et al., 2014).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Interaction technologies entail prompts, information and social interactions (Peek et al., 2014).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146800" y="1325879"/>
            <a:ext cx="5420360" cy="4770347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492240" y="1554480"/>
            <a:ext cx="2165978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Critical concerns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92240" y="2011680"/>
            <a:ext cx="4800600" cy="3858300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Privacy and surveillance: tracking can reduce the feeling of control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Rubeis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Digital literacy: poor design adds further obstacles (Age UK, 2024).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Algorithmic bias: discrimination and distrust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Rubeis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Transparency: the users need to understand the reasons behind certain decisions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Rubeis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Innovation should be evaluated on the basis of autonomy and experience, and not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onlyability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Rubeis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932FEE-AEAE-52D0-2D47-0284A95238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070"/>
    </mc:Choice>
    <mc:Fallback>
      <p:transition spd="slow" advTm="340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70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7532831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Digital exclusion: a major empowerment risk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14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1" y="827871"/>
            <a:ext cx="12191695" cy="4712230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Age UK (2024) found that: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4.7 million of people aged 65+ are not able to develop 8 basic online skills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2.3 million of people aged 65+ have never been online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Barriers: Skills, confidence, cost, hardware, connectivity, trust (Age UK, 2024).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“digital-by-default” approach takes away choice from older people (Age UK, 2024).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Keep non-digital channels (Age UK, 2024):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Telephone channel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Personal communication channel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•	Printed information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Apart from the digital channel for those who want to use it (Age UK, 2024).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So, the approach should be: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Digital inclusion but not digitalization (Age UK, 2024)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010838" y="6177326"/>
            <a:ext cx="217001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 Global Research (2025)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0856" y="5540100"/>
            <a:ext cx="5010838" cy="1061868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9979939-08C7-5C89-E47C-A541A94DAD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45"/>
    </mc:Choice>
    <mc:Fallback>
      <p:transition spd="slow" advTm="34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8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726013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Applied example: supporting an older person to remain at home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15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94360" y="1325880"/>
            <a:ext cx="5303520" cy="2321992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822960" y="1436624"/>
            <a:ext cx="1906291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Initial situation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17880" y="1755429"/>
            <a:ext cx="4800600" cy="1780809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Mrs. A, aged 82 years, is a recently discharged patient from the hospital. She enjoys being alone and cooking simple meals for herself.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Mobility issues; falls (WHO, 2015).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Lack of confidence in using phones (Age UK, 2024).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6121400" y="1325879"/>
            <a:ext cx="5816600" cy="4742411"/>
          </a:xfrm>
          <a:prstGeom prst="roundRect">
            <a:avLst/>
          </a:prstGeom>
          <a:solidFill>
            <a:srgbClr val="F1F6F7"/>
          </a:solidFill>
          <a:ln>
            <a:solidFill>
              <a:srgbClr val="30808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6532880" y="1420068"/>
            <a:ext cx="2545890" cy="3847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900" b="1">
                <a:solidFill>
                  <a:srgbClr val="308081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Person-</a:t>
            </a:r>
            <a:r>
              <a:rPr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 plan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543040" y="1739771"/>
            <a:ext cx="5394960" cy="4204549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Occupational Therapy assessment for need of home adaptations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</a:p>
          <a:p>
            <a:pPr>
              <a:lnSpc>
                <a:spcPct val="150000"/>
              </a:lnSpc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service temporarily and relevant activities (Peek et al., 2014).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Fall Prevention and exercise (WHO, 2015).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Warning system with training in its usage (Age UK, 2024).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There must always be an option without digital technology (Beard et al., 2016).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Social Prescribing if there is a need for more social contact (Rose,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Rosewilliam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Soundy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Objectives to be agreed upon with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Mrs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A, not by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Mrs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 (Care Act 2014).</a:t>
            </a:r>
            <a:endParaRPr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97526" y="6315825"/>
            <a:ext cx="241322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agesafeamerica.com (2026)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999" y="3775888"/>
            <a:ext cx="5034521" cy="2442032"/>
          </a:xfrm>
          <a:prstGeom prst="rect">
            <a:avLst/>
          </a:prstGeom>
        </p:spPr>
      </p:pic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DFA63DB-CB43-E722-900C-33CEA18CD5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853"/>
    </mc:Choice>
    <mc:Fallback>
      <p:transition spd="slow" advTm="368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85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7090403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services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16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0080" y="1024128"/>
            <a:ext cx="10698480" cy="2473306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1. Collaborative care planning (Care Act 2014).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developed from assessment and measuring outcomes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3. Digital inclusion via digital training and non-digital support (Age UK, 2024).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4. Proper use of technology in terms of consent, minimalism, and transparency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Rubeis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5. Continuity in health, social care and community (Care Quality Commission, 2022).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6. Outcomes of empowerment and not services provided (Cattaneo and Chapman, 2010).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7. Engaging older adults to solve transport, housing, and financial issues (Care Act 2014).</a:t>
            </a:r>
          </a:p>
        </p:txBody>
      </p:sp>
      <p:sp>
        <p:nvSpPr>
          <p:cNvPr id="8" name="Rectangle 7"/>
          <p:cNvSpPr/>
          <p:nvPr/>
        </p:nvSpPr>
        <p:spPr>
          <a:xfrm>
            <a:off x="5467926" y="6224104"/>
            <a:ext cx="181953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sprc.org.pk (2022)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693691"/>
            <a:ext cx="12191695" cy="2530414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36B7CE6-614B-AFEA-F690-CA43FBBB5B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58"/>
    </mc:Choice>
    <mc:Fallback>
      <p:transition spd="slow" advTm="42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5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1879" y="4932217"/>
            <a:ext cx="6039816" cy="161488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40080" y="523597"/>
            <a:ext cx="2069797" cy="5078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17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1520" y="1325880"/>
            <a:ext cx="10698480" cy="3858300"/>
          </a:xfrm>
          <a:prstGeom prst="rect">
            <a:avLst/>
          </a:prstGeom>
          <a:noFill/>
        </p:spPr>
        <p:txBody>
          <a:bodyPr wrap="square" lIns="73152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Needs are multi-dimensional: health, environmental, relational, self (Beard et al., 2016).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Empowerment = Choice + Autonomy + Dignity + Capability maintained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Cattaneo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Chapman, 2010).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The UK policy offers an excellent policy framework, but there is a shortage of independence, social inclusion, and equity (Care Act 2014).</a:t>
            </a:r>
          </a:p>
          <a:p>
            <a:pPr>
              <a:lnSpc>
                <a:spcPct val="150000"/>
              </a:lnSpc>
            </a:pP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Reablement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social prescribing, and technology support individuals if connected to their goals (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Mulquiny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 and Oakman, 2022).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Technology is a support system rather than an alternative to human relations; digital exclusion must be addressed (Age UK, 2024).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In summary, a successful strategy is integrative:</a:t>
            </a:r>
          </a:p>
          <a:p>
            <a:pPr>
              <a:lnSpc>
                <a:spcPct val="150000"/>
              </a:lnSpc>
            </a:pP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Person-centered care + rehabilitation + supportive environments + suitable technology + genuine involvement (Beard et al., 2016).</a:t>
            </a:r>
          </a:p>
        </p:txBody>
      </p:sp>
      <p:sp>
        <p:nvSpPr>
          <p:cNvPr id="7" name="Rectangle 6"/>
          <p:cNvSpPr/>
          <p:nvPr/>
        </p:nvSpPr>
        <p:spPr>
          <a:xfrm>
            <a:off x="3701692" y="6297536"/>
            <a:ext cx="252293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/>
              <a:t>Source: stowellassociates.com (2023)</a:t>
            </a: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911CC29-6401-462F-B0AF-2DB1DCB598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022"/>
    </mc:Choice>
    <mc:Fallback>
      <p:transition spd="slow" advTm="750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50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54865"/>
            <a:ext cx="2644921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700" b="1">
                <a:solidFill>
                  <a:srgbClr val="1F374D"/>
                </a:solidFill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t>BMHP6027 | Empowering the Older Person | 18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562696"/>
            <a:ext cx="12191694" cy="63145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Age UK (2024)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Offline and overlooked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https://www.ageuk.org.uk/siteassets/documents/reports-and-publications/reports-and-briefings/offline-and-overlooked-report.pdf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28 September 2026).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Age Safe America (2026)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future of aging in place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Smart homes, AI and new service opportunities. Available at: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https://agesafeamerica.com/home-safety-hub/blog/the-future-of-aging-in-place/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19 October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Alamy (2026) Elderly assistance tools stock vector images. Available at: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:  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https://share.google/ARKdigLW9OiyZzF2I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30 September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Atchley, R.C. (1989) ‘A continuity theory of normal aging’,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Gerontologist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29(2), pp. 183-190.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https://doi.org/10.1093/geront/29.2.183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Baltes, P.B. and Baltes, M.M. (1990) ‘Psychological perspectives on successful aging: The model of selective optimization with compensation’, in Baltes, P.B. and Baltes, M.M. (eds.) </a:t>
            </a:r>
            <a:r>
              <a:rPr lang="en-US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Successful aging: Perspectives from the behavioral sciences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Cambridge: Cambridge University Press, pp. 1-34.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Beard, J.R., Officer, A., de Carvalho, I.A., Sadana, R., Pot, A.M., Michel, J.P., Lloyd-Sherlock, P., Epping-Jordan, J.E., Peeters, G.M.E.E., </a:t>
            </a:r>
            <a:r>
              <a:rPr lang="en-US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Mahanani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W.R., Thiyagarajan, J.A. and Chatterji, S. (2016) ‘The World report on ageing and health: A policy framework for healthy ageing’, </a:t>
            </a:r>
            <a:r>
              <a:rPr lang="en-US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Lancet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387(10033), pp. 2145-2154. 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/>
              </a:rPr>
              <a:t>https://doi.org/10.1016/S0140-6736(15)00516-4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Act 2014, c. 23.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https://www.legislation.gov.uk/ukpga/2014/23/contents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17 September 2026).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care: good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https://www.cqc.org.uk/guidance-providers/adult-social-care/person-centred-care-good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28 September 2026).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careers.kh.org (2026)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Benefits - Kootenai Health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https://share.google/rIDxupZEwsmPCV7Ot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 (Accessed: 10 October 2026)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c2safety.co.uk(2025)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RAMS - C2 Safety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https://share.google/KwyjHBigxX5tj0eDm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2026)</a:t>
            </a:r>
          </a:p>
          <a:p>
            <a:endParaRPr lang="en-US" sz="1500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2E1AD8-B597-FCD3-E37A-883A96CB37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5181600" y="3277532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314"/>
    </mc:Choice>
    <mc:Fallback>
      <p:transition spd="slow" advTm="93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1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rPr dirty="0"/>
              <a:t>BMHP6027 | Empowering the Older Person | 19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0"/>
            <a:ext cx="12192000" cy="72492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Cattaneo, L.B. and Chapman, A.R. (2010) ‘The process of empowerment: A model for use in research and practice’,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American Psychologist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65(7), pp. 646-659.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https://doi.org/10.1037/a0018854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Basic Books.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(2026)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Personal social services ASCS report, England: 2024 to 2025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https://www.gov.uk/government/statistics/personal-social-services-adult-social-care-survey-report-england-2024-to-2025/personal-social-services-ascs-report-england-2024-to-2025-commentary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27 September 2026).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Dreamstime.com(2024)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Mobility Barriers Stock Illustrations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https://share.google/LH4olSiQ50zkYnrlX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29 September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Elder, G.H. (1998) ‘The life course as developmental theory’,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69(1), pp. 1-12.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https://doi.org/10.1111/j.1467-8624.1998.tb06128.x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Erikson, E.H. (1982)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life cycle completed: A review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New York: W.W. Norton.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1(1), pp. 8 13.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https://doi.org/10.1093/geront/1.1.8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Incare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Approach Kisspeptin and healthy ageing safely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https://share.google/DsJOtPciV256ihNtB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27 Sep 2026)</a:t>
            </a:r>
          </a:p>
          <a:p>
            <a:pPr>
              <a:lnSpc>
                <a:spcPct val="150000"/>
              </a:lnSpc>
            </a:pP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Ipservices.care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(2026)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Aged Care Challenges in Australasia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https://share.google/e4UKUKrRuasHcedOc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28 Sep 2026)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Mims.com(2024) </a:t>
            </a:r>
            <a:r>
              <a:rPr lang="en-US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Exercise boosts sexual health in metastatic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0"/>
              </a:rPr>
              <a:t>https://share.google/N0MjU8bELZ5JfNnkT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4</a:t>
            </a:r>
            <a:r>
              <a:rPr lang="en-US" sz="1400" baseline="30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October 2026)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Mulquiny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L. and Oakman, J. (2022) ‘Exploring the experience of </a:t>
            </a:r>
            <a:r>
              <a:rPr lang="en-US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reablement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 systematic review and qualitative evidence synthesis of older people's and carers' views’, </a:t>
            </a:r>
            <a:r>
              <a:rPr lang="en-US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 &amp; Social Care in the Community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30(5), e1471-e1483. 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/>
              </a:rPr>
              <a:t>https://doi.org/10.1111/hsc.13837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Peek, S.T.M., Wouters, E.J.M., van Hoof, J., </a:t>
            </a: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Luijkx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K.G., Boeije, H.R. and </a:t>
            </a: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Vrijhoef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H.J.M. (2014) ‘Factors influencing acceptance of technology for aging in place: a systematic review’,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Journal of Medical Informatics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83(4), pp. 235-248.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https://doi.org/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2"/>
              </a:rPr>
              <a:t>10.1016/j.ijmedinf.2014.01.004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3"/>
              </a:rPr>
              <a:t>.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Rose, A., </a:t>
            </a: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Rosewilliam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S. and Soundy, A. (2017) ‘Shared decision making within goal setting in rehabilitation settings: a systematic review’,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Education and </a:t>
            </a:r>
            <a:r>
              <a:rPr lang="en-GB" sz="1400" i="1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Counseling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100(1), pp. 65-75.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/>
              </a:rPr>
              <a:t>https://doi.org/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4"/>
              </a:rPr>
              <a:t>10.1016/j.pec.2016.07.030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5"/>
              </a:rPr>
              <a:t>.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US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US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US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0" y="0"/>
            <a:ext cx="12192000" cy="47277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Rubeis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G. (2020) ‘The disruptive power of artificial intelligence. Ethical aspects of </a:t>
            </a:r>
            <a:r>
              <a:rPr lang="en-GB" sz="14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gerontechnology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in elderly care’,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Archives of Gerontology and Geriatrics,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91, 104186. 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http://doi.org/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10.1016/j.archger.2020.104186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.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sprc.org.pk (2022)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Taking Care of Elderly International Day on Older Persons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https://www.sprc.org.pk/taking-care-of-elderly-international-day-on-older-persons/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29 September 2026)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stowellassociates.com (2023) 3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Reasons Geriatric Care Services Are On the Rise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https://stowellassociates.com/why-is-geriatric-care-in-high-demand/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29 September 2026).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vectorstock.com(2024)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Creating social barriers concept icon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https://share.google/6RXu3TmINpjryS2s1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29 September 2026)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vecteezy.com (2026a)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Old and young woman holding hands Free Photo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https://www.vecteezy.com/photo/1343751-old-and-young-woman-holding-hands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27 September 2026)</a:t>
            </a:r>
          </a:p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vecteezy.com (2026)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activities represented in silhouette icons Pro Vector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https://www.vecteezy.com/vector-art/70403330-diverse-business-and-work-activities-represented-in-silhouette-icons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27 Sep 2026)</a:t>
            </a:r>
            <a:endParaRPr lang="en-US" sz="14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Health Organization (2015) </a:t>
            </a:r>
            <a:r>
              <a:rPr lang="en-GB" sz="1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World report on ageing and health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Geneva: WHO. Available at: </a:t>
            </a:r>
            <a:r>
              <a:rPr lang="en-GB" sz="14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https://www.who.int/publications/i/item/9789241565042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(Accessed: </a:t>
            </a:r>
            <a:r>
              <a:rPr lang="en-US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27 Sep 2026</a:t>
            </a:r>
            <a:r>
              <a:rPr lang="en-GB" sz="1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5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6601968"/>
            <a:ext cx="12191695" cy="256032"/>
          </a:xfrm>
          <a:prstGeom prst="rect">
            <a:avLst/>
          </a:prstGeom>
          <a:solidFill>
            <a:srgbClr val="1F37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640080" y="6620256"/>
            <a:ext cx="10789920" cy="1828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900">
                <a:solidFill>
                  <a:srgbClr val="FFFFFF"/>
                </a:solidFill>
              </a:defRPr>
            </a:pPr>
            <a:r>
              <a:rPr dirty="0"/>
              <a:t>BMHP6027 | Empowering the Older Person | 19</a:t>
            </a:r>
          </a:p>
        </p:txBody>
      </p:sp>
    </p:spTree>
    <p:extLst>
      <p:ext uri="{BB962C8B-B14F-4D97-AF65-F5344CB8AC3E}">
        <p14:creationId xmlns:p14="http://schemas.microsoft.com/office/powerpoint/2010/main" val="2297193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2602</TotalTime>
  <Words>3864</Words>
  <Application>Microsoft Office PowerPoint</Application>
  <PresentationFormat>Widescreen</PresentationFormat>
  <Paragraphs>268</Paragraphs>
  <Slides>20</Slides>
  <Notes>19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Arail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Asma Bashir</dc:creator>
  <cp:keywords/>
  <dc:description>generated using python-pptx</dc:description>
  <cp:lastModifiedBy>Hasna Ur Rehman (2329511)</cp:lastModifiedBy>
  <cp:revision>68</cp:revision>
  <dcterms:created xsi:type="dcterms:W3CDTF">2013-01-27T09:14:16Z</dcterms:created>
  <dcterms:modified xsi:type="dcterms:W3CDTF">2026-10-20T09:18:04Z</dcterms:modified>
  <cp:category/>
</cp:coreProperties>
</file>