
<file path=[Content_Types].xml><?xml version="1.0" encoding="utf-8"?>
<Types xmlns="http://schemas.openxmlformats.org/package/2006/content-types">
  <Override PartName="/ppt/slides/slide6.xml" ContentType="application/vnd.openxmlformats-officedocument.presentationml.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ommentAuthors.xml" ContentType="application/vnd.openxmlformats-officedocument.presentationml.commentAuthor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658" r:id="rId1"/>
  </p:sldMasterIdLst>
  <p:notesMasterIdLst>
    <p:notesMasterId r:id="rId20"/>
  </p:notesMasterIdLst>
  <p:sldIdLst>
    <p:sldId id="256" r:id="rId2"/>
    <p:sldId id="257" r:id="rId3"/>
    <p:sldId id="258" r:id="rId4"/>
    <p:sldId id="259" r:id="rId5"/>
    <p:sldId id="299" r:id="rId6"/>
    <p:sldId id="260" r:id="rId7"/>
    <p:sldId id="302" r:id="rId8"/>
    <p:sldId id="295" r:id="rId9"/>
    <p:sldId id="303" r:id="rId10"/>
    <p:sldId id="261" r:id="rId11"/>
    <p:sldId id="296" r:id="rId12"/>
    <p:sldId id="300" r:id="rId13"/>
    <p:sldId id="297" r:id="rId14"/>
    <p:sldId id="263" r:id="rId15"/>
    <p:sldId id="298" r:id="rId16"/>
    <p:sldId id="265" r:id="rId17"/>
    <p:sldId id="271" r:id="rId18"/>
    <p:sldId id="270" r:id="rId19"/>
  </p:sldIdLst>
  <p:sldSz cx="9144000" cy="5143500" type="screen16x9"/>
  <p:notesSz cx="6858000" cy="9144000"/>
  <p:embeddedFontLst>
    <p:embeddedFont>
      <p:font typeface="Oswald" charset="0"/>
      <p:regular r:id="rId21"/>
      <p:bold r:id="rId22"/>
    </p:embeddedFont>
    <p:embeddedFont>
      <p:font typeface="News Cycle" charset="2"/>
      <p:regular r:id="rId23"/>
      <p:bold r:id="rId24"/>
    </p:embeddedFont>
  </p:embeddedFontLst>
  <p:defaultTextStyle>
    <a:defPPr>
      <a:defRPr lang="en-US"/>
    </a:defPPr>
    <a:lvl1pPr algn="l" rtl="0" fontAlgn="base">
      <a:spcBef>
        <a:spcPct val="0"/>
      </a:spcBef>
      <a:spcAft>
        <a:spcPct val="0"/>
      </a:spcAft>
      <a:defRPr sz="1400" kern="1200">
        <a:solidFill>
          <a:srgbClr val="000000"/>
        </a:solidFill>
        <a:latin typeface="Arial" charset="0"/>
        <a:ea typeface="+mn-ea"/>
        <a:cs typeface="Arial" charset="0"/>
        <a:sym typeface="Arial" charset="0"/>
      </a:defRPr>
    </a:lvl1pPr>
    <a:lvl2pPr marL="457200" algn="l" rtl="0" fontAlgn="base">
      <a:spcBef>
        <a:spcPct val="0"/>
      </a:spcBef>
      <a:spcAft>
        <a:spcPct val="0"/>
      </a:spcAft>
      <a:defRPr sz="1400" kern="1200">
        <a:solidFill>
          <a:srgbClr val="000000"/>
        </a:solidFill>
        <a:latin typeface="Arial" charset="0"/>
        <a:ea typeface="+mn-ea"/>
        <a:cs typeface="Arial" charset="0"/>
        <a:sym typeface="Arial" charset="0"/>
      </a:defRPr>
    </a:lvl2pPr>
    <a:lvl3pPr marL="914400" algn="l" rtl="0" fontAlgn="base">
      <a:spcBef>
        <a:spcPct val="0"/>
      </a:spcBef>
      <a:spcAft>
        <a:spcPct val="0"/>
      </a:spcAft>
      <a:defRPr sz="1400" kern="1200">
        <a:solidFill>
          <a:srgbClr val="000000"/>
        </a:solidFill>
        <a:latin typeface="Arial" charset="0"/>
        <a:ea typeface="+mn-ea"/>
        <a:cs typeface="Arial" charset="0"/>
        <a:sym typeface="Arial" charset="0"/>
      </a:defRPr>
    </a:lvl3pPr>
    <a:lvl4pPr marL="1371600" algn="l" rtl="0" fontAlgn="base">
      <a:spcBef>
        <a:spcPct val="0"/>
      </a:spcBef>
      <a:spcAft>
        <a:spcPct val="0"/>
      </a:spcAft>
      <a:defRPr sz="1400" kern="1200">
        <a:solidFill>
          <a:srgbClr val="000000"/>
        </a:solidFill>
        <a:latin typeface="Arial" charset="0"/>
        <a:ea typeface="+mn-ea"/>
        <a:cs typeface="Arial" charset="0"/>
        <a:sym typeface="Arial" charset="0"/>
      </a:defRPr>
    </a:lvl4pPr>
    <a:lvl5pPr marL="1828800" algn="l" rtl="0" fontAlgn="base">
      <a:spcBef>
        <a:spcPct val="0"/>
      </a:spcBef>
      <a:spcAft>
        <a:spcPct val="0"/>
      </a:spcAft>
      <a:defRPr sz="1400" kern="1200">
        <a:solidFill>
          <a:srgbClr val="000000"/>
        </a:solidFill>
        <a:latin typeface="Arial" charset="0"/>
        <a:ea typeface="+mn-ea"/>
        <a:cs typeface="Arial" charset="0"/>
        <a:sym typeface="Arial" charset="0"/>
      </a:defRPr>
    </a:lvl5pPr>
    <a:lvl6pPr marL="2286000" algn="l" defTabSz="914400" rtl="0" eaLnBrk="1" latinLnBrk="0" hangingPunct="1">
      <a:defRPr sz="1400" kern="1200">
        <a:solidFill>
          <a:srgbClr val="000000"/>
        </a:solidFill>
        <a:latin typeface="Arial" charset="0"/>
        <a:ea typeface="+mn-ea"/>
        <a:cs typeface="Arial" charset="0"/>
        <a:sym typeface="Arial" charset="0"/>
      </a:defRPr>
    </a:lvl6pPr>
    <a:lvl7pPr marL="2743200" algn="l" defTabSz="914400" rtl="0" eaLnBrk="1" latinLnBrk="0" hangingPunct="1">
      <a:defRPr sz="1400" kern="1200">
        <a:solidFill>
          <a:srgbClr val="000000"/>
        </a:solidFill>
        <a:latin typeface="Arial" charset="0"/>
        <a:ea typeface="+mn-ea"/>
        <a:cs typeface="Arial" charset="0"/>
        <a:sym typeface="Arial" charset="0"/>
      </a:defRPr>
    </a:lvl7pPr>
    <a:lvl8pPr marL="3200400" algn="l" defTabSz="914400" rtl="0" eaLnBrk="1" latinLnBrk="0" hangingPunct="1">
      <a:defRPr sz="1400" kern="1200">
        <a:solidFill>
          <a:srgbClr val="000000"/>
        </a:solidFill>
        <a:latin typeface="Arial" charset="0"/>
        <a:ea typeface="+mn-ea"/>
        <a:cs typeface="Arial" charset="0"/>
        <a:sym typeface="Arial" charset="0"/>
      </a:defRPr>
    </a:lvl8pPr>
    <a:lvl9pPr marL="3657600" algn="l" defTabSz="914400" rtl="0" eaLnBrk="1" latinLnBrk="0" hangingPunct="1">
      <a:defRPr sz="1400" kern="1200">
        <a:solidFill>
          <a:srgbClr val="000000"/>
        </a:solidFill>
        <a:latin typeface="Arial" charset="0"/>
        <a:ea typeface="+mn-ea"/>
        <a:cs typeface="Arial" charset="0"/>
        <a:sym typeface="Arial" charset="0"/>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uthor" initials=""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showPr>
  <p:clrMru>
    <a:srgbClr val="290107"/>
    <a:srgbClr val="D80624"/>
  </p:clrMru>
</p:presentationPr>
</file>

<file path=ppt/tableStyles.xml><?xml version="1.0" encoding="utf-8"?>
<a:tblStyleLst xmlns:a="http://schemas.openxmlformats.org/drawingml/2006/main" def="{6B5681E7-3F6B-493A-A081-50176DB923CF}">
  <a:tblStyle styleId="{6B5681E7-3F6B-493A-A081-50176DB923CF}"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451EFF09-86D4-41D1-8CD3-602A2CEEB6E7}"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39" autoAdjust="0"/>
    <p:restoredTop sz="86405" autoAdjust="0"/>
  </p:normalViewPr>
  <p:slideViewPr>
    <p:cSldViewPr>
      <p:cViewPr varScale="1">
        <p:scale>
          <a:sx n="90" d="100"/>
          <a:sy n="90" d="100"/>
        </p:scale>
        <p:origin x="-348" y="-90"/>
      </p:cViewPr>
      <p:guideLst>
        <p:guide orient="horz" pos="1620"/>
        <p:guide pos="2880"/>
      </p:guideLst>
    </p:cSldViewPr>
  </p:slideViewPr>
  <p:outlineViewPr>
    <p:cViewPr>
      <p:scale>
        <a:sx n="33" d="100"/>
        <a:sy n="33" d="100"/>
      </p:scale>
      <p:origin x="4" y="38956"/>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218" name="Google Shape;3;n"/>
          <p:cNvSpPr>
            <a:spLocks noGrp="1" noRot="1" noChangeAspect="1"/>
          </p:cNvSpPr>
          <p:nvPr>
            <p:ph type="sldImg" idx="2"/>
          </p:nvPr>
        </p:nvSpPr>
        <p:spPr bwMode="auto">
          <a:xfrm>
            <a:off x="381000" y="685800"/>
            <a:ext cx="6096000" cy="3429000"/>
          </a:xfrm>
          <a:custGeom>
            <a:avLst/>
            <a:gdLst>
              <a:gd name="T0" fmla="*/ 0 w 120000"/>
              <a:gd name="T1" fmla="*/ 0 h 120000"/>
              <a:gd name="T2" fmla="*/ 120000 w 120000"/>
              <a:gd name="T3" fmla="*/ 0 h 120000"/>
              <a:gd name="T4" fmla="*/ 120000 w 120000"/>
              <a:gd name="T5" fmla="*/ 120000 h 120000"/>
              <a:gd name="T6" fmla="*/ 0 w 120000"/>
              <a:gd name="T7" fmla="*/ 120000 h 120000"/>
              <a:gd name="T8" fmla="*/ 0 60000 65536"/>
              <a:gd name="T9" fmla="*/ 0 60000 65536"/>
              <a:gd name="T10" fmla="*/ 0 60000 65536"/>
              <a:gd name="T11" fmla="*/ 0 60000 65536"/>
              <a:gd name="T12" fmla="*/ 0 w 120000"/>
              <a:gd name="T13" fmla="*/ 0 h 120000"/>
              <a:gd name="T14" fmla="*/ 120000 w 120000"/>
              <a:gd name="T15" fmla="*/ 120000 h 120000"/>
            </a:gdLst>
            <a:ahLst/>
            <a:cxnLst>
              <a:cxn ang="T8">
                <a:pos x="T0" y="T1"/>
              </a:cxn>
              <a:cxn ang="T9">
                <a:pos x="T2" y="T3"/>
              </a:cxn>
              <a:cxn ang="T10">
                <a:pos x="T4" y="T5"/>
              </a:cxn>
              <a:cxn ang="T11">
                <a:pos x="T6" y="T7"/>
              </a:cxn>
            </a:cxnLst>
            <a:rect l="T12" t="T13" r="T14" b="T15"/>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219" name="Google Shape;4;n"/>
          <p:cNvSpPr txBox="1">
            <a:spLocks noGrp="1"/>
          </p:cNvSpPr>
          <p:nvPr>
            <p:ph type="body" idx="1"/>
          </p:nvPr>
        </p:nvSpPr>
        <p:spPr bwMode="auto">
          <a:xfrm>
            <a:off x="685800" y="4343400"/>
            <a:ext cx="5486400" cy="4114800"/>
          </a:xfrm>
          <a:prstGeom prst="rect">
            <a:avLst/>
          </a:prstGeom>
          <a:noFill/>
          <a:ln w="9525">
            <a:noFill/>
            <a:miter lim="800000"/>
            <a:headEnd/>
            <a:tailEnd/>
          </a:ln>
        </p:spPr>
        <p:txBody>
          <a:bodyPr vert="horz" wrap="square" lIns="91425" tIns="91425" rIns="91425" bIns="91425" numCol="1" anchor="t" anchorCtr="0" compatLnSpc="1">
            <a:prstTxWarp prst="textNoShape">
              <a:avLst/>
            </a:prstTxWarp>
          </a:bodyPr>
          <a:lstStyle/>
          <a:p>
            <a:pPr lvl="0"/>
            <a:endParaRPr lang="en-US" smtClean="0">
              <a:sym typeface="Arial" charset="0"/>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L="457200" indent="-317500" algn="l" rtl="0" eaLnBrk="0" fontAlgn="base" hangingPunct="0">
      <a:spcBef>
        <a:spcPct val="0"/>
      </a:spcBef>
      <a:spcAft>
        <a:spcPct val="0"/>
      </a:spcAft>
      <a:buClr>
        <a:srgbClr val="000000"/>
      </a:buClr>
      <a:buFont typeface="Arial" charset="0"/>
      <a:defRPr sz="1400">
        <a:solidFill>
          <a:srgbClr val="000000"/>
        </a:solidFill>
        <a:latin typeface="Arial"/>
        <a:ea typeface="Arial"/>
        <a:cs typeface="Arial"/>
        <a:sym typeface="Arial" charset="0"/>
      </a:defRPr>
    </a:lvl1pPr>
    <a:lvl2pPr marL="742950" lvl="1" indent="-285750" algn="l" rtl="0" eaLnBrk="0" fontAlgn="base" hangingPunct="0">
      <a:spcBef>
        <a:spcPct val="0"/>
      </a:spcBef>
      <a:spcAft>
        <a:spcPct val="0"/>
      </a:spcAft>
      <a:buClr>
        <a:srgbClr val="000000"/>
      </a:buClr>
      <a:buFont typeface="Arial" charset="0"/>
      <a:defRPr sz="1400">
        <a:solidFill>
          <a:srgbClr val="000000"/>
        </a:solidFill>
        <a:latin typeface="Arial"/>
        <a:ea typeface="Arial"/>
        <a:cs typeface="Arial"/>
        <a:sym typeface="Arial" charset="0"/>
      </a:defRPr>
    </a:lvl2pPr>
    <a:lvl3pPr marL="1143000" lvl="2" indent="-228600" algn="l" rtl="0" eaLnBrk="0" fontAlgn="base" hangingPunct="0">
      <a:spcBef>
        <a:spcPct val="0"/>
      </a:spcBef>
      <a:spcAft>
        <a:spcPct val="0"/>
      </a:spcAft>
      <a:buClr>
        <a:srgbClr val="000000"/>
      </a:buClr>
      <a:buFont typeface="Arial" charset="0"/>
      <a:defRPr sz="1400">
        <a:solidFill>
          <a:srgbClr val="000000"/>
        </a:solidFill>
        <a:latin typeface="Arial"/>
        <a:ea typeface="Arial"/>
        <a:cs typeface="Arial"/>
        <a:sym typeface="Arial" charset="0"/>
      </a:defRPr>
    </a:lvl3pPr>
    <a:lvl4pPr marL="1600200" lvl="3" indent="-228600" algn="l" rtl="0" eaLnBrk="0" fontAlgn="base" hangingPunct="0">
      <a:spcBef>
        <a:spcPct val="0"/>
      </a:spcBef>
      <a:spcAft>
        <a:spcPct val="0"/>
      </a:spcAft>
      <a:buClr>
        <a:srgbClr val="000000"/>
      </a:buClr>
      <a:buFont typeface="Arial" charset="0"/>
      <a:defRPr sz="1400">
        <a:solidFill>
          <a:srgbClr val="000000"/>
        </a:solidFill>
        <a:latin typeface="Arial"/>
        <a:ea typeface="Arial"/>
        <a:cs typeface="Arial"/>
        <a:sym typeface="Arial" charset="0"/>
      </a:defRPr>
    </a:lvl4pPr>
    <a:lvl5pPr marL="2057400" lvl="4" indent="-228600" algn="l" rtl="0" eaLnBrk="0" fontAlgn="base" hangingPunct="0">
      <a:spcBef>
        <a:spcPct val="0"/>
      </a:spcBef>
      <a:spcAft>
        <a:spcPct val="0"/>
      </a:spcAft>
      <a:buClr>
        <a:srgbClr val="000000"/>
      </a:buClr>
      <a:buFont typeface="Arial" charset="0"/>
      <a:defRPr sz="1400">
        <a:solidFill>
          <a:srgbClr val="000000"/>
        </a:solidFill>
        <a:latin typeface="Arial"/>
        <a:ea typeface="Arial"/>
        <a:cs typeface="Arial"/>
        <a:sym typeface="Arial" charset="0"/>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1265" name="Google Shape;123;g35f391192_00:notes"/>
          <p:cNvSpPr>
            <a:spLocks noGrp="1" noRot="1" noChangeAspect="1"/>
          </p:cNvSpPr>
          <p:nvPr>
            <p:ph type="sldImg" idx="2"/>
          </p:nvPr>
        </p:nvSpPr>
        <p:spPr>
          <a:ln>
            <a:headEnd/>
            <a:tailEnd/>
          </a:ln>
        </p:spPr>
      </p:sp>
      <p:sp>
        <p:nvSpPr>
          <p:cNvPr id="11266" name="Google Shape;124;g35f391192_00:notes"/>
          <p:cNvSpPr txBox="1">
            <a:spLocks noGrp="1"/>
          </p:cNvSpPr>
          <p:nvPr>
            <p:ph type="body" idx="1"/>
          </p:nvPr>
        </p:nvSpPr>
        <p:spPr/>
        <p:txBody>
          <a:bodyPr/>
          <a:lstStyle/>
          <a:p>
            <a:pPr marL="0" indent="0" eaLnBrk="1" hangingPunct="1">
              <a:buSzPts val="1400"/>
            </a:pPr>
            <a:endParaRPr lang="en-US" sz="1100" smtClean="0">
              <a:latin typeface="Arial" charset="0"/>
              <a:cs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3313" name="Google Shape;133;g3606f1c2d_30:notes"/>
          <p:cNvSpPr>
            <a:spLocks noGrp="1" noRot="1" noChangeAspect="1"/>
          </p:cNvSpPr>
          <p:nvPr>
            <p:ph type="sldImg" idx="2"/>
          </p:nvPr>
        </p:nvSpPr>
        <p:spPr>
          <a:ln>
            <a:headEnd/>
            <a:tailEnd/>
          </a:ln>
        </p:spPr>
      </p:sp>
      <p:sp>
        <p:nvSpPr>
          <p:cNvPr id="13314" name="Google Shape;134;g3606f1c2d_30:notes"/>
          <p:cNvSpPr txBox="1">
            <a:spLocks noGrp="1"/>
          </p:cNvSpPr>
          <p:nvPr>
            <p:ph type="body" idx="1"/>
          </p:nvPr>
        </p:nvSpPr>
        <p:spPr/>
        <p:txBody>
          <a:bodyPr/>
          <a:lstStyle/>
          <a:p>
            <a:pPr marL="0" indent="0" eaLnBrk="1" hangingPunct="1">
              <a:buSzPts val="1400"/>
            </a:pPr>
            <a:endParaRPr lang="en-US" sz="1100" smtClean="0">
              <a:latin typeface="Arial" charset="0"/>
              <a:cs typeface="Arial"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5361" name="Google Shape;142;g35f391192_04:notes"/>
          <p:cNvSpPr>
            <a:spLocks noGrp="1" noRot="1" noChangeAspect="1"/>
          </p:cNvSpPr>
          <p:nvPr>
            <p:ph type="sldImg" idx="2"/>
          </p:nvPr>
        </p:nvSpPr>
        <p:spPr>
          <a:ln>
            <a:headEnd/>
            <a:tailEnd/>
          </a:ln>
        </p:spPr>
      </p:sp>
      <p:sp>
        <p:nvSpPr>
          <p:cNvPr id="15362" name="Google Shape;143;g35f391192_04:notes"/>
          <p:cNvSpPr txBox="1">
            <a:spLocks noGrp="1"/>
          </p:cNvSpPr>
          <p:nvPr>
            <p:ph type="body" idx="1"/>
          </p:nvPr>
        </p:nvSpPr>
        <p:spPr/>
        <p:txBody>
          <a:bodyPr/>
          <a:lstStyle/>
          <a:p>
            <a:pPr eaLnBrk="1" hangingPunct="1">
              <a:buSzPts val="1400"/>
              <a:buFont typeface="Arial" charset="0"/>
              <a:buChar char="●"/>
            </a:pPr>
            <a:r>
              <a:rPr lang="en-IN" sz="1100" smtClean="0">
                <a:latin typeface="Arial" charset="0"/>
                <a:cs typeface="Arial" charset="0"/>
              </a:rPr>
              <a:t>In the below context, the international business communication will be discussed wherein the background of the company will be provided along with the idea of its joint venture with a firm based in China. Thereafter various aspects will be determined and thoroughly discussed in terms of the cultural challenges faced by the British Company in China. Further application of relevant theories related to intercultural communications will be discussed. Furthermore, various solutions related to business communication and recommendations that enable the partnership for succeeding in China will be provided. </a:t>
            </a:r>
          </a:p>
          <a:p>
            <a:pPr eaLnBrk="1" hangingPunct="1">
              <a:buSzPts val="1400"/>
              <a:buFont typeface="Arial" charset="0"/>
              <a:buChar char="●"/>
            </a:pPr>
            <a:r>
              <a:rPr lang="en-IN" sz="1100" smtClean="0">
                <a:latin typeface="Arial" charset="0"/>
                <a:cs typeface="Arial" charset="0"/>
              </a:rPr>
              <a:t/>
            </a:r>
            <a:br>
              <a:rPr lang="en-IN" sz="1100" smtClean="0">
                <a:latin typeface="Arial" charset="0"/>
                <a:cs typeface="Arial" charset="0"/>
              </a:rPr>
            </a:br>
            <a:endParaRPr lang="en-US" sz="1100" smtClean="0">
              <a:latin typeface="Arial" charset="0"/>
              <a:cs typeface="Arial"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7409" name="Google Shape;150;g35f391192_029:notes"/>
          <p:cNvSpPr>
            <a:spLocks noGrp="1" noRot="1" noChangeAspect="1"/>
          </p:cNvSpPr>
          <p:nvPr>
            <p:ph type="sldImg" idx="2"/>
          </p:nvPr>
        </p:nvSpPr>
        <p:spPr>
          <a:ln>
            <a:headEnd/>
            <a:tailEnd/>
          </a:ln>
        </p:spPr>
      </p:sp>
      <p:sp>
        <p:nvSpPr>
          <p:cNvPr id="17410" name="Google Shape;151;g35f391192_029:notes"/>
          <p:cNvSpPr txBox="1">
            <a:spLocks noGrp="1"/>
          </p:cNvSpPr>
          <p:nvPr>
            <p:ph type="body" idx="1"/>
          </p:nvPr>
        </p:nvSpPr>
        <p:spPr/>
        <p:txBody>
          <a:bodyPr/>
          <a:lstStyle/>
          <a:p>
            <a:pPr eaLnBrk="1" hangingPunct="1">
              <a:buSzPts val="1400"/>
              <a:buFont typeface="Arial" charset="0"/>
              <a:buChar char="●"/>
            </a:pPr>
            <a:r>
              <a:rPr lang="en-IN" sz="1100" smtClean="0">
                <a:latin typeface="Arial" charset="0"/>
                <a:cs typeface="Arial" charset="0"/>
              </a:rPr>
              <a:t>Tesco is a UK-based retail company which is based in the UK is focusing on complentating on the joint ventures with the fireign company that is based in China. As Tesco is a retail company, it is looking forward to having a joint venture with Wumart Stores Inc which is also a retail company that is based in the UK.  Joint venture is an arrangement of business that mainly focuses on two or more companies agreeing to pool their resources with the purpose of the accomplishment of a specific task. Tesco has the objective of entering into the chinese market by doing the joint venture with the chinese business.</a:t>
            </a:r>
          </a:p>
          <a:p>
            <a:pPr eaLnBrk="1" hangingPunct="1">
              <a:buSzPts val="1400"/>
              <a:buFont typeface="Arial" charset="0"/>
              <a:buChar char="●"/>
            </a:pPr>
            <a:r>
              <a:rPr lang="en-IN" sz="1100" smtClean="0">
                <a:latin typeface="Arial" charset="0"/>
                <a:cs typeface="Arial" charset="0"/>
              </a:rPr>
              <a:t/>
            </a:r>
            <a:br>
              <a:rPr lang="en-IN" sz="1100" smtClean="0">
                <a:latin typeface="Arial" charset="0"/>
                <a:cs typeface="Arial" charset="0"/>
              </a:rPr>
            </a:br>
            <a:endParaRPr lang="en-US" sz="1100" smtClean="0">
              <a:latin typeface="Arial" charset="0"/>
              <a:cs typeface="Arial"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a:ln>
            <a:headEnd/>
            <a:tailEnd/>
          </a:ln>
        </p:spPr>
      </p:sp>
      <p:sp>
        <p:nvSpPr>
          <p:cNvPr id="19458" name="Notes Placeholder 2"/>
          <p:cNvSpPr txBox="1">
            <a:spLocks noGrp="1"/>
          </p:cNvSpPr>
          <p:nvPr>
            <p:ph type="body" idx="1"/>
          </p:nvPr>
        </p:nvSpPr>
        <p:spPr>
          <a:ln/>
        </p:spPr>
        <p:txBody>
          <a:bodyPr/>
          <a:lstStyle/>
          <a:p>
            <a:pPr eaLnBrk="1" hangingPunct="1">
              <a:buSzPts val="1400"/>
              <a:buFont typeface="Arial" charset="0"/>
              <a:buChar char="●"/>
            </a:pPr>
            <a:r>
              <a:rPr lang="en-US" sz="1100" smtClean="0">
                <a:latin typeface="Arial" charset="0"/>
                <a:cs typeface="Arial" charset="0"/>
              </a:rPr>
              <a:t>Tesco is a UK based retail company which is based in the UK is focusing on complentating on the joint ventures with the fireign company that is based in China. As Tesco is a retail company, it is looking forward to having a joint venture with Wumart Stores Inc which is also a retail company that is based in the UK.  Joint venture is an arrangement of business that mainly focuses on two or more companies agreeing to pool their resources with the purpose of the accomplishment of a specific task. Tesco has the objective of entering into the chinese market by doing the joint venture with the chinese business.</a:t>
            </a:r>
          </a:p>
          <a:p>
            <a:pPr eaLnBrk="1" hangingPunct="1">
              <a:buSzPts val="1400"/>
              <a:buFont typeface="Arial" charset="0"/>
              <a:buChar char="●"/>
            </a:pPr>
            <a:r>
              <a:rPr lang="en-US" sz="1100" smtClean="0">
                <a:latin typeface="Arial" charset="0"/>
                <a:cs typeface="Arial" charset="0"/>
              </a:rPr>
              <a:t>Wumart Store is a “chinese retail company” that is headquartered in Beijing, China. It is one of the biggest and earliest retail companies in China.  </a:t>
            </a:r>
          </a:p>
          <a:p>
            <a:pPr eaLnBrk="1" hangingPunct="1">
              <a:buSzPts val="1400"/>
              <a:buFont typeface="Arial" charset="0"/>
              <a:buChar char="●"/>
            </a:pPr>
            <a:endParaRPr lang="en-US" sz="1100" smtClean="0">
              <a:latin typeface="Arial" charset="0"/>
              <a:cs typeface="Arial"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1505" name="Google Shape;156;g35f391192_09:notes"/>
          <p:cNvSpPr>
            <a:spLocks noGrp="1" noRot="1" noChangeAspect="1"/>
          </p:cNvSpPr>
          <p:nvPr>
            <p:ph type="sldImg" idx="2"/>
          </p:nvPr>
        </p:nvSpPr>
        <p:spPr>
          <a:ln>
            <a:headEnd/>
            <a:tailEnd/>
          </a:ln>
        </p:spPr>
      </p:sp>
      <p:sp>
        <p:nvSpPr>
          <p:cNvPr id="21506" name="Google Shape;157;g35f391192_09:notes"/>
          <p:cNvSpPr txBox="1">
            <a:spLocks noGrp="1"/>
          </p:cNvSpPr>
          <p:nvPr>
            <p:ph type="body" idx="1"/>
          </p:nvPr>
        </p:nvSpPr>
        <p:spPr/>
        <p:txBody>
          <a:bodyPr/>
          <a:lstStyle/>
          <a:p>
            <a:pPr eaLnBrk="1" hangingPunct="1">
              <a:buSzPts val="1400"/>
              <a:buFont typeface="Arial" charset="0"/>
              <a:buChar char="●"/>
            </a:pPr>
            <a:r>
              <a:rPr lang="en-IN" sz="1100" smtClean="0">
                <a:latin typeface="Arial" charset="0"/>
                <a:cs typeface="Arial" charset="0"/>
              </a:rPr>
              <a:t>Operating in a foriegn nation does offer a significant number of challenges for every business organisation. One of the significant challenges is the cultural challenge and for an organisation or a business entity irrespective of its nature of operation to get a hold of the overall market domestic or international it must consider understanding such challenges and managing it. In the context of formulating a company in a foreign country a business must consider relative assessment of the basic cultural differences; this will further help the company to attain a grip over the market and perform business operations more efficiently.</a:t>
            </a:r>
          </a:p>
          <a:p>
            <a:pPr eaLnBrk="1" hangingPunct="1">
              <a:buSzPts val="1400"/>
              <a:buFont typeface="Arial" charset="0"/>
              <a:buChar char="●"/>
            </a:pPr>
            <a:r>
              <a:rPr lang="en-IN" sz="1100" smtClean="0">
                <a:latin typeface="Arial" charset="0"/>
                <a:cs typeface="Arial" charset="0"/>
              </a:rPr>
              <a:t>The United Kingdom has a completely different set of cultural structure and the companies that are of British origin adheres to it. The western culture is much more flexible and is considered as a part of the modern world.</a:t>
            </a:r>
          </a:p>
          <a:p>
            <a:pPr eaLnBrk="1" hangingPunct="1">
              <a:buSzPts val="1400"/>
              <a:buFont typeface="Arial" charset="0"/>
              <a:buChar char="●"/>
            </a:pPr>
            <a:r>
              <a:rPr lang="en-IN" sz="1100" smtClean="0">
                <a:latin typeface="Arial" charset="0"/>
                <a:cs typeface="Arial" charset="0"/>
              </a:rPr>
              <a:t/>
            </a:r>
            <a:br>
              <a:rPr lang="en-IN" sz="1100" smtClean="0">
                <a:latin typeface="Arial" charset="0"/>
                <a:cs typeface="Arial" charset="0"/>
              </a:rPr>
            </a:br>
            <a:r>
              <a:rPr lang="en-IN" sz="1100" smtClean="0">
                <a:latin typeface="Arial" charset="0"/>
                <a:cs typeface="Arial" charset="0"/>
              </a:rPr>
              <a:t>Linguistic Challenge</a:t>
            </a:r>
          </a:p>
          <a:p>
            <a:pPr eaLnBrk="1" hangingPunct="1">
              <a:buSzPts val="1400"/>
              <a:buFont typeface="Arial" charset="0"/>
              <a:buChar char="●"/>
            </a:pPr>
            <a:r>
              <a:rPr lang="en-IN" sz="1100" smtClean="0">
                <a:latin typeface="Arial" charset="0"/>
                <a:cs typeface="Arial" charset="0"/>
              </a:rPr>
              <a:t>The majority of the populace residing in China speaks their native language and most of them are not very much connected to the English language. The British company that is concerned about starting a joint venture in the Chinese territory does not have much grip over the native language of the Chinese people. The British company that is planning to start the venture in China has to recruit local individuals for conservation of resources and time. In the relative consideration the company will have to acquire a completely new set of employees or working individuals to carry out operations of the company. This will present a challenge for the British part of the company in the management of the employees and their relative structure of working.</a:t>
            </a:r>
          </a:p>
          <a:p>
            <a:pPr eaLnBrk="1" hangingPunct="1">
              <a:buSzPts val="1400"/>
              <a:buFont typeface="Arial" charset="0"/>
              <a:buChar char="●"/>
            </a:pPr>
            <a:r>
              <a:rPr lang="en-IN" sz="1100" smtClean="0">
                <a:latin typeface="Arial" charset="0"/>
                <a:cs typeface="Arial" charset="0"/>
              </a:rPr>
              <a:t>Stereotypes and Prejudices</a:t>
            </a:r>
          </a:p>
          <a:p>
            <a:pPr eaLnBrk="1" hangingPunct="1">
              <a:buSzPts val="1400"/>
              <a:buFont typeface="Arial" charset="0"/>
              <a:buChar char="●"/>
            </a:pPr>
            <a:r>
              <a:rPr lang="en-IN" sz="1100" smtClean="0">
                <a:latin typeface="Arial" charset="0"/>
                <a:cs typeface="Arial" charset="0"/>
              </a:rPr>
              <a:t>The relative negative image that is conceived by the individual residents of the community and the other cultural groups present in the region is considered as the stereotypes. The relative basis of stereotyping that is found common in every individual community are “nationality, gender, race, religion or age”. In the relative context of China and its relative market, the individuals are not much stereotyped in nature but are considered as very much traditional and do follow the relative aspect of traditional culture. The companies of the western world are effectively required to follow the local culture in order to attain its optimum functionality. </a:t>
            </a:r>
          </a:p>
          <a:p>
            <a:pPr eaLnBrk="1" hangingPunct="1">
              <a:buSzPts val="1400"/>
              <a:buFont typeface="Arial" charset="0"/>
              <a:buChar char="●"/>
            </a:pPr>
            <a:r>
              <a:rPr lang="en-IN" sz="1100" smtClean="0">
                <a:latin typeface="Arial" charset="0"/>
                <a:cs typeface="Arial" charset="0"/>
              </a:rPr>
              <a:t>Signs and Symbols</a:t>
            </a:r>
          </a:p>
          <a:p>
            <a:pPr eaLnBrk="1" hangingPunct="1">
              <a:buSzPts val="1400"/>
              <a:buFont typeface="Arial" charset="0"/>
              <a:buChar char="●"/>
            </a:pPr>
            <a:r>
              <a:rPr lang="en-IN" sz="1100" smtClean="0">
                <a:latin typeface="Arial" charset="0"/>
                <a:cs typeface="Arial" charset="0"/>
              </a:rPr>
              <a:t>The relative communication that is done without any form of verbal language is considered as signs and symbols. In the general scenario of communication, signs and symbols of relative communication are not considered as reliable as one sign that is considered relevant in one nation may not be accepted in a good manner in another country. For Tesco to incorporate a new branch of operation in the relative market of China it will face a significant number of challenges of signs and symbols that will further make the operations of the company much more difficult. The company will bring on a few individual employees from Britain and making them adapt to the new cultural indifferences will slow the growth of the company. Tesco will have to employ a significant number of individuals from the local market to further attain the existential benefit of resource conservation and teaching the relative employees of the companies will provide a great challenge to the company and its management.</a:t>
            </a:r>
          </a:p>
          <a:p>
            <a:pPr eaLnBrk="1" hangingPunct="1">
              <a:buSzPts val="1400"/>
              <a:buFont typeface="Arial" charset="0"/>
              <a:buChar char="●"/>
            </a:pPr>
            <a:r>
              <a:rPr lang="en-IN" sz="1100" smtClean="0">
                <a:latin typeface="Arial" charset="0"/>
                <a:cs typeface="Arial" charset="0"/>
              </a:rPr>
              <a:t>Relative regional beliefs and behaviours of the individuals</a:t>
            </a:r>
          </a:p>
          <a:p>
            <a:pPr eaLnBrk="1" hangingPunct="1">
              <a:buSzPts val="1400"/>
              <a:buFont typeface="Arial" charset="0"/>
              <a:buChar char="●"/>
            </a:pPr>
            <a:r>
              <a:rPr lang="en-IN" sz="1100" smtClean="0">
                <a:latin typeface="Arial" charset="0"/>
                <a:cs typeface="Arial" charset="0"/>
              </a:rPr>
              <a:t>The indifferences among the relative culture also creates a significant indifferences in the behaviour and attitude of the individuals. In accordance with the understanding obtained, it can also be reflected that “body language, gesture, mindset, the level of talking or verbal communication, manners and norms” comes under the cultural aspect. Individuals residing in mainland china are very much developed and do accept modern culture as well. However, individuals residing in other terrestrial part of China are much more traditional and belief inclined and not much reluctant to change. For instance Chinese individuals are primarily focused upon maintaining polite behaviour and certain types of religious beliefs. A company such as Tesco that is of the western world do not adhere to such beliefs,and thus to enhance the effectiveness of the company Tesco may adopt differential strategies that in the long run may result in disturbing its supply chain and production process. For the company to succeed in the relative market of China it must consider its effective development and cooperate with the individual employees of the company with native beliefs and behaviours.</a:t>
            </a:r>
          </a:p>
          <a:p>
            <a:pPr eaLnBrk="1" hangingPunct="1">
              <a:buSzPts val="1400"/>
              <a:buFont typeface="Arial" charset="0"/>
              <a:buChar char="●"/>
            </a:pPr>
            <a:r>
              <a:rPr lang="en-IN" sz="1100" smtClean="0">
                <a:latin typeface="Arial" charset="0"/>
                <a:cs typeface="Arial" charset="0"/>
              </a:rPr>
              <a:t/>
            </a:r>
            <a:br>
              <a:rPr lang="en-IN" sz="1100" smtClean="0">
                <a:latin typeface="Arial" charset="0"/>
                <a:cs typeface="Arial" charset="0"/>
              </a:rPr>
            </a:br>
            <a:endParaRPr lang="en-US" sz="1100" smtClean="0">
              <a:latin typeface="Arial" charset="0"/>
              <a:cs typeface="Arial"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3553" name="Google Shape;156;g35f391192_09:notes"/>
          <p:cNvSpPr>
            <a:spLocks noGrp="1" noRot="1" noChangeAspect="1"/>
          </p:cNvSpPr>
          <p:nvPr>
            <p:ph type="sldImg" idx="2"/>
          </p:nvPr>
        </p:nvSpPr>
        <p:spPr>
          <a:ln>
            <a:headEnd/>
            <a:tailEnd/>
          </a:ln>
        </p:spPr>
      </p:sp>
      <p:sp>
        <p:nvSpPr>
          <p:cNvPr id="23554" name="Google Shape;157;g35f391192_09:notes"/>
          <p:cNvSpPr txBox="1">
            <a:spLocks noGrp="1"/>
          </p:cNvSpPr>
          <p:nvPr>
            <p:ph type="body" idx="1"/>
          </p:nvPr>
        </p:nvSpPr>
        <p:spPr/>
        <p:txBody>
          <a:bodyPr/>
          <a:lstStyle/>
          <a:p>
            <a:pPr eaLnBrk="1" hangingPunct="1">
              <a:buSzPts val="1400"/>
              <a:buFont typeface="Arial" charset="0"/>
              <a:buChar char="●"/>
            </a:pPr>
            <a:r>
              <a:rPr lang="en-IN" sz="1100" smtClean="0">
                <a:latin typeface="Arial" charset="0"/>
                <a:cs typeface="Arial" charset="0"/>
              </a:rPr>
              <a:t>Operating in a foriegn nation does offer a significant number of challenges for every business organisation. One of the significant challenges is the cultural challenge and for an organisation or a business entity irrespective of its nature of operation to get a hold of the overall market domestic or international it must consider understanding such challenges and managing it. In the context of formulating a company in a foreign country a business must consider relative assessment of the basic cultural differences; this will further help the company to attain a grip over the market and perform business operations more efficiently.</a:t>
            </a:r>
          </a:p>
          <a:p>
            <a:pPr eaLnBrk="1" hangingPunct="1">
              <a:buSzPts val="1400"/>
              <a:buFont typeface="Arial" charset="0"/>
              <a:buChar char="●"/>
            </a:pPr>
            <a:r>
              <a:rPr lang="en-IN" sz="1100" smtClean="0">
                <a:latin typeface="Arial" charset="0"/>
                <a:cs typeface="Arial" charset="0"/>
              </a:rPr>
              <a:t>The United Kingdom has a completely different set of cultural structure and the companies that are of British origin adheres to it. The western culture is much more flexible and is considered as a part of the modern world.</a:t>
            </a:r>
          </a:p>
          <a:p>
            <a:pPr eaLnBrk="1" hangingPunct="1">
              <a:buSzPts val="1400"/>
              <a:buFont typeface="Arial" charset="0"/>
              <a:buChar char="●"/>
            </a:pPr>
            <a:r>
              <a:rPr lang="en-IN" sz="1100" smtClean="0">
                <a:latin typeface="Arial" charset="0"/>
                <a:cs typeface="Arial" charset="0"/>
              </a:rPr>
              <a:t/>
            </a:r>
            <a:br>
              <a:rPr lang="en-IN" sz="1100" smtClean="0">
                <a:latin typeface="Arial" charset="0"/>
                <a:cs typeface="Arial" charset="0"/>
              </a:rPr>
            </a:br>
            <a:r>
              <a:rPr lang="en-IN" sz="1100" smtClean="0">
                <a:latin typeface="Arial" charset="0"/>
                <a:cs typeface="Arial" charset="0"/>
              </a:rPr>
              <a:t>Linguistic Challenge</a:t>
            </a:r>
          </a:p>
          <a:p>
            <a:pPr eaLnBrk="1" hangingPunct="1">
              <a:buSzPts val="1400"/>
              <a:buFont typeface="Arial" charset="0"/>
              <a:buChar char="●"/>
            </a:pPr>
            <a:r>
              <a:rPr lang="en-IN" sz="1100" smtClean="0">
                <a:latin typeface="Arial" charset="0"/>
                <a:cs typeface="Arial" charset="0"/>
              </a:rPr>
              <a:t>The majority of the populace residing in China speaks their native language and most of them are not very much connected to the English language. The British company that is concerned about starting a joint venture in the Chinese territory does not have much grip over the native language of the Chinese people. The British company that is planning to start the venture in China has to recruit local individuals for conservation of resources and time. In the relative consideration the company will have to acquire a completely new set of employees or working individuals to carry out operations of the company. This will present a challenge for the British part of the company in the management of the employees and their relative structure of working.</a:t>
            </a:r>
          </a:p>
          <a:p>
            <a:pPr eaLnBrk="1" hangingPunct="1">
              <a:buSzPts val="1400"/>
              <a:buFont typeface="Arial" charset="0"/>
              <a:buChar char="●"/>
            </a:pPr>
            <a:r>
              <a:rPr lang="en-IN" sz="1100" smtClean="0">
                <a:latin typeface="Arial" charset="0"/>
                <a:cs typeface="Arial" charset="0"/>
              </a:rPr>
              <a:t>Stereotypes and Prejudices</a:t>
            </a:r>
          </a:p>
          <a:p>
            <a:pPr eaLnBrk="1" hangingPunct="1">
              <a:buSzPts val="1400"/>
              <a:buFont typeface="Arial" charset="0"/>
              <a:buChar char="●"/>
            </a:pPr>
            <a:r>
              <a:rPr lang="en-IN" sz="1100" smtClean="0">
                <a:latin typeface="Arial" charset="0"/>
                <a:cs typeface="Arial" charset="0"/>
              </a:rPr>
              <a:t>The relative negative image that is conceived by the individual residents of the community and the other cultural groups present in the region is considered as the stereotypes. The relative basis of stereotyping that is found common in every individual community are “nationality, gender, race, religion or age”. In the relative context of China and its relative market, the individuals are not much stereotyped in nature but are considered as very much traditional and do follow the relative aspect of traditional culture. The companies of the western world are effectively required to follow the local culture in order to attain its optimum functionality. </a:t>
            </a:r>
          </a:p>
          <a:p>
            <a:pPr eaLnBrk="1" hangingPunct="1">
              <a:buSzPts val="1400"/>
              <a:buFont typeface="Arial" charset="0"/>
              <a:buChar char="●"/>
            </a:pPr>
            <a:r>
              <a:rPr lang="en-IN" sz="1100" smtClean="0">
                <a:latin typeface="Arial" charset="0"/>
                <a:cs typeface="Arial" charset="0"/>
              </a:rPr>
              <a:t>Signs and Symbols</a:t>
            </a:r>
          </a:p>
          <a:p>
            <a:pPr eaLnBrk="1" hangingPunct="1">
              <a:buSzPts val="1400"/>
              <a:buFont typeface="Arial" charset="0"/>
              <a:buChar char="●"/>
            </a:pPr>
            <a:r>
              <a:rPr lang="en-IN" sz="1100" smtClean="0">
                <a:latin typeface="Arial" charset="0"/>
                <a:cs typeface="Arial" charset="0"/>
              </a:rPr>
              <a:t>The relative communication that is done without any form of verbal language is considered as signs and symbols. In the general scenario of communication, signs and symbols of relative communication are not considered as reliable as one sign that is considered relevant in one nation may not be accepted in a good manner in another country. For Tesco to incorporate a new branch of operation in the relative market of China it will face a significant number of challenges of signs and symbols that will further make the operations of the company much more difficult. The company will bring on a few individual employees from Britain and making them adapt to the new cultural indifferences will slow the growth of the company. Tesco will have to employ a significant number of individuals from the local market to further attain the existential benefit of resource conservation and teaching the relative employees of the companies will provide a great challenge to the company and its management.</a:t>
            </a:r>
          </a:p>
          <a:p>
            <a:pPr eaLnBrk="1" hangingPunct="1">
              <a:buSzPts val="1400"/>
              <a:buFont typeface="Arial" charset="0"/>
              <a:buChar char="●"/>
            </a:pPr>
            <a:r>
              <a:rPr lang="en-IN" sz="1100" smtClean="0">
                <a:latin typeface="Arial" charset="0"/>
                <a:cs typeface="Arial" charset="0"/>
              </a:rPr>
              <a:t>Relative regional beliefs and behaviours of the individuals</a:t>
            </a:r>
          </a:p>
          <a:p>
            <a:pPr eaLnBrk="1" hangingPunct="1">
              <a:buSzPts val="1400"/>
              <a:buFont typeface="Arial" charset="0"/>
              <a:buChar char="●"/>
            </a:pPr>
            <a:r>
              <a:rPr lang="en-IN" sz="1100" smtClean="0">
                <a:latin typeface="Arial" charset="0"/>
                <a:cs typeface="Arial" charset="0"/>
              </a:rPr>
              <a:t>The indifferences among the relative culture also creates a significant indifferences in the behaviour and attitude of the individuals. In accordance with the understanding obtained, it can also be reflected that “body language, gesture, mindset, the level of talking or verbal communication, manners and norms” comes under the cultural aspect. Individuals residing in mainland china are very much developed and do accept modern culture as well. However, individuals residing in other terrestrial part of China are much more traditional and belief inclined and not much reluctant to change. For instance Chinese individuals are primarily focused upon maintaining polite behaviour and certain types of religious beliefs. A company such as Tesco that is of the western world do not adhere to such beliefs,and thus to enhance the effectiveness of the company Tesco may adopt differential strategies that in the long run may result in disturbing its supply chain and production process. For the company to succeed in the relative market of China it must consider its effective development and cooperate with the individual employees of the company with native beliefs and behaviours.</a:t>
            </a:r>
          </a:p>
          <a:p>
            <a:pPr eaLnBrk="1" hangingPunct="1">
              <a:buSzPts val="1400"/>
              <a:buFont typeface="Arial" charset="0"/>
              <a:buChar char="●"/>
            </a:pPr>
            <a:r>
              <a:rPr lang="en-IN" sz="1100" smtClean="0">
                <a:latin typeface="Arial" charset="0"/>
                <a:cs typeface="Arial" charset="0"/>
              </a:rPr>
              <a:t/>
            </a:r>
            <a:br>
              <a:rPr lang="en-IN" sz="1100" smtClean="0">
                <a:latin typeface="Arial" charset="0"/>
                <a:cs typeface="Arial" charset="0"/>
              </a:rPr>
            </a:br>
            <a:endParaRPr lang="en-US" sz="1100" smtClean="0">
              <a:latin typeface="Arial" charset="0"/>
              <a:cs typeface="Arial"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5601" name="Google Shape;156;g35f391192_09:notes"/>
          <p:cNvSpPr>
            <a:spLocks noGrp="1" noRot="1" noChangeAspect="1"/>
          </p:cNvSpPr>
          <p:nvPr>
            <p:ph type="sldImg" idx="2"/>
          </p:nvPr>
        </p:nvSpPr>
        <p:spPr>
          <a:ln>
            <a:headEnd/>
            <a:tailEnd/>
          </a:ln>
        </p:spPr>
      </p:sp>
      <p:sp>
        <p:nvSpPr>
          <p:cNvPr id="25602" name="Google Shape;157;g35f391192_09:notes"/>
          <p:cNvSpPr txBox="1">
            <a:spLocks noGrp="1"/>
          </p:cNvSpPr>
          <p:nvPr>
            <p:ph type="body" idx="1"/>
          </p:nvPr>
        </p:nvSpPr>
        <p:spPr/>
        <p:txBody>
          <a:bodyPr/>
          <a:lstStyle/>
          <a:p>
            <a:pPr eaLnBrk="1" hangingPunct="1">
              <a:buSzPts val="1400"/>
              <a:buFont typeface="Arial" charset="0"/>
              <a:buChar char="●"/>
            </a:pPr>
            <a:r>
              <a:rPr lang="en-IN" sz="1100" smtClean="0">
                <a:latin typeface="Arial" charset="0"/>
                <a:cs typeface="Arial" charset="0"/>
              </a:rPr>
              <a:t>Ethnocentrism</a:t>
            </a:r>
          </a:p>
          <a:p>
            <a:pPr eaLnBrk="1" hangingPunct="1">
              <a:buSzPts val="1400"/>
              <a:buFont typeface="Arial" charset="0"/>
              <a:buChar char="●"/>
            </a:pPr>
            <a:r>
              <a:rPr lang="en-IN" sz="1100" smtClean="0">
                <a:latin typeface="Arial" charset="0"/>
                <a:cs typeface="Arial" charset="0"/>
              </a:rPr>
              <a:t>The relative criticism existing among the individuals regarding the survivability and acceptability aspect living is considered as ethnocentrism. Whenever an individual compares their origin of belief with the other part of the individual involved the relative nature of dominance exists. This further creates the diversion of assortment of amenities among the individuals involved in the stance. And for an organisation to operate much effectively in such a scenario they must eloquently consider the relative stance of ethnocentrism existing in the region. Tesco has to consider the individual ethnocentrism followed in the country to effectively apprehend the overall operational stance of the business and strategise the relative aspect of development of the company. Chinese are considered to be much more responsive towards considering products of the western world much more effectively and the level of observation puts benefits of the customers to a certain height of alteration. In accordance with the observation made it can be effectively found that the business is very much diligent in understanding the overall cultural stance among the individuals of china. With the barriers taken into consideration the employees of the company are to be exclusively trained to provide an extensive attention towards the taking care of the ethnocentrism culture followed in the country. This will further help the company in avoiding cross cultural differences and smooth operations of the company and its relative functions.</a:t>
            </a:r>
          </a:p>
          <a:p>
            <a:pPr eaLnBrk="1" hangingPunct="1">
              <a:buSzPts val="1400"/>
              <a:buFont typeface="Arial" charset="0"/>
              <a:buChar char="●"/>
            </a:pPr>
            <a:r>
              <a:rPr lang="en-IN" sz="1100" b="1" smtClean="0">
                <a:latin typeface="Arial" charset="0"/>
                <a:cs typeface="Arial" charset="0"/>
              </a:rPr>
              <a:t>Difficulty in understanding local business activities</a:t>
            </a:r>
            <a:endParaRPr lang="en-IN" sz="1100" smtClean="0">
              <a:latin typeface="Arial" charset="0"/>
              <a:cs typeface="Arial" charset="0"/>
            </a:endParaRPr>
          </a:p>
          <a:p>
            <a:pPr eaLnBrk="1" hangingPunct="1">
              <a:buSzPts val="1400"/>
              <a:buFont typeface="Arial" charset="0"/>
              <a:buChar char="●"/>
            </a:pPr>
            <a:r>
              <a:rPr lang="en-IN" sz="1100" smtClean="0">
                <a:latin typeface="Arial" charset="0"/>
                <a:cs typeface="Arial" charset="0"/>
              </a:rPr>
              <a:t>Every nation has a different way of doing business. The business of a different nation gets influenced by external factors like the economic situation of the nation, social structure, and the environment. The local business practices may be different in China which will take time for Tesco to adapt when they will move there. Engaging the local employees in the activities can be difficult at first due to their beliefs. They might have worked in different work settings in their previous job which can make them reluctant to work for Tesco in a different setting. It may be difficult to deal with investors and stakeholders of China as they feel superior as they understand the practices better in that nation and might try to suppress the business operators of Tesco while making decisions. </a:t>
            </a:r>
          </a:p>
          <a:p>
            <a:pPr eaLnBrk="1" hangingPunct="1">
              <a:buSzPts val="1400"/>
              <a:buFont typeface="Arial" charset="0"/>
              <a:buChar char="●"/>
            </a:pPr>
            <a:r>
              <a:rPr lang="en-IN" sz="1100" smtClean="0">
                <a:latin typeface="Arial" charset="0"/>
                <a:cs typeface="Arial" charset="0"/>
              </a:rPr>
              <a:t/>
            </a:r>
            <a:br>
              <a:rPr lang="en-IN" sz="1100" smtClean="0">
                <a:latin typeface="Arial" charset="0"/>
                <a:cs typeface="Arial" charset="0"/>
              </a:rPr>
            </a:br>
            <a:r>
              <a:rPr lang="en-IN" sz="1100" b="1" smtClean="0">
                <a:latin typeface="Arial" charset="0"/>
                <a:cs typeface="Arial" charset="0"/>
              </a:rPr>
              <a:t>Difficulty is adapting management practices</a:t>
            </a:r>
            <a:endParaRPr lang="en-IN" sz="1100" smtClean="0">
              <a:latin typeface="Arial" charset="0"/>
              <a:cs typeface="Arial" charset="0"/>
            </a:endParaRPr>
          </a:p>
          <a:p>
            <a:pPr eaLnBrk="1" hangingPunct="1">
              <a:buSzPts val="1400"/>
              <a:buFont typeface="Arial" charset="0"/>
              <a:buChar char="●"/>
            </a:pPr>
            <a:r>
              <a:rPr lang="en-IN" sz="1100" smtClean="0">
                <a:latin typeface="Arial" charset="0"/>
                <a:cs typeface="Arial" charset="0"/>
              </a:rPr>
              <a:t>The organisational theories and models used by businesses in different nations are not universal. A business setting may give more preference to ethical practice more than legal aspects and vice versa. In some nations employees are included in the decision making process and in others employees work based on the instructions that are given to them. When the ideas and theories of the company will be passed on in the new setting without making preferable changes, problems may arise. Tesco may face issues in the beginning to adapt the way in which the activities are managed in the organisational setting of China. </a:t>
            </a:r>
          </a:p>
          <a:p>
            <a:pPr eaLnBrk="1" hangingPunct="1">
              <a:buSzPts val="1400"/>
              <a:buFont typeface="Arial" charset="0"/>
              <a:buChar char="●"/>
            </a:pPr>
            <a:r>
              <a:rPr lang="en-IN" sz="1100" smtClean="0">
                <a:latin typeface="Arial" charset="0"/>
                <a:cs typeface="Arial" charset="0"/>
              </a:rPr>
              <a:t/>
            </a:r>
            <a:br>
              <a:rPr lang="en-IN" sz="1100" smtClean="0">
                <a:latin typeface="Arial" charset="0"/>
                <a:cs typeface="Arial" charset="0"/>
              </a:rPr>
            </a:br>
            <a:r>
              <a:rPr lang="en-IN" sz="1100" b="1" smtClean="0">
                <a:latin typeface="Arial" charset="0"/>
                <a:cs typeface="Arial" charset="0"/>
              </a:rPr>
              <a:t>Difficulty in attracting human resource</a:t>
            </a:r>
            <a:endParaRPr lang="en-IN" sz="1100" smtClean="0">
              <a:latin typeface="Arial" charset="0"/>
              <a:cs typeface="Arial" charset="0"/>
            </a:endParaRPr>
          </a:p>
          <a:p>
            <a:pPr eaLnBrk="1" hangingPunct="1">
              <a:buSzPts val="1400"/>
              <a:buFont typeface="Arial" charset="0"/>
              <a:buChar char="●"/>
            </a:pPr>
            <a:r>
              <a:rPr lang="en-IN" sz="1100" smtClean="0">
                <a:latin typeface="Arial" charset="0"/>
                <a:cs typeface="Arial" charset="0"/>
              </a:rPr>
              <a:t>In a local setting when the employees work they tend to be comfortable and follow the local practices so when a firm cones from another nation, it may be difficult to attract new employees. They may have hesitation in applying for companies that are new in the location so the company has to be innovative and give offers to employees that are irresistible. Tesco has to be clear about their organisational practices in front of the applicants and assure that the demands of the employees will be taken care of. If the employees are not given preferences they may shift to another company. Tesco has to ensure that the applicant feels motivated to work for the company and for that they have to work towards satisfying the requirements of them. This will help in ensuring that efficient employees can be hired and retained for a long time. </a:t>
            </a:r>
          </a:p>
          <a:p>
            <a:pPr eaLnBrk="1" hangingPunct="1">
              <a:buSzPts val="1400"/>
              <a:buFont typeface="Arial" charset="0"/>
              <a:buChar char="●"/>
            </a:pPr>
            <a:r>
              <a:rPr lang="en-IN" sz="1100" smtClean="0">
                <a:latin typeface="Arial" charset="0"/>
                <a:cs typeface="Arial" charset="0"/>
              </a:rPr>
              <a:t/>
            </a:r>
            <a:br>
              <a:rPr lang="en-IN" sz="1100" smtClean="0">
                <a:latin typeface="Arial" charset="0"/>
                <a:cs typeface="Arial" charset="0"/>
              </a:rPr>
            </a:br>
            <a:endParaRPr lang="en-US" sz="1100" smtClean="0">
              <a:latin typeface="Arial" charset="0"/>
              <a:cs typeface="Arial"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7649" name="Google Shape;156;g35f391192_09:notes"/>
          <p:cNvSpPr>
            <a:spLocks noGrp="1" noRot="1" noChangeAspect="1"/>
          </p:cNvSpPr>
          <p:nvPr>
            <p:ph type="sldImg" idx="2"/>
          </p:nvPr>
        </p:nvSpPr>
        <p:spPr>
          <a:ln>
            <a:headEnd/>
            <a:tailEnd/>
          </a:ln>
        </p:spPr>
      </p:sp>
      <p:sp>
        <p:nvSpPr>
          <p:cNvPr id="27650" name="Google Shape;157;g35f391192_09:notes"/>
          <p:cNvSpPr txBox="1">
            <a:spLocks noGrp="1"/>
          </p:cNvSpPr>
          <p:nvPr>
            <p:ph type="body" idx="1"/>
          </p:nvPr>
        </p:nvSpPr>
        <p:spPr/>
        <p:txBody>
          <a:bodyPr/>
          <a:lstStyle/>
          <a:p>
            <a:pPr eaLnBrk="1" hangingPunct="1">
              <a:buSzPts val="1400"/>
              <a:buFont typeface="Arial" charset="0"/>
              <a:buChar char="●"/>
            </a:pPr>
            <a:r>
              <a:rPr lang="en-IN" sz="1100" smtClean="0">
                <a:latin typeface="Arial" charset="0"/>
                <a:cs typeface="Arial" charset="0"/>
              </a:rPr>
              <a:t>Ethnocentrism</a:t>
            </a:r>
          </a:p>
          <a:p>
            <a:pPr eaLnBrk="1" hangingPunct="1">
              <a:buSzPts val="1400"/>
              <a:buFont typeface="Arial" charset="0"/>
              <a:buChar char="●"/>
            </a:pPr>
            <a:r>
              <a:rPr lang="en-IN" sz="1100" smtClean="0">
                <a:latin typeface="Arial" charset="0"/>
                <a:cs typeface="Arial" charset="0"/>
              </a:rPr>
              <a:t>The relative criticism existing among the individuals regarding the survivability and acceptability aspect living is considered as ethnocentrism. Whenever an individual compares their origin of belief with the other part of the individual involved the relative nature of dominance exists. This further creates the diversion of assortment of amenities among the individuals involved in the stance. And for an organisation to operate much effectively in such a scenario they must eloquently consider the relative stance of ethnocentrism existing in the region. Tesco has to consider the individual ethnocentrism followed in the country to effectively apprehend the overall operational stance of the business and strategise the relative aspect of development of the company. Chinese are considered to be much more responsive towards considering products of the western world much more effectively and the level of observation puts benefits of the customers to a certain height of alteration. In accordance with the observation made it can be effectively found that the business is very much diligent in understanding the overall cultural stance among the individuals of china. With the barriers taken into consideration the employees of the company are to be exclusively trained to provide an extensive attention towards the taking care of the ethnocentrism culture followed in the country. This will further help the company in avoiding cross cultural differences and smooth operations of the company and its relative functions.</a:t>
            </a:r>
          </a:p>
          <a:p>
            <a:pPr eaLnBrk="1" hangingPunct="1">
              <a:buSzPts val="1400"/>
              <a:buFont typeface="Arial" charset="0"/>
              <a:buChar char="●"/>
            </a:pPr>
            <a:r>
              <a:rPr lang="en-IN" sz="1100" b="1" smtClean="0">
                <a:latin typeface="Arial" charset="0"/>
                <a:cs typeface="Arial" charset="0"/>
              </a:rPr>
              <a:t>Difficulty in understanding local business activities</a:t>
            </a:r>
            <a:endParaRPr lang="en-IN" sz="1100" smtClean="0">
              <a:latin typeface="Arial" charset="0"/>
              <a:cs typeface="Arial" charset="0"/>
            </a:endParaRPr>
          </a:p>
          <a:p>
            <a:pPr eaLnBrk="1" hangingPunct="1">
              <a:buSzPts val="1400"/>
              <a:buFont typeface="Arial" charset="0"/>
              <a:buChar char="●"/>
            </a:pPr>
            <a:r>
              <a:rPr lang="en-IN" sz="1100" smtClean="0">
                <a:latin typeface="Arial" charset="0"/>
                <a:cs typeface="Arial" charset="0"/>
              </a:rPr>
              <a:t>Every nation has a different way of doing business. The business of a different nation gets influenced by external factors like the economic situation of the nation, social structure, and the environment. The local business practices may be different in China which will take time for Tesco to adapt when they will move there. Engaging the local employees in the activities can be difficult at first due to their beliefs. They might have worked in different work settings in their previous job which can make them reluctant to work for Tesco in a different setting. It may be difficult to deal with investors and stakeholders of China as they feel superior as they understand the practices better in that nation and might try to suppress the business operators of Tesco while making decisions. </a:t>
            </a:r>
          </a:p>
          <a:p>
            <a:pPr eaLnBrk="1" hangingPunct="1">
              <a:buSzPts val="1400"/>
              <a:buFont typeface="Arial" charset="0"/>
              <a:buChar char="●"/>
            </a:pPr>
            <a:r>
              <a:rPr lang="en-IN" sz="1100" smtClean="0">
                <a:latin typeface="Arial" charset="0"/>
                <a:cs typeface="Arial" charset="0"/>
              </a:rPr>
              <a:t/>
            </a:r>
            <a:br>
              <a:rPr lang="en-IN" sz="1100" smtClean="0">
                <a:latin typeface="Arial" charset="0"/>
                <a:cs typeface="Arial" charset="0"/>
              </a:rPr>
            </a:br>
            <a:r>
              <a:rPr lang="en-IN" sz="1100" b="1" smtClean="0">
                <a:latin typeface="Arial" charset="0"/>
                <a:cs typeface="Arial" charset="0"/>
              </a:rPr>
              <a:t>Difficulty is adapting management practices</a:t>
            </a:r>
            <a:endParaRPr lang="en-IN" sz="1100" smtClean="0">
              <a:latin typeface="Arial" charset="0"/>
              <a:cs typeface="Arial" charset="0"/>
            </a:endParaRPr>
          </a:p>
          <a:p>
            <a:pPr eaLnBrk="1" hangingPunct="1">
              <a:buSzPts val="1400"/>
              <a:buFont typeface="Arial" charset="0"/>
              <a:buChar char="●"/>
            </a:pPr>
            <a:r>
              <a:rPr lang="en-IN" sz="1100" smtClean="0">
                <a:latin typeface="Arial" charset="0"/>
                <a:cs typeface="Arial" charset="0"/>
              </a:rPr>
              <a:t>The organisational theories and models used by businesses in different nations are not universal. A business setting may give more preference to ethical practice more than legal aspects and vice versa. In some nations employees are included in the decision making process and in others employees work based on the instructions that are given to them. When the ideas and theories of the company will be passed on in the new setting without making preferable changes, problems may arise. Tesco may face issues in the beginning to adapt the way in which the activities are managed in the organisational setting of China. </a:t>
            </a:r>
          </a:p>
          <a:p>
            <a:pPr eaLnBrk="1" hangingPunct="1">
              <a:buSzPts val="1400"/>
              <a:buFont typeface="Arial" charset="0"/>
              <a:buChar char="●"/>
            </a:pPr>
            <a:r>
              <a:rPr lang="en-IN" sz="1100" smtClean="0">
                <a:latin typeface="Arial" charset="0"/>
                <a:cs typeface="Arial" charset="0"/>
              </a:rPr>
              <a:t/>
            </a:r>
            <a:br>
              <a:rPr lang="en-IN" sz="1100" smtClean="0">
                <a:latin typeface="Arial" charset="0"/>
                <a:cs typeface="Arial" charset="0"/>
              </a:rPr>
            </a:br>
            <a:r>
              <a:rPr lang="en-IN" sz="1100" b="1" smtClean="0">
                <a:latin typeface="Arial" charset="0"/>
                <a:cs typeface="Arial" charset="0"/>
              </a:rPr>
              <a:t>Difficulty in attracting human resource</a:t>
            </a:r>
            <a:endParaRPr lang="en-IN" sz="1100" smtClean="0">
              <a:latin typeface="Arial" charset="0"/>
              <a:cs typeface="Arial" charset="0"/>
            </a:endParaRPr>
          </a:p>
          <a:p>
            <a:pPr eaLnBrk="1" hangingPunct="1">
              <a:buSzPts val="1400"/>
              <a:buFont typeface="Arial" charset="0"/>
              <a:buChar char="●"/>
            </a:pPr>
            <a:r>
              <a:rPr lang="en-IN" sz="1100" smtClean="0">
                <a:latin typeface="Arial" charset="0"/>
                <a:cs typeface="Arial" charset="0"/>
              </a:rPr>
              <a:t>In a local setting when the employees work they tend to be comfortable and follow the local practices so when a firm cones from another nation, it may be difficult to attract new employees. They may have hesitation in applying for companies that are new in the location so the company has to be innovative and give offers to employees that are irresistible. Tesco has to be clear about their organisational practices in front of the applicants and assure that the demands of the employees will be taken care of. If the employees are not given preferences they may shift to another company. Tesco has to ensure that the applicant feels motivated to work for the company and for that they have to work towards satisfying the requirements of them. This will help in ensuring that efficient employees can be hired and retained for a long time. </a:t>
            </a:r>
          </a:p>
          <a:p>
            <a:pPr eaLnBrk="1" hangingPunct="1">
              <a:buSzPts val="1400"/>
              <a:buFont typeface="Arial" charset="0"/>
              <a:buChar char="●"/>
            </a:pPr>
            <a:r>
              <a:rPr lang="en-IN" sz="1100" smtClean="0">
                <a:latin typeface="Arial" charset="0"/>
                <a:cs typeface="Arial" charset="0"/>
              </a:rPr>
              <a:t/>
            </a:r>
            <a:br>
              <a:rPr lang="en-IN" sz="1100" smtClean="0">
                <a:latin typeface="Arial" charset="0"/>
                <a:cs typeface="Arial" charset="0"/>
              </a:rPr>
            </a:br>
            <a:endParaRPr lang="en-US" sz="1100" smtClean="0">
              <a:latin typeface="Arial" charset="0"/>
              <a:cs typeface="Arial"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9697" name="Google Shape;162;p:notes"/>
          <p:cNvSpPr>
            <a:spLocks noGrp="1" noRot="1" noChangeAspect="1"/>
          </p:cNvSpPr>
          <p:nvPr>
            <p:ph type="sldImg" idx="2"/>
          </p:nvPr>
        </p:nvSpPr>
        <p:spPr>
          <a:ln>
            <a:headEnd/>
            <a:tailEnd/>
          </a:ln>
        </p:spPr>
      </p:sp>
      <p:sp>
        <p:nvSpPr>
          <p:cNvPr id="29698" name="Google Shape;163;p:notes"/>
          <p:cNvSpPr txBox="1">
            <a:spLocks noGrp="1"/>
          </p:cNvSpPr>
          <p:nvPr>
            <p:ph type="body" idx="1"/>
          </p:nvPr>
        </p:nvSpPr>
        <p:spPr/>
        <p:txBody>
          <a:bodyPr/>
          <a:lstStyle/>
          <a:p>
            <a:pPr marL="0" indent="0" eaLnBrk="1" hangingPunct="1">
              <a:buSzPts val="1400"/>
            </a:pPr>
            <a:r>
              <a:rPr lang="en-GB" sz="1100" smtClean="0">
                <a:latin typeface="Arial" charset="0"/>
                <a:cs typeface="Arial" charset="0"/>
              </a:rPr>
              <a:t>This is the dimension that mainly deals with the fact that every individual within a society is not equal and it expresses its attitude towards the inequalities among them. It is the extent wherein the members of the organisation and institution those who are less powerful generally accept and expect that the distribution of the power is unequal. The estimated power distance is significantly high in terms of China and quite low in terms of the UK.</a:t>
            </a:r>
            <a:endParaRPr lang="en-US" sz="1100" smtClean="0">
              <a:latin typeface="Arial" charset="0"/>
              <a:cs typeface="Arial" charset="0"/>
            </a:endParaRPr>
          </a:p>
          <a:p>
            <a:pPr marL="0" indent="0" eaLnBrk="1" hangingPunct="1">
              <a:buSzPts val="1400"/>
            </a:pPr>
            <a:endParaRPr lang="en-US" sz="1100" smtClean="0">
              <a:latin typeface="Arial" charset="0"/>
              <a:cs typeface="Arial"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1745" name="Google Shape;162;p:notes"/>
          <p:cNvSpPr>
            <a:spLocks noGrp="1" noRot="1" noChangeAspect="1"/>
          </p:cNvSpPr>
          <p:nvPr>
            <p:ph type="sldImg" idx="2"/>
          </p:nvPr>
        </p:nvSpPr>
        <p:spPr>
          <a:ln>
            <a:headEnd/>
            <a:tailEnd/>
          </a:ln>
        </p:spPr>
      </p:sp>
      <p:sp>
        <p:nvSpPr>
          <p:cNvPr id="31746" name="Google Shape;163;p:notes"/>
          <p:cNvSpPr txBox="1">
            <a:spLocks noGrp="1"/>
          </p:cNvSpPr>
          <p:nvPr>
            <p:ph type="body" idx="1"/>
          </p:nvPr>
        </p:nvSpPr>
        <p:spPr/>
        <p:txBody>
          <a:bodyPr/>
          <a:lstStyle/>
          <a:p>
            <a:pPr eaLnBrk="1" hangingPunct="1">
              <a:buSzPts val="1400"/>
              <a:buFont typeface="Arial" charset="0"/>
              <a:buChar char="●"/>
            </a:pPr>
            <a:r>
              <a:rPr lang="en-IN" sz="1100" b="1" smtClean="0">
                <a:latin typeface="Arial" charset="0"/>
                <a:cs typeface="Arial" charset="0"/>
              </a:rPr>
              <a:t>Power distance </a:t>
            </a:r>
            <a:endParaRPr lang="en-IN" sz="1100" smtClean="0">
              <a:latin typeface="Arial" charset="0"/>
              <a:cs typeface="Arial" charset="0"/>
            </a:endParaRPr>
          </a:p>
          <a:p>
            <a:pPr eaLnBrk="1" hangingPunct="1">
              <a:buSzPts val="1400"/>
              <a:buFont typeface="Arial" charset="0"/>
              <a:buChar char="●"/>
            </a:pPr>
            <a:r>
              <a:rPr lang="en-IN" sz="1100" smtClean="0">
                <a:latin typeface="Arial" charset="0"/>
                <a:cs typeface="Arial" charset="0"/>
              </a:rPr>
              <a:t>This is the dimension that mainly deals with the fact that every individual within a society is not equal and it expresses its attitude towards the inequalities among them. It is basically the extent wherein the members of the organisation and institution those who are less powerful generally accept and expect that the distribution of the power is unequal. The estimated power distance is significantly high in terms of China and quite low in terms of the UK.</a:t>
            </a:r>
          </a:p>
          <a:p>
            <a:pPr eaLnBrk="1" hangingPunct="1">
              <a:buSzPts val="1400"/>
              <a:buFont typeface="Arial" charset="0"/>
              <a:buChar char="●"/>
            </a:pPr>
            <a:r>
              <a:rPr lang="en-IN" sz="1100" b="1" smtClean="0">
                <a:latin typeface="Arial" charset="0"/>
                <a:cs typeface="Arial" charset="0"/>
              </a:rPr>
              <a:t>Individualism</a:t>
            </a:r>
            <a:endParaRPr lang="en-IN" sz="1100" smtClean="0">
              <a:latin typeface="Arial" charset="0"/>
              <a:cs typeface="Arial" charset="0"/>
            </a:endParaRPr>
          </a:p>
          <a:p>
            <a:pPr eaLnBrk="1" hangingPunct="1">
              <a:buSzPts val="1400"/>
              <a:buFont typeface="Arial" charset="0"/>
              <a:buChar char="●"/>
            </a:pPr>
            <a:r>
              <a:rPr lang="en-IN" sz="1100" smtClean="0">
                <a:latin typeface="Arial" charset="0"/>
                <a:cs typeface="Arial" charset="0"/>
              </a:rPr>
              <a:t>This dimension significantly addresses the fundamental issue related to the interdependence degree that is maintained by the society within its members. In the society of individualists people generally look after themselves and their family that are directly connected to them . In the society of collectivists individuals belong to “in groups” that significantly take care of them in return for loyalty. This dimension is extremely higher in the case of the UK than that of China. </a:t>
            </a:r>
          </a:p>
          <a:p>
            <a:pPr eaLnBrk="1" hangingPunct="1">
              <a:buSzPts val="1400"/>
              <a:buFont typeface="Arial" charset="0"/>
              <a:buChar char="●"/>
            </a:pPr>
            <a:r>
              <a:rPr lang="en-IN" sz="1100" b="1" smtClean="0">
                <a:latin typeface="Arial" charset="0"/>
                <a:cs typeface="Arial" charset="0"/>
              </a:rPr>
              <a:t>Masculinity</a:t>
            </a:r>
            <a:endParaRPr lang="en-IN" sz="1100" smtClean="0">
              <a:latin typeface="Arial" charset="0"/>
              <a:cs typeface="Arial" charset="0"/>
            </a:endParaRPr>
          </a:p>
          <a:p>
            <a:pPr eaLnBrk="1" hangingPunct="1">
              <a:buSzPts val="1400"/>
              <a:buFont typeface="Arial" charset="0"/>
              <a:buChar char="●"/>
            </a:pPr>
            <a:r>
              <a:rPr lang="en-IN" sz="1100" smtClean="0">
                <a:latin typeface="Arial" charset="0"/>
                <a:cs typeface="Arial" charset="0"/>
              </a:rPr>
              <a:t>Masculine or high score on this dimension is indicated by the society that is driven by the achievement, competition and success, wherein the success is particularly being defined by the one who proves to be the best in the field. It is a value system that generally begins at school and is continued throughout the organisational life. One the other hand feminine or low score on this dimension is about the dominant values that are present in the society that significantly shows the quality of life and care for others. A society of faminine is where the life’s quality depicts sign of success and being different is not highly admired. The fundamental issue is about the motivation of the people who desire to be the best (Masculine) or like what they do (Feminine). In terms of this dimension both the countries have an equal amount of masculinity.</a:t>
            </a:r>
          </a:p>
          <a:p>
            <a:pPr eaLnBrk="1" hangingPunct="1">
              <a:buSzPts val="1400"/>
              <a:buFont typeface="Arial" charset="0"/>
              <a:buChar char="●"/>
            </a:pPr>
            <a:r>
              <a:rPr lang="en-IN" sz="1100" smtClean="0">
                <a:latin typeface="Arial" charset="0"/>
                <a:cs typeface="Arial" charset="0"/>
              </a:rPr>
              <a:t/>
            </a:r>
            <a:br>
              <a:rPr lang="en-IN" sz="1100" smtClean="0">
                <a:latin typeface="Arial" charset="0"/>
                <a:cs typeface="Arial" charset="0"/>
              </a:rPr>
            </a:br>
            <a:endParaRPr lang="en-US" sz="1100" smtClean="0">
              <a:latin typeface="Arial" charset="0"/>
              <a:cs typeface="Arial"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3793" name="Google Shape;162;p:notes"/>
          <p:cNvSpPr>
            <a:spLocks noGrp="1" noRot="1" noChangeAspect="1"/>
          </p:cNvSpPr>
          <p:nvPr>
            <p:ph type="sldImg" idx="2"/>
          </p:nvPr>
        </p:nvSpPr>
        <p:spPr>
          <a:ln>
            <a:headEnd/>
            <a:tailEnd/>
          </a:ln>
        </p:spPr>
      </p:sp>
      <p:sp>
        <p:nvSpPr>
          <p:cNvPr id="33794" name="Google Shape;163;p:notes"/>
          <p:cNvSpPr txBox="1">
            <a:spLocks noGrp="1"/>
          </p:cNvSpPr>
          <p:nvPr>
            <p:ph type="body" idx="1"/>
          </p:nvPr>
        </p:nvSpPr>
        <p:spPr/>
        <p:txBody>
          <a:bodyPr/>
          <a:lstStyle/>
          <a:p>
            <a:pPr eaLnBrk="1" hangingPunct="1">
              <a:buSzPts val="1400"/>
              <a:buFont typeface="Arial" charset="0"/>
              <a:buChar char="●"/>
            </a:pPr>
            <a:r>
              <a:rPr lang="en-IN" sz="1100" b="1" smtClean="0">
                <a:latin typeface="Arial" charset="0"/>
                <a:cs typeface="Arial" charset="0"/>
              </a:rPr>
              <a:t>Power distance </a:t>
            </a:r>
            <a:endParaRPr lang="en-IN" sz="1100" smtClean="0">
              <a:latin typeface="Arial" charset="0"/>
              <a:cs typeface="Arial" charset="0"/>
            </a:endParaRPr>
          </a:p>
          <a:p>
            <a:pPr eaLnBrk="1" hangingPunct="1">
              <a:buSzPts val="1400"/>
              <a:buFont typeface="Arial" charset="0"/>
              <a:buChar char="●"/>
            </a:pPr>
            <a:r>
              <a:rPr lang="en-IN" sz="1100" smtClean="0">
                <a:latin typeface="Arial" charset="0"/>
                <a:cs typeface="Arial" charset="0"/>
              </a:rPr>
              <a:t>This is the dimension that mainly deals with the fact that every individual within a society is not equal and it expresses its attitude towards the inequalities among them. It is basically the extent wherein the members of the organisation and institution those who are less powerful generally accept and expect that the distribution of the power is unequal. The estimated power distance is significantly high in terms of China and quite low in terms of the UK.</a:t>
            </a:r>
          </a:p>
          <a:p>
            <a:pPr eaLnBrk="1" hangingPunct="1">
              <a:buSzPts val="1400"/>
              <a:buFont typeface="Arial" charset="0"/>
              <a:buChar char="●"/>
            </a:pPr>
            <a:r>
              <a:rPr lang="en-IN" sz="1100" b="1" smtClean="0">
                <a:latin typeface="Arial" charset="0"/>
                <a:cs typeface="Arial" charset="0"/>
              </a:rPr>
              <a:t>Individualism</a:t>
            </a:r>
            <a:endParaRPr lang="en-IN" sz="1100" smtClean="0">
              <a:latin typeface="Arial" charset="0"/>
              <a:cs typeface="Arial" charset="0"/>
            </a:endParaRPr>
          </a:p>
          <a:p>
            <a:pPr eaLnBrk="1" hangingPunct="1">
              <a:buSzPts val="1400"/>
              <a:buFont typeface="Arial" charset="0"/>
              <a:buChar char="●"/>
            </a:pPr>
            <a:r>
              <a:rPr lang="en-IN" sz="1100" smtClean="0">
                <a:latin typeface="Arial" charset="0"/>
                <a:cs typeface="Arial" charset="0"/>
              </a:rPr>
              <a:t>This dimension significantly addresses the fundamental issue related to the interdependence degree that is maintained by the society within its members. In the society of individualists people generally look after themselves and their family that are directly connected to them . In the society of collectivists individuals belong to “in groups” that significantly take care of them in return for loyalty. This dimension is extremely higher in the case of the UK than that of China. </a:t>
            </a:r>
          </a:p>
          <a:p>
            <a:pPr eaLnBrk="1" hangingPunct="1">
              <a:buSzPts val="1400"/>
              <a:buFont typeface="Arial" charset="0"/>
              <a:buChar char="●"/>
            </a:pPr>
            <a:r>
              <a:rPr lang="en-IN" sz="1100" b="1" smtClean="0">
                <a:latin typeface="Arial" charset="0"/>
                <a:cs typeface="Arial" charset="0"/>
              </a:rPr>
              <a:t>Masculinity</a:t>
            </a:r>
            <a:endParaRPr lang="en-IN" sz="1100" smtClean="0">
              <a:latin typeface="Arial" charset="0"/>
              <a:cs typeface="Arial" charset="0"/>
            </a:endParaRPr>
          </a:p>
          <a:p>
            <a:pPr eaLnBrk="1" hangingPunct="1">
              <a:buSzPts val="1400"/>
              <a:buFont typeface="Arial" charset="0"/>
              <a:buChar char="●"/>
            </a:pPr>
            <a:r>
              <a:rPr lang="en-IN" sz="1100" smtClean="0">
                <a:latin typeface="Arial" charset="0"/>
                <a:cs typeface="Arial" charset="0"/>
              </a:rPr>
              <a:t>Masculine or high score on this dimension is indicated by the society that is driven by the achievement, competition and success, wherein the success is particularly being defined by the one who proves to be the best in the field. It is a value system that generally begins at school and is continued throughout the organisational life. One the other hand feminine or low score on this dimension is about the dominant values that are present in the society that significantly shows the quality of life and care for others. A society of faminine is where the life’s quality depicts sign of success and being different is not highly admired. The fundamental issue is about the motivation of the people who desire to be the best (Masculine) or like what they do (Feminine). In terms of this dimension both the countries have an equal amount of masculinity.</a:t>
            </a:r>
          </a:p>
          <a:p>
            <a:pPr eaLnBrk="1" hangingPunct="1">
              <a:buSzPts val="1400"/>
              <a:buFont typeface="Arial" charset="0"/>
              <a:buChar char="●"/>
            </a:pPr>
            <a:r>
              <a:rPr lang="en-IN" sz="1100" smtClean="0">
                <a:latin typeface="Arial" charset="0"/>
                <a:cs typeface="Arial" charset="0"/>
              </a:rPr>
              <a:t/>
            </a:r>
            <a:br>
              <a:rPr lang="en-IN" sz="1100" smtClean="0">
                <a:latin typeface="Arial" charset="0"/>
                <a:cs typeface="Arial" charset="0"/>
              </a:rPr>
            </a:br>
            <a:endParaRPr lang="en-US" sz="1100" smtClean="0">
              <a:latin typeface="Arial" charset="0"/>
              <a:cs typeface="Arial"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5841" name="Google Shape;162;p:notes"/>
          <p:cNvSpPr>
            <a:spLocks noGrp="1" noRot="1" noChangeAspect="1"/>
          </p:cNvSpPr>
          <p:nvPr>
            <p:ph type="sldImg" idx="2"/>
          </p:nvPr>
        </p:nvSpPr>
        <p:spPr>
          <a:ln>
            <a:headEnd/>
            <a:tailEnd/>
          </a:ln>
        </p:spPr>
      </p:sp>
      <p:sp>
        <p:nvSpPr>
          <p:cNvPr id="35842" name="Google Shape;163;p:notes"/>
          <p:cNvSpPr txBox="1">
            <a:spLocks noGrp="1"/>
          </p:cNvSpPr>
          <p:nvPr>
            <p:ph type="body" idx="1"/>
          </p:nvPr>
        </p:nvSpPr>
        <p:spPr/>
        <p:txBody>
          <a:bodyPr/>
          <a:lstStyle/>
          <a:p>
            <a:pPr eaLnBrk="1" hangingPunct="1">
              <a:buSzPts val="1400"/>
              <a:buFont typeface="Arial" charset="0"/>
              <a:buChar char="●"/>
            </a:pPr>
            <a:r>
              <a:rPr lang="en-IN" sz="1100" b="1" smtClean="0">
                <a:latin typeface="Arial" charset="0"/>
                <a:cs typeface="Arial" charset="0"/>
              </a:rPr>
              <a:t>Uncertainty avoidance</a:t>
            </a:r>
            <a:endParaRPr lang="en-IN" sz="1100" smtClean="0">
              <a:latin typeface="Arial" charset="0"/>
              <a:cs typeface="Arial" charset="0"/>
            </a:endParaRPr>
          </a:p>
          <a:p>
            <a:pPr eaLnBrk="1" hangingPunct="1">
              <a:buSzPts val="1400"/>
              <a:buFont typeface="Arial" charset="0"/>
              <a:buChar char="●"/>
            </a:pPr>
            <a:r>
              <a:rPr lang="en-IN" sz="1100" smtClean="0">
                <a:latin typeface="Arial" charset="0"/>
                <a:cs typeface="Arial" charset="0"/>
              </a:rPr>
              <a:t>The uncertainty avoidance is all about the way the fact that is dealt by the society that the future cannot be known. This ambiguity provides different cultures and anxiety in various ways. The extent related to which the members belonging to a culture feels threatened by various unknown situations and developed beliefs including the institutions that significantly tries to avoid such situations. In terms of uncertainty avoidance, the UK acquires a bit higher position than that of China.</a:t>
            </a:r>
          </a:p>
          <a:p>
            <a:pPr eaLnBrk="1" hangingPunct="1">
              <a:buSzPts val="1400"/>
              <a:buFont typeface="Arial" charset="0"/>
              <a:buChar char="●"/>
            </a:pPr>
            <a:r>
              <a:rPr lang="en-IN" sz="1100" b="1" smtClean="0">
                <a:latin typeface="Arial" charset="0"/>
                <a:cs typeface="Arial" charset="0"/>
              </a:rPr>
              <a:t>Long term orientation</a:t>
            </a:r>
            <a:endParaRPr lang="en-IN" sz="1100" smtClean="0">
              <a:latin typeface="Arial" charset="0"/>
              <a:cs typeface="Arial" charset="0"/>
            </a:endParaRPr>
          </a:p>
          <a:p>
            <a:pPr eaLnBrk="1" hangingPunct="1">
              <a:buSzPts val="1400"/>
              <a:buFont typeface="Arial" charset="0"/>
              <a:buChar char="●"/>
            </a:pPr>
            <a:r>
              <a:rPr lang="en-IN" sz="1100" smtClean="0">
                <a:latin typeface="Arial" charset="0"/>
                <a:cs typeface="Arial" charset="0"/>
              </a:rPr>
              <a:t>This dimension is all about the way every society maintains the links with its past while dealing with challenges related to the future and present as well as the societies that prioritise both the external goals in a different manner. The normative societies that generally score low in this dimension, for instance, view the changes in the society with suspicion and prefer maintaining the traditions honoured with time. The culture that generally scores high and also has a pragmatic approach that encourages efforts and thrift in modern education in order to prepare for the future. Long term orientation of China is quite higher as compared to the UK.     </a:t>
            </a:r>
          </a:p>
          <a:p>
            <a:pPr eaLnBrk="1" hangingPunct="1">
              <a:buSzPts val="1400"/>
              <a:buFont typeface="Arial" charset="0"/>
              <a:buChar char="●"/>
            </a:pPr>
            <a:r>
              <a:rPr lang="en-IN" sz="1100" b="1" smtClean="0">
                <a:latin typeface="Arial" charset="0"/>
                <a:cs typeface="Arial" charset="0"/>
              </a:rPr>
              <a:t>Indulgence</a:t>
            </a:r>
            <a:endParaRPr lang="en-IN" sz="1100" smtClean="0">
              <a:latin typeface="Arial" charset="0"/>
              <a:cs typeface="Arial" charset="0"/>
            </a:endParaRPr>
          </a:p>
          <a:p>
            <a:pPr eaLnBrk="1" hangingPunct="1">
              <a:buSzPts val="1400"/>
              <a:buFont typeface="Arial" charset="0"/>
              <a:buChar char="●"/>
            </a:pPr>
            <a:r>
              <a:rPr lang="en-IN" sz="1100" smtClean="0">
                <a:latin typeface="Arial" charset="0"/>
                <a:cs typeface="Arial" charset="0"/>
              </a:rPr>
              <a:t>A challenge that has confronted humanity in the past and also exists in the present, is the degree of socialisation of the small children. Socialisation is significantly important to maintain humanity. This dimension is particularly defined as the people trying to control their impulses and desires depending on the way they have been raised. The control that is relatively weak is known as “Indulgence” and the control that is relatively strong is known as “Restraint”. Therefore, culture can be significantly described as Restrained or Indulgent. In terms of indulgence, the UK acquires a better position as compared to China.  </a:t>
            </a:r>
          </a:p>
          <a:p>
            <a:pPr eaLnBrk="1" hangingPunct="1">
              <a:buSzPts val="1400"/>
              <a:buFont typeface="Arial" charset="0"/>
              <a:buChar char="●"/>
            </a:pPr>
            <a:r>
              <a:rPr lang="en-IN" sz="1100" smtClean="0">
                <a:latin typeface="Arial" charset="0"/>
                <a:cs typeface="Arial" charset="0"/>
              </a:rPr>
              <a:t/>
            </a:r>
            <a:br>
              <a:rPr lang="en-IN" sz="1100" smtClean="0">
                <a:latin typeface="Arial" charset="0"/>
                <a:cs typeface="Arial" charset="0"/>
              </a:rPr>
            </a:br>
            <a:r>
              <a:rPr lang="en-IN" sz="1100" smtClean="0">
                <a:latin typeface="Arial" charset="0"/>
                <a:cs typeface="Arial" charset="0"/>
              </a:rPr>
              <a:t/>
            </a:r>
            <a:br>
              <a:rPr lang="en-IN" sz="1100" smtClean="0">
                <a:latin typeface="Arial" charset="0"/>
                <a:cs typeface="Arial" charset="0"/>
              </a:rPr>
            </a:br>
            <a:endParaRPr lang="en-US" sz="1100" smtClean="0">
              <a:latin typeface="Arial" charset="0"/>
              <a:cs typeface="Arial"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7889" name="Google Shape;189;g35f391192_017:notes"/>
          <p:cNvSpPr>
            <a:spLocks noGrp="1" noRot="1" noChangeAspect="1"/>
          </p:cNvSpPr>
          <p:nvPr>
            <p:ph type="sldImg" idx="2"/>
          </p:nvPr>
        </p:nvSpPr>
        <p:spPr>
          <a:ln>
            <a:headEnd/>
            <a:tailEnd/>
          </a:ln>
        </p:spPr>
      </p:sp>
      <p:sp>
        <p:nvSpPr>
          <p:cNvPr id="37890" name="Google Shape;190;g35f391192_017:notes"/>
          <p:cNvSpPr txBox="1">
            <a:spLocks noGrp="1"/>
          </p:cNvSpPr>
          <p:nvPr>
            <p:ph type="body" idx="1"/>
          </p:nvPr>
        </p:nvSpPr>
        <p:spPr/>
        <p:txBody>
          <a:bodyPr/>
          <a:lstStyle/>
          <a:p>
            <a:pPr eaLnBrk="1" hangingPunct="1">
              <a:buSzPts val="1400"/>
            </a:pPr>
            <a:r>
              <a:rPr lang="en-IN" sz="1100" smtClean="0">
                <a:latin typeface="Arial" charset="0"/>
                <a:cs typeface="Arial" charset="0"/>
              </a:rPr>
              <a:t>For a British international company such as Tesco to establish effective business communication and relatively avoid the cross cultural indifferences the company must ensure all the relative aspects of Chinese culture are apprehended. For Tesco to start a new joint venture in China it will require to establish a new set of factories and production units and for running it a new set of employees have to be recruited from the Chinese labour market. Along with this all the relative aspects of operations of the company will be completely new and the company will further require a relative number of suppliers that will ensure higher operational benefits. In the relative context of setting up a joint venture in China, Tesco and its relative management must provide the individual employees of the company coming from Britain with the relative knowledge of the culture existing in China. The company must consider conducting a relative research in the cultural aspect revolving in and around china. Tesco should hire linguistic managerial intellect that will further ensure all the effective operations of the company in China remain unhindered. Along with this the company must understand the dire need of customer needs and research the communication pattern utilised in china such that it helps in management of the operations of the company in a much relative manner. The company must also consider providing training and development programs to the individual employees of the company in such a manner that they operate with higher efficiency and effectiveness.</a:t>
            </a:r>
          </a:p>
          <a:p>
            <a:pPr eaLnBrk="1" hangingPunct="1">
              <a:buSzPts val="1400"/>
            </a:pPr>
            <a:r>
              <a:rPr lang="en-IN" sz="1100" smtClean="0">
                <a:latin typeface="Arial" charset="0"/>
                <a:cs typeface="Arial" charset="0"/>
              </a:rPr>
              <a:t/>
            </a:r>
            <a:br>
              <a:rPr lang="en-IN" sz="1100" smtClean="0">
                <a:latin typeface="Arial" charset="0"/>
                <a:cs typeface="Arial" charset="0"/>
              </a:rPr>
            </a:br>
            <a:endParaRPr lang="en-US" sz="1100" smtClean="0">
              <a:latin typeface="Arial" charset="0"/>
              <a:cs typeface="Arial"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a:ln>
            <a:headEnd/>
            <a:tailEnd/>
          </a:ln>
        </p:spPr>
      </p:sp>
      <p:sp>
        <p:nvSpPr>
          <p:cNvPr id="39938" name="Notes Placeholder 2"/>
          <p:cNvSpPr txBox="1">
            <a:spLocks noGrp="1"/>
          </p:cNvSpPr>
          <p:nvPr>
            <p:ph type="body" idx="1"/>
          </p:nvPr>
        </p:nvSpPr>
        <p:spPr>
          <a:ln/>
        </p:spPr>
        <p:txBody>
          <a:bodyPr/>
          <a:lstStyle/>
          <a:p>
            <a:pPr eaLnBrk="1" hangingPunct="1">
              <a:buSzPts val="1400"/>
              <a:buFont typeface="Arial" charset="0"/>
              <a:buChar char="●"/>
            </a:pPr>
            <a:r>
              <a:rPr lang="en-US" sz="1100" smtClean="0">
                <a:latin typeface="Arial" charset="0"/>
                <a:cs typeface="Arial" charset="0"/>
              </a:rPr>
              <a:t>For Tesco to operate with optimum efficiency the relative counterpart taking the joint venture in china must put on effort equilaterally. In accordance to the observation attained it can also be enumerated that the venture Wumart taking on holding of Tesco in China must consider providing cross cultural training to the individual chinese employees. They should also try to provide relative training to the individual employees working in Tesco a basic knowledge of verbal and written English. This will help in closing the relative gap existing in the operational structure of the company. Along with this the Company must undertake a significant program to try and develop the overall operations of the company and provide an idea of the knowledge of operations of the company. In accordance with the observation made the company must also provide effective understanding of the developmental aspect of Tesco to the Chinese individual employees and help them ascertain the overall objective of the company. The Chinese part or the Wumart must consider effectively describing the working process of the business and explain the effective process of resource allocation and describe the relative measures of utilisation of the resources. Wumart, China should also incorporate inductive training processes such as training with the British counterparts to ensure all the relative aspects of the business are maintained and managed coherently.</a:t>
            </a:r>
          </a:p>
          <a:p>
            <a:pPr eaLnBrk="1" hangingPunct="1">
              <a:buSzPts val="1400"/>
              <a:buFont typeface="Arial" charset="0"/>
              <a:buChar char="●"/>
            </a:pPr>
            <a:endParaRPr lang="en-US" sz="1100" smtClean="0">
              <a:latin typeface="Arial" charset="0"/>
              <a:cs typeface="Arial"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1985" name="Google Shape;206;g35f391192_057:notes"/>
          <p:cNvSpPr>
            <a:spLocks noGrp="1" noRot="1" noChangeAspect="1"/>
          </p:cNvSpPr>
          <p:nvPr>
            <p:ph type="sldImg" idx="2"/>
          </p:nvPr>
        </p:nvSpPr>
        <p:spPr>
          <a:ln>
            <a:headEnd/>
            <a:tailEnd/>
          </a:ln>
        </p:spPr>
      </p:sp>
      <p:sp>
        <p:nvSpPr>
          <p:cNvPr id="41986" name="Google Shape;207;g35f391192_057:notes"/>
          <p:cNvSpPr txBox="1">
            <a:spLocks noGrp="1"/>
          </p:cNvSpPr>
          <p:nvPr>
            <p:ph type="body" idx="1"/>
          </p:nvPr>
        </p:nvSpPr>
        <p:spPr/>
        <p:txBody>
          <a:bodyPr/>
          <a:lstStyle/>
          <a:p>
            <a:pPr marL="0" indent="0" eaLnBrk="1" hangingPunct="1">
              <a:buSzPts val="1400"/>
            </a:pPr>
            <a:r>
              <a:rPr lang="en-IN" sz="1100" smtClean="0">
                <a:latin typeface="Arial" charset="0"/>
                <a:cs typeface="Arial" charset="0"/>
              </a:rPr>
              <a:t>In the context above, the “international business communication” has been  discussed wherein the company’s background has been provided that depicts the idea of its joint venture with a firm based in China, here the company that has been considered for the UK is Tesco and for China is Wumart Store. Further, the aspects have been identified and thoroughly discussed related to the cultural challenges that are “experienced by the British Company in China”. Furthermore, the relevant theories that have been applied related to communications that take place interculturally have been discussed. Thereafter,  solutions in terms of business communication have been provided along with that the recommendations that help in succeeding the partnership with China will be provided</a:t>
            </a:r>
            <a:endParaRPr lang="en-US" sz="1100" smtClean="0">
              <a:latin typeface="Arial" charset="0"/>
              <a:cs typeface="Arial"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4033" name="Google Shape;268;g35ed75ccf_033:notes"/>
          <p:cNvSpPr>
            <a:spLocks noGrp="1" noRot="1" noChangeAspect="1"/>
          </p:cNvSpPr>
          <p:nvPr>
            <p:ph type="sldImg" idx="2"/>
          </p:nvPr>
        </p:nvSpPr>
        <p:spPr>
          <a:ln>
            <a:headEnd/>
            <a:tailEnd/>
          </a:ln>
        </p:spPr>
      </p:sp>
      <p:sp>
        <p:nvSpPr>
          <p:cNvPr id="44034" name="Google Shape;269;g35ed75ccf_033:notes"/>
          <p:cNvSpPr txBox="1">
            <a:spLocks noGrp="1"/>
          </p:cNvSpPr>
          <p:nvPr>
            <p:ph type="body" idx="1"/>
          </p:nvPr>
        </p:nvSpPr>
        <p:spPr/>
        <p:txBody>
          <a:bodyPr/>
          <a:lstStyle/>
          <a:p>
            <a:pPr marL="0" indent="0" eaLnBrk="1" hangingPunct="1">
              <a:buSzPts val="1400"/>
            </a:pPr>
            <a:endParaRPr lang="en-US" sz="1100" smtClean="0">
              <a:latin typeface="Arial" charset="0"/>
              <a:cs typeface="Arial"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6081" name="Google Shape;261;g35ed75ccf_028:notes"/>
          <p:cNvSpPr>
            <a:spLocks noGrp="1" noRot="1" noChangeAspect="1"/>
          </p:cNvSpPr>
          <p:nvPr>
            <p:ph type="sldImg" idx="2"/>
          </p:nvPr>
        </p:nvSpPr>
        <p:spPr>
          <a:ln>
            <a:headEnd/>
            <a:tailEnd/>
          </a:ln>
        </p:spPr>
      </p:sp>
      <p:sp>
        <p:nvSpPr>
          <p:cNvPr id="46082" name="Google Shape;262;g35ed75ccf_028:notes"/>
          <p:cNvSpPr txBox="1">
            <a:spLocks noGrp="1"/>
          </p:cNvSpPr>
          <p:nvPr>
            <p:ph type="body" idx="1"/>
          </p:nvPr>
        </p:nvSpPr>
        <p:spPr/>
        <p:txBody>
          <a:bodyPr/>
          <a:lstStyle/>
          <a:p>
            <a:pPr marL="0" indent="0" eaLnBrk="1" hangingPunct="1">
              <a:buSzPts val="1400"/>
            </a:pPr>
            <a:endParaRPr lang="en-US" sz="1100" smtClean="0">
              <a:latin typeface="Arial" charset="0"/>
              <a:cs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3" name="Google Shape;11;p2"/>
          <p:cNvSpPr>
            <a:spLocks/>
          </p:cNvSpPr>
          <p:nvPr/>
        </p:nvSpPr>
        <p:spPr bwMode="auto">
          <a:xfrm>
            <a:off x="7813675" y="0"/>
            <a:ext cx="892175" cy="322263"/>
          </a:xfrm>
          <a:custGeom>
            <a:avLst/>
            <a:gdLst/>
            <a:ahLst/>
            <a:cxnLst>
              <a:cxn ang="0">
                <a:pos x="0" y="0"/>
              </a:cxn>
              <a:cxn ang="0">
                <a:pos x="0" y="21600"/>
              </a:cxn>
              <a:cxn ang="0">
                <a:pos x="21600" y="10795"/>
              </a:cxn>
              <a:cxn ang="0">
                <a:pos x="21600" y="0"/>
              </a:cxn>
              <a:cxn ang="0">
                <a:pos x="0" y="0"/>
              </a:cxn>
            </a:cxnLst>
            <a:rect l="0" t="0" r="r" b="b"/>
            <a:pathLst>
              <a:path w="21600" h="21600" extrusionOk="0">
                <a:moveTo>
                  <a:pt x="0" y="0"/>
                </a:moveTo>
                <a:lnTo>
                  <a:pt x="0" y="21600"/>
                </a:lnTo>
                <a:lnTo>
                  <a:pt x="21600" y="10795"/>
                </a:lnTo>
                <a:lnTo>
                  <a:pt x="21600" y="0"/>
                </a:lnTo>
                <a:lnTo>
                  <a:pt x="0" y="0"/>
                </a:lnTo>
                <a:close/>
              </a:path>
            </a:pathLst>
          </a:custGeom>
          <a:solidFill>
            <a:schemeClr val="accent1"/>
          </a:solidFill>
          <a:ln w="9525">
            <a:noFill/>
            <a:round/>
            <a:headEnd/>
            <a:tailEnd/>
          </a:ln>
        </p:spPr>
        <p:txBody>
          <a:bodyPr lIns="45700" tIns="45700" rIns="45700" bIns="45700" anchor="ctr"/>
          <a:lstStyle/>
          <a:p>
            <a:pPr>
              <a:defRPr/>
            </a:pPr>
            <a:endParaRPr lang="en-US"/>
          </a:p>
        </p:txBody>
      </p:sp>
      <p:sp>
        <p:nvSpPr>
          <p:cNvPr id="4" name="Google Shape;12;p2"/>
          <p:cNvSpPr>
            <a:spLocks/>
          </p:cNvSpPr>
          <p:nvPr/>
        </p:nvSpPr>
        <p:spPr bwMode="auto">
          <a:xfrm>
            <a:off x="3649663" y="0"/>
            <a:ext cx="565150" cy="1700213"/>
          </a:xfrm>
          <a:custGeom>
            <a:avLst/>
            <a:gdLst/>
            <a:ahLst/>
            <a:cxnLst>
              <a:cxn ang="0">
                <a:pos x="0" y="0"/>
              </a:cxn>
              <a:cxn ang="0">
                <a:pos x="0" y="21600"/>
              </a:cxn>
              <a:cxn ang="0">
                <a:pos x="21600" y="20304"/>
              </a:cxn>
              <a:cxn ang="0">
                <a:pos x="21600" y="0"/>
              </a:cxn>
              <a:cxn ang="0">
                <a:pos x="0" y="0"/>
              </a:cxn>
            </a:cxnLst>
            <a:rect l="0" t="0" r="r" b="b"/>
            <a:pathLst>
              <a:path w="21600" h="21600" extrusionOk="0">
                <a:moveTo>
                  <a:pt x="0" y="0"/>
                </a:moveTo>
                <a:lnTo>
                  <a:pt x="0" y="21600"/>
                </a:lnTo>
                <a:lnTo>
                  <a:pt x="21600" y="20304"/>
                </a:lnTo>
                <a:lnTo>
                  <a:pt x="21600" y="0"/>
                </a:lnTo>
                <a:lnTo>
                  <a:pt x="0" y="0"/>
                </a:lnTo>
                <a:close/>
              </a:path>
            </a:pathLst>
          </a:custGeom>
          <a:solidFill>
            <a:schemeClr val="accent1"/>
          </a:solidFill>
          <a:ln w="9525">
            <a:noFill/>
            <a:round/>
            <a:headEnd/>
            <a:tailEnd/>
          </a:ln>
        </p:spPr>
        <p:txBody>
          <a:bodyPr lIns="45700" tIns="45700" rIns="45700" bIns="45700" anchor="ctr"/>
          <a:lstStyle/>
          <a:p>
            <a:pPr>
              <a:defRPr/>
            </a:pPr>
            <a:endParaRPr lang="en-US"/>
          </a:p>
        </p:txBody>
      </p:sp>
      <p:sp>
        <p:nvSpPr>
          <p:cNvPr id="5" name="Google Shape;13;p2"/>
          <p:cNvSpPr>
            <a:spLocks/>
          </p:cNvSpPr>
          <p:nvPr/>
        </p:nvSpPr>
        <p:spPr bwMode="auto">
          <a:xfrm>
            <a:off x="4359275" y="609600"/>
            <a:ext cx="1314450" cy="2119313"/>
          </a:xfrm>
          <a:custGeom>
            <a:avLst/>
            <a:gdLst/>
            <a:ahLst/>
            <a:cxnLst>
              <a:cxn ang="0">
                <a:pos x="0" y="21600"/>
              </a:cxn>
              <a:cxn ang="0">
                <a:pos x="21600" y="19177"/>
              </a:cxn>
              <a:cxn ang="0">
                <a:pos x="21600" y="0"/>
              </a:cxn>
              <a:cxn ang="0">
                <a:pos x="0" y="2423"/>
              </a:cxn>
              <a:cxn ang="0">
                <a:pos x="0" y="21600"/>
              </a:cxn>
            </a:cxnLst>
            <a:rect l="0" t="0" r="r" b="b"/>
            <a:pathLst>
              <a:path w="21600" h="21600" extrusionOk="0">
                <a:moveTo>
                  <a:pt x="0" y="21600"/>
                </a:moveTo>
                <a:lnTo>
                  <a:pt x="21600" y="19177"/>
                </a:lnTo>
                <a:lnTo>
                  <a:pt x="21600" y="0"/>
                </a:lnTo>
                <a:lnTo>
                  <a:pt x="0" y="2423"/>
                </a:lnTo>
                <a:lnTo>
                  <a:pt x="0" y="21600"/>
                </a:lnTo>
                <a:close/>
              </a:path>
            </a:pathLst>
          </a:custGeom>
          <a:solidFill>
            <a:schemeClr val="accent2"/>
          </a:solidFill>
          <a:ln w="9525">
            <a:noFill/>
            <a:round/>
            <a:headEnd/>
            <a:tailEnd/>
          </a:ln>
        </p:spPr>
        <p:txBody>
          <a:bodyPr lIns="45700" tIns="45700" rIns="45700" bIns="45700" anchor="ctr"/>
          <a:lstStyle/>
          <a:p>
            <a:pPr>
              <a:defRPr/>
            </a:pPr>
            <a:endParaRPr lang="en-US"/>
          </a:p>
        </p:txBody>
      </p:sp>
      <p:sp>
        <p:nvSpPr>
          <p:cNvPr id="6" name="Google Shape;14;p2"/>
          <p:cNvSpPr>
            <a:spLocks/>
          </p:cNvSpPr>
          <p:nvPr/>
        </p:nvSpPr>
        <p:spPr bwMode="auto">
          <a:xfrm>
            <a:off x="5821363" y="992188"/>
            <a:ext cx="1844675" cy="4159250"/>
          </a:xfrm>
          <a:custGeom>
            <a:avLst/>
            <a:gdLst/>
            <a:ahLst/>
            <a:cxnLst>
              <a:cxn ang="0">
                <a:pos x="0" y="21600"/>
              </a:cxn>
              <a:cxn ang="0">
                <a:pos x="21600" y="21600"/>
              </a:cxn>
              <a:cxn ang="0">
                <a:pos x="21600" y="0"/>
              </a:cxn>
              <a:cxn ang="0">
                <a:pos x="0" y="1733"/>
              </a:cxn>
              <a:cxn ang="0">
                <a:pos x="0" y="21600"/>
              </a:cxn>
            </a:cxnLst>
            <a:rect l="0" t="0" r="r" b="b"/>
            <a:pathLst>
              <a:path w="21600" h="21600" extrusionOk="0">
                <a:moveTo>
                  <a:pt x="0" y="21600"/>
                </a:moveTo>
                <a:lnTo>
                  <a:pt x="21600" y="21600"/>
                </a:lnTo>
                <a:lnTo>
                  <a:pt x="21600" y="0"/>
                </a:lnTo>
                <a:lnTo>
                  <a:pt x="0" y="1733"/>
                </a:lnTo>
                <a:lnTo>
                  <a:pt x="0" y="21600"/>
                </a:lnTo>
                <a:close/>
              </a:path>
            </a:pathLst>
          </a:custGeom>
          <a:solidFill>
            <a:schemeClr val="accent1"/>
          </a:solidFill>
          <a:ln w="9525">
            <a:noFill/>
            <a:round/>
            <a:headEnd/>
            <a:tailEnd/>
          </a:ln>
        </p:spPr>
        <p:txBody>
          <a:bodyPr lIns="45700" tIns="45700" rIns="45700" bIns="45700" anchor="ctr"/>
          <a:lstStyle/>
          <a:p>
            <a:pPr>
              <a:defRPr/>
            </a:pPr>
            <a:endParaRPr lang="en-US"/>
          </a:p>
        </p:txBody>
      </p:sp>
      <p:sp>
        <p:nvSpPr>
          <p:cNvPr id="7" name="Google Shape;15;p2"/>
          <p:cNvSpPr>
            <a:spLocks/>
          </p:cNvSpPr>
          <p:nvPr/>
        </p:nvSpPr>
        <p:spPr bwMode="auto">
          <a:xfrm>
            <a:off x="4359275" y="2643188"/>
            <a:ext cx="1314450" cy="2511425"/>
          </a:xfrm>
          <a:custGeom>
            <a:avLst/>
            <a:gdLst/>
            <a:ahLst/>
            <a:cxnLst>
              <a:cxn ang="0">
                <a:pos x="0" y="21600"/>
              </a:cxn>
              <a:cxn ang="0">
                <a:pos x="21600" y="21600"/>
              </a:cxn>
              <a:cxn ang="0">
                <a:pos x="21600" y="0"/>
              </a:cxn>
              <a:cxn ang="0">
                <a:pos x="0" y="2046"/>
              </a:cxn>
              <a:cxn ang="0">
                <a:pos x="0" y="21600"/>
              </a:cxn>
            </a:cxnLst>
            <a:rect l="0" t="0" r="r" b="b"/>
            <a:pathLst>
              <a:path w="21600" h="21600" extrusionOk="0">
                <a:moveTo>
                  <a:pt x="0" y="21600"/>
                </a:moveTo>
                <a:lnTo>
                  <a:pt x="21600" y="21600"/>
                </a:lnTo>
                <a:lnTo>
                  <a:pt x="21600" y="0"/>
                </a:lnTo>
                <a:lnTo>
                  <a:pt x="0" y="2046"/>
                </a:lnTo>
                <a:lnTo>
                  <a:pt x="0" y="21600"/>
                </a:lnTo>
                <a:close/>
              </a:path>
            </a:pathLst>
          </a:custGeom>
          <a:solidFill>
            <a:srgbClr val="002035">
              <a:alpha val="17255"/>
            </a:srgbClr>
          </a:solidFill>
          <a:ln w="9525">
            <a:noFill/>
            <a:round/>
            <a:headEnd/>
            <a:tailEnd/>
          </a:ln>
        </p:spPr>
        <p:txBody>
          <a:bodyPr lIns="45700" tIns="45700" rIns="45700" bIns="45700" anchor="ctr"/>
          <a:lstStyle/>
          <a:p>
            <a:pPr>
              <a:defRPr/>
            </a:pPr>
            <a:endParaRPr lang="en-US"/>
          </a:p>
        </p:txBody>
      </p:sp>
      <p:sp>
        <p:nvSpPr>
          <p:cNvPr id="8" name="Google Shape;16;p2"/>
          <p:cNvSpPr>
            <a:spLocks/>
          </p:cNvSpPr>
          <p:nvPr/>
        </p:nvSpPr>
        <p:spPr bwMode="auto">
          <a:xfrm>
            <a:off x="7813675" y="306388"/>
            <a:ext cx="892175" cy="2978150"/>
          </a:xfrm>
          <a:custGeom>
            <a:avLst/>
            <a:gdLst/>
            <a:ahLst/>
            <a:cxnLst>
              <a:cxn ang="0">
                <a:pos x="0" y="21600"/>
              </a:cxn>
              <a:cxn ang="0">
                <a:pos x="21600" y="20429"/>
              </a:cxn>
              <a:cxn ang="0">
                <a:pos x="21600" y="0"/>
              </a:cxn>
              <a:cxn ang="0">
                <a:pos x="0" y="1171"/>
              </a:cxn>
              <a:cxn ang="0">
                <a:pos x="0" y="21600"/>
              </a:cxn>
            </a:cxnLst>
            <a:rect l="0" t="0" r="r" b="b"/>
            <a:pathLst>
              <a:path w="21600" h="21600" extrusionOk="0">
                <a:moveTo>
                  <a:pt x="0" y="21600"/>
                </a:moveTo>
                <a:lnTo>
                  <a:pt x="21600" y="20429"/>
                </a:lnTo>
                <a:lnTo>
                  <a:pt x="21600" y="0"/>
                </a:lnTo>
                <a:lnTo>
                  <a:pt x="0" y="1171"/>
                </a:lnTo>
                <a:lnTo>
                  <a:pt x="0" y="21600"/>
                </a:lnTo>
                <a:close/>
              </a:path>
            </a:pathLst>
          </a:custGeom>
          <a:solidFill>
            <a:srgbClr val="002035">
              <a:alpha val="17255"/>
            </a:srgbClr>
          </a:solidFill>
          <a:ln w="9525">
            <a:noFill/>
            <a:round/>
            <a:headEnd/>
            <a:tailEnd/>
          </a:ln>
        </p:spPr>
        <p:txBody>
          <a:bodyPr lIns="45700" tIns="45700" rIns="45700" bIns="45700" anchor="ctr"/>
          <a:lstStyle/>
          <a:p>
            <a:pPr>
              <a:defRPr/>
            </a:pPr>
            <a:endParaRPr lang="en-US"/>
          </a:p>
        </p:txBody>
      </p:sp>
      <p:sp>
        <p:nvSpPr>
          <p:cNvPr id="9" name="Google Shape;17;p2"/>
          <p:cNvSpPr/>
          <p:nvPr/>
        </p:nvSpPr>
        <p:spPr>
          <a:xfrm>
            <a:off x="5821363" y="0"/>
            <a:ext cx="1844675" cy="1160463"/>
          </a:xfrm>
          <a:custGeom>
            <a:avLst/>
            <a:gdLst/>
            <a:ahLst/>
            <a:cxnLst/>
            <a:rect l="l" t="t" r="r" b="b"/>
            <a:pathLst>
              <a:path w="21600" h="21600" extrusionOk="0">
                <a:moveTo>
                  <a:pt x="0" y="21600"/>
                </a:moveTo>
                <a:lnTo>
                  <a:pt x="21600" y="15393"/>
                </a:lnTo>
                <a:lnTo>
                  <a:pt x="21600" y="0"/>
                </a:lnTo>
                <a:lnTo>
                  <a:pt x="0" y="0"/>
                </a:lnTo>
                <a:lnTo>
                  <a:pt x="0" y="21600"/>
                </a:lnTo>
                <a:close/>
              </a:path>
            </a:pathLst>
          </a:custGeom>
          <a:solidFill>
            <a:schemeClr val="accent4"/>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11" name="Google Shape;18;p2"/>
          <p:cNvSpPr/>
          <p:nvPr/>
        </p:nvSpPr>
        <p:spPr>
          <a:xfrm>
            <a:off x="7813675" y="3276600"/>
            <a:ext cx="892175" cy="1166813"/>
          </a:xfrm>
          <a:custGeom>
            <a:avLst/>
            <a:gdLst/>
            <a:ahLst/>
            <a:cxnLst/>
            <a:rect l="l" t="t" r="r" b="b"/>
            <a:pathLst>
              <a:path w="21600" h="21600" extrusionOk="0">
                <a:moveTo>
                  <a:pt x="0" y="21600"/>
                </a:moveTo>
                <a:lnTo>
                  <a:pt x="21600" y="18611"/>
                </a:lnTo>
                <a:lnTo>
                  <a:pt x="21600" y="0"/>
                </a:lnTo>
                <a:lnTo>
                  <a:pt x="0" y="2989"/>
                </a:lnTo>
                <a:lnTo>
                  <a:pt x="0" y="21600"/>
                </a:lnTo>
                <a:close/>
              </a:path>
            </a:pathLst>
          </a:custGeom>
          <a:solidFill>
            <a:schemeClr val="accent5"/>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10" name="Google Shape;10;p2"/>
          <p:cNvSpPr txBox="1">
            <a:spLocks noGrp="1"/>
          </p:cNvSpPr>
          <p:nvPr>
            <p:ph type="ctrTitle"/>
          </p:nvPr>
        </p:nvSpPr>
        <p:spPr>
          <a:xfrm>
            <a:off x="550500" y="2435625"/>
            <a:ext cx="3638700" cy="2240100"/>
          </a:xfrm>
          <a:prstGeom prst="rect">
            <a:avLst/>
          </a:prstGeom>
        </p:spPr>
        <p:txBody>
          <a:bodyPr spcFirstLastPara="1">
            <a:noAutofit/>
          </a:bodyPr>
          <a:lstStyle>
            <a:lvl1pPr lvl="0" rtl="0">
              <a:spcBef>
                <a:spcPts val="0"/>
              </a:spcBef>
              <a:spcAft>
                <a:spcPts val="0"/>
              </a:spcAft>
              <a:buClr>
                <a:schemeClr val="lt1"/>
              </a:buClr>
              <a:buSzPts val="5400"/>
              <a:buNone/>
              <a:defRPr sz="5400">
                <a:solidFill>
                  <a:schemeClr val="lt1"/>
                </a:solidFill>
              </a:defRPr>
            </a:lvl1pPr>
            <a:lvl2pPr lvl="1" rtl="0">
              <a:spcBef>
                <a:spcPts val="0"/>
              </a:spcBef>
              <a:spcAft>
                <a:spcPts val="0"/>
              </a:spcAft>
              <a:buClr>
                <a:schemeClr val="lt1"/>
              </a:buClr>
              <a:buSzPts val="5400"/>
              <a:buNone/>
              <a:defRPr sz="5400">
                <a:solidFill>
                  <a:schemeClr val="lt1"/>
                </a:solidFill>
              </a:defRPr>
            </a:lvl2pPr>
            <a:lvl3pPr lvl="2" rtl="0">
              <a:spcBef>
                <a:spcPts val="0"/>
              </a:spcBef>
              <a:spcAft>
                <a:spcPts val="0"/>
              </a:spcAft>
              <a:buClr>
                <a:schemeClr val="lt1"/>
              </a:buClr>
              <a:buSzPts val="5400"/>
              <a:buNone/>
              <a:defRPr sz="5400">
                <a:solidFill>
                  <a:schemeClr val="lt1"/>
                </a:solidFill>
              </a:defRPr>
            </a:lvl3pPr>
            <a:lvl4pPr lvl="3" rtl="0">
              <a:spcBef>
                <a:spcPts val="0"/>
              </a:spcBef>
              <a:spcAft>
                <a:spcPts val="0"/>
              </a:spcAft>
              <a:buClr>
                <a:schemeClr val="lt1"/>
              </a:buClr>
              <a:buSzPts val="5400"/>
              <a:buNone/>
              <a:defRPr sz="5400">
                <a:solidFill>
                  <a:schemeClr val="lt1"/>
                </a:solidFill>
              </a:defRPr>
            </a:lvl4pPr>
            <a:lvl5pPr lvl="4" rtl="0">
              <a:spcBef>
                <a:spcPts val="0"/>
              </a:spcBef>
              <a:spcAft>
                <a:spcPts val="0"/>
              </a:spcAft>
              <a:buClr>
                <a:schemeClr val="lt1"/>
              </a:buClr>
              <a:buSzPts val="5400"/>
              <a:buNone/>
              <a:defRPr sz="5400">
                <a:solidFill>
                  <a:schemeClr val="lt1"/>
                </a:solidFill>
              </a:defRPr>
            </a:lvl5pPr>
            <a:lvl6pPr lvl="5" rtl="0">
              <a:spcBef>
                <a:spcPts val="0"/>
              </a:spcBef>
              <a:spcAft>
                <a:spcPts val="0"/>
              </a:spcAft>
              <a:buClr>
                <a:schemeClr val="lt1"/>
              </a:buClr>
              <a:buSzPts val="5400"/>
              <a:buNone/>
              <a:defRPr sz="5400">
                <a:solidFill>
                  <a:schemeClr val="lt1"/>
                </a:solidFill>
              </a:defRPr>
            </a:lvl6pPr>
            <a:lvl7pPr lvl="6" rtl="0">
              <a:spcBef>
                <a:spcPts val="0"/>
              </a:spcBef>
              <a:spcAft>
                <a:spcPts val="0"/>
              </a:spcAft>
              <a:buClr>
                <a:schemeClr val="lt1"/>
              </a:buClr>
              <a:buSzPts val="5400"/>
              <a:buNone/>
              <a:defRPr sz="5400">
                <a:solidFill>
                  <a:schemeClr val="lt1"/>
                </a:solidFill>
              </a:defRPr>
            </a:lvl7pPr>
            <a:lvl8pPr lvl="7" rtl="0">
              <a:spcBef>
                <a:spcPts val="0"/>
              </a:spcBef>
              <a:spcAft>
                <a:spcPts val="0"/>
              </a:spcAft>
              <a:buClr>
                <a:schemeClr val="lt1"/>
              </a:buClr>
              <a:buSzPts val="5400"/>
              <a:buNone/>
              <a:defRPr sz="5400">
                <a:solidFill>
                  <a:schemeClr val="lt1"/>
                </a:solidFill>
              </a:defRPr>
            </a:lvl8pPr>
            <a:lvl9pPr lvl="8" rtl="0">
              <a:spcBef>
                <a:spcPts val="0"/>
              </a:spcBef>
              <a:spcAft>
                <a:spcPts val="0"/>
              </a:spcAft>
              <a:buClr>
                <a:schemeClr val="lt1"/>
              </a:buClr>
              <a:buSzPts val="5400"/>
              <a:buNone/>
              <a:defRPr sz="5400">
                <a:solidFill>
                  <a:schemeClr val="lt1"/>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19"/>
        <p:cNvGrpSpPr/>
        <p:nvPr/>
      </p:nvGrpSpPr>
      <p:grpSpPr>
        <a:xfrm>
          <a:off x="0" y="0"/>
          <a:ext cx="0" cy="0"/>
          <a:chOff x="0" y="0"/>
          <a:chExt cx="0" cy="0"/>
        </a:xfrm>
      </p:grpSpPr>
      <p:sp>
        <p:nvSpPr>
          <p:cNvPr id="4" name="Google Shape;22;p3"/>
          <p:cNvSpPr>
            <a:spLocks/>
          </p:cNvSpPr>
          <p:nvPr/>
        </p:nvSpPr>
        <p:spPr bwMode="auto">
          <a:xfrm>
            <a:off x="7813675" y="0"/>
            <a:ext cx="892175" cy="322263"/>
          </a:xfrm>
          <a:custGeom>
            <a:avLst/>
            <a:gdLst/>
            <a:ahLst/>
            <a:cxnLst>
              <a:cxn ang="0">
                <a:pos x="0" y="0"/>
              </a:cxn>
              <a:cxn ang="0">
                <a:pos x="0" y="21600"/>
              </a:cxn>
              <a:cxn ang="0">
                <a:pos x="21600" y="10795"/>
              </a:cxn>
              <a:cxn ang="0">
                <a:pos x="21600" y="0"/>
              </a:cxn>
              <a:cxn ang="0">
                <a:pos x="0" y="0"/>
              </a:cxn>
            </a:cxnLst>
            <a:rect l="0" t="0" r="r" b="b"/>
            <a:pathLst>
              <a:path w="21600" h="21600" extrusionOk="0">
                <a:moveTo>
                  <a:pt x="0" y="0"/>
                </a:moveTo>
                <a:lnTo>
                  <a:pt x="0" y="21600"/>
                </a:lnTo>
                <a:lnTo>
                  <a:pt x="21600" y="10795"/>
                </a:lnTo>
                <a:lnTo>
                  <a:pt x="21600" y="0"/>
                </a:lnTo>
                <a:lnTo>
                  <a:pt x="0" y="0"/>
                </a:lnTo>
                <a:close/>
              </a:path>
            </a:pathLst>
          </a:custGeom>
          <a:solidFill>
            <a:schemeClr val="accent1"/>
          </a:solidFill>
          <a:ln w="9525">
            <a:noFill/>
            <a:round/>
            <a:headEnd/>
            <a:tailEnd/>
          </a:ln>
        </p:spPr>
        <p:txBody>
          <a:bodyPr lIns="45700" tIns="45700" rIns="45700" bIns="45700" anchor="ctr"/>
          <a:lstStyle/>
          <a:p>
            <a:pPr>
              <a:defRPr/>
            </a:pPr>
            <a:endParaRPr lang="en-US"/>
          </a:p>
        </p:txBody>
      </p:sp>
      <p:sp>
        <p:nvSpPr>
          <p:cNvPr id="5" name="Google Shape;23;p3"/>
          <p:cNvSpPr>
            <a:spLocks/>
          </p:cNvSpPr>
          <p:nvPr/>
        </p:nvSpPr>
        <p:spPr bwMode="auto">
          <a:xfrm>
            <a:off x="3649663" y="0"/>
            <a:ext cx="565150" cy="1700213"/>
          </a:xfrm>
          <a:custGeom>
            <a:avLst/>
            <a:gdLst/>
            <a:ahLst/>
            <a:cxnLst>
              <a:cxn ang="0">
                <a:pos x="0" y="0"/>
              </a:cxn>
              <a:cxn ang="0">
                <a:pos x="0" y="21600"/>
              </a:cxn>
              <a:cxn ang="0">
                <a:pos x="21600" y="20304"/>
              </a:cxn>
              <a:cxn ang="0">
                <a:pos x="21600" y="0"/>
              </a:cxn>
              <a:cxn ang="0">
                <a:pos x="0" y="0"/>
              </a:cxn>
            </a:cxnLst>
            <a:rect l="0" t="0" r="r" b="b"/>
            <a:pathLst>
              <a:path w="21600" h="21600" extrusionOk="0">
                <a:moveTo>
                  <a:pt x="0" y="0"/>
                </a:moveTo>
                <a:lnTo>
                  <a:pt x="0" y="21600"/>
                </a:lnTo>
                <a:lnTo>
                  <a:pt x="21600" y="20304"/>
                </a:lnTo>
                <a:lnTo>
                  <a:pt x="21600" y="0"/>
                </a:lnTo>
                <a:lnTo>
                  <a:pt x="0" y="0"/>
                </a:lnTo>
                <a:close/>
              </a:path>
            </a:pathLst>
          </a:custGeom>
          <a:solidFill>
            <a:schemeClr val="accent1"/>
          </a:solidFill>
          <a:ln w="9525">
            <a:noFill/>
            <a:round/>
            <a:headEnd/>
            <a:tailEnd/>
          </a:ln>
        </p:spPr>
        <p:txBody>
          <a:bodyPr lIns="45700" tIns="45700" rIns="45700" bIns="45700" anchor="ctr"/>
          <a:lstStyle/>
          <a:p>
            <a:pPr>
              <a:defRPr/>
            </a:pPr>
            <a:endParaRPr lang="en-US"/>
          </a:p>
        </p:txBody>
      </p:sp>
      <p:sp>
        <p:nvSpPr>
          <p:cNvPr id="6" name="Google Shape;24;p3"/>
          <p:cNvSpPr>
            <a:spLocks/>
          </p:cNvSpPr>
          <p:nvPr/>
        </p:nvSpPr>
        <p:spPr bwMode="auto">
          <a:xfrm>
            <a:off x="4359275" y="609600"/>
            <a:ext cx="1314450" cy="2119313"/>
          </a:xfrm>
          <a:custGeom>
            <a:avLst/>
            <a:gdLst/>
            <a:ahLst/>
            <a:cxnLst>
              <a:cxn ang="0">
                <a:pos x="0" y="21600"/>
              </a:cxn>
              <a:cxn ang="0">
                <a:pos x="21600" y="19177"/>
              </a:cxn>
              <a:cxn ang="0">
                <a:pos x="21600" y="0"/>
              </a:cxn>
              <a:cxn ang="0">
                <a:pos x="0" y="2423"/>
              </a:cxn>
              <a:cxn ang="0">
                <a:pos x="0" y="21600"/>
              </a:cxn>
            </a:cxnLst>
            <a:rect l="0" t="0" r="r" b="b"/>
            <a:pathLst>
              <a:path w="21600" h="21600" extrusionOk="0">
                <a:moveTo>
                  <a:pt x="0" y="21600"/>
                </a:moveTo>
                <a:lnTo>
                  <a:pt x="21600" y="19177"/>
                </a:lnTo>
                <a:lnTo>
                  <a:pt x="21600" y="0"/>
                </a:lnTo>
                <a:lnTo>
                  <a:pt x="0" y="2423"/>
                </a:lnTo>
                <a:lnTo>
                  <a:pt x="0" y="21600"/>
                </a:lnTo>
                <a:close/>
              </a:path>
            </a:pathLst>
          </a:custGeom>
          <a:solidFill>
            <a:schemeClr val="accent2"/>
          </a:solidFill>
          <a:ln w="9525">
            <a:noFill/>
            <a:round/>
            <a:headEnd/>
            <a:tailEnd/>
          </a:ln>
        </p:spPr>
        <p:txBody>
          <a:bodyPr lIns="45700" tIns="45700" rIns="45700" bIns="45700" anchor="ctr"/>
          <a:lstStyle/>
          <a:p>
            <a:pPr>
              <a:defRPr/>
            </a:pPr>
            <a:endParaRPr lang="en-US"/>
          </a:p>
        </p:txBody>
      </p:sp>
      <p:sp>
        <p:nvSpPr>
          <p:cNvPr id="7" name="Google Shape;25;p3"/>
          <p:cNvSpPr>
            <a:spLocks/>
          </p:cNvSpPr>
          <p:nvPr/>
        </p:nvSpPr>
        <p:spPr bwMode="auto">
          <a:xfrm>
            <a:off x="5821363" y="992188"/>
            <a:ext cx="1844675" cy="4159250"/>
          </a:xfrm>
          <a:custGeom>
            <a:avLst/>
            <a:gdLst/>
            <a:ahLst/>
            <a:cxnLst>
              <a:cxn ang="0">
                <a:pos x="0" y="21600"/>
              </a:cxn>
              <a:cxn ang="0">
                <a:pos x="21600" y="21600"/>
              </a:cxn>
              <a:cxn ang="0">
                <a:pos x="21600" y="0"/>
              </a:cxn>
              <a:cxn ang="0">
                <a:pos x="0" y="1733"/>
              </a:cxn>
              <a:cxn ang="0">
                <a:pos x="0" y="21600"/>
              </a:cxn>
            </a:cxnLst>
            <a:rect l="0" t="0" r="r" b="b"/>
            <a:pathLst>
              <a:path w="21600" h="21600" extrusionOk="0">
                <a:moveTo>
                  <a:pt x="0" y="21600"/>
                </a:moveTo>
                <a:lnTo>
                  <a:pt x="21600" y="21600"/>
                </a:lnTo>
                <a:lnTo>
                  <a:pt x="21600" y="0"/>
                </a:lnTo>
                <a:lnTo>
                  <a:pt x="0" y="1733"/>
                </a:lnTo>
                <a:lnTo>
                  <a:pt x="0" y="21600"/>
                </a:lnTo>
                <a:close/>
              </a:path>
            </a:pathLst>
          </a:custGeom>
          <a:solidFill>
            <a:schemeClr val="accent1"/>
          </a:solidFill>
          <a:ln w="9525">
            <a:noFill/>
            <a:round/>
            <a:headEnd/>
            <a:tailEnd/>
          </a:ln>
        </p:spPr>
        <p:txBody>
          <a:bodyPr lIns="45700" tIns="45700" rIns="45700" bIns="45700" anchor="ctr"/>
          <a:lstStyle/>
          <a:p>
            <a:pPr>
              <a:defRPr/>
            </a:pPr>
            <a:endParaRPr lang="en-US"/>
          </a:p>
        </p:txBody>
      </p:sp>
      <p:sp>
        <p:nvSpPr>
          <p:cNvPr id="8" name="Google Shape;26;p3"/>
          <p:cNvSpPr/>
          <p:nvPr/>
        </p:nvSpPr>
        <p:spPr>
          <a:xfrm>
            <a:off x="4359275" y="2643188"/>
            <a:ext cx="1314450" cy="2511425"/>
          </a:xfrm>
          <a:custGeom>
            <a:avLst/>
            <a:gdLst/>
            <a:ahLst/>
            <a:cxnLst/>
            <a:rect l="l" t="t" r="r" b="b"/>
            <a:pathLst>
              <a:path w="21600" h="21600" extrusionOk="0">
                <a:moveTo>
                  <a:pt x="0" y="21600"/>
                </a:moveTo>
                <a:lnTo>
                  <a:pt x="21600" y="21600"/>
                </a:lnTo>
                <a:lnTo>
                  <a:pt x="21600" y="0"/>
                </a:lnTo>
                <a:lnTo>
                  <a:pt x="0" y="2046"/>
                </a:lnTo>
                <a:lnTo>
                  <a:pt x="0" y="21600"/>
                </a:lnTo>
                <a:close/>
              </a:path>
            </a:pathLst>
          </a:custGeom>
          <a:solidFill>
            <a:schemeClr val="accent3"/>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9" name="Google Shape;27;p3"/>
          <p:cNvSpPr/>
          <p:nvPr/>
        </p:nvSpPr>
        <p:spPr>
          <a:xfrm>
            <a:off x="7813675" y="306388"/>
            <a:ext cx="892175" cy="2978150"/>
          </a:xfrm>
          <a:custGeom>
            <a:avLst/>
            <a:gdLst/>
            <a:ahLst/>
            <a:cxnLst/>
            <a:rect l="l" t="t" r="r" b="b"/>
            <a:pathLst>
              <a:path w="21600" h="21600" extrusionOk="0">
                <a:moveTo>
                  <a:pt x="0" y="21600"/>
                </a:moveTo>
                <a:lnTo>
                  <a:pt x="21600" y="20429"/>
                </a:lnTo>
                <a:lnTo>
                  <a:pt x="21600" y="0"/>
                </a:lnTo>
                <a:lnTo>
                  <a:pt x="0" y="1171"/>
                </a:lnTo>
                <a:lnTo>
                  <a:pt x="0" y="21600"/>
                </a:lnTo>
                <a:close/>
              </a:path>
            </a:pathLst>
          </a:custGeom>
          <a:solidFill>
            <a:schemeClr val="accent3"/>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10" name="Google Shape;28;p3"/>
          <p:cNvSpPr/>
          <p:nvPr/>
        </p:nvSpPr>
        <p:spPr>
          <a:xfrm>
            <a:off x="5821363" y="0"/>
            <a:ext cx="1844675" cy="1160463"/>
          </a:xfrm>
          <a:custGeom>
            <a:avLst/>
            <a:gdLst/>
            <a:ahLst/>
            <a:cxnLst/>
            <a:rect l="l" t="t" r="r" b="b"/>
            <a:pathLst>
              <a:path w="21600" h="21600" extrusionOk="0">
                <a:moveTo>
                  <a:pt x="0" y="21600"/>
                </a:moveTo>
                <a:lnTo>
                  <a:pt x="21600" y="15393"/>
                </a:lnTo>
                <a:lnTo>
                  <a:pt x="21600" y="0"/>
                </a:lnTo>
                <a:lnTo>
                  <a:pt x="0" y="0"/>
                </a:lnTo>
                <a:lnTo>
                  <a:pt x="0" y="21600"/>
                </a:lnTo>
                <a:close/>
              </a:path>
            </a:pathLst>
          </a:custGeom>
          <a:solidFill>
            <a:schemeClr val="accent4"/>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11" name="Google Shape;29;p3"/>
          <p:cNvSpPr/>
          <p:nvPr/>
        </p:nvSpPr>
        <p:spPr>
          <a:xfrm>
            <a:off x="7813675" y="3276600"/>
            <a:ext cx="892175" cy="1166813"/>
          </a:xfrm>
          <a:custGeom>
            <a:avLst/>
            <a:gdLst/>
            <a:ahLst/>
            <a:cxnLst/>
            <a:rect l="l" t="t" r="r" b="b"/>
            <a:pathLst>
              <a:path w="21600" h="21600" extrusionOk="0">
                <a:moveTo>
                  <a:pt x="0" y="21600"/>
                </a:moveTo>
                <a:lnTo>
                  <a:pt x="21600" y="18611"/>
                </a:lnTo>
                <a:lnTo>
                  <a:pt x="21600" y="0"/>
                </a:lnTo>
                <a:lnTo>
                  <a:pt x="0" y="2989"/>
                </a:lnTo>
                <a:lnTo>
                  <a:pt x="0" y="21600"/>
                </a:lnTo>
                <a:close/>
              </a:path>
            </a:pathLst>
          </a:custGeom>
          <a:solidFill>
            <a:schemeClr val="accent5"/>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20" name="Google Shape;20;p3"/>
          <p:cNvSpPr txBox="1">
            <a:spLocks noGrp="1"/>
          </p:cNvSpPr>
          <p:nvPr>
            <p:ph type="ctrTitle"/>
          </p:nvPr>
        </p:nvSpPr>
        <p:spPr>
          <a:xfrm>
            <a:off x="550500" y="3044025"/>
            <a:ext cx="3638700" cy="1159800"/>
          </a:xfrm>
          <a:prstGeom prst="rect">
            <a:avLst/>
          </a:prstGeom>
        </p:spPr>
        <p:txBody>
          <a:bodyPr spcFirstLastPara="1">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21" name="Google Shape;21;p3"/>
          <p:cNvSpPr txBox="1">
            <a:spLocks noGrp="1"/>
          </p:cNvSpPr>
          <p:nvPr>
            <p:ph type="subTitle" idx="1"/>
          </p:nvPr>
        </p:nvSpPr>
        <p:spPr>
          <a:xfrm>
            <a:off x="550500" y="4300725"/>
            <a:ext cx="3638700" cy="375000"/>
          </a:xfrm>
          <a:prstGeom prst="rect">
            <a:avLst/>
          </a:prstGeom>
        </p:spPr>
        <p:txBody>
          <a:bodyPr spcFirstLastPara="1">
            <a:noAutofit/>
          </a:bodyPr>
          <a:lstStyle>
            <a:lvl1pPr lvl="0" rtl="0">
              <a:spcBef>
                <a:spcPts val="0"/>
              </a:spcBef>
              <a:spcAft>
                <a:spcPts val="0"/>
              </a:spcAft>
              <a:buSzPts val="2000"/>
              <a:buNone/>
              <a:defRPr sz="2000">
                <a:solidFill>
                  <a:schemeClr val="accent2"/>
                </a:solidFill>
              </a:defRPr>
            </a:lvl1pPr>
            <a:lvl2pPr lvl="1" rtl="0">
              <a:spcBef>
                <a:spcPts val="800"/>
              </a:spcBef>
              <a:spcAft>
                <a:spcPts val="0"/>
              </a:spcAft>
              <a:buSzPts val="2600"/>
              <a:buNone/>
              <a:defRPr sz="2600">
                <a:solidFill>
                  <a:schemeClr val="accent2"/>
                </a:solidFill>
              </a:defRPr>
            </a:lvl2pPr>
            <a:lvl3pPr lvl="2" rtl="0">
              <a:spcBef>
                <a:spcPts val="800"/>
              </a:spcBef>
              <a:spcAft>
                <a:spcPts val="0"/>
              </a:spcAft>
              <a:buSzPts val="2600"/>
              <a:buNone/>
              <a:defRPr sz="2600">
                <a:solidFill>
                  <a:schemeClr val="accent2"/>
                </a:solidFill>
              </a:defRPr>
            </a:lvl3pPr>
            <a:lvl4pPr lvl="3" rtl="0">
              <a:spcBef>
                <a:spcPts val="800"/>
              </a:spcBef>
              <a:spcAft>
                <a:spcPts val="0"/>
              </a:spcAft>
              <a:buClr>
                <a:schemeClr val="accent2"/>
              </a:buClr>
              <a:buSzPts val="2600"/>
              <a:buNone/>
              <a:defRPr sz="2600">
                <a:solidFill>
                  <a:schemeClr val="accent2"/>
                </a:solidFill>
              </a:defRPr>
            </a:lvl4pPr>
            <a:lvl5pPr lvl="4" rtl="0">
              <a:spcBef>
                <a:spcPts val="800"/>
              </a:spcBef>
              <a:spcAft>
                <a:spcPts val="0"/>
              </a:spcAft>
              <a:buClr>
                <a:schemeClr val="accent2"/>
              </a:buClr>
              <a:buSzPts val="2600"/>
              <a:buNone/>
              <a:defRPr sz="2600">
                <a:solidFill>
                  <a:schemeClr val="accent2"/>
                </a:solidFill>
              </a:defRPr>
            </a:lvl5pPr>
            <a:lvl6pPr lvl="5" rtl="0">
              <a:spcBef>
                <a:spcPts val="800"/>
              </a:spcBef>
              <a:spcAft>
                <a:spcPts val="0"/>
              </a:spcAft>
              <a:buClr>
                <a:schemeClr val="accent2"/>
              </a:buClr>
              <a:buSzPts val="2600"/>
              <a:buNone/>
              <a:defRPr sz="2600">
                <a:solidFill>
                  <a:schemeClr val="accent2"/>
                </a:solidFill>
              </a:defRPr>
            </a:lvl6pPr>
            <a:lvl7pPr lvl="6" rtl="0">
              <a:spcBef>
                <a:spcPts val="800"/>
              </a:spcBef>
              <a:spcAft>
                <a:spcPts val="0"/>
              </a:spcAft>
              <a:buClr>
                <a:schemeClr val="accent2"/>
              </a:buClr>
              <a:buSzPts val="2600"/>
              <a:buNone/>
              <a:defRPr sz="2600">
                <a:solidFill>
                  <a:schemeClr val="accent2"/>
                </a:solidFill>
              </a:defRPr>
            </a:lvl7pPr>
            <a:lvl8pPr lvl="7" rtl="0">
              <a:spcBef>
                <a:spcPts val="800"/>
              </a:spcBef>
              <a:spcAft>
                <a:spcPts val="0"/>
              </a:spcAft>
              <a:buClr>
                <a:schemeClr val="accent2"/>
              </a:buClr>
              <a:buSzPts val="2600"/>
              <a:buNone/>
              <a:defRPr sz="2600">
                <a:solidFill>
                  <a:schemeClr val="accent2"/>
                </a:solidFill>
              </a:defRPr>
            </a:lvl8pPr>
            <a:lvl9pPr lvl="8" rtl="0">
              <a:spcBef>
                <a:spcPts val="800"/>
              </a:spcBef>
              <a:spcAft>
                <a:spcPts val="800"/>
              </a:spcAft>
              <a:buClr>
                <a:schemeClr val="accent2"/>
              </a:buClr>
              <a:buSzPts val="2600"/>
              <a:buNone/>
              <a:defRPr sz="2600">
                <a:solidFill>
                  <a:schemeClr val="accent2"/>
                </a:solidFil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Quote">
  <p:cSld name="TITLE_1_1">
    <p:spTree>
      <p:nvGrpSpPr>
        <p:cNvPr id="1" name="Shape 30"/>
        <p:cNvGrpSpPr/>
        <p:nvPr/>
      </p:nvGrpSpPr>
      <p:grpSpPr>
        <a:xfrm>
          <a:off x="0" y="0"/>
          <a:ext cx="0" cy="0"/>
          <a:chOff x="0" y="0"/>
          <a:chExt cx="0" cy="0"/>
        </a:xfrm>
      </p:grpSpPr>
      <p:sp>
        <p:nvSpPr>
          <p:cNvPr id="3" name="Google Shape;31;p4"/>
          <p:cNvSpPr>
            <a:spLocks/>
          </p:cNvSpPr>
          <p:nvPr/>
        </p:nvSpPr>
        <p:spPr bwMode="auto">
          <a:xfrm>
            <a:off x="228600" y="1362075"/>
            <a:ext cx="623888" cy="757238"/>
          </a:xfrm>
          <a:custGeom>
            <a:avLst/>
            <a:gdLst/>
            <a:ahLst/>
            <a:cxnLst>
              <a:cxn ang="0">
                <a:pos x="21600" y="0"/>
              </a:cxn>
              <a:cxn ang="0">
                <a:pos x="0" y="3233"/>
              </a:cxn>
              <a:cxn ang="0">
                <a:pos x="0" y="21600"/>
              </a:cxn>
              <a:cxn ang="0">
                <a:pos x="21600" y="18367"/>
              </a:cxn>
              <a:cxn ang="0">
                <a:pos x="21600" y="0"/>
              </a:cxn>
            </a:cxnLst>
            <a:rect l="0" t="0" r="r" b="b"/>
            <a:pathLst>
              <a:path w="21600" h="21600" extrusionOk="0">
                <a:moveTo>
                  <a:pt x="21600" y="0"/>
                </a:moveTo>
                <a:lnTo>
                  <a:pt x="0" y="3233"/>
                </a:lnTo>
                <a:lnTo>
                  <a:pt x="0" y="21600"/>
                </a:lnTo>
                <a:lnTo>
                  <a:pt x="21600" y="18367"/>
                </a:lnTo>
                <a:lnTo>
                  <a:pt x="21600" y="0"/>
                </a:lnTo>
                <a:close/>
              </a:path>
            </a:pathLst>
          </a:custGeom>
          <a:solidFill>
            <a:schemeClr val="accent2"/>
          </a:solidFill>
          <a:ln w="9525">
            <a:noFill/>
            <a:round/>
            <a:headEnd/>
            <a:tailEnd/>
          </a:ln>
        </p:spPr>
        <p:txBody>
          <a:bodyPr lIns="45700" tIns="45700" rIns="45700" bIns="45700" anchor="ctr"/>
          <a:lstStyle/>
          <a:p>
            <a:pPr>
              <a:defRPr/>
            </a:pPr>
            <a:endParaRPr lang="en-US"/>
          </a:p>
        </p:txBody>
      </p:sp>
      <p:sp>
        <p:nvSpPr>
          <p:cNvPr id="4" name="Google Shape;32;p4"/>
          <p:cNvSpPr/>
          <p:nvPr/>
        </p:nvSpPr>
        <p:spPr>
          <a:xfrm>
            <a:off x="228600" y="1588"/>
            <a:ext cx="623888" cy="1371600"/>
          </a:xfrm>
          <a:custGeom>
            <a:avLst/>
            <a:gdLst/>
            <a:ahLst/>
            <a:cxnLst/>
            <a:rect l="l" t="t" r="r" b="b"/>
            <a:pathLst>
              <a:path w="21600" h="21600" extrusionOk="0">
                <a:moveTo>
                  <a:pt x="21600" y="0"/>
                </a:moveTo>
                <a:lnTo>
                  <a:pt x="0" y="0"/>
                </a:lnTo>
                <a:lnTo>
                  <a:pt x="0" y="21600"/>
                </a:lnTo>
                <a:lnTo>
                  <a:pt x="21600" y="19818"/>
                </a:lnTo>
                <a:lnTo>
                  <a:pt x="21600" y="0"/>
                </a:lnTo>
                <a:close/>
              </a:path>
            </a:pathLst>
          </a:custGeom>
          <a:solidFill>
            <a:schemeClr val="accent3"/>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solidFill>
                <a:schemeClr val="accent3"/>
              </a:solidFill>
              <a:latin typeface="Calibri"/>
              <a:ea typeface="Calibri"/>
              <a:cs typeface="Calibri"/>
              <a:sym typeface="Calibri"/>
            </a:endParaRPr>
          </a:p>
        </p:txBody>
      </p:sp>
      <p:sp>
        <p:nvSpPr>
          <p:cNvPr id="5" name="Google Shape;33;p4"/>
          <p:cNvSpPr/>
          <p:nvPr/>
        </p:nvSpPr>
        <p:spPr>
          <a:xfrm>
            <a:off x="8520113" y="4146550"/>
            <a:ext cx="395287" cy="998538"/>
          </a:xfrm>
          <a:custGeom>
            <a:avLst/>
            <a:gdLst/>
            <a:ahLst/>
            <a:cxnLst/>
            <a:rect l="l" t="t" r="r" b="b"/>
            <a:pathLst>
              <a:path w="21600" h="21600" extrusionOk="0">
                <a:moveTo>
                  <a:pt x="0" y="21600"/>
                </a:moveTo>
                <a:lnTo>
                  <a:pt x="21600" y="21600"/>
                </a:lnTo>
                <a:lnTo>
                  <a:pt x="21600" y="0"/>
                </a:lnTo>
                <a:lnTo>
                  <a:pt x="0" y="1549"/>
                </a:lnTo>
                <a:lnTo>
                  <a:pt x="0" y="21600"/>
                </a:lnTo>
                <a:close/>
              </a:path>
            </a:pathLst>
          </a:custGeom>
          <a:solidFill>
            <a:schemeClr val="accent5"/>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6" name="Google Shape;35;p4"/>
          <p:cNvSpPr txBox="1">
            <a:spLocks noChangeArrowheads="1"/>
          </p:cNvSpPr>
          <p:nvPr/>
        </p:nvSpPr>
        <p:spPr bwMode="auto">
          <a:xfrm>
            <a:off x="347663" y="1296988"/>
            <a:ext cx="581025" cy="668337"/>
          </a:xfrm>
          <a:prstGeom prst="rect">
            <a:avLst/>
          </a:prstGeom>
          <a:noFill/>
          <a:ln w="9525">
            <a:noFill/>
            <a:miter lim="800000"/>
            <a:headEnd/>
            <a:tailEnd/>
          </a:ln>
        </p:spPr>
        <p:txBody>
          <a:bodyPr lIns="0" tIns="0" rIns="0" bIns="0"/>
          <a:lstStyle/>
          <a:p>
            <a:pPr>
              <a:buClr>
                <a:srgbClr val="000000"/>
              </a:buClr>
              <a:buFont typeface="Arial" charset="0"/>
              <a:buNone/>
              <a:defRPr/>
            </a:pPr>
            <a:r>
              <a:rPr lang="en-US" sz="10400">
                <a:solidFill>
                  <a:srgbClr val="FFFFFF"/>
                </a:solidFill>
                <a:latin typeface="News Cycle"/>
                <a:sym typeface="News Cycle"/>
              </a:rPr>
              <a:t>“</a:t>
            </a:r>
          </a:p>
        </p:txBody>
      </p:sp>
      <p:sp>
        <p:nvSpPr>
          <p:cNvPr id="7" name="Google Shape;37;p4"/>
          <p:cNvSpPr/>
          <p:nvPr/>
        </p:nvSpPr>
        <p:spPr>
          <a:xfrm>
            <a:off x="7497763" y="3233738"/>
            <a:ext cx="920750" cy="1487487"/>
          </a:xfrm>
          <a:custGeom>
            <a:avLst/>
            <a:gdLst/>
            <a:ahLst/>
            <a:cxnLst/>
            <a:rect l="l" t="t" r="r" b="b"/>
            <a:pathLst>
              <a:path w="21600" h="21600" extrusionOk="0">
                <a:moveTo>
                  <a:pt x="21600" y="0"/>
                </a:moveTo>
                <a:lnTo>
                  <a:pt x="0" y="2423"/>
                </a:lnTo>
                <a:lnTo>
                  <a:pt x="0" y="21600"/>
                </a:lnTo>
                <a:lnTo>
                  <a:pt x="21600" y="19177"/>
                </a:lnTo>
                <a:lnTo>
                  <a:pt x="21600" y="0"/>
                </a:lnTo>
                <a:close/>
              </a:path>
            </a:pathLst>
          </a:custGeom>
          <a:solidFill>
            <a:schemeClr val="accent3"/>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8" name="Google Shape;38;p4"/>
          <p:cNvSpPr/>
          <p:nvPr/>
        </p:nvSpPr>
        <p:spPr>
          <a:xfrm>
            <a:off x="6102350" y="1588"/>
            <a:ext cx="1292225" cy="2498725"/>
          </a:xfrm>
          <a:custGeom>
            <a:avLst/>
            <a:gdLst/>
            <a:ahLst/>
            <a:cxnLst/>
            <a:rect l="l" t="t" r="r" b="b"/>
            <a:pathLst>
              <a:path w="21600" h="21600" extrusionOk="0">
                <a:moveTo>
                  <a:pt x="21600" y="0"/>
                </a:moveTo>
                <a:lnTo>
                  <a:pt x="0" y="0"/>
                </a:lnTo>
                <a:lnTo>
                  <a:pt x="0" y="21600"/>
                </a:lnTo>
                <a:lnTo>
                  <a:pt x="21600" y="19575"/>
                </a:lnTo>
                <a:lnTo>
                  <a:pt x="21600" y="0"/>
                </a:lnTo>
                <a:close/>
              </a:path>
            </a:pathLst>
          </a:custGeom>
          <a:solidFill>
            <a:schemeClr val="accent3"/>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9" name="Google Shape;39;p4"/>
          <p:cNvSpPr/>
          <p:nvPr/>
        </p:nvSpPr>
        <p:spPr>
          <a:xfrm>
            <a:off x="7497763" y="1588"/>
            <a:ext cx="920750" cy="3295650"/>
          </a:xfrm>
          <a:custGeom>
            <a:avLst/>
            <a:gdLst/>
            <a:ahLst/>
            <a:cxnLst/>
            <a:rect l="l" t="t" r="r" b="b"/>
            <a:pathLst>
              <a:path w="21600" h="21600" extrusionOk="0">
                <a:moveTo>
                  <a:pt x="0" y="21600"/>
                </a:moveTo>
                <a:lnTo>
                  <a:pt x="21600" y="20506"/>
                </a:lnTo>
                <a:lnTo>
                  <a:pt x="21600" y="0"/>
                </a:lnTo>
                <a:lnTo>
                  <a:pt x="0" y="0"/>
                </a:lnTo>
                <a:lnTo>
                  <a:pt x="0" y="21600"/>
                </a:lnTo>
                <a:close/>
              </a:path>
            </a:pathLst>
          </a:custGeom>
          <a:solidFill>
            <a:schemeClr val="accent4"/>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10" name="Google Shape;40;p4"/>
          <p:cNvSpPr>
            <a:spLocks/>
          </p:cNvSpPr>
          <p:nvPr/>
        </p:nvSpPr>
        <p:spPr bwMode="auto">
          <a:xfrm>
            <a:off x="6102350" y="2373313"/>
            <a:ext cx="1292225" cy="2771775"/>
          </a:xfrm>
          <a:custGeom>
            <a:avLst/>
            <a:gdLst/>
            <a:ahLst/>
            <a:cxnLst>
              <a:cxn ang="0">
                <a:pos x="21600" y="0"/>
              </a:cxn>
              <a:cxn ang="0">
                <a:pos x="0" y="1826"/>
              </a:cxn>
              <a:cxn ang="0">
                <a:pos x="0" y="21600"/>
              </a:cxn>
              <a:cxn ang="0">
                <a:pos x="21600" y="21600"/>
              </a:cxn>
              <a:cxn ang="0">
                <a:pos x="21600" y="0"/>
              </a:cxn>
            </a:cxnLst>
            <a:rect l="0" t="0" r="r" b="b"/>
            <a:pathLst>
              <a:path w="21600" h="21600" extrusionOk="0">
                <a:moveTo>
                  <a:pt x="21600" y="0"/>
                </a:moveTo>
                <a:lnTo>
                  <a:pt x="0" y="1826"/>
                </a:lnTo>
                <a:lnTo>
                  <a:pt x="0" y="21600"/>
                </a:lnTo>
                <a:lnTo>
                  <a:pt x="21600" y="21600"/>
                </a:lnTo>
                <a:lnTo>
                  <a:pt x="21600" y="0"/>
                </a:lnTo>
                <a:close/>
              </a:path>
            </a:pathLst>
          </a:custGeom>
          <a:solidFill>
            <a:schemeClr val="accent1"/>
          </a:solidFill>
          <a:ln w="9525">
            <a:noFill/>
            <a:round/>
            <a:headEnd/>
            <a:tailEnd/>
          </a:ln>
        </p:spPr>
        <p:txBody>
          <a:bodyPr lIns="45700" tIns="45700" rIns="45700" bIns="45700" anchor="ctr"/>
          <a:lstStyle/>
          <a:p>
            <a:pPr>
              <a:defRPr/>
            </a:pPr>
            <a:endParaRPr lang="en-US"/>
          </a:p>
        </p:txBody>
      </p:sp>
      <p:sp>
        <p:nvSpPr>
          <p:cNvPr id="34" name="Google Shape;34;p4"/>
          <p:cNvSpPr txBox="1">
            <a:spLocks noGrp="1"/>
          </p:cNvSpPr>
          <p:nvPr>
            <p:ph type="body" idx="1"/>
          </p:nvPr>
        </p:nvSpPr>
        <p:spPr>
          <a:xfrm>
            <a:off x="1030663" y="1529125"/>
            <a:ext cx="4879500" cy="2959800"/>
          </a:xfrm>
          <a:prstGeom prst="rect">
            <a:avLst/>
          </a:prstGeom>
        </p:spPr>
        <p:txBody>
          <a:bodyPr spcFirstLastPara="1">
            <a:noAutofit/>
          </a:bodyPr>
          <a:lstStyle>
            <a:lvl1pPr marL="457200" lvl="0" indent="-431800" rtl="0">
              <a:spcBef>
                <a:spcPts val="0"/>
              </a:spcBef>
              <a:spcAft>
                <a:spcPts val="0"/>
              </a:spcAft>
              <a:buClr>
                <a:schemeClr val="lt1"/>
              </a:buClr>
              <a:buSzPts val="3200"/>
              <a:buChar char="▸"/>
              <a:defRPr sz="3200">
                <a:solidFill>
                  <a:schemeClr val="lt1"/>
                </a:solidFill>
              </a:defRPr>
            </a:lvl1pPr>
            <a:lvl2pPr marL="914400" lvl="1" indent="-431800" rtl="0">
              <a:spcBef>
                <a:spcPts val="800"/>
              </a:spcBef>
              <a:spcAft>
                <a:spcPts val="0"/>
              </a:spcAft>
              <a:buClr>
                <a:schemeClr val="lt1"/>
              </a:buClr>
              <a:buSzPts val="3200"/>
              <a:buChar char="▹"/>
              <a:defRPr sz="3200">
                <a:solidFill>
                  <a:schemeClr val="lt1"/>
                </a:solidFill>
              </a:defRPr>
            </a:lvl2pPr>
            <a:lvl3pPr marL="1371600" lvl="2" indent="-431800" rtl="0">
              <a:spcBef>
                <a:spcPts val="800"/>
              </a:spcBef>
              <a:spcAft>
                <a:spcPts val="0"/>
              </a:spcAft>
              <a:buClr>
                <a:schemeClr val="lt1"/>
              </a:buClr>
              <a:buSzPts val="3200"/>
              <a:buChar char="■"/>
              <a:defRPr sz="3200">
                <a:solidFill>
                  <a:schemeClr val="lt1"/>
                </a:solidFill>
              </a:defRPr>
            </a:lvl3pPr>
            <a:lvl4pPr marL="1828800" lvl="3" indent="-431800" rtl="0">
              <a:spcBef>
                <a:spcPts val="800"/>
              </a:spcBef>
              <a:spcAft>
                <a:spcPts val="0"/>
              </a:spcAft>
              <a:buClr>
                <a:schemeClr val="lt1"/>
              </a:buClr>
              <a:buSzPts val="3200"/>
              <a:buChar char="●"/>
              <a:defRPr sz="3200">
                <a:solidFill>
                  <a:schemeClr val="lt1"/>
                </a:solidFill>
              </a:defRPr>
            </a:lvl4pPr>
            <a:lvl5pPr marL="2286000" lvl="4" indent="-431800" rtl="0">
              <a:spcBef>
                <a:spcPts val="800"/>
              </a:spcBef>
              <a:spcAft>
                <a:spcPts val="0"/>
              </a:spcAft>
              <a:buClr>
                <a:schemeClr val="lt1"/>
              </a:buClr>
              <a:buSzPts val="3200"/>
              <a:buChar char="○"/>
              <a:defRPr sz="3200">
                <a:solidFill>
                  <a:schemeClr val="lt1"/>
                </a:solidFill>
              </a:defRPr>
            </a:lvl5pPr>
            <a:lvl6pPr marL="2743200" lvl="5" indent="-431800" rtl="0">
              <a:spcBef>
                <a:spcPts val="800"/>
              </a:spcBef>
              <a:spcAft>
                <a:spcPts val="0"/>
              </a:spcAft>
              <a:buClr>
                <a:schemeClr val="lt1"/>
              </a:buClr>
              <a:buSzPts val="3200"/>
              <a:buChar char="■"/>
              <a:defRPr sz="3200">
                <a:solidFill>
                  <a:schemeClr val="lt1"/>
                </a:solidFill>
              </a:defRPr>
            </a:lvl6pPr>
            <a:lvl7pPr marL="3200400" lvl="6" indent="-431800" rtl="0">
              <a:spcBef>
                <a:spcPts val="800"/>
              </a:spcBef>
              <a:spcAft>
                <a:spcPts val="0"/>
              </a:spcAft>
              <a:buClr>
                <a:schemeClr val="lt1"/>
              </a:buClr>
              <a:buSzPts val="3200"/>
              <a:buChar char="●"/>
              <a:defRPr sz="3200">
                <a:solidFill>
                  <a:schemeClr val="lt1"/>
                </a:solidFill>
              </a:defRPr>
            </a:lvl7pPr>
            <a:lvl8pPr marL="3657600" lvl="7" indent="-431800" rtl="0">
              <a:spcBef>
                <a:spcPts val="800"/>
              </a:spcBef>
              <a:spcAft>
                <a:spcPts val="0"/>
              </a:spcAft>
              <a:buClr>
                <a:schemeClr val="lt1"/>
              </a:buClr>
              <a:buSzPts val="3200"/>
              <a:buChar char="○"/>
              <a:defRPr sz="3200">
                <a:solidFill>
                  <a:schemeClr val="lt1"/>
                </a:solidFill>
              </a:defRPr>
            </a:lvl8pPr>
            <a:lvl9pPr marL="4114800" lvl="8" indent="-431800" rtl="0">
              <a:spcBef>
                <a:spcPts val="800"/>
              </a:spcBef>
              <a:spcAft>
                <a:spcPts val="800"/>
              </a:spcAft>
              <a:buClr>
                <a:schemeClr val="lt1"/>
              </a:buClr>
              <a:buSzPts val="3200"/>
              <a:buChar char="■"/>
              <a:defRPr sz="3200">
                <a:solidFill>
                  <a:schemeClr val="lt1"/>
                </a:solidFill>
              </a:defRPr>
            </a:lvl9pPr>
          </a:lstStyle>
          <a:p>
            <a:endParaRPr/>
          </a:p>
        </p:txBody>
      </p:sp>
      <p:sp>
        <p:nvSpPr>
          <p:cNvPr id="11" name="Google Shape;36;p4"/>
          <p:cNvSpPr txBox="1">
            <a:spLocks noGrp="1"/>
          </p:cNvSpPr>
          <p:nvPr>
            <p:ph type="sldNum" idx="10"/>
          </p:nvPr>
        </p:nvSpPr>
        <p:spPr>
          <a:xfrm>
            <a:off x="8520113" y="4687888"/>
            <a:ext cx="395287" cy="455612"/>
          </a:xfrm>
        </p:spPr>
        <p:txBody>
          <a:bodyPr spcFirstLastPara="1">
            <a:noAutofit/>
          </a:bodyPr>
          <a:lstStyle>
            <a:lvl1pPr lvl="0" rtl="0" fontAlgn="auto">
              <a:spcBef>
                <a:spcPts val="0"/>
              </a:spcBef>
              <a:spcAft>
                <a:spcPts val="0"/>
              </a:spcAft>
              <a:buFont typeface="Arial"/>
              <a:buNone/>
              <a:defRPr kern="0">
                <a:solidFill>
                  <a:schemeClr val="accent3"/>
                </a:solidFill>
                <a:latin typeface="Oswald"/>
                <a:ea typeface="Oswald"/>
                <a:cs typeface="Oswald"/>
                <a:sym typeface="Oswald"/>
              </a:defRPr>
            </a:lvl1pPr>
            <a:lvl2pPr lvl="1" rtl="0">
              <a:buNone/>
              <a:defRPr>
                <a:solidFill>
                  <a:schemeClr val="accent3"/>
                </a:solidFill>
              </a:defRPr>
            </a:lvl2pPr>
            <a:lvl3pPr lvl="2" rtl="0">
              <a:buNone/>
              <a:defRPr>
                <a:solidFill>
                  <a:schemeClr val="accent3"/>
                </a:solidFill>
              </a:defRPr>
            </a:lvl3pPr>
            <a:lvl4pPr lvl="3" rtl="0">
              <a:buNone/>
              <a:defRPr>
                <a:solidFill>
                  <a:schemeClr val="accent3"/>
                </a:solidFill>
              </a:defRPr>
            </a:lvl4pPr>
            <a:lvl5pPr lvl="4" rtl="0">
              <a:buNone/>
              <a:defRPr>
                <a:solidFill>
                  <a:schemeClr val="accent3"/>
                </a:solidFill>
              </a:defRPr>
            </a:lvl5pPr>
            <a:lvl6pPr lvl="5" rtl="0">
              <a:buNone/>
              <a:defRPr>
                <a:solidFill>
                  <a:schemeClr val="accent3"/>
                </a:solidFill>
              </a:defRPr>
            </a:lvl6pPr>
            <a:lvl7pPr lvl="6" rtl="0">
              <a:buNone/>
              <a:defRPr>
                <a:solidFill>
                  <a:schemeClr val="accent3"/>
                </a:solidFill>
              </a:defRPr>
            </a:lvl7pPr>
            <a:lvl8pPr lvl="7" rtl="0">
              <a:buNone/>
              <a:defRPr>
                <a:solidFill>
                  <a:schemeClr val="accent3"/>
                </a:solidFill>
              </a:defRPr>
            </a:lvl8pPr>
            <a:lvl9pPr lvl="8" rtl="0">
              <a:buNone/>
              <a:defRPr>
                <a:solidFill>
                  <a:schemeClr val="accent3"/>
                </a:solidFill>
              </a:defRPr>
            </a:lvl9pPr>
          </a:lstStyle>
          <a:p>
            <a:pPr>
              <a:defRPr/>
            </a:pPr>
            <a:fld id="{EC8FB0C5-8959-4942-9D5E-BE65EB73393E}" type="slidenum">
              <a:rPr lang="en"/>
              <a:pPr>
                <a:defRPr/>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41"/>
        <p:cNvGrpSpPr/>
        <p:nvPr/>
      </p:nvGrpSpPr>
      <p:grpSpPr>
        <a:xfrm>
          <a:off x="0" y="0"/>
          <a:ext cx="0" cy="0"/>
          <a:chOff x="0" y="0"/>
          <a:chExt cx="0" cy="0"/>
        </a:xfrm>
      </p:grpSpPr>
      <p:sp>
        <p:nvSpPr>
          <p:cNvPr id="4" name="Google Shape;45;p5"/>
          <p:cNvSpPr>
            <a:spLocks/>
          </p:cNvSpPr>
          <p:nvPr/>
        </p:nvSpPr>
        <p:spPr bwMode="auto">
          <a:xfrm>
            <a:off x="6962775" y="3275013"/>
            <a:ext cx="358775" cy="1868487"/>
          </a:xfrm>
          <a:custGeom>
            <a:avLst/>
            <a:gdLst/>
            <a:ahLst/>
            <a:cxnLst>
              <a:cxn ang="0">
                <a:pos x="21600" y="21600"/>
              </a:cxn>
              <a:cxn ang="0">
                <a:pos x="21600" y="0"/>
              </a:cxn>
              <a:cxn ang="0">
                <a:pos x="0" y="753"/>
              </a:cxn>
              <a:cxn ang="0">
                <a:pos x="0" y="21600"/>
              </a:cxn>
              <a:cxn ang="0">
                <a:pos x="21600" y="21600"/>
              </a:cxn>
            </a:cxnLst>
            <a:rect l="0" t="0" r="r" b="b"/>
            <a:pathLst>
              <a:path w="21600" h="21600" extrusionOk="0">
                <a:moveTo>
                  <a:pt x="21600" y="21600"/>
                </a:moveTo>
                <a:lnTo>
                  <a:pt x="21600" y="0"/>
                </a:lnTo>
                <a:lnTo>
                  <a:pt x="0" y="753"/>
                </a:lnTo>
                <a:lnTo>
                  <a:pt x="0" y="21600"/>
                </a:lnTo>
                <a:lnTo>
                  <a:pt x="21600" y="21600"/>
                </a:lnTo>
                <a:close/>
              </a:path>
            </a:pathLst>
          </a:custGeom>
          <a:solidFill>
            <a:schemeClr val="accent1"/>
          </a:solidFill>
          <a:ln w="9525">
            <a:noFill/>
            <a:round/>
            <a:headEnd/>
            <a:tailEnd/>
          </a:ln>
        </p:spPr>
        <p:txBody>
          <a:bodyPr lIns="45700" tIns="45700" rIns="45700" bIns="45700" anchor="ctr"/>
          <a:lstStyle/>
          <a:p>
            <a:pPr>
              <a:defRPr/>
            </a:pPr>
            <a:endParaRPr lang="en-US"/>
          </a:p>
        </p:txBody>
      </p:sp>
      <p:sp>
        <p:nvSpPr>
          <p:cNvPr id="5" name="Google Shape;46;p5"/>
          <p:cNvSpPr/>
          <p:nvPr/>
        </p:nvSpPr>
        <p:spPr>
          <a:xfrm>
            <a:off x="6962775" y="977900"/>
            <a:ext cx="358775" cy="439738"/>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6" name="Google Shape;47;p5"/>
          <p:cNvSpPr/>
          <p:nvPr/>
        </p:nvSpPr>
        <p:spPr>
          <a:xfrm>
            <a:off x="6962775" y="0"/>
            <a:ext cx="358775" cy="954088"/>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7" name="Google Shape;48;p5"/>
          <p:cNvSpPr/>
          <p:nvPr/>
        </p:nvSpPr>
        <p:spPr>
          <a:xfrm>
            <a:off x="7415213" y="1035050"/>
            <a:ext cx="838200" cy="2962275"/>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8" name="Google Shape;49;p5"/>
          <p:cNvSpPr>
            <a:spLocks/>
          </p:cNvSpPr>
          <p:nvPr/>
        </p:nvSpPr>
        <p:spPr bwMode="auto">
          <a:xfrm>
            <a:off x="7415213" y="0"/>
            <a:ext cx="838200" cy="1092200"/>
          </a:xfrm>
          <a:custGeom>
            <a:avLst/>
            <a:gdLst/>
            <a:ahLst/>
            <a:cxnLst>
              <a:cxn ang="0">
                <a:pos x="0" y="21600"/>
              </a:cxn>
              <a:cxn ang="0">
                <a:pos x="21600" y="18596"/>
              </a:cxn>
              <a:cxn ang="0">
                <a:pos x="21600" y="0"/>
              </a:cxn>
              <a:cxn ang="0">
                <a:pos x="0" y="0"/>
              </a:cxn>
              <a:cxn ang="0">
                <a:pos x="0" y="21600"/>
              </a:cxn>
            </a:cxnLst>
            <a:rect l="0" t="0" r="r" b="b"/>
            <a:pathLst>
              <a:path w="21600" h="21600" extrusionOk="0">
                <a:moveTo>
                  <a:pt x="0" y="21600"/>
                </a:moveTo>
                <a:lnTo>
                  <a:pt x="21600" y="18596"/>
                </a:lnTo>
                <a:lnTo>
                  <a:pt x="21600" y="0"/>
                </a:lnTo>
                <a:lnTo>
                  <a:pt x="0" y="0"/>
                </a:lnTo>
                <a:lnTo>
                  <a:pt x="0" y="21600"/>
                </a:lnTo>
                <a:close/>
              </a:path>
            </a:pathLst>
          </a:custGeom>
          <a:solidFill>
            <a:schemeClr val="accent1"/>
          </a:solidFill>
          <a:ln w="9525">
            <a:noFill/>
            <a:round/>
            <a:headEnd/>
            <a:tailEnd/>
          </a:ln>
        </p:spPr>
        <p:txBody>
          <a:bodyPr lIns="45700" tIns="45700" rIns="45700" bIns="45700" anchor="ctr"/>
          <a:lstStyle/>
          <a:p>
            <a:pPr>
              <a:defRPr/>
            </a:pPr>
            <a:endParaRPr lang="en-US"/>
          </a:p>
        </p:txBody>
      </p:sp>
      <p:sp>
        <p:nvSpPr>
          <p:cNvPr id="9" name="Google Shape;50;p5"/>
          <p:cNvSpPr>
            <a:spLocks/>
          </p:cNvSpPr>
          <p:nvPr/>
        </p:nvSpPr>
        <p:spPr bwMode="auto">
          <a:xfrm>
            <a:off x="8347075" y="1552575"/>
            <a:ext cx="568325" cy="1139825"/>
          </a:xfrm>
          <a:custGeom>
            <a:avLst/>
            <a:gdLst/>
            <a:ahLst/>
            <a:cxnLst>
              <a:cxn ang="0">
                <a:pos x="0" y="21600"/>
              </a:cxn>
              <a:cxn ang="0">
                <a:pos x="21600" y="19647"/>
              </a:cxn>
              <a:cxn ang="0">
                <a:pos x="21600" y="0"/>
              </a:cxn>
              <a:cxn ang="0">
                <a:pos x="0" y="1953"/>
              </a:cxn>
              <a:cxn ang="0">
                <a:pos x="0" y="21600"/>
              </a:cxn>
            </a:cxnLst>
            <a:rect l="0" t="0" r="r" b="b"/>
            <a:pathLst>
              <a:path w="21600" h="21600" extrusionOk="0">
                <a:moveTo>
                  <a:pt x="0" y="21600"/>
                </a:moveTo>
                <a:lnTo>
                  <a:pt x="21600" y="19647"/>
                </a:lnTo>
                <a:lnTo>
                  <a:pt x="21600" y="0"/>
                </a:lnTo>
                <a:lnTo>
                  <a:pt x="0" y="1953"/>
                </a:lnTo>
                <a:lnTo>
                  <a:pt x="0" y="21600"/>
                </a:lnTo>
                <a:close/>
              </a:path>
            </a:pathLst>
          </a:custGeom>
          <a:solidFill>
            <a:schemeClr val="accent2"/>
          </a:solidFill>
          <a:ln w="9525">
            <a:noFill/>
            <a:round/>
            <a:headEnd/>
            <a:tailEnd/>
          </a:ln>
        </p:spPr>
        <p:txBody>
          <a:bodyPr lIns="45700" tIns="45700" rIns="45700" bIns="45700" anchor="ctr"/>
          <a:lstStyle/>
          <a:p>
            <a:pPr>
              <a:defRPr/>
            </a:pPr>
            <a:endParaRPr lang="en-US"/>
          </a:p>
        </p:txBody>
      </p:sp>
      <p:sp>
        <p:nvSpPr>
          <p:cNvPr id="10" name="Google Shape;51;p5"/>
          <p:cNvSpPr/>
          <p:nvPr/>
        </p:nvSpPr>
        <p:spPr>
          <a:xfrm>
            <a:off x="8347075" y="4575175"/>
            <a:ext cx="568325" cy="568325"/>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11" name="Google Shape;52;p5"/>
          <p:cNvSpPr>
            <a:spLocks/>
          </p:cNvSpPr>
          <p:nvPr/>
        </p:nvSpPr>
        <p:spPr bwMode="auto">
          <a:xfrm>
            <a:off x="8347075" y="2682875"/>
            <a:ext cx="568325" cy="1901825"/>
          </a:xfrm>
          <a:custGeom>
            <a:avLst/>
            <a:gdLst/>
            <a:ahLst/>
            <a:cxnLst>
              <a:cxn ang="0">
                <a:pos x="21600" y="0"/>
              </a:cxn>
              <a:cxn ang="0">
                <a:pos x="0" y="1170"/>
              </a:cxn>
              <a:cxn ang="0">
                <a:pos x="0" y="21600"/>
              </a:cxn>
              <a:cxn ang="0">
                <a:pos x="21600" y="20429"/>
              </a:cxn>
              <a:cxn ang="0">
                <a:pos x="21600" y="0"/>
              </a:cxn>
            </a:cxnLst>
            <a:rect l="0" t="0" r="r" b="b"/>
            <a:pathLst>
              <a:path w="21600" h="21600" extrusionOk="0">
                <a:moveTo>
                  <a:pt x="21600" y="0"/>
                </a:moveTo>
                <a:lnTo>
                  <a:pt x="0" y="1170"/>
                </a:lnTo>
                <a:lnTo>
                  <a:pt x="0" y="21600"/>
                </a:lnTo>
                <a:lnTo>
                  <a:pt x="21600" y="20429"/>
                </a:lnTo>
                <a:lnTo>
                  <a:pt x="21600" y="0"/>
                </a:lnTo>
                <a:close/>
              </a:path>
            </a:pathLst>
          </a:custGeom>
          <a:solidFill>
            <a:schemeClr val="accent1"/>
          </a:solidFill>
          <a:ln w="9525">
            <a:noFill/>
            <a:round/>
            <a:headEnd/>
            <a:tailEnd/>
          </a:ln>
        </p:spPr>
        <p:txBody>
          <a:bodyPr lIns="45700" tIns="45700" rIns="45700" bIns="45700" anchor="ctr"/>
          <a:lstStyle/>
          <a:p>
            <a:pPr>
              <a:defRPr/>
            </a:pPr>
            <a:endParaRPr lang="en-US"/>
          </a:p>
        </p:txBody>
      </p:sp>
      <p:sp>
        <p:nvSpPr>
          <p:cNvPr id="42" name="Google Shape;42;p5"/>
          <p:cNvSpPr txBox="1">
            <a:spLocks noGrp="1"/>
          </p:cNvSpPr>
          <p:nvPr>
            <p:ph type="title"/>
          </p:nvPr>
        </p:nvSpPr>
        <p:spPr>
          <a:xfrm>
            <a:off x="550500" y="759800"/>
            <a:ext cx="6107700" cy="396300"/>
          </a:xfrm>
          <a:prstGeom prst="rect">
            <a:avLst/>
          </a:prstGeom>
        </p:spPr>
        <p:txBody>
          <a:bodyPr spcFirstLastPara="1">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43" name="Google Shape;43;p5"/>
          <p:cNvSpPr txBox="1">
            <a:spLocks noGrp="1"/>
          </p:cNvSpPr>
          <p:nvPr>
            <p:ph type="body" idx="1"/>
          </p:nvPr>
        </p:nvSpPr>
        <p:spPr>
          <a:xfrm>
            <a:off x="550500" y="1353948"/>
            <a:ext cx="6107700" cy="3033900"/>
          </a:xfrm>
          <a:prstGeom prst="rect">
            <a:avLst/>
          </a:prstGeom>
        </p:spPr>
        <p:txBody>
          <a:bodyPr spcFirstLastPara="1">
            <a:noAutofit/>
          </a:bodyPr>
          <a:lstStyle>
            <a:lvl1pPr marL="457200" lvl="0" indent="-381000" rtl="0">
              <a:spcBef>
                <a:spcPts val="0"/>
              </a:spcBef>
              <a:spcAft>
                <a:spcPts val="0"/>
              </a:spcAft>
              <a:buSzPts val="2400"/>
              <a:buChar char="▸"/>
              <a:defRPr/>
            </a:lvl1pPr>
            <a:lvl2pPr marL="914400" lvl="1" indent="-381000" rtl="0">
              <a:spcBef>
                <a:spcPts val="800"/>
              </a:spcBef>
              <a:spcAft>
                <a:spcPts val="0"/>
              </a:spcAft>
              <a:buSzPts val="2400"/>
              <a:buChar char="▹"/>
              <a:defRPr/>
            </a:lvl2pPr>
            <a:lvl3pPr marL="1371600" lvl="2" indent="-381000" rtl="0">
              <a:spcBef>
                <a:spcPts val="800"/>
              </a:spcBef>
              <a:spcAft>
                <a:spcPts val="0"/>
              </a:spcAft>
              <a:buSzPts val="2400"/>
              <a:buChar char="■"/>
              <a:defRPr/>
            </a:lvl3pPr>
            <a:lvl4pPr marL="1828800" lvl="3" indent="-381000" rtl="0">
              <a:spcBef>
                <a:spcPts val="800"/>
              </a:spcBef>
              <a:spcAft>
                <a:spcPts val="0"/>
              </a:spcAft>
              <a:buSzPts val="2400"/>
              <a:buChar char="●"/>
              <a:defRPr/>
            </a:lvl4pPr>
            <a:lvl5pPr marL="2286000" lvl="4" indent="-381000" rtl="0">
              <a:spcBef>
                <a:spcPts val="800"/>
              </a:spcBef>
              <a:spcAft>
                <a:spcPts val="0"/>
              </a:spcAft>
              <a:buSzPts val="2400"/>
              <a:buChar char="○"/>
              <a:defRPr/>
            </a:lvl5pPr>
            <a:lvl6pPr marL="2743200" lvl="5" indent="-381000" rtl="0">
              <a:spcBef>
                <a:spcPts val="800"/>
              </a:spcBef>
              <a:spcAft>
                <a:spcPts val="0"/>
              </a:spcAft>
              <a:buSzPts val="2400"/>
              <a:buChar char="■"/>
              <a:defRPr/>
            </a:lvl6pPr>
            <a:lvl7pPr marL="3200400" lvl="6" indent="-381000" rtl="0">
              <a:spcBef>
                <a:spcPts val="800"/>
              </a:spcBef>
              <a:spcAft>
                <a:spcPts val="0"/>
              </a:spcAft>
              <a:buSzPts val="2400"/>
              <a:buChar char="●"/>
              <a:defRPr/>
            </a:lvl7pPr>
            <a:lvl8pPr marL="3657600" lvl="7" indent="-381000" rtl="0">
              <a:spcBef>
                <a:spcPts val="800"/>
              </a:spcBef>
              <a:spcAft>
                <a:spcPts val="0"/>
              </a:spcAft>
              <a:buSzPts val="2400"/>
              <a:buChar char="○"/>
              <a:defRPr/>
            </a:lvl8pPr>
            <a:lvl9pPr marL="4114800" lvl="8" indent="-381000" rtl="0">
              <a:spcBef>
                <a:spcPts val="800"/>
              </a:spcBef>
              <a:spcAft>
                <a:spcPts val="800"/>
              </a:spcAft>
              <a:buSzPts val="2400"/>
              <a:buChar char="■"/>
              <a:defRPr/>
            </a:lvl9pPr>
          </a:lstStyle>
          <a:p>
            <a:endParaRPr/>
          </a:p>
        </p:txBody>
      </p:sp>
      <p:sp>
        <p:nvSpPr>
          <p:cNvPr id="12" name="Google Shape;44;p5"/>
          <p:cNvSpPr txBox="1">
            <a:spLocks noGrp="1"/>
          </p:cNvSpPr>
          <p:nvPr>
            <p:ph type="sldNum" idx="10"/>
          </p:nvPr>
        </p:nvSpPr>
        <p:spPr/>
        <p:txBody>
          <a:bodyPr/>
          <a:lstStyle>
            <a:lvl1pPr>
              <a:defRPr/>
            </a:lvl1pPr>
          </a:lstStyle>
          <a:p>
            <a:pPr>
              <a:defRPr/>
            </a:pPr>
            <a:fld id="{5BC99D6E-EA81-4456-BEBF-64A9A0ED67CC}"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1 column + image">
  <p:cSld name="TITLE_AND_BODY_1">
    <p:spTree>
      <p:nvGrpSpPr>
        <p:cNvPr id="1" name="Shape 53"/>
        <p:cNvGrpSpPr/>
        <p:nvPr/>
      </p:nvGrpSpPr>
      <p:grpSpPr>
        <a:xfrm>
          <a:off x="0" y="0"/>
          <a:ext cx="0" cy="0"/>
          <a:chOff x="0" y="0"/>
          <a:chExt cx="0" cy="0"/>
        </a:xfrm>
      </p:grpSpPr>
      <p:sp>
        <p:nvSpPr>
          <p:cNvPr id="4" name="Google Shape;57;p6"/>
          <p:cNvSpPr>
            <a:spLocks/>
          </p:cNvSpPr>
          <p:nvPr/>
        </p:nvSpPr>
        <p:spPr bwMode="auto">
          <a:xfrm>
            <a:off x="8099425" y="0"/>
            <a:ext cx="892175" cy="322263"/>
          </a:xfrm>
          <a:custGeom>
            <a:avLst/>
            <a:gdLst/>
            <a:ahLst/>
            <a:cxnLst>
              <a:cxn ang="0">
                <a:pos x="0" y="0"/>
              </a:cxn>
              <a:cxn ang="0">
                <a:pos x="0" y="21600"/>
              </a:cxn>
              <a:cxn ang="0">
                <a:pos x="21600" y="10795"/>
              </a:cxn>
              <a:cxn ang="0">
                <a:pos x="21600" y="0"/>
              </a:cxn>
              <a:cxn ang="0">
                <a:pos x="0" y="0"/>
              </a:cxn>
            </a:cxnLst>
            <a:rect l="0" t="0" r="r" b="b"/>
            <a:pathLst>
              <a:path w="21600" h="21600" extrusionOk="0">
                <a:moveTo>
                  <a:pt x="0" y="0"/>
                </a:moveTo>
                <a:lnTo>
                  <a:pt x="0" y="21600"/>
                </a:lnTo>
                <a:lnTo>
                  <a:pt x="21600" y="10795"/>
                </a:lnTo>
                <a:lnTo>
                  <a:pt x="21600" y="0"/>
                </a:lnTo>
                <a:lnTo>
                  <a:pt x="0" y="0"/>
                </a:lnTo>
                <a:close/>
              </a:path>
            </a:pathLst>
          </a:custGeom>
          <a:solidFill>
            <a:schemeClr val="tx2"/>
          </a:solidFill>
          <a:ln w="9525">
            <a:noFill/>
            <a:round/>
            <a:headEnd/>
            <a:tailEnd/>
          </a:ln>
        </p:spPr>
        <p:txBody>
          <a:bodyPr lIns="45700" tIns="45700" rIns="45700" bIns="45700" anchor="ctr"/>
          <a:lstStyle/>
          <a:p>
            <a:pPr>
              <a:defRPr/>
            </a:pPr>
            <a:endParaRPr lang="en-US"/>
          </a:p>
        </p:txBody>
      </p:sp>
      <p:sp>
        <p:nvSpPr>
          <p:cNvPr id="5" name="Google Shape;58;p6"/>
          <p:cNvSpPr>
            <a:spLocks/>
          </p:cNvSpPr>
          <p:nvPr/>
        </p:nvSpPr>
        <p:spPr bwMode="auto">
          <a:xfrm>
            <a:off x="4645025" y="609600"/>
            <a:ext cx="1316038" cy="2119313"/>
          </a:xfrm>
          <a:custGeom>
            <a:avLst/>
            <a:gdLst/>
            <a:ahLst/>
            <a:cxnLst>
              <a:cxn ang="0">
                <a:pos x="0" y="21600"/>
              </a:cxn>
              <a:cxn ang="0">
                <a:pos x="21600" y="19177"/>
              </a:cxn>
              <a:cxn ang="0">
                <a:pos x="21600" y="0"/>
              </a:cxn>
              <a:cxn ang="0">
                <a:pos x="0" y="2423"/>
              </a:cxn>
              <a:cxn ang="0">
                <a:pos x="0" y="21600"/>
              </a:cxn>
            </a:cxnLst>
            <a:rect l="0" t="0" r="r" b="b"/>
            <a:pathLst>
              <a:path w="21600" h="21600" extrusionOk="0">
                <a:moveTo>
                  <a:pt x="0" y="21600"/>
                </a:moveTo>
                <a:lnTo>
                  <a:pt x="21600" y="19177"/>
                </a:lnTo>
                <a:lnTo>
                  <a:pt x="21600" y="0"/>
                </a:lnTo>
                <a:lnTo>
                  <a:pt x="0" y="2423"/>
                </a:lnTo>
                <a:lnTo>
                  <a:pt x="0" y="21600"/>
                </a:lnTo>
                <a:close/>
              </a:path>
            </a:pathLst>
          </a:custGeom>
          <a:solidFill>
            <a:schemeClr val="tx2"/>
          </a:solidFill>
          <a:ln w="9525">
            <a:noFill/>
            <a:round/>
            <a:headEnd/>
            <a:tailEnd/>
          </a:ln>
        </p:spPr>
        <p:txBody>
          <a:bodyPr lIns="45700" tIns="45700" rIns="45700" bIns="45700" anchor="ctr"/>
          <a:lstStyle/>
          <a:p>
            <a:pPr>
              <a:defRPr/>
            </a:pPr>
            <a:endParaRPr lang="en-US"/>
          </a:p>
        </p:txBody>
      </p:sp>
      <p:sp>
        <p:nvSpPr>
          <p:cNvPr id="6" name="Google Shape;59;p6"/>
          <p:cNvSpPr>
            <a:spLocks/>
          </p:cNvSpPr>
          <p:nvPr/>
        </p:nvSpPr>
        <p:spPr bwMode="auto">
          <a:xfrm>
            <a:off x="6107113" y="992188"/>
            <a:ext cx="1844675" cy="4159250"/>
          </a:xfrm>
          <a:custGeom>
            <a:avLst/>
            <a:gdLst/>
            <a:ahLst/>
            <a:cxnLst>
              <a:cxn ang="0">
                <a:pos x="0" y="21600"/>
              </a:cxn>
              <a:cxn ang="0">
                <a:pos x="21600" y="21600"/>
              </a:cxn>
              <a:cxn ang="0">
                <a:pos x="21600" y="0"/>
              </a:cxn>
              <a:cxn ang="0">
                <a:pos x="0" y="1733"/>
              </a:cxn>
              <a:cxn ang="0">
                <a:pos x="0" y="21600"/>
              </a:cxn>
            </a:cxnLst>
            <a:rect l="0" t="0" r="r" b="b"/>
            <a:pathLst>
              <a:path w="21600" h="21600" extrusionOk="0">
                <a:moveTo>
                  <a:pt x="0" y="21600"/>
                </a:moveTo>
                <a:lnTo>
                  <a:pt x="21600" y="21600"/>
                </a:lnTo>
                <a:lnTo>
                  <a:pt x="21600" y="0"/>
                </a:lnTo>
                <a:lnTo>
                  <a:pt x="0" y="1733"/>
                </a:lnTo>
                <a:lnTo>
                  <a:pt x="0" y="21600"/>
                </a:lnTo>
                <a:close/>
              </a:path>
            </a:pathLst>
          </a:custGeom>
          <a:solidFill>
            <a:schemeClr val="tx2"/>
          </a:solidFill>
          <a:ln w="9525">
            <a:noFill/>
            <a:round/>
            <a:headEnd/>
            <a:tailEnd/>
          </a:ln>
        </p:spPr>
        <p:txBody>
          <a:bodyPr lIns="45700" tIns="45700" rIns="45700" bIns="45700" anchor="ctr"/>
          <a:lstStyle/>
          <a:p>
            <a:pPr>
              <a:defRPr/>
            </a:pPr>
            <a:endParaRPr lang="en-US"/>
          </a:p>
        </p:txBody>
      </p:sp>
      <p:sp>
        <p:nvSpPr>
          <p:cNvPr id="7" name="Google Shape;60;p6"/>
          <p:cNvSpPr>
            <a:spLocks/>
          </p:cNvSpPr>
          <p:nvPr/>
        </p:nvSpPr>
        <p:spPr bwMode="auto">
          <a:xfrm>
            <a:off x="4645025" y="2643188"/>
            <a:ext cx="1316038" cy="2511425"/>
          </a:xfrm>
          <a:custGeom>
            <a:avLst/>
            <a:gdLst/>
            <a:ahLst/>
            <a:cxnLst>
              <a:cxn ang="0">
                <a:pos x="0" y="21600"/>
              </a:cxn>
              <a:cxn ang="0">
                <a:pos x="21600" y="21600"/>
              </a:cxn>
              <a:cxn ang="0">
                <a:pos x="21600" y="0"/>
              </a:cxn>
              <a:cxn ang="0">
                <a:pos x="0" y="2046"/>
              </a:cxn>
              <a:cxn ang="0">
                <a:pos x="0" y="21600"/>
              </a:cxn>
            </a:cxnLst>
            <a:rect l="0" t="0" r="r" b="b"/>
            <a:pathLst>
              <a:path w="21600" h="21600" extrusionOk="0">
                <a:moveTo>
                  <a:pt x="0" y="21600"/>
                </a:moveTo>
                <a:lnTo>
                  <a:pt x="21600" y="21600"/>
                </a:lnTo>
                <a:lnTo>
                  <a:pt x="21600" y="0"/>
                </a:lnTo>
                <a:lnTo>
                  <a:pt x="0" y="2046"/>
                </a:lnTo>
                <a:lnTo>
                  <a:pt x="0" y="21600"/>
                </a:lnTo>
                <a:close/>
              </a:path>
            </a:pathLst>
          </a:custGeom>
          <a:solidFill>
            <a:schemeClr val="tx2"/>
          </a:solidFill>
          <a:ln w="9525">
            <a:noFill/>
            <a:round/>
            <a:headEnd/>
            <a:tailEnd/>
          </a:ln>
        </p:spPr>
        <p:txBody>
          <a:bodyPr lIns="45700" tIns="45700" rIns="45700" bIns="45700" anchor="ctr"/>
          <a:lstStyle/>
          <a:p>
            <a:pPr>
              <a:defRPr/>
            </a:pPr>
            <a:endParaRPr lang="en-US"/>
          </a:p>
        </p:txBody>
      </p:sp>
      <p:sp>
        <p:nvSpPr>
          <p:cNvPr id="8" name="Google Shape;61;p6"/>
          <p:cNvSpPr>
            <a:spLocks/>
          </p:cNvSpPr>
          <p:nvPr/>
        </p:nvSpPr>
        <p:spPr bwMode="auto">
          <a:xfrm>
            <a:off x="8099425" y="306388"/>
            <a:ext cx="892175" cy="2978150"/>
          </a:xfrm>
          <a:custGeom>
            <a:avLst/>
            <a:gdLst/>
            <a:ahLst/>
            <a:cxnLst>
              <a:cxn ang="0">
                <a:pos x="0" y="21600"/>
              </a:cxn>
              <a:cxn ang="0">
                <a:pos x="21600" y="20429"/>
              </a:cxn>
              <a:cxn ang="0">
                <a:pos x="21600" y="0"/>
              </a:cxn>
              <a:cxn ang="0">
                <a:pos x="0" y="1171"/>
              </a:cxn>
              <a:cxn ang="0">
                <a:pos x="0" y="21600"/>
              </a:cxn>
            </a:cxnLst>
            <a:rect l="0" t="0" r="r" b="b"/>
            <a:pathLst>
              <a:path w="21600" h="21600" extrusionOk="0">
                <a:moveTo>
                  <a:pt x="0" y="21600"/>
                </a:moveTo>
                <a:lnTo>
                  <a:pt x="21600" y="20429"/>
                </a:lnTo>
                <a:lnTo>
                  <a:pt x="21600" y="0"/>
                </a:lnTo>
                <a:lnTo>
                  <a:pt x="0" y="1171"/>
                </a:lnTo>
                <a:lnTo>
                  <a:pt x="0" y="21600"/>
                </a:lnTo>
                <a:close/>
              </a:path>
            </a:pathLst>
          </a:custGeom>
          <a:solidFill>
            <a:schemeClr val="tx2"/>
          </a:solidFill>
          <a:ln w="9525">
            <a:noFill/>
            <a:round/>
            <a:headEnd/>
            <a:tailEnd/>
          </a:ln>
        </p:spPr>
        <p:txBody>
          <a:bodyPr lIns="45700" tIns="45700" rIns="45700" bIns="45700" anchor="ctr"/>
          <a:lstStyle/>
          <a:p>
            <a:pPr>
              <a:defRPr/>
            </a:pPr>
            <a:endParaRPr lang="en-US"/>
          </a:p>
        </p:txBody>
      </p:sp>
      <p:sp>
        <p:nvSpPr>
          <p:cNvPr id="9" name="Google Shape;62;p6"/>
          <p:cNvSpPr>
            <a:spLocks/>
          </p:cNvSpPr>
          <p:nvPr/>
        </p:nvSpPr>
        <p:spPr bwMode="auto">
          <a:xfrm>
            <a:off x="6107113" y="0"/>
            <a:ext cx="1844675" cy="1160463"/>
          </a:xfrm>
          <a:custGeom>
            <a:avLst/>
            <a:gdLst/>
            <a:ahLst/>
            <a:cxnLst>
              <a:cxn ang="0">
                <a:pos x="0" y="21600"/>
              </a:cxn>
              <a:cxn ang="0">
                <a:pos x="21600" y="15393"/>
              </a:cxn>
              <a:cxn ang="0">
                <a:pos x="21600" y="0"/>
              </a:cxn>
              <a:cxn ang="0">
                <a:pos x="0" y="0"/>
              </a:cxn>
              <a:cxn ang="0">
                <a:pos x="0" y="21600"/>
              </a:cxn>
            </a:cxnLst>
            <a:rect l="0" t="0" r="r" b="b"/>
            <a:pathLst>
              <a:path w="21600" h="21600" extrusionOk="0">
                <a:moveTo>
                  <a:pt x="0" y="21600"/>
                </a:moveTo>
                <a:lnTo>
                  <a:pt x="21600" y="15393"/>
                </a:lnTo>
                <a:lnTo>
                  <a:pt x="21600" y="0"/>
                </a:lnTo>
                <a:lnTo>
                  <a:pt x="0" y="0"/>
                </a:lnTo>
                <a:lnTo>
                  <a:pt x="0" y="21600"/>
                </a:lnTo>
                <a:close/>
              </a:path>
            </a:pathLst>
          </a:custGeom>
          <a:solidFill>
            <a:schemeClr val="tx2"/>
          </a:solidFill>
          <a:ln w="9525">
            <a:noFill/>
            <a:round/>
            <a:headEnd/>
            <a:tailEnd/>
          </a:ln>
        </p:spPr>
        <p:txBody>
          <a:bodyPr lIns="45700" tIns="45700" rIns="45700" bIns="45700" anchor="ctr"/>
          <a:lstStyle/>
          <a:p>
            <a:pPr>
              <a:defRPr/>
            </a:pPr>
            <a:endParaRPr lang="en-US"/>
          </a:p>
        </p:txBody>
      </p:sp>
      <p:sp>
        <p:nvSpPr>
          <p:cNvPr id="10" name="Google Shape;63;p6"/>
          <p:cNvSpPr>
            <a:spLocks/>
          </p:cNvSpPr>
          <p:nvPr/>
        </p:nvSpPr>
        <p:spPr bwMode="auto">
          <a:xfrm>
            <a:off x="8099425" y="3276600"/>
            <a:ext cx="892175" cy="1166813"/>
          </a:xfrm>
          <a:custGeom>
            <a:avLst/>
            <a:gdLst/>
            <a:ahLst/>
            <a:cxnLst>
              <a:cxn ang="0">
                <a:pos x="0" y="21600"/>
              </a:cxn>
              <a:cxn ang="0">
                <a:pos x="21600" y="18611"/>
              </a:cxn>
              <a:cxn ang="0">
                <a:pos x="21600" y="0"/>
              </a:cxn>
              <a:cxn ang="0">
                <a:pos x="0" y="2989"/>
              </a:cxn>
              <a:cxn ang="0">
                <a:pos x="0" y="21600"/>
              </a:cxn>
            </a:cxnLst>
            <a:rect l="0" t="0" r="r" b="b"/>
            <a:pathLst>
              <a:path w="21600" h="21600" extrusionOk="0">
                <a:moveTo>
                  <a:pt x="0" y="21600"/>
                </a:moveTo>
                <a:lnTo>
                  <a:pt x="21600" y="18611"/>
                </a:lnTo>
                <a:lnTo>
                  <a:pt x="21600" y="0"/>
                </a:lnTo>
                <a:lnTo>
                  <a:pt x="0" y="2989"/>
                </a:lnTo>
                <a:lnTo>
                  <a:pt x="0" y="21600"/>
                </a:lnTo>
                <a:close/>
              </a:path>
            </a:pathLst>
          </a:custGeom>
          <a:solidFill>
            <a:schemeClr val="tx2"/>
          </a:solidFill>
          <a:ln w="9525">
            <a:noFill/>
            <a:round/>
            <a:headEnd/>
            <a:tailEnd/>
          </a:ln>
        </p:spPr>
        <p:txBody>
          <a:bodyPr lIns="45700" tIns="45700" rIns="45700" bIns="45700" anchor="ctr"/>
          <a:lstStyle/>
          <a:p>
            <a:pPr>
              <a:defRPr/>
            </a:pPr>
            <a:endParaRPr lang="en-US"/>
          </a:p>
        </p:txBody>
      </p:sp>
      <p:sp>
        <p:nvSpPr>
          <p:cNvPr id="54" name="Google Shape;54;p6"/>
          <p:cNvSpPr txBox="1">
            <a:spLocks noGrp="1"/>
          </p:cNvSpPr>
          <p:nvPr>
            <p:ph type="title"/>
          </p:nvPr>
        </p:nvSpPr>
        <p:spPr>
          <a:xfrm>
            <a:off x="550500" y="759800"/>
            <a:ext cx="3694500" cy="396300"/>
          </a:xfrm>
          <a:prstGeom prst="rect">
            <a:avLst/>
          </a:prstGeom>
        </p:spPr>
        <p:txBody>
          <a:bodyPr spcFirstLastPara="1">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55" name="Google Shape;55;p6"/>
          <p:cNvSpPr txBox="1">
            <a:spLocks noGrp="1"/>
          </p:cNvSpPr>
          <p:nvPr>
            <p:ph type="body" idx="1"/>
          </p:nvPr>
        </p:nvSpPr>
        <p:spPr>
          <a:xfrm>
            <a:off x="550500" y="1353948"/>
            <a:ext cx="3694500" cy="3033900"/>
          </a:xfrm>
          <a:prstGeom prst="rect">
            <a:avLst/>
          </a:prstGeom>
        </p:spPr>
        <p:txBody>
          <a:bodyPr spcFirstLastPara="1">
            <a:noAutofit/>
          </a:bodyPr>
          <a:lstStyle>
            <a:lvl1pPr marL="457200" lvl="0" indent="-381000" rtl="0">
              <a:spcBef>
                <a:spcPts val="0"/>
              </a:spcBef>
              <a:spcAft>
                <a:spcPts val="0"/>
              </a:spcAft>
              <a:buSzPts val="2400"/>
              <a:buChar char="▸"/>
              <a:defRPr/>
            </a:lvl1pPr>
            <a:lvl2pPr marL="914400" lvl="1" indent="-381000" rtl="0">
              <a:spcBef>
                <a:spcPts val="800"/>
              </a:spcBef>
              <a:spcAft>
                <a:spcPts val="0"/>
              </a:spcAft>
              <a:buSzPts val="2400"/>
              <a:buChar char="▹"/>
              <a:defRPr/>
            </a:lvl2pPr>
            <a:lvl3pPr marL="1371600" lvl="2" indent="-381000" rtl="0">
              <a:spcBef>
                <a:spcPts val="800"/>
              </a:spcBef>
              <a:spcAft>
                <a:spcPts val="0"/>
              </a:spcAft>
              <a:buSzPts val="2400"/>
              <a:buChar char="■"/>
              <a:defRPr/>
            </a:lvl3pPr>
            <a:lvl4pPr marL="1828800" lvl="3" indent="-381000" rtl="0">
              <a:spcBef>
                <a:spcPts val="800"/>
              </a:spcBef>
              <a:spcAft>
                <a:spcPts val="0"/>
              </a:spcAft>
              <a:buSzPts val="2400"/>
              <a:buChar char="●"/>
              <a:defRPr/>
            </a:lvl4pPr>
            <a:lvl5pPr marL="2286000" lvl="4" indent="-381000" rtl="0">
              <a:spcBef>
                <a:spcPts val="800"/>
              </a:spcBef>
              <a:spcAft>
                <a:spcPts val="0"/>
              </a:spcAft>
              <a:buSzPts val="2400"/>
              <a:buChar char="○"/>
              <a:defRPr/>
            </a:lvl5pPr>
            <a:lvl6pPr marL="2743200" lvl="5" indent="-381000" rtl="0">
              <a:spcBef>
                <a:spcPts val="800"/>
              </a:spcBef>
              <a:spcAft>
                <a:spcPts val="0"/>
              </a:spcAft>
              <a:buSzPts val="2400"/>
              <a:buChar char="■"/>
              <a:defRPr/>
            </a:lvl6pPr>
            <a:lvl7pPr marL="3200400" lvl="6" indent="-381000" rtl="0">
              <a:spcBef>
                <a:spcPts val="800"/>
              </a:spcBef>
              <a:spcAft>
                <a:spcPts val="0"/>
              </a:spcAft>
              <a:buSzPts val="2400"/>
              <a:buChar char="●"/>
              <a:defRPr/>
            </a:lvl7pPr>
            <a:lvl8pPr marL="3657600" lvl="7" indent="-381000" rtl="0">
              <a:spcBef>
                <a:spcPts val="800"/>
              </a:spcBef>
              <a:spcAft>
                <a:spcPts val="0"/>
              </a:spcAft>
              <a:buSzPts val="2400"/>
              <a:buChar char="○"/>
              <a:defRPr/>
            </a:lvl8pPr>
            <a:lvl9pPr marL="4114800" lvl="8" indent="-381000" rtl="0">
              <a:spcBef>
                <a:spcPts val="800"/>
              </a:spcBef>
              <a:spcAft>
                <a:spcPts val="800"/>
              </a:spcAft>
              <a:buSzPts val="2400"/>
              <a:buChar char="■"/>
              <a:defRPr/>
            </a:lvl9pPr>
          </a:lstStyle>
          <a:p>
            <a:endParaRPr/>
          </a:p>
        </p:txBody>
      </p:sp>
      <p:sp>
        <p:nvSpPr>
          <p:cNvPr id="11" name="Google Shape;56;p6"/>
          <p:cNvSpPr txBox="1">
            <a:spLocks noGrp="1"/>
          </p:cNvSpPr>
          <p:nvPr>
            <p:ph type="sldNum" idx="10"/>
          </p:nvPr>
        </p:nvSpPr>
        <p:spPr/>
        <p:txBody>
          <a:bodyPr/>
          <a:lstStyle>
            <a:lvl1pPr>
              <a:defRPr/>
            </a:lvl1pPr>
          </a:lstStyle>
          <a:p>
            <a:pPr>
              <a:defRPr/>
            </a:pPr>
            <a:fld id="{05A6ED34-D8FC-4995-84F2-E6E0A2AE54E2}"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64"/>
        <p:cNvGrpSpPr/>
        <p:nvPr/>
      </p:nvGrpSpPr>
      <p:grpSpPr>
        <a:xfrm>
          <a:off x="0" y="0"/>
          <a:ext cx="0" cy="0"/>
          <a:chOff x="0" y="0"/>
          <a:chExt cx="0" cy="0"/>
        </a:xfrm>
      </p:grpSpPr>
      <p:grpSp>
        <p:nvGrpSpPr>
          <p:cNvPr id="5" name="Google Shape;69;p7"/>
          <p:cNvGrpSpPr>
            <a:grpSpLocks/>
          </p:cNvGrpSpPr>
          <p:nvPr/>
        </p:nvGrpSpPr>
        <p:grpSpPr bwMode="auto">
          <a:xfrm>
            <a:off x="6962775" y="0"/>
            <a:ext cx="1952625" cy="5143500"/>
            <a:chOff x="6963076" y="0"/>
            <a:chExt cx="1952316" cy="5143493"/>
          </a:xfrm>
        </p:grpSpPr>
        <p:sp>
          <p:nvSpPr>
            <p:cNvPr id="6" name="Google Shape;70;p7"/>
            <p:cNvSpPr>
              <a:spLocks/>
            </p:cNvSpPr>
            <p:nvPr/>
          </p:nvSpPr>
          <p:spPr bwMode="auto">
            <a:xfrm>
              <a:off x="6963076" y="3275009"/>
              <a:ext cx="358718" cy="1868484"/>
            </a:xfrm>
            <a:custGeom>
              <a:avLst/>
              <a:gdLst/>
              <a:ahLst/>
              <a:cxnLst>
                <a:cxn ang="0">
                  <a:pos x="21600" y="21600"/>
                </a:cxn>
                <a:cxn ang="0">
                  <a:pos x="21600" y="0"/>
                </a:cxn>
                <a:cxn ang="0">
                  <a:pos x="0" y="753"/>
                </a:cxn>
                <a:cxn ang="0">
                  <a:pos x="0" y="21600"/>
                </a:cxn>
                <a:cxn ang="0">
                  <a:pos x="21600" y="21600"/>
                </a:cxn>
              </a:cxnLst>
              <a:rect l="0" t="0" r="r" b="b"/>
              <a:pathLst>
                <a:path w="21600" h="21600" extrusionOk="0">
                  <a:moveTo>
                    <a:pt x="21600" y="21600"/>
                  </a:moveTo>
                  <a:lnTo>
                    <a:pt x="21600" y="0"/>
                  </a:lnTo>
                  <a:lnTo>
                    <a:pt x="0" y="753"/>
                  </a:lnTo>
                  <a:lnTo>
                    <a:pt x="0" y="21600"/>
                  </a:lnTo>
                  <a:lnTo>
                    <a:pt x="21600" y="21600"/>
                  </a:lnTo>
                  <a:close/>
                </a:path>
              </a:pathLst>
            </a:custGeom>
            <a:solidFill>
              <a:schemeClr val="accent1"/>
            </a:solidFill>
            <a:ln w="9525">
              <a:noFill/>
              <a:round/>
              <a:headEnd/>
              <a:tailEnd/>
            </a:ln>
          </p:spPr>
          <p:txBody>
            <a:bodyPr lIns="45700" tIns="45700" rIns="45700" bIns="45700" anchor="ctr"/>
            <a:lstStyle/>
            <a:p>
              <a:pPr>
                <a:defRPr/>
              </a:pPr>
              <a:endParaRPr lang="en-US"/>
            </a:p>
          </p:txBody>
        </p:sp>
        <p:sp>
          <p:nvSpPr>
            <p:cNvPr id="7" name="Google Shape;71;p7"/>
            <p:cNvSpPr/>
            <p:nvPr/>
          </p:nvSpPr>
          <p:spPr>
            <a:xfrm>
              <a:off x="6963076" y="977899"/>
              <a:ext cx="358718" cy="439737"/>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8" name="Google Shape;72;p7"/>
            <p:cNvSpPr/>
            <p:nvPr/>
          </p:nvSpPr>
          <p:spPr>
            <a:xfrm>
              <a:off x="6963076" y="0"/>
              <a:ext cx="358718" cy="954087"/>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9" name="Google Shape;73;p7"/>
            <p:cNvSpPr/>
            <p:nvPr/>
          </p:nvSpPr>
          <p:spPr>
            <a:xfrm>
              <a:off x="7415442" y="1035049"/>
              <a:ext cx="838067" cy="2962271"/>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10" name="Google Shape;74;p7"/>
            <p:cNvSpPr>
              <a:spLocks/>
            </p:cNvSpPr>
            <p:nvPr/>
          </p:nvSpPr>
          <p:spPr bwMode="auto">
            <a:xfrm>
              <a:off x="7415442" y="0"/>
              <a:ext cx="838067" cy="1092199"/>
            </a:xfrm>
            <a:custGeom>
              <a:avLst/>
              <a:gdLst/>
              <a:ahLst/>
              <a:cxnLst>
                <a:cxn ang="0">
                  <a:pos x="0" y="21600"/>
                </a:cxn>
                <a:cxn ang="0">
                  <a:pos x="21600" y="18596"/>
                </a:cxn>
                <a:cxn ang="0">
                  <a:pos x="21600" y="0"/>
                </a:cxn>
                <a:cxn ang="0">
                  <a:pos x="0" y="0"/>
                </a:cxn>
                <a:cxn ang="0">
                  <a:pos x="0" y="21600"/>
                </a:cxn>
              </a:cxnLst>
              <a:rect l="0" t="0" r="r" b="b"/>
              <a:pathLst>
                <a:path w="21600" h="21600" extrusionOk="0">
                  <a:moveTo>
                    <a:pt x="0" y="21600"/>
                  </a:moveTo>
                  <a:lnTo>
                    <a:pt x="21600" y="18596"/>
                  </a:lnTo>
                  <a:lnTo>
                    <a:pt x="21600" y="0"/>
                  </a:lnTo>
                  <a:lnTo>
                    <a:pt x="0" y="0"/>
                  </a:lnTo>
                  <a:lnTo>
                    <a:pt x="0" y="21600"/>
                  </a:lnTo>
                  <a:close/>
                </a:path>
              </a:pathLst>
            </a:custGeom>
            <a:solidFill>
              <a:schemeClr val="accent1"/>
            </a:solidFill>
            <a:ln w="9525">
              <a:noFill/>
              <a:round/>
              <a:headEnd/>
              <a:tailEnd/>
            </a:ln>
          </p:spPr>
          <p:txBody>
            <a:bodyPr lIns="45700" tIns="45700" rIns="45700" bIns="45700" anchor="ctr"/>
            <a:lstStyle/>
            <a:p>
              <a:pPr>
                <a:defRPr/>
              </a:pPr>
              <a:endParaRPr lang="en-US"/>
            </a:p>
          </p:txBody>
        </p:sp>
        <p:sp>
          <p:nvSpPr>
            <p:cNvPr id="11" name="Google Shape;75;p7"/>
            <p:cNvSpPr>
              <a:spLocks/>
            </p:cNvSpPr>
            <p:nvPr/>
          </p:nvSpPr>
          <p:spPr bwMode="auto">
            <a:xfrm>
              <a:off x="8347157" y="1552573"/>
              <a:ext cx="568235" cy="1139823"/>
            </a:xfrm>
            <a:custGeom>
              <a:avLst/>
              <a:gdLst/>
              <a:ahLst/>
              <a:cxnLst>
                <a:cxn ang="0">
                  <a:pos x="0" y="21600"/>
                </a:cxn>
                <a:cxn ang="0">
                  <a:pos x="21600" y="19647"/>
                </a:cxn>
                <a:cxn ang="0">
                  <a:pos x="21600" y="0"/>
                </a:cxn>
                <a:cxn ang="0">
                  <a:pos x="0" y="1953"/>
                </a:cxn>
                <a:cxn ang="0">
                  <a:pos x="0" y="21600"/>
                </a:cxn>
              </a:cxnLst>
              <a:rect l="0" t="0" r="r" b="b"/>
              <a:pathLst>
                <a:path w="21600" h="21600" extrusionOk="0">
                  <a:moveTo>
                    <a:pt x="0" y="21600"/>
                  </a:moveTo>
                  <a:lnTo>
                    <a:pt x="21600" y="19647"/>
                  </a:lnTo>
                  <a:lnTo>
                    <a:pt x="21600" y="0"/>
                  </a:lnTo>
                  <a:lnTo>
                    <a:pt x="0" y="1953"/>
                  </a:lnTo>
                  <a:lnTo>
                    <a:pt x="0" y="21600"/>
                  </a:lnTo>
                  <a:close/>
                </a:path>
              </a:pathLst>
            </a:custGeom>
            <a:solidFill>
              <a:schemeClr val="accent2"/>
            </a:solidFill>
            <a:ln w="9525">
              <a:noFill/>
              <a:round/>
              <a:headEnd/>
              <a:tailEnd/>
            </a:ln>
          </p:spPr>
          <p:txBody>
            <a:bodyPr lIns="45700" tIns="45700" rIns="45700" bIns="45700" anchor="ctr"/>
            <a:lstStyle/>
            <a:p>
              <a:pPr>
                <a:defRPr/>
              </a:pPr>
              <a:endParaRPr lang="en-US"/>
            </a:p>
          </p:txBody>
        </p:sp>
        <p:sp>
          <p:nvSpPr>
            <p:cNvPr id="12" name="Google Shape;76;p7"/>
            <p:cNvSpPr/>
            <p:nvPr/>
          </p:nvSpPr>
          <p:spPr>
            <a:xfrm>
              <a:off x="8347157" y="4575169"/>
              <a:ext cx="568235" cy="568324"/>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13" name="Google Shape;77;p7"/>
            <p:cNvSpPr>
              <a:spLocks/>
            </p:cNvSpPr>
            <p:nvPr/>
          </p:nvSpPr>
          <p:spPr bwMode="auto">
            <a:xfrm>
              <a:off x="8347157" y="2682871"/>
              <a:ext cx="568235" cy="1901822"/>
            </a:xfrm>
            <a:custGeom>
              <a:avLst/>
              <a:gdLst/>
              <a:ahLst/>
              <a:cxnLst>
                <a:cxn ang="0">
                  <a:pos x="21600" y="0"/>
                </a:cxn>
                <a:cxn ang="0">
                  <a:pos x="0" y="1170"/>
                </a:cxn>
                <a:cxn ang="0">
                  <a:pos x="0" y="21600"/>
                </a:cxn>
                <a:cxn ang="0">
                  <a:pos x="21600" y="20429"/>
                </a:cxn>
                <a:cxn ang="0">
                  <a:pos x="21600" y="0"/>
                </a:cxn>
              </a:cxnLst>
              <a:rect l="0" t="0" r="r" b="b"/>
              <a:pathLst>
                <a:path w="21600" h="21600" extrusionOk="0">
                  <a:moveTo>
                    <a:pt x="21600" y="0"/>
                  </a:moveTo>
                  <a:lnTo>
                    <a:pt x="0" y="1170"/>
                  </a:lnTo>
                  <a:lnTo>
                    <a:pt x="0" y="21600"/>
                  </a:lnTo>
                  <a:lnTo>
                    <a:pt x="21600" y="20429"/>
                  </a:lnTo>
                  <a:lnTo>
                    <a:pt x="21600" y="0"/>
                  </a:lnTo>
                  <a:close/>
                </a:path>
              </a:pathLst>
            </a:custGeom>
            <a:solidFill>
              <a:schemeClr val="accent1"/>
            </a:solidFill>
            <a:ln w="9525">
              <a:noFill/>
              <a:round/>
              <a:headEnd/>
              <a:tailEnd/>
            </a:ln>
          </p:spPr>
          <p:txBody>
            <a:bodyPr lIns="45700" tIns="45700" rIns="45700" bIns="45700" anchor="ctr"/>
            <a:lstStyle/>
            <a:p>
              <a:pPr>
                <a:defRPr/>
              </a:pPr>
              <a:endParaRPr lang="en-US"/>
            </a:p>
          </p:txBody>
        </p:sp>
      </p:grpSp>
      <p:sp>
        <p:nvSpPr>
          <p:cNvPr id="65" name="Google Shape;65;p7"/>
          <p:cNvSpPr txBox="1">
            <a:spLocks noGrp="1"/>
          </p:cNvSpPr>
          <p:nvPr>
            <p:ph type="title"/>
          </p:nvPr>
        </p:nvSpPr>
        <p:spPr>
          <a:xfrm>
            <a:off x="550500" y="759800"/>
            <a:ext cx="6107700" cy="396300"/>
          </a:xfrm>
          <a:prstGeom prst="rect">
            <a:avLst/>
          </a:prstGeom>
        </p:spPr>
        <p:txBody>
          <a:bodyPr spcFirstLastPara="1">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66" name="Google Shape;66;p7"/>
          <p:cNvSpPr txBox="1">
            <a:spLocks noGrp="1"/>
          </p:cNvSpPr>
          <p:nvPr>
            <p:ph type="body" idx="1"/>
          </p:nvPr>
        </p:nvSpPr>
        <p:spPr>
          <a:xfrm>
            <a:off x="550500" y="1353950"/>
            <a:ext cx="2853600" cy="3418200"/>
          </a:xfrm>
          <a:prstGeom prst="rect">
            <a:avLst/>
          </a:prstGeom>
        </p:spPr>
        <p:txBody>
          <a:bodyPr spcFirstLastPara="1">
            <a:noAutofit/>
          </a:bodyPr>
          <a:lstStyle>
            <a:lvl1pPr marL="457200" lvl="0" indent="-355600" rtl="0">
              <a:spcBef>
                <a:spcPts val="0"/>
              </a:spcBef>
              <a:spcAft>
                <a:spcPts val="0"/>
              </a:spcAft>
              <a:buSzPts val="2000"/>
              <a:buChar char="▸"/>
              <a:defRPr sz="2000"/>
            </a:lvl1pPr>
            <a:lvl2pPr marL="914400" lvl="1" indent="-355600" rtl="0">
              <a:spcBef>
                <a:spcPts val="800"/>
              </a:spcBef>
              <a:spcAft>
                <a:spcPts val="0"/>
              </a:spcAft>
              <a:buSzPts val="2000"/>
              <a:buChar char="▹"/>
              <a:defRPr sz="2000"/>
            </a:lvl2pPr>
            <a:lvl3pPr marL="1371600" lvl="2" indent="-355600" rtl="0">
              <a:spcBef>
                <a:spcPts val="800"/>
              </a:spcBef>
              <a:spcAft>
                <a:spcPts val="0"/>
              </a:spcAft>
              <a:buSzPts val="2000"/>
              <a:buChar char="■"/>
              <a:defRPr sz="2000"/>
            </a:lvl3pPr>
            <a:lvl4pPr marL="1828800" lvl="3" indent="-355600" rtl="0">
              <a:spcBef>
                <a:spcPts val="800"/>
              </a:spcBef>
              <a:spcAft>
                <a:spcPts val="0"/>
              </a:spcAft>
              <a:buSzPts val="2000"/>
              <a:buChar char="●"/>
              <a:defRPr sz="2000"/>
            </a:lvl4pPr>
            <a:lvl5pPr marL="2286000" lvl="4" indent="-355600" rtl="0">
              <a:spcBef>
                <a:spcPts val="800"/>
              </a:spcBef>
              <a:spcAft>
                <a:spcPts val="0"/>
              </a:spcAft>
              <a:buSzPts val="2000"/>
              <a:buChar char="○"/>
              <a:defRPr sz="2000"/>
            </a:lvl5pPr>
            <a:lvl6pPr marL="2743200" lvl="5" indent="-355600" rtl="0">
              <a:spcBef>
                <a:spcPts val="800"/>
              </a:spcBef>
              <a:spcAft>
                <a:spcPts val="0"/>
              </a:spcAft>
              <a:buSzPts val="2000"/>
              <a:buChar char="■"/>
              <a:defRPr sz="2000"/>
            </a:lvl6pPr>
            <a:lvl7pPr marL="3200400" lvl="6" indent="-355600" rtl="0">
              <a:spcBef>
                <a:spcPts val="800"/>
              </a:spcBef>
              <a:spcAft>
                <a:spcPts val="0"/>
              </a:spcAft>
              <a:buSzPts val="2000"/>
              <a:buChar char="●"/>
              <a:defRPr sz="2000"/>
            </a:lvl7pPr>
            <a:lvl8pPr marL="3657600" lvl="7" indent="-355600" rtl="0">
              <a:spcBef>
                <a:spcPts val="800"/>
              </a:spcBef>
              <a:spcAft>
                <a:spcPts val="0"/>
              </a:spcAft>
              <a:buSzPts val="2000"/>
              <a:buChar char="○"/>
              <a:defRPr sz="2000"/>
            </a:lvl8pPr>
            <a:lvl9pPr marL="4114800" lvl="8" indent="-355600" rtl="0">
              <a:spcBef>
                <a:spcPts val="800"/>
              </a:spcBef>
              <a:spcAft>
                <a:spcPts val="800"/>
              </a:spcAft>
              <a:buSzPts val="2000"/>
              <a:buChar char="■"/>
              <a:defRPr sz="2000"/>
            </a:lvl9pPr>
          </a:lstStyle>
          <a:p>
            <a:endParaRPr/>
          </a:p>
        </p:txBody>
      </p:sp>
      <p:sp>
        <p:nvSpPr>
          <p:cNvPr id="67" name="Google Shape;67;p7"/>
          <p:cNvSpPr txBox="1">
            <a:spLocks noGrp="1"/>
          </p:cNvSpPr>
          <p:nvPr>
            <p:ph type="body" idx="2"/>
          </p:nvPr>
        </p:nvSpPr>
        <p:spPr>
          <a:xfrm>
            <a:off x="3804472" y="1353950"/>
            <a:ext cx="2853600" cy="3418200"/>
          </a:xfrm>
          <a:prstGeom prst="rect">
            <a:avLst/>
          </a:prstGeom>
        </p:spPr>
        <p:txBody>
          <a:bodyPr spcFirstLastPara="1">
            <a:noAutofit/>
          </a:bodyPr>
          <a:lstStyle>
            <a:lvl1pPr marL="457200" lvl="0" indent="-355600" rtl="0">
              <a:spcBef>
                <a:spcPts val="0"/>
              </a:spcBef>
              <a:spcAft>
                <a:spcPts val="0"/>
              </a:spcAft>
              <a:buSzPts val="2000"/>
              <a:buChar char="▸"/>
              <a:defRPr sz="2000"/>
            </a:lvl1pPr>
            <a:lvl2pPr marL="914400" lvl="1" indent="-355600" rtl="0">
              <a:spcBef>
                <a:spcPts val="800"/>
              </a:spcBef>
              <a:spcAft>
                <a:spcPts val="0"/>
              </a:spcAft>
              <a:buSzPts val="2000"/>
              <a:buChar char="▹"/>
              <a:defRPr sz="2000"/>
            </a:lvl2pPr>
            <a:lvl3pPr marL="1371600" lvl="2" indent="-355600" rtl="0">
              <a:spcBef>
                <a:spcPts val="800"/>
              </a:spcBef>
              <a:spcAft>
                <a:spcPts val="0"/>
              </a:spcAft>
              <a:buSzPts val="2000"/>
              <a:buChar char="■"/>
              <a:defRPr sz="2000"/>
            </a:lvl3pPr>
            <a:lvl4pPr marL="1828800" lvl="3" indent="-355600" rtl="0">
              <a:spcBef>
                <a:spcPts val="800"/>
              </a:spcBef>
              <a:spcAft>
                <a:spcPts val="0"/>
              </a:spcAft>
              <a:buSzPts val="2000"/>
              <a:buChar char="●"/>
              <a:defRPr sz="2000"/>
            </a:lvl4pPr>
            <a:lvl5pPr marL="2286000" lvl="4" indent="-355600" rtl="0">
              <a:spcBef>
                <a:spcPts val="800"/>
              </a:spcBef>
              <a:spcAft>
                <a:spcPts val="0"/>
              </a:spcAft>
              <a:buSzPts val="2000"/>
              <a:buChar char="○"/>
              <a:defRPr sz="2000"/>
            </a:lvl5pPr>
            <a:lvl6pPr marL="2743200" lvl="5" indent="-355600" rtl="0">
              <a:spcBef>
                <a:spcPts val="800"/>
              </a:spcBef>
              <a:spcAft>
                <a:spcPts val="0"/>
              </a:spcAft>
              <a:buSzPts val="2000"/>
              <a:buChar char="■"/>
              <a:defRPr sz="2000"/>
            </a:lvl6pPr>
            <a:lvl7pPr marL="3200400" lvl="6" indent="-355600" rtl="0">
              <a:spcBef>
                <a:spcPts val="800"/>
              </a:spcBef>
              <a:spcAft>
                <a:spcPts val="0"/>
              </a:spcAft>
              <a:buSzPts val="2000"/>
              <a:buChar char="●"/>
              <a:defRPr sz="2000"/>
            </a:lvl7pPr>
            <a:lvl8pPr marL="3657600" lvl="7" indent="-355600" rtl="0">
              <a:spcBef>
                <a:spcPts val="800"/>
              </a:spcBef>
              <a:spcAft>
                <a:spcPts val="0"/>
              </a:spcAft>
              <a:buSzPts val="2000"/>
              <a:buChar char="○"/>
              <a:defRPr sz="2000"/>
            </a:lvl8pPr>
            <a:lvl9pPr marL="4114800" lvl="8" indent="-355600" rtl="0">
              <a:spcBef>
                <a:spcPts val="800"/>
              </a:spcBef>
              <a:spcAft>
                <a:spcPts val="800"/>
              </a:spcAft>
              <a:buSzPts val="2000"/>
              <a:buChar char="■"/>
              <a:defRPr sz="2000"/>
            </a:lvl9pPr>
          </a:lstStyle>
          <a:p>
            <a:endParaRPr/>
          </a:p>
        </p:txBody>
      </p:sp>
      <p:sp>
        <p:nvSpPr>
          <p:cNvPr id="14" name="Google Shape;68;p7"/>
          <p:cNvSpPr txBox="1">
            <a:spLocks noGrp="1"/>
          </p:cNvSpPr>
          <p:nvPr>
            <p:ph type="sldNum" idx="10"/>
          </p:nvPr>
        </p:nvSpPr>
        <p:spPr/>
        <p:txBody>
          <a:bodyPr/>
          <a:lstStyle>
            <a:lvl1pPr>
              <a:defRPr/>
            </a:lvl1pPr>
          </a:lstStyle>
          <a:p>
            <a:pPr>
              <a:defRPr/>
            </a:pPr>
            <a:fld id="{E6B33744-6E97-4F96-AE84-E652BD952804}"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4"/>
        <p:cNvGrpSpPr/>
        <p:nvPr/>
      </p:nvGrpSpPr>
      <p:grpSpPr>
        <a:xfrm>
          <a:off x="0" y="0"/>
          <a:ext cx="0" cy="0"/>
          <a:chOff x="0" y="0"/>
          <a:chExt cx="0" cy="0"/>
        </a:xfrm>
      </p:grpSpPr>
      <p:sp>
        <p:nvSpPr>
          <p:cNvPr id="2" name="Google Shape;115;p11"/>
          <p:cNvSpPr>
            <a:spLocks/>
          </p:cNvSpPr>
          <p:nvPr/>
        </p:nvSpPr>
        <p:spPr bwMode="auto">
          <a:xfrm flipH="1">
            <a:off x="8556625" y="3513138"/>
            <a:ext cx="358775" cy="1630362"/>
          </a:xfrm>
          <a:custGeom>
            <a:avLst/>
            <a:gdLst/>
            <a:ahLst/>
            <a:cxnLst>
              <a:cxn ang="0">
                <a:pos x="21600" y="21600"/>
              </a:cxn>
              <a:cxn ang="0">
                <a:pos x="21600" y="0"/>
              </a:cxn>
              <a:cxn ang="0">
                <a:pos x="0" y="863"/>
              </a:cxn>
              <a:cxn ang="0">
                <a:pos x="0" y="21600"/>
              </a:cxn>
              <a:cxn ang="0">
                <a:pos x="21600" y="21600"/>
              </a:cxn>
            </a:cxnLst>
            <a:rect l="0" t="0" r="r" b="b"/>
            <a:pathLst>
              <a:path w="21600" h="21600" extrusionOk="0">
                <a:moveTo>
                  <a:pt x="21600" y="21600"/>
                </a:moveTo>
                <a:lnTo>
                  <a:pt x="21600" y="0"/>
                </a:lnTo>
                <a:lnTo>
                  <a:pt x="0" y="863"/>
                </a:lnTo>
                <a:lnTo>
                  <a:pt x="0" y="21600"/>
                </a:lnTo>
                <a:lnTo>
                  <a:pt x="21600" y="21600"/>
                </a:lnTo>
                <a:close/>
              </a:path>
            </a:pathLst>
          </a:custGeom>
          <a:solidFill>
            <a:schemeClr val="accent1"/>
          </a:solidFill>
          <a:ln w="9525">
            <a:noFill/>
            <a:round/>
            <a:headEnd/>
            <a:tailEnd/>
          </a:ln>
        </p:spPr>
        <p:txBody>
          <a:bodyPr lIns="45700" tIns="45700" rIns="45700" bIns="45700" anchor="ctr"/>
          <a:lstStyle/>
          <a:p>
            <a:pPr>
              <a:defRPr/>
            </a:pPr>
            <a:endParaRPr lang="en-US"/>
          </a:p>
        </p:txBody>
      </p:sp>
      <p:sp>
        <p:nvSpPr>
          <p:cNvPr id="3" name="Google Shape;117;p11"/>
          <p:cNvSpPr/>
          <p:nvPr/>
        </p:nvSpPr>
        <p:spPr>
          <a:xfrm flipH="1">
            <a:off x="8556625" y="977900"/>
            <a:ext cx="358775" cy="963613"/>
          </a:xfrm>
          <a:custGeom>
            <a:avLst/>
            <a:gdLst/>
            <a:ahLst/>
            <a:cxnLst/>
            <a:rect l="l" t="t" r="r" b="b"/>
            <a:pathLst>
              <a:path w="21600" h="21600" extrusionOk="0">
                <a:moveTo>
                  <a:pt x="0" y="21600"/>
                </a:moveTo>
                <a:lnTo>
                  <a:pt x="21600" y="20140"/>
                </a:lnTo>
                <a:lnTo>
                  <a:pt x="21600" y="0"/>
                </a:lnTo>
                <a:lnTo>
                  <a:pt x="0" y="1460"/>
                </a:lnTo>
                <a:lnTo>
                  <a:pt x="0" y="21600"/>
                </a:lnTo>
                <a:close/>
              </a:path>
            </a:pathLst>
          </a:custGeom>
          <a:solidFill>
            <a:schemeClr val="accent4"/>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4" name="Google Shape;118;p11"/>
          <p:cNvSpPr/>
          <p:nvPr/>
        </p:nvSpPr>
        <p:spPr>
          <a:xfrm flipH="1">
            <a:off x="8556625" y="0"/>
            <a:ext cx="358775" cy="954088"/>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3"/>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5" name="Google Shape;119;p11"/>
          <p:cNvSpPr>
            <a:spLocks/>
          </p:cNvSpPr>
          <p:nvPr/>
        </p:nvSpPr>
        <p:spPr bwMode="auto">
          <a:xfrm flipH="1">
            <a:off x="7896225" y="457200"/>
            <a:ext cx="569913" cy="711200"/>
          </a:xfrm>
          <a:custGeom>
            <a:avLst/>
            <a:gdLst/>
            <a:ahLst/>
            <a:cxnLst>
              <a:cxn ang="0">
                <a:pos x="0" y="21600"/>
              </a:cxn>
              <a:cxn ang="0">
                <a:pos x="21600" y="18470"/>
              </a:cxn>
              <a:cxn ang="0">
                <a:pos x="21600" y="0"/>
              </a:cxn>
              <a:cxn ang="0">
                <a:pos x="0" y="3130"/>
              </a:cxn>
              <a:cxn ang="0">
                <a:pos x="0" y="21600"/>
              </a:cxn>
            </a:cxnLst>
            <a:rect l="0" t="0" r="r" b="b"/>
            <a:pathLst>
              <a:path w="21600" h="21600" extrusionOk="0">
                <a:moveTo>
                  <a:pt x="0" y="21600"/>
                </a:moveTo>
                <a:lnTo>
                  <a:pt x="21600" y="18470"/>
                </a:lnTo>
                <a:lnTo>
                  <a:pt x="21600" y="0"/>
                </a:lnTo>
                <a:lnTo>
                  <a:pt x="0" y="3130"/>
                </a:lnTo>
                <a:lnTo>
                  <a:pt x="0" y="21600"/>
                </a:lnTo>
                <a:close/>
              </a:path>
            </a:pathLst>
          </a:custGeom>
          <a:solidFill>
            <a:schemeClr val="accent2"/>
          </a:solidFill>
          <a:ln w="9525">
            <a:noFill/>
            <a:round/>
            <a:headEnd/>
            <a:tailEnd/>
          </a:ln>
        </p:spPr>
        <p:txBody>
          <a:bodyPr lIns="45700" tIns="45700" rIns="45700" bIns="45700" anchor="ctr"/>
          <a:lstStyle/>
          <a:p>
            <a:pPr>
              <a:defRPr/>
            </a:pPr>
            <a:endParaRPr lang="en-US"/>
          </a:p>
        </p:txBody>
      </p:sp>
      <p:sp>
        <p:nvSpPr>
          <p:cNvPr id="6" name="Google Shape;120;p11"/>
          <p:cNvSpPr/>
          <p:nvPr/>
        </p:nvSpPr>
        <p:spPr>
          <a:xfrm flipH="1">
            <a:off x="7896225" y="4575175"/>
            <a:ext cx="569913" cy="568325"/>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lIns="45700" tIns="45700" rIns="45700" bIns="45700" anchor="ctr"/>
          <a:lstStyle/>
          <a:p>
            <a:pPr fontAlgn="auto">
              <a:spcBef>
                <a:spcPts val="0"/>
              </a:spcBef>
              <a:spcAft>
                <a:spcPts val="0"/>
              </a:spcAft>
              <a:buClr>
                <a:srgbClr val="000000"/>
              </a:buClr>
              <a:buSzPts val="1800"/>
              <a:buFont typeface="Calibri"/>
              <a:buNone/>
              <a:defRPr/>
            </a:pPr>
            <a:endParaRPr sz="1800" kern="0">
              <a:latin typeface="Calibri"/>
              <a:ea typeface="Calibri"/>
              <a:cs typeface="Calibri"/>
              <a:sym typeface="Calibri"/>
            </a:endParaRPr>
          </a:p>
        </p:txBody>
      </p:sp>
      <p:sp>
        <p:nvSpPr>
          <p:cNvPr id="7" name="Google Shape;121;p11"/>
          <p:cNvSpPr>
            <a:spLocks/>
          </p:cNvSpPr>
          <p:nvPr/>
        </p:nvSpPr>
        <p:spPr bwMode="auto">
          <a:xfrm flipH="1">
            <a:off x="7896225" y="1158875"/>
            <a:ext cx="569913" cy="3425825"/>
          </a:xfrm>
          <a:custGeom>
            <a:avLst/>
            <a:gdLst/>
            <a:ahLst/>
            <a:cxnLst>
              <a:cxn ang="0">
                <a:pos x="21600" y="0"/>
              </a:cxn>
              <a:cxn ang="0">
                <a:pos x="0" y="650"/>
              </a:cxn>
              <a:cxn ang="0">
                <a:pos x="0" y="21600"/>
              </a:cxn>
              <a:cxn ang="0">
                <a:pos x="21600" y="20950"/>
              </a:cxn>
              <a:cxn ang="0">
                <a:pos x="21600" y="0"/>
              </a:cxn>
            </a:cxnLst>
            <a:rect l="0" t="0" r="r" b="b"/>
            <a:pathLst>
              <a:path w="21600" h="21600" extrusionOk="0">
                <a:moveTo>
                  <a:pt x="21600" y="0"/>
                </a:moveTo>
                <a:lnTo>
                  <a:pt x="0" y="650"/>
                </a:lnTo>
                <a:lnTo>
                  <a:pt x="0" y="21600"/>
                </a:lnTo>
                <a:lnTo>
                  <a:pt x="21600" y="20950"/>
                </a:lnTo>
                <a:lnTo>
                  <a:pt x="21600" y="0"/>
                </a:lnTo>
                <a:close/>
              </a:path>
            </a:pathLst>
          </a:custGeom>
          <a:solidFill>
            <a:schemeClr val="accent1"/>
          </a:solidFill>
          <a:ln w="9525">
            <a:noFill/>
            <a:round/>
            <a:headEnd/>
            <a:tailEnd/>
          </a:ln>
        </p:spPr>
        <p:txBody>
          <a:bodyPr lIns="45700" tIns="45700" rIns="45700" bIns="45700" anchor="ctr"/>
          <a:lstStyle/>
          <a:p>
            <a:pPr>
              <a:defRPr/>
            </a:pPr>
            <a:endParaRPr lang="en-US"/>
          </a:p>
        </p:txBody>
      </p:sp>
      <p:sp>
        <p:nvSpPr>
          <p:cNvPr id="8" name="Google Shape;116;p11"/>
          <p:cNvSpPr txBox="1">
            <a:spLocks noGrp="1"/>
          </p:cNvSpPr>
          <p:nvPr>
            <p:ph type="sldNum" idx="10"/>
          </p:nvPr>
        </p:nvSpPr>
        <p:spPr>
          <a:xfrm>
            <a:off x="8556625" y="4687888"/>
            <a:ext cx="358775" cy="455612"/>
          </a:xfrm>
        </p:spPr>
        <p:txBody>
          <a:bodyPr/>
          <a:lstStyle>
            <a:lvl1pPr>
              <a:defRPr/>
            </a:lvl1pPr>
          </a:lstStyle>
          <a:p>
            <a:pPr>
              <a:defRPr/>
            </a:pPr>
            <a:fld id="{BD903A93-3292-434E-AD17-BB970D4D72CB}"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bg2">
            <a:lumMod val="20000"/>
            <a:lumOff val="80000"/>
          </a:schemeClr>
        </a:solidFill>
        <a:effectLst/>
      </p:bgPr>
    </p:bg>
    <p:spTree>
      <p:nvGrpSpPr>
        <p:cNvPr id="1" name=""/>
        <p:cNvGrpSpPr/>
        <p:nvPr/>
      </p:nvGrpSpPr>
      <p:grpSpPr>
        <a:xfrm>
          <a:off x="0" y="0"/>
          <a:ext cx="0" cy="0"/>
          <a:chOff x="0" y="0"/>
          <a:chExt cx="0" cy="0"/>
        </a:xfrm>
      </p:grpSpPr>
      <p:sp>
        <p:nvSpPr>
          <p:cNvPr id="1026" name="Google Shape;6;p1"/>
          <p:cNvSpPr txBox="1">
            <a:spLocks noGrp="1"/>
          </p:cNvSpPr>
          <p:nvPr>
            <p:ph type="title"/>
          </p:nvPr>
        </p:nvSpPr>
        <p:spPr bwMode="auto">
          <a:xfrm>
            <a:off x="550863" y="760413"/>
            <a:ext cx="6107112" cy="395287"/>
          </a:xfrm>
          <a:prstGeom prst="rect">
            <a:avLst/>
          </a:prstGeom>
          <a:noFill/>
          <a:ln w="9525">
            <a:noFill/>
            <a:miter lim="800000"/>
            <a:headEnd/>
            <a:tailEnd/>
          </a:ln>
        </p:spPr>
        <p:txBody>
          <a:bodyPr vert="horz" wrap="square" lIns="0" tIns="0" rIns="0" bIns="0" numCol="1" anchor="b" anchorCtr="0" compatLnSpc="1">
            <a:prstTxWarp prst="textNoShape">
              <a:avLst/>
            </a:prstTxWarp>
          </a:bodyPr>
          <a:lstStyle/>
          <a:p>
            <a:pPr lvl="0"/>
            <a:endParaRPr lang="en-US" smtClean="0">
              <a:sym typeface="Arial" charset="0"/>
            </a:endParaRPr>
          </a:p>
        </p:txBody>
      </p:sp>
      <p:sp>
        <p:nvSpPr>
          <p:cNvPr id="1027" name="Google Shape;7;p1"/>
          <p:cNvSpPr txBox="1">
            <a:spLocks noGrp="1"/>
          </p:cNvSpPr>
          <p:nvPr>
            <p:ph type="body" idx="1"/>
          </p:nvPr>
        </p:nvSpPr>
        <p:spPr bwMode="auto">
          <a:xfrm>
            <a:off x="550863" y="1354138"/>
            <a:ext cx="6107112" cy="3033712"/>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endParaRPr lang="en-US" smtClean="0">
              <a:sym typeface="Arial" charset="0"/>
            </a:endParaRPr>
          </a:p>
        </p:txBody>
      </p:sp>
      <p:sp>
        <p:nvSpPr>
          <p:cNvPr id="1028" name="Google Shape;8;p1"/>
          <p:cNvSpPr txBox="1">
            <a:spLocks noGrp="1"/>
          </p:cNvSpPr>
          <p:nvPr>
            <p:ph type="sldNum" idx="12"/>
          </p:nvPr>
        </p:nvSpPr>
        <p:spPr bwMode="auto">
          <a:xfrm>
            <a:off x="8345488" y="4687888"/>
            <a:ext cx="569912" cy="455612"/>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lvl1pPr algn="ctr">
              <a:buClr>
                <a:srgbClr val="000000"/>
              </a:buClr>
              <a:buFont typeface="Arial" charset="0"/>
              <a:buNone/>
              <a:defRPr sz="1300">
                <a:solidFill>
                  <a:srgbClr val="FFFFFF"/>
                </a:solidFill>
                <a:latin typeface="Oswald" charset="0"/>
                <a:sym typeface="Oswald" charset="0"/>
              </a:defRPr>
            </a:lvl1pPr>
          </a:lstStyle>
          <a:p>
            <a:pPr>
              <a:defRPr/>
            </a:pPr>
            <a:fld id="{DBF96B4C-D07C-4874-AEF5-6D5E80643442}" type="slidenum">
              <a:rPr lang="en-US"/>
              <a:pPr>
                <a:defRPr/>
              </a:pPr>
              <a:t>‹#›</a:t>
            </a:fld>
            <a:endParaRPr lang="en-US"/>
          </a:p>
        </p:txBody>
      </p:sp>
    </p:spTree>
  </p:cSld>
  <p:clrMap bg1="lt1" tx1="dk1" bg2="dk2" tx2="lt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Lst>
  <p:transition>
    <p:fade thruBlk="1"/>
  </p:transition>
  <p:hf hdr="0" ftr="0" dt="0"/>
  <p:txStyles>
    <p:titleStyle>
      <a:defPPr marR="0" lvl="0" algn="l" rtl="0">
        <a:lnSpc>
          <a:spcPct val="100000"/>
        </a:lnSpc>
        <a:spcBef>
          <a:spcPts val="0"/>
        </a:spcBef>
        <a:spcAft>
          <a:spcPts val="0"/>
        </a:spcAft>
      </a:defPPr>
      <a:lvl1pPr algn="l" rtl="0" eaLnBrk="0" fontAlgn="base" hangingPunct="0">
        <a:spcBef>
          <a:spcPct val="0"/>
        </a:spcBef>
        <a:spcAft>
          <a:spcPct val="0"/>
        </a:spcAft>
        <a:buClr>
          <a:srgbClr val="000000"/>
        </a:buClr>
        <a:buFont typeface="Arial" charset="0"/>
        <a:defRPr sz="1400">
          <a:solidFill>
            <a:srgbClr val="000000"/>
          </a:solidFill>
          <a:latin typeface="Arial"/>
          <a:ea typeface="Arial"/>
          <a:cs typeface="Arial"/>
          <a:sym typeface="Arial" charset="0"/>
        </a:defRPr>
      </a:lvl1pPr>
      <a:lvl2pPr lvl="1" algn="l" rtl="0" eaLnBrk="0" fontAlgn="base" hangingPunct="0">
        <a:spcBef>
          <a:spcPct val="0"/>
        </a:spcBef>
        <a:spcAft>
          <a:spcPct val="0"/>
        </a:spcAft>
        <a:buClr>
          <a:srgbClr val="000000"/>
        </a:buClr>
        <a:buFont typeface="Arial" charset="0"/>
        <a:defRPr sz="1400">
          <a:solidFill>
            <a:srgbClr val="000000"/>
          </a:solidFill>
          <a:latin typeface="Arial"/>
          <a:ea typeface="Arial"/>
          <a:cs typeface="Arial"/>
          <a:sym typeface="Arial" charset="0"/>
        </a:defRPr>
      </a:lvl2pPr>
      <a:lvl3pPr lvl="2" algn="l" rtl="0" eaLnBrk="0" fontAlgn="base" hangingPunct="0">
        <a:spcBef>
          <a:spcPct val="0"/>
        </a:spcBef>
        <a:spcAft>
          <a:spcPct val="0"/>
        </a:spcAft>
        <a:buClr>
          <a:srgbClr val="000000"/>
        </a:buClr>
        <a:buFont typeface="Arial" charset="0"/>
        <a:defRPr sz="1400">
          <a:solidFill>
            <a:srgbClr val="000000"/>
          </a:solidFill>
          <a:latin typeface="Arial"/>
          <a:ea typeface="Arial"/>
          <a:cs typeface="Arial"/>
          <a:sym typeface="Arial" charset="0"/>
        </a:defRPr>
      </a:lvl3pPr>
      <a:lvl4pPr lvl="3" algn="l" rtl="0" eaLnBrk="0" fontAlgn="base" hangingPunct="0">
        <a:spcBef>
          <a:spcPct val="0"/>
        </a:spcBef>
        <a:spcAft>
          <a:spcPct val="0"/>
        </a:spcAft>
        <a:buClr>
          <a:srgbClr val="000000"/>
        </a:buClr>
        <a:buFont typeface="Arial" charset="0"/>
        <a:defRPr sz="1400">
          <a:solidFill>
            <a:srgbClr val="000000"/>
          </a:solidFill>
          <a:latin typeface="Arial"/>
          <a:ea typeface="Arial"/>
          <a:cs typeface="Arial"/>
          <a:sym typeface="Arial" charset="0"/>
        </a:defRPr>
      </a:lvl4pPr>
      <a:lvl5pPr lvl="4" algn="l" rtl="0" eaLnBrk="0" fontAlgn="base" hangingPunct="0">
        <a:spcBef>
          <a:spcPct val="0"/>
        </a:spcBef>
        <a:spcAft>
          <a:spcPct val="0"/>
        </a:spcAft>
        <a:buClr>
          <a:srgbClr val="000000"/>
        </a:buClr>
        <a:buFont typeface="Arial" charset="0"/>
        <a:defRPr sz="1400">
          <a:solidFill>
            <a:srgbClr val="000000"/>
          </a:solidFill>
          <a:latin typeface="Arial"/>
          <a:ea typeface="Arial"/>
          <a:cs typeface="Arial"/>
          <a:sym typeface="Arial" charset="0"/>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L="342900" indent="-342900" algn="l" rtl="0" eaLnBrk="0" fontAlgn="base" hangingPunct="0">
        <a:spcBef>
          <a:spcPct val="0"/>
        </a:spcBef>
        <a:spcAft>
          <a:spcPct val="0"/>
        </a:spcAft>
        <a:buClr>
          <a:srgbClr val="000000"/>
        </a:buClr>
        <a:buFont typeface="Arial" charset="0"/>
        <a:defRPr sz="1400">
          <a:solidFill>
            <a:srgbClr val="000000"/>
          </a:solidFill>
          <a:latin typeface="Arial"/>
          <a:ea typeface="Arial"/>
          <a:cs typeface="Arial"/>
          <a:sym typeface="Arial" charset="0"/>
        </a:defRPr>
      </a:lvl1pPr>
      <a:lvl2pPr marL="742950" lvl="1" indent="-285750" algn="l" rtl="0" eaLnBrk="0" fontAlgn="base" hangingPunct="0">
        <a:spcBef>
          <a:spcPct val="0"/>
        </a:spcBef>
        <a:spcAft>
          <a:spcPct val="0"/>
        </a:spcAft>
        <a:buClr>
          <a:srgbClr val="000000"/>
        </a:buClr>
        <a:buFont typeface="Arial" charset="0"/>
        <a:defRPr sz="1400">
          <a:solidFill>
            <a:srgbClr val="000000"/>
          </a:solidFill>
          <a:latin typeface="Arial"/>
          <a:ea typeface="Arial"/>
          <a:cs typeface="Arial"/>
          <a:sym typeface="Arial" charset="0"/>
        </a:defRPr>
      </a:lvl2pPr>
      <a:lvl3pPr marL="1143000" lvl="2" indent="-228600" algn="l" rtl="0" eaLnBrk="0" fontAlgn="base" hangingPunct="0">
        <a:spcBef>
          <a:spcPct val="0"/>
        </a:spcBef>
        <a:spcAft>
          <a:spcPct val="0"/>
        </a:spcAft>
        <a:buClr>
          <a:srgbClr val="000000"/>
        </a:buClr>
        <a:buFont typeface="Arial" charset="0"/>
        <a:defRPr sz="1400">
          <a:solidFill>
            <a:srgbClr val="000000"/>
          </a:solidFill>
          <a:latin typeface="Arial"/>
          <a:ea typeface="Arial"/>
          <a:cs typeface="Arial"/>
          <a:sym typeface="Arial" charset="0"/>
        </a:defRPr>
      </a:lvl3pPr>
      <a:lvl4pPr marL="1600200" lvl="3" indent="-228600" algn="l" rtl="0" eaLnBrk="0" fontAlgn="base" hangingPunct="0">
        <a:spcBef>
          <a:spcPct val="0"/>
        </a:spcBef>
        <a:spcAft>
          <a:spcPct val="0"/>
        </a:spcAft>
        <a:buClr>
          <a:srgbClr val="000000"/>
        </a:buClr>
        <a:buFont typeface="Arial" charset="0"/>
        <a:defRPr sz="1400">
          <a:solidFill>
            <a:srgbClr val="000000"/>
          </a:solidFill>
          <a:latin typeface="Arial"/>
          <a:ea typeface="Arial"/>
          <a:cs typeface="Arial"/>
          <a:sym typeface="Arial" charset="0"/>
        </a:defRPr>
      </a:lvl4pPr>
      <a:lvl5pPr marL="2057400" lvl="4" indent="-228600" algn="l" rtl="0" eaLnBrk="0" fontAlgn="base" hangingPunct="0">
        <a:spcBef>
          <a:spcPct val="0"/>
        </a:spcBef>
        <a:spcAft>
          <a:spcPct val="0"/>
        </a:spcAft>
        <a:buClr>
          <a:srgbClr val="000000"/>
        </a:buClr>
        <a:buFont typeface="Arial" charset="0"/>
        <a:defRPr sz="1400">
          <a:solidFill>
            <a:srgbClr val="000000"/>
          </a:solidFill>
          <a:latin typeface="Arial"/>
          <a:ea typeface="Arial"/>
          <a:cs typeface="Arial"/>
          <a:sym typeface="Arial" charset="0"/>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Google Shape;126;p12"/>
          <p:cNvSpPr txBox="1">
            <a:spLocks noGrp="1"/>
          </p:cNvSpPr>
          <p:nvPr>
            <p:ph type="ctrTitle"/>
          </p:nvPr>
        </p:nvSpPr>
        <p:spPr>
          <a:xfrm>
            <a:off x="0" y="1131888"/>
            <a:ext cx="3419475" cy="1212850"/>
          </a:xfrm>
        </p:spPr>
        <p:txBody>
          <a:bodyPr/>
          <a:lstStyle/>
          <a:p>
            <a:pPr algn="ctr" eaLnBrk="1" hangingPunct="1">
              <a:lnSpc>
                <a:spcPct val="90000"/>
              </a:lnSpc>
              <a:spcBef>
                <a:spcPct val="0"/>
              </a:spcBef>
              <a:spcAft>
                <a:spcPct val="0"/>
              </a:spcAft>
              <a:buClr>
                <a:srgbClr val="FFFFFF"/>
              </a:buClr>
              <a:buFont typeface="Oswald" charset="0"/>
              <a:buNone/>
            </a:pPr>
            <a:r>
              <a:rPr lang="en-IN" sz="2600" b="1" smtClean="0">
                <a:solidFill>
                  <a:schemeClr val="tx1"/>
                </a:solidFill>
                <a:latin typeface="Times New Roman" pitchFamily="18" charset="0"/>
                <a:ea typeface="Oswald" charset="0"/>
                <a:cs typeface="Times New Roman" pitchFamily="18" charset="0"/>
                <a:sym typeface="Oswald" charset="0"/>
              </a:rPr>
              <a:t>International Business Communication Ass-2</a:t>
            </a:r>
            <a:r>
              <a:rPr lang="en-IN" sz="2600" b="1" smtClean="0">
                <a:solidFill>
                  <a:schemeClr val="bg1"/>
                </a:solidFill>
                <a:latin typeface="Times New Roman" pitchFamily="18" charset="0"/>
                <a:ea typeface="Oswald" charset="0"/>
                <a:cs typeface="Times New Roman" pitchFamily="18" charset="0"/>
                <a:sym typeface="Oswald" charset="0"/>
              </a:rPr>
              <a:t/>
            </a:r>
            <a:br>
              <a:rPr lang="en-IN" sz="2600" b="1" smtClean="0">
                <a:solidFill>
                  <a:schemeClr val="bg1"/>
                </a:solidFill>
                <a:latin typeface="Times New Roman" pitchFamily="18" charset="0"/>
                <a:ea typeface="Oswald" charset="0"/>
                <a:cs typeface="Times New Roman" pitchFamily="18" charset="0"/>
                <a:sym typeface="Oswald" charset="0"/>
              </a:rPr>
            </a:br>
            <a:r>
              <a:rPr lang="en-IN" sz="2600" b="1" smtClean="0">
                <a:solidFill>
                  <a:schemeClr val="bg1"/>
                </a:solidFill>
                <a:latin typeface="Times New Roman" pitchFamily="18" charset="0"/>
                <a:ea typeface="Oswald" charset="0"/>
                <a:cs typeface="Times New Roman" pitchFamily="18" charset="0"/>
                <a:sym typeface="Oswald" charset="0"/>
              </a:rPr>
              <a:t/>
            </a:r>
            <a:br>
              <a:rPr lang="en-IN" sz="2600" b="1" smtClean="0">
                <a:solidFill>
                  <a:schemeClr val="bg1"/>
                </a:solidFill>
                <a:latin typeface="Times New Roman" pitchFamily="18" charset="0"/>
                <a:ea typeface="Oswald" charset="0"/>
                <a:cs typeface="Times New Roman" pitchFamily="18" charset="0"/>
                <a:sym typeface="Oswald" charset="0"/>
              </a:rPr>
            </a:br>
            <a:endParaRPr lang="en-US" sz="2600" b="1" smtClean="0">
              <a:solidFill>
                <a:schemeClr val="bg1"/>
              </a:solidFill>
              <a:latin typeface="Times New Roman" pitchFamily="18" charset="0"/>
              <a:ea typeface="Oswald" charset="0"/>
              <a:cs typeface="Times New Roman" pitchFamily="18" charset="0"/>
              <a:sym typeface="Oswald" charset="0"/>
            </a:endParaRPr>
          </a:p>
        </p:txBody>
      </p:sp>
      <p:pic>
        <p:nvPicPr>
          <p:cNvPr id="10242" name="Google Shape;127;p12"/>
          <p:cNvPicPr preferRelativeResize="0">
            <a:picLocks noChangeAspect="1" noChangeArrowheads="1"/>
          </p:cNvPicPr>
          <p:nvPr/>
        </p:nvPicPr>
        <p:blipFill>
          <a:blip r:embed="rId3"/>
          <a:srcRect l="6586" t="22310" b="9773"/>
          <a:stretch>
            <a:fillRect/>
          </a:stretch>
        </p:blipFill>
        <p:spPr bwMode="auto">
          <a:xfrm>
            <a:off x="3924300" y="0"/>
            <a:ext cx="5054600" cy="5143500"/>
          </a:xfrm>
          <a:prstGeom prst="rect">
            <a:avLst/>
          </a:prstGeom>
          <a:noFill/>
          <a:ln w="9525">
            <a:noFill/>
            <a:miter lim="800000"/>
            <a:headEnd/>
            <a:tailEnd/>
          </a:ln>
        </p:spPr>
      </p:pic>
      <p:sp>
        <p:nvSpPr>
          <p:cNvPr id="10243" name="Google Shape;128;p12"/>
          <p:cNvSpPr>
            <a:spLocks/>
          </p:cNvSpPr>
          <p:nvPr/>
        </p:nvSpPr>
        <p:spPr bwMode="auto">
          <a:xfrm>
            <a:off x="3649663" y="0"/>
            <a:ext cx="565150" cy="1700213"/>
          </a:xfrm>
          <a:custGeom>
            <a:avLst/>
            <a:gdLst>
              <a:gd name="T0" fmla="*/ 0 w 21600"/>
              <a:gd name="T1" fmla="*/ 0 h 21600"/>
              <a:gd name="T2" fmla="*/ 0 w 21600"/>
              <a:gd name="T3" fmla="*/ 21600 h 21600"/>
              <a:gd name="T4" fmla="*/ 21600 w 21600"/>
              <a:gd name="T5" fmla="*/ 20304 h 21600"/>
              <a:gd name="T6" fmla="*/ 21600 w 21600"/>
              <a:gd name="T7" fmla="*/ 0 h 21600"/>
              <a:gd name="T8" fmla="*/ 0 w 21600"/>
              <a:gd name="T9" fmla="*/ 0 h 21600"/>
              <a:gd name="T10" fmla="*/ 0 60000 65536"/>
              <a:gd name="T11" fmla="*/ 0 60000 65536"/>
              <a:gd name="T12" fmla="*/ 0 60000 65536"/>
              <a:gd name="T13" fmla="*/ 0 60000 65536"/>
              <a:gd name="T14" fmla="*/ 0 60000 65536"/>
              <a:gd name="T15" fmla="*/ 0 w 21600"/>
              <a:gd name="T16" fmla="*/ 0 h 21600"/>
              <a:gd name="T17" fmla="*/ 21600 w 21600"/>
              <a:gd name="T18" fmla="*/ 21600 h 21600"/>
            </a:gdLst>
            <a:ahLst/>
            <a:cxnLst>
              <a:cxn ang="T10">
                <a:pos x="T0" y="T1"/>
              </a:cxn>
              <a:cxn ang="T11">
                <a:pos x="T2" y="T3"/>
              </a:cxn>
              <a:cxn ang="T12">
                <a:pos x="T4" y="T5"/>
              </a:cxn>
              <a:cxn ang="T13">
                <a:pos x="T6" y="T7"/>
              </a:cxn>
              <a:cxn ang="T14">
                <a:pos x="T8" y="T9"/>
              </a:cxn>
            </a:cxnLst>
            <a:rect l="T15" t="T16" r="T17" b="T18"/>
            <a:pathLst>
              <a:path w="21600" h="21600" extrusionOk="0">
                <a:moveTo>
                  <a:pt x="0" y="0"/>
                </a:moveTo>
                <a:lnTo>
                  <a:pt x="0" y="21600"/>
                </a:lnTo>
                <a:lnTo>
                  <a:pt x="21600" y="20304"/>
                </a:lnTo>
                <a:lnTo>
                  <a:pt x="21600" y="0"/>
                </a:lnTo>
                <a:lnTo>
                  <a:pt x="0" y="0"/>
                </a:lnTo>
                <a:close/>
              </a:path>
            </a:pathLst>
          </a:custGeom>
          <a:solidFill>
            <a:srgbClr val="0DB8CC">
              <a:alpha val="43529"/>
            </a:srgbClr>
          </a:solidFill>
          <a:ln w="9525">
            <a:noFill/>
            <a:round/>
            <a:headEnd/>
            <a:tailEnd/>
          </a:ln>
        </p:spPr>
        <p:txBody>
          <a:bodyPr lIns="45700" tIns="45700" rIns="45700" bIns="45700" anchor="ctr"/>
          <a:lstStyle/>
          <a:p>
            <a:endParaRPr lang="en-US"/>
          </a:p>
        </p:txBody>
      </p:sp>
      <p:sp>
        <p:nvSpPr>
          <p:cNvPr id="10244" name="Google Shape;129;p12"/>
          <p:cNvSpPr>
            <a:spLocks/>
          </p:cNvSpPr>
          <p:nvPr/>
        </p:nvSpPr>
        <p:spPr bwMode="auto">
          <a:xfrm>
            <a:off x="5580063" y="700088"/>
            <a:ext cx="1314450" cy="2119312"/>
          </a:xfrm>
          <a:custGeom>
            <a:avLst/>
            <a:gdLst>
              <a:gd name="T0" fmla="*/ 0 w 21600"/>
              <a:gd name="T1" fmla="*/ 21600 h 21600"/>
              <a:gd name="T2" fmla="*/ 21600 w 21600"/>
              <a:gd name="T3" fmla="*/ 19177 h 21600"/>
              <a:gd name="T4" fmla="*/ 21600 w 21600"/>
              <a:gd name="T5" fmla="*/ 0 h 21600"/>
              <a:gd name="T6" fmla="*/ 0 w 21600"/>
              <a:gd name="T7" fmla="*/ 2423 h 21600"/>
              <a:gd name="T8" fmla="*/ 0 w 21600"/>
              <a:gd name="T9" fmla="*/ 21600 h 21600"/>
              <a:gd name="T10" fmla="*/ 0 60000 65536"/>
              <a:gd name="T11" fmla="*/ 0 60000 65536"/>
              <a:gd name="T12" fmla="*/ 0 60000 65536"/>
              <a:gd name="T13" fmla="*/ 0 60000 65536"/>
              <a:gd name="T14" fmla="*/ 0 60000 65536"/>
              <a:gd name="T15" fmla="*/ 0 w 21600"/>
              <a:gd name="T16" fmla="*/ 0 h 21600"/>
              <a:gd name="T17" fmla="*/ 21600 w 21600"/>
              <a:gd name="T18" fmla="*/ 21600 h 21600"/>
            </a:gdLst>
            <a:ahLst/>
            <a:cxnLst>
              <a:cxn ang="T10">
                <a:pos x="T0" y="T1"/>
              </a:cxn>
              <a:cxn ang="T11">
                <a:pos x="T2" y="T3"/>
              </a:cxn>
              <a:cxn ang="T12">
                <a:pos x="T4" y="T5"/>
              </a:cxn>
              <a:cxn ang="T13">
                <a:pos x="T6" y="T7"/>
              </a:cxn>
              <a:cxn ang="T14">
                <a:pos x="T8" y="T9"/>
              </a:cxn>
            </a:cxnLst>
            <a:rect l="T15" t="T16" r="T17" b="T18"/>
            <a:pathLst>
              <a:path w="21600" h="21600" extrusionOk="0">
                <a:moveTo>
                  <a:pt x="0" y="21600"/>
                </a:moveTo>
                <a:lnTo>
                  <a:pt x="21600" y="19177"/>
                </a:lnTo>
                <a:lnTo>
                  <a:pt x="21600" y="0"/>
                </a:lnTo>
                <a:lnTo>
                  <a:pt x="0" y="2423"/>
                </a:lnTo>
                <a:lnTo>
                  <a:pt x="0" y="21600"/>
                </a:lnTo>
                <a:close/>
              </a:path>
            </a:pathLst>
          </a:custGeom>
          <a:solidFill>
            <a:srgbClr val="FFA604">
              <a:alpha val="45882"/>
            </a:srgbClr>
          </a:solidFill>
          <a:ln w="9525">
            <a:noFill/>
            <a:round/>
            <a:headEnd/>
            <a:tailEnd/>
          </a:ln>
        </p:spPr>
        <p:txBody>
          <a:bodyPr lIns="45700" tIns="45700" rIns="45700" bIns="45700" anchor="ctr"/>
          <a:lstStyle/>
          <a:p>
            <a:endParaRPr lang="en-US"/>
          </a:p>
        </p:txBody>
      </p:sp>
      <p:sp>
        <p:nvSpPr>
          <p:cNvPr id="10245" name="Google Shape;130;p12"/>
          <p:cNvSpPr>
            <a:spLocks/>
          </p:cNvSpPr>
          <p:nvPr/>
        </p:nvSpPr>
        <p:spPr bwMode="auto">
          <a:xfrm>
            <a:off x="7813675" y="3276600"/>
            <a:ext cx="892175" cy="1166813"/>
          </a:xfrm>
          <a:custGeom>
            <a:avLst/>
            <a:gdLst>
              <a:gd name="T0" fmla="*/ 0 w 21600"/>
              <a:gd name="T1" fmla="*/ 21600 h 21600"/>
              <a:gd name="T2" fmla="*/ 21600 w 21600"/>
              <a:gd name="T3" fmla="*/ 18611 h 21600"/>
              <a:gd name="T4" fmla="*/ 21600 w 21600"/>
              <a:gd name="T5" fmla="*/ 0 h 21600"/>
              <a:gd name="T6" fmla="*/ 0 w 21600"/>
              <a:gd name="T7" fmla="*/ 2989 h 21600"/>
              <a:gd name="T8" fmla="*/ 0 w 21600"/>
              <a:gd name="T9" fmla="*/ 21600 h 21600"/>
              <a:gd name="T10" fmla="*/ 0 60000 65536"/>
              <a:gd name="T11" fmla="*/ 0 60000 65536"/>
              <a:gd name="T12" fmla="*/ 0 60000 65536"/>
              <a:gd name="T13" fmla="*/ 0 60000 65536"/>
              <a:gd name="T14" fmla="*/ 0 60000 65536"/>
              <a:gd name="T15" fmla="*/ 0 w 21600"/>
              <a:gd name="T16" fmla="*/ 0 h 21600"/>
              <a:gd name="T17" fmla="*/ 21600 w 21600"/>
              <a:gd name="T18" fmla="*/ 21600 h 21600"/>
            </a:gdLst>
            <a:ahLst/>
            <a:cxnLst>
              <a:cxn ang="T10">
                <a:pos x="T0" y="T1"/>
              </a:cxn>
              <a:cxn ang="T11">
                <a:pos x="T2" y="T3"/>
              </a:cxn>
              <a:cxn ang="T12">
                <a:pos x="T4" y="T5"/>
              </a:cxn>
              <a:cxn ang="T13">
                <a:pos x="T6" y="T7"/>
              </a:cxn>
              <a:cxn ang="T14">
                <a:pos x="T8" y="T9"/>
              </a:cxn>
            </a:cxnLst>
            <a:rect l="T15" t="T16" r="T17" b="T18"/>
            <a:pathLst>
              <a:path w="21600" h="21600" extrusionOk="0">
                <a:moveTo>
                  <a:pt x="0" y="21600"/>
                </a:moveTo>
                <a:lnTo>
                  <a:pt x="21600" y="18611"/>
                </a:lnTo>
                <a:lnTo>
                  <a:pt x="21600" y="0"/>
                </a:lnTo>
                <a:lnTo>
                  <a:pt x="0" y="2989"/>
                </a:lnTo>
                <a:lnTo>
                  <a:pt x="0" y="21600"/>
                </a:lnTo>
                <a:close/>
              </a:path>
            </a:pathLst>
          </a:custGeom>
          <a:solidFill>
            <a:srgbClr val="FFD104">
              <a:alpha val="48627"/>
            </a:srgbClr>
          </a:solidFill>
          <a:ln w="9525">
            <a:noFill/>
            <a:round/>
            <a:headEnd/>
            <a:tailEnd/>
          </a:ln>
        </p:spPr>
        <p:txBody>
          <a:bodyPr lIns="45700" tIns="45700" rIns="45700" bIns="45700" anchor="ctr"/>
          <a:lstStyle/>
          <a:p>
            <a:endParaRPr lang="en-US"/>
          </a:p>
        </p:txBody>
      </p:sp>
      <p:sp>
        <p:nvSpPr>
          <p:cNvPr id="10246" name="Google Shape;131;p12"/>
          <p:cNvSpPr>
            <a:spLocks/>
          </p:cNvSpPr>
          <p:nvPr/>
        </p:nvSpPr>
        <p:spPr bwMode="auto">
          <a:xfrm>
            <a:off x="7813675" y="306388"/>
            <a:ext cx="892175" cy="2978150"/>
          </a:xfrm>
          <a:custGeom>
            <a:avLst/>
            <a:gdLst>
              <a:gd name="T0" fmla="*/ 0 w 21600"/>
              <a:gd name="T1" fmla="*/ 21600 h 21600"/>
              <a:gd name="T2" fmla="*/ 21600 w 21600"/>
              <a:gd name="T3" fmla="*/ 20429 h 21600"/>
              <a:gd name="T4" fmla="*/ 21600 w 21600"/>
              <a:gd name="T5" fmla="*/ 0 h 21600"/>
              <a:gd name="T6" fmla="*/ 0 w 21600"/>
              <a:gd name="T7" fmla="*/ 1171 h 21600"/>
              <a:gd name="T8" fmla="*/ 0 w 21600"/>
              <a:gd name="T9" fmla="*/ 21600 h 21600"/>
              <a:gd name="T10" fmla="*/ 0 60000 65536"/>
              <a:gd name="T11" fmla="*/ 0 60000 65536"/>
              <a:gd name="T12" fmla="*/ 0 60000 65536"/>
              <a:gd name="T13" fmla="*/ 0 60000 65536"/>
              <a:gd name="T14" fmla="*/ 0 60000 65536"/>
              <a:gd name="T15" fmla="*/ 0 w 21600"/>
              <a:gd name="T16" fmla="*/ 0 h 21600"/>
              <a:gd name="T17" fmla="*/ 21600 w 21600"/>
              <a:gd name="T18" fmla="*/ 21600 h 21600"/>
            </a:gdLst>
            <a:ahLst/>
            <a:cxnLst>
              <a:cxn ang="T10">
                <a:pos x="T0" y="T1"/>
              </a:cxn>
              <a:cxn ang="T11">
                <a:pos x="T2" y="T3"/>
              </a:cxn>
              <a:cxn ang="T12">
                <a:pos x="T4" y="T5"/>
              </a:cxn>
              <a:cxn ang="T13">
                <a:pos x="T6" y="T7"/>
              </a:cxn>
              <a:cxn ang="T14">
                <a:pos x="T8" y="T9"/>
              </a:cxn>
            </a:cxnLst>
            <a:rect l="T15" t="T16" r="T17" b="T18"/>
            <a:pathLst>
              <a:path w="21600" h="21600" extrusionOk="0">
                <a:moveTo>
                  <a:pt x="0" y="21600"/>
                </a:moveTo>
                <a:lnTo>
                  <a:pt x="21600" y="20429"/>
                </a:lnTo>
                <a:lnTo>
                  <a:pt x="21600" y="0"/>
                </a:lnTo>
                <a:lnTo>
                  <a:pt x="0" y="1171"/>
                </a:lnTo>
                <a:lnTo>
                  <a:pt x="0" y="21600"/>
                </a:lnTo>
                <a:close/>
              </a:path>
            </a:pathLst>
          </a:custGeom>
          <a:solidFill>
            <a:srgbClr val="0DB8CC">
              <a:alpha val="43529"/>
            </a:srgbClr>
          </a:solidFill>
          <a:ln w="9525">
            <a:noFill/>
            <a:round/>
            <a:headEnd/>
            <a:tailEnd/>
          </a:ln>
        </p:spPr>
        <p:txBody>
          <a:bodyPr lIns="45700" tIns="45700" rIns="45700" bIns="45700" anchor="ctr"/>
          <a:lstStyle/>
          <a:p>
            <a:endParaRPr lang="en-US"/>
          </a:p>
        </p:txBody>
      </p:sp>
      <p:pic>
        <p:nvPicPr>
          <p:cNvPr id="10247" name="Picture 2"/>
          <p:cNvPicPr>
            <a:picLocks noChangeAspect="1" noChangeArrowheads="1"/>
          </p:cNvPicPr>
          <p:nvPr/>
        </p:nvPicPr>
        <p:blipFill>
          <a:blip r:embed="rId4"/>
          <a:srcRect/>
          <a:stretch>
            <a:fillRect/>
          </a:stretch>
        </p:blipFill>
        <p:spPr bwMode="auto">
          <a:xfrm>
            <a:off x="0" y="2714625"/>
            <a:ext cx="4286250" cy="2428875"/>
          </a:xfrm>
          <a:prstGeom prst="rect">
            <a:avLst/>
          </a:prstGeom>
          <a:noFill/>
          <a:ln w="9525">
            <a:noFill/>
            <a:miter lim="800000"/>
            <a:headEnd/>
            <a:tailEnd/>
          </a:ln>
        </p:spPr>
      </p:pic>
      <p:sp>
        <p:nvSpPr>
          <p:cNvPr id="10254" name="Rectangle 14"/>
          <p:cNvSpPr>
            <a:spLocks noChangeArrowheads="1"/>
          </p:cNvSpPr>
          <p:nvPr/>
        </p:nvSpPr>
        <p:spPr bwMode="auto">
          <a:xfrm>
            <a:off x="5076825" y="0"/>
            <a:ext cx="4446588" cy="2538413"/>
          </a:xfrm>
          <a:prstGeom prst="rect">
            <a:avLst/>
          </a:prstGeom>
          <a:noFill/>
          <a:ln w="9525">
            <a:noFill/>
            <a:miter lim="800000"/>
            <a:headEnd/>
            <a:tailEnd/>
          </a:ln>
          <a:effectLst/>
        </p:spPr>
        <p:txBody>
          <a:bodyPr>
            <a:spAutoFit/>
          </a:bodyPr>
          <a:lstStyle/>
          <a:p>
            <a:pPr>
              <a:spcBef>
                <a:spcPct val="50000"/>
              </a:spcBef>
            </a:pPr>
            <a:r>
              <a:rPr lang="en-US" b="1">
                <a:solidFill>
                  <a:srgbClr val="290107"/>
                </a:solidFill>
              </a:rPr>
              <a:t>LCBB6001</a:t>
            </a:r>
          </a:p>
          <a:p>
            <a:pPr>
              <a:spcBef>
                <a:spcPct val="50000"/>
              </a:spcBef>
            </a:pPr>
            <a:r>
              <a:rPr lang="en-US" b="1">
                <a:solidFill>
                  <a:srgbClr val="290107"/>
                </a:solidFill>
              </a:rPr>
              <a:t>Group Assessment</a:t>
            </a:r>
          </a:p>
          <a:p>
            <a:pPr>
              <a:spcBef>
                <a:spcPct val="50000"/>
              </a:spcBef>
            </a:pPr>
            <a:r>
              <a:rPr lang="en-US" b="1">
                <a:solidFill>
                  <a:srgbClr val="290107"/>
                </a:solidFill>
              </a:rPr>
              <a:t>Andreea Madalina Tudor (team leader)-1905219</a:t>
            </a:r>
          </a:p>
          <a:p>
            <a:pPr>
              <a:spcBef>
                <a:spcPct val="50000"/>
              </a:spcBef>
            </a:pPr>
            <a:r>
              <a:rPr lang="en-US" b="1">
                <a:solidFill>
                  <a:srgbClr val="290107"/>
                </a:solidFill>
              </a:rPr>
              <a:t>Catalina Alexandra Cobzaru-1913403</a:t>
            </a:r>
          </a:p>
          <a:p>
            <a:pPr>
              <a:spcBef>
                <a:spcPct val="50000"/>
              </a:spcBef>
            </a:pPr>
            <a:r>
              <a:rPr lang="en-US" b="1">
                <a:solidFill>
                  <a:srgbClr val="290107"/>
                </a:solidFill>
              </a:rPr>
              <a:t>Andreea Diana Carabus-1914045</a:t>
            </a:r>
          </a:p>
          <a:p>
            <a:pPr>
              <a:spcBef>
                <a:spcPct val="50000"/>
              </a:spcBef>
            </a:pPr>
            <a:r>
              <a:rPr lang="en-US" b="1">
                <a:solidFill>
                  <a:srgbClr val="290107"/>
                </a:solidFill>
              </a:rPr>
              <a:t>Lucian Constantin Carabus-1914047</a:t>
            </a:r>
          </a:p>
          <a:p>
            <a:pPr>
              <a:spcBef>
                <a:spcPct val="50000"/>
              </a:spcBef>
            </a:pPr>
            <a:endParaRPr lang="en-US" b="1">
              <a:solidFill>
                <a:srgbClr val="290107"/>
              </a:solidFill>
            </a:endParaRPr>
          </a:p>
          <a:p>
            <a:pPr>
              <a:spcBef>
                <a:spcPct val="50000"/>
              </a:spcBef>
            </a:pPr>
            <a:r>
              <a:rPr lang="en-US" b="1">
                <a:solidFill>
                  <a:srgbClr val="290107"/>
                </a:solidFill>
              </a:rPr>
              <a:t>Lecturer: Husam Alharahsheh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Google Shape;136;p13"/>
          <p:cNvSpPr txBox="1">
            <a:spLocks noGrp="1"/>
          </p:cNvSpPr>
          <p:nvPr>
            <p:ph type="title"/>
          </p:nvPr>
        </p:nvSpPr>
        <p:spPr>
          <a:xfrm>
            <a:off x="550863" y="760413"/>
            <a:ext cx="6107112" cy="395287"/>
          </a:xfrm>
        </p:spPr>
        <p:txBody>
          <a:bodyPr/>
          <a:lstStyle/>
          <a:p>
            <a:pPr algn="ctr" eaLnBrk="1" hangingPunct="1">
              <a:lnSpc>
                <a:spcPct val="90000"/>
              </a:lnSpc>
              <a:spcBef>
                <a:spcPct val="0"/>
              </a:spcBef>
              <a:spcAft>
                <a:spcPct val="0"/>
              </a:spcAft>
              <a:buClr>
                <a:schemeClr val="accent1"/>
              </a:buClr>
              <a:buFont typeface="Oswald" charset="0"/>
              <a:buNone/>
            </a:pPr>
            <a:r>
              <a:rPr lang="en-US" sz="2400" b="1" smtClean="0">
                <a:solidFill>
                  <a:srgbClr val="FF0000"/>
                </a:solidFill>
                <a:latin typeface="Times New Roman" pitchFamily="18" charset="0"/>
                <a:ea typeface="Oswald" charset="0"/>
                <a:cs typeface="Times New Roman" pitchFamily="18" charset="0"/>
                <a:sym typeface="Oswald" charset="0"/>
              </a:rPr>
              <a:t>Table of Content</a:t>
            </a:r>
          </a:p>
        </p:txBody>
      </p:sp>
      <p:sp>
        <p:nvSpPr>
          <p:cNvPr id="138" name="Google Shape;138;p13"/>
          <p:cNvSpPr txBox="1">
            <a:spLocks noGrp="1"/>
          </p:cNvSpPr>
          <p:nvPr>
            <p:ph type="body" idx="1"/>
          </p:nvPr>
        </p:nvSpPr>
        <p:spPr>
          <a:xfrm>
            <a:off x="550500" y="1353950"/>
            <a:ext cx="6093202" cy="3789550"/>
          </a:xfrm>
        </p:spPr>
        <p:txBody>
          <a:bodyPr/>
          <a:lstStyle/>
          <a:p>
            <a:pPr eaLnBrk="1" fontAlgn="auto" hangingPunct="1">
              <a:lnSpc>
                <a:spcPct val="115000"/>
              </a:lnSpc>
              <a:buClr>
                <a:schemeClr val="accent2"/>
              </a:buClr>
              <a:buFont typeface="News Cycle"/>
              <a:buChar char="▸"/>
              <a:defRPr/>
            </a:pPr>
            <a:r>
              <a:rPr lang="en-US" sz="1350" b="1" dirty="0">
                <a:solidFill>
                  <a:srgbClr val="0070C0"/>
                </a:solidFill>
                <a:latin typeface="Times New Roman" pitchFamily="18" charset="0"/>
                <a:ea typeface="News Cycle"/>
                <a:cs typeface="Times New Roman" pitchFamily="18" charset="0"/>
                <a:sym typeface="News Cycle"/>
              </a:rPr>
              <a:t>Introduction </a:t>
            </a:r>
          </a:p>
          <a:p>
            <a:pPr eaLnBrk="1" fontAlgn="auto" hangingPunct="1">
              <a:lnSpc>
                <a:spcPct val="115000"/>
              </a:lnSpc>
              <a:buClr>
                <a:schemeClr val="accent2"/>
              </a:buClr>
              <a:buFont typeface="News Cycle"/>
              <a:buChar char="▸"/>
              <a:defRPr/>
            </a:pPr>
            <a:r>
              <a:rPr lang="en-US" sz="1350" b="1" dirty="0">
                <a:solidFill>
                  <a:srgbClr val="0070C0"/>
                </a:solidFill>
                <a:latin typeface="Times New Roman" pitchFamily="18" charset="0"/>
                <a:ea typeface="News Cycle"/>
                <a:cs typeface="Times New Roman" pitchFamily="18" charset="0"/>
                <a:sym typeface="News Cycle"/>
              </a:rPr>
              <a:t>Background of the company</a:t>
            </a:r>
          </a:p>
          <a:p>
            <a:pPr eaLnBrk="1" fontAlgn="auto" hangingPunct="1">
              <a:lnSpc>
                <a:spcPct val="115000"/>
              </a:lnSpc>
              <a:buClr>
                <a:schemeClr val="accent2"/>
              </a:buClr>
              <a:buFont typeface="News Cycle"/>
              <a:buChar char="▸"/>
              <a:defRPr/>
            </a:pPr>
            <a:r>
              <a:rPr lang="en-US" sz="1350" b="1" dirty="0">
                <a:solidFill>
                  <a:srgbClr val="0070C0"/>
                </a:solidFill>
                <a:latin typeface="Times New Roman" pitchFamily="18" charset="0"/>
                <a:ea typeface="News Cycle"/>
                <a:cs typeface="Times New Roman" pitchFamily="18" charset="0"/>
                <a:sym typeface="News Cycle"/>
              </a:rPr>
              <a:t>Background of </a:t>
            </a:r>
            <a:r>
              <a:rPr lang="en-US" sz="1350" b="1" dirty="0" err="1">
                <a:solidFill>
                  <a:srgbClr val="0070C0"/>
                </a:solidFill>
                <a:latin typeface="Times New Roman" pitchFamily="18" charset="0"/>
                <a:ea typeface="News Cycle"/>
                <a:cs typeface="Times New Roman" pitchFamily="18" charset="0"/>
                <a:sym typeface="News Cycle"/>
              </a:rPr>
              <a:t>WuMart</a:t>
            </a:r>
            <a:endParaRPr lang="en-US" sz="1350" b="1" dirty="0">
              <a:solidFill>
                <a:srgbClr val="0070C0"/>
              </a:solidFill>
              <a:latin typeface="Times New Roman" pitchFamily="18" charset="0"/>
              <a:ea typeface="News Cycle"/>
              <a:cs typeface="Times New Roman" pitchFamily="18" charset="0"/>
              <a:sym typeface="News Cycle"/>
            </a:endParaRPr>
          </a:p>
          <a:p>
            <a:pPr eaLnBrk="1" fontAlgn="auto" hangingPunct="1">
              <a:lnSpc>
                <a:spcPct val="115000"/>
              </a:lnSpc>
              <a:buClr>
                <a:schemeClr val="accent2"/>
              </a:buClr>
              <a:buFont typeface="News Cycle"/>
              <a:buChar char="▸"/>
              <a:defRPr/>
            </a:pPr>
            <a:r>
              <a:rPr lang="en-US" sz="1350" b="1" dirty="0">
                <a:solidFill>
                  <a:srgbClr val="0070C0"/>
                </a:solidFill>
                <a:latin typeface="Times New Roman" pitchFamily="18" charset="0"/>
                <a:ea typeface="News Cycle"/>
                <a:cs typeface="Times New Roman" pitchFamily="18" charset="0"/>
                <a:sym typeface="News Cycle"/>
              </a:rPr>
              <a:t>Different aspects of cultural challenges faced by Tesco</a:t>
            </a:r>
          </a:p>
          <a:p>
            <a:pPr eaLnBrk="1" fontAlgn="auto" hangingPunct="1">
              <a:lnSpc>
                <a:spcPct val="115000"/>
              </a:lnSpc>
              <a:buClr>
                <a:schemeClr val="accent2"/>
              </a:buClr>
              <a:buFont typeface="News Cycle"/>
              <a:buChar char="▸"/>
              <a:defRPr/>
            </a:pPr>
            <a:r>
              <a:rPr lang="en-US" sz="1350" b="1" dirty="0">
                <a:solidFill>
                  <a:srgbClr val="0070C0"/>
                </a:solidFill>
                <a:latin typeface="Times New Roman" pitchFamily="18" charset="0"/>
                <a:ea typeface="News Cycle"/>
                <a:cs typeface="Times New Roman" pitchFamily="18" charset="0"/>
                <a:sym typeface="News Cycle"/>
              </a:rPr>
              <a:t>Different aspects of cultural challenges faced by </a:t>
            </a:r>
            <a:r>
              <a:rPr lang="en-US" sz="1350" b="1" dirty="0" err="1">
                <a:solidFill>
                  <a:srgbClr val="0070C0"/>
                </a:solidFill>
                <a:latin typeface="Times New Roman" pitchFamily="18" charset="0"/>
                <a:ea typeface="News Cycle"/>
                <a:cs typeface="Times New Roman" pitchFamily="18" charset="0"/>
                <a:sym typeface="News Cycle"/>
              </a:rPr>
              <a:t>Wumar</a:t>
            </a:r>
            <a:endParaRPr lang="en-US" sz="1350" b="1" dirty="0">
              <a:solidFill>
                <a:srgbClr val="0070C0"/>
              </a:solidFill>
              <a:latin typeface="Times New Roman" pitchFamily="18" charset="0"/>
              <a:ea typeface="News Cycle"/>
              <a:cs typeface="Times New Roman" pitchFamily="18" charset="0"/>
              <a:sym typeface="News Cycle"/>
            </a:endParaRPr>
          </a:p>
          <a:p>
            <a:pPr eaLnBrk="1" fontAlgn="auto" hangingPunct="1">
              <a:lnSpc>
                <a:spcPct val="115000"/>
              </a:lnSpc>
              <a:buClr>
                <a:schemeClr val="accent2"/>
              </a:buClr>
              <a:buFont typeface="News Cycle"/>
              <a:buChar char="▸"/>
              <a:defRPr/>
            </a:pPr>
            <a:r>
              <a:rPr lang="en-US" sz="1350" b="1" dirty="0">
                <a:solidFill>
                  <a:srgbClr val="0070C0"/>
                </a:solidFill>
                <a:latin typeface="Times New Roman" pitchFamily="18" charset="0"/>
                <a:ea typeface="News Cycle"/>
                <a:cs typeface="Times New Roman" pitchFamily="18" charset="0"/>
                <a:sym typeface="News Cycle"/>
              </a:rPr>
              <a:t>Different aspects of cultural challenges Faced by Tesco</a:t>
            </a:r>
          </a:p>
          <a:p>
            <a:pPr eaLnBrk="1" fontAlgn="auto" hangingPunct="1">
              <a:lnSpc>
                <a:spcPct val="115000"/>
              </a:lnSpc>
              <a:buClr>
                <a:schemeClr val="accent2"/>
              </a:buClr>
              <a:buFont typeface="News Cycle"/>
              <a:buChar char="▸"/>
              <a:defRPr/>
            </a:pPr>
            <a:r>
              <a:rPr lang="en-US" sz="1350" b="1" dirty="0">
                <a:solidFill>
                  <a:srgbClr val="0070C0"/>
                </a:solidFill>
                <a:latin typeface="Times New Roman" pitchFamily="18" charset="0"/>
                <a:ea typeface="News Cycle"/>
                <a:cs typeface="Times New Roman" pitchFamily="18" charset="0"/>
                <a:sym typeface="News Cycle"/>
              </a:rPr>
              <a:t>Different aspects of cultural challenges Faced by </a:t>
            </a:r>
            <a:r>
              <a:rPr lang="en-US" sz="1350" b="1" dirty="0" err="1">
                <a:solidFill>
                  <a:srgbClr val="0070C0"/>
                </a:solidFill>
                <a:latin typeface="Times New Roman" pitchFamily="18" charset="0"/>
                <a:ea typeface="News Cycle"/>
                <a:cs typeface="Times New Roman" pitchFamily="18" charset="0"/>
                <a:sym typeface="News Cycle"/>
              </a:rPr>
              <a:t>Wumart</a:t>
            </a:r>
            <a:endParaRPr lang="en-US" sz="1350" b="1" dirty="0">
              <a:solidFill>
                <a:srgbClr val="0070C0"/>
              </a:solidFill>
              <a:latin typeface="Times New Roman" pitchFamily="18" charset="0"/>
              <a:ea typeface="News Cycle"/>
              <a:cs typeface="Times New Roman" pitchFamily="18" charset="0"/>
              <a:sym typeface="News Cycle"/>
            </a:endParaRPr>
          </a:p>
          <a:p>
            <a:pPr eaLnBrk="1" fontAlgn="auto" hangingPunct="1">
              <a:lnSpc>
                <a:spcPct val="115000"/>
              </a:lnSpc>
              <a:buClr>
                <a:schemeClr val="accent2"/>
              </a:buClr>
              <a:buFont typeface="News Cycle"/>
              <a:buChar char="▸"/>
              <a:defRPr/>
            </a:pPr>
            <a:r>
              <a:rPr lang="en-US" sz="1350" b="1" dirty="0">
                <a:solidFill>
                  <a:srgbClr val="0070C0"/>
                </a:solidFill>
                <a:latin typeface="Times New Roman" pitchFamily="18" charset="0"/>
                <a:ea typeface="News Cycle"/>
                <a:cs typeface="Times New Roman" pitchFamily="18" charset="0"/>
                <a:sym typeface="News Cycle"/>
              </a:rPr>
              <a:t>Comparison of cultural dimension between UK and China</a:t>
            </a:r>
          </a:p>
          <a:p>
            <a:pPr eaLnBrk="1" fontAlgn="auto" hangingPunct="1">
              <a:lnSpc>
                <a:spcPct val="115000"/>
              </a:lnSpc>
              <a:buClr>
                <a:schemeClr val="accent2"/>
              </a:buClr>
              <a:buFont typeface="News Cycle"/>
              <a:buChar char="▸"/>
              <a:defRPr/>
            </a:pPr>
            <a:r>
              <a:rPr lang="en-US" sz="1350" b="1" dirty="0">
                <a:solidFill>
                  <a:srgbClr val="0070C0"/>
                </a:solidFill>
                <a:latin typeface="Times New Roman" pitchFamily="18" charset="0"/>
                <a:ea typeface="News Cycle"/>
                <a:cs typeface="Times New Roman" pitchFamily="18" charset="0"/>
                <a:sym typeface="News Cycle"/>
              </a:rPr>
              <a:t>Intercultural communication theories</a:t>
            </a:r>
          </a:p>
          <a:p>
            <a:pPr eaLnBrk="1" fontAlgn="auto" hangingPunct="1">
              <a:lnSpc>
                <a:spcPct val="115000"/>
              </a:lnSpc>
              <a:buClr>
                <a:schemeClr val="accent2"/>
              </a:buClr>
              <a:buFont typeface="News Cycle"/>
              <a:buChar char="▸"/>
              <a:defRPr/>
            </a:pPr>
            <a:r>
              <a:rPr lang="en-US" sz="1350" b="1" dirty="0">
                <a:solidFill>
                  <a:srgbClr val="0070C0"/>
                </a:solidFill>
                <a:latin typeface="Times New Roman" pitchFamily="18" charset="0"/>
                <a:ea typeface="News Cycle"/>
                <a:cs typeface="Times New Roman" pitchFamily="18" charset="0"/>
                <a:sym typeface="News Cycle"/>
              </a:rPr>
              <a:t>Intercultural communication theories</a:t>
            </a:r>
          </a:p>
          <a:p>
            <a:pPr eaLnBrk="1" fontAlgn="auto" hangingPunct="1">
              <a:lnSpc>
                <a:spcPct val="115000"/>
              </a:lnSpc>
              <a:buClr>
                <a:schemeClr val="accent2"/>
              </a:buClr>
              <a:buFont typeface="News Cycle"/>
              <a:buChar char="▸"/>
              <a:defRPr/>
            </a:pPr>
            <a:r>
              <a:rPr lang="en-US" sz="1350" b="1" dirty="0">
                <a:solidFill>
                  <a:srgbClr val="0070C0"/>
                </a:solidFill>
                <a:latin typeface="Times New Roman" pitchFamily="18" charset="0"/>
                <a:ea typeface="News Cycle"/>
                <a:cs typeface="Times New Roman" pitchFamily="18" charset="0"/>
                <a:sym typeface="News Cycle"/>
              </a:rPr>
              <a:t>Intercultural communication theories</a:t>
            </a:r>
          </a:p>
          <a:p>
            <a:pPr eaLnBrk="1" fontAlgn="auto" hangingPunct="1">
              <a:lnSpc>
                <a:spcPct val="115000"/>
              </a:lnSpc>
              <a:buClr>
                <a:schemeClr val="accent2"/>
              </a:buClr>
              <a:buFont typeface="News Cycle"/>
              <a:buChar char="▸"/>
              <a:defRPr/>
            </a:pPr>
            <a:r>
              <a:rPr lang="en-US" sz="1350" b="1" dirty="0">
                <a:solidFill>
                  <a:srgbClr val="0070C0"/>
                </a:solidFill>
                <a:latin typeface="Times New Roman" pitchFamily="18" charset="0"/>
                <a:ea typeface="News Cycle"/>
                <a:cs typeface="Times New Roman" pitchFamily="18" charset="0"/>
                <a:sym typeface="News Cycle"/>
              </a:rPr>
              <a:t>Recommendations- UK based company</a:t>
            </a:r>
          </a:p>
          <a:p>
            <a:pPr eaLnBrk="1" fontAlgn="auto" hangingPunct="1">
              <a:lnSpc>
                <a:spcPct val="115000"/>
              </a:lnSpc>
              <a:buClr>
                <a:schemeClr val="accent2"/>
              </a:buClr>
              <a:buFont typeface="News Cycle"/>
              <a:buChar char="▸"/>
              <a:defRPr/>
            </a:pPr>
            <a:r>
              <a:rPr lang="en-US" sz="1350" b="1" dirty="0">
                <a:solidFill>
                  <a:srgbClr val="0070C0"/>
                </a:solidFill>
                <a:latin typeface="Times New Roman" pitchFamily="18" charset="0"/>
                <a:ea typeface="News Cycle"/>
                <a:cs typeface="Times New Roman" pitchFamily="18" charset="0"/>
                <a:sym typeface="News Cycle"/>
              </a:rPr>
              <a:t>Recommendation- China based company</a:t>
            </a:r>
          </a:p>
          <a:p>
            <a:pPr eaLnBrk="1" fontAlgn="auto" hangingPunct="1">
              <a:lnSpc>
                <a:spcPct val="115000"/>
              </a:lnSpc>
              <a:buClr>
                <a:schemeClr val="accent2"/>
              </a:buClr>
              <a:buFont typeface="News Cycle"/>
              <a:buChar char="▸"/>
              <a:defRPr/>
            </a:pPr>
            <a:r>
              <a:rPr lang="en-US" sz="1350" b="1" dirty="0">
                <a:solidFill>
                  <a:srgbClr val="0070C0"/>
                </a:solidFill>
                <a:latin typeface="Times New Roman" pitchFamily="18" charset="0"/>
                <a:ea typeface="News Cycle"/>
                <a:cs typeface="Times New Roman" pitchFamily="18" charset="0"/>
                <a:sym typeface="News Cycle"/>
              </a:rPr>
              <a:t>Conclusion</a:t>
            </a:r>
          </a:p>
          <a:p>
            <a:pPr eaLnBrk="1" fontAlgn="auto" hangingPunct="1">
              <a:lnSpc>
                <a:spcPct val="115000"/>
              </a:lnSpc>
              <a:buClr>
                <a:schemeClr val="accent2"/>
              </a:buClr>
              <a:buFont typeface="News Cycle"/>
              <a:buChar char="▸"/>
              <a:defRPr/>
            </a:pPr>
            <a:r>
              <a:rPr lang="en-US" sz="1350" b="1" dirty="0">
                <a:solidFill>
                  <a:srgbClr val="0070C0"/>
                </a:solidFill>
                <a:latin typeface="Times New Roman" pitchFamily="18" charset="0"/>
                <a:ea typeface="News Cycle"/>
                <a:cs typeface="Times New Roman" pitchFamily="18" charset="0"/>
                <a:sym typeface="News Cycle"/>
              </a:rPr>
              <a:t>Reference</a:t>
            </a:r>
            <a:endParaRPr lang="en-US" sz="1350" b="1" dirty="0">
              <a:solidFill>
                <a:srgbClr val="0070C0"/>
              </a:solidFill>
              <a:highlight>
                <a:schemeClr val="accent3"/>
              </a:highlight>
              <a:latin typeface="Times New Roman" pitchFamily="18" charset="0"/>
              <a:ea typeface="News Cycle"/>
              <a:cs typeface="Times New Roman" pitchFamily="18" charset="0"/>
              <a:sym typeface="News Cycle"/>
            </a:endParaRPr>
          </a:p>
          <a:p>
            <a:pPr eaLnBrk="1" fontAlgn="auto" hangingPunct="1">
              <a:lnSpc>
                <a:spcPct val="115000"/>
              </a:lnSpc>
              <a:buClr>
                <a:schemeClr val="accent2"/>
              </a:buClr>
              <a:buFont typeface="News Cycle"/>
              <a:buNone/>
              <a:defRPr/>
            </a:pPr>
            <a:endParaRPr sz="1350">
              <a:solidFill>
                <a:schemeClr val="dk1"/>
              </a:solidFill>
              <a:latin typeface="Times New Roman" pitchFamily="18" charset="0"/>
              <a:ea typeface="News Cycle"/>
              <a:cs typeface="Times New Roman" pitchFamily="18" charset="0"/>
              <a:sym typeface="News Cycle"/>
            </a:endParaRPr>
          </a:p>
        </p:txBody>
      </p:sp>
      <p:sp>
        <p:nvSpPr>
          <p:cNvPr id="12291" name="Google Shape;140;p13"/>
          <p:cNvSpPr>
            <a:spLocks noGrp="1"/>
          </p:cNvSpPr>
          <p:nvPr>
            <p:ph type="sldNum" sz="quarter" idx="10"/>
          </p:nvPr>
        </p:nvSpPr>
        <p:spPr>
          <a:noFill/>
        </p:spPr>
        <p:txBody>
          <a:bodyPr/>
          <a:lstStyle/>
          <a:p>
            <a:fld id="{2DF0A0E0-092D-4853-88F8-25C37875905F}" type="slidenum">
              <a:rPr lang="en-US" smtClean="0"/>
              <a:pPr/>
              <a:t>2</a:t>
            </a:fld>
            <a:endParaRPr lang="en-US"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Google Shape;145;p14"/>
          <p:cNvSpPr txBox="1">
            <a:spLocks noGrp="1"/>
          </p:cNvSpPr>
          <p:nvPr>
            <p:ph type="title"/>
          </p:nvPr>
        </p:nvSpPr>
        <p:spPr>
          <a:xfrm>
            <a:off x="428625" y="357188"/>
            <a:ext cx="3694113" cy="500062"/>
          </a:xfrm>
        </p:spPr>
        <p:txBody>
          <a:bodyPr/>
          <a:lstStyle/>
          <a:p>
            <a:pPr algn="ctr" eaLnBrk="1" hangingPunct="1">
              <a:lnSpc>
                <a:spcPct val="90000"/>
              </a:lnSpc>
              <a:spcBef>
                <a:spcPct val="0"/>
              </a:spcBef>
              <a:spcAft>
                <a:spcPct val="0"/>
              </a:spcAft>
              <a:buClr>
                <a:schemeClr val="accent1"/>
              </a:buClr>
              <a:buFont typeface="Oswald" charset="0"/>
              <a:buNone/>
            </a:pPr>
            <a:r>
              <a:rPr lang="en-IN" sz="2800" b="1" smtClean="0">
                <a:solidFill>
                  <a:srgbClr val="0070C0"/>
                </a:solidFill>
                <a:latin typeface="Times New Roman" pitchFamily="18" charset="0"/>
                <a:ea typeface="Oswald" charset="0"/>
                <a:cs typeface="Times New Roman" pitchFamily="18" charset="0"/>
                <a:sym typeface="Oswald" charset="0"/>
              </a:rPr>
              <a:t>Introduction </a:t>
            </a:r>
            <a:endParaRPr lang="en-US" sz="2800" b="1" smtClean="0">
              <a:solidFill>
                <a:srgbClr val="0070C0"/>
              </a:solidFill>
              <a:latin typeface="Times New Roman" pitchFamily="18" charset="0"/>
              <a:ea typeface="Oswald" charset="0"/>
              <a:cs typeface="Times New Roman" pitchFamily="18" charset="0"/>
              <a:sym typeface="Oswald" charset="0"/>
            </a:endParaRPr>
          </a:p>
        </p:txBody>
      </p:sp>
      <p:sp>
        <p:nvSpPr>
          <p:cNvPr id="14338" name="Google Shape;146;p14"/>
          <p:cNvSpPr txBox="1">
            <a:spLocks noGrp="1"/>
          </p:cNvSpPr>
          <p:nvPr>
            <p:ph type="body" idx="1"/>
          </p:nvPr>
        </p:nvSpPr>
        <p:spPr>
          <a:xfrm>
            <a:off x="428625" y="1071563"/>
            <a:ext cx="3887788" cy="2357437"/>
          </a:xfrm>
        </p:spPr>
        <p:txBody>
          <a:bodyPr/>
          <a:lstStyle/>
          <a:p>
            <a:pPr algn="just" eaLnBrk="1" hangingPunct="1">
              <a:lnSpc>
                <a:spcPct val="115000"/>
              </a:lnSpc>
              <a:spcBef>
                <a:spcPct val="0"/>
              </a:spcBef>
              <a:spcAft>
                <a:spcPct val="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The background of the company will be provided. </a:t>
            </a:r>
          </a:p>
          <a:p>
            <a:pPr algn="just" eaLnBrk="1" hangingPunct="1">
              <a:lnSpc>
                <a:spcPct val="115000"/>
              </a:lnSpc>
              <a:spcBef>
                <a:spcPct val="0"/>
              </a:spcBef>
              <a:spcAft>
                <a:spcPct val="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Various aspects will be determined and discussed for the cultural challenges faced by the British Company in China. </a:t>
            </a:r>
          </a:p>
          <a:p>
            <a:pPr algn="just" eaLnBrk="1" hangingPunct="1">
              <a:lnSpc>
                <a:spcPct val="115000"/>
              </a:lnSpc>
              <a:spcBef>
                <a:spcPct val="0"/>
              </a:spcBef>
              <a:spcAft>
                <a:spcPct val="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Application of relevant theories related to intercultural communications will be discussed. </a:t>
            </a:r>
          </a:p>
          <a:p>
            <a:pPr algn="just" eaLnBrk="1" hangingPunct="1">
              <a:lnSpc>
                <a:spcPct val="115000"/>
              </a:lnSpc>
              <a:spcBef>
                <a:spcPct val="0"/>
              </a:spcBef>
              <a:spcAft>
                <a:spcPct val="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Solutions related to business communication and </a:t>
            </a:r>
          </a:p>
          <a:p>
            <a:pPr algn="just" eaLnBrk="1" hangingPunct="1">
              <a:lnSpc>
                <a:spcPct val="115000"/>
              </a:lnSpc>
              <a:spcBef>
                <a:spcPct val="0"/>
              </a:spcBef>
              <a:spcAft>
                <a:spcPct val="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Recommendations </a:t>
            </a:r>
            <a:r>
              <a:rPr lang="en-IN" sz="1200" smtClean="0">
                <a:solidFill>
                  <a:srgbClr val="062133"/>
                </a:solidFill>
                <a:latin typeface="Times New Roman" pitchFamily="18" charset="0"/>
                <a:ea typeface="News Cycle"/>
                <a:cs typeface="Times New Roman" pitchFamily="18" charset="0"/>
                <a:sym typeface="News Cycle"/>
              </a:rPr>
              <a:t> </a:t>
            </a:r>
            <a:br>
              <a:rPr lang="en-IN" sz="1200" smtClean="0">
                <a:solidFill>
                  <a:srgbClr val="062133"/>
                </a:solidFill>
                <a:latin typeface="Times New Roman" pitchFamily="18" charset="0"/>
                <a:ea typeface="News Cycle"/>
                <a:cs typeface="Times New Roman" pitchFamily="18" charset="0"/>
                <a:sym typeface="News Cycle"/>
              </a:rPr>
            </a:br>
            <a:endParaRPr lang="en-US" sz="1200" b="1" smtClean="0">
              <a:solidFill>
                <a:srgbClr val="062133"/>
              </a:solidFill>
              <a:latin typeface="Times New Roman" pitchFamily="18" charset="0"/>
              <a:ea typeface="News Cycle"/>
              <a:cs typeface="Times New Roman" pitchFamily="18" charset="0"/>
              <a:sym typeface="News Cycle"/>
            </a:endParaRPr>
          </a:p>
        </p:txBody>
      </p:sp>
      <p:sp>
        <p:nvSpPr>
          <p:cNvPr id="14339" name="Google Shape;147;p14"/>
          <p:cNvSpPr>
            <a:spLocks noGrp="1"/>
          </p:cNvSpPr>
          <p:nvPr>
            <p:ph type="sldNum" sz="quarter" idx="10"/>
          </p:nvPr>
        </p:nvSpPr>
        <p:spPr>
          <a:noFill/>
        </p:spPr>
        <p:txBody>
          <a:bodyPr/>
          <a:lstStyle/>
          <a:p>
            <a:fld id="{588BF045-0C7B-49D9-9211-8F167DC23486}" type="slidenum">
              <a:rPr lang="en-US" smtClean="0"/>
              <a:pPr/>
              <a:t>3</a:t>
            </a:fld>
            <a:endParaRPr lang="en-US" smtClean="0"/>
          </a:p>
        </p:txBody>
      </p:sp>
      <p:pic>
        <p:nvPicPr>
          <p:cNvPr id="14340" name="Google Shape;212;p21"/>
          <p:cNvPicPr preferRelativeResize="0">
            <a:picLocks noChangeAspect="1" noChangeArrowheads="1"/>
          </p:cNvPicPr>
          <p:nvPr/>
        </p:nvPicPr>
        <p:blipFill>
          <a:blip r:embed="rId3"/>
          <a:srcRect l="7890" r="7890"/>
          <a:stretch>
            <a:fillRect/>
          </a:stretch>
        </p:blipFill>
        <p:spPr bwMode="auto">
          <a:xfrm>
            <a:off x="4648200" y="-3175"/>
            <a:ext cx="4343400" cy="5157788"/>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Google Shape;153;p15"/>
          <p:cNvSpPr txBox="1">
            <a:spLocks noGrp="1"/>
          </p:cNvSpPr>
          <p:nvPr>
            <p:ph type="ctrTitle"/>
          </p:nvPr>
        </p:nvSpPr>
        <p:spPr>
          <a:xfrm>
            <a:off x="285750" y="214313"/>
            <a:ext cx="3638550" cy="1160462"/>
          </a:xfrm>
        </p:spPr>
        <p:txBody>
          <a:bodyPr/>
          <a:lstStyle/>
          <a:p>
            <a:pPr algn="ctr" eaLnBrk="1" hangingPunct="1">
              <a:lnSpc>
                <a:spcPct val="90000"/>
              </a:lnSpc>
              <a:spcBef>
                <a:spcPct val="0"/>
              </a:spcBef>
              <a:spcAft>
                <a:spcPct val="0"/>
              </a:spcAft>
              <a:buClr>
                <a:schemeClr val="accent1"/>
              </a:buClr>
              <a:buFont typeface="Oswald" charset="0"/>
              <a:buNone/>
            </a:pPr>
            <a:r>
              <a:rPr lang="en-US" sz="2800" b="1" smtClean="0">
                <a:solidFill>
                  <a:srgbClr val="0070C0"/>
                </a:solidFill>
                <a:latin typeface="Times New Roman" pitchFamily="18" charset="0"/>
                <a:ea typeface="Oswald" charset="0"/>
                <a:cs typeface="Times New Roman" pitchFamily="18" charset="0"/>
                <a:sym typeface="Oswald" charset="0"/>
              </a:rPr>
              <a:t/>
            </a:r>
            <a:br>
              <a:rPr lang="en-US" sz="2800" b="1" smtClean="0">
                <a:solidFill>
                  <a:srgbClr val="0070C0"/>
                </a:solidFill>
                <a:latin typeface="Times New Roman" pitchFamily="18" charset="0"/>
                <a:ea typeface="Oswald" charset="0"/>
                <a:cs typeface="Times New Roman" pitchFamily="18" charset="0"/>
                <a:sym typeface="Oswald" charset="0"/>
              </a:rPr>
            </a:br>
            <a:r>
              <a:rPr lang="en-IN" sz="2800" b="1" smtClean="0">
                <a:solidFill>
                  <a:srgbClr val="0070C0"/>
                </a:solidFill>
                <a:latin typeface="Times New Roman" pitchFamily="18" charset="0"/>
                <a:ea typeface="Oswald" charset="0"/>
                <a:cs typeface="Times New Roman" pitchFamily="18" charset="0"/>
                <a:sym typeface="Oswald" charset="0"/>
              </a:rPr>
              <a:t>Background of the company</a:t>
            </a:r>
            <a:endParaRPr lang="en-US" sz="2800" b="1" smtClean="0">
              <a:solidFill>
                <a:srgbClr val="0070C0"/>
              </a:solidFill>
              <a:latin typeface="Times New Roman" pitchFamily="18" charset="0"/>
              <a:ea typeface="Oswald" charset="0"/>
              <a:cs typeface="Times New Roman" pitchFamily="18" charset="0"/>
              <a:sym typeface="Oswald" charset="0"/>
            </a:endParaRPr>
          </a:p>
        </p:txBody>
      </p:sp>
      <p:sp>
        <p:nvSpPr>
          <p:cNvPr id="16386" name="Google Shape;146;p14"/>
          <p:cNvSpPr txBox="1">
            <a:spLocks/>
          </p:cNvSpPr>
          <p:nvPr/>
        </p:nvSpPr>
        <p:spPr bwMode="auto">
          <a:xfrm>
            <a:off x="357188" y="1428750"/>
            <a:ext cx="3887787" cy="2641600"/>
          </a:xfrm>
          <a:prstGeom prst="rect">
            <a:avLst/>
          </a:prstGeom>
          <a:noFill/>
          <a:ln w="9525">
            <a:noFill/>
            <a:miter lim="800000"/>
            <a:headEnd/>
            <a:tailEnd/>
          </a:ln>
        </p:spPr>
        <p:txBody>
          <a:bodyPr lIns="0" tIns="0" rIns="0" bIns="0"/>
          <a:lstStyle/>
          <a:p>
            <a:pPr marL="457200" indent="-381000">
              <a:lnSpc>
                <a:spcPct val="115000"/>
              </a:lnSpc>
              <a:buClr>
                <a:schemeClr val="accent2"/>
              </a:buClr>
              <a:buSzPts val="2000"/>
              <a:buFont typeface="News Cycle"/>
              <a:buNone/>
            </a:pPr>
            <a:endParaRPr lang="en-IN" sz="1600" b="1">
              <a:solidFill>
                <a:schemeClr val="accent2"/>
              </a:solidFill>
              <a:latin typeface="News Cycle"/>
              <a:sym typeface="News Cycle"/>
            </a:endParaRPr>
          </a:p>
        </p:txBody>
      </p:sp>
      <p:sp>
        <p:nvSpPr>
          <p:cNvPr id="16387" name="Google Shape;146;p14"/>
          <p:cNvSpPr txBox="1">
            <a:spLocks/>
          </p:cNvSpPr>
          <p:nvPr/>
        </p:nvSpPr>
        <p:spPr bwMode="auto">
          <a:xfrm>
            <a:off x="285750" y="1571625"/>
            <a:ext cx="3786188" cy="3286125"/>
          </a:xfrm>
          <a:prstGeom prst="rect">
            <a:avLst/>
          </a:prstGeom>
          <a:noFill/>
          <a:ln w="9525">
            <a:noFill/>
            <a:miter lim="800000"/>
            <a:headEnd/>
            <a:tailEnd/>
          </a:ln>
        </p:spPr>
        <p:txBody>
          <a:bodyPr lIns="0" tIns="0" rIns="0" bIns="0"/>
          <a:lstStyle/>
          <a:p>
            <a:pPr>
              <a:buClr>
                <a:srgbClr val="000000"/>
              </a:buClr>
              <a:buFont typeface="Arial" charset="0"/>
              <a:buChar char="•"/>
            </a:pPr>
            <a:r>
              <a:rPr lang="en-IN" sz="1800">
                <a:solidFill>
                  <a:schemeClr val="tx1"/>
                </a:solidFill>
              </a:rPr>
              <a:t>Tesco is a retail company, it is looking forward to having a joint venture with Wumart Stores Inc.  </a:t>
            </a:r>
          </a:p>
          <a:p>
            <a:pPr>
              <a:buClr>
                <a:srgbClr val="000000"/>
              </a:buClr>
              <a:buFont typeface="Arial" charset="0"/>
              <a:buChar char="•"/>
            </a:pPr>
            <a:endParaRPr lang="en-IN" sz="1800">
              <a:solidFill>
                <a:schemeClr val="tx1"/>
              </a:solidFill>
            </a:endParaRPr>
          </a:p>
          <a:p>
            <a:pPr>
              <a:buClr>
                <a:srgbClr val="000000"/>
              </a:buClr>
              <a:buFont typeface="Arial" charset="0"/>
              <a:buChar char="•"/>
            </a:pPr>
            <a:r>
              <a:rPr lang="en-IN" sz="1800">
                <a:solidFill>
                  <a:schemeClr val="tx1"/>
                </a:solidFill>
              </a:rPr>
              <a:t>Joint venture focuses on two or more companies agreeing to pool their resources</a:t>
            </a:r>
          </a:p>
          <a:p>
            <a:pPr>
              <a:buClr>
                <a:srgbClr val="000000"/>
              </a:buClr>
              <a:buFont typeface="Arial" charset="0"/>
              <a:buChar char="•"/>
            </a:pPr>
            <a:endParaRPr lang="en-IN" sz="1800">
              <a:solidFill>
                <a:schemeClr val="tx1"/>
              </a:solidFill>
            </a:endParaRPr>
          </a:p>
          <a:p>
            <a:pPr>
              <a:buClr>
                <a:srgbClr val="000000"/>
              </a:buClr>
              <a:buFont typeface="Arial" charset="0"/>
              <a:buChar char="•"/>
            </a:pPr>
            <a:r>
              <a:rPr lang="en-IN" sz="1800">
                <a:solidFill>
                  <a:schemeClr val="tx1"/>
                </a:solidFill>
              </a:rPr>
              <a:t>Tesco has the objective of entering into the Chinese market by doing the joint venture with the Chinese business.</a:t>
            </a:r>
          </a:p>
          <a:p>
            <a:pPr>
              <a:buClr>
                <a:srgbClr val="000000"/>
              </a:buClr>
              <a:buFont typeface="Arial" charset="0"/>
              <a:buChar char="•"/>
            </a:pPr>
            <a:endParaRPr lang="en-IN" sz="1600">
              <a:solidFill>
                <a:schemeClr val="tx1"/>
              </a:solidFill>
            </a:endParaRPr>
          </a:p>
        </p:txBody>
      </p:sp>
      <p:pic>
        <p:nvPicPr>
          <p:cNvPr id="16388" name="Picture 2"/>
          <p:cNvPicPr>
            <a:picLocks noChangeAspect="1" noChangeArrowheads="1"/>
          </p:cNvPicPr>
          <p:nvPr/>
        </p:nvPicPr>
        <p:blipFill>
          <a:blip r:embed="rId3"/>
          <a:srcRect/>
          <a:stretch>
            <a:fillRect/>
          </a:stretch>
        </p:blipFill>
        <p:spPr bwMode="auto">
          <a:xfrm>
            <a:off x="6072188" y="1785938"/>
            <a:ext cx="2500312" cy="3357562"/>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3"/>
          <p:cNvSpPr txBox="1">
            <a:spLocks noGrp="1"/>
          </p:cNvSpPr>
          <p:nvPr>
            <p:ph type="title"/>
          </p:nvPr>
        </p:nvSpPr>
        <p:spPr>
          <a:xfrm>
            <a:off x="550863" y="760413"/>
            <a:ext cx="6107112" cy="395287"/>
          </a:xfrm>
        </p:spPr>
        <p:txBody>
          <a:bodyPr/>
          <a:lstStyle/>
          <a:p>
            <a:pPr algn="ctr" eaLnBrk="1" hangingPunct="1">
              <a:lnSpc>
                <a:spcPct val="90000"/>
              </a:lnSpc>
              <a:spcBef>
                <a:spcPct val="0"/>
              </a:spcBef>
              <a:spcAft>
                <a:spcPct val="0"/>
              </a:spcAft>
              <a:buClr>
                <a:schemeClr val="accent1"/>
              </a:buClr>
              <a:buFont typeface="Oswald" charset="0"/>
              <a:buNone/>
            </a:pPr>
            <a:r>
              <a:rPr lang="en-IN" sz="3600" b="1" smtClean="0">
                <a:solidFill>
                  <a:srgbClr val="0070C0"/>
                </a:solidFill>
                <a:latin typeface="Times New Roman" pitchFamily="18" charset="0"/>
                <a:ea typeface="Oswald" charset="0"/>
                <a:cs typeface="Times New Roman" pitchFamily="18" charset="0"/>
                <a:sym typeface="Oswald" charset="0"/>
              </a:rPr>
              <a:t>Background of WuMart</a:t>
            </a:r>
            <a:endParaRPr lang="en-US" sz="3600" b="1" smtClean="0">
              <a:solidFill>
                <a:srgbClr val="0070C0"/>
              </a:solidFill>
              <a:latin typeface="Times New Roman" pitchFamily="18" charset="0"/>
              <a:ea typeface="Oswald" charset="0"/>
              <a:cs typeface="Times New Roman" pitchFamily="18" charset="0"/>
              <a:sym typeface="Oswald" charset="0"/>
            </a:endParaRPr>
          </a:p>
        </p:txBody>
      </p:sp>
      <p:sp>
        <p:nvSpPr>
          <p:cNvPr id="18434" name="Text Placeholder 4"/>
          <p:cNvSpPr txBox="1">
            <a:spLocks noGrp="1"/>
          </p:cNvSpPr>
          <p:nvPr>
            <p:ph type="body" idx="1"/>
          </p:nvPr>
        </p:nvSpPr>
        <p:spPr>
          <a:xfrm>
            <a:off x="3143250" y="1714500"/>
            <a:ext cx="3514725" cy="3143250"/>
          </a:xfrm>
        </p:spPr>
        <p:txBody>
          <a:bodyPr/>
          <a:lstStyle/>
          <a:p>
            <a:pPr algn="just" eaLnBrk="1" hangingPunct="1">
              <a:lnSpc>
                <a:spcPct val="115000"/>
              </a:lnSpc>
              <a:spcBef>
                <a:spcPct val="0"/>
              </a:spcBef>
              <a:spcAft>
                <a:spcPct val="0"/>
              </a:spcAft>
              <a:buClr>
                <a:schemeClr val="accent2"/>
              </a:buClr>
              <a:buFont typeface="News Cycle"/>
              <a:buChar char="▸"/>
            </a:pPr>
            <a:r>
              <a:rPr lang="en-IN" sz="2000" smtClean="0">
                <a:solidFill>
                  <a:srgbClr val="062133"/>
                </a:solidFill>
                <a:latin typeface="Times New Roman" pitchFamily="18" charset="0"/>
                <a:ea typeface="News Cycle"/>
                <a:cs typeface="Times New Roman" pitchFamily="18" charset="0"/>
                <a:sym typeface="News Cycle"/>
              </a:rPr>
              <a:t>Wumart is one of the largest retail brand of China.</a:t>
            </a:r>
          </a:p>
          <a:p>
            <a:pPr algn="just" eaLnBrk="1" hangingPunct="1">
              <a:lnSpc>
                <a:spcPct val="115000"/>
              </a:lnSpc>
              <a:spcBef>
                <a:spcPct val="0"/>
              </a:spcBef>
              <a:spcAft>
                <a:spcPct val="0"/>
              </a:spcAft>
              <a:buClr>
                <a:schemeClr val="accent2"/>
              </a:buClr>
              <a:buFont typeface="News Cycle"/>
              <a:buChar char="▸"/>
            </a:pPr>
            <a:r>
              <a:rPr lang="en-IN" sz="2000" smtClean="0">
                <a:solidFill>
                  <a:srgbClr val="062133"/>
                </a:solidFill>
                <a:latin typeface="Times New Roman" pitchFamily="18" charset="0"/>
                <a:ea typeface="News Cycle"/>
                <a:cs typeface="Times New Roman" pitchFamily="18" charset="0"/>
                <a:sym typeface="News Cycle"/>
              </a:rPr>
              <a:t>The company has operations in several parts of Asia.</a:t>
            </a:r>
          </a:p>
          <a:p>
            <a:pPr algn="just" eaLnBrk="1" hangingPunct="1">
              <a:lnSpc>
                <a:spcPct val="115000"/>
              </a:lnSpc>
              <a:spcBef>
                <a:spcPct val="0"/>
              </a:spcBef>
              <a:spcAft>
                <a:spcPct val="0"/>
              </a:spcAft>
              <a:buClr>
                <a:schemeClr val="accent2"/>
              </a:buClr>
              <a:buFont typeface="News Cycle"/>
              <a:buChar char="▸"/>
            </a:pPr>
            <a:r>
              <a:rPr lang="en-IN" sz="2000" smtClean="0">
                <a:solidFill>
                  <a:srgbClr val="062133"/>
                </a:solidFill>
                <a:latin typeface="Times New Roman" pitchFamily="18" charset="0"/>
                <a:ea typeface="News Cycle"/>
                <a:cs typeface="Times New Roman" pitchFamily="18" charset="0"/>
                <a:sym typeface="News Cycle"/>
              </a:rPr>
              <a:t>The headquarter of the company is situated in Beijing, China.</a:t>
            </a:r>
            <a:endParaRPr lang="en-US" sz="2000" smtClean="0">
              <a:solidFill>
                <a:srgbClr val="062133"/>
              </a:solidFill>
              <a:latin typeface="Times New Roman" pitchFamily="18" charset="0"/>
              <a:ea typeface="News Cycle"/>
              <a:cs typeface="Times New Roman" pitchFamily="18" charset="0"/>
              <a:sym typeface="News Cycle"/>
            </a:endParaRPr>
          </a:p>
        </p:txBody>
      </p:sp>
      <p:pic>
        <p:nvPicPr>
          <p:cNvPr id="18435" name="Picture 3"/>
          <p:cNvPicPr>
            <a:picLocks noChangeAspect="1" noChangeArrowheads="1"/>
          </p:cNvPicPr>
          <p:nvPr/>
        </p:nvPicPr>
        <p:blipFill>
          <a:blip r:embed="rId3"/>
          <a:srcRect/>
          <a:stretch>
            <a:fillRect/>
          </a:stretch>
        </p:blipFill>
        <p:spPr bwMode="auto">
          <a:xfrm>
            <a:off x="214313" y="1571625"/>
            <a:ext cx="2714625" cy="3571875"/>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5"/>
          <p:cNvSpPr txBox="1">
            <a:spLocks noGrp="1"/>
          </p:cNvSpPr>
          <p:nvPr>
            <p:ph type="title"/>
          </p:nvPr>
        </p:nvSpPr>
        <p:spPr>
          <a:xfrm>
            <a:off x="642938" y="214313"/>
            <a:ext cx="6107112" cy="1155700"/>
          </a:xfrm>
        </p:spPr>
        <p:txBody>
          <a:bodyPr/>
          <a:lstStyle/>
          <a:p>
            <a:pPr algn="ctr" eaLnBrk="1" hangingPunct="1">
              <a:lnSpc>
                <a:spcPct val="90000"/>
              </a:lnSpc>
              <a:spcBef>
                <a:spcPct val="0"/>
              </a:spcBef>
              <a:spcAft>
                <a:spcPct val="0"/>
              </a:spcAft>
              <a:buClr>
                <a:schemeClr val="accent1"/>
              </a:buClr>
              <a:buFont typeface="Oswald" charset="0"/>
              <a:buNone/>
            </a:pPr>
            <a:r>
              <a:rPr lang="en-IN" sz="2400" b="1" smtClean="0">
                <a:solidFill>
                  <a:srgbClr val="0070C0"/>
                </a:solidFill>
                <a:latin typeface="Times New Roman" pitchFamily="18" charset="0"/>
                <a:ea typeface="Oswald" charset="0"/>
                <a:cs typeface="Times New Roman" pitchFamily="18" charset="0"/>
                <a:sym typeface="Oswald" charset="0"/>
              </a:rPr>
              <a:t>Different aspects of cultural challenges faced by Tesco</a:t>
            </a:r>
            <a:br>
              <a:rPr lang="en-IN" sz="2400" b="1" smtClean="0">
                <a:solidFill>
                  <a:srgbClr val="0070C0"/>
                </a:solidFill>
                <a:latin typeface="Times New Roman" pitchFamily="18" charset="0"/>
                <a:ea typeface="Oswald" charset="0"/>
                <a:cs typeface="Times New Roman" pitchFamily="18" charset="0"/>
                <a:sym typeface="Oswald" charset="0"/>
              </a:rPr>
            </a:br>
            <a:endParaRPr lang="en-US" sz="2400" b="1" smtClean="0">
              <a:solidFill>
                <a:srgbClr val="0070C0"/>
              </a:solidFill>
              <a:latin typeface="Times New Roman" pitchFamily="18" charset="0"/>
              <a:ea typeface="Oswald" charset="0"/>
              <a:cs typeface="Times New Roman" pitchFamily="18" charset="0"/>
              <a:sym typeface="Oswald" charset="0"/>
            </a:endParaRPr>
          </a:p>
        </p:txBody>
      </p:sp>
      <p:sp>
        <p:nvSpPr>
          <p:cNvPr id="159" name="Google Shape;159;p16"/>
          <p:cNvSpPr txBox="1">
            <a:spLocks noGrp="1"/>
          </p:cNvSpPr>
          <p:nvPr>
            <p:ph type="body" idx="1"/>
          </p:nvPr>
        </p:nvSpPr>
        <p:spPr>
          <a:xfrm>
            <a:off x="3500438" y="1285875"/>
            <a:ext cx="3157537" cy="3101975"/>
          </a:xfrm>
        </p:spPr>
        <p:txBody>
          <a:bodyPr/>
          <a:lstStyle/>
          <a:p>
            <a:pPr marL="0" indent="0" algn="just" eaLnBrk="1" fontAlgn="auto" hangingPunct="1">
              <a:lnSpc>
                <a:spcPct val="115000"/>
              </a:lnSpc>
              <a:spcAft>
                <a:spcPts val="800"/>
              </a:spcAft>
              <a:buClr>
                <a:schemeClr val="accent2"/>
              </a:buClr>
              <a:buFont typeface="News Cycle"/>
              <a:buChar char="▸"/>
              <a:defRPr/>
            </a:pPr>
            <a:r>
              <a:rPr lang="en-IN" sz="1800" dirty="0">
                <a:solidFill>
                  <a:schemeClr val="dk1"/>
                </a:solidFill>
                <a:latin typeface="Times New Roman" pitchFamily="18" charset="0"/>
                <a:ea typeface="News Cycle"/>
                <a:cs typeface="Times New Roman" pitchFamily="18" charset="0"/>
                <a:sym typeface="News Cycle"/>
              </a:rPr>
              <a:t> Linguistic Challenge is not much present.</a:t>
            </a:r>
          </a:p>
          <a:p>
            <a:pPr marL="0" indent="0" algn="just" eaLnBrk="1" fontAlgn="auto" hangingPunct="1">
              <a:lnSpc>
                <a:spcPct val="115000"/>
              </a:lnSpc>
              <a:spcAft>
                <a:spcPts val="800"/>
              </a:spcAft>
              <a:buClr>
                <a:schemeClr val="accent2"/>
              </a:buClr>
              <a:buFont typeface="News Cycle"/>
              <a:buChar char="▸"/>
              <a:defRPr/>
            </a:pPr>
            <a:r>
              <a:rPr lang="en-IN" sz="1800" dirty="0">
                <a:solidFill>
                  <a:schemeClr val="dk1"/>
                </a:solidFill>
                <a:latin typeface="Times New Roman" pitchFamily="18" charset="0"/>
                <a:ea typeface="News Cycle"/>
                <a:cs typeface="Times New Roman" pitchFamily="18" charset="0"/>
                <a:sym typeface="News Cycle"/>
              </a:rPr>
              <a:t>Not much importance is given to Stereotypes and Prejudices.</a:t>
            </a:r>
          </a:p>
          <a:p>
            <a:pPr marL="0" indent="0" algn="just" eaLnBrk="1" fontAlgn="auto" hangingPunct="1">
              <a:lnSpc>
                <a:spcPct val="115000"/>
              </a:lnSpc>
              <a:spcAft>
                <a:spcPts val="800"/>
              </a:spcAft>
              <a:buClr>
                <a:schemeClr val="accent2"/>
              </a:buClr>
              <a:buFont typeface="News Cycle"/>
              <a:buChar char="▸"/>
              <a:defRPr/>
            </a:pPr>
            <a:r>
              <a:rPr lang="en-IN" sz="1800" dirty="0">
                <a:solidFill>
                  <a:schemeClr val="dk1"/>
                </a:solidFill>
                <a:latin typeface="Times New Roman" pitchFamily="18" charset="0"/>
                <a:ea typeface="News Cycle"/>
                <a:cs typeface="Times New Roman" pitchFamily="18" charset="0"/>
                <a:sym typeface="News Cycle"/>
              </a:rPr>
              <a:t> Signs and Symbols does not mean much.</a:t>
            </a:r>
          </a:p>
          <a:p>
            <a:pPr marL="0" indent="0" algn="just" eaLnBrk="1" fontAlgn="auto" hangingPunct="1">
              <a:lnSpc>
                <a:spcPct val="115000"/>
              </a:lnSpc>
              <a:spcAft>
                <a:spcPts val="800"/>
              </a:spcAft>
              <a:buClr>
                <a:schemeClr val="accent2"/>
              </a:buClr>
              <a:buFont typeface="News Cycle"/>
              <a:buChar char="▸"/>
              <a:defRPr/>
            </a:pPr>
            <a:r>
              <a:rPr lang="en-IN" sz="1800" dirty="0">
                <a:solidFill>
                  <a:schemeClr val="dk1"/>
                </a:solidFill>
                <a:latin typeface="Times New Roman" pitchFamily="18" charset="0"/>
                <a:ea typeface="News Cycle"/>
                <a:cs typeface="Times New Roman" pitchFamily="18" charset="0"/>
                <a:sym typeface="News Cycle"/>
              </a:rPr>
              <a:t> Relatively less importance are given to regional beliefs and behaviours of the individuals.</a:t>
            </a:r>
          </a:p>
          <a:p>
            <a:pPr algn="just" eaLnBrk="1" fontAlgn="auto" hangingPunct="1">
              <a:lnSpc>
                <a:spcPct val="115000"/>
              </a:lnSpc>
              <a:buClr>
                <a:schemeClr val="accent2"/>
              </a:buClr>
              <a:buFont typeface="News Cycle"/>
              <a:buNone/>
              <a:defRPr/>
            </a:pPr>
            <a:endParaRPr lang="en-IN" sz="1800" dirty="0">
              <a:solidFill>
                <a:schemeClr val="dk1"/>
              </a:solidFill>
              <a:latin typeface="Times New Roman" pitchFamily="18" charset="0"/>
              <a:ea typeface="News Cycle"/>
              <a:cs typeface="Times New Roman" pitchFamily="18" charset="0"/>
              <a:sym typeface="News Cycle"/>
            </a:endParaRPr>
          </a:p>
          <a:p>
            <a:pPr marL="0" indent="0" algn="just" eaLnBrk="1" fontAlgn="auto" hangingPunct="1">
              <a:lnSpc>
                <a:spcPct val="115000"/>
              </a:lnSpc>
              <a:spcAft>
                <a:spcPts val="800"/>
              </a:spcAft>
              <a:buClr>
                <a:schemeClr val="accent2"/>
              </a:buClr>
              <a:buFont typeface="News Cycle"/>
              <a:buChar char="▸"/>
              <a:defRPr/>
            </a:pPr>
            <a:endParaRPr lang="en-IN" sz="1800" dirty="0">
              <a:solidFill>
                <a:schemeClr val="dk1"/>
              </a:solidFill>
              <a:latin typeface="Times New Roman" pitchFamily="18" charset="0"/>
              <a:ea typeface="News Cycle"/>
              <a:cs typeface="Times New Roman" pitchFamily="18" charset="0"/>
              <a:sym typeface="News Cycle"/>
            </a:endParaRPr>
          </a:p>
          <a:p>
            <a:pPr marL="0" indent="0" algn="just" eaLnBrk="1" fontAlgn="auto" hangingPunct="1">
              <a:lnSpc>
                <a:spcPct val="115000"/>
              </a:lnSpc>
              <a:spcAft>
                <a:spcPts val="800"/>
              </a:spcAft>
              <a:buClr>
                <a:schemeClr val="accent2"/>
              </a:buClr>
              <a:buFont typeface="News Cycle"/>
              <a:buChar char="▸"/>
              <a:defRPr/>
            </a:pPr>
            <a:endParaRPr sz="1800">
              <a:solidFill>
                <a:schemeClr val="dk1"/>
              </a:solidFill>
              <a:latin typeface="Times New Roman" pitchFamily="18" charset="0"/>
              <a:ea typeface="News Cycle"/>
              <a:cs typeface="Times New Roman" pitchFamily="18" charset="0"/>
              <a:sym typeface="News Cycle"/>
            </a:endParaRPr>
          </a:p>
        </p:txBody>
      </p:sp>
      <p:sp>
        <p:nvSpPr>
          <p:cNvPr id="20483" name="Google Shape;160;p16"/>
          <p:cNvSpPr>
            <a:spLocks noGrp="1"/>
          </p:cNvSpPr>
          <p:nvPr>
            <p:ph type="sldNum" sz="quarter" idx="10"/>
          </p:nvPr>
        </p:nvSpPr>
        <p:spPr>
          <a:noFill/>
        </p:spPr>
        <p:txBody>
          <a:bodyPr/>
          <a:lstStyle/>
          <a:p>
            <a:fld id="{9758670E-A457-4165-9B8F-3257302C2364}" type="slidenum">
              <a:rPr lang="en-US" smtClean="0"/>
              <a:pPr/>
              <a:t>6</a:t>
            </a:fld>
            <a:endParaRPr lang="en-US" smtClean="0"/>
          </a:p>
        </p:txBody>
      </p:sp>
      <p:sp>
        <p:nvSpPr>
          <p:cNvPr id="4" name="Google Shape;153;p15"/>
          <p:cNvSpPr txBox="1">
            <a:spLocks/>
          </p:cNvSpPr>
          <p:nvPr/>
        </p:nvSpPr>
        <p:spPr>
          <a:xfrm>
            <a:off x="285750" y="214313"/>
            <a:ext cx="3638550" cy="1160462"/>
          </a:xfrm>
          <a:prstGeom prst="rect">
            <a:avLst/>
          </a:prstGeom>
        </p:spPr>
        <p:txBody>
          <a:bodyPr spcFirstLastPara="1" lIns="0" tIns="0" rIns="0" bIns="0" anchor="b"/>
          <a:lstStyle/>
          <a:p>
            <a:pPr fontAlgn="auto">
              <a:spcBef>
                <a:spcPts val="0"/>
              </a:spcBef>
              <a:spcAft>
                <a:spcPts val="0"/>
              </a:spcAft>
              <a:buClr>
                <a:srgbClr val="000000"/>
              </a:buClr>
              <a:buFont typeface="Arial"/>
              <a:buNone/>
              <a:defRPr/>
            </a:pPr>
            <a:endParaRPr lang="en-IN" kern="0" dirty="0">
              <a:solidFill>
                <a:schemeClr val="accent3"/>
              </a:solidFill>
              <a:latin typeface="Arial"/>
              <a:ea typeface="Arial"/>
              <a:cs typeface="Arial"/>
              <a:sym typeface="Arial"/>
            </a:endParaRPr>
          </a:p>
        </p:txBody>
      </p:sp>
      <p:pic>
        <p:nvPicPr>
          <p:cNvPr id="20485" name="Picture 3"/>
          <p:cNvPicPr>
            <a:picLocks noChangeAspect="1" noChangeArrowheads="1"/>
          </p:cNvPicPr>
          <p:nvPr/>
        </p:nvPicPr>
        <p:blipFill>
          <a:blip r:embed="rId3"/>
          <a:srcRect/>
          <a:stretch>
            <a:fillRect/>
          </a:stretch>
        </p:blipFill>
        <p:spPr bwMode="auto">
          <a:xfrm>
            <a:off x="357188" y="1143000"/>
            <a:ext cx="3000375" cy="371475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5"/>
          <p:cNvSpPr txBox="1">
            <a:spLocks noGrp="1"/>
          </p:cNvSpPr>
          <p:nvPr>
            <p:ph type="title"/>
          </p:nvPr>
        </p:nvSpPr>
        <p:spPr>
          <a:xfrm>
            <a:off x="642938" y="214313"/>
            <a:ext cx="6107112" cy="1155700"/>
          </a:xfrm>
        </p:spPr>
        <p:txBody>
          <a:bodyPr/>
          <a:lstStyle/>
          <a:p>
            <a:pPr algn="ctr" eaLnBrk="1" hangingPunct="1">
              <a:lnSpc>
                <a:spcPct val="90000"/>
              </a:lnSpc>
              <a:spcBef>
                <a:spcPct val="0"/>
              </a:spcBef>
              <a:spcAft>
                <a:spcPct val="0"/>
              </a:spcAft>
              <a:buClr>
                <a:schemeClr val="accent1"/>
              </a:buClr>
              <a:buFont typeface="Oswald" charset="0"/>
              <a:buNone/>
            </a:pPr>
            <a:r>
              <a:rPr lang="en-IN" sz="2000" b="1" smtClean="0">
                <a:solidFill>
                  <a:srgbClr val="0070C0"/>
                </a:solidFill>
                <a:latin typeface="Times New Roman" pitchFamily="18" charset="0"/>
                <a:ea typeface="Oswald" charset="0"/>
                <a:cs typeface="Times New Roman" pitchFamily="18" charset="0"/>
                <a:sym typeface="Oswald" charset="0"/>
              </a:rPr>
              <a:t>Different aspects of cultural challenges faced by Wumart</a:t>
            </a:r>
            <a:br>
              <a:rPr lang="en-IN" sz="2000" b="1" smtClean="0">
                <a:solidFill>
                  <a:srgbClr val="0070C0"/>
                </a:solidFill>
                <a:latin typeface="Times New Roman" pitchFamily="18" charset="0"/>
                <a:ea typeface="Oswald" charset="0"/>
                <a:cs typeface="Times New Roman" pitchFamily="18" charset="0"/>
                <a:sym typeface="Oswald" charset="0"/>
              </a:rPr>
            </a:br>
            <a:endParaRPr lang="en-US" sz="2000" b="1" smtClean="0">
              <a:solidFill>
                <a:srgbClr val="0070C0"/>
              </a:solidFill>
              <a:latin typeface="Times New Roman" pitchFamily="18" charset="0"/>
              <a:ea typeface="Oswald" charset="0"/>
              <a:cs typeface="Times New Roman" pitchFamily="18" charset="0"/>
              <a:sym typeface="Oswald" charset="0"/>
            </a:endParaRPr>
          </a:p>
        </p:txBody>
      </p:sp>
      <p:sp>
        <p:nvSpPr>
          <p:cNvPr id="159" name="Google Shape;159;p16"/>
          <p:cNvSpPr txBox="1">
            <a:spLocks noGrp="1"/>
          </p:cNvSpPr>
          <p:nvPr>
            <p:ph type="body" idx="1"/>
          </p:nvPr>
        </p:nvSpPr>
        <p:spPr>
          <a:xfrm>
            <a:off x="3214688" y="1354138"/>
            <a:ext cx="3443287" cy="3033712"/>
          </a:xfrm>
        </p:spPr>
        <p:txBody>
          <a:bodyPr/>
          <a:lstStyle/>
          <a:p>
            <a:pPr marL="0" indent="0" algn="just" eaLnBrk="1" fontAlgn="auto" hangingPunct="1">
              <a:lnSpc>
                <a:spcPct val="115000"/>
              </a:lnSpc>
              <a:spcAft>
                <a:spcPts val="800"/>
              </a:spcAft>
              <a:buClr>
                <a:schemeClr val="accent2"/>
              </a:buClr>
              <a:buFont typeface="News Cycle"/>
              <a:buChar char="▸"/>
              <a:defRPr/>
            </a:pPr>
            <a:r>
              <a:rPr lang="en-IN" sz="1200" dirty="0">
                <a:solidFill>
                  <a:schemeClr val="dk1"/>
                </a:solidFill>
                <a:latin typeface="Times New Roman" pitchFamily="18" charset="0"/>
                <a:ea typeface="News Cycle"/>
                <a:cs typeface="Times New Roman" pitchFamily="18" charset="0"/>
                <a:sym typeface="News Cycle"/>
              </a:rPr>
              <a:t> </a:t>
            </a:r>
            <a:r>
              <a:rPr lang="en-IN" sz="1800" dirty="0">
                <a:solidFill>
                  <a:schemeClr val="dk1"/>
                </a:solidFill>
                <a:latin typeface="Times New Roman" pitchFamily="18" charset="0"/>
                <a:ea typeface="News Cycle"/>
                <a:cs typeface="Times New Roman" pitchFamily="18" charset="0"/>
                <a:sym typeface="News Cycle"/>
              </a:rPr>
              <a:t>Linguistic Challenge is very much common.</a:t>
            </a:r>
          </a:p>
          <a:p>
            <a:pPr marL="0" indent="0" algn="just" eaLnBrk="1" fontAlgn="auto" hangingPunct="1">
              <a:lnSpc>
                <a:spcPct val="115000"/>
              </a:lnSpc>
              <a:spcAft>
                <a:spcPts val="800"/>
              </a:spcAft>
              <a:buClr>
                <a:schemeClr val="accent2"/>
              </a:buClr>
              <a:buFont typeface="News Cycle"/>
              <a:buChar char="▸"/>
              <a:defRPr/>
            </a:pPr>
            <a:r>
              <a:rPr lang="en-IN" sz="1800" dirty="0">
                <a:solidFill>
                  <a:schemeClr val="dk1"/>
                </a:solidFill>
                <a:latin typeface="Times New Roman" pitchFamily="18" charset="0"/>
                <a:ea typeface="News Cycle"/>
                <a:cs typeface="Times New Roman" pitchFamily="18" charset="0"/>
                <a:sym typeface="News Cycle"/>
              </a:rPr>
              <a:t>Very much importance is given to Stereotypes and Prejudices.</a:t>
            </a:r>
          </a:p>
          <a:p>
            <a:pPr marL="0" indent="0" algn="just" eaLnBrk="1" fontAlgn="auto" hangingPunct="1">
              <a:lnSpc>
                <a:spcPct val="115000"/>
              </a:lnSpc>
              <a:spcAft>
                <a:spcPts val="800"/>
              </a:spcAft>
              <a:buClr>
                <a:schemeClr val="accent2"/>
              </a:buClr>
              <a:buFont typeface="News Cycle"/>
              <a:buChar char="▸"/>
              <a:defRPr/>
            </a:pPr>
            <a:r>
              <a:rPr lang="en-IN" sz="1800" dirty="0">
                <a:solidFill>
                  <a:schemeClr val="dk1"/>
                </a:solidFill>
                <a:latin typeface="Times New Roman" pitchFamily="18" charset="0"/>
                <a:ea typeface="News Cycle"/>
                <a:cs typeface="Times New Roman" pitchFamily="18" charset="0"/>
                <a:sym typeface="News Cycle"/>
              </a:rPr>
              <a:t> Signs and Symbols carries a significant resemblance to tradition.</a:t>
            </a:r>
          </a:p>
          <a:p>
            <a:pPr marL="0" indent="0" algn="just" eaLnBrk="1" fontAlgn="auto" hangingPunct="1">
              <a:lnSpc>
                <a:spcPct val="115000"/>
              </a:lnSpc>
              <a:spcAft>
                <a:spcPts val="800"/>
              </a:spcAft>
              <a:buClr>
                <a:schemeClr val="accent2"/>
              </a:buClr>
              <a:buFont typeface="News Cycle"/>
              <a:buChar char="▸"/>
              <a:defRPr/>
            </a:pPr>
            <a:r>
              <a:rPr lang="en-IN" sz="1800" dirty="0">
                <a:solidFill>
                  <a:schemeClr val="dk1"/>
                </a:solidFill>
                <a:latin typeface="Times New Roman" pitchFamily="18" charset="0"/>
                <a:ea typeface="News Cycle"/>
                <a:cs typeface="Times New Roman" pitchFamily="18" charset="0"/>
                <a:sym typeface="News Cycle"/>
              </a:rPr>
              <a:t> Much importance are given to regional beliefs and behaviours of the individuals.</a:t>
            </a:r>
          </a:p>
          <a:p>
            <a:pPr algn="just" eaLnBrk="1" fontAlgn="auto" hangingPunct="1">
              <a:lnSpc>
                <a:spcPct val="115000"/>
              </a:lnSpc>
              <a:buClr>
                <a:schemeClr val="accent2"/>
              </a:buClr>
              <a:buFont typeface="News Cycle"/>
              <a:buNone/>
              <a:defRPr/>
            </a:pPr>
            <a:endParaRPr lang="en-IN" sz="1200" dirty="0">
              <a:solidFill>
                <a:schemeClr val="dk1"/>
              </a:solidFill>
              <a:latin typeface="Times New Roman" pitchFamily="18" charset="0"/>
              <a:ea typeface="News Cycle"/>
              <a:cs typeface="Times New Roman" pitchFamily="18" charset="0"/>
              <a:sym typeface="News Cycle"/>
            </a:endParaRPr>
          </a:p>
          <a:p>
            <a:pPr marL="0" indent="0" algn="just" eaLnBrk="1" fontAlgn="auto" hangingPunct="1">
              <a:lnSpc>
                <a:spcPct val="115000"/>
              </a:lnSpc>
              <a:spcAft>
                <a:spcPts val="800"/>
              </a:spcAft>
              <a:buClr>
                <a:schemeClr val="accent2"/>
              </a:buClr>
              <a:buFont typeface="News Cycle"/>
              <a:buChar char="▸"/>
              <a:defRPr/>
            </a:pPr>
            <a:endParaRPr lang="en-IN" sz="1200" dirty="0">
              <a:solidFill>
                <a:schemeClr val="dk1"/>
              </a:solidFill>
              <a:latin typeface="Times New Roman" pitchFamily="18" charset="0"/>
              <a:ea typeface="News Cycle"/>
              <a:cs typeface="Times New Roman" pitchFamily="18" charset="0"/>
              <a:sym typeface="News Cycle"/>
            </a:endParaRPr>
          </a:p>
          <a:p>
            <a:pPr marL="0" indent="0" algn="just" eaLnBrk="1" fontAlgn="auto" hangingPunct="1">
              <a:lnSpc>
                <a:spcPct val="115000"/>
              </a:lnSpc>
              <a:spcAft>
                <a:spcPts val="800"/>
              </a:spcAft>
              <a:buClr>
                <a:schemeClr val="accent2"/>
              </a:buClr>
              <a:buFont typeface="News Cycle"/>
              <a:buChar char="▸"/>
              <a:defRPr/>
            </a:pPr>
            <a:endParaRPr sz="1200">
              <a:solidFill>
                <a:schemeClr val="dk1"/>
              </a:solidFill>
              <a:latin typeface="Times New Roman" pitchFamily="18" charset="0"/>
              <a:ea typeface="News Cycle"/>
              <a:cs typeface="Times New Roman" pitchFamily="18" charset="0"/>
              <a:sym typeface="News Cycle"/>
            </a:endParaRPr>
          </a:p>
        </p:txBody>
      </p:sp>
      <p:sp>
        <p:nvSpPr>
          <p:cNvPr id="22531" name="Google Shape;160;p16"/>
          <p:cNvSpPr>
            <a:spLocks noGrp="1"/>
          </p:cNvSpPr>
          <p:nvPr>
            <p:ph type="sldNum" sz="quarter" idx="10"/>
          </p:nvPr>
        </p:nvSpPr>
        <p:spPr>
          <a:noFill/>
        </p:spPr>
        <p:txBody>
          <a:bodyPr/>
          <a:lstStyle/>
          <a:p>
            <a:fld id="{FCBE0096-BCEF-4CA0-8869-037E4EC42CAA}" type="slidenum">
              <a:rPr lang="en-US" smtClean="0"/>
              <a:pPr/>
              <a:t>7</a:t>
            </a:fld>
            <a:endParaRPr lang="en-US" smtClean="0"/>
          </a:p>
        </p:txBody>
      </p:sp>
      <p:sp>
        <p:nvSpPr>
          <p:cNvPr id="4" name="Google Shape;153;p15"/>
          <p:cNvSpPr txBox="1">
            <a:spLocks/>
          </p:cNvSpPr>
          <p:nvPr/>
        </p:nvSpPr>
        <p:spPr>
          <a:xfrm>
            <a:off x="285750" y="214313"/>
            <a:ext cx="3638550" cy="1160462"/>
          </a:xfrm>
          <a:prstGeom prst="rect">
            <a:avLst/>
          </a:prstGeom>
        </p:spPr>
        <p:txBody>
          <a:bodyPr spcFirstLastPara="1" lIns="0" tIns="0" rIns="0" bIns="0" anchor="b"/>
          <a:lstStyle/>
          <a:p>
            <a:pPr fontAlgn="auto">
              <a:spcBef>
                <a:spcPts val="0"/>
              </a:spcBef>
              <a:spcAft>
                <a:spcPts val="0"/>
              </a:spcAft>
              <a:buClr>
                <a:srgbClr val="000000"/>
              </a:buClr>
              <a:buFont typeface="Arial"/>
              <a:buNone/>
              <a:defRPr/>
            </a:pPr>
            <a:endParaRPr lang="en-IN" kern="0" dirty="0">
              <a:solidFill>
                <a:schemeClr val="accent3"/>
              </a:solidFill>
              <a:latin typeface="Arial"/>
              <a:ea typeface="Arial"/>
              <a:cs typeface="Arial"/>
              <a:sym typeface="Arial"/>
            </a:endParaRPr>
          </a:p>
        </p:txBody>
      </p:sp>
      <p:pic>
        <p:nvPicPr>
          <p:cNvPr id="22533" name="Picture 2"/>
          <p:cNvPicPr>
            <a:picLocks noChangeAspect="1" noChangeArrowheads="1"/>
          </p:cNvPicPr>
          <p:nvPr/>
        </p:nvPicPr>
        <p:blipFill>
          <a:blip r:embed="rId3"/>
          <a:srcRect/>
          <a:stretch>
            <a:fillRect/>
          </a:stretch>
        </p:blipFill>
        <p:spPr bwMode="auto">
          <a:xfrm>
            <a:off x="0" y="1143000"/>
            <a:ext cx="3071813" cy="4000500"/>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5"/>
          <p:cNvSpPr txBox="1">
            <a:spLocks noGrp="1"/>
          </p:cNvSpPr>
          <p:nvPr>
            <p:ph type="title"/>
          </p:nvPr>
        </p:nvSpPr>
        <p:spPr>
          <a:xfrm>
            <a:off x="642938" y="214313"/>
            <a:ext cx="6107112" cy="1071562"/>
          </a:xfrm>
        </p:spPr>
        <p:txBody>
          <a:bodyPr/>
          <a:lstStyle/>
          <a:p>
            <a:pPr algn="ctr" eaLnBrk="1" hangingPunct="1">
              <a:lnSpc>
                <a:spcPct val="90000"/>
              </a:lnSpc>
              <a:spcBef>
                <a:spcPct val="0"/>
              </a:spcBef>
              <a:spcAft>
                <a:spcPct val="0"/>
              </a:spcAft>
              <a:buClr>
                <a:schemeClr val="accent1"/>
              </a:buClr>
              <a:buFont typeface="Oswald" charset="0"/>
              <a:buNone/>
            </a:pPr>
            <a:r>
              <a:rPr lang="en-IN" sz="3200" b="1" smtClean="0">
                <a:solidFill>
                  <a:srgbClr val="0070C0"/>
                </a:solidFill>
                <a:latin typeface="Times New Roman" pitchFamily="18" charset="0"/>
                <a:ea typeface="Oswald" charset="0"/>
                <a:cs typeface="Times New Roman" pitchFamily="18" charset="0"/>
                <a:sym typeface="Oswald" charset="0"/>
              </a:rPr>
              <a:t>Different aspects of cultural challenges Faced by Tesco</a:t>
            </a:r>
            <a:r>
              <a:rPr lang="en-IN" b="1" smtClean="0">
                <a:solidFill>
                  <a:srgbClr val="0070C0"/>
                </a:solidFill>
                <a:latin typeface="Times New Roman" pitchFamily="18" charset="0"/>
                <a:ea typeface="Oswald" charset="0"/>
                <a:cs typeface="Times New Roman" pitchFamily="18" charset="0"/>
                <a:sym typeface="Oswald" charset="0"/>
              </a:rPr>
              <a:t/>
            </a:r>
            <a:br>
              <a:rPr lang="en-IN" b="1" smtClean="0">
                <a:solidFill>
                  <a:srgbClr val="0070C0"/>
                </a:solidFill>
                <a:latin typeface="Times New Roman" pitchFamily="18" charset="0"/>
                <a:ea typeface="Oswald" charset="0"/>
                <a:cs typeface="Times New Roman" pitchFamily="18" charset="0"/>
                <a:sym typeface="Oswald" charset="0"/>
              </a:rPr>
            </a:br>
            <a:endParaRPr lang="en-US" b="1" smtClean="0">
              <a:solidFill>
                <a:srgbClr val="0070C0"/>
              </a:solidFill>
              <a:latin typeface="Times New Roman" pitchFamily="18" charset="0"/>
              <a:ea typeface="Oswald" charset="0"/>
              <a:cs typeface="Times New Roman" pitchFamily="18" charset="0"/>
              <a:sym typeface="Oswald" charset="0"/>
            </a:endParaRPr>
          </a:p>
        </p:txBody>
      </p:sp>
      <p:sp>
        <p:nvSpPr>
          <p:cNvPr id="24578" name="Google Shape;159;p16"/>
          <p:cNvSpPr txBox="1">
            <a:spLocks noGrp="1"/>
          </p:cNvSpPr>
          <p:nvPr>
            <p:ph type="body" idx="1"/>
          </p:nvPr>
        </p:nvSpPr>
        <p:spPr>
          <a:xfrm>
            <a:off x="3643313" y="1354138"/>
            <a:ext cx="3014662" cy="3033712"/>
          </a:xfrm>
        </p:spPr>
        <p:txBody>
          <a:bodyPr/>
          <a:lstStyle/>
          <a:p>
            <a:pPr marL="0" indent="0" algn="just" eaLnBrk="1" hangingPunct="1">
              <a:lnSpc>
                <a:spcPct val="115000"/>
              </a:lnSpc>
              <a:spcBef>
                <a:spcPct val="0"/>
              </a:spcBef>
              <a:spcAft>
                <a:spcPts val="800"/>
              </a:spcAft>
              <a:buClr>
                <a:schemeClr val="accent2"/>
              </a:buClr>
              <a:buFont typeface="News Cycle"/>
              <a:buChar char="▸"/>
            </a:pPr>
            <a:r>
              <a:rPr lang="en-IN" sz="1200" smtClean="0">
                <a:solidFill>
                  <a:srgbClr val="062133"/>
                </a:solidFill>
                <a:latin typeface="Times New Roman" pitchFamily="18" charset="0"/>
                <a:ea typeface="News Cycle"/>
                <a:cs typeface="Times New Roman" pitchFamily="18" charset="0"/>
                <a:sym typeface="News Cycle"/>
              </a:rPr>
              <a:t> </a:t>
            </a:r>
            <a:r>
              <a:rPr lang="en-IN" sz="1800" smtClean="0">
                <a:solidFill>
                  <a:srgbClr val="062133"/>
                </a:solidFill>
                <a:latin typeface="Times New Roman" pitchFamily="18" charset="0"/>
                <a:ea typeface="News Cycle"/>
                <a:cs typeface="Times New Roman" pitchFamily="18" charset="0"/>
                <a:sym typeface="News Cycle"/>
              </a:rPr>
              <a:t>Ethnocentrism has to taken into mind before taking the venture.</a:t>
            </a:r>
          </a:p>
          <a:p>
            <a:pPr marL="0" indent="0" algn="just" eaLnBrk="1" hangingPunct="1">
              <a:lnSpc>
                <a:spcPct val="115000"/>
              </a:lnSpc>
              <a:spcBef>
                <a:spcPct val="0"/>
              </a:spcBef>
              <a:spcAft>
                <a:spcPts val="80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Understanding of the local activities are to be relatively done.</a:t>
            </a:r>
          </a:p>
          <a:p>
            <a:pPr marL="0" indent="0" algn="just" eaLnBrk="1" hangingPunct="1">
              <a:lnSpc>
                <a:spcPct val="115000"/>
              </a:lnSpc>
              <a:spcBef>
                <a:spcPct val="0"/>
              </a:spcBef>
              <a:spcAft>
                <a:spcPts val="80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Managerial practices utilised in china has to be apprehended.</a:t>
            </a:r>
          </a:p>
          <a:p>
            <a:pPr marL="0" indent="0" algn="just" eaLnBrk="1" hangingPunct="1">
              <a:lnSpc>
                <a:spcPct val="115000"/>
              </a:lnSpc>
              <a:spcBef>
                <a:spcPct val="0"/>
              </a:spcBef>
              <a:spcAft>
                <a:spcPts val="80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Strategy for attracting Chinese labour has to be incorporated.</a:t>
            </a:r>
          </a:p>
          <a:p>
            <a:pPr marL="0" indent="0" algn="just" eaLnBrk="1" hangingPunct="1">
              <a:lnSpc>
                <a:spcPct val="115000"/>
              </a:lnSpc>
              <a:spcBef>
                <a:spcPct val="0"/>
              </a:spcBef>
              <a:spcAft>
                <a:spcPts val="800"/>
              </a:spcAft>
              <a:buClr>
                <a:schemeClr val="accent2"/>
              </a:buClr>
              <a:buFont typeface="News Cycle"/>
              <a:buChar char="▸"/>
            </a:pPr>
            <a:endParaRPr lang="en-US" sz="1200" smtClean="0">
              <a:solidFill>
                <a:srgbClr val="062133"/>
              </a:solidFill>
              <a:latin typeface="Times New Roman" pitchFamily="18" charset="0"/>
              <a:ea typeface="News Cycle"/>
              <a:cs typeface="Times New Roman" pitchFamily="18" charset="0"/>
              <a:sym typeface="News Cycle"/>
            </a:endParaRPr>
          </a:p>
        </p:txBody>
      </p:sp>
      <p:sp>
        <p:nvSpPr>
          <p:cNvPr id="24579" name="Google Shape;160;p16"/>
          <p:cNvSpPr>
            <a:spLocks noGrp="1"/>
          </p:cNvSpPr>
          <p:nvPr>
            <p:ph type="sldNum" sz="quarter" idx="10"/>
          </p:nvPr>
        </p:nvSpPr>
        <p:spPr>
          <a:noFill/>
        </p:spPr>
        <p:txBody>
          <a:bodyPr/>
          <a:lstStyle/>
          <a:p>
            <a:fld id="{D962F280-7EEF-4179-AACC-BCA18B9F6C59}" type="slidenum">
              <a:rPr lang="en-US" smtClean="0"/>
              <a:pPr/>
              <a:t>8</a:t>
            </a:fld>
            <a:endParaRPr lang="en-US" smtClean="0"/>
          </a:p>
        </p:txBody>
      </p:sp>
      <p:sp>
        <p:nvSpPr>
          <p:cNvPr id="4" name="Google Shape;153;p15"/>
          <p:cNvSpPr txBox="1">
            <a:spLocks/>
          </p:cNvSpPr>
          <p:nvPr/>
        </p:nvSpPr>
        <p:spPr>
          <a:xfrm>
            <a:off x="285750" y="214313"/>
            <a:ext cx="3638550" cy="1160462"/>
          </a:xfrm>
          <a:prstGeom prst="rect">
            <a:avLst/>
          </a:prstGeom>
        </p:spPr>
        <p:txBody>
          <a:bodyPr spcFirstLastPara="1" lIns="0" tIns="0" rIns="0" bIns="0" anchor="b"/>
          <a:lstStyle/>
          <a:p>
            <a:pPr fontAlgn="auto">
              <a:spcBef>
                <a:spcPts val="0"/>
              </a:spcBef>
              <a:spcAft>
                <a:spcPts val="0"/>
              </a:spcAft>
              <a:buClr>
                <a:srgbClr val="000000"/>
              </a:buClr>
              <a:buFont typeface="Arial"/>
              <a:buNone/>
              <a:defRPr/>
            </a:pPr>
            <a:endParaRPr lang="en-IN" kern="0" dirty="0">
              <a:solidFill>
                <a:schemeClr val="accent3"/>
              </a:solidFill>
              <a:latin typeface="Arial"/>
              <a:ea typeface="Arial"/>
              <a:cs typeface="Arial"/>
              <a:sym typeface="Arial"/>
            </a:endParaRPr>
          </a:p>
        </p:txBody>
      </p:sp>
      <p:pic>
        <p:nvPicPr>
          <p:cNvPr id="24581" name="Picture 2"/>
          <p:cNvPicPr>
            <a:picLocks noChangeAspect="1" noChangeArrowheads="1"/>
          </p:cNvPicPr>
          <p:nvPr/>
        </p:nvPicPr>
        <p:blipFill>
          <a:blip r:embed="rId3"/>
          <a:srcRect/>
          <a:stretch>
            <a:fillRect/>
          </a:stretch>
        </p:blipFill>
        <p:spPr bwMode="auto">
          <a:xfrm>
            <a:off x="0" y="1571625"/>
            <a:ext cx="3286125" cy="3571875"/>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5"/>
          <p:cNvSpPr txBox="1">
            <a:spLocks noGrp="1"/>
          </p:cNvSpPr>
          <p:nvPr>
            <p:ph type="title"/>
          </p:nvPr>
        </p:nvSpPr>
        <p:spPr>
          <a:xfrm>
            <a:off x="642938" y="214313"/>
            <a:ext cx="6107112" cy="1285875"/>
          </a:xfrm>
        </p:spPr>
        <p:txBody>
          <a:bodyPr/>
          <a:lstStyle/>
          <a:p>
            <a:pPr algn="ctr" eaLnBrk="1" hangingPunct="1">
              <a:lnSpc>
                <a:spcPct val="90000"/>
              </a:lnSpc>
              <a:spcBef>
                <a:spcPct val="0"/>
              </a:spcBef>
              <a:spcAft>
                <a:spcPct val="0"/>
              </a:spcAft>
              <a:buClr>
                <a:schemeClr val="accent1"/>
              </a:buClr>
              <a:buFont typeface="Oswald" charset="0"/>
              <a:buNone/>
            </a:pPr>
            <a:r>
              <a:rPr lang="en-IN" sz="2800" b="1" smtClean="0">
                <a:solidFill>
                  <a:srgbClr val="0070C0"/>
                </a:solidFill>
                <a:latin typeface="Times New Roman" pitchFamily="18" charset="0"/>
                <a:ea typeface="Oswald" charset="0"/>
                <a:cs typeface="Times New Roman" pitchFamily="18" charset="0"/>
                <a:sym typeface="Oswald" charset="0"/>
              </a:rPr>
              <a:t>Different aspects of cultural challenges Faced by Wumart</a:t>
            </a:r>
            <a:r>
              <a:rPr lang="en-IN" b="1" smtClean="0">
                <a:solidFill>
                  <a:srgbClr val="0070C0"/>
                </a:solidFill>
                <a:latin typeface="Times New Roman" pitchFamily="18" charset="0"/>
                <a:ea typeface="Oswald" charset="0"/>
                <a:cs typeface="Times New Roman" pitchFamily="18" charset="0"/>
                <a:sym typeface="Oswald" charset="0"/>
              </a:rPr>
              <a:t/>
            </a:r>
            <a:br>
              <a:rPr lang="en-IN" b="1" smtClean="0">
                <a:solidFill>
                  <a:srgbClr val="0070C0"/>
                </a:solidFill>
                <a:latin typeface="Times New Roman" pitchFamily="18" charset="0"/>
                <a:ea typeface="Oswald" charset="0"/>
                <a:cs typeface="Times New Roman" pitchFamily="18" charset="0"/>
                <a:sym typeface="Oswald" charset="0"/>
              </a:rPr>
            </a:br>
            <a:endParaRPr lang="en-US" b="1" smtClean="0">
              <a:solidFill>
                <a:srgbClr val="0070C0"/>
              </a:solidFill>
              <a:latin typeface="Times New Roman" pitchFamily="18" charset="0"/>
              <a:ea typeface="Oswald" charset="0"/>
              <a:cs typeface="Times New Roman" pitchFamily="18" charset="0"/>
              <a:sym typeface="Oswald" charset="0"/>
            </a:endParaRPr>
          </a:p>
        </p:txBody>
      </p:sp>
      <p:sp>
        <p:nvSpPr>
          <p:cNvPr id="26626" name="Google Shape;159;p16"/>
          <p:cNvSpPr txBox="1">
            <a:spLocks noGrp="1"/>
          </p:cNvSpPr>
          <p:nvPr>
            <p:ph type="body" idx="1"/>
          </p:nvPr>
        </p:nvSpPr>
        <p:spPr>
          <a:xfrm>
            <a:off x="550863" y="1571625"/>
            <a:ext cx="4021137" cy="2816225"/>
          </a:xfrm>
        </p:spPr>
        <p:txBody>
          <a:bodyPr/>
          <a:lstStyle/>
          <a:p>
            <a:pPr marL="0" indent="0" algn="just" eaLnBrk="1" hangingPunct="1">
              <a:lnSpc>
                <a:spcPct val="115000"/>
              </a:lnSpc>
              <a:spcBef>
                <a:spcPct val="0"/>
              </a:spcBef>
              <a:spcAft>
                <a:spcPts val="80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 Ethnocentrism culture of UK has to taken into mind before taking the venture.</a:t>
            </a:r>
          </a:p>
          <a:p>
            <a:pPr marL="0" indent="0" algn="just" eaLnBrk="1" hangingPunct="1">
              <a:lnSpc>
                <a:spcPct val="115000"/>
              </a:lnSpc>
              <a:spcBef>
                <a:spcPct val="0"/>
              </a:spcBef>
              <a:spcAft>
                <a:spcPts val="80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Understanding of the foreign activities are to be relatively done.</a:t>
            </a:r>
          </a:p>
          <a:p>
            <a:pPr marL="0" indent="0" algn="just" eaLnBrk="1" hangingPunct="1">
              <a:lnSpc>
                <a:spcPct val="115000"/>
              </a:lnSpc>
              <a:spcBef>
                <a:spcPct val="0"/>
              </a:spcBef>
              <a:spcAft>
                <a:spcPts val="80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Managerial model of Tesco and the UK has to be taken into consideration.</a:t>
            </a:r>
          </a:p>
          <a:p>
            <a:pPr marL="0" indent="0" algn="just" eaLnBrk="1" hangingPunct="1">
              <a:lnSpc>
                <a:spcPct val="115000"/>
              </a:lnSpc>
              <a:spcBef>
                <a:spcPct val="0"/>
              </a:spcBef>
              <a:spcAft>
                <a:spcPts val="80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Wumart employee retention and recruitment has to be stragised.</a:t>
            </a:r>
          </a:p>
          <a:p>
            <a:pPr marL="0" indent="0" algn="just" eaLnBrk="1" hangingPunct="1">
              <a:lnSpc>
                <a:spcPct val="115000"/>
              </a:lnSpc>
              <a:spcBef>
                <a:spcPct val="0"/>
              </a:spcBef>
              <a:spcAft>
                <a:spcPts val="800"/>
              </a:spcAft>
              <a:buClr>
                <a:schemeClr val="accent2"/>
              </a:buClr>
              <a:buFont typeface="News Cycle"/>
              <a:buChar char="▸"/>
            </a:pPr>
            <a:endParaRPr lang="en-US" sz="1200" smtClean="0">
              <a:solidFill>
                <a:srgbClr val="062133"/>
              </a:solidFill>
              <a:latin typeface="Times New Roman" pitchFamily="18" charset="0"/>
              <a:ea typeface="News Cycle"/>
              <a:cs typeface="Times New Roman" pitchFamily="18" charset="0"/>
              <a:sym typeface="News Cycle"/>
            </a:endParaRPr>
          </a:p>
        </p:txBody>
      </p:sp>
      <p:sp>
        <p:nvSpPr>
          <p:cNvPr id="26627" name="Google Shape;160;p16"/>
          <p:cNvSpPr>
            <a:spLocks noGrp="1"/>
          </p:cNvSpPr>
          <p:nvPr>
            <p:ph type="sldNum" sz="quarter" idx="10"/>
          </p:nvPr>
        </p:nvSpPr>
        <p:spPr>
          <a:noFill/>
        </p:spPr>
        <p:txBody>
          <a:bodyPr/>
          <a:lstStyle/>
          <a:p>
            <a:fld id="{4F0CB879-2DF3-4B12-85AC-97E4B9CB935C}" type="slidenum">
              <a:rPr lang="en-US" smtClean="0"/>
              <a:pPr/>
              <a:t>9</a:t>
            </a:fld>
            <a:endParaRPr lang="en-US" smtClean="0"/>
          </a:p>
        </p:txBody>
      </p:sp>
      <p:sp>
        <p:nvSpPr>
          <p:cNvPr id="4" name="Google Shape;153;p15"/>
          <p:cNvSpPr txBox="1">
            <a:spLocks/>
          </p:cNvSpPr>
          <p:nvPr/>
        </p:nvSpPr>
        <p:spPr>
          <a:xfrm>
            <a:off x="285750" y="214313"/>
            <a:ext cx="3638550" cy="1160462"/>
          </a:xfrm>
          <a:prstGeom prst="rect">
            <a:avLst/>
          </a:prstGeom>
        </p:spPr>
        <p:txBody>
          <a:bodyPr spcFirstLastPara="1" lIns="0" tIns="0" rIns="0" bIns="0" anchor="b"/>
          <a:lstStyle/>
          <a:p>
            <a:pPr fontAlgn="auto">
              <a:spcBef>
                <a:spcPts val="0"/>
              </a:spcBef>
              <a:spcAft>
                <a:spcPts val="0"/>
              </a:spcAft>
              <a:buClr>
                <a:srgbClr val="000000"/>
              </a:buClr>
              <a:buFont typeface="Arial"/>
              <a:buNone/>
              <a:defRPr/>
            </a:pPr>
            <a:endParaRPr lang="en-IN" kern="0" dirty="0">
              <a:solidFill>
                <a:schemeClr val="accent3"/>
              </a:solidFill>
              <a:latin typeface="Arial"/>
              <a:ea typeface="Arial"/>
              <a:cs typeface="Arial"/>
              <a:sym typeface="Arial"/>
            </a:endParaRPr>
          </a:p>
        </p:txBody>
      </p:sp>
      <p:pic>
        <p:nvPicPr>
          <p:cNvPr id="26629" name="Picture 2"/>
          <p:cNvPicPr>
            <a:picLocks noChangeAspect="1" noChangeArrowheads="1"/>
          </p:cNvPicPr>
          <p:nvPr/>
        </p:nvPicPr>
        <p:blipFill>
          <a:blip r:embed="rId3"/>
          <a:srcRect/>
          <a:stretch>
            <a:fillRect/>
          </a:stretch>
        </p:blipFill>
        <p:spPr bwMode="auto">
          <a:xfrm>
            <a:off x="4857750" y="1428750"/>
            <a:ext cx="2514600" cy="371475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Google Shape;165;p17"/>
          <p:cNvSpPr txBox="1">
            <a:spLocks noGrp="1"/>
          </p:cNvSpPr>
          <p:nvPr>
            <p:ph type="title"/>
          </p:nvPr>
        </p:nvSpPr>
        <p:spPr>
          <a:xfrm>
            <a:off x="357188" y="760413"/>
            <a:ext cx="6300787" cy="395287"/>
          </a:xfrm>
        </p:spPr>
        <p:txBody>
          <a:bodyPr/>
          <a:lstStyle/>
          <a:p>
            <a:pPr algn="ctr" eaLnBrk="1" hangingPunct="1">
              <a:lnSpc>
                <a:spcPct val="90000"/>
              </a:lnSpc>
              <a:spcBef>
                <a:spcPct val="0"/>
              </a:spcBef>
              <a:spcAft>
                <a:spcPct val="0"/>
              </a:spcAft>
              <a:buClr>
                <a:schemeClr val="accent1"/>
              </a:buClr>
              <a:buFont typeface="Oswald" charset="0"/>
              <a:buNone/>
            </a:pPr>
            <a:r>
              <a:rPr lang="en-IN" sz="2000" b="1" smtClean="0">
                <a:solidFill>
                  <a:srgbClr val="0070C0"/>
                </a:solidFill>
                <a:latin typeface="Times New Roman" pitchFamily="18" charset="0"/>
                <a:ea typeface="Oswald" charset="0"/>
                <a:cs typeface="Times New Roman" pitchFamily="18" charset="0"/>
                <a:sym typeface="Oswald" charset="0"/>
              </a:rPr>
              <a:t>Comparison of cultural dimension between UK and China</a:t>
            </a:r>
            <a:endParaRPr lang="en-US" sz="2000" b="1" smtClean="0">
              <a:solidFill>
                <a:srgbClr val="0070C0"/>
              </a:solidFill>
              <a:latin typeface="Times New Roman" pitchFamily="18" charset="0"/>
              <a:ea typeface="Oswald" charset="0"/>
              <a:cs typeface="Times New Roman" pitchFamily="18" charset="0"/>
              <a:sym typeface="Oswald" charset="0"/>
            </a:endParaRPr>
          </a:p>
        </p:txBody>
      </p:sp>
      <p:sp>
        <p:nvSpPr>
          <p:cNvPr id="28674" name="Google Shape;167;p17"/>
          <p:cNvSpPr>
            <a:spLocks noGrp="1"/>
          </p:cNvSpPr>
          <p:nvPr>
            <p:ph type="sldNum" sz="quarter" idx="10"/>
          </p:nvPr>
        </p:nvSpPr>
        <p:spPr>
          <a:noFill/>
        </p:spPr>
        <p:txBody>
          <a:bodyPr/>
          <a:lstStyle/>
          <a:p>
            <a:fld id="{935AF4CC-AF09-4590-BEAF-CF21D87D629A}" type="slidenum">
              <a:rPr lang="en-US" smtClean="0"/>
              <a:pPr/>
              <a:t>10</a:t>
            </a:fld>
            <a:endParaRPr lang="en-US" smtClean="0"/>
          </a:p>
        </p:txBody>
      </p:sp>
      <p:pic>
        <p:nvPicPr>
          <p:cNvPr id="28675" name="Picture 2" descr="https://lh6.googleusercontent.com/bS0bmZg3y7UrcqXN4wvWxKmE1ndHmjD_MQSiJgkBVjJHVS7MN76pRiwEFaZXlh4Op278bmsLwq82SV6IoUjoVgGIcLzrmPYMgqJg4av1x95rP8pv9AVGwBAGRYZHuW97_gy9bHT5"/>
          <p:cNvPicPr>
            <a:picLocks noChangeAspect="1" noChangeArrowheads="1"/>
          </p:cNvPicPr>
          <p:nvPr/>
        </p:nvPicPr>
        <p:blipFill>
          <a:blip r:embed="rId3"/>
          <a:srcRect/>
          <a:stretch>
            <a:fillRect/>
          </a:stretch>
        </p:blipFill>
        <p:spPr bwMode="auto">
          <a:xfrm>
            <a:off x="500063" y="1357313"/>
            <a:ext cx="6286500" cy="3209925"/>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Google Shape;165;p17"/>
          <p:cNvSpPr txBox="1">
            <a:spLocks noGrp="1"/>
          </p:cNvSpPr>
          <p:nvPr>
            <p:ph type="title"/>
          </p:nvPr>
        </p:nvSpPr>
        <p:spPr>
          <a:xfrm>
            <a:off x="285750" y="500063"/>
            <a:ext cx="6372225" cy="396875"/>
          </a:xfrm>
        </p:spPr>
        <p:txBody>
          <a:bodyPr/>
          <a:lstStyle/>
          <a:p>
            <a:pPr algn="ctr" eaLnBrk="1" hangingPunct="1">
              <a:lnSpc>
                <a:spcPct val="90000"/>
              </a:lnSpc>
              <a:spcBef>
                <a:spcPct val="0"/>
              </a:spcBef>
              <a:spcAft>
                <a:spcPct val="0"/>
              </a:spcAft>
              <a:buClr>
                <a:schemeClr val="accent1"/>
              </a:buClr>
              <a:buFont typeface="Oswald" charset="0"/>
              <a:buNone/>
            </a:pPr>
            <a:r>
              <a:rPr lang="en-IN" sz="3200" b="1" smtClean="0">
                <a:solidFill>
                  <a:srgbClr val="0070C0"/>
                </a:solidFill>
                <a:latin typeface="Times New Roman" pitchFamily="18" charset="0"/>
                <a:ea typeface="Oswald" charset="0"/>
                <a:cs typeface="Times New Roman" pitchFamily="18" charset="0"/>
                <a:sym typeface="Oswald" charset="0"/>
              </a:rPr>
              <a:t>Intercultural communication theories</a:t>
            </a:r>
            <a:endParaRPr lang="en-US" sz="3200" b="1" smtClean="0">
              <a:solidFill>
                <a:srgbClr val="0070C0"/>
              </a:solidFill>
              <a:latin typeface="Times New Roman" pitchFamily="18" charset="0"/>
              <a:ea typeface="Oswald" charset="0"/>
              <a:cs typeface="Times New Roman" pitchFamily="18" charset="0"/>
              <a:sym typeface="Oswald" charset="0"/>
            </a:endParaRPr>
          </a:p>
        </p:txBody>
      </p:sp>
      <p:sp>
        <p:nvSpPr>
          <p:cNvPr id="30722" name="Text Placeholder 4"/>
          <p:cNvSpPr txBox="1">
            <a:spLocks noGrp="1"/>
          </p:cNvSpPr>
          <p:nvPr>
            <p:ph type="body" idx="1"/>
          </p:nvPr>
        </p:nvSpPr>
        <p:spPr>
          <a:xfrm>
            <a:off x="3214688" y="1214438"/>
            <a:ext cx="3249612" cy="3643312"/>
          </a:xfrm>
        </p:spPr>
        <p:txBody>
          <a:bodyPr/>
          <a:lstStyle/>
          <a:p>
            <a:pPr algn="just" eaLnBrk="1" hangingPunct="1">
              <a:lnSpc>
                <a:spcPct val="115000"/>
              </a:lnSpc>
              <a:spcBef>
                <a:spcPct val="0"/>
              </a:spcBef>
              <a:spcAft>
                <a:spcPct val="0"/>
              </a:spcAft>
              <a:buClr>
                <a:schemeClr val="accent2"/>
              </a:buClr>
              <a:buFont typeface="News Cycle"/>
              <a:buChar char="▸"/>
            </a:pPr>
            <a:r>
              <a:rPr lang="en-IN" sz="1800" b="1" smtClean="0">
                <a:solidFill>
                  <a:srgbClr val="062133"/>
                </a:solidFill>
                <a:latin typeface="Times New Roman" pitchFamily="18" charset="0"/>
                <a:ea typeface="News Cycle"/>
                <a:cs typeface="Times New Roman" pitchFamily="18" charset="0"/>
                <a:sym typeface="News Cycle"/>
              </a:rPr>
              <a:t>Power distance</a:t>
            </a:r>
          </a:p>
          <a:p>
            <a:pPr algn="just" eaLnBrk="1" hangingPunct="1">
              <a:lnSpc>
                <a:spcPct val="115000"/>
              </a:lnSpc>
              <a:spcBef>
                <a:spcPct val="0"/>
              </a:spcBef>
              <a:spcAft>
                <a:spcPct val="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The estimated power distance is significantly low in terms of the UK</a:t>
            </a:r>
            <a:endParaRPr lang="en-IN" sz="1800" b="1" smtClean="0">
              <a:solidFill>
                <a:srgbClr val="062133"/>
              </a:solidFill>
              <a:latin typeface="Times New Roman" pitchFamily="18" charset="0"/>
              <a:ea typeface="News Cycle"/>
              <a:cs typeface="Times New Roman" pitchFamily="18" charset="0"/>
              <a:sym typeface="News Cycle"/>
            </a:endParaRPr>
          </a:p>
          <a:p>
            <a:pPr algn="just" eaLnBrk="1" hangingPunct="1">
              <a:lnSpc>
                <a:spcPct val="115000"/>
              </a:lnSpc>
              <a:spcBef>
                <a:spcPct val="0"/>
              </a:spcBef>
              <a:spcAft>
                <a:spcPct val="0"/>
              </a:spcAft>
              <a:buClr>
                <a:schemeClr val="accent2"/>
              </a:buClr>
              <a:buFont typeface="News Cycle"/>
              <a:buChar char="▸"/>
            </a:pPr>
            <a:r>
              <a:rPr lang="en-IN" sz="1800" b="1" smtClean="0">
                <a:solidFill>
                  <a:srgbClr val="062133"/>
                </a:solidFill>
                <a:latin typeface="Times New Roman" pitchFamily="18" charset="0"/>
                <a:ea typeface="News Cycle"/>
                <a:cs typeface="Times New Roman" pitchFamily="18" charset="0"/>
                <a:sym typeface="News Cycle"/>
              </a:rPr>
              <a:t>Individualism</a:t>
            </a:r>
          </a:p>
          <a:p>
            <a:pPr algn="just" eaLnBrk="1" hangingPunct="1">
              <a:lnSpc>
                <a:spcPct val="115000"/>
              </a:lnSpc>
              <a:spcBef>
                <a:spcPct val="0"/>
              </a:spcBef>
              <a:spcAft>
                <a:spcPct val="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This dimension is extremely higher in the case of the UK. </a:t>
            </a:r>
          </a:p>
          <a:p>
            <a:pPr algn="just" eaLnBrk="1" hangingPunct="1">
              <a:lnSpc>
                <a:spcPct val="115000"/>
              </a:lnSpc>
              <a:spcBef>
                <a:spcPct val="0"/>
              </a:spcBef>
              <a:spcAft>
                <a:spcPct val="0"/>
              </a:spcAft>
              <a:buClr>
                <a:schemeClr val="accent2"/>
              </a:buClr>
              <a:buFont typeface="News Cycle"/>
              <a:buChar char="▸"/>
            </a:pPr>
            <a:r>
              <a:rPr lang="en-IN" sz="1800" b="1" smtClean="0">
                <a:solidFill>
                  <a:srgbClr val="062133"/>
                </a:solidFill>
                <a:latin typeface="Times New Roman" pitchFamily="18" charset="0"/>
                <a:ea typeface="News Cycle"/>
                <a:cs typeface="Times New Roman" pitchFamily="18" charset="0"/>
                <a:sym typeface="News Cycle"/>
              </a:rPr>
              <a:t>Masculinity</a:t>
            </a:r>
          </a:p>
          <a:p>
            <a:pPr algn="just" eaLnBrk="1" hangingPunct="1">
              <a:lnSpc>
                <a:spcPct val="115000"/>
              </a:lnSpc>
              <a:spcBef>
                <a:spcPct val="0"/>
              </a:spcBef>
              <a:spcAft>
                <a:spcPct val="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The masculinity factor is relatively followed equilaterally in the UK.</a:t>
            </a:r>
            <a:br>
              <a:rPr lang="en-IN" sz="1800" smtClean="0">
                <a:solidFill>
                  <a:srgbClr val="062133"/>
                </a:solidFill>
                <a:latin typeface="Times New Roman" pitchFamily="18" charset="0"/>
                <a:ea typeface="News Cycle"/>
                <a:cs typeface="Times New Roman" pitchFamily="18" charset="0"/>
                <a:sym typeface="News Cycle"/>
              </a:rPr>
            </a:br>
            <a:r>
              <a:rPr lang="en-IN" sz="1800" smtClean="0">
                <a:solidFill>
                  <a:srgbClr val="062133"/>
                </a:solidFill>
                <a:latin typeface="Times New Roman" pitchFamily="18" charset="0"/>
                <a:ea typeface="News Cycle"/>
                <a:cs typeface="Times New Roman" pitchFamily="18" charset="0"/>
                <a:sym typeface="News Cycle"/>
              </a:rPr>
              <a:t/>
            </a:r>
            <a:br>
              <a:rPr lang="en-IN" sz="1800" smtClean="0">
                <a:solidFill>
                  <a:srgbClr val="062133"/>
                </a:solidFill>
                <a:latin typeface="Times New Roman" pitchFamily="18" charset="0"/>
                <a:ea typeface="News Cycle"/>
                <a:cs typeface="Times New Roman" pitchFamily="18" charset="0"/>
                <a:sym typeface="News Cycle"/>
              </a:rPr>
            </a:br>
            <a:r>
              <a:rPr lang="en-IN" sz="1800" smtClean="0">
                <a:solidFill>
                  <a:srgbClr val="062133"/>
                </a:solidFill>
                <a:latin typeface="Times New Roman" pitchFamily="18" charset="0"/>
                <a:ea typeface="News Cycle"/>
                <a:cs typeface="Times New Roman" pitchFamily="18" charset="0"/>
                <a:sym typeface="News Cycle"/>
              </a:rPr>
              <a:t/>
            </a:r>
            <a:br>
              <a:rPr lang="en-IN" sz="1800" smtClean="0">
                <a:solidFill>
                  <a:srgbClr val="062133"/>
                </a:solidFill>
                <a:latin typeface="Times New Roman" pitchFamily="18" charset="0"/>
                <a:ea typeface="News Cycle"/>
                <a:cs typeface="Times New Roman" pitchFamily="18" charset="0"/>
                <a:sym typeface="News Cycle"/>
              </a:rPr>
            </a:br>
            <a:endParaRPr lang="en-IN" sz="1800" smtClean="0">
              <a:solidFill>
                <a:srgbClr val="062133"/>
              </a:solidFill>
              <a:latin typeface="Times New Roman" pitchFamily="18" charset="0"/>
              <a:ea typeface="News Cycle"/>
              <a:cs typeface="Times New Roman" pitchFamily="18" charset="0"/>
              <a:sym typeface="News Cycle"/>
            </a:endParaRPr>
          </a:p>
        </p:txBody>
      </p:sp>
      <p:sp>
        <p:nvSpPr>
          <p:cNvPr id="30723" name="Google Shape;167;p17"/>
          <p:cNvSpPr>
            <a:spLocks noGrp="1"/>
          </p:cNvSpPr>
          <p:nvPr>
            <p:ph type="sldNum" sz="quarter" idx="10"/>
          </p:nvPr>
        </p:nvSpPr>
        <p:spPr>
          <a:noFill/>
        </p:spPr>
        <p:txBody>
          <a:bodyPr/>
          <a:lstStyle/>
          <a:p>
            <a:fld id="{DE70118E-0F7E-4AE1-8A1D-819DA5B1229E}" type="slidenum">
              <a:rPr lang="en-US" smtClean="0"/>
              <a:pPr/>
              <a:t>11</a:t>
            </a:fld>
            <a:endParaRPr lang="en-US" smtClean="0"/>
          </a:p>
        </p:txBody>
      </p:sp>
      <p:pic>
        <p:nvPicPr>
          <p:cNvPr id="30724" name="Picture 2"/>
          <p:cNvPicPr>
            <a:picLocks noChangeAspect="1" noChangeArrowheads="1"/>
          </p:cNvPicPr>
          <p:nvPr/>
        </p:nvPicPr>
        <p:blipFill>
          <a:blip r:embed="rId3"/>
          <a:srcRect/>
          <a:stretch>
            <a:fillRect/>
          </a:stretch>
        </p:blipFill>
        <p:spPr bwMode="auto">
          <a:xfrm>
            <a:off x="0" y="1357313"/>
            <a:ext cx="2838450" cy="3519487"/>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Google Shape;165;p17"/>
          <p:cNvSpPr txBox="1">
            <a:spLocks noGrp="1"/>
          </p:cNvSpPr>
          <p:nvPr>
            <p:ph type="title"/>
          </p:nvPr>
        </p:nvSpPr>
        <p:spPr>
          <a:xfrm>
            <a:off x="285750" y="500063"/>
            <a:ext cx="6372225" cy="396875"/>
          </a:xfrm>
        </p:spPr>
        <p:txBody>
          <a:bodyPr/>
          <a:lstStyle/>
          <a:p>
            <a:pPr algn="ctr" eaLnBrk="1" hangingPunct="1">
              <a:lnSpc>
                <a:spcPct val="90000"/>
              </a:lnSpc>
              <a:spcBef>
                <a:spcPct val="0"/>
              </a:spcBef>
              <a:spcAft>
                <a:spcPct val="0"/>
              </a:spcAft>
              <a:buClr>
                <a:schemeClr val="accent1"/>
              </a:buClr>
              <a:buFont typeface="Oswald" charset="0"/>
              <a:buNone/>
            </a:pPr>
            <a:r>
              <a:rPr lang="en-IN" sz="3200" b="1" smtClean="0">
                <a:solidFill>
                  <a:srgbClr val="0070C0"/>
                </a:solidFill>
                <a:latin typeface="Times New Roman" pitchFamily="18" charset="0"/>
                <a:ea typeface="Oswald" charset="0"/>
                <a:cs typeface="Times New Roman" pitchFamily="18" charset="0"/>
                <a:sym typeface="Oswald" charset="0"/>
              </a:rPr>
              <a:t>Intercultural communication theories</a:t>
            </a:r>
            <a:endParaRPr lang="en-US" sz="3200" b="1" smtClean="0">
              <a:solidFill>
                <a:srgbClr val="0070C0"/>
              </a:solidFill>
              <a:latin typeface="Times New Roman" pitchFamily="18" charset="0"/>
              <a:ea typeface="Oswald" charset="0"/>
              <a:cs typeface="Times New Roman" pitchFamily="18" charset="0"/>
              <a:sym typeface="Oswald" charset="0"/>
            </a:endParaRPr>
          </a:p>
        </p:txBody>
      </p:sp>
      <p:sp>
        <p:nvSpPr>
          <p:cNvPr id="32770" name="Text Placeholder 4"/>
          <p:cNvSpPr txBox="1">
            <a:spLocks noGrp="1"/>
          </p:cNvSpPr>
          <p:nvPr>
            <p:ph type="body" idx="1"/>
          </p:nvPr>
        </p:nvSpPr>
        <p:spPr>
          <a:xfrm>
            <a:off x="357188" y="1214438"/>
            <a:ext cx="3786187" cy="3571875"/>
          </a:xfrm>
        </p:spPr>
        <p:txBody>
          <a:bodyPr/>
          <a:lstStyle/>
          <a:p>
            <a:pPr algn="just" eaLnBrk="1" hangingPunct="1">
              <a:lnSpc>
                <a:spcPct val="115000"/>
              </a:lnSpc>
              <a:spcBef>
                <a:spcPct val="0"/>
              </a:spcBef>
              <a:spcAft>
                <a:spcPct val="0"/>
              </a:spcAft>
              <a:buClr>
                <a:schemeClr val="accent2"/>
              </a:buClr>
              <a:buFont typeface="News Cycle"/>
              <a:buChar char="▸"/>
            </a:pPr>
            <a:r>
              <a:rPr lang="en-IN" sz="1800" b="1" smtClean="0">
                <a:solidFill>
                  <a:srgbClr val="062133"/>
                </a:solidFill>
                <a:latin typeface="Times New Roman" pitchFamily="18" charset="0"/>
                <a:ea typeface="News Cycle"/>
                <a:cs typeface="Times New Roman" pitchFamily="18" charset="0"/>
                <a:sym typeface="News Cycle"/>
              </a:rPr>
              <a:t>Power distance</a:t>
            </a:r>
          </a:p>
          <a:p>
            <a:pPr algn="just" eaLnBrk="1" hangingPunct="1">
              <a:lnSpc>
                <a:spcPct val="115000"/>
              </a:lnSpc>
              <a:spcBef>
                <a:spcPct val="0"/>
              </a:spcBef>
              <a:spcAft>
                <a:spcPct val="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The estimated power distance is significantly high in terms of China.</a:t>
            </a:r>
            <a:endParaRPr lang="en-IN" sz="1800" b="1" smtClean="0">
              <a:solidFill>
                <a:srgbClr val="062133"/>
              </a:solidFill>
              <a:latin typeface="Times New Roman" pitchFamily="18" charset="0"/>
              <a:ea typeface="News Cycle"/>
              <a:cs typeface="Times New Roman" pitchFamily="18" charset="0"/>
              <a:sym typeface="News Cycle"/>
            </a:endParaRPr>
          </a:p>
          <a:p>
            <a:pPr algn="just" eaLnBrk="1" hangingPunct="1">
              <a:lnSpc>
                <a:spcPct val="115000"/>
              </a:lnSpc>
              <a:spcBef>
                <a:spcPct val="0"/>
              </a:spcBef>
              <a:spcAft>
                <a:spcPct val="0"/>
              </a:spcAft>
              <a:buClr>
                <a:schemeClr val="accent2"/>
              </a:buClr>
              <a:buFont typeface="News Cycle"/>
              <a:buChar char="▸"/>
            </a:pPr>
            <a:r>
              <a:rPr lang="en-IN" sz="1800" b="1" smtClean="0">
                <a:solidFill>
                  <a:srgbClr val="062133"/>
                </a:solidFill>
                <a:latin typeface="Times New Roman" pitchFamily="18" charset="0"/>
                <a:ea typeface="News Cycle"/>
                <a:cs typeface="Times New Roman" pitchFamily="18" charset="0"/>
                <a:sym typeface="News Cycle"/>
              </a:rPr>
              <a:t>Individualism</a:t>
            </a:r>
          </a:p>
          <a:p>
            <a:pPr algn="just" eaLnBrk="1" hangingPunct="1">
              <a:lnSpc>
                <a:spcPct val="115000"/>
              </a:lnSpc>
              <a:spcBef>
                <a:spcPct val="0"/>
              </a:spcBef>
              <a:spcAft>
                <a:spcPct val="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This dimension is are moderate in case of the UK.</a:t>
            </a:r>
          </a:p>
          <a:p>
            <a:pPr algn="just" eaLnBrk="1" hangingPunct="1">
              <a:lnSpc>
                <a:spcPct val="115000"/>
              </a:lnSpc>
              <a:spcBef>
                <a:spcPct val="0"/>
              </a:spcBef>
              <a:spcAft>
                <a:spcPct val="0"/>
              </a:spcAft>
              <a:buClr>
                <a:schemeClr val="accent2"/>
              </a:buClr>
              <a:buFont typeface="News Cycle"/>
              <a:buChar char="▸"/>
            </a:pPr>
            <a:r>
              <a:rPr lang="en-IN" sz="1800" b="1" smtClean="0">
                <a:solidFill>
                  <a:srgbClr val="062133"/>
                </a:solidFill>
                <a:latin typeface="Times New Roman" pitchFamily="18" charset="0"/>
                <a:ea typeface="News Cycle"/>
                <a:cs typeface="Times New Roman" pitchFamily="18" charset="0"/>
                <a:sym typeface="News Cycle"/>
              </a:rPr>
              <a:t>Masculinity</a:t>
            </a:r>
          </a:p>
          <a:p>
            <a:pPr algn="just" eaLnBrk="1" hangingPunct="1">
              <a:lnSpc>
                <a:spcPct val="115000"/>
              </a:lnSpc>
              <a:spcBef>
                <a:spcPct val="0"/>
              </a:spcBef>
              <a:spcAft>
                <a:spcPct val="0"/>
              </a:spcAft>
              <a:buClr>
                <a:schemeClr val="accent2"/>
              </a:buClr>
              <a:buFont typeface="News Cycle"/>
              <a:buChar char="▸"/>
            </a:pPr>
            <a:r>
              <a:rPr lang="en-IN" sz="1800" smtClean="0">
                <a:solidFill>
                  <a:srgbClr val="062133"/>
                </a:solidFill>
                <a:latin typeface="Times New Roman" pitchFamily="18" charset="0"/>
                <a:ea typeface="News Cycle"/>
                <a:cs typeface="Times New Roman" pitchFamily="18" charset="0"/>
                <a:sym typeface="News Cycle"/>
              </a:rPr>
              <a:t>The masculinity factor is relatively followed equilaterally in China.</a:t>
            </a:r>
          </a:p>
        </p:txBody>
      </p:sp>
      <p:sp>
        <p:nvSpPr>
          <p:cNvPr id="32771" name="Google Shape;167;p17"/>
          <p:cNvSpPr>
            <a:spLocks noGrp="1"/>
          </p:cNvSpPr>
          <p:nvPr>
            <p:ph type="sldNum" sz="quarter" idx="10"/>
          </p:nvPr>
        </p:nvSpPr>
        <p:spPr>
          <a:noFill/>
        </p:spPr>
        <p:txBody>
          <a:bodyPr/>
          <a:lstStyle/>
          <a:p>
            <a:fld id="{F62E2A32-9F50-4BDD-93D0-8866FC78A44E}" type="slidenum">
              <a:rPr lang="en-US" smtClean="0"/>
              <a:pPr/>
              <a:t>12</a:t>
            </a:fld>
            <a:endParaRPr lang="en-US" smtClean="0"/>
          </a:p>
        </p:txBody>
      </p:sp>
      <p:pic>
        <p:nvPicPr>
          <p:cNvPr id="32772" name="Picture 2"/>
          <p:cNvPicPr>
            <a:picLocks noChangeAspect="1" noChangeArrowheads="1"/>
          </p:cNvPicPr>
          <p:nvPr/>
        </p:nvPicPr>
        <p:blipFill>
          <a:blip r:embed="rId3"/>
          <a:srcRect/>
          <a:stretch>
            <a:fillRect/>
          </a:stretch>
        </p:blipFill>
        <p:spPr bwMode="auto">
          <a:xfrm>
            <a:off x="4357688" y="1285875"/>
            <a:ext cx="2981325" cy="3857625"/>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Google Shape;165;p17"/>
          <p:cNvSpPr txBox="1">
            <a:spLocks noGrp="1"/>
          </p:cNvSpPr>
          <p:nvPr>
            <p:ph type="title"/>
          </p:nvPr>
        </p:nvSpPr>
        <p:spPr>
          <a:xfrm>
            <a:off x="928688" y="571500"/>
            <a:ext cx="6372225" cy="396875"/>
          </a:xfrm>
        </p:spPr>
        <p:txBody>
          <a:bodyPr/>
          <a:lstStyle/>
          <a:p>
            <a:pPr algn="ctr" eaLnBrk="1" hangingPunct="1">
              <a:lnSpc>
                <a:spcPct val="90000"/>
              </a:lnSpc>
              <a:spcBef>
                <a:spcPct val="0"/>
              </a:spcBef>
              <a:spcAft>
                <a:spcPct val="0"/>
              </a:spcAft>
              <a:buClr>
                <a:schemeClr val="accent1"/>
              </a:buClr>
              <a:buFont typeface="Oswald" charset="0"/>
              <a:buNone/>
            </a:pPr>
            <a:r>
              <a:rPr lang="en-IN" sz="2000" b="1" smtClean="0">
                <a:solidFill>
                  <a:srgbClr val="0070C0"/>
                </a:solidFill>
                <a:latin typeface="Times New Roman" pitchFamily="18" charset="0"/>
                <a:ea typeface="Oswald" charset="0"/>
                <a:cs typeface="Times New Roman" pitchFamily="18" charset="0"/>
                <a:sym typeface="Oswald" charset="0"/>
              </a:rPr>
              <a:t>Intercultural communication theories</a:t>
            </a:r>
            <a:endParaRPr lang="en-US" sz="2000" b="1" smtClean="0">
              <a:solidFill>
                <a:srgbClr val="0070C0"/>
              </a:solidFill>
              <a:latin typeface="Times New Roman" pitchFamily="18" charset="0"/>
              <a:ea typeface="Oswald" charset="0"/>
              <a:cs typeface="Times New Roman" pitchFamily="18" charset="0"/>
              <a:sym typeface="Oswald" charset="0"/>
            </a:endParaRPr>
          </a:p>
        </p:txBody>
      </p:sp>
      <p:sp>
        <p:nvSpPr>
          <p:cNvPr id="34818" name="Text Placeholder 4"/>
          <p:cNvSpPr txBox="1">
            <a:spLocks noGrp="1"/>
          </p:cNvSpPr>
          <p:nvPr>
            <p:ph type="body" idx="1"/>
          </p:nvPr>
        </p:nvSpPr>
        <p:spPr>
          <a:xfrm>
            <a:off x="3357563" y="1214438"/>
            <a:ext cx="3106737" cy="3286125"/>
          </a:xfrm>
        </p:spPr>
        <p:txBody>
          <a:bodyPr/>
          <a:lstStyle/>
          <a:p>
            <a:pPr algn="just" eaLnBrk="1" hangingPunct="1">
              <a:lnSpc>
                <a:spcPct val="115000"/>
              </a:lnSpc>
              <a:spcBef>
                <a:spcPct val="0"/>
              </a:spcBef>
              <a:spcAft>
                <a:spcPct val="0"/>
              </a:spcAft>
              <a:buClr>
                <a:schemeClr val="accent2"/>
              </a:buClr>
              <a:buFont typeface="News Cycle"/>
              <a:buChar char="▸"/>
            </a:pPr>
            <a:r>
              <a:rPr lang="en-IN" sz="1600" b="1" smtClean="0">
                <a:solidFill>
                  <a:srgbClr val="062133"/>
                </a:solidFill>
                <a:latin typeface="Times New Roman" pitchFamily="18" charset="0"/>
                <a:ea typeface="News Cycle"/>
                <a:cs typeface="Times New Roman" pitchFamily="18" charset="0"/>
                <a:sym typeface="News Cycle"/>
              </a:rPr>
              <a:t>Uncertainty avoidance</a:t>
            </a:r>
          </a:p>
          <a:p>
            <a:pPr algn="just" eaLnBrk="1" hangingPunct="1">
              <a:lnSpc>
                <a:spcPct val="115000"/>
              </a:lnSpc>
              <a:spcBef>
                <a:spcPct val="0"/>
              </a:spcBef>
              <a:spcAft>
                <a:spcPct val="0"/>
              </a:spcAft>
              <a:buClr>
                <a:schemeClr val="accent2"/>
              </a:buClr>
              <a:buFont typeface="News Cycle"/>
              <a:buChar char="▸"/>
            </a:pPr>
            <a:r>
              <a:rPr lang="en-IN" sz="1600" smtClean="0">
                <a:solidFill>
                  <a:srgbClr val="062133"/>
                </a:solidFill>
                <a:latin typeface="Times New Roman" pitchFamily="18" charset="0"/>
                <a:ea typeface="News Cycle"/>
                <a:cs typeface="Times New Roman" pitchFamily="18" charset="0"/>
                <a:sym typeface="News Cycle"/>
              </a:rPr>
              <a:t>In terms of uncertainty avoidance, the UK acquires a bit higher position than that of China.</a:t>
            </a:r>
          </a:p>
          <a:p>
            <a:pPr algn="just" eaLnBrk="1" hangingPunct="1">
              <a:lnSpc>
                <a:spcPct val="115000"/>
              </a:lnSpc>
              <a:spcBef>
                <a:spcPct val="0"/>
              </a:spcBef>
              <a:spcAft>
                <a:spcPct val="0"/>
              </a:spcAft>
              <a:buClr>
                <a:schemeClr val="accent2"/>
              </a:buClr>
              <a:buFont typeface="News Cycle"/>
              <a:buChar char="▸"/>
            </a:pPr>
            <a:r>
              <a:rPr lang="en-IN" sz="1600" b="1" smtClean="0">
                <a:solidFill>
                  <a:srgbClr val="062133"/>
                </a:solidFill>
                <a:latin typeface="Times New Roman" pitchFamily="18" charset="0"/>
                <a:ea typeface="News Cycle"/>
                <a:cs typeface="Times New Roman" pitchFamily="18" charset="0"/>
                <a:sym typeface="News Cycle"/>
              </a:rPr>
              <a:t>Long term orientation</a:t>
            </a:r>
            <a:endParaRPr lang="en-IN" sz="1600" smtClean="0">
              <a:solidFill>
                <a:srgbClr val="062133"/>
              </a:solidFill>
              <a:latin typeface="Times New Roman" pitchFamily="18" charset="0"/>
              <a:ea typeface="News Cycle"/>
              <a:cs typeface="Times New Roman" pitchFamily="18" charset="0"/>
              <a:sym typeface="News Cycle"/>
            </a:endParaRPr>
          </a:p>
          <a:p>
            <a:pPr algn="just" eaLnBrk="1" hangingPunct="1">
              <a:lnSpc>
                <a:spcPct val="115000"/>
              </a:lnSpc>
              <a:spcBef>
                <a:spcPct val="0"/>
              </a:spcBef>
              <a:spcAft>
                <a:spcPct val="0"/>
              </a:spcAft>
              <a:buClr>
                <a:schemeClr val="accent2"/>
              </a:buClr>
              <a:buFont typeface="News Cycle"/>
              <a:buChar char="▸"/>
            </a:pPr>
            <a:r>
              <a:rPr lang="en-IN" sz="1600" smtClean="0">
                <a:solidFill>
                  <a:srgbClr val="062133"/>
                </a:solidFill>
                <a:latin typeface="Times New Roman" pitchFamily="18" charset="0"/>
                <a:ea typeface="News Cycle"/>
                <a:cs typeface="Times New Roman" pitchFamily="18" charset="0"/>
                <a:sym typeface="News Cycle"/>
              </a:rPr>
              <a:t>Long term orientation of China is quite higher as compared to the UK</a:t>
            </a:r>
          </a:p>
          <a:p>
            <a:pPr algn="just" eaLnBrk="1" hangingPunct="1">
              <a:lnSpc>
                <a:spcPct val="115000"/>
              </a:lnSpc>
              <a:spcBef>
                <a:spcPct val="0"/>
              </a:spcBef>
              <a:spcAft>
                <a:spcPct val="0"/>
              </a:spcAft>
              <a:buClr>
                <a:schemeClr val="accent2"/>
              </a:buClr>
              <a:buFont typeface="News Cycle"/>
              <a:buChar char="▸"/>
            </a:pPr>
            <a:r>
              <a:rPr lang="en-IN" sz="1600" b="1" smtClean="0">
                <a:solidFill>
                  <a:srgbClr val="062133"/>
                </a:solidFill>
                <a:latin typeface="Times New Roman" pitchFamily="18" charset="0"/>
                <a:ea typeface="News Cycle"/>
                <a:cs typeface="Times New Roman" pitchFamily="18" charset="0"/>
                <a:sym typeface="News Cycle"/>
              </a:rPr>
              <a:t>Indulgence</a:t>
            </a:r>
            <a:endParaRPr lang="en-IN" sz="1600" smtClean="0">
              <a:solidFill>
                <a:srgbClr val="062133"/>
              </a:solidFill>
              <a:latin typeface="Times New Roman" pitchFamily="18" charset="0"/>
              <a:ea typeface="News Cycle"/>
              <a:cs typeface="Times New Roman" pitchFamily="18" charset="0"/>
              <a:sym typeface="News Cycle"/>
            </a:endParaRPr>
          </a:p>
          <a:p>
            <a:pPr algn="just" eaLnBrk="1" hangingPunct="1">
              <a:lnSpc>
                <a:spcPct val="115000"/>
              </a:lnSpc>
              <a:spcBef>
                <a:spcPct val="0"/>
              </a:spcBef>
              <a:spcAft>
                <a:spcPct val="0"/>
              </a:spcAft>
              <a:buClr>
                <a:schemeClr val="accent2"/>
              </a:buClr>
              <a:buFont typeface="News Cycle"/>
              <a:buChar char="▸"/>
            </a:pPr>
            <a:r>
              <a:rPr lang="en-IN" sz="1600" smtClean="0">
                <a:solidFill>
                  <a:srgbClr val="062133"/>
                </a:solidFill>
                <a:latin typeface="Times New Roman" pitchFamily="18" charset="0"/>
                <a:ea typeface="News Cycle"/>
                <a:cs typeface="Times New Roman" pitchFamily="18" charset="0"/>
                <a:sym typeface="News Cycle"/>
              </a:rPr>
              <a:t>In terms of indulgence, the UK acquires a better position as compared to China.  </a:t>
            </a:r>
            <a:br>
              <a:rPr lang="en-IN" sz="1600" smtClean="0">
                <a:solidFill>
                  <a:srgbClr val="062133"/>
                </a:solidFill>
                <a:latin typeface="Times New Roman" pitchFamily="18" charset="0"/>
                <a:ea typeface="News Cycle"/>
                <a:cs typeface="Times New Roman" pitchFamily="18" charset="0"/>
                <a:sym typeface="News Cycle"/>
              </a:rPr>
            </a:br>
            <a:r>
              <a:rPr lang="en-IN" sz="1600" smtClean="0">
                <a:solidFill>
                  <a:srgbClr val="062133"/>
                </a:solidFill>
                <a:latin typeface="Times New Roman" pitchFamily="18" charset="0"/>
                <a:ea typeface="News Cycle"/>
                <a:cs typeface="Times New Roman" pitchFamily="18" charset="0"/>
                <a:sym typeface="News Cycle"/>
              </a:rPr>
              <a:t/>
            </a:r>
            <a:br>
              <a:rPr lang="en-IN" sz="1600" smtClean="0">
                <a:solidFill>
                  <a:srgbClr val="062133"/>
                </a:solidFill>
                <a:latin typeface="Times New Roman" pitchFamily="18" charset="0"/>
                <a:ea typeface="News Cycle"/>
                <a:cs typeface="Times New Roman" pitchFamily="18" charset="0"/>
                <a:sym typeface="News Cycle"/>
              </a:rPr>
            </a:br>
            <a:r>
              <a:rPr lang="en-IN" sz="1600" smtClean="0">
                <a:solidFill>
                  <a:srgbClr val="062133"/>
                </a:solidFill>
                <a:latin typeface="Times New Roman" pitchFamily="18" charset="0"/>
                <a:ea typeface="News Cycle"/>
                <a:cs typeface="Times New Roman" pitchFamily="18" charset="0"/>
                <a:sym typeface="News Cycle"/>
              </a:rPr>
              <a:t/>
            </a:r>
            <a:br>
              <a:rPr lang="en-IN" sz="1600" smtClean="0">
                <a:solidFill>
                  <a:srgbClr val="062133"/>
                </a:solidFill>
                <a:latin typeface="Times New Roman" pitchFamily="18" charset="0"/>
                <a:ea typeface="News Cycle"/>
                <a:cs typeface="Times New Roman" pitchFamily="18" charset="0"/>
                <a:sym typeface="News Cycle"/>
              </a:rPr>
            </a:br>
            <a:r>
              <a:rPr lang="en-IN" sz="1600" smtClean="0">
                <a:solidFill>
                  <a:srgbClr val="062133"/>
                </a:solidFill>
                <a:latin typeface="Times New Roman" pitchFamily="18" charset="0"/>
                <a:ea typeface="News Cycle"/>
                <a:cs typeface="Times New Roman" pitchFamily="18" charset="0"/>
                <a:sym typeface="News Cycle"/>
              </a:rPr>
              <a:t/>
            </a:r>
            <a:br>
              <a:rPr lang="en-IN" sz="1600" smtClean="0">
                <a:solidFill>
                  <a:srgbClr val="062133"/>
                </a:solidFill>
                <a:latin typeface="Times New Roman" pitchFamily="18" charset="0"/>
                <a:ea typeface="News Cycle"/>
                <a:cs typeface="Times New Roman" pitchFamily="18" charset="0"/>
                <a:sym typeface="News Cycle"/>
              </a:rPr>
            </a:br>
            <a:r>
              <a:rPr lang="en-IN" sz="1600" smtClean="0">
                <a:solidFill>
                  <a:srgbClr val="062133"/>
                </a:solidFill>
                <a:latin typeface="Times New Roman" pitchFamily="18" charset="0"/>
                <a:ea typeface="News Cycle"/>
                <a:cs typeface="Times New Roman" pitchFamily="18" charset="0"/>
                <a:sym typeface="News Cycle"/>
              </a:rPr>
              <a:t/>
            </a:r>
            <a:br>
              <a:rPr lang="en-IN" sz="1600" smtClean="0">
                <a:solidFill>
                  <a:srgbClr val="062133"/>
                </a:solidFill>
                <a:latin typeface="Times New Roman" pitchFamily="18" charset="0"/>
                <a:ea typeface="News Cycle"/>
                <a:cs typeface="Times New Roman" pitchFamily="18" charset="0"/>
                <a:sym typeface="News Cycle"/>
              </a:rPr>
            </a:br>
            <a:endParaRPr lang="en-IN" sz="1600" smtClean="0">
              <a:solidFill>
                <a:srgbClr val="062133"/>
              </a:solidFill>
              <a:latin typeface="Times New Roman" pitchFamily="18" charset="0"/>
              <a:ea typeface="News Cycle"/>
              <a:cs typeface="Times New Roman" pitchFamily="18" charset="0"/>
              <a:sym typeface="News Cycle"/>
            </a:endParaRPr>
          </a:p>
        </p:txBody>
      </p:sp>
      <p:sp>
        <p:nvSpPr>
          <p:cNvPr id="34819" name="Google Shape;167;p17"/>
          <p:cNvSpPr>
            <a:spLocks noGrp="1"/>
          </p:cNvSpPr>
          <p:nvPr>
            <p:ph type="sldNum" sz="quarter" idx="10"/>
          </p:nvPr>
        </p:nvSpPr>
        <p:spPr>
          <a:noFill/>
        </p:spPr>
        <p:txBody>
          <a:bodyPr/>
          <a:lstStyle/>
          <a:p>
            <a:fld id="{62526436-A137-4EB5-873B-9A0701CD163A}" type="slidenum">
              <a:rPr lang="en-US" smtClean="0"/>
              <a:pPr/>
              <a:t>13</a:t>
            </a:fld>
            <a:endParaRPr lang="en-US" smtClean="0"/>
          </a:p>
        </p:txBody>
      </p:sp>
      <p:pic>
        <p:nvPicPr>
          <p:cNvPr id="34820" name="Picture 3"/>
          <p:cNvPicPr>
            <a:picLocks noChangeAspect="1" noChangeArrowheads="1"/>
          </p:cNvPicPr>
          <p:nvPr/>
        </p:nvPicPr>
        <p:blipFill>
          <a:blip r:embed="rId3"/>
          <a:srcRect/>
          <a:stretch>
            <a:fillRect/>
          </a:stretch>
        </p:blipFill>
        <p:spPr bwMode="auto">
          <a:xfrm>
            <a:off x="0" y="1357313"/>
            <a:ext cx="3214688" cy="3571875"/>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Google Shape;193;p19"/>
          <p:cNvSpPr txBox="1">
            <a:spLocks noGrp="1"/>
          </p:cNvSpPr>
          <p:nvPr>
            <p:ph type="title"/>
          </p:nvPr>
        </p:nvSpPr>
        <p:spPr>
          <a:xfrm>
            <a:off x="928688" y="285750"/>
            <a:ext cx="6107112" cy="714375"/>
          </a:xfrm>
        </p:spPr>
        <p:txBody>
          <a:bodyPr/>
          <a:lstStyle/>
          <a:p>
            <a:pPr algn="ctr" eaLnBrk="1" hangingPunct="1">
              <a:lnSpc>
                <a:spcPct val="90000"/>
              </a:lnSpc>
              <a:spcBef>
                <a:spcPct val="0"/>
              </a:spcBef>
              <a:spcAft>
                <a:spcPct val="0"/>
              </a:spcAft>
              <a:buClr>
                <a:schemeClr val="accent1"/>
              </a:buClr>
              <a:buFont typeface="Oswald" charset="0"/>
              <a:buNone/>
            </a:pPr>
            <a:r>
              <a:rPr lang="en-IN" sz="2800" b="1" smtClean="0">
                <a:solidFill>
                  <a:srgbClr val="0070C0"/>
                </a:solidFill>
                <a:latin typeface="Times New Roman" pitchFamily="18" charset="0"/>
                <a:ea typeface="Oswald" charset="0"/>
                <a:cs typeface="Times New Roman" pitchFamily="18" charset="0"/>
                <a:sym typeface="Oswald" charset="0"/>
              </a:rPr>
              <a:t>Recommendations- UK based company</a:t>
            </a:r>
            <a:endParaRPr lang="en-US" sz="2800" b="1" smtClean="0">
              <a:solidFill>
                <a:srgbClr val="0070C0"/>
              </a:solidFill>
              <a:latin typeface="Times New Roman" pitchFamily="18" charset="0"/>
              <a:ea typeface="Oswald" charset="0"/>
              <a:cs typeface="Times New Roman" pitchFamily="18" charset="0"/>
              <a:sym typeface="Oswald" charset="0"/>
            </a:endParaRPr>
          </a:p>
        </p:txBody>
      </p:sp>
      <p:sp>
        <p:nvSpPr>
          <p:cNvPr id="36866" name="Google Shape;195;p19"/>
          <p:cNvSpPr>
            <a:spLocks noGrp="1"/>
          </p:cNvSpPr>
          <p:nvPr>
            <p:ph type="sldNum" sz="quarter" idx="10"/>
          </p:nvPr>
        </p:nvSpPr>
        <p:spPr>
          <a:noFill/>
        </p:spPr>
        <p:txBody>
          <a:bodyPr/>
          <a:lstStyle/>
          <a:p>
            <a:fld id="{40BC7B51-BB9E-45A9-86EB-78846A85CD5D}" type="slidenum">
              <a:rPr lang="en-US" smtClean="0"/>
              <a:pPr/>
              <a:t>14</a:t>
            </a:fld>
            <a:endParaRPr lang="en-US" smtClean="0"/>
          </a:p>
        </p:txBody>
      </p:sp>
      <p:sp>
        <p:nvSpPr>
          <p:cNvPr id="36867" name="Text Placeholder 6"/>
          <p:cNvSpPr txBox="1">
            <a:spLocks noGrp="1"/>
          </p:cNvSpPr>
          <p:nvPr>
            <p:ph type="body" idx="1"/>
          </p:nvPr>
        </p:nvSpPr>
        <p:spPr>
          <a:xfrm>
            <a:off x="550863" y="1354138"/>
            <a:ext cx="3806825" cy="3417887"/>
          </a:xfrm>
        </p:spPr>
        <p:txBody>
          <a:bodyPr/>
          <a:lstStyle/>
          <a:p>
            <a:pPr algn="just" eaLnBrk="1" hangingPunct="1">
              <a:lnSpc>
                <a:spcPct val="115000"/>
              </a:lnSpc>
              <a:spcBef>
                <a:spcPct val="0"/>
              </a:spcBef>
              <a:spcAft>
                <a:spcPct val="0"/>
              </a:spcAft>
              <a:buClr>
                <a:schemeClr val="accent2"/>
              </a:buClr>
              <a:buFont typeface="News Cycle"/>
              <a:buChar char="▸"/>
            </a:pPr>
            <a:r>
              <a:rPr lang="en-IN" sz="1400" smtClean="0">
                <a:solidFill>
                  <a:srgbClr val="062133"/>
                </a:solidFill>
                <a:latin typeface="Times New Roman" pitchFamily="18" charset="0"/>
                <a:ea typeface="News Cycle"/>
                <a:cs typeface="Times New Roman" pitchFamily="18" charset="0"/>
                <a:sym typeface="News Cycle"/>
              </a:rPr>
              <a:t>The company must ensure all the relative aspects of Chinese culture are apprehended. </a:t>
            </a:r>
          </a:p>
          <a:p>
            <a:pPr algn="just" eaLnBrk="1" hangingPunct="1">
              <a:lnSpc>
                <a:spcPct val="115000"/>
              </a:lnSpc>
              <a:spcBef>
                <a:spcPct val="0"/>
              </a:spcBef>
              <a:spcAft>
                <a:spcPct val="0"/>
              </a:spcAft>
              <a:buClr>
                <a:schemeClr val="accent2"/>
              </a:buClr>
              <a:buFont typeface="News Cycle"/>
              <a:buChar char="▸"/>
            </a:pPr>
            <a:r>
              <a:rPr lang="en-IN" sz="1400" smtClean="0">
                <a:solidFill>
                  <a:srgbClr val="062133"/>
                </a:solidFill>
                <a:latin typeface="Times New Roman" pitchFamily="18" charset="0"/>
                <a:ea typeface="News Cycle"/>
                <a:cs typeface="Times New Roman" pitchFamily="18" charset="0"/>
                <a:sym typeface="News Cycle"/>
              </a:rPr>
              <a:t>To start a new joint venture in China it will require to establish a new set of factories and production units and for running it a new set of employees have to be recruited from the Chinese labour market. </a:t>
            </a:r>
          </a:p>
          <a:p>
            <a:pPr algn="just" eaLnBrk="1" hangingPunct="1">
              <a:lnSpc>
                <a:spcPct val="115000"/>
              </a:lnSpc>
              <a:spcBef>
                <a:spcPct val="0"/>
              </a:spcBef>
              <a:spcAft>
                <a:spcPct val="0"/>
              </a:spcAft>
              <a:buClr>
                <a:schemeClr val="accent2"/>
              </a:buClr>
              <a:buFont typeface="News Cycle"/>
              <a:buChar char="▸"/>
            </a:pPr>
            <a:r>
              <a:rPr lang="en-IN" sz="1400" smtClean="0">
                <a:solidFill>
                  <a:srgbClr val="062133"/>
                </a:solidFill>
                <a:latin typeface="Times New Roman" pitchFamily="18" charset="0"/>
                <a:ea typeface="News Cycle"/>
                <a:cs typeface="Times New Roman" pitchFamily="18" charset="0"/>
                <a:sym typeface="News Cycle"/>
              </a:rPr>
              <a:t>Tesco and its relative management must provide the individual employees of the company coming from Britain with the relative knowledge of the culture existing in China. </a:t>
            </a:r>
          </a:p>
        </p:txBody>
      </p:sp>
      <p:pic>
        <p:nvPicPr>
          <p:cNvPr id="36868" name="Picture 3"/>
          <p:cNvPicPr>
            <a:picLocks noChangeAspect="1" noChangeArrowheads="1"/>
          </p:cNvPicPr>
          <p:nvPr/>
        </p:nvPicPr>
        <p:blipFill>
          <a:blip r:embed="rId3"/>
          <a:srcRect/>
          <a:stretch>
            <a:fillRect/>
          </a:stretch>
        </p:blipFill>
        <p:spPr bwMode="auto">
          <a:xfrm>
            <a:off x="4786313" y="1333500"/>
            <a:ext cx="2524125" cy="3810000"/>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5"/>
          <p:cNvSpPr txBox="1">
            <a:spLocks noGrp="1"/>
          </p:cNvSpPr>
          <p:nvPr>
            <p:ph type="title"/>
          </p:nvPr>
        </p:nvSpPr>
        <p:spPr>
          <a:xfrm>
            <a:off x="550863" y="760413"/>
            <a:ext cx="6107112" cy="395287"/>
          </a:xfrm>
        </p:spPr>
        <p:txBody>
          <a:bodyPr/>
          <a:lstStyle/>
          <a:p>
            <a:pPr algn="ctr" eaLnBrk="1" hangingPunct="1">
              <a:lnSpc>
                <a:spcPct val="90000"/>
              </a:lnSpc>
              <a:spcBef>
                <a:spcPct val="0"/>
              </a:spcBef>
              <a:spcAft>
                <a:spcPct val="0"/>
              </a:spcAft>
              <a:buClr>
                <a:schemeClr val="accent1"/>
              </a:buClr>
              <a:buFont typeface="Oswald" charset="0"/>
              <a:buNone/>
            </a:pPr>
            <a:r>
              <a:rPr lang="en-IN" sz="2400" b="1" smtClean="0">
                <a:solidFill>
                  <a:srgbClr val="0070C0"/>
                </a:solidFill>
                <a:latin typeface="Times New Roman" pitchFamily="18" charset="0"/>
                <a:ea typeface="Oswald" charset="0"/>
                <a:cs typeface="Times New Roman" pitchFamily="18" charset="0"/>
                <a:sym typeface="Oswald" charset="0"/>
              </a:rPr>
              <a:t>Recommendation- China based company</a:t>
            </a:r>
            <a:endParaRPr lang="en-US" sz="2400" b="1" smtClean="0">
              <a:solidFill>
                <a:srgbClr val="0070C0"/>
              </a:solidFill>
              <a:latin typeface="Times New Roman" pitchFamily="18" charset="0"/>
              <a:ea typeface="Oswald" charset="0"/>
              <a:cs typeface="Times New Roman" pitchFamily="18" charset="0"/>
              <a:sym typeface="Oswald" charset="0"/>
            </a:endParaRPr>
          </a:p>
        </p:txBody>
      </p:sp>
      <p:sp>
        <p:nvSpPr>
          <p:cNvPr id="38914" name="Text Placeholder 6"/>
          <p:cNvSpPr txBox="1">
            <a:spLocks noGrp="1"/>
          </p:cNvSpPr>
          <p:nvPr>
            <p:ph type="body" idx="1"/>
          </p:nvPr>
        </p:nvSpPr>
        <p:spPr>
          <a:xfrm>
            <a:off x="3071813" y="1354138"/>
            <a:ext cx="3586162" cy="3432175"/>
          </a:xfrm>
        </p:spPr>
        <p:txBody>
          <a:bodyPr/>
          <a:lstStyle/>
          <a:p>
            <a:pPr algn="just" eaLnBrk="1" hangingPunct="1">
              <a:lnSpc>
                <a:spcPct val="115000"/>
              </a:lnSpc>
              <a:spcBef>
                <a:spcPct val="0"/>
              </a:spcBef>
              <a:spcAft>
                <a:spcPct val="0"/>
              </a:spcAft>
              <a:buClr>
                <a:schemeClr val="accent2"/>
              </a:buClr>
              <a:buFont typeface="News Cycle"/>
              <a:buChar char="▸"/>
            </a:pPr>
            <a:r>
              <a:rPr lang="en-US" smtClean="0">
                <a:solidFill>
                  <a:srgbClr val="062133"/>
                </a:solidFill>
                <a:latin typeface="Times New Roman" pitchFamily="18" charset="0"/>
                <a:ea typeface="News Cycle"/>
                <a:cs typeface="Times New Roman" pitchFamily="18" charset="0"/>
                <a:sym typeface="News Cycle"/>
              </a:rPr>
              <a:t>Wumart must consider providing cross cultural training to the individual Chinese employees.</a:t>
            </a:r>
          </a:p>
          <a:p>
            <a:pPr algn="just" eaLnBrk="1" hangingPunct="1">
              <a:lnSpc>
                <a:spcPct val="115000"/>
              </a:lnSpc>
              <a:spcBef>
                <a:spcPct val="0"/>
              </a:spcBef>
              <a:spcAft>
                <a:spcPct val="0"/>
              </a:spcAft>
              <a:buClr>
                <a:schemeClr val="accent2"/>
              </a:buClr>
              <a:buFont typeface="News Cycle"/>
              <a:buChar char="▸"/>
            </a:pPr>
            <a:r>
              <a:rPr lang="en-IN" smtClean="0">
                <a:solidFill>
                  <a:srgbClr val="062133"/>
                </a:solidFill>
                <a:latin typeface="Times New Roman" pitchFamily="18" charset="0"/>
                <a:ea typeface="News Cycle"/>
                <a:cs typeface="Times New Roman" pitchFamily="18" charset="0"/>
                <a:sym typeface="News Cycle"/>
              </a:rPr>
              <a:t>Wumart employees are to be given relative training and education about verbal and written English.</a:t>
            </a:r>
          </a:p>
          <a:p>
            <a:pPr algn="just" eaLnBrk="1" hangingPunct="1">
              <a:lnSpc>
                <a:spcPct val="115000"/>
              </a:lnSpc>
              <a:spcBef>
                <a:spcPct val="0"/>
              </a:spcBef>
              <a:spcAft>
                <a:spcPct val="0"/>
              </a:spcAft>
              <a:buClr>
                <a:schemeClr val="accent2"/>
              </a:buClr>
              <a:buFont typeface="News Cycle"/>
              <a:buChar char="▸"/>
            </a:pPr>
            <a:r>
              <a:rPr lang="en-IN" smtClean="0">
                <a:solidFill>
                  <a:srgbClr val="062133"/>
                </a:solidFill>
                <a:latin typeface="Times New Roman" pitchFamily="18" charset="0"/>
                <a:ea typeface="News Cycle"/>
                <a:cs typeface="Times New Roman" pitchFamily="18" charset="0"/>
                <a:sym typeface="News Cycle"/>
              </a:rPr>
              <a:t>Wumart should consider providing relative training in correspondence of Tesco’s operations to its employees.</a:t>
            </a:r>
          </a:p>
          <a:p>
            <a:pPr algn="just" eaLnBrk="1" hangingPunct="1">
              <a:lnSpc>
                <a:spcPct val="115000"/>
              </a:lnSpc>
              <a:spcBef>
                <a:spcPct val="0"/>
              </a:spcBef>
              <a:spcAft>
                <a:spcPct val="0"/>
              </a:spcAft>
              <a:buClr>
                <a:schemeClr val="accent2"/>
              </a:buClr>
              <a:buFont typeface="News Cycle"/>
              <a:buChar char="▸"/>
            </a:pPr>
            <a:r>
              <a:rPr lang="en-US" smtClean="0">
                <a:solidFill>
                  <a:srgbClr val="062133"/>
                </a:solidFill>
                <a:latin typeface="Times New Roman" pitchFamily="18" charset="0"/>
                <a:ea typeface="News Cycle"/>
                <a:cs typeface="Times New Roman" pitchFamily="18" charset="0"/>
                <a:sym typeface="News Cycle"/>
              </a:rPr>
              <a:t>Wumart must consider effectively describing the working process </a:t>
            </a:r>
            <a:r>
              <a:rPr lang="en-IN" smtClean="0">
                <a:solidFill>
                  <a:srgbClr val="062133"/>
                </a:solidFill>
                <a:latin typeface="Times New Roman" pitchFamily="18" charset="0"/>
                <a:ea typeface="News Cycle"/>
                <a:cs typeface="Times New Roman" pitchFamily="18" charset="0"/>
                <a:sym typeface="News Cycle"/>
              </a:rPr>
              <a:t>to its employees.</a:t>
            </a:r>
          </a:p>
          <a:p>
            <a:pPr algn="just" eaLnBrk="1" hangingPunct="1">
              <a:lnSpc>
                <a:spcPct val="115000"/>
              </a:lnSpc>
              <a:spcBef>
                <a:spcPct val="0"/>
              </a:spcBef>
              <a:spcAft>
                <a:spcPct val="0"/>
              </a:spcAft>
              <a:buClr>
                <a:schemeClr val="accent2"/>
              </a:buClr>
              <a:buFont typeface="News Cycle"/>
              <a:buChar char="▸"/>
            </a:pPr>
            <a:r>
              <a:rPr lang="en-US" smtClean="0">
                <a:solidFill>
                  <a:srgbClr val="062133"/>
                </a:solidFill>
                <a:latin typeface="Times New Roman" pitchFamily="18" charset="0"/>
                <a:ea typeface="News Cycle"/>
                <a:cs typeface="Times New Roman" pitchFamily="18" charset="0"/>
                <a:sym typeface="News Cycle"/>
              </a:rPr>
              <a:t>Wumart, China should also incorporate inductive training processes such as training with the British counterparts.</a:t>
            </a:r>
            <a:endParaRPr lang="en-IN" smtClean="0">
              <a:solidFill>
                <a:srgbClr val="062133"/>
              </a:solidFill>
              <a:latin typeface="Times New Roman" pitchFamily="18" charset="0"/>
              <a:ea typeface="News Cycle"/>
              <a:cs typeface="Times New Roman" pitchFamily="18" charset="0"/>
              <a:sym typeface="News Cycle"/>
            </a:endParaRPr>
          </a:p>
          <a:p>
            <a:pPr algn="just" eaLnBrk="1" hangingPunct="1">
              <a:lnSpc>
                <a:spcPct val="115000"/>
              </a:lnSpc>
              <a:spcBef>
                <a:spcPct val="0"/>
              </a:spcBef>
              <a:spcAft>
                <a:spcPct val="0"/>
              </a:spcAft>
              <a:buClr>
                <a:schemeClr val="accent2"/>
              </a:buClr>
              <a:buFont typeface="News Cycle"/>
              <a:buChar char="▸"/>
            </a:pPr>
            <a:endParaRPr lang="en-US" sz="1200" smtClean="0">
              <a:solidFill>
                <a:srgbClr val="062133"/>
              </a:solidFill>
              <a:latin typeface="Times New Roman" pitchFamily="18" charset="0"/>
              <a:ea typeface="News Cycle"/>
              <a:cs typeface="Times New Roman" pitchFamily="18" charset="0"/>
              <a:sym typeface="News Cycle"/>
            </a:endParaRPr>
          </a:p>
        </p:txBody>
      </p:sp>
      <p:sp>
        <p:nvSpPr>
          <p:cNvPr id="38915" name="Slide Number Placeholder 4"/>
          <p:cNvSpPr>
            <a:spLocks noGrp="1"/>
          </p:cNvSpPr>
          <p:nvPr>
            <p:ph type="sldNum" sz="quarter" idx="10"/>
          </p:nvPr>
        </p:nvSpPr>
        <p:spPr>
          <a:noFill/>
        </p:spPr>
        <p:txBody>
          <a:bodyPr/>
          <a:lstStyle/>
          <a:p>
            <a:fld id="{E93932B0-8FB8-4B1A-9D64-F1EDECDC7DF7}" type="slidenum">
              <a:rPr lang="en-US" smtClean="0"/>
              <a:pPr/>
              <a:t>15</a:t>
            </a:fld>
            <a:endParaRPr lang="en-US" smtClean="0"/>
          </a:p>
        </p:txBody>
      </p:sp>
      <p:pic>
        <p:nvPicPr>
          <p:cNvPr id="38916" name="Picture 2"/>
          <p:cNvPicPr>
            <a:picLocks noChangeAspect="1" noChangeArrowheads="1"/>
          </p:cNvPicPr>
          <p:nvPr/>
        </p:nvPicPr>
        <p:blipFill>
          <a:blip r:embed="rId3"/>
          <a:srcRect/>
          <a:stretch>
            <a:fillRect/>
          </a:stretch>
        </p:blipFill>
        <p:spPr bwMode="auto">
          <a:xfrm>
            <a:off x="0" y="1785938"/>
            <a:ext cx="2809875" cy="3357562"/>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Google Shape;209;p21"/>
          <p:cNvSpPr txBox="1">
            <a:spLocks noGrp="1"/>
          </p:cNvSpPr>
          <p:nvPr>
            <p:ph type="title"/>
          </p:nvPr>
        </p:nvSpPr>
        <p:spPr>
          <a:xfrm>
            <a:off x="550863" y="930275"/>
            <a:ext cx="3694112" cy="569913"/>
          </a:xfrm>
        </p:spPr>
        <p:txBody>
          <a:bodyPr/>
          <a:lstStyle/>
          <a:p>
            <a:pPr algn="ctr" eaLnBrk="1" hangingPunct="1">
              <a:lnSpc>
                <a:spcPct val="90000"/>
              </a:lnSpc>
              <a:spcBef>
                <a:spcPct val="0"/>
              </a:spcBef>
              <a:spcAft>
                <a:spcPct val="0"/>
              </a:spcAft>
              <a:buClr>
                <a:schemeClr val="accent1"/>
              </a:buClr>
              <a:buFont typeface="Oswald" charset="0"/>
              <a:buNone/>
            </a:pPr>
            <a:r>
              <a:rPr lang="en-IN" sz="2800" b="1" smtClean="0">
                <a:solidFill>
                  <a:srgbClr val="0070C0"/>
                </a:solidFill>
                <a:latin typeface="Times New Roman" pitchFamily="18" charset="0"/>
                <a:ea typeface="Oswald" charset="0"/>
                <a:cs typeface="Times New Roman" pitchFamily="18" charset="0"/>
                <a:sym typeface="Oswald" charset="0"/>
              </a:rPr>
              <a:t>Conclusion</a:t>
            </a:r>
            <a:endParaRPr lang="en-US" sz="2800" b="1" smtClean="0">
              <a:solidFill>
                <a:srgbClr val="0070C0"/>
              </a:solidFill>
              <a:latin typeface="Times New Roman" pitchFamily="18" charset="0"/>
              <a:ea typeface="Oswald" charset="0"/>
              <a:cs typeface="Times New Roman" pitchFamily="18" charset="0"/>
              <a:sym typeface="Oswald" charset="0"/>
            </a:endParaRPr>
          </a:p>
        </p:txBody>
      </p:sp>
      <p:sp>
        <p:nvSpPr>
          <p:cNvPr id="40962" name="Google Shape;210;p21"/>
          <p:cNvSpPr txBox="1">
            <a:spLocks noGrp="1"/>
          </p:cNvSpPr>
          <p:nvPr>
            <p:ph type="body" idx="1"/>
          </p:nvPr>
        </p:nvSpPr>
        <p:spPr>
          <a:xfrm>
            <a:off x="500063" y="1643063"/>
            <a:ext cx="3694112" cy="2141537"/>
          </a:xfrm>
        </p:spPr>
        <p:txBody>
          <a:bodyPr/>
          <a:lstStyle/>
          <a:p>
            <a:pPr marL="0" indent="0" algn="just" eaLnBrk="1" hangingPunct="1">
              <a:lnSpc>
                <a:spcPct val="115000"/>
              </a:lnSpc>
              <a:spcBef>
                <a:spcPct val="0"/>
              </a:spcBef>
              <a:spcAft>
                <a:spcPts val="800"/>
              </a:spcAft>
              <a:buClr>
                <a:schemeClr val="accent2"/>
              </a:buClr>
              <a:buFont typeface="News Cycle"/>
              <a:buChar char="▸"/>
            </a:pPr>
            <a:r>
              <a:rPr lang="en-IN" sz="1600" smtClean="0">
                <a:solidFill>
                  <a:srgbClr val="062133"/>
                </a:solidFill>
                <a:latin typeface="Times New Roman" pitchFamily="18" charset="0"/>
                <a:ea typeface="News Cycle"/>
                <a:cs typeface="Times New Roman" pitchFamily="18" charset="0"/>
                <a:sym typeface="News Cycle"/>
              </a:rPr>
              <a:t> The company’s background has been provided that depicts the idea of its joint venture with a firm based in China</a:t>
            </a:r>
          </a:p>
          <a:p>
            <a:pPr marL="0" indent="0" algn="just" eaLnBrk="1" hangingPunct="1">
              <a:lnSpc>
                <a:spcPct val="115000"/>
              </a:lnSpc>
              <a:spcBef>
                <a:spcPct val="0"/>
              </a:spcBef>
              <a:spcAft>
                <a:spcPts val="800"/>
              </a:spcAft>
              <a:buClr>
                <a:schemeClr val="accent2"/>
              </a:buClr>
              <a:buFont typeface="News Cycle"/>
              <a:buChar char="▸"/>
            </a:pPr>
            <a:r>
              <a:rPr lang="en-IN" sz="1600" smtClean="0">
                <a:solidFill>
                  <a:srgbClr val="062133"/>
                </a:solidFill>
                <a:latin typeface="Times New Roman" pitchFamily="18" charset="0"/>
                <a:ea typeface="News Cycle"/>
                <a:cs typeface="Times New Roman" pitchFamily="18" charset="0"/>
                <a:sym typeface="News Cycle"/>
              </a:rPr>
              <a:t>The company that has been considered for the UK is Tesco. </a:t>
            </a:r>
          </a:p>
          <a:p>
            <a:pPr marL="0" indent="0" algn="just" eaLnBrk="1" hangingPunct="1">
              <a:lnSpc>
                <a:spcPct val="115000"/>
              </a:lnSpc>
              <a:spcBef>
                <a:spcPct val="0"/>
              </a:spcBef>
              <a:spcAft>
                <a:spcPts val="800"/>
              </a:spcAft>
              <a:buClr>
                <a:schemeClr val="accent2"/>
              </a:buClr>
              <a:buFont typeface="News Cycle"/>
              <a:buChar char="▸"/>
            </a:pPr>
            <a:r>
              <a:rPr lang="en-IN" sz="1600" smtClean="0">
                <a:solidFill>
                  <a:srgbClr val="062133"/>
                </a:solidFill>
                <a:latin typeface="Times New Roman" pitchFamily="18" charset="0"/>
                <a:ea typeface="News Cycle"/>
                <a:cs typeface="Times New Roman" pitchFamily="18" charset="0"/>
                <a:sym typeface="News Cycle"/>
              </a:rPr>
              <a:t>The cultural challenges that are “experienced by the British Company in China</a:t>
            </a:r>
          </a:p>
          <a:p>
            <a:pPr marL="0" indent="0" algn="just" eaLnBrk="1" hangingPunct="1">
              <a:lnSpc>
                <a:spcPct val="115000"/>
              </a:lnSpc>
              <a:spcBef>
                <a:spcPct val="0"/>
              </a:spcBef>
              <a:spcAft>
                <a:spcPts val="800"/>
              </a:spcAft>
              <a:buClr>
                <a:schemeClr val="accent2"/>
              </a:buClr>
              <a:buFont typeface="News Cycle"/>
              <a:buChar char="▸"/>
            </a:pPr>
            <a:r>
              <a:rPr lang="en-IN" sz="1600" smtClean="0">
                <a:solidFill>
                  <a:srgbClr val="062133"/>
                </a:solidFill>
                <a:latin typeface="Times New Roman" pitchFamily="18" charset="0"/>
                <a:ea typeface="News Cycle"/>
                <a:cs typeface="Times New Roman" pitchFamily="18" charset="0"/>
                <a:sym typeface="News Cycle"/>
              </a:rPr>
              <a:t>Relevant theories that have been applied related to communications that take place intercultural</a:t>
            </a:r>
            <a:endParaRPr lang="en-US" sz="1600" smtClean="0">
              <a:solidFill>
                <a:srgbClr val="062133"/>
              </a:solidFill>
              <a:latin typeface="Times New Roman" pitchFamily="18" charset="0"/>
              <a:ea typeface="News Cycle"/>
              <a:cs typeface="Times New Roman" pitchFamily="18" charset="0"/>
              <a:sym typeface="News Cycle"/>
            </a:endParaRPr>
          </a:p>
        </p:txBody>
      </p:sp>
      <p:sp>
        <p:nvSpPr>
          <p:cNvPr id="40963" name="Google Shape;211;p21"/>
          <p:cNvSpPr>
            <a:spLocks noGrp="1"/>
          </p:cNvSpPr>
          <p:nvPr>
            <p:ph type="sldNum" sz="quarter" idx="10"/>
          </p:nvPr>
        </p:nvSpPr>
        <p:spPr>
          <a:noFill/>
        </p:spPr>
        <p:txBody>
          <a:bodyPr/>
          <a:lstStyle/>
          <a:p>
            <a:fld id="{CB33F79E-9C26-4AD7-924E-3CB7D4C40A50}" type="slidenum">
              <a:rPr lang="en-US" smtClean="0"/>
              <a:pPr/>
              <a:t>16</a:t>
            </a:fld>
            <a:endParaRPr lang="en-US" smtClean="0"/>
          </a:p>
        </p:txBody>
      </p:sp>
      <p:pic>
        <p:nvPicPr>
          <p:cNvPr id="40964" name="Google Shape;212;p21"/>
          <p:cNvPicPr preferRelativeResize="0">
            <a:picLocks noChangeAspect="1" noChangeArrowheads="1"/>
          </p:cNvPicPr>
          <p:nvPr/>
        </p:nvPicPr>
        <p:blipFill>
          <a:blip r:embed="rId3"/>
          <a:srcRect l="7890" r="7890"/>
          <a:stretch>
            <a:fillRect/>
          </a:stretch>
        </p:blipFill>
        <p:spPr bwMode="auto">
          <a:xfrm>
            <a:off x="4648200" y="-3175"/>
            <a:ext cx="4343400" cy="5157788"/>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 name="Google Shape;271;p27"/>
          <p:cNvSpPr txBox="1">
            <a:spLocks noGrp="1"/>
          </p:cNvSpPr>
          <p:nvPr>
            <p:ph type="ctrTitle" idx="4294967295"/>
          </p:nvPr>
        </p:nvSpPr>
        <p:spPr>
          <a:xfrm>
            <a:off x="642910" y="428610"/>
            <a:ext cx="7738200" cy="500066"/>
          </a:xfrm>
        </p:spPr>
        <p:txBody>
          <a:bodyPr spcFirstLastPara="1">
            <a:noAutofit/>
          </a:bodyPr>
          <a:lstStyle/>
          <a:p>
            <a:pPr algn="ctr" eaLnBrk="1" fontAlgn="auto" hangingPunct="1">
              <a:lnSpc>
                <a:spcPct val="90000"/>
              </a:lnSpc>
              <a:spcBef>
                <a:spcPts val="0"/>
              </a:spcBef>
              <a:spcAft>
                <a:spcPts val="0"/>
              </a:spcAft>
              <a:buClr>
                <a:schemeClr val="accent1"/>
              </a:buClr>
              <a:buSzPts val="3200"/>
              <a:buFont typeface="Oswald"/>
              <a:buNone/>
              <a:defRPr/>
            </a:pPr>
            <a:r>
              <a:rPr lang="en-IN" sz="2800" b="1" dirty="0">
                <a:solidFill>
                  <a:srgbClr val="0070C0"/>
                </a:solidFill>
                <a:latin typeface="Times New Roman" pitchFamily="18" charset="0"/>
                <a:ea typeface="Oswald"/>
                <a:cs typeface="Times New Roman" pitchFamily="18" charset="0"/>
                <a:sym typeface="Oswald"/>
              </a:rPr>
              <a:t>Reference</a:t>
            </a:r>
            <a:endParaRPr sz="2800" b="1">
              <a:solidFill>
                <a:srgbClr val="0070C0"/>
              </a:solidFill>
              <a:highlight>
                <a:schemeClr val="accent3"/>
              </a:highlight>
              <a:latin typeface="Times New Roman" pitchFamily="18" charset="0"/>
              <a:ea typeface="Oswald"/>
              <a:cs typeface="Times New Roman" pitchFamily="18" charset="0"/>
              <a:sym typeface="Oswald"/>
            </a:endParaRPr>
          </a:p>
        </p:txBody>
      </p:sp>
      <p:sp>
        <p:nvSpPr>
          <p:cNvPr id="43010" name="Google Shape;272;p27"/>
          <p:cNvSpPr txBox="1">
            <a:spLocks noGrp="1"/>
          </p:cNvSpPr>
          <p:nvPr>
            <p:ph type="subTitle" idx="4294967295"/>
          </p:nvPr>
        </p:nvSpPr>
        <p:spPr>
          <a:xfrm>
            <a:off x="550863" y="1411288"/>
            <a:ext cx="7737475" cy="3232150"/>
          </a:xfrm>
        </p:spPr>
        <p:txBody>
          <a:bodyPr/>
          <a:lstStyle/>
          <a:p>
            <a:pPr marL="457200" indent="-381000" algn="just" eaLnBrk="1" hangingPunct="1">
              <a:lnSpc>
                <a:spcPct val="115000"/>
              </a:lnSpc>
              <a:buClr>
                <a:schemeClr val="accent2"/>
              </a:buClr>
              <a:buSzPts val="2400"/>
              <a:buFont typeface="News Cycle"/>
              <a:buChar char="▸"/>
            </a:pPr>
            <a:r>
              <a:rPr lang="en-IN" sz="1000" smtClean="0">
                <a:solidFill>
                  <a:srgbClr val="062133"/>
                </a:solidFill>
                <a:latin typeface="Times New Roman" pitchFamily="18" charset="0"/>
                <a:ea typeface="News Cycle"/>
                <a:cs typeface="Times New Roman" pitchFamily="18" charset="0"/>
                <a:sym typeface="News Cycle"/>
              </a:rPr>
              <a:t>Parente, R., Rong, K., Geleilate, J.M.G. and Misati, E., 2019. Adapting and sustaining operations in weak institutional environments: A business ecosystem assessment of a Chinese MNE in Central Africa. Journal of International Business Studies, 50(2), pp.275-291.</a:t>
            </a:r>
          </a:p>
          <a:p>
            <a:pPr marL="457200" indent="-381000" algn="just" eaLnBrk="1" hangingPunct="1">
              <a:lnSpc>
                <a:spcPct val="115000"/>
              </a:lnSpc>
              <a:buClr>
                <a:schemeClr val="accent2"/>
              </a:buClr>
              <a:buSzPts val="2400"/>
              <a:buFont typeface="News Cycle"/>
              <a:buChar char="▸"/>
            </a:pPr>
            <a:r>
              <a:rPr lang="en-IN" sz="1000" smtClean="0">
                <a:solidFill>
                  <a:srgbClr val="062133"/>
                </a:solidFill>
                <a:latin typeface="Times New Roman" pitchFamily="18" charset="0"/>
                <a:ea typeface="News Cycle"/>
                <a:cs typeface="Times New Roman" pitchFamily="18" charset="0"/>
                <a:sym typeface="News Cycle"/>
              </a:rPr>
              <a:t>Woetzel, J., Seong, J., Leung, N., Ngai, J. and Manyika, J., 2019. China and the world: Inside the dynamics of a changing relationship.</a:t>
            </a:r>
          </a:p>
          <a:p>
            <a:pPr marL="457200" indent="-381000" algn="just" eaLnBrk="1" hangingPunct="1">
              <a:lnSpc>
                <a:spcPct val="115000"/>
              </a:lnSpc>
              <a:buClr>
                <a:schemeClr val="accent2"/>
              </a:buClr>
              <a:buSzPts val="2400"/>
              <a:buFont typeface="News Cycle"/>
              <a:buChar char="▸"/>
            </a:pPr>
            <a:r>
              <a:rPr lang="en-IN" sz="1000" smtClean="0">
                <a:solidFill>
                  <a:srgbClr val="062133"/>
                </a:solidFill>
                <a:latin typeface="Times New Roman" pitchFamily="18" charset="0"/>
                <a:ea typeface="News Cycle"/>
                <a:cs typeface="Times New Roman" pitchFamily="18" charset="0"/>
                <a:sym typeface="News Cycle"/>
              </a:rPr>
              <a:t>Rui, L., Sineviciene, L., Melnyk, L., Kubatko, O., Karintseva, O. and Lyulyov, O., 2019. Economic and environmental convergence of transformation economy: The case of China. Problems and Perspectives in Management, 17(3), pp.233-241.</a:t>
            </a:r>
          </a:p>
          <a:p>
            <a:pPr marL="457200" indent="-381000" algn="just" eaLnBrk="1" hangingPunct="1">
              <a:lnSpc>
                <a:spcPct val="115000"/>
              </a:lnSpc>
              <a:buClr>
                <a:schemeClr val="accent2"/>
              </a:buClr>
              <a:buSzPts val="2400"/>
              <a:buFont typeface="News Cycle"/>
              <a:buChar char="▸"/>
            </a:pPr>
            <a:r>
              <a:rPr lang="en-IN" sz="1000" smtClean="0">
                <a:solidFill>
                  <a:srgbClr val="062133"/>
                </a:solidFill>
                <a:latin typeface="Times New Roman" pitchFamily="18" charset="0"/>
                <a:ea typeface="News Cycle"/>
                <a:cs typeface="Times New Roman" pitchFamily="18" charset="0"/>
                <a:sym typeface="News Cycle"/>
              </a:rPr>
              <a:t>He, C., Lu, J. and Qian, H., 2019. Entrepreneurship in China. Small Business Economics, 52(3), pp.563-572.</a:t>
            </a:r>
          </a:p>
          <a:p>
            <a:pPr marL="457200" indent="-381000" algn="just" eaLnBrk="1" hangingPunct="1">
              <a:lnSpc>
                <a:spcPct val="115000"/>
              </a:lnSpc>
              <a:buClr>
                <a:schemeClr val="accent2"/>
              </a:buClr>
              <a:buSzPts val="2400"/>
              <a:buFont typeface="News Cycle"/>
              <a:buChar char="▸"/>
            </a:pPr>
            <a:r>
              <a:rPr lang="en-IN" sz="1000" smtClean="0">
                <a:solidFill>
                  <a:srgbClr val="062133"/>
                </a:solidFill>
                <a:latin typeface="Times New Roman" pitchFamily="18" charset="0"/>
                <a:ea typeface="News Cycle"/>
                <a:cs typeface="Times New Roman" pitchFamily="18" charset="0"/>
                <a:sym typeface="News Cycle"/>
              </a:rPr>
              <a:t>Rosnizam, M.R.A.B., Kee, D.M.H., Akhir, M.E.H.B.M., Shahqira, M., Yusoff, M.A.H.B.M., Budiman, R.S. and Alajmi, A.M., 2020. Market opportunities and challenges: A case study of Tesco. Journal of the Community Development in Asia (JCDA), 3(2), pp.18-27.</a:t>
            </a:r>
          </a:p>
          <a:p>
            <a:pPr marL="457200" indent="-381000" algn="just" eaLnBrk="1" hangingPunct="1">
              <a:lnSpc>
                <a:spcPct val="115000"/>
              </a:lnSpc>
              <a:buClr>
                <a:schemeClr val="accent2"/>
              </a:buClr>
              <a:buSzPts val="2400"/>
              <a:buFont typeface="News Cycle"/>
              <a:buChar char="▸"/>
            </a:pPr>
            <a:r>
              <a:rPr lang="en-IN" sz="1000" smtClean="0">
                <a:solidFill>
                  <a:srgbClr val="062133"/>
                </a:solidFill>
                <a:latin typeface="Times New Roman" pitchFamily="18" charset="0"/>
                <a:ea typeface="News Cycle"/>
                <a:cs typeface="Times New Roman" pitchFamily="18" charset="0"/>
                <a:sym typeface="News Cycle"/>
              </a:rPr>
              <a:t>Alam, S. and Raut-Roy, U., 2019. Evaluating the Effectiveness of Reward Strategy at Tesco: Evidence from Selected Stores in UK. Indian Journal of Industrial Relations, 55(1).</a:t>
            </a:r>
          </a:p>
          <a:p>
            <a:pPr marL="457200" indent="-381000" algn="just" eaLnBrk="1" hangingPunct="1">
              <a:lnSpc>
                <a:spcPct val="115000"/>
              </a:lnSpc>
              <a:buClr>
                <a:schemeClr val="accent2"/>
              </a:buClr>
              <a:buSzPts val="2400"/>
              <a:buFont typeface="News Cycle"/>
              <a:buChar char="▸"/>
            </a:pPr>
            <a:r>
              <a:rPr lang="en-IN" sz="1000" smtClean="0">
                <a:solidFill>
                  <a:srgbClr val="062133"/>
                </a:solidFill>
                <a:latin typeface="Times New Roman" pitchFamily="18" charset="0"/>
                <a:ea typeface="News Cycle"/>
                <a:cs typeface="Times New Roman" pitchFamily="18" charset="0"/>
                <a:sym typeface="News Cycle"/>
              </a:rPr>
              <a:t>Dakhli, M., Ketata, I., Lifang, W. and White, M.S., 2019. Tesco in China: How Could Things Go So Wrong?. NeilsonJournals Publishing.</a:t>
            </a:r>
            <a:br>
              <a:rPr lang="en-IN" sz="1000" smtClean="0">
                <a:solidFill>
                  <a:srgbClr val="062133"/>
                </a:solidFill>
                <a:latin typeface="Times New Roman" pitchFamily="18" charset="0"/>
                <a:ea typeface="News Cycle"/>
                <a:cs typeface="Times New Roman" pitchFamily="18" charset="0"/>
                <a:sym typeface="News Cycle"/>
              </a:rPr>
            </a:br>
            <a:r>
              <a:rPr lang="en-IN" sz="1000" smtClean="0">
                <a:solidFill>
                  <a:srgbClr val="062133"/>
                </a:solidFill>
                <a:latin typeface="Times New Roman" pitchFamily="18" charset="0"/>
                <a:ea typeface="News Cycle"/>
                <a:cs typeface="Times New Roman" pitchFamily="18" charset="0"/>
                <a:sym typeface="News Cycle"/>
              </a:rPr>
              <a:t>Krummel, D., 2022. Expansion in the Retail Sector—Market Entry Strategies in Consideration of Formal and Informal Institutions: A Tesco Case Study. Open Access Library Journal, 9(2), pp.1-19.</a:t>
            </a:r>
          </a:p>
          <a:p>
            <a:pPr marL="457200" indent="-381000" algn="just" eaLnBrk="1" hangingPunct="1">
              <a:lnSpc>
                <a:spcPct val="115000"/>
              </a:lnSpc>
              <a:buClr>
                <a:schemeClr val="accent2"/>
              </a:buClr>
              <a:buSzPts val="2400"/>
              <a:buFont typeface="News Cycle"/>
              <a:buChar char="▸"/>
            </a:pPr>
            <a:r>
              <a:rPr lang="en-IN" sz="1000" smtClean="0">
                <a:solidFill>
                  <a:srgbClr val="062133"/>
                </a:solidFill>
                <a:latin typeface="Times New Roman" pitchFamily="18" charset="0"/>
                <a:ea typeface="News Cycle"/>
                <a:cs typeface="Times New Roman" pitchFamily="18" charset="0"/>
                <a:sym typeface="News Cycle"/>
              </a:rPr>
              <a:t>Álvarez Jaramillo, J., Zartha Sossa, J.W. and Orozco Mendoza, G.L., 2019. Barriers to sustainability for small and medium enterprises in the framework of sustainable development—L iterature review. Business Strategy and the Environment, 28(4), pp.512-524.</a:t>
            </a:r>
          </a:p>
          <a:p>
            <a:pPr marL="457200" indent="-381000" algn="just" eaLnBrk="1" hangingPunct="1">
              <a:lnSpc>
                <a:spcPct val="115000"/>
              </a:lnSpc>
              <a:buClr>
                <a:schemeClr val="accent2"/>
              </a:buClr>
              <a:buSzPts val="2400"/>
              <a:buFont typeface="News Cycle"/>
              <a:buChar char="▸"/>
            </a:pPr>
            <a:r>
              <a:rPr lang="en-IN" sz="1000" smtClean="0">
                <a:solidFill>
                  <a:srgbClr val="062133"/>
                </a:solidFill>
                <a:latin typeface="Times New Roman" pitchFamily="18" charset="0"/>
                <a:ea typeface="News Cycle"/>
                <a:cs typeface="Times New Roman" pitchFamily="18" charset="0"/>
                <a:sym typeface="News Cycle"/>
              </a:rPr>
              <a:t>Abo-Murad, M. and Abdullah, A.K., 2019. Turnover culture and crisis management: Insights from Malaysian hotel industry. Academy of Strategic Management Journal, 18(2), pp.1-14</a:t>
            </a:r>
          </a:p>
          <a:p>
            <a:pPr marL="457200" indent="-381000" algn="just" eaLnBrk="1" hangingPunct="1">
              <a:lnSpc>
                <a:spcPct val="115000"/>
              </a:lnSpc>
              <a:buClr>
                <a:schemeClr val="accent2"/>
              </a:buClr>
              <a:buSzPts val="2400"/>
              <a:buFont typeface="News Cycle"/>
              <a:buChar char="▸"/>
            </a:pPr>
            <a:r>
              <a:rPr lang="en-IN" sz="1000" smtClean="0">
                <a:solidFill>
                  <a:srgbClr val="062133"/>
                </a:solidFill>
                <a:latin typeface="Times New Roman" pitchFamily="18" charset="0"/>
                <a:ea typeface="News Cycle"/>
                <a:cs typeface="Times New Roman" pitchFamily="18" charset="0"/>
                <a:sym typeface="News Cycle"/>
              </a:rPr>
              <a:t>Simula, H. and Vuori, M., 2019. Benefits and barriers of crowdsourcing in B2B firms: Generating ideas with internal and external crowds. In Managing Innovation: Understanding and Motivating Crowds (pp. 347-365).</a:t>
            </a:r>
          </a:p>
          <a:p>
            <a:pPr marL="457200" indent="-381000" algn="just" eaLnBrk="1" hangingPunct="1">
              <a:lnSpc>
                <a:spcPct val="115000"/>
              </a:lnSpc>
              <a:buClr>
                <a:schemeClr val="accent2"/>
              </a:buClr>
              <a:buSzPts val="2400"/>
              <a:buFont typeface="News Cycle"/>
              <a:buChar char="▸"/>
            </a:pPr>
            <a:r>
              <a:rPr lang="en-IN" sz="1000" smtClean="0">
                <a:solidFill>
                  <a:srgbClr val="062133"/>
                </a:solidFill>
                <a:latin typeface="Times New Roman" pitchFamily="18" charset="0"/>
                <a:ea typeface="News Cycle"/>
                <a:cs typeface="Times New Roman" pitchFamily="18" charset="0"/>
                <a:sym typeface="News Cycle"/>
              </a:rPr>
              <a:t>Cheraghi, S., Choobchain, S. and Abbasi, E., 2019. Investigation of entrepreneurship development barriers in the field of renewable energies technologies in developing countries: A case of iran. International Journal of Scientific and Technology Research, 8(3), pp.160-170.</a:t>
            </a:r>
          </a:p>
          <a:p>
            <a:pPr marL="457200" indent="-381000" algn="just" eaLnBrk="1" hangingPunct="1">
              <a:lnSpc>
                <a:spcPct val="115000"/>
              </a:lnSpc>
              <a:buClr>
                <a:schemeClr val="accent2"/>
              </a:buClr>
              <a:buSzPts val="2400"/>
              <a:buFont typeface="News Cycle"/>
              <a:buNone/>
            </a:pPr>
            <a:r>
              <a:rPr lang="en-IN" sz="1000" smtClean="0">
                <a:solidFill>
                  <a:srgbClr val="062133"/>
                </a:solidFill>
                <a:latin typeface="Times New Roman" pitchFamily="18" charset="0"/>
                <a:ea typeface="News Cycle"/>
                <a:cs typeface="Times New Roman" pitchFamily="18" charset="0"/>
                <a:sym typeface="News Cycle"/>
              </a:rPr>
              <a:t/>
            </a:r>
            <a:br>
              <a:rPr lang="en-IN" sz="1000" smtClean="0">
                <a:solidFill>
                  <a:srgbClr val="062133"/>
                </a:solidFill>
                <a:latin typeface="Times New Roman" pitchFamily="18" charset="0"/>
                <a:ea typeface="News Cycle"/>
                <a:cs typeface="Times New Roman" pitchFamily="18" charset="0"/>
                <a:sym typeface="News Cycle"/>
              </a:rPr>
            </a:br>
            <a:r>
              <a:rPr lang="en-IN" sz="1000" smtClean="0">
                <a:solidFill>
                  <a:srgbClr val="062133"/>
                </a:solidFill>
                <a:latin typeface="Times New Roman" pitchFamily="18" charset="0"/>
                <a:ea typeface="News Cycle"/>
                <a:cs typeface="Times New Roman" pitchFamily="18" charset="0"/>
                <a:sym typeface="News Cycle"/>
              </a:rPr>
              <a:t/>
            </a:r>
            <a:br>
              <a:rPr lang="en-IN" sz="1000" smtClean="0">
                <a:solidFill>
                  <a:srgbClr val="062133"/>
                </a:solidFill>
                <a:latin typeface="Times New Roman" pitchFamily="18" charset="0"/>
                <a:ea typeface="News Cycle"/>
                <a:cs typeface="Times New Roman" pitchFamily="18" charset="0"/>
                <a:sym typeface="News Cycle"/>
              </a:rPr>
            </a:br>
            <a:r>
              <a:rPr lang="en-IN" sz="1000" smtClean="0">
                <a:solidFill>
                  <a:srgbClr val="062133"/>
                </a:solidFill>
                <a:latin typeface="Times New Roman" pitchFamily="18" charset="0"/>
                <a:ea typeface="News Cycle"/>
                <a:cs typeface="Times New Roman" pitchFamily="18" charset="0"/>
                <a:sym typeface="News Cycle"/>
              </a:rPr>
              <a:t/>
            </a:r>
            <a:br>
              <a:rPr lang="en-IN" sz="1000" smtClean="0">
                <a:solidFill>
                  <a:srgbClr val="062133"/>
                </a:solidFill>
                <a:latin typeface="Times New Roman" pitchFamily="18" charset="0"/>
                <a:ea typeface="News Cycle"/>
                <a:cs typeface="Times New Roman" pitchFamily="18" charset="0"/>
                <a:sym typeface="News Cycle"/>
              </a:rPr>
            </a:br>
            <a:r>
              <a:rPr lang="en-IN" sz="1000" smtClean="0">
                <a:solidFill>
                  <a:srgbClr val="062133"/>
                </a:solidFill>
                <a:latin typeface="Times New Roman" pitchFamily="18" charset="0"/>
                <a:ea typeface="News Cycle"/>
                <a:cs typeface="Times New Roman" pitchFamily="18" charset="0"/>
                <a:sym typeface="News Cycle"/>
              </a:rPr>
              <a:t/>
            </a:r>
            <a:br>
              <a:rPr lang="en-IN" sz="1000" smtClean="0">
                <a:solidFill>
                  <a:srgbClr val="062133"/>
                </a:solidFill>
                <a:latin typeface="Times New Roman" pitchFamily="18" charset="0"/>
                <a:ea typeface="News Cycle"/>
                <a:cs typeface="Times New Roman" pitchFamily="18" charset="0"/>
                <a:sym typeface="News Cycle"/>
              </a:rPr>
            </a:br>
            <a:endParaRPr lang="en-US" sz="1000" smtClean="0">
              <a:solidFill>
                <a:srgbClr val="062133"/>
              </a:solidFill>
              <a:latin typeface="Times New Roman" pitchFamily="18" charset="0"/>
              <a:ea typeface="News Cycle"/>
              <a:cs typeface="Times New Roman" pitchFamily="18" charset="0"/>
              <a:sym typeface="News Cycle"/>
            </a:endParaRPr>
          </a:p>
        </p:txBody>
      </p:sp>
      <p:sp>
        <p:nvSpPr>
          <p:cNvPr id="43011" name="Google Shape;277;p27"/>
          <p:cNvSpPr>
            <a:spLocks noGrp="1"/>
          </p:cNvSpPr>
          <p:nvPr>
            <p:ph type="sldNum" sz="quarter" idx="10"/>
          </p:nvPr>
        </p:nvSpPr>
        <p:spPr>
          <a:noFill/>
        </p:spPr>
        <p:txBody>
          <a:bodyPr/>
          <a:lstStyle/>
          <a:p>
            <a:fld id="{B1831603-748A-437D-BA0E-5AD6854BF359}" type="slidenum">
              <a:rPr lang="en-US" smtClean="0"/>
              <a:pPr/>
              <a:t>17</a:t>
            </a:fld>
            <a:endParaRPr lang="en-US"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Google Shape;264;p26"/>
          <p:cNvSpPr txBox="1">
            <a:spLocks noGrp="1"/>
          </p:cNvSpPr>
          <p:nvPr>
            <p:ph type="ctrTitle" idx="4294967295"/>
          </p:nvPr>
        </p:nvSpPr>
        <p:spPr>
          <a:xfrm>
            <a:off x="1643063" y="1714500"/>
            <a:ext cx="5734050" cy="390525"/>
          </a:xfrm>
        </p:spPr>
        <p:txBody>
          <a:bodyPr/>
          <a:lstStyle/>
          <a:p>
            <a:pPr algn="ctr" eaLnBrk="1" hangingPunct="1">
              <a:lnSpc>
                <a:spcPct val="90000"/>
              </a:lnSpc>
              <a:buClr>
                <a:schemeClr val="accent1"/>
              </a:buClr>
              <a:buSzPts val="3200"/>
              <a:buFont typeface="Oswald" charset="0"/>
              <a:buNone/>
            </a:pPr>
            <a:r>
              <a:rPr lang="en-US" sz="2800" b="1" smtClean="0">
                <a:solidFill>
                  <a:srgbClr val="0070C0"/>
                </a:solidFill>
                <a:latin typeface="Times New Roman" pitchFamily="18" charset="0"/>
                <a:ea typeface="Oswald" charset="0"/>
                <a:cs typeface="Times New Roman" pitchFamily="18" charset="0"/>
                <a:sym typeface="Oswald" charset="0"/>
              </a:rPr>
              <a:t>Thank You</a:t>
            </a:r>
          </a:p>
        </p:txBody>
      </p:sp>
      <p:sp>
        <p:nvSpPr>
          <p:cNvPr id="45058" name="Google Shape;266;p26"/>
          <p:cNvSpPr>
            <a:spLocks noGrp="1"/>
          </p:cNvSpPr>
          <p:nvPr>
            <p:ph type="sldNum" sz="quarter" idx="10"/>
          </p:nvPr>
        </p:nvSpPr>
        <p:spPr>
          <a:noFill/>
        </p:spPr>
        <p:txBody>
          <a:bodyPr/>
          <a:lstStyle/>
          <a:p>
            <a:fld id="{8F331226-D072-4652-995A-DD8521F25728}" type="slidenum">
              <a:rPr lang="en-US" smtClean="0"/>
              <a:pPr/>
              <a:t>18</a:t>
            </a:fld>
            <a:endParaRPr lang="en-US" smtClean="0"/>
          </a:p>
        </p:txBody>
      </p:sp>
    </p:spTree>
  </p:cSld>
  <p:clrMapOvr>
    <a:masterClrMapping/>
  </p:clrMapOvr>
</p:sld>
</file>

<file path=ppt/theme/theme1.xml><?xml version="1.0" encoding="utf-8"?>
<a:theme xmlns:a="http://schemas.openxmlformats.org/drawingml/2006/main" name="Jessica template">
  <a:themeElements>
    <a:clrScheme name="Custom 347">
      <a:dk1>
        <a:srgbClr val="062133"/>
      </a:dk1>
      <a:lt1>
        <a:srgbClr val="FFFFFF"/>
      </a:lt1>
      <a:dk2>
        <a:srgbClr val="878E92"/>
      </a:dk2>
      <a:lt2>
        <a:srgbClr val="E9EEF0"/>
      </a:lt2>
      <a:accent1>
        <a:srgbClr val="0DB8CC"/>
      </a:accent1>
      <a:accent2>
        <a:srgbClr val="FFA604"/>
      </a:accent2>
      <a:accent3>
        <a:srgbClr val="00799E"/>
      </a:accent3>
      <a:accent4>
        <a:srgbClr val="32E4C8"/>
      </a:accent4>
      <a:accent5>
        <a:srgbClr val="FFD104"/>
      </a:accent5>
      <a:accent6>
        <a:srgbClr val="2EC9FF"/>
      </a:accent6>
      <a:hlink>
        <a:srgbClr val="00799E"/>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5659</Words>
  <Application>Microsoft Office PowerPoint</Application>
  <PresentationFormat>On-screen Show (16:9)</PresentationFormat>
  <Paragraphs>185</Paragraphs>
  <Slides>18</Slides>
  <Notes>18</Notes>
  <HiddenSlides>0</HiddenSlides>
  <MMClips>0</MMClips>
  <ScaleCrop>false</ScaleCrop>
  <HeadingPairs>
    <vt:vector size="6" baseType="variant">
      <vt:variant>
        <vt:lpstr>Fonts Used</vt:lpstr>
      </vt:variant>
      <vt:variant>
        <vt:i4>4</vt:i4>
      </vt:variant>
      <vt:variant>
        <vt:lpstr>Design Template</vt:lpstr>
      </vt:variant>
      <vt:variant>
        <vt:i4>8</vt:i4>
      </vt:variant>
      <vt:variant>
        <vt:lpstr>Slide Titles</vt:lpstr>
      </vt:variant>
      <vt:variant>
        <vt:i4>18</vt:i4>
      </vt:variant>
    </vt:vector>
  </HeadingPairs>
  <TitlesOfParts>
    <vt:vector size="30" baseType="lpstr">
      <vt:lpstr>Arial</vt:lpstr>
      <vt:lpstr>Oswald</vt:lpstr>
      <vt:lpstr>News Cycle</vt:lpstr>
      <vt:lpstr>Times New Roman</vt:lpstr>
      <vt:lpstr>Jessica template</vt:lpstr>
      <vt:lpstr>Jessica template</vt:lpstr>
      <vt:lpstr>Jessica template</vt:lpstr>
      <vt:lpstr>Jessica template</vt:lpstr>
      <vt:lpstr>Jessica template</vt:lpstr>
      <vt:lpstr>Jessica template</vt:lpstr>
      <vt:lpstr>Jessica template</vt:lpstr>
      <vt:lpstr>Jessica template</vt:lpstr>
      <vt:lpstr>International Business Communication Ass-2  </vt:lpstr>
      <vt:lpstr>Table of Content</vt:lpstr>
      <vt:lpstr>Introduction </vt:lpstr>
      <vt:lpstr> Background of the company</vt:lpstr>
      <vt:lpstr>Background of WuMart</vt:lpstr>
      <vt:lpstr>Different aspects of cultural challenges faced by Tesco </vt:lpstr>
      <vt:lpstr>Different aspects of cultural challenges faced by Wumart </vt:lpstr>
      <vt:lpstr>Different aspects of cultural challenges Faced by Tesco </vt:lpstr>
      <vt:lpstr>Different aspects of cultural challenges Faced by Wumart </vt:lpstr>
      <vt:lpstr>Comparison of cultural dimension between UK and China</vt:lpstr>
      <vt:lpstr>Intercultural communication theories</vt:lpstr>
      <vt:lpstr>Intercultural communication theories</vt:lpstr>
      <vt:lpstr>Intercultural communication theories</vt:lpstr>
      <vt:lpstr>Recommendations- UK based company</vt:lpstr>
      <vt:lpstr>Recommendation- China based company</vt:lpstr>
      <vt:lpstr>Conclusion</vt:lpstr>
      <vt:lpstr>Slide 17</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 Ass-2  </dc:title>
  <dc:creator/>
  <cp:lastModifiedBy/>
  <cp:revision>3</cp:revision>
  <dcterms:modified xsi:type="dcterms:W3CDTF">2022-04-12T19:09:34Z</dcterms:modified>
</cp:coreProperties>
</file>