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1" r:id="rId1"/>
  </p:sldMasterIdLst>
  <p:notesMasterIdLst>
    <p:notesMasterId r:id="rId29"/>
  </p:notesMasterIdLst>
  <p:sldIdLst>
    <p:sldId id="256" r:id="rId2"/>
    <p:sldId id="257" r:id="rId3"/>
    <p:sldId id="779" r:id="rId4"/>
    <p:sldId id="260" r:id="rId5"/>
    <p:sldId id="788" r:id="rId6"/>
    <p:sldId id="770" r:id="rId7"/>
    <p:sldId id="278" r:id="rId8"/>
    <p:sldId id="804" r:id="rId9"/>
    <p:sldId id="807" r:id="rId10"/>
    <p:sldId id="801" r:id="rId11"/>
    <p:sldId id="342" r:id="rId12"/>
    <p:sldId id="353" r:id="rId13"/>
    <p:sldId id="364" r:id="rId14"/>
    <p:sldId id="794" r:id="rId15"/>
    <p:sldId id="793" r:id="rId16"/>
    <p:sldId id="808" r:id="rId17"/>
    <p:sldId id="795" r:id="rId18"/>
    <p:sldId id="796" r:id="rId19"/>
    <p:sldId id="797" r:id="rId20"/>
    <p:sldId id="798" r:id="rId21"/>
    <p:sldId id="809" r:id="rId22"/>
    <p:sldId id="799" r:id="rId23"/>
    <p:sldId id="814" r:id="rId24"/>
    <p:sldId id="800" r:id="rId25"/>
    <p:sldId id="811" r:id="rId26"/>
    <p:sldId id="812" r:id="rId27"/>
    <p:sldId id="813"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44" autoAdjust="0"/>
    <p:restoredTop sz="76667" autoAdjust="0"/>
  </p:normalViewPr>
  <p:slideViewPr>
    <p:cSldViewPr snapToGrid="0">
      <p:cViewPr varScale="1">
        <p:scale>
          <a:sx n="79" d="100"/>
          <a:sy n="79" d="100"/>
        </p:scale>
        <p:origin x="85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969960-2F78-46F0-BD09-DCF76EF0B89A}" type="datetimeFigureOut">
              <a:rPr lang="en-GB" smtClean="0"/>
              <a:t>28/11/2025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A5AA75-38C3-4CD8-A0CC-2519A0D456E8}" type="slidenum">
              <a:rPr lang="en-GB" smtClean="0"/>
              <a:t>‹#›</a:t>
            </a:fld>
            <a:endParaRPr lang="en-GB"/>
          </a:p>
        </p:txBody>
      </p:sp>
    </p:spTree>
    <p:extLst>
      <p:ext uri="{BB962C8B-B14F-4D97-AF65-F5344CB8AC3E}">
        <p14:creationId xmlns:p14="http://schemas.microsoft.com/office/powerpoint/2010/main" val="5394294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A5AA75-38C3-4CD8-A0CC-2519A0D456E8}" type="slidenum">
              <a:rPr lang="en-GB" smtClean="0"/>
              <a:t>1</a:t>
            </a:fld>
            <a:endParaRPr lang="en-GB"/>
          </a:p>
        </p:txBody>
      </p:sp>
    </p:spTree>
    <p:extLst>
      <p:ext uri="{BB962C8B-B14F-4D97-AF65-F5344CB8AC3E}">
        <p14:creationId xmlns:p14="http://schemas.microsoft.com/office/powerpoint/2010/main" val="18416019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FAA1B0F-C148-470D-8D1E-499114E1489E}" type="slidenum">
              <a:rPr lang="en-GB" smtClean="0"/>
              <a:t>4</a:t>
            </a:fld>
            <a:endParaRPr lang="en-GB"/>
          </a:p>
        </p:txBody>
      </p:sp>
    </p:spTree>
    <p:extLst>
      <p:ext uri="{BB962C8B-B14F-4D97-AF65-F5344CB8AC3E}">
        <p14:creationId xmlns:p14="http://schemas.microsoft.com/office/powerpoint/2010/main" val="597069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F3AA2FD-A1D4-47A7-8786-7A08819C5766}" type="slidenum">
              <a:rPr lang="en-GB" smtClean="0"/>
              <a:pPr/>
              <a:t>7</a:t>
            </a:fld>
            <a:endParaRPr lang="en-GB" dirty="0"/>
          </a:p>
        </p:txBody>
      </p:sp>
    </p:spTree>
    <p:extLst>
      <p:ext uri="{BB962C8B-B14F-4D97-AF65-F5344CB8AC3E}">
        <p14:creationId xmlns:p14="http://schemas.microsoft.com/office/powerpoint/2010/main" val="15934694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a:extLst>
              <a:ext uri="{FF2B5EF4-FFF2-40B4-BE49-F238E27FC236}">
                <a16:creationId xmlns:a16="http://schemas.microsoft.com/office/drawing/2014/main" id="{CFD74A42-81E2-4C2E-966C-7F1E1F41E18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D9B9C99D-3C4E-4759-B5A3-89EB0C6C7852}" type="slidenum">
              <a:rPr lang="en-US" altLang="en-US">
                <a:latin typeface="Arial" panose="020B0604020202020204" pitchFamily="34" charset="0"/>
              </a:rPr>
              <a:pPr>
                <a:spcBef>
                  <a:spcPct val="0"/>
                </a:spcBef>
              </a:pPr>
              <a:t>13</a:t>
            </a:fld>
            <a:endParaRPr lang="en-US" altLang="en-US">
              <a:latin typeface="Arial" panose="020B0604020202020204" pitchFamily="34" charset="0"/>
            </a:endParaRPr>
          </a:p>
        </p:txBody>
      </p:sp>
      <p:sp>
        <p:nvSpPr>
          <p:cNvPr id="52227" name="Rectangle 2">
            <a:extLst>
              <a:ext uri="{FF2B5EF4-FFF2-40B4-BE49-F238E27FC236}">
                <a16:creationId xmlns:a16="http://schemas.microsoft.com/office/drawing/2014/main" id="{0A12E027-72CC-4801-BDDE-D0EBC06A737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8" name="Rectangle 3">
            <a:extLst>
              <a:ext uri="{FF2B5EF4-FFF2-40B4-BE49-F238E27FC236}">
                <a16:creationId xmlns:a16="http://schemas.microsoft.com/office/drawing/2014/main" id="{DF305759-AAA2-4984-B787-206A292D185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A5AA75-38C3-4CD8-A0CC-2519A0D456E8}" type="slidenum">
              <a:rPr lang="en-GB" smtClean="0"/>
              <a:t>25</a:t>
            </a:fld>
            <a:endParaRPr lang="en-GB"/>
          </a:p>
        </p:txBody>
      </p:sp>
    </p:spTree>
    <p:extLst>
      <p:ext uri="{BB962C8B-B14F-4D97-AF65-F5344CB8AC3E}">
        <p14:creationId xmlns:p14="http://schemas.microsoft.com/office/powerpoint/2010/main" val="38618759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A5AA75-38C3-4CD8-A0CC-2519A0D456E8}" type="slidenum">
              <a:rPr lang="en-GB" smtClean="0"/>
              <a:t>27</a:t>
            </a:fld>
            <a:endParaRPr lang="en-GB"/>
          </a:p>
        </p:txBody>
      </p:sp>
    </p:spTree>
    <p:extLst>
      <p:ext uri="{BB962C8B-B14F-4D97-AF65-F5344CB8AC3E}">
        <p14:creationId xmlns:p14="http://schemas.microsoft.com/office/powerpoint/2010/main" val="8116944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none"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11/28/2025</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7329789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11/28/2025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0824064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none"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11/28/2025</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029866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11/28/2025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4749640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8A7F15D8-96D1-4781-BC50-CA8A088B2FE4}" type="datetime1">
              <a:rPr lang="en-US" smtClean="0"/>
              <a:t>11/28/2025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768229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11/28/2025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5033059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11/28/2025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8027383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11/28/2025</a:t>
            </a:fld>
            <a:endParaRPr lang="en-US"/>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39744665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11/28/2025</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1392011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11/28/2025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8227369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11/28/2025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5034804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3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7" name="Text Placeholder 7"/>
          <p:cNvSpPr>
            <a:spLocks noGrp="1"/>
          </p:cNvSpPr>
          <p:nvPr>
            <p:ph type="body" sz="quarter" idx="13"/>
          </p:nvPr>
        </p:nvSpPr>
        <p:spPr>
          <a:xfrm>
            <a:off x="1219200" y="1524000"/>
            <a:ext cx="9550400" cy="381000"/>
          </a:xfrm>
        </p:spPr>
        <p:txBody>
          <a:bodyPr/>
          <a:lstStyle>
            <a:lvl1pPr algn="ctr">
              <a:buNone/>
              <a:defRPr sz="2800" b="1" i="0">
                <a:solidFill>
                  <a:schemeClr val="tx2"/>
                </a:solidFill>
              </a:defRPr>
            </a:lvl1pPr>
          </a:lstStyle>
          <a:p>
            <a:pPr lvl="0"/>
            <a:r>
              <a:rPr lang="en-US" dirty="0"/>
              <a:t>Click to edit Master text styles</a:t>
            </a:r>
          </a:p>
        </p:txBody>
      </p:sp>
      <p:sp>
        <p:nvSpPr>
          <p:cNvPr id="4" name="Date Placeholder 2">
            <a:extLst>
              <a:ext uri="{FF2B5EF4-FFF2-40B4-BE49-F238E27FC236}">
                <a16:creationId xmlns:a16="http://schemas.microsoft.com/office/drawing/2014/main" id="{57CDB042-C9E2-4402-B780-1CC90DF4B69F}"/>
              </a:ext>
            </a:extLst>
          </p:cNvPr>
          <p:cNvSpPr>
            <a:spLocks noGrp="1"/>
          </p:cNvSpPr>
          <p:nvPr>
            <p:ph type="dt" sz="half" idx="14"/>
          </p:nvPr>
        </p:nvSpPr>
        <p:spPr>
          <a:xfrm>
            <a:off x="914400" y="6248400"/>
            <a:ext cx="2540000" cy="457200"/>
          </a:xfrm>
        </p:spPr>
        <p:txBody>
          <a:bodyPr wrap="square" numCol="1" anchor="t" anchorCtr="0" compatLnSpc="1">
            <a:prstTxWarp prst="textNoShape">
              <a:avLst/>
            </a:prstTxWarp>
          </a:bodyPr>
          <a:lstStyle>
            <a:lvl1pPr>
              <a:defRPr>
                <a:ea typeface="ヒラギノ角ゴ Pro W3" charset="-128"/>
                <a:cs typeface="+mn-cs"/>
              </a:defRPr>
            </a:lvl1pPr>
          </a:lstStyle>
          <a:p>
            <a:pPr>
              <a:defRPr/>
            </a:pPr>
            <a:endParaRPr lang="en-US"/>
          </a:p>
        </p:txBody>
      </p:sp>
      <p:sp>
        <p:nvSpPr>
          <p:cNvPr id="5" name="Footer Placeholder 3">
            <a:extLst>
              <a:ext uri="{FF2B5EF4-FFF2-40B4-BE49-F238E27FC236}">
                <a16:creationId xmlns:a16="http://schemas.microsoft.com/office/drawing/2014/main" id="{A8687AC2-30FE-4DAA-AE9F-F250E08BD3E8}"/>
              </a:ext>
            </a:extLst>
          </p:cNvPr>
          <p:cNvSpPr>
            <a:spLocks noGrp="1"/>
          </p:cNvSpPr>
          <p:nvPr>
            <p:ph type="ftr" sz="quarter" idx="15"/>
          </p:nvPr>
        </p:nvSpPr>
        <p:spPr>
          <a:xfrm>
            <a:off x="4165600" y="6248400"/>
            <a:ext cx="3860800" cy="457200"/>
          </a:xfrm>
        </p:spPr>
        <p:txBody>
          <a:bodyPr wrap="square" numCol="1" anchor="t" anchorCtr="0" compatLnSpc="1">
            <a:prstTxWarp prst="textNoShape">
              <a:avLst/>
            </a:prstTxWarp>
          </a:bodyPr>
          <a:lstStyle>
            <a:lvl1pPr>
              <a:defRPr>
                <a:ea typeface="ヒラギノ角ゴ Pro W3" charset="-128"/>
                <a:cs typeface="+mn-cs"/>
              </a:defRPr>
            </a:lvl1pPr>
          </a:lstStyle>
          <a:p>
            <a:pPr>
              <a:defRPr/>
            </a:pPr>
            <a:endParaRPr lang="en-US"/>
          </a:p>
        </p:txBody>
      </p:sp>
    </p:spTree>
    <p:extLst>
      <p:ext uri="{BB962C8B-B14F-4D97-AF65-F5344CB8AC3E}">
        <p14:creationId xmlns:p14="http://schemas.microsoft.com/office/powerpoint/2010/main" val="14591852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ClipArt Placeholder 2"/>
          <p:cNvSpPr>
            <a:spLocks noGrp="1"/>
          </p:cNvSpPr>
          <p:nvPr>
            <p:ph type="clipArt" sz="half" idx="1"/>
          </p:nvPr>
        </p:nvSpPr>
        <p:spPr>
          <a:xfrm>
            <a:off x="914400" y="1981200"/>
            <a:ext cx="5080000" cy="4114800"/>
          </a:xfrm>
        </p:spPr>
        <p:txBody>
          <a:bodyPr/>
          <a:lstStyle/>
          <a:p>
            <a:pPr lvl="0"/>
            <a:endParaRPr lang="en-US" noProof="0"/>
          </a:p>
        </p:txBody>
      </p:sp>
      <p:sp>
        <p:nvSpPr>
          <p:cNvPr id="4" name="Text Placeholder 3"/>
          <p:cNvSpPr>
            <a:spLocks noGrp="1"/>
          </p:cNvSpPr>
          <p:nvPr>
            <p:ph type="body" sz="half" idx="2"/>
          </p:nvPr>
        </p:nvSpPr>
        <p:spPr>
          <a:xfrm>
            <a:off x="61976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A193F01-6650-49B0-9768-5148F66CC2CA}"/>
              </a:ext>
            </a:extLst>
          </p:cNvPr>
          <p:cNvSpPr>
            <a:spLocks noGrp="1" noChangeArrowheads="1"/>
          </p:cNvSpPr>
          <p:nvPr>
            <p:ph type="dt" sz="half" idx="10"/>
          </p:nvPr>
        </p:nvSpPr>
        <p:spPr/>
        <p:txBody>
          <a:bodyPr/>
          <a:lstStyle>
            <a:lvl1pPr>
              <a:defRPr/>
            </a:lvl1pPr>
          </a:lstStyle>
          <a:p>
            <a:pPr>
              <a:defRPr/>
            </a:pPr>
            <a:endParaRPr lang="en-US"/>
          </a:p>
        </p:txBody>
      </p:sp>
      <p:sp>
        <p:nvSpPr>
          <p:cNvPr id="6" name="Footer Placeholder 5">
            <a:extLst>
              <a:ext uri="{FF2B5EF4-FFF2-40B4-BE49-F238E27FC236}">
                <a16:creationId xmlns:a16="http://schemas.microsoft.com/office/drawing/2014/main" id="{DB7D0B3B-07FE-48C1-BDBC-694480A88D72}"/>
              </a:ext>
            </a:extLst>
          </p:cNvPr>
          <p:cNvSpPr>
            <a:spLocks noGrp="1" noChangeArrowheads="1"/>
          </p:cNvSpPr>
          <p:nvPr>
            <p:ph type="ftr" sz="quarter" idx="11"/>
          </p:nvPr>
        </p:nvSpPr>
        <p:spPr/>
        <p:txBody>
          <a:bodyPr/>
          <a:lstStyle>
            <a:lvl1pPr>
              <a:defRPr/>
            </a:lvl1pPr>
          </a:lstStyle>
          <a:p>
            <a:pPr>
              <a:defRPr/>
            </a:pPr>
            <a:r>
              <a:rPr lang="en-GB"/>
              <a:t>© Jonathan Groucutt 2006</a:t>
            </a:r>
          </a:p>
          <a:p>
            <a:pPr>
              <a:defRPr/>
            </a:pPr>
            <a:r>
              <a:rPr lang="en-GB"/>
              <a:t>Foundations of Marketing</a:t>
            </a:r>
            <a:endParaRPr lang="en-US"/>
          </a:p>
        </p:txBody>
      </p:sp>
      <p:sp>
        <p:nvSpPr>
          <p:cNvPr id="7" name="Slide Number Placeholder 6">
            <a:extLst>
              <a:ext uri="{FF2B5EF4-FFF2-40B4-BE49-F238E27FC236}">
                <a16:creationId xmlns:a16="http://schemas.microsoft.com/office/drawing/2014/main" id="{6807903C-D237-4019-9E81-B63328BD0692}"/>
              </a:ext>
            </a:extLst>
          </p:cNvPr>
          <p:cNvSpPr>
            <a:spLocks noGrp="1" noChangeArrowheads="1"/>
          </p:cNvSpPr>
          <p:nvPr>
            <p:ph type="sldNum" sz="quarter" idx="12"/>
          </p:nvPr>
        </p:nvSpPr>
        <p:spPr/>
        <p:txBody>
          <a:bodyPr/>
          <a:lstStyle>
            <a:lvl1pPr>
              <a:defRPr/>
            </a:lvl1pPr>
          </a:lstStyle>
          <a:p>
            <a:fld id="{01976D14-98C3-496F-B524-6DA63D2D65E2}" type="slidenum">
              <a:rPr lang="en-US" altLang="en-US"/>
              <a:pPr/>
              <a:t>‹#›</a:t>
            </a:fld>
            <a:endParaRPr lang="en-US" altLang="en-US"/>
          </a:p>
        </p:txBody>
      </p:sp>
    </p:spTree>
    <p:extLst>
      <p:ext uri="{BB962C8B-B14F-4D97-AF65-F5344CB8AC3E}">
        <p14:creationId xmlns:p14="http://schemas.microsoft.com/office/powerpoint/2010/main" val="825374202"/>
      </p:ext>
    </p:extLst>
  </p:cSld>
  <p:clrMapOvr>
    <a:masterClrMapping/>
  </p:clrMapOvr>
  <p:transition spd="slow">
    <p:blinds/>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470400" y="6389370"/>
            <a:ext cx="5658048" cy="457200"/>
          </a:xfrm>
          <a:prstGeom prst="rect">
            <a:avLst/>
          </a:prstGeom>
        </p:spPr>
        <p:txBody>
          <a:bodyPr/>
          <a:lstStyle>
            <a:lvl1pPr marL="0" marR="0" indent="0" algn="r" defTabSz="914400" rtl="0" eaLnBrk="0" fontAlgn="base" latinLnBrk="0" hangingPunct="0">
              <a:lnSpc>
                <a:spcPct val="100000"/>
              </a:lnSpc>
              <a:spcBef>
                <a:spcPct val="0"/>
              </a:spcBef>
              <a:spcAft>
                <a:spcPct val="0"/>
              </a:spcAft>
              <a:buClrTx/>
              <a:buSzTx/>
              <a:buFontTx/>
              <a:buNone/>
              <a:tabLst/>
              <a:defRPr/>
            </a:lvl1pPr>
          </a:lstStyle>
          <a:p>
            <a:r>
              <a:rPr lang="en-US" dirty="0"/>
              <a:t>MKT415 Applied Marketing Research</a:t>
            </a:r>
          </a:p>
        </p:txBody>
      </p:sp>
      <p:sp>
        <p:nvSpPr>
          <p:cNvPr id="9" name="Text Placeholder 8"/>
          <p:cNvSpPr>
            <a:spLocks noGrp="1"/>
          </p:cNvSpPr>
          <p:nvPr>
            <p:ph type="body" sz="quarter" idx="11"/>
          </p:nvPr>
        </p:nvSpPr>
        <p:spPr>
          <a:xfrm>
            <a:off x="609600" y="1602000"/>
            <a:ext cx="10972800" cy="4525200"/>
          </a:xfrm>
        </p:spPr>
        <p:txBody>
          <a:bodyPr/>
          <a:lstStyle/>
          <a:p>
            <a:pPr lvl="0"/>
            <a:r>
              <a:rPr lang="en-US"/>
              <a:t>Click to edit Master text styles</a:t>
            </a:r>
          </a:p>
          <a:p>
            <a:pPr lvl="1"/>
            <a:r>
              <a:rPr lang="en-US"/>
              <a:t>Second level</a:t>
            </a:r>
          </a:p>
        </p:txBody>
      </p:sp>
      <p:sp>
        <p:nvSpPr>
          <p:cNvPr id="10" name="Title Placeholder 10"/>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Tree>
    <p:extLst>
      <p:ext uri="{BB962C8B-B14F-4D97-AF65-F5344CB8AC3E}">
        <p14:creationId xmlns:p14="http://schemas.microsoft.com/office/powerpoint/2010/main" val="42694715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470400" y="6389370"/>
            <a:ext cx="5658048" cy="457200"/>
          </a:xfrm>
          <a:prstGeom prst="rect">
            <a:avLst/>
          </a:prstGeom>
        </p:spPr>
        <p:txBody>
          <a:bodyPr/>
          <a:lstStyle>
            <a:lvl1pPr marL="0" marR="0" indent="0" algn="r" defTabSz="914400" rtl="0" eaLnBrk="0" fontAlgn="base" latinLnBrk="0" hangingPunct="0">
              <a:lnSpc>
                <a:spcPct val="100000"/>
              </a:lnSpc>
              <a:spcBef>
                <a:spcPct val="0"/>
              </a:spcBef>
              <a:spcAft>
                <a:spcPct val="0"/>
              </a:spcAft>
              <a:buClrTx/>
              <a:buSzTx/>
              <a:buFontTx/>
              <a:buNone/>
              <a:tabLst/>
              <a:defRPr/>
            </a:lvl1pPr>
          </a:lstStyle>
          <a:p>
            <a:r>
              <a:rPr lang="en-US" dirty="0"/>
              <a:t>MKT415 Applied Marketing Research</a:t>
            </a:r>
          </a:p>
        </p:txBody>
      </p:sp>
      <p:sp>
        <p:nvSpPr>
          <p:cNvPr id="9" name="Text Placeholder 8"/>
          <p:cNvSpPr>
            <a:spLocks noGrp="1"/>
          </p:cNvSpPr>
          <p:nvPr>
            <p:ph type="body" sz="quarter" idx="11"/>
          </p:nvPr>
        </p:nvSpPr>
        <p:spPr>
          <a:xfrm>
            <a:off x="609600" y="1602000"/>
            <a:ext cx="10972800" cy="4525200"/>
          </a:xfrm>
        </p:spPr>
        <p:txBody>
          <a:bodyPr/>
          <a:lstStyle/>
          <a:p>
            <a:pPr lvl="0"/>
            <a:r>
              <a:rPr lang="en-US"/>
              <a:t>Click to edit Master text styles</a:t>
            </a:r>
          </a:p>
          <a:p>
            <a:pPr lvl="1"/>
            <a:r>
              <a:rPr lang="en-US"/>
              <a:t>Second level</a:t>
            </a:r>
          </a:p>
        </p:txBody>
      </p:sp>
      <p:sp>
        <p:nvSpPr>
          <p:cNvPr id="10" name="Title Placeholder 10"/>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Tree>
    <p:extLst>
      <p:ext uri="{BB962C8B-B14F-4D97-AF65-F5344CB8AC3E}">
        <p14:creationId xmlns:p14="http://schemas.microsoft.com/office/powerpoint/2010/main" val="6259289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F6FA2B21-3FCD-4721-B95C-427943F61125}" type="datetime1">
              <a:rPr lang="en-US" smtClean="0"/>
              <a:t>11/28/2025</a:t>
            </a:fld>
            <a:endParaRPr lang="en-US"/>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10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3111194120"/>
      </p:ext>
    </p:extLst>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 id="2147483735" r:id="rId5"/>
    <p:sldLayoutId id="2147483730" r:id="rId6"/>
    <p:sldLayoutId id="2147483731" r:id="rId7"/>
    <p:sldLayoutId id="2147483732" r:id="rId8"/>
    <p:sldLayoutId id="2147483733" r:id="rId9"/>
    <p:sldLayoutId id="2147483734" r:id="rId10"/>
    <p:sldLayoutId id="2147483736" r:id="rId11"/>
    <p:sldLayoutId id="2147483742" r:id="rId12"/>
    <p:sldLayoutId id="2147483743" r:id="rId13"/>
    <p:sldLayoutId id="2147483744" r:id="rId14"/>
    <p:sldLayoutId id="2147483745" r:id="rId15"/>
  </p:sldLayoutIdLst>
  <p:hf sldNum="0" hdr="0" ftr="0" dt="0"/>
  <p:txStyles>
    <p:titleStyle>
      <a:lvl1pPr algn="l" defTabSz="914400" rtl="0" eaLnBrk="1" latinLnBrk="0" hangingPunct="1">
        <a:lnSpc>
          <a:spcPct val="90000"/>
        </a:lnSpc>
        <a:spcBef>
          <a:spcPct val="0"/>
        </a:spcBef>
        <a:buNone/>
        <a:defRPr lang="en-US" sz="4800" i="0" kern="1200" cap="none" spc="-7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hyperlink" Target="https://data.gov.uk/"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ideo" Target="https://www.youtube.com/embed/NSavcu-cIs0?feature=oembed" TargetMode="External"/><Relationship Id="rId4" Type="http://schemas.openxmlformats.org/officeDocument/2006/relationships/image" Target="../media/image8.jpeg"/></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2.xml"/><Relationship Id="rId1" Type="http://schemas.openxmlformats.org/officeDocument/2006/relationships/video" Target="https://www.youtube.com/embed/K3UaIQN_YXI?feature=oembed" TargetMode="Externa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video" Target="https://www.youtube.com/embed/bpIrEiKjnyE?feature=oembed" TargetMode="External"/><Relationship Id="rId4" Type="http://schemas.openxmlformats.org/officeDocument/2006/relationships/image" Target="../media/image10.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2A4F94B-EAC7-4067-B62F-FC5CC42B25C0}"/>
              </a:ext>
            </a:extLst>
          </p:cNvPr>
          <p:cNvPicPr>
            <a:picLocks noChangeAspect="1"/>
          </p:cNvPicPr>
          <p:nvPr/>
        </p:nvPicPr>
        <p:blipFill rotWithShape="1">
          <a:blip r:embed="rId3">
            <a:alphaModFix amt="90000"/>
          </a:blip>
          <a:srcRect t="15730"/>
          <a:stretch/>
        </p:blipFill>
        <p:spPr>
          <a:xfrm>
            <a:off x="1" y="10"/>
            <a:ext cx="12191999" cy="6857989"/>
          </a:xfrm>
          <a:prstGeom prst="rect">
            <a:avLst/>
          </a:prstGeom>
        </p:spPr>
      </p:pic>
      <p:sp>
        <p:nvSpPr>
          <p:cNvPr id="9" name="Rectangle 8">
            <a:extLst>
              <a:ext uri="{FF2B5EF4-FFF2-40B4-BE49-F238E27FC236}">
                <a16:creationId xmlns:a16="http://schemas.microsoft.com/office/drawing/2014/main" id="{DB4A12B6-EF0D-43E8-8C17-4FAD4D2766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solidFill>
            <a:schemeClr val="bg1">
              <a:lumMod val="85000"/>
              <a:lumOff val="15000"/>
              <a:alpha val="93000"/>
            </a:schemeClr>
          </a:solidFill>
          <a:ln w="6350" cap="flat" cmpd="sng" algn="ctr">
            <a:noFill/>
            <a:prstDash val="solid"/>
          </a:ln>
          <a:effectLst>
            <a:softEdge rad="0"/>
          </a:effectLst>
        </p:spPr>
        <p:txBody>
          <a:bodyPr/>
          <a:lstStyle/>
          <a:p>
            <a:endParaRPr lang="en-GB"/>
          </a:p>
        </p:txBody>
      </p:sp>
      <p:sp>
        <p:nvSpPr>
          <p:cNvPr id="11" name="Rectangle 10">
            <a:extLst>
              <a:ext uri="{FF2B5EF4-FFF2-40B4-BE49-F238E27FC236}">
                <a16:creationId xmlns:a16="http://schemas.microsoft.com/office/drawing/2014/main" id="{AE107525-0C02-447F-8A3F-553320A723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2"/>
            </a:solidFill>
            <a:prstDash val="solid"/>
            <a:miter lim="800000"/>
          </a:ln>
          <a:effectLst/>
        </p:spPr>
        <p:txBody>
          <a:bodyPr/>
          <a:lstStyle/>
          <a:p>
            <a:endParaRPr lang="en-GB"/>
          </a:p>
        </p:txBody>
      </p:sp>
      <p:sp>
        <p:nvSpPr>
          <p:cNvPr id="2" name="Title 1">
            <a:extLst>
              <a:ext uri="{FF2B5EF4-FFF2-40B4-BE49-F238E27FC236}">
                <a16:creationId xmlns:a16="http://schemas.microsoft.com/office/drawing/2014/main" id="{184265D3-299F-45AA-9A6C-D82E0F7E5DDA}"/>
              </a:ext>
            </a:extLst>
          </p:cNvPr>
          <p:cNvSpPr>
            <a:spLocks noGrp="1"/>
          </p:cNvSpPr>
          <p:nvPr>
            <p:ph type="ctrTitle"/>
          </p:nvPr>
        </p:nvSpPr>
        <p:spPr>
          <a:xfrm>
            <a:off x="1629103" y="2244830"/>
            <a:ext cx="8933796" cy="2437232"/>
          </a:xfrm>
        </p:spPr>
        <p:txBody>
          <a:bodyPr>
            <a:normAutofit fontScale="90000"/>
          </a:bodyPr>
          <a:lstStyle/>
          <a:p>
            <a:r>
              <a:rPr lang="en-GB" b="1" dirty="0">
                <a:latin typeface="Arial" panose="020B0604020202020204" pitchFamily="34" charset="0"/>
                <a:cs typeface="Arial" panose="020B0604020202020204" pitchFamily="34" charset="0"/>
              </a:rPr>
              <a:t>BMBM4005 Marketing Fundamentals</a:t>
            </a:r>
            <a:br>
              <a:rPr lang="en-GB" b="1" dirty="0">
                <a:latin typeface="Arial" panose="020B0604020202020204" pitchFamily="34" charset="0"/>
                <a:cs typeface="Arial" panose="020B0604020202020204" pitchFamily="34" charset="0"/>
              </a:rPr>
            </a:br>
            <a:r>
              <a:rPr lang="en-GB" sz="4000" b="1" dirty="0">
                <a:latin typeface="Arial" panose="020B0604020202020204" pitchFamily="34" charset="0"/>
                <a:cs typeface="Arial" panose="020B0604020202020204" pitchFamily="34" charset="0"/>
              </a:rPr>
              <a:t>Week 9</a:t>
            </a:r>
            <a:br>
              <a:rPr lang="en-GB" b="1" dirty="0">
                <a:latin typeface="Arial" panose="020B0604020202020204" pitchFamily="34" charset="0"/>
                <a:cs typeface="Arial" panose="020B0604020202020204" pitchFamily="34" charset="0"/>
              </a:rPr>
            </a:br>
            <a:endParaRPr lang="en-GB" sz="4400" b="1"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7F3BE401-C149-4472-9815-F2D1AD08E73A}"/>
              </a:ext>
            </a:extLst>
          </p:cNvPr>
          <p:cNvSpPr>
            <a:spLocks noGrp="1"/>
          </p:cNvSpPr>
          <p:nvPr>
            <p:ph type="subTitle" idx="1"/>
          </p:nvPr>
        </p:nvSpPr>
        <p:spPr>
          <a:xfrm>
            <a:off x="1629101" y="4682062"/>
            <a:ext cx="8936846" cy="457201"/>
          </a:xfrm>
        </p:spPr>
        <p:txBody>
          <a:bodyPr>
            <a:normAutofit/>
          </a:bodyPr>
          <a:lstStyle/>
          <a:p>
            <a:r>
              <a:rPr lang="en-GB" b="1" dirty="0">
                <a:latin typeface="Arial" panose="020B0604020202020204" pitchFamily="34" charset="0"/>
                <a:cs typeface="Arial" panose="020B0604020202020204" pitchFamily="34" charset="0"/>
              </a:rPr>
              <a:t>Gwyneth Jones</a:t>
            </a:r>
          </a:p>
        </p:txBody>
      </p:sp>
      <p:sp>
        <p:nvSpPr>
          <p:cNvPr id="20" name="Rectangle 12">
            <a:extLst>
              <a:ext uri="{FF2B5EF4-FFF2-40B4-BE49-F238E27FC236}">
                <a16:creationId xmlns:a16="http://schemas.microsoft.com/office/drawing/2014/main" id="{AB7A42E3-05D8-4A0B-9D4E-20EF581E57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21" name="Straight Connector 14">
            <a:extLst>
              <a:ext uri="{FF2B5EF4-FFF2-40B4-BE49-F238E27FC236}">
                <a16:creationId xmlns:a16="http://schemas.microsoft.com/office/drawing/2014/main" id="{6EE9A54B-189D-4645-8254-FDC4210EC6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50180" y="1267730"/>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2" name="Straight Connector 16">
            <a:extLst>
              <a:ext uri="{FF2B5EF4-FFF2-40B4-BE49-F238E27FC236}">
                <a16:creationId xmlns:a16="http://schemas.microsoft.com/office/drawing/2014/main" id="{511CE48F-D5E4-4520-AF1E-8F85CFBDA5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941820" y="1267730"/>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1448851-39AD-4943-BF9C-C50704E0837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50180" y="1913025"/>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6837591"/>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04BED5A-E98E-4DA0-BAA5-4F6AB2492D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B64B94A-E40E-48CE-BD7B-C1A30AE572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3982" y="488542"/>
            <a:ext cx="11244036" cy="5880916"/>
          </a:xfrm>
          <a:prstGeom prst="rect">
            <a:avLst/>
          </a:prstGeom>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49EC5CA6-6479-49D5-B4B5-5643D26B83C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84442" y="2057401"/>
            <a:ext cx="0" cy="27432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D1B26337-5AA4-470D-9687-5907CB53B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685800"/>
            <a:ext cx="10853928" cy="5486400"/>
          </a:xfrm>
          <a:prstGeom prst="rect">
            <a:avLst/>
          </a:prstGeom>
          <a:noFill/>
          <a:ln w="6350" cap="sq" cmpd="sng" algn="ctr">
            <a:solidFill>
              <a:srgbClr val="FFFFFF"/>
            </a:solidFill>
            <a:prstDash val="solid"/>
            <a:miter lim="800000"/>
          </a:ln>
          <a:effectLst/>
        </p:spPr>
        <p:txBody>
          <a:bodyPr/>
          <a:lstStyle/>
          <a:p>
            <a:endParaRPr lang="en-GB"/>
          </a:p>
        </p:txBody>
      </p:sp>
      <p:sp>
        <p:nvSpPr>
          <p:cNvPr id="2" name="Title 1">
            <a:extLst>
              <a:ext uri="{FF2B5EF4-FFF2-40B4-BE49-F238E27FC236}">
                <a16:creationId xmlns:a16="http://schemas.microsoft.com/office/drawing/2014/main" id="{F4BA3794-C83C-4CE5-9655-44B63155B798}"/>
              </a:ext>
            </a:extLst>
          </p:cNvPr>
          <p:cNvSpPr>
            <a:spLocks noGrp="1"/>
          </p:cNvSpPr>
          <p:nvPr>
            <p:ph type="title"/>
          </p:nvPr>
        </p:nvSpPr>
        <p:spPr>
          <a:xfrm>
            <a:off x="866440" y="1000370"/>
            <a:ext cx="3462079" cy="4857262"/>
          </a:xfrm>
        </p:spPr>
        <p:txBody>
          <a:bodyPr>
            <a:normAutofit/>
          </a:bodyPr>
          <a:lstStyle/>
          <a:p>
            <a:pPr algn="r"/>
            <a:r>
              <a:rPr lang="en-GB" sz="4400" b="1" dirty="0">
                <a:solidFill>
                  <a:srgbClr val="FFFFFF"/>
                </a:solidFill>
                <a:latin typeface="Arial" panose="020B0604020202020204" pitchFamily="34" charset="0"/>
                <a:cs typeface="Arial" panose="020B0604020202020204" pitchFamily="34" charset="0"/>
              </a:rPr>
              <a:t>Today</a:t>
            </a:r>
          </a:p>
        </p:txBody>
      </p:sp>
      <p:sp>
        <p:nvSpPr>
          <p:cNvPr id="3" name="Content Placeholder 2">
            <a:extLst>
              <a:ext uri="{FF2B5EF4-FFF2-40B4-BE49-F238E27FC236}">
                <a16:creationId xmlns:a16="http://schemas.microsoft.com/office/drawing/2014/main" id="{D8A40600-9AF1-4669-A856-3AED649E6CB8}"/>
              </a:ext>
            </a:extLst>
          </p:cNvPr>
          <p:cNvSpPr>
            <a:spLocks noGrp="1"/>
          </p:cNvSpPr>
          <p:nvPr>
            <p:ph idx="1"/>
          </p:nvPr>
        </p:nvSpPr>
        <p:spPr>
          <a:xfrm>
            <a:off x="4963691" y="1000370"/>
            <a:ext cx="6212310" cy="4857262"/>
          </a:xfrm>
        </p:spPr>
        <p:txBody>
          <a:bodyPr anchor="ctr">
            <a:normAutofit/>
          </a:bodyPr>
          <a:lstStyle/>
          <a:p>
            <a:pPr marL="0" indent="0">
              <a:buNone/>
            </a:pPr>
            <a:endParaRPr lang="en-GB" sz="3600" b="1" dirty="0">
              <a:solidFill>
                <a:srgbClr val="FFFFFF"/>
              </a:solidFill>
              <a:latin typeface="Arial" panose="020B0604020202020204" pitchFamily="34" charset="0"/>
              <a:cs typeface="Arial" panose="020B0604020202020204" pitchFamily="34" charset="0"/>
            </a:endParaRPr>
          </a:p>
          <a:p>
            <a:pPr marL="0" indent="0">
              <a:buNone/>
            </a:pPr>
            <a:r>
              <a:rPr lang="en-GB" sz="3600" b="1" dirty="0">
                <a:solidFill>
                  <a:srgbClr val="FFFFFF"/>
                </a:solidFill>
                <a:latin typeface="Arial" panose="020B0604020202020204" pitchFamily="34" charset="0"/>
                <a:cs typeface="Arial" panose="020B0604020202020204" pitchFamily="34" charset="0"/>
              </a:rPr>
              <a:t>Marketing Research</a:t>
            </a:r>
          </a:p>
          <a:p>
            <a:endParaRPr lang="en-GB" sz="2000" dirty="0">
              <a:solidFill>
                <a:srgbClr val="FFFFFF"/>
              </a:solidFill>
            </a:endParaRPr>
          </a:p>
        </p:txBody>
      </p:sp>
    </p:spTree>
    <p:extLst>
      <p:ext uri="{BB962C8B-B14F-4D97-AF65-F5344CB8AC3E}">
        <p14:creationId xmlns:p14="http://schemas.microsoft.com/office/powerpoint/2010/main" val="32088013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0120F84-A866-4D9F-8B1C-9120A013D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id="{252FEFEF-6AC0-46B6-AC09-11FC56196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txBody>
          <a:bodyPr/>
          <a:lstStyle/>
          <a:p>
            <a:endParaRPr lang="en-GB"/>
          </a:p>
        </p:txBody>
      </p:sp>
      <p:sp>
        <p:nvSpPr>
          <p:cNvPr id="2" name="Title 1">
            <a:extLst>
              <a:ext uri="{FF2B5EF4-FFF2-40B4-BE49-F238E27FC236}">
                <a16:creationId xmlns:a16="http://schemas.microsoft.com/office/drawing/2014/main" id="{A0715598-2435-0B78-53CA-B3F333527039}"/>
              </a:ext>
            </a:extLst>
          </p:cNvPr>
          <p:cNvSpPr>
            <a:spLocks noGrp="1"/>
          </p:cNvSpPr>
          <p:nvPr>
            <p:ph type="title"/>
          </p:nvPr>
        </p:nvSpPr>
        <p:spPr>
          <a:xfrm>
            <a:off x="899652" y="870132"/>
            <a:ext cx="10068068" cy="781687"/>
          </a:xfrm>
        </p:spPr>
        <p:txBody>
          <a:bodyPr>
            <a:normAutofit/>
          </a:bodyPr>
          <a:lstStyle/>
          <a:p>
            <a:r>
              <a:rPr lang="en-GB" b="1" dirty="0">
                <a:latin typeface="Arial" panose="020B0604020202020204" pitchFamily="34" charset="0"/>
                <a:cs typeface="Arial" panose="020B0604020202020204" pitchFamily="34" charset="0"/>
              </a:rPr>
              <a:t>What is Marketing Research?</a:t>
            </a:r>
          </a:p>
        </p:txBody>
      </p:sp>
      <p:sp>
        <p:nvSpPr>
          <p:cNvPr id="3" name="Content Placeholder 2">
            <a:extLst>
              <a:ext uri="{FF2B5EF4-FFF2-40B4-BE49-F238E27FC236}">
                <a16:creationId xmlns:a16="http://schemas.microsoft.com/office/drawing/2014/main" id="{AE65748F-B606-BD6F-1EFA-0670E731F548}"/>
              </a:ext>
            </a:extLst>
          </p:cNvPr>
          <p:cNvSpPr>
            <a:spLocks noGrp="1"/>
          </p:cNvSpPr>
          <p:nvPr>
            <p:ph idx="1"/>
          </p:nvPr>
        </p:nvSpPr>
        <p:spPr>
          <a:xfrm>
            <a:off x="899652" y="1878484"/>
            <a:ext cx="10068068" cy="4087227"/>
          </a:xfrm>
        </p:spPr>
        <p:txBody>
          <a:bodyPr>
            <a:normAutofit/>
          </a:bodyPr>
          <a:lstStyle/>
          <a:p>
            <a:pPr marL="0" indent="0">
              <a:buNone/>
            </a:pPr>
            <a:r>
              <a:rPr lang="en-GB" sz="2400" b="1" dirty="0">
                <a:latin typeface="Arial" panose="020B0604020202020204" pitchFamily="34" charset="0"/>
                <a:cs typeface="Arial" panose="020B0604020202020204" pitchFamily="34" charset="0"/>
              </a:rPr>
              <a:t>Marketing research is t</a:t>
            </a:r>
            <a:r>
              <a:rPr lang="en-GB" sz="2400" b="1" dirty="0">
                <a:solidFill>
                  <a:schemeClr val="tx1"/>
                </a:solidFill>
                <a:latin typeface="Arial" panose="020B0604020202020204" pitchFamily="34" charset="0"/>
                <a:cs typeface="Arial" panose="020B0604020202020204" pitchFamily="34" charset="0"/>
              </a:rPr>
              <a:t>he process of systematically gathering analysing and interpreting data and information about a market, including its consumers, competitors, industry trends and various factors that impact it.</a:t>
            </a:r>
            <a:endParaRPr lang="en-GB" sz="2400" dirty="0">
              <a:solidFill>
                <a:schemeClr val="tx1"/>
              </a:solidFill>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pPr marL="0" indent="0">
              <a:buNone/>
            </a:pPr>
            <a:r>
              <a:rPr lang="en-GB" sz="2400" dirty="0">
                <a:solidFill>
                  <a:schemeClr val="tx1"/>
                </a:solidFill>
                <a:latin typeface="Arial" panose="020B0604020202020204" pitchFamily="34" charset="0"/>
                <a:cs typeface="Arial" panose="020B0604020202020204" pitchFamily="34" charset="0"/>
              </a:rPr>
              <a:t>The main purpose of marketing research is to gain insights and knowledge that help organisations make informed decisions, develop effective strategies and identify opportunities or challenges within a specific market or industry.</a:t>
            </a:r>
          </a:p>
          <a:p>
            <a:endParaRPr lang="en-GB" sz="2400" dirty="0">
              <a:latin typeface="Arial" panose="020B0604020202020204" pitchFamily="34" charset="0"/>
              <a:cs typeface="Arial" panose="020B0604020202020204" pitchFamily="34" charset="0"/>
            </a:endParaRPr>
          </a:p>
        </p:txBody>
      </p:sp>
      <p:sp>
        <p:nvSpPr>
          <p:cNvPr id="4" name="Footer Placeholder 3">
            <a:extLst>
              <a:ext uri="{FF2B5EF4-FFF2-40B4-BE49-F238E27FC236}">
                <a16:creationId xmlns:a16="http://schemas.microsoft.com/office/drawing/2014/main" id="{082DE904-531D-EA6C-1202-D75D0F452B73}"/>
              </a:ext>
            </a:extLst>
          </p:cNvPr>
          <p:cNvSpPr>
            <a:spLocks noGrp="1"/>
          </p:cNvSpPr>
          <p:nvPr>
            <p:ph type="ftr" sz="quarter" idx="11"/>
          </p:nvPr>
        </p:nvSpPr>
        <p:spPr>
          <a:xfrm>
            <a:off x="1175512" y="6221173"/>
            <a:ext cx="5212080" cy="274320"/>
          </a:xfrm>
        </p:spPr>
        <p:txBody>
          <a:bodyPr>
            <a:normAutofit/>
          </a:bodyPr>
          <a:lstStyle/>
          <a:p>
            <a:pPr marL="0" marR="0" lvl="0" indent="0" defTabSz="914400" rtl="0" eaLnBrk="1" fontAlgn="auto" latinLnBrk="0" hangingPunct="1">
              <a:spcBef>
                <a:spcPts val="0"/>
              </a:spcBef>
              <a:spcAft>
                <a:spcPts val="0"/>
              </a:spcAft>
              <a:buClrTx/>
              <a:buSzTx/>
              <a:buFontTx/>
              <a:buNone/>
              <a:tabLst/>
              <a:defRPr/>
            </a:pPr>
            <a:endParaRPr kumimoji="0" lang="en-US" b="0" i="0" u="none" strike="noStrike" kern="1200" cap="all" spc="0" normalizeH="0" baseline="0" noProof="0">
              <a:ln>
                <a:noFill/>
              </a:ln>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BF455157-360F-564A-5024-D913B4C46106}"/>
              </a:ext>
            </a:extLst>
          </p:cNvPr>
          <p:cNvSpPr>
            <a:spLocks noGrp="1"/>
          </p:cNvSpPr>
          <p:nvPr>
            <p:ph type="sldNum" sz="quarter" idx="12"/>
          </p:nvPr>
        </p:nvSpPr>
        <p:spPr>
          <a:xfrm>
            <a:off x="9504680" y="6221173"/>
            <a:ext cx="1463040" cy="274320"/>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3A98EE3D-8CD1-4C3F-BD1C-C98C9596463C}" type="slidenum">
              <a:rPr kumimoji="0" lang="en-US" b="0" i="0" u="none" strike="noStrike" kern="1200" cap="none" spc="0" normalizeH="0" baseline="0" noProof="0" smtClean="0">
                <a:ln>
                  <a:noFill/>
                </a:ln>
                <a:effectLst/>
                <a:uLnTx/>
                <a:uFillTx/>
                <a:latin typeface="Franklin Gothic Book" panose="020B0502020104020203"/>
                <a:ea typeface="+mn-ea"/>
                <a:cs typeface="+mn-cs"/>
              </a:rPr>
              <a:pPr marL="0" marR="0" lvl="0" indent="0" defTabSz="914400" rtl="0" eaLnBrk="1" fontAlgn="auto" latinLnBrk="0" hangingPunct="1">
                <a:spcBef>
                  <a:spcPts val="0"/>
                </a:spcBef>
                <a:spcAft>
                  <a:spcPts val="600"/>
                </a:spcAft>
                <a:buClrTx/>
                <a:buSzTx/>
                <a:buFontTx/>
                <a:buNone/>
                <a:tabLst/>
                <a:defRPr/>
              </a:pPr>
              <a:t>3</a:t>
            </a:fld>
            <a:endParaRPr kumimoji="0" lang="en-US" b="0" i="0" u="none" strike="noStrike" kern="1200" cap="none" spc="0" normalizeH="0" baseline="0" noProof="0">
              <a:ln>
                <a:noFill/>
              </a:ln>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12234977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1"/>
          </p:nvPr>
        </p:nvSpPr>
        <p:spPr>
          <a:xfrm>
            <a:off x="609599" y="2077156"/>
            <a:ext cx="11040533" cy="4050044"/>
          </a:xfrm>
        </p:spPr>
        <p:txBody>
          <a:bodyPr>
            <a:normAutofit lnSpcReduction="10000"/>
          </a:bodyPr>
          <a:lstStyle/>
          <a:p>
            <a:pPr algn="just"/>
            <a:r>
              <a:rPr lang="en-GB" sz="2200" b="1" dirty="0">
                <a:solidFill>
                  <a:schemeClr val="tx1"/>
                </a:solidFill>
                <a:latin typeface="Arial" panose="020B0604020202020204" pitchFamily="34" charset="0"/>
                <a:cs typeface="Arial" panose="020B0604020202020204" pitchFamily="34" charset="0"/>
              </a:rPr>
              <a:t>Marketing research is the function that </a:t>
            </a:r>
            <a:r>
              <a:rPr lang="en-GB" sz="2200" b="1" dirty="0">
                <a:solidFill>
                  <a:srgbClr val="FF0000"/>
                </a:solidFill>
                <a:latin typeface="Arial" panose="020B0604020202020204" pitchFamily="34" charset="0"/>
                <a:cs typeface="Arial" panose="020B0604020202020204" pitchFamily="34" charset="0"/>
              </a:rPr>
              <a:t>links the consumer</a:t>
            </a:r>
            <a:r>
              <a:rPr lang="en-GB" sz="2200" b="1" dirty="0">
                <a:solidFill>
                  <a:schemeClr val="tx1"/>
                </a:solidFill>
                <a:latin typeface="Arial" panose="020B0604020202020204" pitchFamily="34" charset="0"/>
                <a:cs typeface="Arial" panose="020B0604020202020204" pitchFamily="34" charset="0"/>
              </a:rPr>
              <a:t>, customer and public </a:t>
            </a:r>
            <a:r>
              <a:rPr lang="en-GB" sz="2200" b="1" dirty="0">
                <a:solidFill>
                  <a:srgbClr val="FF0000"/>
                </a:solidFill>
                <a:latin typeface="Arial" panose="020B0604020202020204" pitchFamily="34" charset="0"/>
                <a:cs typeface="Arial" panose="020B0604020202020204" pitchFamily="34" charset="0"/>
              </a:rPr>
              <a:t>to the marketer through information </a:t>
            </a:r>
            <a:r>
              <a:rPr lang="en-GB" sz="2200" b="1" dirty="0">
                <a:solidFill>
                  <a:schemeClr val="tx1"/>
                </a:solidFill>
                <a:latin typeface="Arial" panose="020B0604020202020204" pitchFamily="34" charset="0"/>
                <a:cs typeface="Arial" panose="020B0604020202020204" pitchFamily="34" charset="0"/>
              </a:rPr>
              <a:t>- information used to </a:t>
            </a:r>
            <a:r>
              <a:rPr lang="en-GB" sz="2200" b="1" dirty="0">
                <a:solidFill>
                  <a:srgbClr val="FF0000"/>
                </a:solidFill>
                <a:latin typeface="Arial" panose="020B0604020202020204" pitchFamily="34" charset="0"/>
                <a:cs typeface="Arial" panose="020B0604020202020204" pitchFamily="34" charset="0"/>
              </a:rPr>
              <a:t>identify and define </a:t>
            </a:r>
            <a:r>
              <a:rPr lang="en-GB" sz="2200" b="1" dirty="0">
                <a:solidFill>
                  <a:schemeClr val="tx1"/>
                </a:solidFill>
                <a:latin typeface="Arial" panose="020B0604020202020204" pitchFamily="34" charset="0"/>
                <a:cs typeface="Arial" panose="020B0604020202020204" pitchFamily="34" charset="0"/>
              </a:rPr>
              <a:t>marketing opportunities and problems; generate, refine, and evaluate marketing actions; monitor marketing performance; and improve understanding of marketing as a process.</a:t>
            </a:r>
          </a:p>
          <a:p>
            <a:pPr algn="just"/>
            <a:r>
              <a:rPr lang="en-GB" sz="2200" b="1" dirty="0">
                <a:solidFill>
                  <a:schemeClr val="tx1"/>
                </a:solidFill>
                <a:latin typeface="Arial" panose="020B0604020202020204" pitchFamily="34" charset="0"/>
                <a:cs typeface="Arial" panose="020B0604020202020204" pitchFamily="34" charset="0"/>
              </a:rPr>
              <a:t> </a:t>
            </a:r>
          </a:p>
          <a:p>
            <a:pPr algn="just"/>
            <a:r>
              <a:rPr lang="en-GB" sz="2200" b="1" dirty="0">
                <a:solidFill>
                  <a:schemeClr val="tx1"/>
                </a:solidFill>
                <a:latin typeface="Arial" panose="020B0604020202020204" pitchFamily="34" charset="0"/>
                <a:cs typeface="Arial" panose="020B0604020202020204" pitchFamily="34" charset="0"/>
              </a:rPr>
              <a:t>Marketing research specifies the information required to address these issues, designs the methods for collecting information, manages and implements the data collection process, analyses, and communicates the findings and their implications.</a:t>
            </a:r>
          </a:p>
          <a:p>
            <a:pPr algn="r"/>
            <a:endParaRPr lang="en-GB" sz="2000" dirty="0">
              <a:solidFill>
                <a:schemeClr val="tx1"/>
              </a:solidFill>
              <a:latin typeface="Arial" panose="020B0604020202020204" pitchFamily="34" charset="0"/>
              <a:cs typeface="Arial" panose="020B0604020202020204" pitchFamily="34" charset="0"/>
            </a:endParaRPr>
          </a:p>
          <a:p>
            <a:pPr algn="r"/>
            <a:r>
              <a:rPr lang="en-GB" sz="2000" b="1" dirty="0">
                <a:solidFill>
                  <a:schemeClr val="tx1"/>
                </a:solidFill>
                <a:latin typeface="Arial" panose="020B0604020202020204" pitchFamily="34" charset="0"/>
                <a:cs typeface="Arial" panose="020B0604020202020204" pitchFamily="34" charset="0"/>
              </a:rPr>
              <a:t>American Marketing Association (AMA) - Official Definition of Marketing Research</a:t>
            </a:r>
          </a:p>
          <a:p>
            <a:endParaRPr lang="en-GB" dirty="0"/>
          </a:p>
        </p:txBody>
      </p:sp>
      <p:sp>
        <p:nvSpPr>
          <p:cNvPr id="4" name="Title 3"/>
          <p:cNvSpPr>
            <a:spLocks noGrp="1"/>
          </p:cNvSpPr>
          <p:nvPr>
            <p:ph type="title"/>
          </p:nvPr>
        </p:nvSpPr>
        <p:spPr>
          <a:xfrm>
            <a:off x="609599" y="688623"/>
            <a:ext cx="11345334" cy="1067025"/>
          </a:xfrm>
        </p:spPr>
        <p:txBody>
          <a:bodyPr>
            <a:normAutofit fontScale="90000"/>
          </a:bodyPr>
          <a:lstStyle/>
          <a:p>
            <a:r>
              <a:rPr lang="en-GB" b="1" dirty="0">
                <a:latin typeface="Arial" panose="020B0604020202020204" pitchFamily="34" charset="0"/>
                <a:cs typeface="Arial" panose="020B0604020202020204" pitchFamily="34" charset="0"/>
              </a:rPr>
              <a:t>Marketing Research and the Marketing Planning Process</a:t>
            </a:r>
            <a:r>
              <a:rPr lang="en-GB" dirty="0">
                <a:latin typeface="Arial" panose="020B0604020202020204" pitchFamily="34" charset="0"/>
                <a:cs typeface="Arial" panose="020B0604020202020204" pitchFamily="34" charset="0"/>
              </a:rPr>
              <a:t>.</a:t>
            </a:r>
            <a:br>
              <a:rPr lang="en-GB" b="0" dirty="0"/>
            </a:br>
            <a:endParaRPr lang="en-GB" dirty="0"/>
          </a:p>
        </p:txBody>
      </p:sp>
    </p:spTree>
    <p:extLst>
      <p:ext uri="{BB962C8B-B14F-4D97-AF65-F5344CB8AC3E}">
        <p14:creationId xmlns:p14="http://schemas.microsoft.com/office/powerpoint/2010/main" val="2699882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0120F84-A866-4D9F-8B1C-9120A013D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id="{252FEFEF-6AC0-46B6-AC09-11FC56196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txBody>
          <a:bodyPr/>
          <a:lstStyle/>
          <a:p>
            <a:endParaRPr lang="en-GB"/>
          </a:p>
        </p:txBody>
      </p:sp>
      <p:sp>
        <p:nvSpPr>
          <p:cNvPr id="2" name="Title 1">
            <a:extLst>
              <a:ext uri="{FF2B5EF4-FFF2-40B4-BE49-F238E27FC236}">
                <a16:creationId xmlns:a16="http://schemas.microsoft.com/office/drawing/2014/main" id="{A0715598-2435-0B78-53CA-B3F333527039}"/>
              </a:ext>
            </a:extLst>
          </p:cNvPr>
          <p:cNvSpPr>
            <a:spLocks noGrp="1"/>
          </p:cNvSpPr>
          <p:nvPr>
            <p:ph type="title"/>
          </p:nvPr>
        </p:nvSpPr>
        <p:spPr>
          <a:xfrm>
            <a:off x="569626" y="870132"/>
            <a:ext cx="10398094" cy="898707"/>
          </a:xfrm>
        </p:spPr>
        <p:txBody>
          <a:bodyPr>
            <a:normAutofit/>
          </a:bodyPr>
          <a:lstStyle/>
          <a:p>
            <a:r>
              <a:rPr lang="en-GB" b="1" dirty="0">
                <a:latin typeface="Arial" panose="020B0604020202020204" pitchFamily="34" charset="0"/>
                <a:cs typeface="Arial" panose="020B0604020202020204" pitchFamily="34" charset="0"/>
              </a:rPr>
              <a:t>Key Functions of Market Research</a:t>
            </a:r>
          </a:p>
        </p:txBody>
      </p:sp>
      <p:sp>
        <p:nvSpPr>
          <p:cNvPr id="3" name="Content Placeholder 2">
            <a:extLst>
              <a:ext uri="{FF2B5EF4-FFF2-40B4-BE49-F238E27FC236}">
                <a16:creationId xmlns:a16="http://schemas.microsoft.com/office/drawing/2014/main" id="{AE65748F-B606-BD6F-1EFA-0670E731F548}"/>
              </a:ext>
            </a:extLst>
          </p:cNvPr>
          <p:cNvSpPr>
            <a:spLocks noGrp="1"/>
          </p:cNvSpPr>
          <p:nvPr>
            <p:ph idx="1"/>
          </p:nvPr>
        </p:nvSpPr>
        <p:spPr>
          <a:xfrm>
            <a:off x="689548" y="1995504"/>
            <a:ext cx="10278172" cy="3970207"/>
          </a:xfrm>
        </p:spPr>
        <p:txBody>
          <a:bodyPr>
            <a:normAutofit fontScale="92500" lnSpcReduction="20000"/>
          </a:bodyPr>
          <a:lstStyle/>
          <a:p>
            <a:r>
              <a:rPr lang="en-GB" sz="2800" dirty="0">
                <a:latin typeface="Arial" panose="020B0604020202020204" pitchFamily="34" charset="0"/>
                <a:cs typeface="Arial" panose="020B0604020202020204" pitchFamily="34" charset="0"/>
              </a:rPr>
              <a:t>Understand consumers</a:t>
            </a:r>
          </a:p>
          <a:p>
            <a:pPr lvl="1"/>
            <a:r>
              <a:rPr lang="en-GB" sz="2600" dirty="0">
                <a:latin typeface="Arial" panose="020B0604020202020204" pitchFamily="34" charset="0"/>
                <a:cs typeface="Arial" panose="020B0604020202020204" pitchFamily="34" charset="0"/>
              </a:rPr>
              <a:t>Target audience needs, preferences, behaviours and demographics</a:t>
            </a:r>
          </a:p>
          <a:p>
            <a:r>
              <a:rPr lang="en-GB" sz="2800" dirty="0">
                <a:latin typeface="Arial" panose="020B0604020202020204" pitchFamily="34" charset="0"/>
                <a:cs typeface="Arial" panose="020B0604020202020204" pitchFamily="34" charset="0"/>
              </a:rPr>
              <a:t>Competitor analysis</a:t>
            </a:r>
          </a:p>
          <a:p>
            <a:pPr lvl="1"/>
            <a:r>
              <a:rPr lang="en-GB" sz="2600" dirty="0">
                <a:latin typeface="Arial" panose="020B0604020202020204" pitchFamily="34" charset="0"/>
                <a:cs typeface="Arial" panose="020B0604020202020204" pitchFamily="34" charset="0"/>
              </a:rPr>
              <a:t>Key competitors, market share, strategies used (7Ps)</a:t>
            </a:r>
          </a:p>
          <a:p>
            <a:r>
              <a:rPr lang="en-GB" sz="2800" dirty="0">
                <a:latin typeface="Arial" panose="020B0604020202020204" pitchFamily="34" charset="0"/>
                <a:cs typeface="Arial" panose="020B0604020202020204" pitchFamily="34" charset="0"/>
              </a:rPr>
              <a:t>Market trends</a:t>
            </a:r>
          </a:p>
          <a:p>
            <a:pPr lvl="1"/>
            <a:r>
              <a:rPr lang="en-GB" sz="2600" dirty="0">
                <a:latin typeface="Arial" panose="020B0604020202020204" pitchFamily="34" charset="0"/>
                <a:cs typeface="Arial" panose="020B0604020202020204" pitchFamily="34" charset="0"/>
              </a:rPr>
              <a:t>Market size, forecasts, market demand, PESTEL factors </a:t>
            </a:r>
          </a:p>
          <a:p>
            <a:r>
              <a:rPr lang="en-GB" sz="2800" dirty="0">
                <a:latin typeface="Arial" panose="020B0604020202020204" pitchFamily="34" charset="0"/>
                <a:cs typeface="Arial" panose="020B0604020202020204" pitchFamily="34" charset="0"/>
              </a:rPr>
              <a:t>Product development</a:t>
            </a:r>
          </a:p>
          <a:p>
            <a:pPr lvl="1"/>
            <a:r>
              <a:rPr lang="en-GB" sz="2600" dirty="0">
                <a:latin typeface="Arial" panose="020B0604020202020204" pitchFamily="34" charset="0"/>
                <a:cs typeface="Arial" panose="020B0604020202020204" pitchFamily="34" charset="0"/>
              </a:rPr>
              <a:t>Product research and market testing</a:t>
            </a:r>
          </a:p>
          <a:p>
            <a:r>
              <a:rPr lang="en-GB" sz="2800" dirty="0">
                <a:latin typeface="Arial" panose="020B0604020202020204" pitchFamily="34" charset="0"/>
                <a:cs typeface="Arial" panose="020B0604020202020204" pitchFamily="34" charset="0"/>
              </a:rPr>
              <a:t>Marketing and advertising</a:t>
            </a:r>
          </a:p>
          <a:p>
            <a:pPr lvl="1"/>
            <a:r>
              <a:rPr lang="en-GB" sz="2400" dirty="0">
                <a:latin typeface="Arial" panose="020B0604020202020204" pitchFamily="34" charset="0"/>
                <a:cs typeface="Arial" panose="020B0604020202020204" pitchFamily="34" charset="0"/>
              </a:rPr>
              <a:t>Marketing mix decisions, advertising media use and effectiveness.</a:t>
            </a:r>
          </a:p>
          <a:p>
            <a:endParaRPr lang="en-GB" sz="28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BF455157-360F-564A-5024-D913B4C46106}"/>
              </a:ext>
            </a:extLst>
          </p:cNvPr>
          <p:cNvSpPr>
            <a:spLocks noGrp="1"/>
          </p:cNvSpPr>
          <p:nvPr>
            <p:ph type="sldNum" sz="quarter" idx="12"/>
          </p:nvPr>
        </p:nvSpPr>
        <p:spPr>
          <a:xfrm>
            <a:off x="9504680" y="6221173"/>
            <a:ext cx="1463040" cy="274320"/>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3A98EE3D-8CD1-4C3F-BD1C-C98C9596463C}" type="slidenum">
              <a:rPr kumimoji="0" lang="en-US" b="0" i="0" u="none" strike="noStrike" kern="1200" cap="none" spc="0" normalizeH="0" baseline="0" noProof="0" smtClean="0">
                <a:ln>
                  <a:noFill/>
                </a:ln>
                <a:effectLst/>
                <a:uLnTx/>
                <a:uFillTx/>
                <a:latin typeface="Franklin Gothic Book" panose="020B0502020104020203"/>
                <a:ea typeface="+mn-ea"/>
                <a:cs typeface="+mn-cs"/>
              </a:rPr>
              <a:pPr marL="0" marR="0" lvl="0" indent="0" defTabSz="914400" rtl="0" eaLnBrk="1" fontAlgn="auto" latinLnBrk="0" hangingPunct="1">
                <a:spcBef>
                  <a:spcPts val="0"/>
                </a:spcBef>
                <a:spcAft>
                  <a:spcPts val="600"/>
                </a:spcAft>
                <a:buClrTx/>
                <a:buSzTx/>
                <a:buFontTx/>
                <a:buNone/>
                <a:tabLst/>
                <a:defRPr/>
              </a:pPr>
              <a:t>5</a:t>
            </a:fld>
            <a:endParaRPr kumimoji="0" lang="en-US" b="0" i="0" u="none" strike="noStrike" kern="1200" cap="none" spc="0" normalizeH="0" baseline="0" noProof="0">
              <a:ln>
                <a:noFill/>
              </a:ln>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6663836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65FAA58-0EDC-412F-A5F8-01968BE605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8089CB0-2F03-4E3C-ADBB-570A3BE78F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81" y="0"/>
            <a:ext cx="551077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DBA80B1-3B69-49C0-8AC9-716ABA57F5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6197" y="643464"/>
            <a:ext cx="4143830" cy="5566305"/>
          </a:xfrm>
          <a:prstGeom prst="rect">
            <a:avLst/>
          </a:prstGeom>
          <a:solidFill>
            <a:srgbClr val="D9D9D9"/>
          </a:solidFill>
          <a:ln w="6350" cap="flat" cmpd="sng" algn="ctr">
            <a:noFill/>
            <a:prstDash val="solid"/>
          </a:ln>
          <a:effectLst>
            <a:outerShdw blurRad="50800" algn="ctr" rotWithShape="0">
              <a:prstClr val="black">
                <a:alpha val="66000"/>
              </a:prstClr>
            </a:outerShdw>
            <a:softEdge rad="0"/>
          </a:effectLst>
        </p:spPr>
        <p:txBody>
          <a:bodyPr/>
          <a:lstStyle/>
          <a:p>
            <a:endParaRPr lang="en-GB"/>
          </a:p>
        </p:txBody>
      </p:sp>
      <p:sp>
        <p:nvSpPr>
          <p:cNvPr id="14" name="Rectangle 13">
            <a:extLst>
              <a:ext uri="{FF2B5EF4-FFF2-40B4-BE49-F238E27FC236}">
                <a16:creationId xmlns:a16="http://schemas.microsoft.com/office/drawing/2014/main" id="{047E1103-B264-49BE-BC2A-F4E40BD33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1587" y="806860"/>
            <a:ext cx="3813048" cy="5239512"/>
          </a:xfrm>
          <a:prstGeom prst="rect">
            <a:avLst/>
          </a:prstGeom>
          <a:solidFill>
            <a:schemeClr val="bg1"/>
          </a:solidFill>
          <a:ln w="9525" cap="sq" cmpd="sng" algn="ctr">
            <a:noFill/>
            <a:prstDash val="solid"/>
            <a:miter lim="800000"/>
          </a:ln>
          <a:effectLst/>
        </p:spPr>
        <p:txBody>
          <a:bodyPr/>
          <a:lstStyle/>
          <a:p>
            <a:endParaRPr lang="en-GB"/>
          </a:p>
        </p:txBody>
      </p:sp>
      <p:sp>
        <p:nvSpPr>
          <p:cNvPr id="2" name="Title 1">
            <a:extLst>
              <a:ext uri="{FF2B5EF4-FFF2-40B4-BE49-F238E27FC236}">
                <a16:creationId xmlns:a16="http://schemas.microsoft.com/office/drawing/2014/main" id="{7BCDF1F5-E6F9-81A5-E0C1-8E3AF8C5CD8E}"/>
              </a:ext>
            </a:extLst>
          </p:cNvPr>
          <p:cNvSpPr>
            <a:spLocks noGrp="1"/>
          </p:cNvSpPr>
          <p:nvPr>
            <p:ph type="title"/>
          </p:nvPr>
        </p:nvSpPr>
        <p:spPr>
          <a:xfrm>
            <a:off x="983887" y="1185059"/>
            <a:ext cx="3491832" cy="4487882"/>
          </a:xfrm>
        </p:spPr>
        <p:txBody>
          <a:bodyPr>
            <a:normAutofit/>
          </a:bodyPr>
          <a:lstStyle/>
          <a:p>
            <a:pPr algn="ctr"/>
            <a:r>
              <a:rPr lang="en-GB" sz="4400">
                <a:latin typeface="Arial" panose="020B0604020202020204" pitchFamily="34" charset="0"/>
                <a:cs typeface="Arial" panose="020B0604020202020204" pitchFamily="34" charset="0"/>
              </a:rPr>
              <a:t>Exercise</a:t>
            </a:r>
          </a:p>
        </p:txBody>
      </p:sp>
      <p:sp>
        <p:nvSpPr>
          <p:cNvPr id="16" name="Rectangle 15">
            <a:extLst>
              <a:ext uri="{FF2B5EF4-FFF2-40B4-BE49-F238E27FC236}">
                <a16:creationId xmlns:a16="http://schemas.microsoft.com/office/drawing/2014/main" id="{52DA11B6-B538-4624-9628-98B823D761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59939" y="276008"/>
            <a:ext cx="6146615" cy="6305984"/>
          </a:xfrm>
          <a:prstGeom prst="rect">
            <a:avLst/>
          </a:prstGeom>
          <a:solidFill>
            <a:schemeClr val="bg1">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CFB1CB5B-67A5-45DB-B8E1-7A09A642E3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25455" y="438912"/>
            <a:ext cx="5815584" cy="5980176"/>
          </a:xfrm>
          <a:prstGeom prst="rect">
            <a:avLst/>
          </a:prstGeom>
          <a:noFill/>
          <a:ln w="6350" cap="sq" cmpd="sng" algn="ctr">
            <a:solidFill>
              <a:schemeClr val="tx1">
                <a:lumMod val="75000"/>
                <a:lumOff val="25000"/>
              </a:schemeClr>
            </a:solidFill>
            <a:prstDash val="solid"/>
            <a:miter lim="800000"/>
          </a:ln>
          <a:effectLst/>
        </p:spPr>
        <p:txBody>
          <a:bodyPr/>
          <a:lstStyle/>
          <a:p>
            <a:endParaRPr lang="en-GB"/>
          </a:p>
        </p:txBody>
      </p:sp>
      <p:sp>
        <p:nvSpPr>
          <p:cNvPr id="3" name="Content Placeholder 2">
            <a:extLst>
              <a:ext uri="{FF2B5EF4-FFF2-40B4-BE49-F238E27FC236}">
                <a16:creationId xmlns:a16="http://schemas.microsoft.com/office/drawing/2014/main" id="{F0AC75EC-632F-8B73-21A5-78937E41D2C0}"/>
              </a:ext>
            </a:extLst>
          </p:cNvPr>
          <p:cNvSpPr>
            <a:spLocks noGrp="1"/>
          </p:cNvSpPr>
          <p:nvPr>
            <p:ph idx="1"/>
          </p:nvPr>
        </p:nvSpPr>
        <p:spPr>
          <a:xfrm>
            <a:off x="6403656" y="936416"/>
            <a:ext cx="4870512" cy="4985169"/>
          </a:xfrm>
        </p:spPr>
        <p:txBody>
          <a:bodyPr anchor="ctr">
            <a:normAutofit/>
          </a:bodyPr>
          <a:lstStyle/>
          <a:p>
            <a:r>
              <a:rPr lang="en-GB" sz="3200" dirty="0">
                <a:latin typeface="Arial" panose="020B0604020202020204" pitchFamily="34" charset="0"/>
                <a:cs typeface="Arial" panose="020B0604020202020204" pitchFamily="34" charset="0"/>
              </a:rPr>
              <a:t>You work for a company planning to enter the ‘subscription meal kit’ market in the UK. </a:t>
            </a:r>
          </a:p>
          <a:p>
            <a:endParaRPr lang="en-GB" sz="3200" dirty="0">
              <a:latin typeface="Arial" panose="020B0604020202020204" pitchFamily="34" charset="0"/>
              <a:cs typeface="Arial" panose="020B0604020202020204" pitchFamily="34" charset="0"/>
            </a:endParaRPr>
          </a:p>
          <a:p>
            <a:r>
              <a:rPr lang="en-GB" sz="3200" dirty="0">
                <a:latin typeface="Arial" panose="020B0604020202020204" pitchFamily="34" charset="0"/>
                <a:cs typeface="Arial" panose="020B0604020202020204" pitchFamily="34" charset="0"/>
              </a:rPr>
              <a:t>What market research information will help you make key marketing decisions? </a:t>
            </a:r>
          </a:p>
        </p:txBody>
      </p:sp>
    </p:spTree>
    <p:extLst>
      <p:ext uri="{BB962C8B-B14F-4D97-AF65-F5344CB8AC3E}">
        <p14:creationId xmlns:p14="http://schemas.microsoft.com/office/powerpoint/2010/main" val="7837709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35" name="Rectangle 3134">
            <a:extLst>
              <a:ext uri="{FF2B5EF4-FFF2-40B4-BE49-F238E27FC236}">
                <a16:creationId xmlns:a16="http://schemas.microsoft.com/office/drawing/2014/main" id="{904DB13E-F722-4ED6-BB00-556651E952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137" name="Rectangle 3136">
            <a:extLst>
              <a:ext uri="{FF2B5EF4-FFF2-40B4-BE49-F238E27FC236}">
                <a16:creationId xmlns:a16="http://schemas.microsoft.com/office/drawing/2014/main" id="{1E8D93C5-28EB-42D0-86CE-D804955653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txBody>
          <a:bodyPr/>
          <a:lstStyle/>
          <a:p>
            <a:endParaRPr lang="en-GB"/>
          </a:p>
        </p:txBody>
      </p:sp>
      <p:sp>
        <p:nvSpPr>
          <p:cNvPr id="3139" name="Rectangle 3138">
            <a:extLst>
              <a:ext uri="{FF2B5EF4-FFF2-40B4-BE49-F238E27FC236}">
                <a16:creationId xmlns:a16="http://schemas.microsoft.com/office/drawing/2014/main" id="{AB1B1E7D-F76D-4744-AF85-239E6998A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txBody>
          <a:bodyPr/>
          <a:lstStyle/>
          <a:p>
            <a:endParaRPr lang="en-GB"/>
          </a:p>
        </p:txBody>
      </p:sp>
      <p:sp>
        <p:nvSpPr>
          <p:cNvPr id="3141" name="Rectangle 3140">
            <a:extLst>
              <a:ext uri="{FF2B5EF4-FFF2-40B4-BE49-F238E27FC236}">
                <a16:creationId xmlns:a16="http://schemas.microsoft.com/office/drawing/2014/main" id="{3BB65211-00DB-45B6-A223-033B2D19C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grpSp>
        <p:nvGrpSpPr>
          <p:cNvPr id="3143" name="Group 3142">
            <a:extLst>
              <a:ext uri="{FF2B5EF4-FFF2-40B4-BE49-F238E27FC236}">
                <a16:creationId xmlns:a16="http://schemas.microsoft.com/office/drawing/2014/main" id="{E26428D7-C6F3-473D-A360-A3F5C3E8728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250180" y="1267730"/>
            <a:ext cx="1691640" cy="615934"/>
            <a:chOff x="5250180" y="1267730"/>
            <a:chExt cx="1691640" cy="615934"/>
          </a:xfrm>
        </p:grpSpPr>
        <p:cxnSp>
          <p:nvCxnSpPr>
            <p:cNvPr id="3144" name="Straight Connector 3143">
              <a:extLst>
                <a:ext uri="{FF2B5EF4-FFF2-40B4-BE49-F238E27FC236}">
                  <a16:creationId xmlns:a16="http://schemas.microsoft.com/office/drawing/2014/main" id="{14DF524F-3FEF-4236-90C6-820E876A94E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145" name="Straight Connector 3144">
              <a:extLst>
                <a:ext uri="{FF2B5EF4-FFF2-40B4-BE49-F238E27FC236}">
                  <a16:creationId xmlns:a16="http://schemas.microsoft.com/office/drawing/2014/main" id="{2400A003-1BE9-49C2-8E57-DCD9B870FC8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146" name="Straight Connector 3145">
              <a:extLst>
                <a:ext uri="{FF2B5EF4-FFF2-40B4-BE49-F238E27FC236}">
                  <a16:creationId xmlns:a16="http://schemas.microsoft.com/office/drawing/2014/main" id="{83BF0991-F9A1-4282-99DB-92D70239F6A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148" name="Rectangle 3147">
            <a:extLst>
              <a:ext uri="{FF2B5EF4-FFF2-40B4-BE49-F238E27FC236}">
                <a16:creationId xmlns:a16="http://schemas.microsoft.com/office/drawing/2014/main" id="{EA4E4267-CAF0-4C38-8DC6-CD3B1A9F04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p:nvSpPr>
          <p:cNvPr id="3150" name="Rectangle 3149">
            <a:extLst>
              <a:ext uri="{FF2B5EF4-FFF2-40B4-BE49-F238E27FC236}">
                <a16:creationId xmlns:a16="http://schemas.microsoft.com/office/drawing/2014/main" id="{0EE3ACC5-126D-4BA4-8B45-7F0B5B839C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384"/>
            <a:ext cx="12192000" cy="6858000"/>
          </a:xfrm>
          <a:prstGeom prst="rect">
            <a:avLst/>
          </a:prstGeom>
          <a:blipFill dpi="0" rotWithShape="1">
            <a:blip r:embed="rId3">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3152" name="Rectangle 3151">
            <a:extLst>
              <a:ext uri="{FF2B5EF4-FFF2-40B4-BE49-F238E27FC236}">
                <a16:creationId xmlns:a16="http://schemas.microsoft.com/office/drawing/2014/main" id="{AB2868F7-FE10-4289-A5BD-90763C7A2F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fwk-tanner-fig10_006.jpg"/>
          <p:cNvPicPr>
            <a:picLocks noChangeAspect="1"/>
          </p:cNvPicPr>
          <p:nvPr/>
        </p:nvPicPr>
        <p:blipFill>
          <a:blip r:embed="rId4" cstate="print"/>
          <a:stretch>
            <a:fillRect/>
          </a:stretch>
        </p:blipFill>
        <p:spPr bwMode="auto">
          <a:xfrm>
            <a:off x="1307868" y="392020"/>
            <a:ext cx="4316113" cy="6276086"/>
          </a:xfrm>
          <a:prstGeom prst="rect">
            <a:avLst/>
          </a:prstGeom>
          <a:noFill/>
        </p:spPr>
      </p:pic>
      <p:sp>
        <p:nvSpPr>
          <p:cNvPr id="3154" name="Rectangle 3153">
            <a:extLst>
              <a:ext uri="{FF2B5EF4-FFF2-40B4-BE49-F238E27FC236}">
                <a16:creationId xmlns:a16="http://schemas.microsoft.com/office/drawing/2014/main" id="{BD94142C-10EE-487C-A327-404FDF358F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91973" y="643464"/>
            <a:ext cx="4143830" cy="5566305"/>
          </a:xfrm>
          <a:prstGeom prst="rect">
            <a:avLst/>
          </a:prstGeom>
          <a:solidFill>
            <a:schemeClr val="tx1">
              <a:lumMod val="75000"/>
              <a:lumOff val="25000"/>
            </a:schemeClr>
          </a:solidFill>
          <a:ln w="6350" cap="flat" cmpd="sng" algn="ctr">
            <a:noFill/>
            <a:prstDash val="solid"/>
          </a:ln>
          <a:effectLst>
            <a:outerShdw blurRad="50800" algn="ctr" rotWithShape="0">
              <a:prstClr val="black">
                <a:alpha val="66000"/>
              </a:prstClr>
            </a:outerShdw>
            <a:softEdge rad="0"/>
          </a:effectLst>
        </p:spPr>
        <p:txBody>
          <a:bodyPr/>
          <a:lstStyle/>
          <a:p>
            <a:endParaRPr lang="en-GB"/>
          </a:p>
        </p:txBody>
      </p:sp>
      <p:sp>
        <p:nvSpPr>
          <p:cNvPr id="3156" name="Rectangle 3155">
            <a:extLst>
              <a:ext uri="{FF2B5EF4-FFF2-40B4-BE49-F238E27FC236}">
                <a16:creationId xmlns:a16="http://schemas.microsoft.com/office/drawing/2014/main" id="{5F7FAC2D-7A74-4939-A917-A1A5AF935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7364" y="806860"/>
            <a:ext cx="3813048" cy="5239512"/>
          </a:xfrm>
          <a:prstGeom prst="rect">
            <a:avLst/>
          </a:prstGeom>
          <a:noFill/>
          <a:ln w="6350" cap="sq" cmpd="sng" algn="ctr">
            <a:solidFill>
              <a:schemeClr val="bg1"/>
            </a:solidFill>
            <a:prstDash val="solid"/>
            <a:miter lim="800000"/>
          </a:ln>
          <a:effectLst/>
        </p:spPr>
        <p:txBody>
          <a:bodyPr/>
          <a:lstStyle/>
          <a:p>
            <a:endParaRPr lang="en-GB"/>
          </a:p>
        </p:txBody>
      </p:sp>
      <p:sp>
        <p:nvSpPr>
          <p:cNvPr id="3075" name="TextBox 4"/>
          <p:cNvSpPr txBox="1">
            <a:spLocks noChangeArrowheads="1"/>
          </p:cNvSpPr>
          <p:nvPr/>
        </p:nvSpPr>
        <p:spPr bwMode="auto">
          <a:xfrm>
            <a:off x="7957225" y="1559768"/>
            <a:ext cx="3262760" cy="3557922"/>
          </a:xfrm>
          <a:prstGeom prst="rect">
            <a:avLst/>
          </a:prstGeom>
        </p:spPr>
        <p:txBody>
          <a:bodyPr vert="horz" lIns="91440" tIns="45720" rIns="91440" bIns="45720" rtlCol="0" anchor="ctr">
            <a:normAutofit/>
          </a:bodyPr>
          <a:lstStyle/>
          <a:p>
            <a:pPr algn="ctr">
              <a:lnSpc>
                <a:spcPct val="83000"/>
              </a:lnSpc>
              <a:spcBef>
                <a:spcPct val="0"/>
              </a:spcBef>
              <a:spcAft>
                <a:spcPts val="600"/>
              </a:spcAft>
            </a:pPr>
            <a:r>
              <a:rPr lang="en-US" sz="4800" cap="all" spc="-100" dirty="0">
                <a:solidFill>
                  <a:schemeClr val="bg1"/>
                </a:solidFill>
                <a:latin typeface="+mj-lt"/>
              </a:rPr>
              <a:t>The research process</a:t>
            </a:r>
          </a:p>
        </p:txBody>
      </p:sp>
      <p:sp>
        <p:nvSpPr>
          <p:cNvPr id="3158" name="Rectangle 3157">
            <a:extLst>
              <a:ext uri="{FF2B5EF4-FFF2-40B4-BE49-F238E27FC236}">
                <a16:creationId xmlns:a16="http://schemas.microsoft.com/office/drawing/2014/main" id="{BA53A868-C420-4BAE-9244-EC162AF05C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03768" y="640856"/>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3160" name="Straight Connector 3159">
            <a:extLst>
              <a:ext uri="{FF2B5EF4-FFF2-40B4-BE49-F238E27FC236}">
                <a16:creationId xmlns:a16="http://schemas.microsoft.com/office/drawing/2014/main" id="{F8D93CCA-A85E-4529-A6F0-8BB54D27BCD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8068" y="640855"/>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162" name="Straight Connector 3161">
            <a:extLst>
              <a:ext uri="{FF2B5EF4-FFF2-40B4-BE49-F238E27FC236}">
                <a16:creationId xmlns:a16="http://schemas.microsoft.com/office/drawing/2014/main" id="{C2686EF3-81CC-419F-96C3-002A7588030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309708" y="640855"/>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164" name="Straight Connector 3163">
            <a:extLst>
              <a:ext uri="{FF2B5EF4-FFF2-40B4-BE49-F238E27FC236}">
                <a16:creationId xmlns:a16="http://schemas.microsoft.com/office/drawing/2014/main" id="{1ECFA516-C18C-41AE-AFF2-A0D0A59C9E9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8068" y="1286150"/>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33117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0120F84-A866-4D9F-8B1C-9120A013D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id="{252FEFEF-6AC0-46B6-AC09-11FC56196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txBody>
          <a:bodyPr/>
          <a:lstStyle/>
          <a:p>
            <a:endParaRPr lang="en-GB"/>
          </a:p>
        </p:txBody>
      </p:sp>
      <p:sp>
        <p:nvSpPr>
          <p:cNvPr id="2" name="Title 1">
            <a:extLst>
              <a:ext uri="{FF2B5EF4-FFF2-40B4-BE49-F238E27FC236}">
                <a16:creationId xmlns:a16="http://schemas.microsoft.com/office/drawing/2014/main" id="{A0715598-2435-0B78-53CA-B3F333527039}"/>
              </a:ext>
            </a:extLst>
          </p:cNvPr>
          <p:cNvSpPr>
            <a:spLocks noGrp="1"/>
          </p:cNvSpPr>
          <p:nvPr>
            <p:ph type="title"/>
          </p:nvPr>
        </p:nvSpPr>
        <p:spPr>
          <a:xfrm>
            <a:off x="569626" y="248824"/>
            <a:ext cx="10398094" cy="1103214"/>
          </a:xfrm>
        </p:spPr>
        <p:txBody>
          <a:bodyPr>
            <a:normAutofit/>
          </a:bodyPr>
          <a:lstStyle/>
          <a:p>
            <a:r>
              <a:rPr lang="en-GB" b="1" dirty="0">
                <a:latin typeface="Arial" panose="020B0604020202020204" pitchFamily="34" charset="0"/>
                <a:cs typeface="Arial" panose="020B0604020202020204" pitchFamily="34" charset="0"/>
              </a:rPr>
              <a:t>Sampling</a:t>
            </a:r>
          </a:p>
        </p:txBody>
      </p:sp>
      <p:sp>
        <p:nvSpPr>
          <p:cNvPr id="3" name="Content Placeholder 2">
            <a:extLst>
              <a:ext uri="{FF2B5EF4-FFF2-40B4-BE49-F238E27FC236}">
                <a16:creationId xmlns:a16="http://schemas.microsoft.com/office/drawing/2014/main" id="{AE65748F-B606-BD6F-1EFA-0670E731F548}"/>
              </a:ext>
            </a:extLst>
          </p:cNvPr>
          <p:cNvSpPr>
            <a:spLocks noGrp="1"/>
          </p:cNvSpPr>
          <p:nvPr>
            <p:ph idx="1"/>
          </p:nvPr>
        </p:nvSpPr>
        <p:spPr>
          <a:xfrm>
            <a:off x="689548" y="1578704"/>
            <a:ext cx="10637486" cy="4807348"/>
          </a:xfrm>
        </p:spPr>
        <p:txBody>
          <a:bodyPr>
            <a:normAutofit/>
          </a:bodyPr>
          <a:lstStyle/>
          <a:p>
            <a:r>
              <a:rPr lang="en-GB" sz="2400" dirty="0">
                <a:latin typeface="Arial" panose="020B0604020202020204" pitchFamily="34" charset="0"/>
                <a:cs typeface="Arial" panose="020B0604020202020204" pitchFamily="34" charset="0"/>
              </a:rPr>
              <a:t>It is not usually possible to survey everyone in a research target group (the population):</a:t>
            </a:r>
          </a:p>
          <a:p>
            <a:pPr lvl="1"/>
            <a:r>
              <a:rPr lang="en-GB" sz="2400" dirty="0">
                <a:latin typeface="Arial" panose="020B0604020202020204" pitchFamily="34" charset="0"/>
                <a:cs typeface="Arial" panose="020B0604020202020204" pitchFamily="34" charset="0"/>
              </a:rPr>
              <a:t>Too costly</a:t>
            </a:r>
          </a:p>
          <a:p>
            <a:pPr lvl="1"/>
            <a:r>
              <a:rPr lang="en-GB" sz="2400" dirty="0">
                <a:latin typeface="Arial" panose="020B0604020202020204" pitchFamily="34" charset="0"/>
                <a:cs typeface="Arial" panose="020B0604020202020204" pitchFamily="34" charset="0"/>
              </a:rPr>
              <a:t>Too time consuming</a:t>
            </a:r>
          </a:p>
          <a:p>
            <a:pPr marL="457200" lvl="1" indent="0">
              <a:buNone/>
            </a:pP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Researchers select samples of representative respondents to base their research on</a:t>
            </a:r>
          </a:p>
          <a:p>
            <a:pPr marL="0" indent="0">
              <a:buNone/>
            </a:pP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Two main sampling methods:</a:t>
            </a:r>
          </a:p>
          <a:p>
            <a:pPr lvl="1"/>
            <a:r>
              <a:rPr lang="en-GB" sz="2400" dirty="0">
                <a:latin typeface="Arial" panose="020B0604020202020204" pitchFamily="34" charset="0"/>
                <a:cs typeface="Arial" panose="020B0604020202020204" pitchFamily="34" charset="0"/>
              </a:rPr>
              <a:t>Random sampling (probability sampling)</a:t>
            </a:r>
          </a:p>
          <a:p>
            <a:pPr lvl="1"/>
            <a:r>
              <a:rPr lang="en-GB" sz="2400" dirty="0">
                <a:latin typeface="Arial" panose="020B0604020202020204" pitchFamily="34" charset="0"/>
                <a:cs typeface="Arial" panose="020B0604020202020204" pitchFamily="34" charset="0"/>
              </a:rPr>
              <a:t>Non random sampling (non probability sampling)</a:t>
            </a:r>
          </a:p>
          <a:p>
            <a:endParaRPr lang="en-GB" sz="2400" dirty="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BF455157-360F-564A-5024-D913B4C46106}"/>
              </a:ext>
            </a:extLst>
          </p:cNvPr>
          <p:cNvSpPr>
            <a:spLocks noGrp="1"/>
          </p:cNvSpPr>
          <p:nvPr>
            <p:ph type="sldNum" sz="quarter" idx="12"/>
          </p:nvPr>
        </p:nvSpPr>
        <p:spPr>
          <a:xfrm>
            <a:off x="9504680" y="6221173"/>
            <a:ext cx="1463040" cy="274320"/>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3A98EE3D-8CD1-4C3F-BD1C-C98C9596463C}" type="slidenum">
              <a:rPr kumimoji="0" lang="en-US" b="0" i="0" u="none" strike="noStrike" kern="1200" cap="none" spc="0" normalizeH="0" baseline="0" noProof="0" smtClean="0">
                <a:ln>
                  <a:noFill/>
                </a:ln>
                <a:effectLst/>
                <a:uLnTx/>
                <a:uFillTx/>
                <a:latin typeface="Franklin Gothic Book" panose="020B0502020104020203"/>
                <a:ea typeface="+mn-ea"/>
                <a:cs typeface="+mn-cs"/>
              </a:rPr>
              <a:pPr marL="0" marR="0" lvl="0" indent="0" defTabSz="914400" rtl="0" eaLnBrk="1" fontAlgn="auto" latinLnBrk="0" hangingPunct="1">
                <a:spcBef>
                  <a:spcPts val="0"/>
                </a:spcBef>
                <a:spcAft>
                  <a:spcPts val="600"/>
                </a:spcAft>
                <a:buClrTx/>
                <a:buSzTx/>
                <a:buFontTx/>
                <a:buNone/>
                <a:tabLst/>
                <a:defRPr/>
              </a:pPr>
              <a:t>8</a:t>
            </a:fld>
            <a:endParaRPr kumimoji="0" lang="en-US" b="0" i="0" u="none" strike="noStrike" kern="1200" cap="none" spc="0" normalizeH="0" baseline="0" noProof="0">
              <a:ln>
                <a:noFill/>
              </a:ln>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29503498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0120F84-A866-4D9F-8B1C-9120A013D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id="{252FEFEF-6AC0-46B6-AC09-11FC56196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txBody>
          <a:bodyPr/>
          <a:lstStyle/>
          <a:p>
            <a:endParaRPr lang="en-GB"/>
          </a:p>
        </p:txBody>
      </p:sp>
      <p:sp>
        <p:nvSpPr>
          <p:cNvPr id="2" name="Title 1">
            <a:extLst>
              <a:ext uri="{FF2B5EF4-FFF2-40B4-BE49-F238E27FC236}">
                <a16:creationId xmlns:a16="http://schemas.microsoft.com/office/drawing/2014/main" id="{A0715598-2435-0B78-53CA-B3F333527039}"/>
              </a:ext>
            </a:extLst>
          </p:cNvPr>
          <p:cNvSpPr>
            <a:spLocks noGrp="1"/>
          </p:cNvSpPr>
          <p:nvPr>
            <p:ph type="title"/>
          </p:nvPr>
        </p:nvSpPr>
        <p:spPr>
          <a:xfrm>
            <a:off x="569626" y="870132"/>
            <a:ext cx="10398094" cy="898707"/>
          </a:xfrm>
        </p:spPr>
        <p:txBody>
          <a:bodyPr>
            <a:normAutofit/>
          </a:bodyPr>
          <a:lstStyle/>
          <a:p>
            <a:r>
              <a:rPr lang="en-GB" b="1" dirty="0">
                <a:latin typeface="Arial" panose="020B0604020202020204" pitchFamily="34" charset="0"/>
                <a:cs typeface="Arial" panose="020B0604020202020204" pitchFamily="34" charset="0"/>
              </a:rPr>
              <a:t>Two Types of Market Research</a:t>
            </a:r>
          </a:p>
        </p:txBody>
      </p:sp>
      <p:sp>
        <p:nvSpPr>
          <p:cNvPr id="3" name="Content Placeholder 2">
            <a:extLst>
              <a:ext uri="{FF2B5EF4-FFF2-40B4-BE49-F238E27FC236}">
                <a16:creationId xmlns:a16="http://schemas.microsoft.com/office/drawing/2014/main" id="{AE65748F-B606-BD6F-1EFA-0670E731F548}"/>
              </a:ext>
            </a:extLst>
          </p:cNvPr>
          <p:cNvSpPr>
            <a:spLocks noGrp="1"/>
          </p:cNvSpPr>
          <p:nvPr>
            <p:ph idx="1"/>
          </p:nvPr>
        </p:nvSpPr>
        <p:spPr>
          <a:xfrm>
            <a:off x="689548" y="1995504"/>
            <a:ext cx="10278172" cy="3970207"/>
          </a:xfrm>
        </p:spPr>
        <p:txBody>
          <a:bodyPr>
            <a:normAutofit fontScale="85000" lnSpcReduction="20000"/>
          </a:bodyPr>
          <a:lstStyle/>
          <a:p>
            <a:r>
              <a:rPr lang="en-GB" sz="2800" dirty="0">
                <a:latin typeface="Arial" panose="020B0604020202020204" pitchFamily="34" charset="0"/>
                <a:cs typeface="Arial" panose="020B0604020202020204" pitchFamily="34" charset="0"/>
              </a:rPr>
              <a:t>Primary (field) data sources</a:t>
            </a:r>
          </a:p>
          <a:p>
            <a:pPr lvl="1"/>
            <a:r>
              <a:rPr lang="en-GB" sz="2800" dirty="0">
                <a:latin typeface="Arial" panose="020B0604020202020204" pitchFamily="34" charset="0"/>
                <a:cs typeface="Arial" panose="020B0604020202020204" pitchFamily="34" charset="0"/>
              </a:rPr>
              <a:t>Data collected by an organisation or its agent</a:t>
            </a:r>
          </a:p>
          <a:p>
            <a:pPr lvl="1"/>
            <a:r>
              <a:rPr lang="en-GB" sz="2800" dirty="0">
                <a:latin typeface="Arial" panose="020B0604020202020204" pitchFamily="34" charset="0"/>
                <a:cs typeface="Arial" panose="020B0604020202020204" pitchFamily="34" charset="0"/>
              </a:rPr>
              <a:t>Primary marketing research activities include: </a:t>
            </a:r>
          </a:p>
          <a:p>
            <a:pPr lvl="4"/>
            <a:r>
              <a:rPr lang="en-GB" sz="2800" dirty="0">
                <a:latin typeface="Arial" panose="020B0604020202020204" pitchFamily="34" charset="0"/>
                <a:cs typeface="Arial" panose="020B0604020202020204" pitchFamily="34" charset="0"/>
              </a:rPr>
              <a:t> Surveys, interviews, focus groups etc…</a:t>
            </a:r>
          </a:p>
          <a:p>
            <a:pPr lvl="4"/>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Secondary (desk) data sources</a:t>
            </a:r>
          </a:p>
          <a:p>
            <a:pPr lvl="1"/>
            <a:r>
              <a:rPr lang="en-GB" sz="2800" dirty="0">
                <a:latin typeface="Arial" panose="020B0604020202020204" pitchFamily="34" charset="0"/>
                <a:cs typeface="Arial" panose="020B0604020202020204" pitchFamily="34" charset="0"/>
              </a:rPr>
              <a:t>Data that has already been collected by another organisation or for another purpose</a:t>
            </a:r>
          </a:p>
          <a:p>
            <a:pPr lvl="1"/>
            <a:r>
              <a:rPr lang="en-GB" sz="2800" dirty="0">
                <a:latin typeface="Arial" panose="020B0604020202020204" pitchFamily="34" charset="0"/>
                <a:cs typeface="Arial" panose="020B0604020202020204" pitchFamily="34" charset="0"/>
              </a:rPr>
              <a:t>Secondary data sources include: journals, industry reports, government statistics, internal reports such as sales figures or financial data, websites etc….</a:t>
            </a:r>
          </a:p>
          <a:p>
            <a:endParaRPr lang="en-GB" sz="2400" dirty="0">
              <a:latin typeface="Arial" panose="020B0604020202020204" pitchFamily="34" charset="0"/>
              <a:cs typeface="Arial" panose="020B0604020202020204" pitchFamily="34" charset="0"/>
            </a:endParaRPr>
          </a:p>
        </p:txBody>
      </p:sp>
      <p:sp>
        <p:nvSpPr>
          <p:cNvPr id="4" name="Footer Placeholder 3">
            <a:extLst>
              <a:ext uri="{FF2B5EF4-FFF2-40B4-BE49-F238E27FC236}">
                <a16:creationId xmlns:a16="http://schemas.microsoft.com/office/drawing/2014/main" id="{082DE904-531D-EA6C-1202-D75D0F452B73}"/>
              </a:ext>
            </a:extLst>
          </p:cNvPr>
          <p:cNvSpPr>
            <a:spLocks noGrp="1"/>
          </p:cNvSpPr>
          <p:nvPr>
            <p:ph type="ftr" sz="quarter" idx="11"/>
          </p:nvPr>
        </p:nvSpPr>
        <p:spPr>
          <a:xfrm>
            <a:off x="1175512" y="6221173"/>
            <a:ext cx="5212080" cy="274320"/>
          </a:xfrm>
        </p:spPr>
        <p:txBody>
          <a:bodyPr>
            <a:normAutofit/>
          </a:bodyPr>
          <a:lstStyle/>
          <a:p>
            <a:pPr marL="0" marR="0" lvl="0" indent="0" defTabSz="914400" rtl="0" eaLnBrk="1" fontAlgn="auto" latinLnBrk="0" hangingPunct="1">
              <a:spcBef>
                <a:spcPts val="0"/>
              </a:spcBef>
              <a:spcAft>
                <a:spcPts val="0"/>
              </a:spcAft>
              <a:buClrTx/>
              <a:buSzTx/>
              <a:buFontTx/>
              <a:buNone/>
              <a:tabLst/>
              <a:defRPr/>
            </a:pPr>
            <a:endParaRPr kumimoji="0" lang="en-US" b="0" i="0" u="none" strike="noStrike" kern="1200" cap="all" spc="0" normalizeH="0" baseline="0" noProof="0">
              <a:ln>
                <a:noFill/>
              </a:ln>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BF455157-360F-564A-5024-D913B4C46106}"/>
              </a:ext>
            </a:extLst>
          </p:cNvPr>
          <p:cNvSpPr>
            <a:spLocks noGrp="1"/>
          </p:cNvSpPr>
          <p:nvPr>
            <p:ph type="sldNum" sz="quarter" idx="12"/>
          </p:nvPr>
        </p:nvSpPr>
        <p:spPr>
          <a:xfrm>
            <a:off x="9504680" y="6221173"/>
            <a:ext cx="1463040" cy="274320"/>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3A98EE3D-8CD1-4C3F-BD1C-C98C9596463C}" type="slidenum">
              <a:rPr kumimoji="0" lang="en-US" b="0" i="0" u="none" strike="noStrike" kern="1200" cap="none" spc="0" normalizeH="0" baseline="0" noProof="0" smtClean="0">
                <a:ln>
                  <a:noFill/>
                </a:ln>
                <a:effectLst/>
                <a:uLnTx/>
                <a:uFillTx/>
                <a:latin typeface="Franklin Gothic Book" panose="020B0502020104020203"/>
                <a:ea typeface="+mn-ea"/>
                <a:cs typeface="+mn-cs"/>
              </a:rPr>
              <a:pPr marL="0" marR="0" lvl="0" indent="0" defTabSz="914400" rtl="0" eaLnBrk="1" fontAlgn="auto" latinLnBrk="0" hangingPunct="1">
                <a:spcBef>
                  <a:spcPts val="0"/>
                </a:spcBef>
                <a:spcAft>
                  <a:spcPts val="600"/>
                </a:spcAft>
                <a:buClrTx/>
                <a:buSzTx/>
                <a:buFontTx/>
                <a:buNone/>
                <a:tabLst/>
                <a:defRPr/>
              </a:pPr>
              <a:t>9</a:t>
            </a:fld>
            <a:endParaRPr kumimoji="0" lang="en-US" b="0" i="0" u="none" strike="noStrike" kern="1200" cap="none" spc="0" normalizeH="0" baseline="0" noProof="0">
              <a:ln>
                <a:noFill/>
              </a:ln>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22725735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0120F84-A866-4D9F-8B1C-9120A013D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id="{252FEFEF-6AC0-46B6-AC09-11FC56196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txBody>
          <a:bodyPr/>
          <a:lstStyle/>
          <a:p>
            <a:endParaRPr lang="en-GB"/>
          </a:p>
        </p:txBody>
      </p:sp>
      <p:sp>
        <p:nvSpPr>
          <p:cNvPr id="2" name="Title 1">
            <a:extLst>
              <a:ext uri="{FF2B5EF4-FFF2-40B4-BE49-F238E27FC236}">
                <a16:creationId xmlns:a16="http://schemas.microsoft.com/office/drawing/2014/main" id="{A0715598-2435-0B78-53CA-B3F333527039}"/>
              </a:ext>
            </a:extLst>
          </p:cNvPr>
          <p:cNvSpPr>
            <a:spLocks noGrp="1"/>
          </p:cNvSpPr>
          <p:nvPr>
            <p:ph type="title"/>
          </p:nvPr>
        </p:nvSpPr>
        <p:spPr>
          <a:xfrm>
            <a:off x="569626" y="870132"/>
            <a:ext cx="10398094" cy="898707"/>
          </a:xfrm>
        </p:spPr>
        <p:txBody>
          <a:bodyPr>
            <a:normAutofit/>
          </a:bodyPr>
          <a:lstStyle/>
          <a:p>
            <a:r>
              <a:rPr lang="en-GB" b="1" dirty="0">
                <a:latin typeface="Arial" panose="020B0604020202020204" pitchFamily="34" charset="0"/>
                <a:cs typeface="Arial" panose="020B0604020202020204" pitchFamily="34" charset="0"/>
              </a:rPr>
              <a:t>Key Facts About Secondary Data</a:t>
            </a:r>
          </a:p>
        </p:txBody>
      </p:sp>
      <p:sp>
        <p:nvSpPr>
          <p:cNvPr id="3" name="Content Placeholder 2">
            <a:extLst>
              <a:ext uri="{FF2B5EF4-FFF2-40B4-BE49-F238E27FC236}">
                <a16:creationId xmlns:a16="http://schemas.microsoft.com/office/drawing/2014/main" id="{AE65748F-B606-BD6F-1EFA-0670E731F548}"/>
              </a:ext>
            </a:extLst>
          </p:cNvPr>
          <p:cNvSpPr>
            <a:spLocks noGrp="1"/>
          </p:cNvSpPr>
          <p:nvPr>
            <p:ph idx="1"/>
          </p:nvPr>
        </p:nvSpPr>
        <p:spPr>
          <a:xfrm>
            <a:off x="689548" y="1995504"/>
            <a:ext cx="10278172" cy="3970207"/>
          </a:xfrm>
        </p:spPr>
        <p:txBody>
          <a:bodyPr>
            <a:normAutofit/>
          </a:bodyPr>
          <a:lstStyle/>
          <a:p>
            <a:r>
              <a:rPr lang="en-GB" sz="2800" dirty="0">
                <a:latin typeface="Arial" panose="020B0604020202020204" pitchFamily="34" charset="0"/>
                <a:cs typeface="Arial" panose="020B0604020202020204" pitchFamily="34" charset="0"/>
              </a:rPr>
              <a:t>Secondary research should be carried out before primary research</a:t>
            </a:r>
          </a:p>
          <a:p>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Secondary research is usually cheaper and quicker</a:t>
            </a:r>
          </a:p>
          <a:p>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Secondary data can be less relevant (if not collected for a specific purpose) or less current  </a:t>
            </a:r>
          </a:p>
          <a:p>
            <a:endParaRPr lang="en-GB" sz="2400" dirty="0">
              <a:latin typeface="Arial" panose="020B0604020202020204" pitchFamily="34" charset="0"/>
              <a:cs typeface="Arial" panose="020B0604020202020204" pitchFamily="34" charset="0"/>
            </a:endParaRPr>
          </a:p>
        </p:txBody>
      </p:sp>
      <p:sp>
        <p:nvSpPr>
          <p:cNvPr id="4" name="Footer Placeholder 3">
            <a:extLst>
              <a:ext uri="{FF2B5EF4-FFF2-40B4-BE49-F238E27FC236}">
                <a16:creationId xmlns:a16="http://schemas.microsoft.com/office/drawing/2014/main" id="{082DE904-531D-EA6C-1202-D75D0F452B73}"/>
              </a:ext>
            </a:extLst>
          </p:cNvPr>
          <p:cNvSpPr>
            <a:spLocks noGrp="1"/>
          </p:cNvSpPr>
          <p:nvPr>
            <p:ph type="ftr" sz="quarter" idx="11"/>
          </p:nvPr>
        </p:nvSpPr>
        <p:spPr>
          <a:xfrm>
            <a:off x="1175512" y="6221173"/>
            <a:ext cx="5212080" cy="274320"/>
          </a:xfrm>
        </p:spPr>
        <p:txBody>
          <a:bodyPr>
            <a:normAutofit/>
          </a:bodyPr>
          <a:lstStyle/>
          <a:p>
            <a:pPr marL="0" marR="0" lvl="0" indent="0" defTabSz="914400" rtl="0" eaLnBrk="1" fontAlgn="auto" latinLnBrk="0" hangingPunct="1">
              <a:spcBef>
                <a:spcPts val="0"/>
              </a:spcBef>
              <a:spcAft>
                <a:spcPts val="0"/>
              </a:spcAft>
              <a:buClrTx/>
              <a:buSzTx/>
              <a:buFontTx/>
              <a:buNone/>
              <a:tabLst/>
              <a:defRPr/>
            </a:pPr>
            <a:endParaRPr kumimoji="0" lang="en-US" b="0" i="0" u="none" strike="noStrike" kern="1200" cap="all" spc="0" normalizeH="0" baseline="0" noProof="0">
              <a:ln>
                <a:noFill/>
              </a:ln>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BF455157-360F-564A-5024-D913B4C46106}"/>
              </a:ext>
            </a:extLst>
          </p:cNvPr>
          <p:cNvSpPr>
            <a:spLocks noGrp="1"/>
          </p:cNvSpPr>
          <p:nvPr>
            <p:ph type="sldNum" sz="quarter" idx="12"/>
          </p:nvPr>
        </p:nvSpPr>
        <p:spPr>
          <a:xfrm>
            <a:off x="9504680" y="6221173"/>
            <a:ext cx="1463040" cy="274320"/>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3A98EE3D-8CD1-4C3F-BD1C-C98C9596463C}" type="slidenum">
              <a:rPr kumimoji="0" lang="en-US" b="0" i="0" u="none" strike="noStrike" kern="1200" cap="none" spc="0" normalizeH="0" baseline="0" noProof="0" smtClean="0">
                <a:ln>
                  <a:noFill/>
                </a:ln>
                <a:effectLst/>
                <a:uLnTx/>
                <a:uFillTx/>
                <a:latin typeface="Franklin Gothic Book" panose="020B0502020104020203"/>
                <a:ea typeface="+mn-ea"/>
                <a:cs typeface="+mn-cs"/>
              </a:rPr>
              <a:pPr marL="0" marR="0" lvl="0" indent="0" defTabSz="914400" rtl="0" eaLnBrk="1" fontAlgn="auto" latinLnBrk="0" hangingPunct="1">
                <a:spcBef>
                  <a:spcPts val="0"/>
                </a:spcBef>
                <a:spcAft>
                  <a:spcPts val="600"/>
                </a:spcAft>
                <a:buClrTx/>
                <a:buSzTx/>
                <a:buFontTx/>
                <a:buNone/>
                <a:tabLst/>
                <a:defRPr/>
              </a:pPr>
              <a:t>10</a:t>
            </a:fld>
            <a:endParaRPr kumimoji="0" lang="en-US" b="0" i="0" u="none" strike="noStrike" kern="1200" cap="none" spc="0" normalizeH="0" baseline="0" noProof="0">
              <a:ln>
                <a:noFill/>
              </a:ln>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39475887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1"/>
          </p:nvPr>
        </p:nvSpPr>
        <p:spPr/>
        <p:txBody>
          <a:bodyPr/>
          <a:lstStyle/>
          <a:p>
            <a:endParaRPr lang="en-GB" dirty="0"/>
          </a:p>
        </p:txBody>
      </p:sp>
      <p:sp>
        <p:nvSpPr>
          <p:cNvPr id="4" name="Title 3"/>
          <p:cNvSpPr>
            <a:spLocks noGrp="1"/>
          </p:cNvSpPr>
          <p:nvPr>
            <p:ph type="title"/>
          </p:nvPr>
        </p:nvSpPr>
        <p:spPr>
          <a:xfrm>
            <a:off x="1631504" y="116633"/>
            <a:ext cx="9036495" cy="792088"/>
          </a:xfrm>
        </p:spPr>
        <p:txBody>
          <a:bodyPr>
            <a:normAutofit/>
          </a:bodyPr>
          <a:lstStyle/>
          <a:p>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1533931400"/>
              </p:ext>
            </p:extLst>
          </p:nvPr>
        </p:nvGraphicFramePr>
        <p:xfrm>
          <a:off x="0" y="116633"/>
          <a:ext cx="12192000" cy="7331070"/>
        </p:xfrm>
        <a:graphic>
          <a:graphicData uri="http://schemas.openxmlformats.org/drawingml/2006/table">
            <a:tbl>
              <a:tblPr firstRow="1" firstCol="1" bandRow="1">
                <a:tableStyleId>{5C22544A-7EE6-4342-B048-85BDC9FD1C3A}</a:tableStyleId>
              </a:tblPr>
              <a:tblGrid>
                <a:gridCol w="4063549">
                  <a:extLst>
                    <a:ext uri="{9D8B030D-6E8A-4147-A177-3AD203B41FA5}">
                      <a16:colId xmlns:a16="http://schemas.microsoft.com/office/drawing/2014/main" val="20000"/>
                    </a:ext>
                  </a:extLst>
                </a:gridCol>
                <a:gridCol w="4063549">
                  <a:extLst>
                    <a:ext uri="{9D8B030D-6E8A-4147-A177-3AD203B41FA5}">
                      <a16:colId xmlns:a16="http://schemas.microsoft.com/office/drawing/2014/main" val="20001"/>
                    </a:ext>
                  </a:extLst>
                </a:gridCol>
                <a:gridCol w="4064902">
                  <a:extLst>
                    <a:ext uri="{9D8B030D-6E8A-4147-A177-3AD203B41FA5}">
                      <a16:colId xmlns:a16="http://schemas.microsoft.com/office/drawing/2014/main" val="20002"/>
                    </a:ext>
                  </a:extLst>
                </a:gridCol>
              </a:tblGrid>
              <a:tr h="588169">
                <a:tc gridSpan="3">
                  <a:txBody>
                    <a:bodyPr/>
                    <a:lstStyle/>
                    <a:p>
                      <a:pPr>
                        <a:lnSpc>
                          <a:spcPct val="107000"/>
                        </a:lnSpc>
                        <a:spcAft>
                          <a:spcPts val="0"/>
                        </a:spcAft>
                      </a:pPr>
                      <a:r>
                        <a:rPr lang="en-GB" sz="3200" dirty="0">
                          <a:solidFill>
                            <a:schemeClr val="bg1"/>
                          </a:solidFill>
                          <a:effectLst/>
                          <a:latin typeface="Arial" panose="020B0604020202020204" pitchFamily="34" charset="0"/>
                          <a:ea typeface="Calibri" panose="020F0502020204030204" pitchFamily="34" charset="0"/>
                          <a:cs typeface="Arial" panose="020B0604020202020204" pitchFamily="34" charset="0"/>
                        </a:rPr>
                        <a:t>COMPARISON OF PRIMARY AND SECONDARY RESEARCH</a:t>
                      </a:r>
                    </a:p>
                  </a:txBody>
                  <a:tcPr marL="68580" marR="68580" marT="0" marB="0"/>
                </a:tc>
                <a:tc hMerge="1">
                  <a:txBody>
                    <a:bodyPr/>
                    <a:lstStyle/>
                    <a:p>
                      <a:pPr>
                        <a:lnSpc>
                          <a:spcPct val="107000"/>
                        </a:lnSpc>
                        <a:spcAft>
                          <a:spcPts val="0"/>
                        </a:spcAft>
                      </a:pPr>
                      <a:endParaRPr lang="en-GB" sz="3200" dirty="0">
                        <a:solidFill>
                          <a:srgbClr val="2E74B5"/>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hMerge="1">
                  <a:txBody>
                    <a:bodyPr/>
                    <a:lstStyle/>
                    <a:p>
                      <a:pPr>
                        <a:lnSpc>
                          <a:spcPct val="107000"/>
                        </a:lnSpc>
                        <a:spcAft>
                          <a:spcPts val="0"/>
                        </a:spcAft>
                      </a:pPr>
                      <a:endParaRPr lang="en-GB" sz="3200" dirty="0">
                        <a:solidFill>
                          <a:srgbClr val="2E74B5"/>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523575612"/>
                  </a:ext>
                </a:extLst>
              </a:tr>
              <a:tr h="588169">
                <a:tc>
                  <a:txBody>
                    <a:bodyPr/>
                    <a:lstStyle/>
                    <a:p>
                      <a:pPr>
                        <a:lnSpc>
                          <a:spcPct val="107000"/>
                        </a:lnSpc>
                        <a:spcAft>
                          <a:spcPts val="0"/>
                        </a:spcAft>
                      </a:pPr>
                      <a:r>
                        <a:rPr lang="en-GB" sz="3200" dirty="0">
                          <a:effectLst/>
                          <a:latin typeface="Arial" panose="020B0604020202020204" pitchFamily="34" charset="0"/>
                          <a:cs typeface="Arial" panose="020B0604020202020204" pitchFamily="34" charset="0"/>
                        </a:rPr>
                        <a:t>TYPE OF DATA</a:t>
                      </a:r>
                      <a:endParaRPr lang="en-GB" sz="3200" dirty="0">
                        <a:solidFill>
                          <a:srgbClr val="2E74B5"/>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Aft>
                          <a:spcPts val="0"/>
                        </a:spcAft>
                      </a:pPr>
                      <a:r>
                        <a:rPr lang="en-GB" sz="3200" dirty="0">
                          <a:effectLst/>
                          <a:latin typeface="Arial" panose="020B0604020202020204" pitchFamily="34" charset="0"/>
                          <a:cs typeface="Arial" panose="020B0604020202020204" pitchFamily="34" charset="0"/>
                        </a:rPr>
                        <a:t>STRENGTHS</a:t>
                      </a:r>
                      <a:endParaRPr lang="en-GB" sz="3200" dirty="0">
                        <a:solidFill>
                          <a:srgbClr val="2E74B5"/>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nSpc>
                          <a:spcPct val="107000"/>
                        </a:lnSpc>
                        <a:spcAft>
                          <a:spcPts val="0"/>
                        </a:spcAft>
                      </a:pPr>
                      <a:r>
                        <a:rPr lang="en-GB" sz="3200" dirty="0">
                          <a:effectLst/>
                          <a:latin typeface="Arial" panose="020B0604020202020204" pitchFamily="34" charset="0"/>
                          <a:cs typeface="Arial" panose="020B0604020202020204" pitchFamily="34" charset="0"/>
                        </a:rPr>
                        <a:t>WEAKNESSES</a:t>
                      </a:r>
                      <a:endParaRPr lang="en-GB" sz="3200" dirty="0">
                        <a:solidFill>
                          <a:srgbClr val="2E74B5"/>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0"/>
                  </a:ext>
                </a:extLst>
              </a:tr>
              <a:tr h="1926469">
                <a:tc>
                  <a:txBody>
                    <a:bodyPr/>
                    <a:lstStyle/>
                    <a:p>
                      <a:pPr>
                        <a:lnSpc>
                          <a:spcPct val="107000"/>
                        </a:lnSpc>
                        <a:spcAft>
                          <a:spcPts val="0"/>
                        </a:spcAft>
                      </a:pPr>
                      <a:r>
                        <a:rPr lang="en-GB" sz="2800" dirty="0">
                          <a:effectLst/>
                          <a:latin typeface="Arial" panose="020B0604020202020204" pitchFamily="34" charset="0"/>
                          <a:cs typeface="Arial" panose="020B0604020202020204" pitchFamily="34" charset="0"/>
                        </a:rPr>
                        <a:t>Primary Data</a:t>
                      </a:r>
                      <a:endParaRPr lang="en-GB" sz="2800" dirty="0">
                        <a:solidFill>
                          <a:srgbClr val="2E74B5"/>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342900" lvl="0" indent="-342900">
                        <a:lnSpc>
                          <a:spcPct val="107000"/>
                        </a:lnSpc>
                        <a:spcAft>
                          <a:spcPts val="0"/>
                        </a:spcAft>
                        <a:buFont typeface="Symbol" panose="05050102010706020507" pitchFamily="18" charset="2"/>
                        <a:buChar char=""/>
                      </a:pPr>
                      <a:r>
                        <a:rPr lang="en-GB" sz="2400" dirty="0">
                          <a:effectLst/>
                          <a:latin typeface="Arial" panose="020B0604020202020204" pitchFamily="34" charset="0"/>
                          <a:cs typeface="Arial" panose="020B0604020202020204" pitchFamily="34" charset="0"/>
                        </a:rPr>
                        <a:t>Tailored to specific needs</a:t>
                      </a:r>
                    </a:p>
                    <a:p>
                      <a:pPr marL="342900" lvl="0" indent="-342900">
                        <a:lnSpc>
                          <a:spcPct val="107000"/>
                        </a:lnSpc>
                        <a:spcAft>
                          <a:spcPts val="0"/>
                        </a:spcAft>
                        <a:buFont typeface="Symbol" panose="05050102010706020507" pitchFamily="18" charset="2"/>
                        <a:buChar char=""/>
                      </a:pPr>
                      <a:r>
                        <a:rPr lang="en-GB" sz="2400" dirty="0">
                          <a:effectLst/>
                          <a:latin typeface="Arial" panose="020B0604020202020204" pitchFamily="34" charset="0"/>
                          <a:cs typeface="Arial" panose="020B0604020202020204" pitchFamily="34" charset="0"/>
                        </a:rPr>
                        <a:t>Current – latest data</a:t>
                      </a:r>
                      <a:endParaRPr lang="en-GB" sz="2400" dirty="0">
                        <a:solidFill>
                          <a:srgbClr val="2E74B5"/>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342900" lvl="0" indent="-342900">
                        <a:lnSpc>
                          <a:spcPct val="107000"/>
                        </a:lnSpc>
                        <a:spcAft>
                          <a:spcPts val="0"/>
                        </a:spcAft>
                        <a:buFont typeface="Symbol" panose="05050102010706020507" pitchFamily="18" charset="2"/>
                        <a:buChar char=""/>
                      </a:pPr>
                      <a:r>
                        <a:rPr lang="en-GB" sz="2400" dirty="0">
                          <a:effectLst/>
                          <a:latin typeface="Arial" panose="020B0604020202020204" pitchFamily="34" charset="0"/>
                          <a:cs typeface="Arial" panose="020B0604020202020204" pitchFamily="34" charset="0"/>
                        </a:rPr>
                        <a:t>Expensive to collect</a:t>
                      </a:r>
                    </a:p>
                    <a:p>
                      <a:pPr marL="342900" lvl="0" indent="-342900">
                        <a:lnSpc>
                          <a:spcPct val="107000"/>
                        </a:lnSpc>
                        <a:spcAft>
                          <a:spcPts val="0"/>
                        </a:spcAft>
                        <a:buFont typeface="Symbol" panose="05050102010706020507" pitchFamily="18" charset="2"/>
                        <a:buChar char=""/>
                      </a:pPr>
                      <a:r>
                        <a:rPr lang="en-GB" sz="2400" dirty="0">
                          <a:effectLst/>
                          <a:latin typeface="Arial" panose="020B0604020202020204" pitchFamily="34" charset="0"/>
                          <a:cs typeface="Arial" panose="020B0604020202020204" pitchFamily="34" charset="0"/>
                        </a:rPr>
                        <a:t>Longer collection and analysis process</a:t>
                      </a:r>
                      <a:endParaRPr lang="en-GB" sz="2400" dirty="0">
                        <a:solidFill>
                          <a:srgbClr val="2E74B5"/>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1"/>
                  </a:ext>
                </a:extLst>
              </a:tr>
              <a:tr h="4228263">
                <a:tc>
                  <a:txBody>
                    <a:bodyPr/>
                    <a:lstStyle/>
                    <a:p>
                      <a:pPr>
                        <a:lnSpc>
                          <a:spcPct val="107000"/>
                        </a:lnSpc>
                        <a:spcAft>
                          <a:spcPts val="0"/>
                        </a:spcAft>
                      </a:pPr>
                      <a:r>
                        <a:rPr lang="en-GB" sz="2800" dirty="0">
                          <a:effectLst/>
                          <a:latin typeface="Arial" panose="020B0604020202020204" pitchFamily="34" charset="0"/>
                          <a:cs typeface="Arial" panose="020B0604020202020204" pitchFamily="34" charset="0"/>
                        </a:rPr>
                        <a:t>Secondary Data</a:t>
                      </a:r>
                      <a:endParaRPr lang="en-GB" sz="2800" dirty="0">
                        <a:solidFill>
                          <a:srgbClr val="2E74B5"/>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342900" lvl="0" indent="-342900">
                        <a:lnSpc>
                          <a:spcPct val="107000"/>
                        </a:lnSpc>
                        <a:spcAft>
                          <a:spcPts val="0"/>
                        </a:spcAft>
                        <a:buFont typeface="Symbol" panose="05050102010706020507" pitchFamily="18" charset="2"/>
                        <a:buChar char=""/>
                      </a:pPr>
                      <a:r>
                        <a:rPr lang="en-GB" sz="2400" dirty="0">
                          <a:effectLst/>
                          <a:latin typeface="Arial" panose="020B0604020202020204" pitchFamily="34" charset="0"/>
                          <a:cs typeface="Arial" panose="020B0604020202020204" pitchFamily="34" charset="0"/>
                        </a:rPr>
                        <a:t>Cheaper to collect</a:t>
                      </a:r>
                    </a:p>
                    <a:p>
                      <a:pPr marL="342900" lvl="0" indent="-342900">
                        <a:lnSpc>
                          <a:spcPct val="107000"/>
                        </a:lnSpc>
                        <a:spcAft>
                          <a:spcPts val="0"/>
                        </a:spcAft>
                        <a:buFont typeface="Symbol" panose="05050102010706020507" pitchFamily="18" charset="2"/>
                        <a:buChar char=""/>
                      </a:pPr>
                      <a:r>
                        <a:rPr lang="en-GB" sz="2400" dirty="0">
                          <a:effectLst/>
                          <a:latin typeface="Arial" panose="020B0604020202020204" pitchFamily="34" charset="0"/>
                          <a:cs typeface="Arial" panose="020B0604020202020204" pitchFamily="34" charset="0"/>
                        </a:rPr>
                        <a:t>Quicker to collect</a:t>
                      </a:r>
                    </a:p>
                    <a:p>
                      <a:pPr marL="342900" lvl="0" indent="-342900">
                        <a:lnSpc>
                          <a:spcPct val="107000"/>
                        </a:lnSpc>
                        <a:spcAft>
                          <a:spcPts val="0"/>
                        </a:spcAft>
                        <a:buFont typeface="Symbol" panose="05050102010706020507" pitchFamily="18" charset="2"/>
                        <a:buChar char=""/>
                      </a:pPr>
                      <a:r>
                        <a:rPr lang="en-GB" sz="2400" dirty="0">
                          <a:effectLst/>
                          <a:latin typeface="Arial" panose="020B0604020202020204" pitchFamily="34" charset="0"/>
                          <a:cs typeface="Arial" panose="020B0604020202020204" pitchFamily="34" charset="0"/>
                        </a:rPr>
                        <a:t>Usually already analysed</a:t>
                      </a:r>
                      <a:endParaRPr lang="en-GB" sz="2400" dirty="0">
                        <a:solidFill>
                          <a:srgbClr val="2E74B5"/>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342900" lvl="0" indent="-342900">
                        <a:lnSpc>
                          <a:spcPct val="107000"/>
                        </a:lnSpc>
                        <a:spcAft>
                          <a:spcPts val="0"/>
                        </a:spcAft>
                        <a:buFont typeface="Symbol" panose="05050102010706020507" pitchFamily="18" charset="2"/>
                        <a:buChar char=""/>
                      </a:pPr>
                      <a:r>
                        <a:rPr lang="en-GB" sz="2400" dirty="0">
                          <a:effectLst/>
                          <a:latin typeface="Arial" panose="020B0604020202020204" pitchFamily="34" charset="0"/>
                          <a:cs typeface="Arial" panose="020B0604020202020204" pitchFamily="34" charset="0"/>
                        </a:rPr>
                        <a:t>May not precisely address research question as collected for a different purpose</a:t>
                      </a:r>
                    </a:p>
                    <a:p>
                      <a:pPr marL="342900" lvl="0" indent="-342900">
                        <a:lnSpc>
                          <a:spcPct val="107000"/>
                        </a:lnSpc>
                        <a:spcAft>
                          <a:spcPts val="0"/>
                        </a:spcAft>
                        <a:buFont typeface="Symbol" panose="05050102010706020507" pitchFamily="18" charset="2"/>
                        <a:buChar char=""/>
                      </a:pPr>
                      <a:r>
                        <a:rPr lang="en-GB" sz="2400" dirty="0">
                          <a:effectLst/>
                          <a:latin typeface="Arial" panose="020B0604020202020204" pitchFamily="34" charset="0"/>
                          <a:cs typeface="Arial" panose="020B0604020202020204" pitchFamily="34" charset="0"/>
                        </a:rPr>
                        <a:t>May be out of date</a:t>
                      </a:r>
                    </a:p>
                    <a:p>
                      <a:pPr marL="342900" lvl="0" indent="-342900">
                        <a:lnSpc>
                          <a:spcPct val="107000"/>
                        </a:lnSpc>
                        <a:spcAft>
                          <a:spcPts val="0"/>
                        </a:spcAft>
                        <a:buFont typeface="Symbol" panose="05050102010706020507" pitchFamily="18" charset="2"/>
                        <a:buChar char=""/>
                      </a:pPr>
                      <a:r>
                        <a:rPr lang="en-GB" sz="2400" dirty="0">
                          <a:effectLst/>
                          <a:latin typeface="Arial" panose="020B0604020202020204" pitchFamily="34" charset="0"/>
                          <a:cs typeface="Arial" panose="020B0604020202020204" pitchFamily="34" charset="0"/>
                        </a:rPr>
                        <a:t>May be less reliable depending on the source</a:t>
                      </a:r>
                      <a:endParaRPr lang="en-GB" sz="2400" dirty="0">
                        <a:solidFill>
                          <a:srgbClr val="2E74B5"/>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5148526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1E94681D-2A4C-4A8D-B9B5-31D440D03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ACC34E14-7009-4770-92C3-8FA9DFFCC1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txBody>
          <a:bodyPr/>
          <a:lstStyle/>
          <a:p>
            <a:endParaRPr lang="en-GB"/>
          </a:p>
        </p:txBody>
      </p:sp>
      <p:sp>
        <p:nvSpPr>
          <p:cNvPr id="30" name="Rectangle 29">
            <a:extLst>
              <a:ext uri="{FF2B5EF4-FFF2-40B4-BE49-F238E27FC236}">
                <a16:creationId xmlns:a16="http://schemas.microsoft.com/office/drawing/2014/main" id="{B7F09AB8-ED40-4351-A581-146415B87E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txBody>
          <a:bodyPr/>
          <a:lstStyle/>
          <a:p>
            <a:endParaRPr lang="en-GB"/>
          </a:p>
        </p:txBody>
      </p:sp>
      <p:sp useBgFill="1">
        <p:nvSpPr>
          <p:cNvPr id="31" name="Rectangle 30">
            <a:extLst>
              <a:ext uri="{FF2B5EF4-FFF2-40B4-BE49-F238E27FC236}">
                <a16:creationId xmlns:a16="http://schemas.microsoft.com/office/drawing/2014/main" id="{26C4D022-E2BC-435F-9CDB-44DC57C070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r="2" b="16316"/>
          <a:stretch/>
        </p:blipFill>
        <p:spPr>
          <a:xfrm>
            <a:off x="20" y="10"/>
            <a:ext cx="5663460" cy="3428990"/>
          </a:xfrm>
          <a:prstGeom prst="rect">
            <a:avLst/>
          </a:prstGeom>
        </p:spPr>
      </p:pic>
      <p:sp>
        <p:nvSpPr>
          <p:cNvPr id="32" name="Rectangle 31">
            <a:extLst>
              <a:ext uri="{FF2B5EF4-FFF2-40B4-BE49-F238E27FC236}">
                <a16:creationId xmlns:a16="http://schemas.microsoft.com/office/drawing/2014/main" id="{C926CAD6-45B1-4A85-A196-E722067B1D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3480" y="0"/>
            <a:ext cx="6525472" cy="6858000"/>
          </a:xfrm>
          <a:prstGeom prst="rect">
            <a:avLst/>
          </a:prstGeom>
          <a:solidFill>
            <a:schemeClr val="bg1">
              <a:lumMod val="75000"/>
              <a:lumOff val="25000"/>
            </a:schemeClr>
          </a:solidFill>
          <a:ln w="6350" cap="sq" cmpd="sng" algn="ctr">
            <a:noFill/>
            <a:prstDash val="solid"/>
            <a:miter lim="800000"/>
          </a:ln>
          <a:effectLst/>
        </p:spPr>
        <p:txBody>
          <a:bodyPr/>
          <a:lstStyle/>
          <a:p>
            <a:endParaRPr lang="en-GB"/>
          </a:p>
        </p:txBody>
      </p:sp>
      <p:sp>
        <p:nvSpPr>
          <p:cNvPr id="33" name="Rectangle 32">
            <a:extLst>
              <a:ext uri="{FF2B5EF4-FFF2-40B4-BE49-F238E27FC236}">
                <a16:creationId xmlns:a16="http://schemas.microsoft.com/office/drawing/2014/main" id="{0E0936D5-2DCE-48A4-93BC-BA7861B4E3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81848" y="320040"/>
            <a:ext cx="5888736" cy="6217920"/>
          </a:xfrm>
          <a:prstGeom prst="rect">
            <a:avLst/>
          </a:prstGeom>
          <a:noFill/>
          <a:ln w="6350" cap="sq" cmpd="sng" algn="ctr">
            <a:solidFill>
              <a:schemeClr val="tx1"/>
            </a:solidFill>
            <a:prstDash val="solid"/>
            <a:miter lim="800000"/>
          </a:ln>
          <a:effectLst>
            <a:softEdge rad="0"/>
          </a:effectLst>
        </p:spPr>
        <p:txBody>
          <a:bodyPr/>
          <a:lstStyle/>
          <a:p>
            <a:endParaRPr lang="en-GB"/>
          </a:p>
        </p:txBody>
      </p:sp>
      <p:sp>
        <p:nvSpPr>
          <p:cNvPr id="4" name="Title 3"/>
          <p:cNvSpPr>
            <a:spLocks noGrp="1"/>
          </p:cNvSpPr>
          <p:nvPr>
            <p:ph type="title"/>
          </p:nvPr>
        </p:nvSpPr>
        <p:spPr>
          <a:xfrm>
            <a:off x="6303580" y="642594"/>
            <a:ext cx="5245269" cy="1371600"/>
          </a:xfrm>
        </p:spPr>
        <p:txBody>
          <a:bodyPr vert="horz" lIns="91440" tIns="45720" rIns="91440" bIns="45720" rtlCol="0" anchor="ctr">
            <a:normAutofit/>
          </a:bodyPr>
          <a:lstStyle/>
          <a:p>
            <a:r>
              <a:rPr lang="en-US" sz="4000" b="1" spc="0" dirty="0">
                <a:solidFill>
                  <a:schemeClr val="tx1"/>
                </a:solidFill>
                <a:latin typeface="Arial" panose="020B0604020202020204" pitchFamily="34" charset="0"/>
                <a:cs typeface="Arial" panose="020B0604020202020204" pitchFamily="34" charset="0"/>
              </a:rPr>
              <a:t>Types of Research Data</a:t>
            </a:r>
          </a:p>
        </p:txBody>
      </p:sp>
      <p:sp>
        <p:nvSpPr>
          <p:cNvPr id="2" name="Date Placeholder 1"/>
          <p:cNvSpPr>
            <a:spLocks noGrp="1"/>
          </p:cNvSpPr>
          <p:nvPr>
            <p:ph type="dt" sz="half" idx="10"/>
          </p:nvPr>
        </p:nvSpPr>
        <p:spPr>
          <a:xfrm>
            <a:off x="7554616" y="383781"/>
            <a:ext cx="2743200" cy="256032"/>
          </a:xfrm>
        </p:spPr>
        <p:txBody>
          <a:bodyPr vert="horz" lIns="91440" tIns="45720" rIns="91440" bIns="45720" rtlCol="0" anchor="b">
            <a:normAutofit/>
          </a:bodyPr>
          <a:lstStyle/>
          <a:p>
            <a:pPr algn="ctr" defTabSz="457200" eaLnBrk="1" hangingPunct="1">
              <a:defRPr/>
            </a:pPr>
            <a:endParaRPr lang="en-US" altLang="en-US">
              <a:solidFill>
                <a:schemeClr val="tx1"/>
              </a:solidFill>
            </a:endParaRPr>
          </a:p>
        </p:txBody>
      </p:sp>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t="4182" r="1" b="20886"/>
          <a:stretch/>
        </p:blipFill>
        <p:spPr>
          <a:xfrm>
            <a:off x="20" y="3429000"/>
            <a:ext cx="5663460" cy="3429000"/>
          </a:xfrm>
          <a:prstGeom prst="rect">
            <a:avLst/>
          </a:prstGeom>
        </p:spPr>
      </p:pic>
      <p:sp>
        <p:nvSpPr>
          <p:cNvPr id="5" name="Text Placeholder 4"/>
          <p:cNvSpPr>
            <a:spLocks noGrp="1"/>
          </p:cNvSpPr>
          <p:nvPr>
            <p:ph type="body" sz="quarter" idx="11"/>
          </p:nvPr>
        </p:nvSpPr>
        <p:spPr>
          <a:xfrm>
            <a:off x="6303580" y="2103120"/>
            <a:ext cx="5245269" cy="3931920"/>
          </a:xfrm>
        </p:spPr>
        <p:txBody>
          <a:bodyPr vert="horz" lIns="91440" tIns="45720" rIns="91440" bIns="45720" rtlCol="0">
            <a:normAutofit/>
          </a:bodyPr>
          <a:lstStyle/>
          <a:p>
            <a:pPr marL="0" indent="0">
              <a:buNone/>
            </a:pPr>
            <a:endParaRPr lang="en-US" sz="3200" dirty="0">
              <a:latin typeface="Arial" panose="020B0604020202020204" pitchFamily="34" charset="0"/>
              <a:cs typeface="Arial" panose="020B0604020202020204" pitchFamily="34" charset="0"/>
            </a:endParaRPr>
          </a:p>
          <a:p>
            <a:pPr marL="0" indent="0">
              <a:buNone/>
            </a:pPr>
            <a:endParaRPr lang="en-US" sz="3200" dirty="0">
              <a:latin typeface="Arial" panose="020B0604020202020204" pitchFamily="34" charset="0"/>
              <a:cs typeface="Arial" panose="020B0604020202020204" pitchFamily="34" charset="0"/>
            </a:endParaRPr>
          </a:p>
          <a:p>
            <a:pPr lvl="1"/>
            <a:r>
              <a:rPr lang="en-US" sz="4400" dirty="0">
                <a:latin typeface="Arial" panose="020B0604020202020204" pitchFamily="34" charset="0"/>
                <a:cs typeface="Arial" panose="020B0604020202020204" pitchFamily="34" charset="0"/>
              </a:rPr>
              <a:t>Quantitative</a:t>
            </a:r>
          </a:p>
          <a:p>
            <a:pPr lvl="1"/>
            <a:endParaRPr lang="en-US" sz="4400" dirty="0">
              <a:latin typeface="Arial" panose="020B0604020202020204" pitchFamily="34" charset="0"/>
              <a:cs typeface="Arial" panose="020B0604020202020204" pitchFamily="34" charset="0"/>
            </a:endParaRPr>
          </a:p>
          <a:p>
            <a:pPr lvl="1"/>
            <a:r>
              <a:rPr lang="en-US" sz="4400" dirty="0">
                <a:latin typeface="Arial" panose="020B0604020202020204" pitchFamily="34" charset="0"/>
                <a:cs typeface="Arial" panose="020B0604020202020204" pitchFamily="34" charset="0"/>
              </a:rPr>
              <a:t>Qualitative</a:t>
            </a:r>
          </a:p>
        </p:txBody>
      </p:sp>
    </p:spTree>
    <p:extLst>
      <p:ext uri="{BB962C8B-B14F-4D97-AF65-F5344CB8AC3E}">
        <p14:creationId xmlns:p14="http://schemas.microsoft.com/office/powerpoint/2010/main" val="3101213396"/>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209" name="Rectangle 51208">
            <a:extLst>
              <a:ext uri="{FF2B5EF4-FFF2-40B4-BE49-F238E27FC236}">
                <a16:creationId xmlns:a16="http://schemas.microsoft.com/office/drawing/2014/main" id="{1E94681D-2A4C-4A8D-B9B5-31D440D03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11" name="Rectangle 51210">
            <a:extLst>
              <a:ext uri="{FF2B5EF4-FFF2-40B4-BE49-F238E27FC236}">
                <a16:creationId xmlns:a16="http://schemas.microsoft.com/office/drawing/2014/main" id="{88DE9B99-ADEF-4DA4-A716-52D0A8BE53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txBody>
          <a:bodyPr/>
          <a:lstStyle/>
          <a:p>
            <a:endParaRPr lang="en-GB"/>
          </a:p>
        </p:txBody>
      </p:sp>
      <p:sp>
        <p:nvSpPr>
          <p:cNvPr id="51213" name="Rectangle 51212">
            <a:extLst>
              <a:ext uri="{FF2B5EF4-FFF2-40B4-BE49-F238E27FC236}">
                <a16:creationId xmlns:a16="http://schemas.microsoft.com/office/drawing/2014/main" id="{6E20860D-8992-496E-BC22-8450E344BE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txBody>
          <a:bodyPr/>
          <a:lstStyle/>
          <a:p>
            <a:endParaRPr lang="en-GB"/>
          </a:p>
        </p:txBody>
      </p:sp>
      <p:sp>
        <p:nvSpPr>
          <p:cNvPr id="51215" name="Rectangle 51214">
            <a:extLst>
              <a:ext uri="{FF2B5EF4-FFF2-40B4-BE49-F238E27FC236}">
                <a16:creationId xmlns:a16="http://schemas.microsoft.com/office/drawing/2014/main" id="{70120F84-A866-4D9F-8B1C-9120A013D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51217" name="Rectangle 51216">
            <a:extLst>
              <a:ext uri="{FF2B5EF4-FFF2-40B4-BE49-F238E27FC236}">
                <a16:creationId xmlns:a16="http://schemas.microsoft.com/office/drawing/2014/main" id="{252FEFEF-6AC0-46B6-AC09-11FC56196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txBody>
          <a:bodyPr/>
          <a:lstStyle/>
          <a:p>
            <a:endParaRPr lang="en-GB"/>
          </a:p>
        </p:txBody>
      </p:sp>
      <p:sp>
        <p:nvSpPr>
          <p:cNvPr id="51203" name="Rectangle 2">
            <a:extLst>
              <a:ext uri="{FF2B5EF4-FFF2-40B4-BE49-F238E27FC236}">
                <a16:creationId xmlns:a16="http://schemas.microsoft.com/office/drawing/2014/main" id="{F7F1AB9F-8499-4204-8510-C9F19C8897BE}"/>
              </a:ext>
            </a:extLst>
          </p:cNvPr>
          <p:cNvSpPr>
            <a:spLocks noGrp="1" noChangeArrowheads="1"/>
          </p:cNvSpPr>
          <p:nvPr>
            <p:ph type="title"/>
          </p:nvPr>
        </p:nvSpPr>
        <p:spPr>
          <a:xfrm>
            <a:off x="707136" y="548640"/>
            <a:ext cx="10260584" cy="1146048"/>
          </a:xfrm>
        </p:spPr>
        <p:txBody>
          <a:bodyPr vert="horz" lIns="91440" tIns="45720" rIns="91440" bIns="45720" rtlCol="0" anchor="ctr">
            <a:normAutofit/>
          </a:bodyPr>
          <a:lstStyle/>
          <a:p>
            <a:r>
              <a:rPr lang="en-US" altLang="en-US" b="1" spc="0" dirty="0">
                <a:latin typeface="Arial" panose="020B0604020202020204" pitchFamily="34" charset="0"/>
                <a:cs typeface="Arial" panose="020B0604020202020204" pitchFamily="34" charset="0"/>
              </a:rPr>
              <a:t>Brand Identity</a:t>
            </a:r>
          </a:p>
        </p:txBody>
      </p:sp>
      <p:sp>
        <p:nvSpPr>
          <p:cNvPr id="51204" name="Rectangle 15">
            <a:extLst>
              <a:ext uri="{FF2B5EF4-FFF2-40B4-BE49-F238E27FC236}">
                <a16:creationId xmlns:a16="http://schemas.microsoft.com/office/drawing/2014/main" id="{181008B9-B425-4A49-9B4F-E6C271F89BA5}"/>
              </a:ext>
            </a:extLst>
          </p:cNvPr>
          <p:cNvSpPr>
            <a:spLocks noChangeArrowheads="1"/>
          </p:cNvSpPr>
          <p:nvPr/>
        </p:nvSpPr>
        <p:spPr bwMode="auto">
          <a:xfrm>
            <a:off x="707136" y="1932432"/>
            <a:ext cx="10692384" cy="427634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a:buNone/>
            </a:pPr>
            <a:endParaRPr lang="en-GB" dirty="0"/>
          </a:p>
        </p:txBody>
      </p:sp>
      <p:sp>
        <p:nvSpPr>
          <p:cNvPr id="51202" name="Slide Number Placeholder 6">
            <a:extLst>
              <a:ext uri="{FF2B5EF4-FFF2-40B4-BE49-F238E27FC236}">
                <a16:creationId xmlns:a16="http://schemas.microsoft.com/office/drawing/2014/main" id="{235EB7B9-2AA4-4457-A772-63DE34ED122D}"/>
              </a:ext>
            </a:extLst>
          </p:cNvPr>
          <p:cNvSpPr>
            <a:spLocks noGrp="1"/>
          </p:cNvSpPr>
          <p:nvPr>
            <p:ph type="sldNum" sz="quarter" idx="12"/>
          </p:nvPr>
        </p:nvSpPr>
        <p:spPr bwMode="auto">
          <a:xfrm>
            <a:off x="9504680" y="6221173"/>
            <a:ext cx="1463040" cy="27432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b">
            <a:norm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defTabSz="457200">
              <a:spcBef>
                <a:spcPct val="0"/>
              </a:spcBef>
              <a:spcAft>
                <a:spcPts val="600"/>
              </a:spcAft>
              <a:buFontTx/>
              <a:buNone/>
            </a:pPr>
            <a:fld id="{3A84731A-55FF-412B-98D8-8F81783B8127}" type="slidenum">
              <a:rPr lang="en-US" altLang="en-US" sz="1000">
                <a:solidFill>
                  <a:schemeClr val="tx1">
                    <a:lumMod val="75000"/>
                    <a:lumOff val="25000"/>
                  </a:schemeClr>
                </a:solidFill>
                <a:latin typeface="+mn-lt"/>
                <a:cs typeface="+mn-cs"/>
              </a:rPr>
              <a:pPr defTabSz="457200">
                <a:spcBef>
                  <a:spcPct val="0"/>
                </a:spcBef>
                <a:spcAft>
                  <a:spcPts val="600"/>
                </a:spcAft>
                <a:buFontTx/>
                <a:buNone/>
              </a:pPr>
              <a:t>13</a:t>
            </a:fld>
            <a:endParaRPr lang="en-US" altLang="en-US" sz="1000">
              <a:solidFill>
                <a:schemeClr val="tx1">
                  <a:lumMod val="75000"/>
                  <a:lumOff val="25000"/>
                </a:schemeClr>
              </a:solidFill>
              <a:latin typeface="+mn-lt"/>
              <a:cs typeface="+mn-cs"/>
            </a:endParaRPr>
          </a:p>
        </p:txBody>
      </p:sp>
      <p:pic>
        <p:nvPicPr>
          <p:cNvPr id="1026" name="Picture 2" descr="Qualitative vs Quantitative Marketing Research">
            <a:extLst>
              <a:ext uri="{FF2B5EF4-FFF2-40B4-BE49-F238E27FC236}">
                <a16:creationId xmlns:a16="http://schemas.microsoft.com/office/drawing/2014/main" id="{96294E8E-8DA4-3248-FE07-D6C3934DE0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571500"/>
            <a:ext cx="11430000" cy="5715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nodePh="1">
                                  <p:stCondLst>
                                    <p:cond delay="0"/>
                                  </p:stCondLst>
                                  <p:endCondLst>
                                    <p:cond evt="begin" delay="0">
                                      <p:tn val="5"/>
                                    </p:cond>
                                  </p:endCondLst>
                                  <p:childTnLst>
                                    <p:set>
                                      <p:cBhvr>
                                        <p:cTn id="6" dur="1" fill="hold">
                                          <p:stCondLst>
                                            <p:cond delay="0"/>
                                          </p:stCondLst>
                                        </p:cTn>
                                        <p:tgtEl>
                                          <p:spTgt spid="5120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0120F84-A866-4D9F-8B1C-9120A013D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id="{252FEFEF-6AC0-46B6-AC09-11FC56196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txBody>
          <a:bodyPr/>
          <a:lstStyle/>
          <a:p>
            <a:endParaRPr lang="en-GB"/>
          </a:p>
        </p:txBody>
      </p:sp>
      <p:sp>
        <p:nvSpPr>
          <p:cNvPr id="2" name="Title 1">
            <a:extLst>
              <a:ext uri="{FF2B5EF4-FFF2-40B4-BE49-F238E27FC236}">
                <a16:creationId xmlns:a16="http://schemas.microsoft.com/office/drawing/2014/main" id="{A0715598-2435-0B78-53CA-B3F333527039}"/>
              </a:ext>
            </a:extLst>
          </p:cNvPr>
          <p:cNvSpPr>
            <a:spLocks noGrp="1"/>
          </p:cNvSpPr>
          <p:nvPr>
            <p:ph type="title"/>
          </p:nvPr>
        </p:nvSpPr>
        <p:spPr>
          <a:xfrm>
            <a:off x="569626" y="248824"/>
            <a:ext cx="10398094" cy="1103214"/>
          </a:xfrm>
        </p:spPr>
        <p:txBody>
          <a:bodyPr>
            <a:normAutofit fontScale="90000"/>
          </a:bodyPr>
          <a:lstStyle/>
          <a:p>
            <a:r>
              <a:rPr lang="en-GB" b="1" dirty="0">
                <a:latin typeface="Arial" panose="020B0604020202020204" pitchFamily="34" charset="0"/>
                <a:cs typeface="Arial" panose="020B0604020202020204" pitchFamily="34" charset="0"/>
              </a:rPr>
              <a:t>Sources on External Secondary Data</a:t>
            </a:r>
          </a:p>
        </p:txBody>
      </p:sp>
      <p:sp>
        <p:nvSpPr>
          <p:cNvPr id="3" name="Content Placeholder 2">
            <a:extLst>
              <a:ext uri="{FF2B5EF4-FFF2-40B4-BE49-F238E27FC236}">
                <a16:creationId xmlns:a16="http://schemas.microsoft.com/office/drawing/2014/main" id="{AE65748F-B606-BD6F-1EFA-0670E731F548}"/>
              </a:ext>
            </a:extLst>
          </p:cNvPr>
          <p:cNvSpPr>
            <a:spLocks noGrp="1"/>
          </p:cNvSpPr>
          <p:nvPr>
            <p:ph idx="1"/>
          </p:nvPr>
        </p:nvSpPr>
        <p:spPr>
          <a:xfrm>
            <a:off x="390144" y="1352038"/>
            <a:ext cx="11338560" cy="5034014"/>
          </a:xfrm>
        </p:spPr>
        <p:txBody>
          <a:bodyPr>
            <a:normAutofit fontScale="40000" lnSpcReduction="20000"/>
          </a:bodyPr>
          <a:lstStyle/>
          <a:p>
            <a:r>
              <a:rPr lang="en-GB" sz="4400" u="sng" dirty="0">
                <a:solidFill>
                  <a:srgbClr val="FF0000"/>
                </a:solidFill>
                <a:latin typeface="Arial" panose="020B0604020202020204" pitchFamily="34" charset="0"/>
                <a:cs typeface="Arial" panose="020B0604020202020204" pitchFamily="34" charset="0"/>
              </a:rPr>
              <a:t>Government</a:t>
            </a:r>
            <a:r>
              <a:rPr lang="en-GB" sz="4400" dirty="0">
                <a:latin typeface="Arial" panose="020B0604020202020204" pitchFamily="34" charset="0"/>
                <a:cs typeface="Arial" panose="020B0604020202020204" pitchFamily="34" charset="0"/>
              </a:rPr>
              <a:t> – Census, trade surveys, social surveys etc. </a:t>
            </a:r>
            <a:r>
              <a:rPr lang="en-GB" sz="4400" dirty="0">
                <a:latin typeface="Arial" panose="020B0604020202020204" pitchFamily="34" charset="0"/>
                <a:cs typeface="Arial" panose="020B0604020202020204" pitchFamily="34" charset="0"/>
                <a:hlinkClick r:id="rId2"/>
              </a:rPr>
              <a:t>https://data.gov.uk/</a:t>
            </a:r>
            <a:endParaRPr lang="en-GB" sz="4400" dirty="0">
              <a:latin typeface="Arial" panose="020B0604020202020204" pitchFamily="34" charset="0"/>
              <a:cs typeface="Arial" panose="020B0604020202020204" pitchFamily="34" charset="0"/>
            </a:endParaRPr>
          </a:p>
          <a:p>
            <a:pPr marL="0" indent="0">
              <a:buNone/>
            </a:pPr>
            <a:endParaRPr lang="en-GB" sz="4400" dirty="0">
              <a:latin typeface="Arial" panose="020B0604020202020204" pitchFamily="34" charset="0"/>
              <a:cs typeface="Arial" panose="020B0604020202020204" pitchFamily="34" charset="0"/>
            </a:endParaRPr>
          </a:p>
          <a:p>
            <a:r>
              <a:rPr lang="en-GB" sz="4400" u="sng" dirty="0">
                <a:solidFill>
                  <a:srgbClr val="FF0000"/>
                </a:solidFill>
                <a:latin typeface="Arial" panose="020B0604020202020204" pitchFamily="34" charset="0"/>
                <a:cs typeface="Arial" panose="020B0604020202020204" pitchFamily="34" charset="0"/>
              </a:rPr>
              <a:t>Media </a:t>
            </a:r>
            <a:r>
              <a:rPr lang="en-GB" sz="4400" dirty="0">
                <a:solidFill>
                  <a:srgbClr val="FF0000"/>
                </a:solidFill>
                <a:latin typeface="Arial" panose="020B0604020202020204" pitchFamily="34" charset="0"/>
                <a:cs typeface="Arial" panose="020B0604020202020204" pitchFamily="34" charset="0"/>
              </a:rPr>
              <a:t>–</a:t>
            </a:r>
            <a:r>
              <a:rPr lang="en-GB" sz="4400" dirty="0">
                <a:latin typeface="Arial" panose="020B0604020202020204" pitchFamily="34" charset="0"/>
                <a:cs typeface="Arial" panose="020B0604020202020204" pitchFamily="34" charset="0"/>
              </a:rPr>
              <a:t> Trade magazines, TV, newspapers etc.</a:t>
            </a:r>
          </a:p>
          <a:p>
            <a:endParaRPr lang="en-GB" sz="4400" dirty="0">
              <a:latin typeface="Arial" panose="020B0604020202020204" pitchFamily="34" charset="0"/>
              <a:cs typeface="Arial" panose="020B0604020202020204" pitchFamily="34" charset="0"/>
            </a:endParaRPr>
          </a:p>
          <a:p>
            <a:r>
              <a:rPr lang="en-GB" sz="4400" u="sng" dirty="0">
                <a:solidFill>
                  <a:srgbClr val="FF0000"/>
                </a:solidFill>
                <a:latin typeface="Arial" panose="020B0604020202020204" pitchFamily="34" charset="0"/>
                <a:cs typeface="Arial" panose="020B0604020202020204" pitchFamily="34" charset="0"/>
              </a:rPr>
              <a:t>Commercial data </a:t>
            </a:r>
            <a:r>
              <a:rPr lang="en-GB" sz="4400" dirty="0">
                <a:latin typeface="Arial" panose="020B0604020202020204" pitchFamily="34" charset="0"/>
                <a:cs typeface="Arial" panose="020B0604020202020204" pitchFamily="34" charset="0"/>
              </a:rPr>
              <a:t>– Mintel, Statista, Keynotes, Euromonitor, trade magazines etc.</a:t>
            </a:r>
          </a:p>
          <a:p>
            <a:endParaRPr lang="en-GB" sz="4400" dirty="0">
              <a:latin typeface="Arial" panose="020B0604020202020204" pitchFamily="34" charset="0"/>
              <a:cs typeface="Arial" panose="020B0604020202020204" pitchFamily="34" charset="0"/>
            </a:endParaRPr>
          </a:p>
          <a:p>
            <a:r>
              <a:rPr lang="en-GB" sz="4400" u="sng" dirty="0">
                <a:solidFill>
                  <a:srgbClr val="FF0000"/>
                </a:solidFill>
                <a:latin typeface="Arial" panose="020B0604020202020204" pitchFamily="34" charset="0"/>
                <a:cs typeface="Arial" panose="020B0604020202020204" pitchFamily="34" charset="0"/>
              </a:rPr>
              <a:t>Academic</a:t>
            </a:r>
            <a:r>
              <a:rPr lang="en-GB" sz="4400" dirty="0">
                <a:latin typeface="Arial" panose="020B0604020202020204" pitchFamily="34" charset="0"/>
                <a:cs typeface="Arial" panose="020B0604020202020204" pitchFamily="34" charset="0"/>
              </a:rPr>
              <a:t> – University and research institute reports etc.</a:t>
            </a:r>
          </a:p>
          <a:p>
            <a:endParaRPr lang="en-GB" sz="4400" dirty="0">
              <a:latin typeface="Arial" panose="020B0604020202020204" pitchFamily="34" charset="0"/>
              <a:cs typeface="Arial" panose="020B0604020202020204" pitchFamily="34" charset="0"/>
            </a:endParaRPr>
          </a:p>
          <a:p>
            <a:r>
              <a:rPr lang="en-GB" sz="4400" u="sng" dirty="0">
                <a:solidFill>
                  <a:srgbClr val="FF0000"/>
                </a:solidFill>
                <a:latin typeface="Arial" panose="020B0604020202020204" pitchFamily="34" charset="0"/>
                <a:cs typeface="Arial" panose="020B0604020202020204" pitchFamily="34" charset="0"/>
              </a:rPr>
              <a:t>Economic Organisations </a:t>
            </a:r>
            <a:r>
              <a:rPr lang="en-GB" sz="4400" dirty="0">
                <a:latin typeface="Arial" panose="020B0604020202020204" pitchFamily="34" charset="0"/>
                <a:cs typeface="Arial" panose="020B0604020202020204" pitchFamily="34" charset="0"/>
              </a:rPr>
              <a:t>– Banks, EU, UN, IMF etc.</a:t>
            </a:r>
          </a:p>
          <a:p>
            <a:endParaRPr lang="en-GB" sz="4400" dirty="0">
              <a:latin typeface="Arial" panose="020B0604020202020204" pitchFamily="34" charset="0"/>
              <a:cs typeface="Arial" panose="020B0604020202020204" pitchFamily="34" charset="0"/>
            </a:endParaRPr>
          </a:p>
          <a:p>
            <a:r>
              <a:rPr lang="en-GB" sz="4400" u="sng" dirty="0">
                <a:solidFill>
                  <a:srgbClr val="FF0000"/>
                </a:solidFill>
                <a:latin typeface="Arial" panose="020B0604020202020204" pitchFamily="34" charset="0"/>
                <a:cs typeface="Arial" panose="020B0604020202020204" pitchFamily="34" charset="0"/>
              </a:rPr>
              <a:t>The Internet </a:t>
            </a:r>
            <a:r>
              <a:rPr lang="en-GB" sz="4400" dirty="0">
                <a:latin typeface="Arial" panose="020B0604020202020204" pitchFamily="34" charset="0"/>
                <a:cs typeface="Arial" panose="020B0604020202020204" pitchFamily="34" charset="0"/>
              </a:rPr>
              <a:t>– Search engines, price comparisons, customer feedback etc.</a:t>
            </a:r>
          </a:p>
          <a:p>
            <a:endParaRPr lang="en-GB" sz="4400" dirty="0">
              <a:latin typeface="Arial" panose="020B0604020202020204" pitchFamily="34" charset="0"/>
              <a:cs typeface="Arial" panose="020B0604020202020204" pitchFamily="34" charset="0"/>
            </a:endParaRPr>
          </a:p>
          <a:p>
            <a:r>
              <a:rPr lang="en-GB" sz="4400" u="sng" dirty="0">
                <a:solidFill>
                  <a:srgbClr val="FF0000"/>
                </a:solidFill>
                <a:latin typeface="Arial" panose="020B0604020202020204" pitchFamily="34" charset="0"/>
                <a:cs typeface="Arial" panose="020B0604020202020204" pitchFamily="34" charset="0"/>
              </a:rPr>
              <a:t>Media Sources </a:t>
            </a:r>
            <a:r>
              <a:rPr lang="en-GB" sz="4400" dirty="0">
                <a:latin typeface="Arial" panose="020B0604020202020204" pitchFamily="34" charset="0"/>
                <a:cs typeface="Arial" panose="020B0604020202020204" pitchFamily="34" charset="0"/>
              </a:rPr>
              <a:t>– </a:t>
            </a:r>
          </a:p>
          <a:p>
            <a:endParaRPr lang="en-GB" sz="4400" dirty="0">
              <a:latin typeface="Arial" panose="020B0604020202020204" pitchFamily="34" charset="0"/>
              <a:cs typeface="Arial" panose="020B0604020202020204" pitchFamily="34" charset="0"/>
            </a:endParaRPr>
          </a:p>
          <a:p>
            <a:r>
              <a:rPr lang="en-GB" sz="4400" u="sng" dirty="0">
                <a:solidFill>
                  <a:srgbClr val="FF0000"/>
                </a:solidFill>
                <a:latin typeface="Arial" panose="020B0604020202020204" pitchFamily="34" charset="0"/>
                <a:cs typeface="Arial" panose="020B0604020202020204" pitchFamily="34" charset="0"/>
              </a:rPr>
              <a:t>Competitor Data </a:t>
            </a:r>
            <a:r>
              <a:rPr lang="en-GB" sz="4400" dirty="0">
                <a:latin typeface="Arial" panose="020B0604020202020204" pitchFamily="34" charset="0"/>
                <a:cs typeface="Arial" panose="020B0604020202020204" pitchFamily="34" charset="0"/>
              </a:rPr>
              <a:t>- </a:t>
            </a:r>
          </a:p>
          <a:p>
            <a:endParaRPr lang="en-GB" sz="2400" dirty="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BF455157-360F-564A-5024-D913B4C46106}"/>
              </a:ext>
            </a:extLst>
          </p:cNvPr>
          <p:cNvSpPr>
            <a:spLocks noGrp="1"/>
          </p:cNvSpPr>
          <p:nvPr>
            <p:ph type="sldNum" sz="quarter" idx="12"/>
          </p:nvPr>
        </p:nvSpPr>
        <p:spPr>
          <a:xfrm>
            <a:off x="9504680" y="6221173"/>
            <a:ext cx="1463040" cy="274320"/>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3A98EE3D-8CD1-4C3F-BD1C-C98C9596463C}" type="slidenum">
              <a:rPr kumimoji="0" lang="en-US" b="0" i="0" u="none" strike="noStrike" kern="1200" cap="none" spc="0" normalizeH="0" baseline="0" noProof="0" smtClean="0">
                <a:ln>
                  <a:noFill/>
                </a:ln>
                <a:effectLst/>
                <a:uLnTx/>
                <a:uFillTx/>
                <a:latin typeface="Franklin Gothic Book" panose="020B0502020104020203"/>
                <a:ea typeface="+mn-ea"/>
                <a:cs typeface="+mn-cs"/>
              </a:rPr>
              <a:pPr marL="0" marR="0" lvl="0" indent="0" defTabSz="914400" rtl="0" eaLnBrk="1" fontAlgn="auto" latinLnBrk="0" hangingPunct="1">
                <a:spcBef>
                  <a:spcPts val="0"/>
                </a:spcBef>
                <a:spcAft>
                  <a:spcPts val="600"/>
                </a:spcAft>
                <a:buClrTx/>
                <a:buSzTx/>
                <a:buFontTx/>
                <a:buNone/>
                <a:tabLst/>
                <a:defRPr/>
              </a:pPr>
              <a:t>14</a:t>
            </a:fld>
            <a:endParaRPr kumimoji="0" lang="en-US" b="0" i="0" u="none" strike="noStrike" kern="1200" cap="none" spc="0" normalizeH="0" baseline="0" noProof="0">
              <a:ln>
                <a:noFill/>
              </a:ln>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15942957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0120F84-A866-4D9F-8B1C-9120A013D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id="{252FEFEF-6AC0-46B6-AC09-11FC56196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txBody>
          <a:bodyPr/>
          <a:lstStyle/>
          <a:p>
            <a:endParaRPr lang="en-GB"/>
          </a:p>
        </p:txBody>
      </p:sp>
      <p:sp>
        <p:nvSpPr>
          <p:cNvPr id="2" name="Title 1">
            <a:extLst>
              <a:ext uri="{FF2B5EF4-FFF2-40B4-BE49-F238E27FC236}">
                <a16:creationId xmlns:a16="http://schemas.microsoft.com/office/drawing/2014/main" id="{A0715598-2435-0B78-53CA-B3F333527039}"/>
              </a:ext>
            </a:extLst>
          </p:cNvPr>
          <p:cNvSpPr>
            <a:spLocks noGrp="1"/>
          </p:cNvSpPr>
          <p:nvPr>
            <p:ph type="title"/>
          </p:nvPr>
        </p:nvSpPr>
        <p:spPr>
          <a:xfrm>
            <a:off x="569626" y="248824"/>
            <a:ext cx="10398094" cy="1103214"/>
          </a:xfrm>
        </p:spPr>
        <p:txBody>
          <a:bodyPr>
            <a:normAutofit/>
          </a:bodyPr>
          <a:lstStyle/>
          <a:p>
            <a:r>
              <a:rPr lang="en-GB" b="1" dirty="0">
                <a:latin typeface="Arial" panose="020B0604020202020204" pitchFamily="34" charset="0"/>
                <a:cs typeface="Arial" panose="020B0604020202020204" pitchFamily="34" charset="0"/>
              </a:rPr>
              <a:t>Sources on Internal Secondary Data</a:t>
            </a:r>
          </a:p>
        </p:txBody>
      </p:sp>
      <p:sp>
        <p:nvSpPr>
          <p:cNvPr id="3" name="Content Placeholder 2">
            <a:extLst>
              <a:ext uri="{FF2B5EF4-FFF2-40B4-BE49-F238E27FC236}">
                <a16:creationId xmlns:a16="http://schemas.microsoft.com/office/drawing/2014/main" id="{AE65748F-B606-BD6F-1EFA-0670E731F548}"/>
              </a:ext>
            </a:extLst>
          </p:cNvPr>
          <p:cNvSpPr>
            <a:spLocks noGrp="1"/>
          </p:cNvSpPr>
          <p:nvPr>
            <p:ph idx="1"/>
          </p:nvPr>
        </p:nvSpPr>
        <p:spPr>
          <a:xfrm>
            <a:off x="689548" y="1725560"/>
            <a:ext cx="10637486" cy="4660491"/>
          </a:xfrm>
        </p:spPr>
        <p:txBody>
          <a:bodyPr>
            <a:normAutofit lnSpcReduction="10000"/>
          </a:bodyPr>
          <a:lstStyle/>
          <a:p>
            <a:r>
              <a:rPr lang="en-GB" sz="4400" dirty="0">
                <a:latin typeface="Arial" panose="020B0604020202020204" pitchFamily="34" charset="0"/>
                <a:cs typeface="Arial" panose="020B0604020202020204" pitchFamily="34" charset="0"/>
              </a:rPr>
              <a:t>Customer data</a:t>
            </a:r>
          </a:p>
          <a:p>
            <a:r>
              <a:rPr lang="en-GB" sz="4400" dirty="0">
                <a:latin typeface="Arial" panose="020B0604020202020204" pitchFamily="34" charset="0"/>
                <a:cs typeface="Arial" panose="020B0604020202020204" pitchFamily="34" charset="0"/>
              </a:rPr>
              <a:t>Product data</a:t>
            </a:r>
          </a:p>
          <a:p>
            <a:r>
              <a:rPr lang="en-GB" sz="4400" dirty="0">
                <a:latin typeface="Arial" panose="020B0604020202020204" pitchFamily="34" charset="0"/>
                <a:cs typeface="Arial" panose="020B0604020202020204" pitchFamily="34" charset="0"/>
              </a:rPr>
              <a:t>Financial statements</a:t>
            </a:r>
          </a:p>
          <a:p>
            <a:r>
              <a:rPr lang="en-GB" sz="4400" dirty="0">
                <a:latin typeface="Arial" panose="020B0604020202020204" pitchFamily="34" charset="0"/>
                <a:cs typeface="Arial" panose="020B0604020202020204" pitchFamily="34" charset="0"/>
              </a:rPr>
              <a:t>Human Resource data</a:t>
            </a:r>
          </a:p>
          <a:p>
            <a:r>
              <a:rPr lang="en-GB" sz="4400" dirty="0">
                <a:latin typeface="Arial" panose="020B0604020202020204" pitchFamily="34" charset="0"/>
                <a:cs typeface="Arial" panose="020B0604020202020204" pitchFamily="34" charset="0"/>
              </a:rPr>
              <a:t>Sales data</a:t>
            </a:r>
          </a:p>
          <a:p>
            <a:r>
              <a:rPr lang="en-GB" sz="4400" dirty="0">
                <a:latin typeface="Arial" panose="020B0604020202020204" pitchFamily="34" charset="0"/>
                <a:cs typeface="Arial" panose="020B0604020202020204" pitchFamily="34" charset="0"/>
              </a:rPr>
              <a:t>Internal reports </a:t>
            </a:r>
          </a:p>
          <a:p>
            <a:endParaRPr lang="en-GB" sz="2400" dirty="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BF455157-360F-564A-5024-D913B4C46106}"/>
              </a:ext>
            </a:extLst>
          </p:cNvPr>
          <p:cNvSpPr>
            <a:spLocks noGrp="1"/>
          </p:cNvSpPr>
          <p:nvPr>
            <p:ph type="sldNum" sz="quarter" idx="12"/>
          </p:nvPr>
        </p:nvSpPr>
        <p:spPr>
          <a:xfrm>
            <a:off x="9504680" y="6221173"/>
            <a:ext cx="1463040" cy="274320"/>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3A98EE3D-8CD1-4C3F-BD1C-C98C9596463C}" type="slidenum">
              <a:rPr kumimoji="0" lang="en-US" b="0" i="0" u="none" strike="noStrike" kern="1200" cap="none" spc="0" normalizeH="0" baseline="0" noProof="0" smtClean="0">
                <a:ln>
                  <a:noFill/>
                </a:ln>
                <a:effectLst/>
                <a:uLnTx/>
                <a:uFillTx/>
                <a:latin typeface="Franklin Gothic Book" panose="020B0502020104020203"/>
                <a:ea typeface="+mn-ea"/>
                <a:cs typeface="+mn-cs"/>
              </a:rPr>
              <a:pPr marL="0" marR="0" lvl="0" indent="0" defTabSz="914400" rtl="0" eaLnBrk="1" fontAlgn="auto" latinLnBrk="0" hangingPunct="1">
                <a:spcBef>
                  <a:spcPts val="0"/>
                </a:spcBef>
                <a:spcAft>
                  <a:spcPts val="600"/>
                </a:spcAft>
                <a:buClrTx/>
                <a:buSzTx/>
                <a:buFontTx/>
                <a:buNone/>
                <a:tabLst/>
                <a:defRPr/>
              </a:pPr>
              <a:t>15</a:t>
            </a:fld>
            <a:endParaRPr kumimoji="0" lang="en-US" b="0" i="0" u="none" strike="noStrike" kern="1200" cap="none" spc="0" normalizeH="0" baseline="0" noProof="0">
              <a:ln>
                <a:noFill/>
              </a:ln>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11115904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65FAA58-0EDC-412F-A5F8-01968BE605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8089CB0-2F03-4E3C-ADBB-570A3BE78F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81" y="0"/>
            <a:ext cx="551077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DBA80B1-3B69-49C0-8AC9-716ABA57F5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6197" y="643464"/>
            <a:ext cx="4143830" cy="5566305"/>
          </a:xfrm>
          <a:prstGeom prst="rect">
            <a:avLst/>
          </a:prstGeom>
          <a:solidFill>
            <a:srgbClr val="D9D9D9"/>
          </a:solidFill>
          <a:ln w="6350" cap="flat" cmpd="sng" algn="ctr">
            <a:noFill/>
            <a:prstDash val="solid"/>
          </a:ln>
          <a:effectLst>
            <a:outerShdw blurRad="50800" algn="ctr" rotWithShape="0">
              <a:prstClr val="black">
                <a:alpha val="66000"/>
              </a:prstClr>
            </a:outerShdw>
            <a:softEdge rad="0"/>
          </a:effectLst>
        </p:spPr>
        <p:txBody>
          <a:bodyPr/>
          <a:lstStyle/>
          <a:p>
            <a:endParaRPr lang="en-GB"/>
          </a:p>
        </p:txBody>
      </p:sp>
      <p:sp>
        <p:nvSpPr>
          <p:cNvPr id="14" name="Rectangle 13">
            <a:extLst>
              <a:ext uri="{FF2B5EF4-FFF2-40B4-BE49-F238E27FC236}">
                <a16:creationId xmlns:a16="http://schemas.microsoft.com/office/drawing/2014/main" id="{047E1103-B264-49BE-BC2A-F4E40BD33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1587" y="806860"/>
            <a:ext cx="3813048" cy="5239512"/>
          </a:xfrm>
          <a:prstGeom prst="rect">
            <a:avLst/>
          </a:prstGeom>
          <a:solidFill>
            <a:schemeClr val="bg1"/>
          </a:solidFill>
          <a:ln w="9525" cap="sq" cmpd="sng" algn="ctr">
            <a:noFill/>
            <a:prstDash val="solid"/>
            <a:miter lim="800000"/>
          </a:ln>
          <a:effectLst/>
        </p:spPr>
        <p:txBody>
          <a:bodyPr/>
          <a:lstStyle/>
          <a:p>
            <a:endParaRPr lang="en-GB"/>
          </a:p>
        </p:txBody>
      </p:sp>
      <p:sp>
        <p:nvSpPr>
          <p:cNvPr id="2" name="Title 1">
            <a:extLst>
              <a:ext uri="{FF2B5EF4-FFF2-40B4-BE49-F238E27FC236}">
                <a16:creationId xmlns:a16="http://schemas.microsoft.com/office/drawing/2014/main" id="{7BCDF1F5-E6F9-81A5-E0C1-8E3AF8C5CD8E}"/>
              </a:ext>
            </a:extLst>
          </p:cNvPr>
          <p:cNvSpPr>
            <a:spLocks noGrp="1"/>
          </p:cNvSpPr>
          <p:nvPr>
            <p:ph type="title"/>
          </p:nvPr>
        </p:nvSpPr>
        <p:spPr>
          <a:xfrm>
            <a:off x="983887" y="1185059"/>
            <a:ext cx="3491832" cy="4487882"/>
          </a:xfrm>
        </p:spPr>
        <p:txBody>
          <a:bodyPr>
            <a:normAutofit/>
          </a:bodyPr>
          <a:lstStyle/>
          <a:p>
            <a:pPr algn="ctr"/>
            <a:r>
              <a:rPr lang="en-GB" sz="4400">
                <a:latin typeface="Arial" panose="020B0604020202020204" pitchFamily="34" charset="0"/>
                <a:cs typeface="Arial" panose="020B0604020202020204" pitchFamily="34" charset="0"/>
              </a:rPr>
              <a:t>Exercise</a:t>
            </a:r>
          </a:p>
        </p:txBody>
      </p:sp>
      <p:sp>
        <p:nvSpPr>
          <p:cNvPr id="16" name="Rectangle 15">
            <a:extLst>
              <a:ext uri="{FF2B5EF4-FFF2-40B4-BE49-F238E27FC236}">
                <a16:creationId xmlns:a16="http://schemas.microsoft.com/office/drawing/2014/main" id="{52DA11B6-B538-4624-9628-98B823D761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59939" y="276008"/>
            <a:ext cx="6146615" cy="6305984"/>
          </a:xfrm>
          <a:prstGeom prst="rect">
            <a:avLst/>
          </a:prstGeom>
          <a:solidFill>
            <a:schemeClr val="bg1">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CFB1CB5B-67A5-45DB-B8E1-7A09A642E3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25455" y="438912"/>
            <a:ext cx="5815584" cy="5980176"/>
          </a:xfrm>
          <a:prstGeom prst="rect">
            <a:avLst/>
          </a:prstGeom>
          <a:noFill/>
          <a:ln w="6350" cap="sq" cmpd="sng" algn="ctr">
            <a:solidFill>
              <a:schemeClr val="tx1">
                <a:lumMod val="75000"/>
                <a:lumOff val="25000"/>
              </a:schemeClr>
            </a:solidFill>
            <a:prstDash val="solid"/>
            <a:miter lim="800000"/>
          </a:ln>
          <a:effectLst/>
        </p:spPr>
        <p:txBody>
          <a:bodyPr/>
          <a:lstStyle/>
          <a:p>
            <a:endParaRPr lang="en-GB"/>
          </a:p>
        </p:txBody>
      </p:sp>
      <p:sp>
        <p:nvSpPr>
          <p:cNvPr id="3" name="Content Placeholder 2">
            <a:extLst>
              <a:ext uri="{FF2B5EF4-FFF2-40B4-BE49-F238E27FC236}">
                <a16:creationId xmlns:a16="http://schemas.microsoft.com/office/drawing/2014/main" id="{F0AC75EC-632F-8B73-21A5-78937E41D2C0}"/>
              </a:ext>
            </a:extLst>
          </p:cNvPr>
          <p:cNvSpPr>
            <a:spLocks noGrp="1"/>
          </p:cNvSpPr>
          <p:nvPr>
            <p:ph idx="1"/>
          </p:nvPr>
        </p:nvSpPr>
        <p:spPr>
          <a:xfrm>
            <a:off x="6403656" y="936416"/>
            <a:ext cx="4870512" cy="4985169"/>
          </a:xfrm>
        </p:spPr>
        <p:txBody>
          <a:bodyPr anchor="ctr">
            <a:normAutofit fontScale="92500" lnSpcReduction="10000"/>
          </a:bodyPr>
          <a:lstStyle/>
          <a:p>
            <a:r>
              <a:rPr lang="en-GB" sz="3200" dirty="0">
                <a:latin typeface="Arial" panose="020B0604020202020204" pitchFamily="34" charset="0"/>
                <a:cs typeface="Arial" panose="020B0604020202020204" pitchFamily="34" charset="0"/>
              </a:rPr>
              <a:t>Conduct a search of  online secondary research that would help you develop your ‘subscription meal kit’ product</a:t>
            </a:r>
          </a:p>
          <a:p>
            <a:endParaRPr lang="en-GB" sz="3200" dirty="0">
              <a:latin typeface="Arial" panose="020B0604020202020204" pitchFamily="34" charset="0"/>
              <a:cs typeface="Arial" panose="020B0604020202020204" pitchFamily="34" charset="0"/>
            </a:endParaRPr>
          </a:p>
          <a:p>
            <a:r>
              <a:rPr lang="en-GB" sz="3200" dirty="0">
                <a:latin typeface="Arial" panose="020B0604020202020204" pitchFamily="34" charset="0"/>
                <a:cs typeface="Arial" panose="020B0604020202020204" pitchFamily="34" charset="0"/>
              </a:rPr>
              <a:t>What did you find?</a:t>
            </a:r>
          </a:p>
          <a:p>
            <a:endParaRPr lang="en-GB" sz="3200" dirty="0">
              <a:latin typeface="Arial" panose="020B0604020202020204" pitchFamily="34" charset="0"/>
              <a:cs typeface="Arial" panose="020B0604020202020204" pitchFamily="34" charset="0"/>
            </a:endParaRPr>
          </a:p>
          <a:p>
            <a:r>
              <a:rPr lang="en-GB" sz="3200" dirty="0">
                <a:latin typeface="Arial" panose="020B0604020202020204" pitchFamily="34" charset="0"/>
                <a:cs typeface="Arial" panose="020B0604020202020204" pitchFamily="34" charset="0"/>
              </a:rPr>
              <a:t>How will you use this data?</a:t>
            </a:r>
          </a:p>
        </p:txBody>
      </p:sp>
    </p:spTree>
    <p:extLst>
      <p:ext uri="{BB962C8B-B14F-4D97-AF65-F5344CB8AC3E}">
        <p14:creationId xmlns:p14="http://schemas.microsoft.com/office/powerpoint/2010/main" val="1516704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0120F84-A866-4D9F-8B1C-9120A013D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id="{252FEFEF-6AC0-46B6-AC09-11FC56196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txBody>
          <a:bodyPr/>
          <a:lstStyle/>
          <a:p>
            <a:endParaRPr lang="en-GB"/>
          </a:p>
        </p:txBody>
      </p:sp>
      <p:sp>
        <p:nvSpPr>
          <p:cNvPr id="2" name="Title 1">
            <a:extLst>
              <a:ext uri="{FF2B5EF4-FFF2-40B4-BE49-F238E27FC236}">
                <a16:creationId xmlns:a16="http://schemas.microsoft.com/office/drawing/2014/main" id="{A0715598-2435-0B78-53CA-B3F333527039}"/>
              </a:ext>
            </a:extLst>
          </p:cNvPr>
          <p:cNvSpPr>
            <a:spLocks noGrp="1"/>
          </p:cNvSpPr>
          <p:nvPr>
            <p:ph type="title"/>
          </p:nvPr>
        </p:nvSpPr>
        <p:spPr>
          <a:xfrm>
            <a:off x="569626" y="248824"/>
            <a:ext cx="10398094" cy="1103214"/>
          </a:xfrm>
        </p:spPr>
        <p:txBody>
          <a:bodyPr>
            <a:normAutofit/>
          </a:bodyPr>
          <a:lstStyle/>
          <a:p>
            <a:r>
              <a:rPr lang="en-GB" b="1" dirty="0">
                <a:latin typeface="Arial" panose="020B0604020202020204" pitchFamily="34" charset="0"/>
                <a:cs typeface="Arial" panose="020B0604020202020204" pitchFamily="34" charset="0"/>
              </a:rPr>
              <a:t>Quantitative Research Methods</a:t>
            </a:r>
          </a:p>
        </p:txBody>
      </p:sp>
      <p:sp>
        <p:nvSpPr>
          <p:cNvPr id="3" name="Content Placeholder 2">
            <a:extLst>
              <a:ext uri="{FF2B5EF4-FFF2-40B4-BE49-F238E27FC236}">
                <a16:creationId xmlns:a16="http://schemas.microsoft.com/office/drawing/2014/main" id="{AE65748F-B606-BD6F-1EFA-0670E731F548}"/>
              </a:ext>
            </a:extLst>
          </p:cNvPr>
          <p:cNvSpPr>
            <a:spLocks noGrp="1"/>
          </p:cNvSpPr>
          <p:nvPr>
            <p:ph idx="1"/>
          </p:nvPr>
        </p:nvSpPr>
        <p:spPr>
          <a:xfrm>
            <a:off x="689548" y="1578704"/>
            <a:ext cx="10637486" cy="4807348"/>
          </a:xfrm>
        </p:spPr>
        <p:txBody>
          <a:bodyPr>
            <a:normAutofit fontScale="92500" lnSpcReduction="20000"/>
          </a:bodyPr>
          <a:lstStyle/>
          <a:p>
            <a:r>
              <a:rPr lang="en-GB" sz="4400" dirty="0">
                <a:latin typeface="Arial" panose="020B0604020202020204" pitchFamily="34" charset="0"/>
                <a:cs typeface="Arial" panose="020B0604020202020204" pitchFamily="34" charset="0"/>
              </a:rPr>
              <a:t>Quantitative research methods collect factual data that is analysed statistically and expressed numerically.</a:t>
            </a:r>
          </a:p>
          <a:p>
            <a:endParaRPr lang="en-GB" sz="2000" dirty="0">
              <a:latin typeface="Arial" panose="020B0604020202020204" pitchFamily="34" charset="0"/>
              <a:cs typeface="Arial" panose="020B0604020202020204" pitchFamily="34" charset="0"/>
            </a:endParaRPr>
          </a:p>
          <a:p>
            <a:r>
              <a:rPr lang="en-GB" sz="4400" dirty="0">
                <a:latin typeface="Arial" panose="020B0604020202020204" pitchFamily="34" charset="0"/>
                <a:cs typeface="Arial" panose="020B0604020202020204" pitchFamily="34" charset="0"/>
              </a:rPr>
              <a:t>Quantitative research is structured and systematic to ensure accurate and consistent data is collected.</a:t>
            </a:r>
          </a:p>
          <a:p>
            <a:endParaRPr lang="en-GB" sz="2000" dirty="0">
              <a:latin typeface="Arial" panose="020B0604020202020204" pitchFamily="34" charset="0"/>
              <a:cs typeface="Arial" panose="020B0604020202020204" pitchFamily="34" charset="0"/>
            </a:endParaRPr>
          </a:p>
          <a:p>
            <a:r>
              <a:rPr lang="en-GB" sz="4400" dirty="0">
                <a:latin typeface="Arial" panose="020B0604020202020204" pitchFamily="34" charset="0"/>
                <a:cs typeface="Arial" panose="020B0604020202020204" pitchFamily="34" charset="0"/>
              </a:rPr>
              <a:t>Large sample sizes are used.</a:t>
            </a:r>
          </a:p>
          <a:p>
            <a:endParaRPr lang="en-GB" sz="2400" dirty="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BF455157-360F-564A-5024-D913B4C46106}"/>
              </a:ext>
            </a:extLst>
          </p:cNvPr>
          <p:cNvSpPr>
            <a:spLocks noGrp="1"/>
          </p:cNvSpPr>
          <p:nvPr>
            <p:ph type="sldNum" sz="quarter" idx="12"/>
          </p:nvPr>
        </p:nvSpPr>
        <p:spPr>
          <a:xfrm>
            <a:off x="9504680" y="6221173"/>
            <a:ext cx="1463040" cy="274320"/>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3A98EE3D-8CD1-4C3F-BD1C-C98C9596463C}" type="slidenum">
              <a:rPr kumimoji="0" lang="en-US" b="0" i="0" u="none" strike="noStrike" kern="1200" cap="none" spc="0" normalizeH="0" baseline="0" noProof="0" smtClean="0">
                <a:ln>
                  <a:noFill/>
                </a:ln>
                <a:effectLst/>
                <a:uLnTx/>
                <a:uFillTx/>
                <a:latin typeface="Franklin Gothic Book" panose="020B0502020104020203"/>
                <a:ea typeface="+mn-ea"/>
                <a:cs typeface="+mn-cs"/>
              </a:rPr>
              <a:pPr marL="0" marR="0" lvl="0" indent="0" defTabSz="914400" rtl="0" eaLnBrk="1" fontAlgn="auto" latinLnBrk="0" hangingPunct="1">
                <a:spcBef>
                  <a:spcPts val="0"/>
                </a:spcBef>
                <a:spcAft>
                  <a:spcPts val="600"/>
                </a:spcAft>
                <a:buClrTx/>
                <a:buSzTx/>
                <a:buFontTx/>
                <a:buNone/>
                <a:tabLst/>
                <a:defRPr/>
              </a:pPr>
              <a:t>17</a:t>
            </a:fld>
            <a:endParaRPr kumimoji="0" lang="en-US" b="0" i="0" u="none" strike="noStrike" kern="1200" cap="none" spc="0" normalizeH="0" baseline="0" noProof="0">
              <a:ln>
                <a:noFill/>
              </a:ln>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2532719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0120F84-A866-4D9F-8B1C-9120A013D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id="{252FEFEF-6AC0-46B6-AC09-11FC56196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txBody>
          <a:bodyPr/>
          <a:lstStyle/>
          <a:p>
            <a:endParaRPr lang="en-GB"/>
          </a:p>
        </p:txBody>
      </p:sp>
      <p:sp>
        <p:nvSpPr>
          <p:cNvPr id="2" name="Title 1">
            <a:extLst>
              <a:ext uri="{FF2B5EF4-FFF2-40B4-BE49-F238E27FC236}">
                <a16:creationId xmlns:a16="http://schemas.microsoft.com/office/drawing/2014/main" id="{A0715598-2435-0B78-53CA-B3F333527039}"/>
              </a:ext>
            </a:extLst>
          </p:cNvPr>
          <p:cNvSpPr>
            <a:spLocks noGrp="1"/>
          </p:cNvSpPr>
          <p:nvPr>
            <p:ph type="title"/>
          </p:nvPr>
        </p:nvSpPr>
        <p:spPr>
          <a:xfrm>
            <a:off x="569626" y="248824"/>
            <a:ext cx="10398094" cy="1103214"/>
          </a:xfrm>
        </p:spPr>
        <p:txBody>
          <a:bodyPr>
            <a:normAutofit/>
          </a:bodyPr>
          <a:lstStyle/>
          <a:p>
            <a:r>
              <a:rPr lang="en-GB" b="1" dirty="0">
                <a:latin typeface="Arial" panose="020B0604020202020204" pitchFamily="34" charset="0"/>
                <a:cs typeface="Arial" panose="020B0604020202020204" pitchFamily="34" charset="0"/>
              </a:rPr>
              <a:t>Quantitative Research Methods</a:t>
            </a:r>
          </a:p>
        </p:txBody>
      </p:sp>
      <p:sp>
        <p:nvSpPr>
          <p:cNvPr id="3" name="Content Placeholder 2">
            <a:extLst>
              <a:ext uri="{FF2B5EF4-FFF2-40B4-BE49-F238E27FC236}">
                <a16:creationId xmlns:a16="http://schemas.microsoft.com/office/drawing/2014/main" id="{AE65748F-B606-BD6F-1EFA-0670E731F548}"/>
              </a:ext>
            </a:extLst>
          </p:cNvPr>
          <p:cNvSpPr>
            <a:spLocks noGrp="1"/>
          </p:cNvSpPr>
          <p:nvPr>
            <p:ph idx="1"/>
          </p:nvPr>
        </p:nvSpPr>
        <p:spPr>
          <a:xfrm>
            <a:off x="689548" y="1578704"/>
            <a:ext cx="10637486" cy="4807348"/>
          </a:xfrm>
        </p:spPr>
        <p:txBody>
          <a:bodyPr>
            <a:normAutofit fontScale="92500"/>
          </a:bodyPr>
          <a:lstStyle/>
          <a:p>
            <a:r>
              <a:rPr lang="en-GB" sz="3200" dirty="0">
                <a:latin typeface="Arial" panose="020B0604020202020204" pitchFamily="34" charset="0"/>
                <a:cs typeface="Arial" panose="020B0604020202020204" pitchFamily="34" charset="0"/>
              </a:rPr>
              <a:t>Surveys (questionnaires) Face-to-face, online, postal, telephone.</a:t>
            </a:r>
          </a:p>
          <a:p>
            <a:r>
              <a:rPr lang="en-GB" sz="3200" dirty="0">
                <a:latin typeface="Arial" panose="020B0604020202020204" pitchFamily="34" charset="0"/>
                <a:cs typeface="Arial" panose="020B0604020202020204" pitchFamily="34" charset="0"/>
              </a:rPr>
              <a:t>Omnibus surveys</a:t>
            </a:r>
          </a:p>
          <a:p>
            <a:r>
              <a:rPr lang="en-GB" sz="3200" dirty="0">
                <a:latin typeface="Arial" panose="020B0604020202020204" pitchFamily="34" charset="0"/>
                <a:cs typeface="Arial" panose="020B0604020202020204" pitchFamily="34" charset="0"/>
              </a:rPr>
              <a:t>Observation – analysis of behaviour often in a retail environment.</a:t>
            </a:r>
          </a:p>
          <a:p>
            <a:r>
              <a:rPr lang="en-GB" sz="3200" dirty="0">
                <a:latin typeface="Arial" panose="020B0604020202020204" pitchFamily="34" charset="0"/>
                <a:cs typeface="Arial" panose="020B0604020202020204" pitchFamily="34" charset="0"/>
              </a:rPr>
              <a:t>Mystery Shopping &amp; scanner data – used to research service standards</a:t>
            </a:r>
          </a:p>
          <a:p>
            <a:r>
              <a:rPr lang="en-GB" sz="3200" dirty="0">
                <a:latin typeface="Arial" panose="020B0604020202020204" pitchFamily="34" charset="0"/>
                <a:cs typeface="Arial" panose="020B0604020202020204" pitchFamily="34" charset="0"/>
              </a:rPr>
              <a:t>Experimentation – manipulating variables in a small test area</a:t>
            </a:r>
          </a:p>
          <a:p>
            <a:r>
              <a:rPr lang="en-GB" sz="3200" dirty="0">
                <a:latin typeface="Arial" panose="020B0604020202020204" pitchFamily="34" charset="0"/>
                <a:cs typeface="Arial" panose="020B0604020202020204" pitchFamily="34" charset="0"/>
              </a:rPr>
              <a:t>Web analytics – analyse web and mobile traffic</a:t>
            </a:r>
          </a:p>
          <a:p>
            <a:endParaRPr lang="en-GB" sz="2400" dirty="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BF455157-360F-564A-5024-D913B4C46106}"/>
              </a:ext>
            </a:extLst>
          </p:cNvPr>
          <p:cNvSpPr>
            <a:spLocks noGrp="1"/>
          </p:cNvSpPr>
          <p:nvPr>
            <p:ph type="sldNum" sz="quarter" idx="12"/>
          </p:nvPr>
        </p:nvSpPr>
        <p:spPr>
          <a:xfrm>
            <a:off x="9504680" y="6221173"/>
            <a:ext cx="1463040" cy="274320"/>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3A98EE3D-8CD1-4C3F-BD1C-C98C9596463C}" type="slidenum">
              <a:rPr kumimoji="0" lang="en-US" b="0" i="0" u="none" strike="noStrike" kern="1200" cap="none" spc="0" normalizeH="0" baseline="0" noProof="0" smtClean="0">
                <a:ln>
                  <a:noFill/>
                </a:ln>
                <a:effectLst/>
                <a:uLnTx/>
                <a:uFillTx/>
                <a:latin typeface="Franklin Gothic Book" panose="020B0502020104020203"/>
                <a:ea typeface="+mn-ea"/>
                <a:cs typeface="+mn-cs"/>
              </a:rPr>
              <a:pPr marL="0" marR="0" lvl="0" indent="0" defTabSz="914400" rtl="0" eaLnBrk="1" fontAlgn="auto" latinLnBrk="0" hangingPunct="1">
                <a:spcBef>
                  <a:spcPts val="0"/>
                </a:spcBef>
                <a:spcAft>
                  <a:spcPts val="600"/>
                </a:spcAft>
                <a:buClrTx/>
                <a:buSzTx/>
                <a:buFontTx/>
                <a:buNone/>
                <a:tabLst/>
                <a:defRPr/>
              </a:pPr>
              <a:t>18</a:t>
            </a:fld>
            <a:endParaRPr kumimoji="0" lang="en-US" b="0" i="0" u="none" strike="noStrike" kern="1200" cap="none" spc="0" normalizeH="0" baseline="0" noProof="0">
              <a:ln>
                <a:noFill/>
              </a:ln>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39008282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0120F84-A866-4D9F-8B1C-9120A013D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id="{252FEFEF-6AC0-46B6-AC09-11FC56196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txBody>
          <a:bodyPr/>
          <a:lstStyle/>
          <a:p>
            <a:endParaRPr lang="en-GB"/>
          </a:p>
        </p:txBody>
      </p:sp>
      <p:sp>
        <p:nvSpPr>
          <p:cNvPr id="2" name="Title 1">
            <a:extLst>
              <a:ext uri="{FF2B5EF4-FFF2-40B4-BE49-F238E27FC236}">
                <a16:creationId xmlns:a16="http://schemas.microsoft.com/office/drawing/2014/main" id="{A0715598-2435-0B78-53CA-B3F333527039}"/>
              </a:ext>
            </a:extLst>
          </p:cNvPr>
          <p:cNvSpPr>
            <a:spLocks noGrp="1"/>
          </p:cNvSpPr>
          <p:nvPr>
            <p:ph type="title"/>
          </p:nvPr>
        </p:nvSpPr>
        <p:spPr>
          <a:xfrm>
            <a:off x="569626" y="248824"/>
            <a:ext cx="10398094" cy="1103214"/>
          </a:xfrm>
        </p:spPr>
        <p:txBody>
          <a:bodyPr>
            <a:normAutofit/>
          </a:bodyPr>
          <a:lstStyle/>
          <a:p>
            <a:r>
              <a:rPr lang="en-GB" b="1" dirty="0">
                <a:latin typeface="Arial" panose="020B0604020202020204" pitchFamily="34" charset="0"/>
                <a:cs typeface="Arial" panose="020B0604020202020204" pitchFamily="34" charset="0"/>
              </a:rPr>
              <a:t>Qualitative Research Methods</a:t>
            </a:r>
          </a:p>
        </p:txBody>
      </p:sp>
      <p:sp>
        <p:nvSpPr>
          <p:cNvPr id="3" name="Content Placeholder 2">
            <a:extLst>
              <a:ext uri="{FF2B5EF4-FFF2-40B4-BE49-F238E27FC236}">
                <a16:creationId xmlns:a16="http://schemas.microsoft.com/office/drawing/2014/main" id="{AE65748F-B606-BD6F-1EFA-0670E731F548}"/>
              </a:ext>
            </a:extLst>
          </p:cNvPr>
          <p:cNvSpPr>
            <a:spLocks noGrp="1"/>
          </p:cNvSpPr>
          <p:nvPr>
            <p:ph idx="1"/>
          </p:nvPr>
        </p:nvSpPr>
        <p:spPr>
          <a:xfrm>
            <a:off x="689548" y="1578704"/>
            <a:ext cx="10637486" cy="4807348"/>
          </a:xfrm>
        </p:spPr>
        <p:txBody>
          <a:bodyPr>
            <a:normAutofit/>
          </a:bodyPr>
          <a:lstStyle/>
          <a:p>
            <a:r>
              <a:rPr lang="en-GB" sz="3200" dirty="0">
                <a:latin typeface="Arial" panose="020B0604020202020204" pitchFamily="34" charset="0"/>
                <a:cs typeface="Arial" panose="020B0604020202020204" pitchFamily="34" charset="0"/>
              </a:rPr>
              <a:t>Qualitative research methods collect data on feelings and opinions that must be analysed subjectively using descriptive techniques. Qualitative data </a:t>
            </a:r>
            <a:r>
              <a:rPr lang="en-GB" sz="3200" u="sng" dirty="0">
                <a:latin typeface="Arial" panose="020B0604020202020204" pitchFamily="34" charset="0"/>
                <a:cs typeface="Arial" panose="020B0604020202020204" pitchFamily="34" charset="0"/>
              </a:rPr>
              <a:t>can not </a:t>
            </a:r>
            <a:r>
              <a:rPr lang="en-GB" sz="3200" dirty="0">
                <a:latin typeface="Arial" panose="020B0604020202020204" pitchFamily="34" charset="0"/>
                <a:cs typeface="Arial" panose="020B0604020202020204" pitchFamily="34" charset="0"/>
              </a:rPr>
              <a:t>be analysed statistically or expressed numerically.</a:t>
            </a:r>
          </a:p>
          <a:p>
            <a:endParaRPr lang="en-GB" sz="1400" dirty="0">
              <a:latin typeface="Arial" panose="020B0604020202020204" pitchFamily="34" charset="0"/>
              <a:cs typeface="Arial" panose="020B0604020202020204" pitchFamily="34" charset="0"/>
            </a:endParaRPr>
          </a:p>
          <a:p>
            <a:r>
              <a:rPr lang="en-GB" sz="3200" dirty="0">
                <a:latin typeface="Arial" panose="020B0604020202020204" pitchFamily="34" charset="0"/>
                <a:cs typeface="Arial" panose="020B0604020202020204" pitchFamily="34" charset="0"/>
              </a:rPr>
              <a:t>More time consuming with smaller sample sizes.</a:t>
            </a:r>
          </a:p>
          <a:p>
            <a:endParaRPr lang="en-GB" sz="1400" dirty="0">
              <a:latin typeface="Arial" panose="020B0604020202020204" pitchFamily="34" charset="0"/>
              <a:cs typeface="Arial" panose="020B0604020202020204" pitchFamily="34" charset="0"/>
            </a:endParaRPr>
          </a:p>
          <a:p>
            <a:r>
              <a:rPr lang="en-GB" sz="3200" dirty="0">
                <a:latin typeface="Arial" panose="020B0604020202020204" pitchFamily="34" charset="0"/>
                <a:cs typeface="Arial" panose="020B0604020202020204" pitchFamily="34" charset="0"/>
              </a:rPr>
              <a:t>Uses probing open questions to understand respondents’ behave and opinions.</a:t>
            </a:r>
          </a:p>
          <a:p>
            <a:endParaRPr lang="en-GB" sz="2400" dirty="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BF455157-360F-564A-5024-D913B4C46106}"/>
              </a:ext>
            </a:extLst>
          </p:cNvPr>
          <p:cNvSpPr>
            <a:spLocks noGrp="1"/>
          </p:cNvSpPr>
          <p:nvPr>
            <p:ph type="sldNum" sz="quarter" idx="12"/>
          </p:nvPr>
        </p:nvSpPr>
        <p:spPr>
          <a:xfrm>
            <a:off x="9504680" y="6221173"/>
            <a:ext cx="1463040" cy="274320"/>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3A98EE3D-8CD1-4C3F-BD1C-C98C9596463C}" type="slidenum">
              <a:rPr kumimoji="0" lang="en-US" b="0" i="0" u="none" strike="noStrike" kern="1200" cap="none" spc="0" normalizeH="0" baseline="0" noProof="0" smtClean="0">
                <a:ln>
                  <a:noFill/>
                </a:ln>
                <a:effectLst/>
                <a:uLnTx/>
                <a:uFillTx/>
                <a:latin typeface="Franklin Gothic Book" panose="020B0502020104020203"/>
                <a:ea typeface="+mn-ea"/>
                <a:cs typeface="+mn-cs"/>
              </a:rPr>
              <a:pPr marL="0" marR="0" lvl="0" indent="0" defTabSz="914400" rtl="0" eaLnBrk="1" fontAlgn="auto" latinLnBrk="0" hangingPunct="1">
                <a:spcBef>
                  <a:spcPts val="0"/>
                </a:spcBef>
                <a:spcAft>
                  <a:spcPts val="600"/>
                </a:spcAft>
                <a:buClrTx/>
                <a:buSzTx/>
                <a:buFontTx/>
                <a:buNone/>
                <a:tabLst/>
                <a:defRPr/>
              </a:pPr>
              <a:t>19</a:t>
            </a:fld>
            <a:endParaRPr kumimoji="0" lang="en-US" b="0" i="0" u="none" strike="noStrike" kern="1200" cap="none" spc="0" normalizeH="0" baseline="0" noProof="0">
              <a:ln>
                <a:noFill/>
              </a:ln>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5773389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0120F84-A866-4D9F-8B1C-9120A013D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id="{252FEFEF-6AC0-46B6-AC09-11FC56196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txBody>
          <a:bodyPr/>
          <a:lstStyle/>
          <a:p>
            <a:endParaRPr lang="en-GB"/>
          </a:p>
        </p:txBody>
      </p:sp>
      <p:sp>
        <p:nvSpPr>
          <p:cNvPr id="2" name="Title 1">
            <a:extLst>
              <a:ext uri="{FF2B5EF4-FFF2-40B4-BE49-F238E27FC236}">
                <a16:creationId xmlns:a16="http://schemas.microsoft.com/office/drawing/2014/main" id="{A0715598-2435-0B78-53CA-B3F333527039}"/>
              </a:ext>
            </a:extLst>
          </p:cNvPr>
          <p:cNvSpPr>
            <a:spLocks noGrp="1"/>
          </p:cNvSpPr>
          <p:nvPr>
            <p:ph type="title"/>
          </p:nvPr>
        </p:nvSpPr>
        <p:spPr>
          <a:xfrm>
            <a:off x="569626" y="248824"/>
            <a:ext cx="10398094" cy="1103214"/>
          </a:xfrm>
        </p:spPr>
        <p:txBody>
          <a:bodyPr>
            <a:normAutofit/>
          </a:bodyPr>
          <a:lstStyle/>
          <a:p>
            <a:r>
              <a:rPr lang="en-GB" b="1" dirty="0">
                <a:latin typeface="Arial" panose="020B0604020202020204" pitchFamily="34" charset="0"/>
                <a:cs typeface="Arial" panose="020B0604020202020204" pitchFamily="34" charset="0"/>
              </a:rPr>
              <a:t>Qualitative Research Methods</a:t>
            </a:r>
          </a:p>
        </p:txBody>
      </p:sp>
      <p:sp>
        <p:nvSpPr>
          <p:cNvPr id="3" name="Content Placeholder 2">
            <a:extLst>
              <a:ext uri="{FF2B5EF4-FFF2-40B4-BE49-F238E27FC236}">
                <a16:creationId xmlns:a16="http://schemas.microsoft.com/office/drawing/2014/main" id="{AE65748F-B606-BD6F-1EFA-0670E731F548}"/>
              </a:ext>
            </a:extLst>
          </p:cNvPr>
          <p:cNvSpPr>
            <a:spLocks noGrp="1"/>
          </p:cNvSpPr>
          <p:nvPr>
            <p:ph idx="1"/>
          </p:nvPr>
        </p:nvSpPr>
        <p:spPr>
          <a:xfrm>
            <a:off x="689548" y="1578704"/>
            <a:ext cx="10637486" cy="4807348"/>
          </a:xfrm>
        </p:spPr>
        <p:txBody>
          <a:bodyPr>
            <a:normAutofit/>
          </a:bodyPr>
          <a:lstStyle/>
          <a:p>
            <a:r>
              <a:rPr lang="en-GB" sz="2800" dirty="0">
                <a:latin typeface="Arial" panose="020B0604020202020204" pitchFamily="34" charset="0"/>
                <a:cs typeface="Arial" panose="020B0604020202020204" pitchFamily="34" charset="0"/>
              </a:rPr>
              <a:t>Qualitative data can be collected using the following methods:</a:t>
            </a:r>
          </a:p>
          <a:p>
            <a:endParaRPr lang="en-GB" sz="2800" dirty="0">
              <a:latin typeface="Arial" panose="020B0604020202020204" pitchFamily="34" charset="0"/>
              <a:cs typeface="Arial" panose="020B0604020202020204" pitchFamily="34" charset="0"/>
            </a:endParaRPr>
          </a:p>
          <a:p>
            <a:pPr lvl="1"/>
            <a:r>
              <a:rPr lang="en-GB" sz="2800" dirty="0">
                <a:latin typeface="Arial" panose="020B0604020202020204" pitchFamily="34" charset="0"/>
                <a:cs typeface="Arial" panose="020B0604020202020204" pitchFamily="34" charset="0"/>
              </a:rPr>
              <a:t>Individual depth interviews</a:t>
            </a:r>
          </a:p>
          <a:p>
            <a:pPr lvl="1"/>
            <a:endParaRPr lang="en-GB" sz="2800" dirty="0">
              <a:latin typeface="Arial" panose="020B0604020202020204" pitchFamily="34" charset="0"/>
              <a:cs typeface="Arial" panose="020B0604020202020204" pitchFamily="34" charset="0"/>
            </a:endParaRPr>
          </a:p>
          <a:p>
            <a:pPr lvl="1"/>
            <a:r>
              <a:rPr lang="en-GB" sz="2800" dirty="0">
                <a:latin typeface="Arial" panose="020B0604020202020204" pitchFamily="34" charset="0"/>
                <a:cs typeface="Arial" panose="020B0604020202020204" pitchFamily="34" charset="0"/>
              </a:rPr>
              <a:t>Focus Groups (Group discussions)</a:t>
            </a:r>
          </a:p>
          <a:p>
            <a:pPr lvl="1"/>
            <a:endParaRPr lang="en-GB" sz="2800" dirty="0">
              <a:latin typeface="Arial" panose="020B0604020202020204" pitchFamily="34" charset="0"/>
              <a:cs typeface="Arial" panose="020B0604020202020204" pitchFamily="34" charset="0"/>
            </a:endParaRPr>
          </a:p>
          <a:p>
            <a:pPr lvl="1"/>
            <a:r>
              <a:rPr lang="en-GB" sz="2800" dirty="0">
                <a:latin typeface="Arial" panose="020B0604020202020204" pitchFamily="34" charset="0"/>
                <a:cs typeface="Arial" panose="020B0604020202020204" pitchFamily="34" charset="0"/>
              </a:rPr>
              <a:t>Internet – chat rooms, group discussions, social media</a:t>
            </a:r>
          </a:p>
          <a:p>
            <a:endParaRPr lang="en-GB" sz="2400" dirty="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BF455157-360F-564A-5024-D913B4C46106}"/>
              </a:ext>
            </a:extLst>
          </p:cNvPr>
          <p:cNvSpPr>
            <a:spLocks noGrp="1"/>
          </p:cNvSpPr>
          <p:nvPr>
            <p:ph type="sldNum" sz="quarter" idx="12"/>
          </p:nvPr>
        </p:nvSpPr>
        <p:spPr>
          <a:xfrm>
            <a:off x="9504680" y="6221173"/>
            <a:ext cx="1463040" cy="274320"/>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3A98EE3D-8CD1-4C3F-BD1C-C98C9596463C}" type="slidenum">
              <a:rPr kumimoji="0" lang="en-US" b="0" i="0" u="none" strike="noStrike" kern="1200" cap="none" spc="0" normalizeH="0" baseline="0" noProof="0" smtClean="0">
                <a:ln>
                  <a:noFill/>
                </a:ln>
                <a:effectLst/>
                <a:uLnTx/>
                <a:uFillTx/>
                <a:latin typeface="Franklin Gothic Book" panose="020B0502020104020203"/>
                <a:ea typeface="+mn-ea"/>
                <a:cs typeface="+mn-cs"/>
              </a:rPr>
              <a:pPr marL="0" marR="0" lvl="0" indent="0" defTabSz="914400" rtl="0" eaLnBrk="1" fontAlgn="auto" latinLnBrk="0" hangingPunct="1">
                <a:spcBef>
                  <a:spcPts val="0"/>
                </a:spcBef>
                <a:spcAft>
                  <a:spcPts val="600"/>
                </a:spcAft>
                <a:buClrTx/>
                <a:buSzTx/>
                <a:buFontTx/>
                <a:buNone/>
                <a:tabLst/>
                <a:defRPr/>
              </a:pPr>
              <a:t>20</a:t>
            </a:fld>
            <a:endParaRPr kumimoji="0" lang="en-US" b="0" i="0" u="none" strike="noStrike" kern="1200" cap="none" spc="0" normalizeH="0" baseline="0" noProof="0">
              <a:ln>
                <a:noFill/>
              </a:ln>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40000566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65FAA58-0EDC-412F-A5F8-01968BE605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8089CB0-2F03-4E3C-ADBB-570A3BE78F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81" y="0"/>
            <a:ext cx="551077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DBA80B1-3B69-49C0-8AC9-716ABA57F5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6197" y="643464"/>
            <a:ext cx="4143830" cy="5566305"/>
          </a:xfrm>
          <a:prstGeom prst="rect">
            <a:avLst/>
          </a:prstGeom>
          <a:solidFill>
            <a:srgbClr val="D9D9D9"/>
          </a:solidFill>
          <a:ln w="6350" cap="flat" cmpd="sng" algn="ctr">
            <a:noFill/>
            <a:prstDash val="solid"/>
          </a:ln>
          <a:effectLst>
            <a:outerShdw blurRad="50800" algn="ctr" rotWithShape="0">
              <a:prstClr val="black">
                <a:alpha val="66000"/>
              </a:prstClr>
            </a:outerShdw>
            <a:softEdge rad="0"/>
          </a:effectLst>
        </p:spPr>
        <p:txBody>
          <a:bodyPr/>
          <a:lstStyle/>
          <a:p>
            <a:endParaRPr lang="en-GB"/>
          </a:p>
        </p:txBody>
      </p:sp>
      <p:sp>
        <p:nvSpPr>
          <p:cNvPr id="14" name="Rectangle 13">
            <a:extLst>
              <a:ext uri="{FF2B5EF4-FFF2-40B4-BE49-F238E27FC236}">
                <a16:creationId xmlns:a16="http://schemas.microsoft.com/office/drawing/2014/main" id="{047E1103-B264-49BE-BC2A-F4E40BD33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1587" y="806860"/>
            <a:ext cx="3813048" cy="5239512"/>
          </a:xfrm>
          <a:prstGeom prst="rect">
            <a:avLst/>
          </a:prstGeom>
          <a:solidFill>
            <a:schemeClr val="bg1"/>
          </a:solidFill>
          <a:ln w="9525" cap="sq" cmpd="sng" algn="ctr">
            <a:noFill/>
            <a:prstDash val="solid"/>
            <a:miter lim="800000"/>
          </a:ln>
          <a:effectLst/>
        </p:spPr>
        <p:txBody>
          <a:bodyPr/>
          <a:lstStyle/>
          <a:p>
            <a:endParaRPr lang="en-GB"/>
          </a:p>
        </p:txBody>
      </p:sp>
      <p:sp>
        <p:nvSpPr>
          <p:cNvPr id="2" name="Title 1">
            <a:extLst>
              <a:ext uri="{FF2B5EF4-FFF2-40B4-BE49-F238E27FC236}">
                <a16:creationId xmlns:a16="http://schemas.microsoft.com/office/drawing/2014/main" id="{7BCDF1F5-E6F9-81A5-E0C1-8E3AF8C5CD8E}"/>
              </a:ext>
            </a:extLst>
          </p:cNvPr>
          <p:cNvSpPr>
            <a:spLocks noGrp="1"/>
          </p:cNvSpPr>
          <p:nvPr>
            <p:ph type="title"/>
          </p:nvPr>
        </p:nvSpPr>
        <p:spPr>
          <a:xfrm>
            <a:off x="983887" y="1185059"/>
            <a:ext cx="3491832" cy="4487882"/>
          </a:xfrm>
        </p:spPr>
        <p:txBody>
          <a:bodyPr>
            <a:normAutofit/>
          </a:bodyPr>
          <a:lstStyle/>
          <a:p>
            <a:pPr algn="ctr"/>
            <a:r>
              <a:rPr lang="en-GB" sz="4400">
                <a:latin typeface="Arial" panose="020B0604020202020204" pitchFamily="34" charset="0"/>
                <a:cs typeface="Arial" panose="020B0604020202020204" pitchFamily="34" charset="0"/>
              </a:rPr>
              <a:t>Exercise</a:t>
            </a:r>
          </a:p>
        </p:txBody>
      </p:sp>
      <p:sp>
        <p:nvSpPr>
          <p:cNvPr id="16" name="Rectangle 15">
            <a:extLst>
              <a:ext uri="{FF2B5EF4-FFF2-40B4-BE49-F238E27FC236}">
                <a16:creationId xmlns:a16="http://schemas.microsoft.com/office/drawing/2014/main" id="{52DA11B6-B538-4624-9628-98B823D761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59939" y="276008"/>
            <a:ext cx="6146615" cy="6305984"/>
          </a:xfrm>
          <a:prstGeom prst="rect">
            <a:avLst/>
          </a:prstGeom>
          <a:solidFill>
            <a:schemeClr val="bg1">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CFB1CB5B-67A5-45DB-B8E1-7A09A642E3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25455" y="438912"/>
            <a:ext cx="5815584" cy="5980176"/>
          </a:xfrm>
          <a:prstGeom prst="rect">
            <a:avLst/>
          </a:prstGeom>
          <a:noFill/>
          <a:ln w="6350" cap="sq" cmpd="sng" algn="ctr">
            <a:solidFill>
              <a:schemeClr val="tx1">
                <a:lumMod val="75000"/>
                <a:lumOff val="25000"/>
              </a:schemeClr>
            </a:solidFill>
            <a:prstDash val="solid"/>
            <a:miter lim="800000"/>
          </a:ln>
          <a:effectLst/>
        </p:spPr>
        <p:txBody>
          <a:bodyPr/>
          <a:lstStyle/>
          <a:p>
            <a:endParaRPr lang="en-GB"/>
          </a:p>
        </p:txBody>
      </p:sp>
      <p:sp>
        <p:nvSpPr>
          <p:cNvPr id="3" name="Content Placeholder 2">
            <a:extLst>
              <a:ext uri="{FF2B5EF4-FFF2-40B4-BE49-F238E27FC236}">
                <a16:creationId xmlns:a16="http://schemas.microsoft.com/office/drawing/2014/main" id="{F0AC75EC-632F-8B73-21A5-78937E41D2C0}"/>
              </a:ext>
            </a:extLst>
          </p:cNvPr>
          <p:cNvSpPr>
            <a:spLocks noGrp="1"/>
          </p:cNvSpPr>
          <p:nvPr>
            <p:ph idx="1"/>
          </p:nvPr>
        </p:nvSpPr>
        <p:spPr>
          <a:xfrm>
            <a:off x="6403656" y="936416"/>
            <a:ext cx="4870512" cy="4985169"/>
          </a:xfrm>
        </p:spPr>
        <p:txBody>
          <a:bodyPr anchor="ctr">
            <a:normAutofit fontScale="85000" lnSpcReduction="20000"/>
          </a:bodyPr>
          <a:lstStyle/>
          <a:p>
            <a:r>
              <a:rPr lang="en-GB" sz="3200" dirty="0">
                <a:latin typeface="Arial" panose="020B0604020202020204" pitchFamily="34" charset="0"/>
                <a:cs typeface="Arial" panose="020B0604020202020204" pitchFamily="34" charset="0"/>
              </a:rPr>
              <a:t>What primary research methods would you use to help you launch your ‘subscription meal kit’ product?</a:t>
            </a:r>
          </a:p>
          <a:p>
            <a:endParaRPr lang="en-GB" sz="3200" dirty="0">
              <a:latin typeface="Arial" panose="020B0604020202020204" pitchFamily="34" charset="0"/>
              <a:cs typeface="Arial" panose="020B0604020202020204" pitchFamily="34" charset="0"/>
            </a:endParaRPr>
          </a:p>
          <a:p>
            <a:r>
              <a:rPr lang="en-GB" sz="3200" dirty="0">
                <a:latin typeface="Arial" panose="020B0604020202020204" pitchFamily="34" charset="0"/>
                <a:cs typeface="Arial" panose="020B0604020202020204" pitchFamily="34" charset="0"/>
              </a:rPr>
              <a:t>Which are qualitative and quantitative?</a:t>
            </a:r>
          </a:p>
          <a:p>
            <a:endParaRPr lang="en-GB" sz="3200" dirty="0">
              <a:latin typeface="Arial" panose="020B0604020202020204" pitchFamily="34" charset="0"/>
              <a:cs typeface="Arial" panose="020B0604020202020204" pitchFamily="34" charset="0"/>
            </a:endParaRPr>
          </a:p>
          <a:p>
            <a:r>
              <a:rPr lang="en-GB" sz="3200" dirty="0">
                <a:latin typeface="Arial" panose="020B0604020202020204" pitchFamily="34" charset="0"/>
                <a:cs typeface="Arial" panose="020B0604020202020204" pitchFamily="34" charset="0"/>
              </a:rPr>
              <a:t>How will the data you collect help you develop an effective marketing strategy?</a:t>
            </a:r>
          </a:p>
        </p:txBody>
      </p:sp>
    </p:spTree>
    <p:extLst>
      <p:ext uri="{BB962C8B-B14F-4D97-AF65-F5344CB8AC3E}">
        <p14:creationId xmlns:p14="http://schemas.microsoft.com/office/powerpoint/2010/main" val="24173429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0120F84-A866-4D9F-8B1C-9120A013D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id="{252FEFEF-6AC0-46B6-AC09-11FC56196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txBody>
          <a:bodyPr/>
          <a:lstStyle/>
          <a:p>
            <a:endParaRPr lang="en-GB"/>
          </a:p>
        </p:txBody>
      </p:sp>
      <p:sp>
        <p:nvSpPr>
          <p:cNvPr id="2" name="Title 1">
            <a:extLst>
              <a:ext uri="{FF2B5EF4-FFF2-40B4-BE49-F238E27FC236}">
                <a16:creationId xmlns:a16="http://schemas.microsoft.com/office/drawing/2014/main" id="{A0715598-2435-0B78-53CA-B3F333527039}"/>
              </a:ext>
            </a:extLst>
          </p:cNvPr>
          <p:cNvSpPr>
            <a:spLocks noGrp="1"/>
          </p:cNvSpPr>
          <p:nvPr>
            <p:ph type="title"/>
          </p:nvPr>
        </p:nvSpPr>
        <p:spPr>
          <a:xfrm>
            <a:off x="569626" y="248824"/>
            <a:ext cx="10398094" cy="1103214"/>
          </a:xfrm>
        </p:spPr>
        <p:txBody>
          <a:bodyPr>
            <a:normAutofit/>
          </a:bodyPr>
          <a:lstStyle/>
          <a:p>
            <a:r>
              <a:rPr lang="en-GB" b="1" dirty="0">
                <a:latin typeface="Arial" panose="020B0604020202020204" pitchFamily="34" charset="0"/>
                <a:cs typeface="Arial" panose="020B0604020202020204" pitchFamily="34" charset="0"/>
              </a:rPr>
              <a:t>Reliability of Data</a:t>
            </a:r>
          </a:p>
        </p:txBody>
      </p:sp>
      <p:sp>
        <p:nvSpPr>
          <p:cNvPr id="3" name="Content Placeholder 2">
            <a:extLst>
              <a:ext uri="{FF2B5EF4-FFF2-40B4-BE49-F238E27FC236}">
                <a16:creationId xmlns:a16="http://schemas.microsoft.com/office/drawing/2014/main" id="{AE65748F-B606-BD6F-1EFA-0670E731F548}"/>
              </a:ext>
            </a:extLst>
          </p:cNvPr>
          <p:cNvSpPr>
            <a:spLocks noGrp="1"/>
          </p:cNvSpPr>
          <p:nvPr>
            <p:ph idx="1"/>
          </p:nvPr>
        </p:nvSpPr>
        <p:spPr>
          <a:xfrm>
            <a:off x="689548" y="1578704"/>
            <a:ext cx="10637486" cy="4807348"/>
          </a:xfrm>
        </p:spPr>
        <p:txBody>
          <a:bodyPr>
            <a:normAutofit/>
          </a:bodyPr>
          <a:lstStyle/>
          <a:p>
            <a:r>
              <a:rPr lang="en-GB" sz="2800" dirty="0">
                <a:latin typeface="Arial" panose="020B0604020202020204" pitchFamily="34" charset="0"/>
                <a:cs typeface="Arial" panose="020B0604020202020204" pitchFamily="34" charset="0"/>
              </a:rPr>
              <a:t>The following factors can impact on the reliability of data:</a:t>
            </a:r>
          </a:p>
          <a:p>
            <a:pPr lvl="1"/>
            <a:r>
              <a:rPr lang="en-GB" sz="2800" dirty="0">
                <a:latin typeface="Arial" panose="020B0604020202020204" pitchFamily="34" charset="0"/>
                <a:cs typeface="Arial" panose="020B0604020202020204" pitchFamily="34" charset="0"/>
              </a:rPr>
              <a:t>Secondary data collected for a different purpose may not be as complete and reliable as primary data.</a:t>
            </a:r>
          </a:p>
          <a:p>
            <a:pPr lvl="1"/>
            <a:endParaRPr lang="en-GB" sz="2800" dirty="0">
              <a:latin typeface="Arial" panose="020B0604020202020204" pitchFamily="34" charset="0"/>
              <a:cs typeface="Arial" panose="020B0604020202020204" pitchFamily="34" charset="0"/>
            </a:endParaRPr>
          </a:p>
          <a:p>
            <a:pPr lvl="1"/>
            <a:r>
              <a:rPr lang="en-GB" sz="2800" dirty="0">
                <a:latin typeface="Arial" panose="020B0604020202020204" pitchFamily="34" charset="0"/>
                <a:cs typeface="Arial" panose="020B0604020202020204" pitchFamily="34" charset="0"/>
              </a:rPr>
              <a:t>Data from a secondary source may have bias or less rigorous collection and analysis methodology.</a:t>
            </a:r>
          </a:p>
          <a:p>
            <a:pPr lvl="1"/>
            <a:endParaRPr lang="en-GB" sz="2800" dirty="0">
              <a:latin typeface="Arial" panose="020B0604020202020204" pitchFamily="34" charset="0"/>
              <a:cs typeface="Arial" panose="020B0604020202020204" pitchFamily="34" charset="0"/>
            </a:endParaRPr>
          </a:p>
          <a:p>
            <a:pPr lvl="1"/>
            <a:r>
              <a:rPr lang="en-GB" sz="2800" dirty="0">
                <a:latin typeface="Arial" panose="020B0604020202020204" pitchFamily="34" charset="0"/>
                <a:cs typeface="Arial" panose="020B0604020202020204" pitchFamily="34" charset="0"/>
              </a:rPr>
              <a:t>Most research is based on sampling techniques. Unrepresentative samples will produce unreliable data.</a:t>
            </a:r>
          </a:p>
          <a:p>
            <a:endParaRPr lang="en-GB" sz="2400" dirty="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BF455157-360F-564A-5024-D913B4C46106}"/>
              </a:ext>
            </a:extLst>
          </p:cNvPr>
          <p:cNvSpPr>
            <a:spLocks noGrp="1"/>
          </p:cNvSpPr>
          <p:nvPr>
            <p:ph type="sldNum" sz="quarter" idx="12"/>
          </p:nvPr>
        </p:nvSpPr>
        <p:spPr>
          <a:xfrm>
            <a:off x="9504680" y="6221173"/>
            <a:ext cx="1463040" cy="274320"/>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3A98EE3D-8CD1-4C3F-BD1C-C98C9596463C}" type="slidenum">
              <a:rPr kumimoji="0" lang="en-US" b="0" i="0" u="none" strike="noStrike" kern="1200" cap="none" spc="0" normalizeH="0" baseline="0" noProof="0" smtClean="0">
                <a:ln>
                  <a:noFill/>
                </a:ln>
                <a:effectLst/>
                <a:uLnTx/>
                <a:uFillTx/>
                <a:latin typeface="Franklin Gothic Book" panose="020B0502020104020203"/>
                <a:ea typeface="+mn-ea"/>
                <a:cs typeface="+mn-cs"/>
              </a:rPr>
              <a:pPr marL="0" marR="0" lvl="0" indent="0" defTabSz="914400" rtl="0" eaLnBrk="1" fontAlgn="auto" latinLnBrk="0" hangingPunct="1">
                <a:spcBef>
                  <a:spcPts val="0"/>
                </a:spcBef>
                <a:spcAft>
                  <a:spcPts val="600"/>
                </a:spcAft>
                <a:buClrTx/>
                <a:buSzTx/>
                <a:buFontTx/>
                <a:buNone/>
                <a:tabLst/>
                <a:defRPr/>
              </a:pPr>
              <a:t>22</a:t>
            </a:fld>
            <a:endParaRPr kumimoji="0" lang="en-US" b="0" i="0" u="none" strike="noStrike" kern="1200" cap="none" spc="0" normalizeH="0" baseline="0" noProof="0">
              <a:ln>
                <a:noFill/>
              </a:ln>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732350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B255E13-5650-1B04-144F-61B627815B54}"/>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15ED84E1-4C1B-932A-927A-00935B34B6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id="{48531694-67E2-FC55-9249-496AE50A9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txBody>
          <a:bodyPr/>
          <a:lstStyle/>
          <a:p>
            <a:endParaRPr lang="en-GB"/>
          </a:p>
        </p:txBody>
      </p:sp>
      <p:sp>
        <p:nvSpPr>
          <p:cNvPr id="2" name="Title 1">
            <a:extLst>
              <a:ext uri="{FF2B5EF4-FFF2-40B4-BE49-F238E27FC236}">
                <a16:creationId xmlns:a16="http://schemas.microsoft.com/office/drawing/2014/main" id="{990B676A-431D-2CA0-E5D3-BA06F55D46EE}"/>
              </a:ext>
            </a:extLst>
          </p:cNvPr>
          <p:cNvSpPr>
            <a:spLocks noGrp="1"/>
          </p:cNvSpPr>
          <p:nvPr>
            <p:ph type="title"/>
          </p:nvPr>
        </p:nvSpPr>
        <p:spPr>
          <a:xfrm>
            <a:off x="569626" y="248824"/>
            <a:ext cx="10398094" cy="1103214"/>
          </a:xfrm>
        </p:spPr>
        <p:txBody>
          <a:bodyPr>
            <a:normAutofit/>
          </a:bodyPr>
          <a:lstStyle/>
          <a:p>
            <a:r>
              <a:rPr lang="en-GB" b="1" dirty="0">
                <a:latin typeface="Arial" panose="020B0604020202020204" pitchFamily="34" charset="0"/>
                <a:cs typeface="Arial" panose="020B0604020202020204" pitchFamily="34" charset="0"/>
              </a:rPr>
              <a:t>RELIABILITY OF DATA</a:t>
            </a:r>
          </a:p>
        </p:txBody>
      </p:sp>
      <p:sp>
        <p:nvSpPr>
          <p:cNvPr id="3" name="Content Placeholder 2">
            <a:extLst>
              <a:ext uri="{FF2B5EF4-FFF2-40B4-BE49-F238E27FC236}">
                <a16:creationId xmlns:a16="http://schemas.microsoft.com/office/drawing/2014/main" id="{E76FACD4-9CAA-1C51-8754-4B89182276F9}"/>
              </a:ext>
            </a:extLst>
          </p:cNvPr>
          <p:cNvSpPr>
            <a:spLocks noGrp="1"/>
          </p:cNvSpPr>
          <p:nvPr>
            <p:ph idx="1"/>
          </p:nvPr>
        </p:nvSpPr>
        <p:spPr>
          <a:xfrm>
            <a:off x="689548" y="1578704"/>
            <a:ext cx="10637486" cy="4807348"/>
          </a:xfrm>
        </p:spPr>
        <p:txBody>
          <a:bodyPr>
            <a:normAutofit/>
          </a:bodyPr>
          <a:lstStyle/>
          <a:p>
            <a:pPr lvl="1"/>
            <a:r>
              <a:rPr lang="en-GB" sz="2400" b="1" dirty="0">
                <a:latin typeface="Arial" panose="020B0604020202020204" pitchFamily="34" charset="0"/>
                <a:cs typeface="Arial" panose="020B0604020202020204" pitchFamily="34" charset="0"/>
              </a:rPr>
              <a:t>Timeliness </a:t>
            </a:r>
            <a:r>
              <a:rPr lang="en-GB" sz="2400" dirty="0">
                <a:latin typeface="Arial" panose="020B0604020202020204" pitchFamily="34" charset="0"/>
                <a:cs typeface="Arial" panose="020B0604020202020204" pitchFamily="34" charset="0"/>
              </a:rPr>
              <a:t>– Older data may not be accurate, especially in a dynamic environment.</a:t>
            </a:r>
          </a:p>
          <a:p>
            <a:pPr marL="355600" lvl="1" indent="0">
              <a:buNone/>
            </a:pPr>
            <a:endParaRPr lang="en-GB" sz="2400" dirty="0">
              <a:latin typeface="Arial" panose="020B0604020202020204" pitchFamily="34" charset="0"/>
              <a:cs typeface="Arial" panose="020B0604020202020204" pitchFamily="34" charset="0"/>
            </a:endParaRPr>
          </a:p>
          <a:p>
            <a:pPr lvl="1"/>
            <a:r>
              <a:rPr lang="en-GB" sz="2400" b="1" dirty="0">
                <a:latin typeface="Arial" panose="020B0604020202020204" pitchFamily="34" charset="0"/>
                <a:cs typeface="Arial" panose="020B0604020202020204" pitchFamily="34" charset="0"/>
              </a:rPr>
              <a:t>Bias -</a:t>
            </a:r>
            <a:r>
              <a:rPr lang="en-GB" sz="2400" dirty="0">
                <a:latin typeface="Arial" panose="020B0604020202020204" pitchFamily="34" charset="0"/>
                <a:cs typeface="Arial" panose="020B0604020202020204" pitchFamily="34" charset="0"/>
              </a:rPr>
              <a:t> Researchers may introduce bias in surveys by influencing responses with their attitudes, body language etc.. Or ignoring data that doesn’t fit with their needs.</a:t>
            </a:r>
          </a:p>
          <a:p>
            <a:pPr lvl="1"/>
            <a:endParaRPr lang="en-GB" sz="2400" dirty="0">
              <a:latin typeface="Arial" panose="020B0604020202020204" pitchFamily="34" charset="0"/>
              <a:cs typeface="Arial" panose="020B0604020202020204" pitchFamily="34" charset="0"/>
            </a:endParaRPr>
          </a:p>
          <a:p>
            <a:pPr lvl="1"/>
            <a:r>
              <a:rPr lang="en-GB" sz="2400" b="1" dirty="0">
                <a:latin typeface="Arial" panose="020B0604020202020204" pitchFamily="34" charset="0"/>
                <a:cs typeface="Arial" panose="020B0604020202020204" pitchFamily="34" charset="0"/>
              </a:rPr>
              <a:t>Accuracy</a:t>
            </a:r>
            <a:r>
              <a:rPr lang="en-GB" sz="2400" dirty="0">
                <a:latin typeface="Arial" panose="020B0604020202020204" pitchFamily="34" charset="0"/>
                <a:cs typeface="Arial" panose="020B0604020202020204" pitchFamily="34" charset="0"/>
              </a:rPr>
              <a:t> - Internet sources are often inaccurate.</a:t>
            </a:r>
          </a:p>
          <a:p>
            <a:pPr lvl="1"/>
            <a:endParaRPr lang="en-GB" sz="2400" dirty="0">
              <a:latin typeface="Arial" panose="020B0604020202020204" pitchFamily="34" charset="0"/>
              <a:cs typeface="Arial" panose="020B0604020202020204" pitchFamily="34" charset="0"/>
            </a:endParaRPr>
          </a:p>
          <a:p>
            <a:pPr lvl="1"/>
            <a:r>
              <a:rPr lang="en-GB" sz="2400" b="1" dirty="0">
                <a:latin typeface="Arial" panose="020B0604020202020204" pitchFamily="34" charset="0"/>
                <a:cs typeface="Arial" panose="020B0604020202020204" pitchFamily="34" charset="0"/>
              </a:rPr>
              <a:t>Validity</a:t>
            </a:r>
            <a:r>
              <a:rPr lang="en-GB" sz="2400" dirty="0">
                <a:latin typeface="Arial" panose="020B0604020202020204" pitchFamily="34" charset="0"/>
                <a:cs typeface="Arial" panose="020B0604020202020204" pitchFamily="34" charset="0"/>
              </a:rPr>
              <a:t> – the data collection methods must accurately address the research question.</a:t>
            </a:r>
          </a:p>
          <a:p>
            <a:endParaRPr lang="en-GB" sz="2400" dirty="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881C0D02-A271-7721-374A-221FF87465C4}"/>
              </a:ext>
            </a:extLst>
          </p:cNvPr>
          <p:cNvSpPr>
            <a:spLocks noGrp="1"/>
          </p:cNvSpPr>
          <p:nvPr>
            <p:ph type="sldNum" sz="quarter" idx="12"/>
          </p:nvPr>
        </p:nvSpPr>
        <p:spPr>
          <a:xfrm>
            <a:off x="9504680" y="6221173"/>
            <a:ext cx="1463040" cy="274320"/>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3A98EE3D-8CD1-4C3F-BD1C-C98C9596463C}" type="slidenum">
              <a:rPr kumimoji="0" lang="en-US" b="0" i="0" u="none" strike="noStrike" kern="1200" cap="none" spc="0" normalizeH="0" baseline="0" noProof="0" smtClean="0">
                <a:ln>
                  <a:noFill/>
                </a:ln>
                <a:effectLst/>
                <a:uLnTx/>
                <a:uFillTx/>
                <a:latin typeface="Franklin Gothic Book" panose="020B0502020104020203"/>
                <a:ea typeface="+mn-ea"/>
                <a:cs typeface="+mn-cs"/>
              </a:rPr>
              <a:pPr marL="0" marR="0" lvl="0" indent="0" defTabSz="914400" rtl="0" eaLnBrk="1" fontAlgn="auto" latinLnBrk="0" hangingPunct="1">
                <a:spcBef>
                  <a:spcPts val="0"/>
                </a:spcBef>
                <a:spcAft>
                  <a:spcPts val="600"/>
                </a:spcAft>
                <a:buClrTx/>
                <a:buSzTx/>
                <a:buFontTx/>
                <a:buNone/>
                <a:tabLst/>
                <a:defRPr/>
              </a:pPr>
              <a:t>23</a:t>
            </a:fld>
            <a:endParaRPr kumimoji="0" lang="en-US" b="0" i="0" u="none" strike="noStrike" kern="1200" cap="none" spc="0" normalizeH="0" baseline="0" noProof="0">
              <a:ln>
                <a:noFill/>
              </a:ln>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8423283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0120F84-A866-4D9F-8B1C-9120A013D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id="{252FEFEF-6AC0-46B6-AC09-11FC56196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txBody>
          <a:bodyPr/>
          <a:lstStyle/>
          <a:p>
            <a:endParaRPr lang="en-GB"/>
          </a:p>
        </p:txBody>
      </p:sp>
      <p:sp>
        <p:nvSpPr>
          <p:cNvPr id="2" name="Title 1">
            <a:extLst>
              <a:ext uri="{FF2B5EF4-FFF2-40B4-BE49-F238E27FC236}">
                <a16:creationId xmlns:a16="http://schemas.microsoft.com/office/drawing/2014/main" id="{A0715598-2435-0B78-53CA-B3F333527039}"/>
              </a:ext>
            </a:extLst>
          </p:cNvPr>
          <p:cNvSpPr>
            <a:spLocks noGrp="1"/>
          </p:cNvSpPr>
          <p:nvPr>
            <p:ph type="title"/>
          </p:nvPr>
        </p:nvSpPr>
        <p:spPr>
          <a:xfrm>
            <a:off x="569626" y="248824"/>
            <a:ext cx="10398094" cy="1103214"/>
          </a:xfrm>
        </p:spPr>
        <p:txBody>
          <a:bodyPr>
            <a:normAutofit/>
          </a:bodyPr>
          <a:lstStyle/>
          <a:p>
            <a:r>
              <a:rPr lang="en-GB" b="1">
                <a:latin typeface="Arial" panose="020B0604020202020204" pitchFamily="34" charset="0"/>
                <a:cs typeface="Arial" panose="020B0604020202020204" pitchFamily="34" charset="0"/>
              </a:rPr>
              <a:t>VIDEO LINKS</a:t>
            </a:r>
            <a:endParaRPr lang="en-GB"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E65748F-B606-BD6F-1EFA-0670E731F548}"/>
              </a:ext>
            </a:extLst>
          </p:cNvPr>
          <p:cNvSpPr>
            <a:spLocks noGrp="1"/>
          </p:cNvSpPr>
          <p:nvPr>
            <p:ph idx="1"/>
          </p:nvPr>
        </p:nvSpPr>
        <p:spPr>
          <a:xfrm>
            <a:off x="689548" y="1578704"/>
            <a:ext cx="10637486" cy="4807348"/>
          </a:xfrm>
        </p:spPr>
        <p:txBody>
          <a:bodyPr>
            <a:normAutofit lnSpcReduction="10000"/>
          </a:bodyPr>
          <a:lstStyle/>
          <a:p>
            <a:pPr lvl="1"/>
            <a:r>
              <a:rPr lang="en-GB" sz="2400" b="1" dirty="0">
                <a:latin typeface="Arial" panose="020B0604020202020204" pitchFamily="34" charset="0"/>
                <a:cs typeface="Arial" panose="020B0604020202020204" pitchFamily="34" charset="0"/>
              </a:rPr>
              <a:t>The following YouTube videos explain the concept of marketing research with some useful examples.</a:t>
            </a:r>
            <a:endParaRPr lang="en-GB" sz="2400" dirty="0">
              <a:latin typeface="Arial" panose="020B0604020202020204" pitchFamily="34" charset="0"/>
              <a:cs typeface="Arial" panose="020B0604020202020204" pitchFamily="34" charset="0"/>
            </a:endParaRPr>
          </a:p>
          <a:p>
            <a:pPr marL="355600" lvl="1" indent="0">
              <a:buNone/>
            </a:pPr>
            <a:endParaRPr lang="en-GB" sz="2400" dirty="0">
              <a:latin typeface="Arial" panose="020B0604020202020204" pitchFamily="34" charset="0"/>
              <a:cs typeface="Arial" panose="020B0604020202020204" pitchFamily="34" charset="0"/>
            </a:endParaRPr>
          </a:p>
          <a:p>
            <a:pPr lvl="1"/>
            <a:r>
              <a:rPr lang="en-GB" sz="2400" dirty="0">
                <a:latin typeface="Arial" panose="020B0604020202020204" pitchFamily="34" charset="0"/>
                <a:cs typeface="Arial" panose="020B0604020202020204" pitchFamily="34" charset="0"/>
              </a:rPr>
              <a:t>Remember market research is an important aspect of the marketing function that helps businesses make informed business decisions on which markets to enter and how to develop effective marketing strategies in competitive markets. </a:t>
            </a:r>
          </a:p>
          <a:p>
            <a:pPr lvl="1"/>
            <a:endParaRPr lang="en-GB" sz="2400" dirty="0">
              <a:latin typeface="Arial" panose="020B0604020202020204" pitchFamily="34" charset="0"/>
              <a:cs typeface="Arial" panose="020B0604020202020204" pitchFamily="34" charset="0"/>
            </a:endParaRPr>
          </a:p>
          <a:p>
            <a:pPr lvl="1"/>
            <a:r>
              <a:rPr lang="en-GB" sz="2400" dirty="0">
                <a:latin typeface="Arial" panose="020B0604020202020204" pitchFamily="34" charset="0"/>
                <a:cs typeface="Arial" panose="020B0604020202020204" pitchFamily="34" charset="0"/>
              </a:rPr>
              <a:t>Conducting market research is a key way the marketing department contributes towards achieving overall business goals.</a:t>
            </a:r>
          </a:p>
          <a:p>
            <a:pPr lvl="1"/>
            <a:endParaRPr lang="en-GB" sz="2400" dirty="0">
              <a:latin typeface="Arial" panose="020B0604020202020204" pitchFamily="34" charset="0"/>
              <a:cs typeface="Arial" panose="020B0604020202020204" pitchFamily="34" charset="0"/>
            </a:endParaRPr>
          </a:p>
          <a:p>
            <a:pPr lvl="1"/>
            <a:r>
              <a:rPr lang="en-GB" sz="2400" dirty="0">
                <a:latin typeface="Arial" panose="020B0604020202020204" pitchFamily="34" charset="0"/>
                <a:cs typeface="Arial" panose="020B0604020202020204" pitchFamily="34" charset="0"/>
              </a:rPr>
              <a:t>YOU CAN USE THIS IN ASSIGNMENT 2  – SECTION 1- </a:t>
            </a:r>
            <a:r>
              <a:rPr lang="en-GB" sz="2400" cap="all" dirty="0">
                <a:latin typeface="Arial" panose="020B0604020202020204" pitchFamily="34" charset="0"/>
                <a:cs typeface="Arial" panose="020B0604020202020204" pitchFamily="34" charset="0"/>
              </a:rPr>
              <a:t>How does marketing contribute towards overall business goals.  </a:t>
            </a:r>
          </a:p>
          <a:p>
            <a:endParaRPr lang="en-GB" sz="2400" dirty="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BF455157-360F-564A-5024-D913B4C46106}"/>
              </a:ext>
            </a:extLst>
          </p:cNvPr>
          <p:cNvSpPr>
            <a:spLocks noGrp="1"/>
          </p:cNvSpPr>
          <p:nvPr>
            <p:ph type="sldNum" sz="quarter" idx="12"/>
          </p:nvPr>
        </p:nvSpPr>
        <p:spPr>
          <a:xfrm>
            <a:off x="9504680" y="6221173"/>
            <a:ext cx="1463040" cy="274320"/>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3A98EE3D-8CD1-4C3F-BD1C-C98C9596463C}" type="slidenum">
              <a:rPr kumimoji="0" lang="en-US" b="0" i="0" u="none" strike="noStrike" kern="1200" cap="none" spc="0" normalizeH="0" baseline="0" noProof="0" smtClean="0">
                <a:ln>
                  <a:noFill/>
                </a:ln>
                <a:effectLst/>
                <a:uLnTx/>
                <a:uFillTx/>
                <a:latin typeface="Franklin Gothic Book" panose="020B0502020104020203"/>
                <a:ea typeface="+mn-ea"/>
                <a:cs typeface="+mn-cs"/>
              </a:rPr>
              <a:pPr marL="0" marR="0" lvl="0" indent="0" defTabSz="914400" rtl="0" eaLnBrk="1" fontAlgn="auto" latinLnBrk="0" hangingPunct="1">
                <a:spcBef>
                  <a:spcPts val="0"/>
                </a:spcBef>
                <a:spcAft>
                  <a:spcPts val="600"/>
                </a:spcAft>
                <a:buClrTx/>
                <a:buSzTx/>
                <a:buFontTx/>
                <a:buNone/>
                <a:tabLst/>
                <a:defRPr/>
              </a:pPr>
              <a:t>24</a:t>
            </a:fld>
            <a:endParaRPr kumimoji="0" lang="en-US" b="0" i="0" u="none" strike="noStrike" kern="1200" cap="none" spc="0" normalizeH="0" baseline="0" noProof="0">
              <a:ln>
                <a:noFill/>
              </a:ln>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32882226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1D4D2C8-CFF1-4895-5819-1845FD3DDF1A}"/>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1CC663FB-CAD0-8361-364C-6A9E9019EC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id="{72E532F7-EBF9-888D-62C6-AFEFBD2435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txBody>
          <a:bodyPr/>
          <a:lstStyle/>
          <a:p>
            <a:endParaRPr lang="en-GB"/>
          </a:p>
        </p:txBody>
      </p:sp>
      <p:sp>
        <p:nvSpPr>
          <p:cNvPr id="2" name="Title 1">
            <a:extLst>
              <a:ext uri="{FF2B5EF4-FFF2-40B4-BE49-F238E27FC236}">
                <a16:creationId xmlns:a16="http://schemas.microsoft.com/office/drawing/2014/main" id="{7F683F22-F4C3-6FFD-C93F-95F9DCEF2BDA}"/>
              </a:ext>
            </a:extLst>
          </p:cNvPr>
          <p:cNvSpPr>
            <a:spLocks noGrp="1"/>
          </p:cNvSpPr>
          <p:nvPr>
            <p:ph type="title"/>
          </p:nvPr>
        </p:nvSpPr>
        <p:spPr>
          <a:xfrm>
            <a:off x="569626" y="248824"/>
            <a:ext cx="10398094" cy="1103214"/>
          </a:xfrm>
        </p:spPr>
        <p:txBody>
          <a:bodyPr>
            <a:normAutofit/>
          </a:bodyPr>
          <a:lstStyle/>
          <a:p>
            <a:endParaRPr lang="en-GB" b="1" dirty="0">
              <a:latin typeface="Arial" panose="020B0604020202020204" pitchFamily="34" charset="0"/>
              <a:cs typeface="Arial" panose="020B0604020202020204" pitchFamily="34" charset="0"/>
            </a:endParaRPr>
          </a:p>
        </p:txBody>
      </p:sp>
      <p:pic>
        <p:nvPicPr>
          <p:cNvPr id="4" name="Online Media 3" title="Market Research | The Purpose of Market Research Explained | Lego, Gymshark &amp; Apple Examples">
            <a:hlinkClick r:id="" action="ppaction://media"/>
            <a:extLst>
              <a:ext uri="{FF2B5EF4-FFF2-40B4-BE49-F238E27FC236}">
                <a16:creationId xmlns:a16="http://schemas.microsoft.com/office/drawing/2014/main" id="{7EB55BBF-26B8-9F6C-484D-5F10F7033FC8}"/>
              </a:ext>
            </a:extLst>
          </p:cNvPr>
          <p:cNvPicPr>
            <a:picLocks noGrp="1" noRot="1" noChangeAspect="1"/>
          </p:cNvPicPr>
          <p:nvPr>
            <p:ph idx="1"/>
            <a:videoFile r:link="rId1"/>
          </p:nvPr>
        </p:nvPicPr>
        <p:blipFill>
          <a:blip r:embed="rId4"/>
          <a:stretch>
            <a:fillRect/>
          </a:stretch>
        </p:blipFill>
        <p:spPr>
          <a:xfrm>
            <a:off x="163135" y="76893"/>
            <a:ext cx="11865729" cy="6704214"/>
          </a:xfrm>
          <a:prstGeom prst="rect">
            <a:avLst/>
          </a:prstGeom>
        </p:spPr>
      </p:pic>
      <p:sp>
        <p:nvSpPr>
          <p:cNvPr id="5" name="Slide Number Placeholder 4">
            <a:extLst>
              <a:ext uri="{FF2B5EF4-FFF2-40B4-BE49-F238E27FC236}">
                <a16:creationId xmlns:a16="http://schemas.microsoft.com/office/drawing/2014/main" id="{A0BC2878-299D-9437-9723-0B1F7EBA131E}"/>
              </a:ext>
            </a:extLst>
          </p:cNvPr>
          <p:cNvSpPr>
            <a:spLocks noGrp="1"/>
          </p:cNvSpPr>
          <p:nvPr>
            <p:ph type="sldNum" sz="quarter" idx="12"/>
          </p:nvPr>
        </p:nvSpPr>
        <p:spPr>
          <a:xfrm>
            <a:off x="9504680" y="6221173"/>
            <a:ext cx="1463040" cy="274320"/>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3A98EE3D-8CD1-4C3F-BD1C-C98C9596463C}" type="slidenum">
              <a:rPr kumimoji="0" lang="en-US" b="0" i="0" u="none" strike="noStrike" kern="1200" cap="none" spc="0" normalizeH="0" baseline="0" noProof="0" smtClean="0">
                <a:ln>
                  <a:noFill/>
                </a:ln>
                <a:effectLst/>
                <a:uLnTx/>
                <a:uFillTx/>
                <a:latin typeface="Franklin Gothic Book" panose="020B0502020104020203"/>
                <a:ea typeface="+mn-ea"/>
                <a:cs typeface="+mn-cs"/>
              </a:rPr>
              <a:pPr marL="0" marR="0" lvl="0" indent="0" defTabSz="914400" rtl="0" eaLnBrk="1" fontAlgn="auto" latinLnBrk="0" hangingPunct="1">
                <a:spcBef>
                  <a:spcPts val="0"/>
                </a:spcBef>
                <a:spcAft>
                  <a:spcPts val="600"/>
                </a:spcAft>
                <a:buClrTx/>
                <a:buSzTx/>
                <a:buFontTx/>
                <a:buNone/>
                <a:tabLst/>
                <a:defRPr/>
              </a:pPr>
              <a:t>25</a:t>
            </a:fld>
            <a:endParaRPr kumimoji="0" lang="en-US" b="0" i="0" u="none" strike="noStrike" kern="1200" cap="none" spc="0" normalizeH="0" baseline="0" noProof="0">
              <a:ln>
                <a:noFill/>
              </a:ln>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3134154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FC160D5-7F6A-FB9D-CF9B-B1099D4E7F2C}"/>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ECB0C4F0-7529-66C5-83EE-287F7D3C11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id="{542F7101-6612-E288-36BA-752CEC1ACB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txBody>
          <a:bodyPr/>
          <a:lstStyle/>
          <a:p>
            <a:endParaRPr lang="en-GB"/>
          </a:p>
        </p:txBody>
      </p:sp>
      <p:sp>
        <p:nvSpPr>
          <p:cNvPr id="2" name="Title 1">
            <a:extLst>
              <a:ext uri="{FF2B5EF4-FFF2-40B4-BE49-F238E27FC236}">
                <a16:creationId xmlns:a16="http://schemas.microsoft.com/office/drawing/2014/main" id="{3707CE74-8094-8BD4-5A24-9BF14E8BBFF7}"/>
              </a:ext>
            </a:extLst>
          </p:cNvPr>
          <p:cNvSpPr>
            <a:spLocks noGrp="1"/>
          </p:cNvSpPr>
          <p:nvPr>
            <p:ph type="title"/>
          </p:nvPr>
        </p:nvSpPr>
        <p:spPr>
          <a:xfrm>
            <a:off x="569626" y="248824"/>
            <a:ext cx="10398094" cy="1103214"/>
          </a:xfrm>
        </p:spPr>
        <p:txBody>
          <a:bodyPr>
            <a:normAutofit/>
          </a:bodyPr>
          <a:lstStyle/>
          <a:p>
            <a:endParaRPr lang="en-GB" b="1" dirty="0">
              <a:latin typeface="Arial" panose="020B0604020202020204" pitchFamily="34" charset="0"/>
              <a:cs typeface="Arial" panose="020B0604020202020204" pitchFamily="34" charset="0"/>
            </a:endParaRPr>
          </a:p>
        </p:txBody>
      </p:sp>
      <p:pic>
        <p:nvPicPr>
          <p:cNvPr id="4" name="Online Media 3" title="Secondary Market Research Explained | Internet Research, External Reports,  &amp; Internal Sources.">
            <a:hlinkClick r:id="" action="ppaction://media"/>
            <a:extLst>
              <a:ext uri="{FF2B5EF4-FFF2-40B4-BE49-F238E27FC236}">
                <a16:creationId xmlns:a16="http://schemas.microsoft.com/office/drawing/2014/main" id="{BE118B1B-B549-77CA-DD96-8C13BE9F9A6C}"/>
              </a:ext>
            </a:extLst>
          </p:cNvPr>
          <p:cNvPicPr>
            <a:picLocks noGrp="1" noRot="1" noChangeAspect="1"/>
          </p:cNvPicPr>
          <p:nvPr>
            <p:ph idx="1"/>
            <a:videoFile r:link="rId1"/>
          </p:nvPr>
        </p:nvPicPr>
        <p:blipFill>
          <a:blip r:embed="rId3"/>
          <a:stretch>
            <a:fillRect/>
          </a:stretch>
        </p:blipFill>
        <p:spPr>
          <a:xfrm>
            <a:off x="138437" y="83243"/>
            <a:ext cx="11843251" cy="6691514"/>
          </a:xfrm>
          <a:prstGeom prst="rect">
            <a:avLst/>
          </a:prstGeom>
        </p:spPr>
      </p:pic>
      <p:sp>
        <p:nvSpPr>
          <p:cNvPr id="5" name="Slide Number Placeholder 4">
            <a:extLst>
              <a:ext uri="{FF2B5EF4-FFF2-40B4-BE49-F238E27FC236}">
                <a16:creationId xmlns:a16="http://schemas.microsoft.com/office/drawing/2014/main" id="{B8E31425-F608-E512-6FDF-AFEA023C26C1}"/>
              </a:ext>
            </a:extLst>
          </p:cNvPr>
          <p:cNvSpPr>
            <a:spLocks noGrp="1"/>
          </p:cNvSpPr>
          <p:nvPr>
            <p:ph type="sldNum" sz="quarter" idx="12"/>
          </p:nvPr>
        </p:nvSpPr>
        <p:spPr>
          <a:xfrm>
            <a:off x="9504680" y="6221173"/>
            <a:ext cx="1463040" cy="274320"/>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3A98EE3D-8CD1-4C3F-BD1C-C98C9596463C}" type="slidenum">
              <a:rPr kumimoji="0" lang="en-US" b="0" i="0" u="none" strike="noStrike" kern="1200" cap="none" spc="0" normalizeH="0" baseline="0" noProof="0" smtClean="0">
                <a:ln>
                  <a:noFill/>
                </a:ln>
                <a:effectLst/>
                <a:uLnTx/>
                <a:uFillTx/>
                <a:latin typeface="Franklin Gothic Book" panose="020B0502020104020203"/>
                <a:ea typeface="+mn-ea"/>
                <a:cs typeface="+mn-cs"/>
              </a:rPr>
              <a:pPr marL="0" marR="0" lvl="0" indent="0" defTabSz="914400" rtl="0" eaLnBrk="1" fontAlgn="auto" latinLnBrk="0" hangingPunct="1">
                <a:spcBef>
                  <a:spcPts val="0"/>
                </a:spcBef>
                <a:spcAft>
                  <a:spcPts val="600"/>
                </a:spcAft>
                <a:buClrTx/>
                <a:buSzTx/>
                <a:buFontTx/>
                <a:buNone/>
                <a:tabLst/>
                <a:defRPr/>
              </a:pPr>
              <a:t>26</a:t>
            </a:fld>
            <a:endParaRPr kumimoji="0" lang="en-US" b="0" i="0" u="none" strike="noStrike" kern="1200" cap="none" spc="0" normalizeH="0" baseline="0" noProof="0">
              <a:ln>
                <a:noFill/>
              </a:ln>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3782406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6DF66BF-7F5B-731E-F5CD-0BE91BD92865}"/>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6D697B14-9E54-5DBD-4664-7CA30444C0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id="{BE0A8405-E8EE-3056-AE3B-772BC00302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txBody>
          <a:bodyPr/>
          <a:lstStyle/>
          <a:p>
            <a:endParaRPr lang="en-GB"/>
          </a:p>
        </p:txBody>
      </p:sp>
      <p:sp>
        <p:nvSpPr>
          <p:cNvPr id="2" name="Title 1">
            <a:extLst>
              <a:ext uri="{FF2B5EF4-FFF2-40B4-BE49-F238E27FC236}">
                <a16:creationId xmlns:a16="http://schemas.microsoft.com/office/drawing/2014/main" id="{56623A4E-17D8-8024-2683-43E51B3FE64F}"/>
              </a:ext>
            </a:extLst>
          </p:cNvPr>
          <p:cNvSpPr>
            <a:spLocks noGrp="1"/>
          </p:cNvSpPr>
          <p:nvPr>
            <p:ph type="title"/>
          </p:nvPr>
        </p:nvSpPr>
        <p:spPr>
          <a:xfrm>
            <a:off x="569626" y="248824"/>
            <a:ext cx="10398094" cy="1103214"/>
          </a:xfrm>
        </p:spPr>
        <p:txBody>
          <a:bodyPr>
            <a:normAutofit/>
          </a:bodyPr>
          <a:lstStyle/>
          <a:p>
            <a:endParaRPr lang="en-GB" b="1" dirty="0">
              <a:latin typeface="Arial" panose="020B0604020202020204" pitchFamily="34" charset="0"/>
              <a:cs typeface="Arial" panose="020B0604020202020204" pitchFamily="34" charset="0"/>
            </a:endParaRPr>
          </a:p>
        </p:txBody>
      </p:sp>
      <p:pic>
        <p:nvPicPr>
          <p:cNvPr id="4" name="Online Media 3" title="Primary Market Research Explained | Surveys, Focus Groups, Observations, and Test Marketing">
            <a:hlinkClick r:id="" action="ppaction://media"/>
            <a:extLst>
              <a:ext uri="{FF2B5EF4-FFF2-40B4-BE49-F238E27FC236}">
                <a16:creationId xmlns:a16="http://schemas.microsoft.com/office/drawing/2014/main" id="{F6AE0569-445E-AC2D-AB13-2BE700CF7AA4}"/>
              </a:ext>
            </a:extLst>
          </p:cNvPr>
          <p:cNvPicPr>
            <a:picLocks noGrp="1" noRot="1" noChangeAspect="1"/>
          </p:cNvPicPr>
          <p:nvPr>
            <p:ph idx="1"/>
            <a:videoFile r:link="rId1"/>
          </p:nvPr>
        </p:nvPicPr>
        <p:blipFill>
          <a:blip r:embed="rId4"/>
          <a:stretch>
            <a:fillRect/>
          </a:stretch>
        </p:blipFill>
        <p:spPr>
          <a:xfrm>
            <a:off x="144332" y="66268"/>
            <a:ext cx="11903335" cy="6725463"/>
          </a:xfrm>
          <a:prstGeom prst="rect">
            <a:avLst/>
          </a:prstGeom>
        </p:spPr>
      </p:pic>
      <p:sp>
        <p:nvSpPr>
          <p:cNvPr id="5" name="Slide Number Placeholder 4">
            <a:extLst>
              <a:ext uri="{FF2B5EF4-FFF2-40B4-BE49-F238E27FC236}">
                <a16:creationId xmlns:a16="http://schemas.microsoft.com/office/drawing/2014/main" id="{12980072-B7A1-662E-54E4-D06432220039}"/>
              </a:ext>
            </a:extLst>
          </p:cNvPr>
          <p:cNvSpPr>
            <a:spLocks noGrp="1"/>
          </p:cNvSpPr>
          <p:nvPr>
            <p:ph type="sldNum" sz="quarter" idx="12"/>
          </p:nvPr>
        </p:nvSpPr>
        <p:spPr>
          <a:xfrm>
            <a:off x="9504680" y="6221173"/>
            <a:ext cx="1463040" cy="274320"/>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3A98EE3D-8CD1-4C3F-BD1C-C98C9596463C}" type="slidenum">
              <a:rPr kumimoji="0" lang="en-US" b="0" i="0" u="none" strike="noStrike" kern="1200" cap="none" spc="0" normalizeH="0" baseline="0" noProof="0" smtClean="0">
                <a:ln>
                  <a:noFill/>
                </a:ln>
                <a:effectLst/>
                <a:uLnTx/>
                <a:uFillTx/>
                <a:latin typeface="Franklin Gothic Book" panose="020B0502020104020203"/>
                <a:ea typeface="+mn-ea"/>
                <a:cs typeface="+mn-cs"/>
              </a:rPr>
              <a:pPr marL="0" marR="0" lvl="0" indent="0" defTabSz="914400" rtl="0" eaLnBrk="1" fontAlgn="auto" latinLnBrk="0" hangingPunct="1">
                <a:spcBef>
                  <a:spcPts val="0"/>
                </a:spcBef>
                <a:spcAft>
                  <a:spcPts val="600"/>
                </a:spcAft>
                <a:buClrTx/>
                <a:buSzTx/>
                <a:buFontTx/>
                <a:buNone/>
                <a:tabLst/>
                <a:defRPr/>
              </a:pPr>
              <a:t>27</a:t>
            </a:fld>
            <a:endParaRPr kumimoji="0" lang="en-US" b="0" i="0" u="none" strike="noStrike" kern="1200" cap="none" spc="0" normalizeH="0" baseline="0" noProof="0">
              <a:ln>
                <a:noFill/>
              </a:ln>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2872803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AnalogousFromDarkSeedRightStep">
      <a:dk1>
        <a:srgbClr val="000000"/>
      </a:dk1>
      <a:lt1>
        <a:srgbClr val="FFFFFF"/>
      </a:lt1>
      <a:dk2>
        <a:srgbClr val="413324"/>
      </a:dk2>
      <a:lt2>
        <a:srgbClr val="E3E8E2"/>
      </a:lt2>
      <a:accent1>
        <a:srgbClr val="B24DC3"/>
      </a:accent1>
      <a:accent2>
        <a:srgbClr val="B13B92"/>
      </a:accent2>
      <a:accent3>
        <a:srgbClr val="C34D72"/>
      </a:accent3>
      <a:accent4>
        <a:srgbClr val="B1473B"/>
      </a:accent4>
      <a:accent5>
        <a:srgbClr val="C38A4D"/>
      </a:accent5>
      <a:accent6>
        <a:srgbClr val="AEA63A"/>
      </a:accent6>
      <a:hlink>
        <a:srgbClr val="3C8AB4"/>
      </a:hlink>
      <a:folHlink>
        <a:srgbClr val="7F7F7F"/>
      </a:folHlink>
    </a:clrScheme>
    <a:fontScheme name="Savon">
      <a:maj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1133</Words>
  <Application>Microsoft Office PowerPoint</Application>
  <PresentationFormat>Widescreen</PresentationFormat>
  <Paragraphs>188</Paragraphs>
  <Slides>27</Slides>
  <Notes>6</Notes>
  <HiddenSlides>0</HiddenSlides>
  <MMClips>3</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ヒラギノ角ゴ Pro W3</vt:lpstr>
      <vt:lpstr>Arial</vt:lpstr>
      <vt:lpstr>Calibri</vt:lpstr>
      <vt:lpstr>Franklin Gothic Book</vt:lpstr>
      <vt:lpstr>Garamond</vt:lpstr>
      <vt:lpstr>Symbol</vt:lpstr>
      <vt:lpstr>SavonVTI</vt:lpstr>
      <vt:lpstr>BMBM4005 Marketing Fundamentals Week 9 </vt:lpstr>
      <vt:lpstr>Today</vt:lpstr>
      <vt:lpstr>What is Marketing Research?</vt:lpstr>
      <vt:lpstr>Marketing Research and the Marketing Planning Process. </vt:lpstr>
      <vt:lpstr>Key Functions of Market Research</vt:lpstr>
      <vt:lpstr>Exercise</vt:lpstr>
      <vt:lpstr>PowerPoint Presentation</vt:lpstr>
      <vt:lpstr>Sampling</vt:lpstr>
      <vt:lpstr>Two Types of Market Research</vt:lpstr>
      <vt:lpstr>Key Facts About Secondary Data</vt:lpstr>
      <vt:lpstr>PowerPoint Presentation</vt:lpstr>
      <vt:lpstr>Types of Research Data</vt:lpstr>
      <vt:lpstr>Brand Identity</vt:lpstr>
      <vt:lpstr>Sources on External Secondary Data</vt:lpstr>
      <vt:lpstr>Sources on Internal Secondary Data</vt:lpstr>
      <vt:lpstr>Exercise</vt:lpstr>
      <vt:lpstr>Quantitative Research Methods</vt:lpstr>
      <vt:lpstr>Quantitative Research Methods</vt:lpstr>
      <vt:lpstr>Qualitative Research Methods</vt:lpstr>
      <vt:lpstr>Qualitative Research Methods</vt:lpstr>
      <vt:lpstr>Exercise</vt:lpstr>
      <vt:lpstr>Reliability of Data</vt:lpstr>
      <vt:lpstr>RELIABILITY OF DATA</vt:lpstr>
      <vt:lpstr>VIDEO LINKS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Fundamentals Tutorial 4</dc:title>
  <dc:creator>Rachel Cook</dc:creator>
  <cp:lastModifiedBy>Gwyneth Jones</cp:lastModifiedBy>
  <cp:revision>93</cp:revision>
  <dcterms:created xsi:type="dcterms:W3CDTF">2020-02-19T10:23:55Z</dcterms:created>
  <dcterms:modified xsi:type="dcterms:W3CDTF">2025-11-28T13:23:56Z</dcterms:modified>
</cp:coreProperties>
</file>