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handoutMasterIdLst>
    <p:handoutMasterId r:id="rId20"/>
  </p:handoutMasterIdLst>
  <p:sldIdLst>
    <p:sldId id="262" r:id="rId2"/>
    <p:sldId id="762" r:id="rId3"/>
    <p:sldId id="792" r:id="rId4"/>
    <p:sldId id="808" r:id="rId5"/>
    <p:sldId id="799" r:id="rId6"/>
    <p:sldId id="791" r:id="rId7"/>
    <p:sldId id="794" r:id="rId8"/>
    <p:sldId id="801" r:id="rId9"/>
    <p:sldId id="796" r:id="rId10"/>
    <p:sldId id="797" r:id="rId11"/>
    <p:sldId id="798" r:id="rId12"/>
    <p:sldId id="786" r:id="rId13"/>
    <p:sldId id="802" r:id="rId14"/>
    <p:sldId id="803" r:id="rId15"/>
    <p:sldId id="807" r:id="rId16"/>
    <p:sldId id="804" r:id="rId17"/>
    <p:sldId id="806" r:id="rId1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314" autoAdjust="0"/>
    <p:restoredTop sz="94718"/>
  </p:normalViewPr>
  <p:slideViewPr>
    <p:cSldViewPr>
      <p:cViewPr varScale="1">
        <p:scale>
          <a:sx n="91" d="100"/>
          <a:sy n="91" d="100"/>
        </p:scale>
        <p:origin x="852"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13/03/2018</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13/03/2018</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13/03/2018</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13/03/2018</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75137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32192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13/03/2018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6913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13/03/2018</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5097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13/03/2018</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50242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13/03/2018</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949254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13/03/2018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33040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13/03/2018</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36828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13/03/2018</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13/03/2018</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gemconsortium.org/"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_nJTROFXhpY" TargetMode="External"/><Relationship Id="rId7" Type="http://schemas.openxmlformats.org/officeDocument/2006/relationships/hyperlink" Target="http://www.chinadaily.com.cn/opinion/2017-09/26/content_32505840.htm" TargetMode="External"/><Relationship Id="rId2" Type="http://schemas.openxmlformats.org/officeDocument/2006/relationships/hyperlink" Target="https://www.youtube.com/watch?v=MEJqKEguoPk&amp;list=PLHN699ukETQpzX0m4wePY4a-tUuZRjlL3" TargetMode="External"/><Relationship Id="rId1" Type="http://schemas.openxmlformats.org/officeDocument/2006/relationships/slideLayout" Target="../slideLayouts/slideLayout2.xml"/><Relationship Id="rId6" Type="http://schemas.openxmlformats.org/officeDocument/2006/relationships/hyperlink" Target="http://www.scmp.com/business/companies/article/2135808/china-cuts-taxes-simplifies-code-kick-start-stalling-economy-stem" TargetMode="External"/><Relationship Id="rId5" Type="http://schemas.openxmlformats.org/officeDocument/2006/relationships/hyperlink" Target="https://www.telegraph.co.uk/news/world/china-watch/technology/new-technology-giants/" TargetMode="External"/><Relationship Id="rId4" Type="http://schemas.openxmlformats.org/officeDocument/2006/relationships/hyperlink" Target="https://www.forbes.com/sites/tseedward/2016/04/05/the-rise-of-entrepreneurship-in-china/#7025e2ae3efc"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fortune.com/2017/12/25/india-economy-uk-france-2018/" TargetMode="External"/><Relationship Id="rId2" Type="http://schemas.openxmlformats.org/officeDocument/2006/relationships/hyperlink" Target="https://www.youtube.com/watch?v=78ShiqYNd60&amp;index=2&amp;list=PLAbYbTxw_II4-sW99WJnP3SsZrUwKAQkk" TargetMode="External"/><Relationship Id="rId1" Type="http://schemas.openxmlformats.org/officeDocument/2006/relationships/slideLayout" Target="../slideLayouts/slideLayout2.xml"/><Relationship Id="rId6" Type="http://schemas.openxmlformats.org/officeDocument/2006/relationships/hyperlink" Target="https://www.ges2017.org/govt-of-india-support-for-entrepreneurs/" TargetMode="External"/><Relationship Id="rId5" Type="http://schemas.openxmlformats.org/officeDocument/2006/relationships/hyperlink" Target="http://besttoppers.com/top-entrepreneurs-of-india/" TargetMode="External"/><Relationship Id="rId4" Type="http://schemas.openxmlformats.org/officeDocument/2006/relationships/hyperlink" Target="https://www.youtube.com/watch?v=ojTE8szI0y8&amp;list=PLAbYbTxw_II4-sW99WJnP3SsZrUwKAQkk"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easystore.co/blog/4539395238862302057/top-7-malaysian-entrepreneurs-dominating-the-world-wide-web?locale=en_US" TargetMode="External"/><Relationship Id="rId3" Type="http://schemas.openxmlformats.org/officeDocument/2006/relationships/hyperlink" Target="https://www.youtube.com/watch?v=VOus2y3BK3o" TargetMode="External"/><Relationship Id="rId7" Type="http://schemas.openxmlformats.org/officeDocument/2006/relationships/hyperlink" Target="https://asia.nikkei.com/magazine/20171221/Politics-Economy/Malaysia-tells-the-world-s-entrepreneurs-We-want-you" TargetMode="External"/><Relationship Id="rId2" Type="http://schemas.openxmlformats.org/officeDocument/2006/relationships/hyperlink" Target="https://www.youtube.com/watch?v=cJ_mFGXyOUM" TargetMode="External"/><Relationship Id="rId1" Type="http://schemas.openxmlformats.org/officeDocument/2006/relationships/slideLayout" Target="../slideLayouts/slideLayout2.xml"/><Relationship Id="rId6" Type="http://schemas.openxmlformats.org/officeDocument/2006/relationships/hyperlink" Target="https://www.mtep.my/" TargetMode="External"/><Relationship Id="rId5" Type="http://schemas.openxmlformats.org/officeDocument/2006/relationships/hyperlink" Target="http://www.themalaymailonline.com/malaysia/article/pm-promises-good-news-for-entrepreneurs-in-budget-2018#bpUQyiI3iFfqzj6Z.97" TargetMode="External"/><Relationship Id="rId4" Type="http://schemas.openxmlformats.org/officeDocument/2006/relationships/hyperlink" Target="https://www.innovationiseverywhere.com/malaysian-entrepreneurship-market-analysi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en.wikipedia.org/wiki/Saudi_Vision_2030" TargetMode="External"/><Relationship Id="rId2" Type="http://schemas.openxmlformats.org/officeDocument/2006/relationships/hyperlink" Target="http://www.mbsc.edu.sa/gem-saudi" TargetMode="External"/><Relationship Id="rId1" Type="http://schemas.openxmlformats.org/officeDocument/2006/relationships/slideLayout" Target="../slideLayouts/slideLayout2.xml"/><Relationship Id="rId5" Type="http://schemas.openxmlformats.org/officeDocument/2006/relationships/hyperlink" Target="https://www.cnbc.com/2017/11/15/saudi-arabia-offers-trading-licenses-for-foreign-entrepreneurs.html" TargetMode="External"/><Relationship Id="rId4" Type="http://schemas.openxmlformats.org/officeDocument/2006/relationships/hyperlink" Target="https://www.wamda.com/2017/06/big-opportunities-startups-ksa-repor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836712"/>
            <a:ext cx="7992888" cy="648072"/>
          </a:xfrm>
        </p:spPr>
        <p:txBody>
          <a:bodyPr>
            <a:normAutofit fontScale="90000"/>
          </a:bodyPr>
          <a:lstStyle/>
          <a:p>
            <a:pPr algn="l"/>
            <a:r>
              <a:rPr lang="en-GB" sz="3600" dirty="0" smtClean="0">
                <a:solidFill>
                  <a:schemeClr val="bg1"/>
                </a:solidFill>
              </a:rPr>
              <a:t/>
            </a:r>
            <a:br>
              <a:rPr lang="en-GB" sz="3600" dirty="0" smtClean="0">
                <a:solidFill>
                  <a:schemeClr val="bg1"/>
                </a:solidFill>
              </a:rPr>
            </a:br>
            <a:r>
              <a:rPr lang="en-GB" sz="3600" dirty="0" smtClean="0">
                <a:solidFill>
                  <a:schemeClr val="bg1"/>
                </a:solidFill>
              </a:rPr>
              <a:t/>
            </a:r>
            <a:br>
              <a:rPr lang="en-GB" sz="3600" dirty="0" smtClean="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2195736" y="1628800"/>
            <a:ext cx="6120680" cy="3624808"/>
          </a:xfrm>
        </p:spPr>
        <p:txBody>
          <a:bodyPr>
            <a:normAutofit/>
          </a:bodyPr>
          <a:lstStyle/>
          <a:p>
            <a:r>
              <a:rPr lang="en-GB" dirty="0" smtClean="0">
                <a:solidFill>
                  <a:schemeClr val="bg1"/>
                </a:solidFill>
              </a:rPr>
              <a:t>International Entrepreneurship</a:t>
            </a:r>
          </a:p>
          <a:p>
            <a:r>
              <a:rPr lang="en-GB" dirty="0" smtClean="0">
                <a:solidFill>
                  <a:schemeClr val="bg1"/>
                </a:solidFill>
              </a:rPr>
              <a:t>Focus on Asia &amp; Oceania</a:t>
            </a:r>
            <a:endParaRPr lang="en-GB" dirty="0">
              <a:solidFill>
                <a:schemeClr val="bg1"/>
              </a:solidFill>
            </a:endParaRPr>
          </a:p>
          <a:p>
            <a:r>
              <a:rPr lang="en-US" altLang="en-US" sz="2400" dirty="0" smtClean="0">
                <a:solidFill>
                  <a:schemeClr val="bg1"/>
                </a:solidFill>
                <a:latin typeface="Verdana" charset="0"/>
              </a:rPr>
              <a:t>Lecture 5</a:t>
            </a:r>
            <a:endParaRPr lang="en-US" altLang="en-US" sz="2400" dirty="0">
              <a:solidFill>
                <a:schemeClr val="bg1"/>
              </a:solidFill>
              <a:latin typeface="Verdana" charset="0"/>
            </a:endParaRPr>
          </a:p>
        </p:txBody>
      </p:sp>
      <p:pic>
        <p:nvPicPr>
          <p:cNvPr id="4" name="Picture 3"/>
          <p:cNvPicPr>
            <a:picLocks noChangeAspect="1"/>
          </p:cNvPicPr>
          <p:nvPr/>
        </p:nvPicPr>
        <p:blipFill>
          <a:blip r:embed="rId2"/>
          <a:stretch>
            <a:fillRect/>
          </a:stretch>
        </p:blipFill>
        <p:spPr>
          <a:xfrm>
            <a:off x="8100392" y="5589240"/>
            <a:ext cx="648072" cy="360040"/>
          </a:xfrm>
          <a:prstGeom prst="rect">
            <a:avLst/>
          </a:prstGeom>
        </p:spPr>
      </p:pic>
    </p:spTree>
    <p:extLst>
      <p:ext uri="{BB962C8B-B14F-4D97-AF65-F5344CB8AC3E}">
        <p14:creationId xmlns:p14="http://schemas.microsoft.com/office/powerpoint/2010/main" val="4240142115"/>
      </p:ext>
    </p:extLst>
  </p:cSld>
  <p:clrMapOvr>
    <a:masterClrMapping/>
  </p:clrMapOvr>
  <p:transition spd="slow">
    <p:wip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African Entrepreneurship</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GROUP ACTIVITY:</a:t>
            </a:r>
          </a:p>
          <a:p>
            <a:r>
              <a:rPr lang="en-GB" dirty="0"/>
              <a:t>Go to  </a:t>
            </a:r>
            <a:r>
              <a:rPr lang="en-GB" dirty="0">
                <a:hlinkClick r:id="rId2"/>
              </a:rPr>
              <a:t>http://</a:t>
            </a:r>
            <a:r>
              <a:rPr lang="en-GB" dirty="0" smtClean="0">
                <a:hlinkClick r:id="rId2"/>
              </a:rPr>
              <a:t>www.gemconsortium.org</a:t>
            </a:r>
            <a:r>
              <a:rPr lang="en-GB" dirty="0" smtClean="0"/>
              <a:t> click link to Economy Profiles and find your chosen African country.</a:t>
            </a:r>
          </a:p>
          <a:p>
            <a:r>
              <a:rPr lang="en-GB" dirty="0" smtClean="0"/>
              <a:t>The reports give you two main Entrepreneurial indicators:</a:t>
            </a:r>
          </a:p>
          <a:p>
            <a:pPr marL="971550" lvl="1" indent="-514350">
              <a:buFont typeface="+mj-lt"/>
              <a:buAutoNum type="arabicPeriod"/>
            </a:pPr>
            <a:r>
              <a:rPr lang="en-GB" dirty="0" smtClean="0"/>
              <a:t>Entrepreneurial Behaviour and Attitudes (Social/Cultural)</a:t>
            </a:r>
          </a:p>
          <a:p>
            <a:pPr marL="971550" lvl="1" indent="-514350">
              <a:buFont typeface="+mj-lt"/>
              <a:buAutoNum type="arabicPeriod"/>
            </a:pPr>
            <a:r>
              <a:rPr lang="en-GB" dirty="0" smtClean="0"/>
              <a:t>Entrepreneurial Framework Conditions (Political)</a:t>
            </a:r>
          </a:p>
          <a:p>
            <a:pPr marL="57150" indent="0">
              <a:buNone/>
            </a:pPr>
            <a:r>
              <a:rPr lang="en-GB" dirty="0" smtClean="0"/>
              <a:t>(Look at where the country scores high and  low)</a:t>
            </a:r>
            <a:endParaRPr lang="en-GB" dirty="0"/>
          </a:p>
          <a:p>
            <a:pPr lvl="1"/>
            <a:r>
              <a:rPr lang="en-GB" dirty="0" smtClean="0"/>
              <a:t>Search the Internet for further information on Entrepreneurship for you chosen African country</a:t>
            </a:r>
          </a:p>
          <a:p>
            <a:endParaRPr lang="en-GB" dirty="0" smtClean="0"/>
          </a:p>
          <a:p>
            <a:pPr lvl="1"/>
            <a:r>
              <a:rPr lang="en-GB" dirty="0" smtClean="0"/>
              <a:t>Produce a word document which you will email me and I will present to class. </a:t>
            </a:r>
          </a:p>
          <a:p>
            <a:endParaRPr lang="en-GB" dirty="0"/>
          </a:p>
        </p:txBody>
      </p:sp>
    </p:spTree>
    <p:extLst>
      <p:ext uri="{BB962C8B-B14F-4D97-AF65-F5344CB8AC3E}">
        <p14:creationId xmlns:p14="http://schemas.microsoft.com/office/powerpoint/2010/main" val="4215785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GEM Economies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20702" y="1600200"/>
            <a:ext cx="4102595" cy="3916363"/>
          </a:xfrm>
        </p:spPr>
      </p:pic>
    </p:spTree>
    <p:extLst>
      <p:ext uri="{BB962C8B-B14F-4D97-AF65-F5344CB8AC3E}">
        <p14:creationId xmlns:p14="http://schemas.microsoft.com/office/powerpoint/2010/main" val="26888355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dirty="0" smtClean="0"/>
              <a:t>Bangladesh, China, Georgia, Hong Kong, India, Indonesia, Iran, Israel, Japan, Jordan, Kazakhstan, Lebanon, Malaysia, Pakistan, Palestine, Philippines, Qatar, Saudi Arabia, Singapore, South Korea, Syria, Taiwan, Thailand, Turkey, UAE, Vietnam</a:t>
            </a:r>
            <a:endParaRPr lang="en-GB" dirty="0"/>
          </a:p>
        </p:txBody>
      </p:sp>
    </p:spTree>
    <p:extLst>
      <p:ext uri="{BB962C8B-B14F-4D97-AF65-F5344CB8AC3E}">
        <p14:creationId xmlns:p14="http://schemas.microsoft.com/office/powerpoint/2010/main" val="981635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35696" y="1379341"/>
            <a:ext cx="5472608" cy="4358082"/>
          </a:xfrm>
        </p:spPr>
      </p:pic>
    </p:spTree>
    <p:extLst>
      <p:ext uri="{BB962C8B-B14F-4D97-AF65-F5344CB8AC3E}">
        <p14:creationId xmlns:p14="http://schemas.microsoft.com/office/powerpoint/2010/main" val="3847879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64360" y="1600200"/>
            <a:ext cx="6815279" cy="3916363"/>
          </a:xfrm>
        </p:spPr>
      </p:pic>
    </p:spTree>
    <p:extLst>
      <p:ext uri="{BB962C8B-B14F-4D97-AF65-F5344CB8AC3E}">
        <p14:creationId xmlns:p14="http://schemas.microsoft.com/office/powerpoint/2010/main" val="30883941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56607" y="1600200"/>
            <a:ext cx="3230785" cy="3916363"/>
          </a:xfrm>
        </p:spPr>
      </p:pic>
    </p:spTree>
    <p:extLst>
      <p:ext uri="{BB962C8B-B14F-4D97-AF65-F5344CB8AC3E}">
        <p14:creationId xmlns:p14="http://schemas.microsoft.com/office/powerpoint/2010/main" val="51713862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1037" y="2453481"/>
            <a:ext cx="7781925" cy="2209800"/>
          </a:xfrm>
        </p:spPr>
      </p:pic>
      <p:sp>
        <p:nvSpPr>
          <p:cNvPr id="5" name="Rectangle 4"/>
          <p:cNvSpPr/>
          <p:nvPr/>
        </p:nvSpPr>
        <p:spPr>
          <a:xfrm>
            <a:off x="827584" y="2852936"/>
            <a:ext cx="7635378" cy="122413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28852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Reminder from lecture 2</a:t>
            </a:r>
            <a:endParaRPr lang="en-US" dirty="0"/>
          </a:p>
        </p:txBody>
      </p:sp>
      <p:sp>
        <p:nvSpPr>
          <p:cNvPr id="3" name="Content Placeholder 2"/>
          <p:cNvSpPr>
            <a:spLocks noGrp="1"/>
          </p:cNvSpPr>
          <p:nvPr>
            <p:ph idx="1"/>
          </p:nvPr>
        </p:nvSpPr>
        <p:spPr/>
        <p:txBody>
          <a:bodyPr>
            <a:normAutofit/>
          </a:bodyPr>
          <a:lstStyle/>
          <a:p>
            <a:pPr fontAlgn="base"/>
            <a:r>
              <a:rPr lang="en-US" dirty="0" smtClean="0"/>
              <a:t>Stage 1 ‘factor’-driven economies, where countries compete primarily on the use of unskilled labor and natural resources and companies compete on the basis of price as they buy and sell basic products or commodities.</a:t>
            </a:r>
            <a:endParaRPr lang="en-US" dirty="0"/>
          </a:p>
        </p:txBody>
      </p:sp>
    </p:spTree>
    <p:extLst>
      <p:ext uri="{BB962C8B-B14F-4D97-AF65-F5344CB8AC3E}">
        <p14:creationId xmlns:p14="http://schemas.microsoft.com/office/powerpoint/2010/main" val="20173573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fontAlgn="base"/>
            <a:r>
              <a:rPr lang="en-US" dirty="0"/>
              <a:t>Stage 2 ‘efficiency’-driven economies, where growth is based on the development of more efficient production processes and increased product quality.</a:t>
            </a:r>
          </a:p>
          <a:p>
            <a:endParaRPr lang="en-US" dirty="0"/>
          </a:p>
        </p:txBody>
      </p:sp>
    </p:spTree>
    <p:extLst>
      <p:ext uri="{BB962C8B-B14F-4D97-AF65-F5344CB8AC3E}">
        <p14:creationId xmlns:p14="http://schemas.microsoft.com/office/powerpoint/2010/main" val="18023653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fontAlgn="base"/>
            <a:r>
              <a:rPr lang="en-US" dirty="0"/>
              <a:t>Stage 3 ‘innovation’-driven economies, where companies compete by producing and delivering new and different products and services by using the most sophisticated processes.</a:t>
            </a:r>
          </a:p>
          <a:p>
            <a:endParaRPr lang="en-US" dirty="0"/>
          </a:p>
        </p:txBody>
      </p:sp>
    </p:spTree>
    <p:extLst>
      <p:ext uri="{BB962C8B-B14F-4D97-AF65-F5344CB8AC3E}">
        <p14:creationId xmlns:p14="http://schemas.microsoft.com/office/powerpoint/2010/main" val="364956886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707904" y="1600200"/>
            <a:ext cx="1653026" cy="4102930"/>
          </a:xfrm>
        </p:spPr>
      </p:pic>
    </p:spTree>
    <p:extLst>
      <p:ext uri="{BB962C8B-B14F-4D97-AF65-F5344CB8AC3E}">
        <p14:creationId xmlns:p14="http://schemas.microsoft.com/office/powerpoint/2010/main" val="75603204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14625" y="2901156"/>
            <a:ext cx="3714750" cy="1314450"/>
          </a:xfrm>
        </p:spPr>
      </p:pic>
    </p:spTree>
    <p:extLst>
      <p:ext uri="{BB962C8B-B14F-4D97-AF65-F5344CB8AC3E}">
        <p14:creationId xmlns:p14="http://schemas.microsoft.com/office/powerpoint/2010/main" val="3412151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China</a:t>
            </a:r>
            <a:endParaRPr lang="en-GB" dirty="0"/>
          </a:p>
        </p:txBody>
      </p:sp>
      <p:sp>
        <p:nvSpPr>
          <p:cNvPr id="5" name="Content Placeholder 4"/>
          <p:cNvSpPr>
            <a:spLocks noGrp="1"/>
          </p:cNvSpPr>
          <p:nvPr>
            <p:ph idx="1"/>
          </p:nvPr>
        </p:nvSpPr>
        <p:spPr/>
        <p:txBody>
          <a:bodyPr/>
          <a:lstStyle/>
          <a:p>
            <a:r>
              <a:rPr lang="en-GB" dirty="0" smtClean="0">
                <a:hlinkClick r:id="rId2"/>
              </a:rPr>
              <a:t>Country Profile</a:t>
            </a:r>
            <a:endParaRPr lang="en-GB" dirty="0" smtClean="0"/>
          </a:p>
          <a:p>
            <a:r>
              <a:rPr lang="en-GB" dirty="0" smtClean="0">
                <a:hlinkClick r:id="rId3"/>
              </a:rPr>
              <a:t>Doing Business in China</a:t>
            </a:r>
            <a:endParaRPr lang="en-GB" dirty="0" smtClean="0"/>
          </a:p>
          <a:p>
            <a:r>
              <a:rPr lang="en-GB" dirty="0" smtClean="0">
                <a:hlinkClick r:id="rId4"/>
              </a:rPr>
              <a:t>Chinese Entrepreneurs</a:t>
            </a:r>
            <a:endParaRPr lang="en-GB" dirty="0" smtClean="0"/>
          </a:p>
          <a:p>
            <a:r>
              <a:rPr lang="en-GB" dirty="0" smtClean="0">
                <a:hlinkClick r:id="rId5"/>
              </a:rPr>
              <a:t>China Technology</a:t>
            </a:r>
            <a:endParaRPr lang="en-GB" dirty="0" smtClean="0"/>
          </a:p>
          <a:p>
            <a:r>
              <a:rPr lang="en-GB" dirty="0" smtClean="0">
                <a:hlinkClick r:id="rId6"/>
              </a:rPr>
              <a:t>Government Policy</a:t>
            </a:r>
            <a:endParaRPr lang="en-GB" dirty="0" smtClean="0"/>
          </a:p>
          <a:p>
            <a:r>
              <a:rPr lang="en-GB" dirty="0" smtClean="0">
                <a:hlinkClick r:id="rId7"/>
              </a:rPr>
              <a:t>Government Policy</a:t>
            </a:r>
            <a:endParaRPr lang="en-GB" dirty="0"/>
          </a:p>
        </p:txBody>
      </p:sp>
    </p:spTree>
    <p:extLst>
      <p:ext uri="{BB962C8B-B14F-4D97-AF65-F5344CB8AC3E}">
        <p14:creationId xmlns:p14="http://schemas.microsoft.com/office/powerpoint/2010/main" val="5851662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India</a:t>
            </a:r>
            <a:endParaRPr lang="en-GB" dirty="0"/>
          </a:p>
        </p:txBody>
      </p:sp>
      <p:sp>
        <p:nvSpPr>
          <p:cNvPr id="3" name="Content Placeholder 2"/>
          <p:cNvSpPr>
            <a:spLocks noGrp="1"/>
          </p:cNvSpPr>
          <p:nvPr>
            <p:ph idx="1"/>
          </p:nvPr>
        </p:nvSpPr>
        <p:spPr/>
        <p:txBody>
          <a:bodyPr/>
          <a:lstStyle/>
          <a:p>
            <a:r>
              <a:rPr lang="en-GB" dirty="0" smtClean="0">
                <a:hlinkClick r:id="rId2"/>
              </a:rPr>
              <a:t>Country Profile</a:t>
            </a:r>
            <a:endParaRPr lang="en-GB" dirty="0" smtClean="0"/>
          </a:p>
          <a:p>
            <a:r>
              <a:rPr lang="en-GB" dirty="0" smtClean="0">
                <a:hlinkClick r:id="rId3"/>
              </a:rPr>
              <a:t>Indian Economy</a:t>
            </a:r>
            <a:endParaRPr lang="en-GB" dirty="0" smtClean="0"/>
          </a:p>
          <a:p>
            <a:r>
              <a:rPr lang="en-GB" dirty="0" smtClean="0">
                <a:hlinkClick r:id="rId4"/>
              </a:rPr>
              <a:t>Doing Business in India</a:t>
            </a:r>
            <a:endParaRPr lang="en-GB" dirty="0" smtClean="0"/>
          </a:p>
          <a:p>
            <a:r>
              <a:rPr lang="en-GB" dirty="0" smtClean="0">
                <a:hlinkClick r:id="rId5"/>
              </a:rPr>
              <a:t>Entrepreneurs</a:t>
            </a:r>
            <a:endParaRPr lang="en-GB" dirty="0" smtClean="0"/>
          </a:p>
          <a:p>
            <a:r>
              <a:rPr lang="en-GB" dirty="0" smtClean="0">
                <a:hlinkClick r:id="rId6"/>
              </a:rPr>
              <a:t>Government Policy</a:t>
            </a:r>
            <a:endParaRPr lang="en-GB" dirty="0" smtClean="0"/>
          </a:p>
          <a:p>
            <a:endParaRPr lang="en-GB" dirty="0"/>
          </a:p>
        </p:txBody>
      </p:sp>
    </p:spTree>
    <p:extLst>
      <p:ext uri="{BB962C8B-B14F-4D97-AF65-F5344CB8AC3E}">
        <p14:creationId xmlns:p14="http://schemas.microsoft.com/office/powerpoint/2010/main" val="5576091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Malaysia</a:t>
            </a:r>
            <a:endParaRPr lang="en-GB" dirty="0"/>
          </a:p>
        </p:txBody>
      </p:sp>
      <p:sp>
        <p:nvSpPr>
          <p:cNvPr id="3" name="Content Placeholder 2"/>
          <p:cNvSpPr>
            <a:spLocks noGrp="1"/>
          </p:cNvSpPr>
          <p:nvPr>
            <p:ph idx="1"/>
          </p:nvPr>
        </p:nvSpPr>
        <p:spPr/>
        <p:txBody>
          <a:bodyPr>
            <a:normAutofit lnSpcReduction="10000"/>
          </a:bodyPr>
          <a:lstStyle/>
          <a:p>
            <a:r>
              <a:rPr lang="en-GB" dirty="0" smtClean="0">
                <a:hlinkClick r:id="rId2"/>
              </a:rPr>
              <a:t>Country Profile</a:t>
            </a:r>
            <a:endParaRPr lang="en-GB" dirty="0" smtClean="0"/>
          </a:p>
          <a:p>
            <a:r>
              <a:rPr lang="en-GB" dirty="0" smtClean="0">
                <a:hlinkClick r:id="rId3"/>
              </a:rPr>
              <a:t>Malaysia Economy</a:t>
            </a:r>
            <a:endParaRPr lang="en-GB" dirty="0" smtClean="0"/>
          </a:p>
          <a:p>
            <a:r>
              <a:rPr lang="en-GB" dirty="0" smtClean="0">
                <a:hlinkClick r:id="rId4"/>
              </a:rPr>
              <a:t>Market Analysis</a:t>
            </a:r>
            <a:endParaRPr lang="en-GB" dirty="0" smtClean="0"/>
          </a:p>
          <a:p>
            <a:r>
              <a:rPr lang="en-GB" dirty="0" smtClean="0">
                <a:hlinkClick r:id="rId5"/>
              </a:rPr>
              <a:t>Government Policy</a:t>
            </a:r>
            <a:endParaRPr lang="en-GB" dirty="0" smtClean="0"/>
          </a:p>
          <a:p>
            <a:r>
              <a:rPr lang="en-GB" dirty="0" smtClean="0">
                <a:hlinkClick r:id="rId6"/>
              </a:rPr>
              <a:t>Government Initiatives</a:t>
            </a:r>
            <a:endParaRPr lang="en-GB" dirty="0" smtClean="0"/>
          </a:p>
          <a:p>
            <a:r>
              <a:rPr lang="en-GB" dirty="0" smtClean="0">
                <a:hlinkClick r:id="rId7"/>
              </a:rPr>
              <a:t>Government Initiatives</a:t>
            </a:r>
            <a:endParaRPr lang="en-GB" dirty="0" smtClean="0"/>
          </a:p>
          <a:p>
            <a:r>
              <a:rPr lang="en-GB" dirty="0" smtClean="0">
                <a:hlinkClick r:id="rId8"/>
              </a:rPr>
              <a:t>Entrepreneurs</a:t>
            </a: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42586524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Saudi Arabia</a:t>
            </a:r>
            <a:endParaRPr lang="en-GB" dirty="0"/>
          </a:p>
        </p:txBody>
      </p:sp>
      <p:sp>
        <p:nvSpPr>
          <p:cNvPr id="3" name="Content Placeholder 2"/>
          <p:cNvSpPr>
            <a:spLocks noGrp="1"/>
          </p:cNvSpPr>
          <p:nvPr>
            <p:ph idx="1"/>
          </p:nvPr>
        </p:nvSpPr>
        <p:spPr/>
        <p:txBody>
          <a:bodyPr/>
          <a:lstStyle/>
          <a:p>
            <a:r>
              <a:rPr lang="en-GB" dirty="0" smtClean="0">
                <a:hlinkClick r:id="rId2"/>
              </a:rPr>
              <a:t>Overview</a:t>
            </a:r>
            <a:endParaRPr lang="en-GB" dirty="0" smtClean="0"/>
          </a:p>
          <a:p>
            <a:r>
              <a:rPr lang="en-GB" dirty="0" smtClean="0">
                <a:hlinkClick r:id="rId3"/>
              </a:rPr>
              <a:t>Vision 2030</a:t>
            </a:r>
            <a:endParaRPr lang="en-GB" dirty="0" smtClean="0">
              <a:hlinkClick r:id="rId4"/>
            </a:endParaRPr>
          </a:p>
          <a:p>
            <a:r>
              <a:rPr lang="en-GB" dirty="0" smtClean="0">
                <a:hlinkClick r:id="rId4"/>
              </a:rPr>
              <a:t>Opportunities</a:t>
            </a:r>
            <a:endParaRPr lang="en-GB" dirty="0" smtClean="0"/>
          </a:p>
          <a:p>
            <a:r>
              <a:rPr lang="en-GB" dirty="0" smtClean="0">
                <a:hlinkClick r:id="rId5"/>
              </a:rPr>
              <a:t>Government Policy</a:t>
            </a:r>
            <a:endParaRPr lang="en-GB" dirty="0"/>
          </a:p>
        </p:txBody>
      </p:sp>
    </p:spTree>
    <p:extLst>
      <p:ext uri="{BB962C8B-B14F-4D97-AF65-F5344CB8AC3E}">
        <p14:creationId xmlns:p14="http://schemas.microsoft.com/office/powerpoint/2010/main" val="3151376277"/>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14206</TotalTime>
  <Words>294</Words>
  <Application>Microsoft Office PowerPoint</Application>
  <PresentationFormat>On-screen Show (4:3)</PresentationFormat>
  <Paragraphs>47</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Myriad Pro</vt:lpstr>
      <vt:lpstr>Verdana</vt:lpstr>
      <vt:lpstr>20140311PresentationUWTSDTemplate</vt:lpstr>
      <vt:lpstr>  </vt:lpstr>
      <vt:lpstr>African Entrepreneurship</vt:lpstr>
      <vt:lpstr>GEM Economies</vt:lpstr>
      <vt:lpstr>PowerPoint Presentation</vt:lpstr>
      <vt:lpstr>PowerPoint Presentation</vt:lpstr>
      <vt:lpstr>PowerPoint Presentation</vt:lpstr>
      <vt:lpstr>PowerPoint Presentation</vt:lpstr>
      <vt:lpstr>PowerPoint Presentation</vt:lpstr>
      <vt:lpstr>Reminder from lecture 2</vt:lpstr>
      <vt:lpstr>PowerPoint Presentation</vt:lpstr>
      <vt:lpstr>PowerPoint Presentation</vt:lpstr>
      <vt:lpstr>PowerPoint Presentation</vt:lpstr>
      <vt:lpstr>PowerPoint Presentation</vt:lpstr>
      <vt:lpstr>China</vt:lpstr>
      <vt:lpstr>India</vt:lpstr>
      <vt:lpstr>Malaysia</vt:lpstr>
      <vt:lpstr>Saudi Arabia</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Thomas, Christopher (Business)</cp:lastModifiedBy>
  <cp:revision>363</cp:revision>
  <cp:lastPrinted>2016-02-08T18:19:33Z</cp:lastPrinted>
  <dcterms:created xsi:type="dcterms:W3CDTF">2015-05-19T15:55:27Z</dcterms:created>
  <dcterms:modified xsi:type="dcterms:W3CDTF">2018-03-13T08:55:24Z</dcterms:modified>
</cp:coreProperties>
</file>