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20"/>
  </p:notesMasterIdLst>
  <p:sldIdLst>
    <p:sldId id="256" r:id="rId2"/>
    <p:sldId id="286" r:id="rId3"/>
    <p:sldId id="293" r:id="rId4"/>
    <p:sldId id="295" r:id="rId5"/>
    <p:sldId id="296" r:id="rId6"/>
    <p:sldId id="294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5" r:id="rId15"/>
    <p:sldId id="306" r:id="rId16"/>
    <p:sldId id="307" r:id="rId17"/>
    <p:sldId id="308" r:id="rId18"/>
    <p:sldId id="30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-21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06/10/2016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0"/>
              </a:spcBef>
            </a:pPr>
            <a:fld id="{8CAEA273-9B69-40C5-AC20-E18AD0670E59}" type="slidenum">
              <a:rPr lang="en-GB" altLang="en-US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3.wmf"/><Relationship Id="rId4" Type="http://schemas.openxmlformats.org/officeDocument/2006/relationships/oleObject" Target="../embeddings/oleObject1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15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oleObject" Target="../embeddings/oleObject10.bin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12" Type="http://schemas.openxmlformats.org/officeDocument/2006/relationships/image" Target="../media/image2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8.wmf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6.bin"/><Relationship Id="rId10" Type="http://schemas.openxmlformats.org/officeDocument/2006/relationships/image" Target="../media/image20.wmf"/><Relationship Id="rId4" Type="http://schemas.openxmlformats.org/officeDocument/2006/relationships/image" Target="../media/image17.wmf"/><Relationship Id="rId9" Type="http://schemas.openxmlformats.org/officeDocument/2006/relationships/oleObject" Target="../embeddings/oleObject8.bin"/><Relationship Id="rId14" Type="http://schemas.openxmlformats.org/officeDocument/2006/relationships/image" Target="../media/image22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Error Detection and Correction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Detection and Correction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12978"/>
            <a:ext cx="7492775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Detection and Correction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12"/>
          <a:stretch/>
        </p:blipFill>
        <p:spPr bwMode="auto">
          <a:xfrm>
            <a:off x="1475655" y="2132856"/>
            <a:ext cx="6506497" cy="4545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7274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Detection and Correction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48880"/>
            <a:ext cx="5613782" cy="4405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1288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Detection and Correction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7560840" cy="3932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2640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132856"/>
            <a:ext cx="8751216" cy="3864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3926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29408"/>
            <a:ext cx="7486650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0890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60848"/>
            <a:ext cx="5684723" cy="4570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6138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Correction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6"/>
            <a:ext cx="7012410" cy="4308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9723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60848"/>
            <a:ext cx="7162800" cy="431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391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8100542" cy="4035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0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457" y="1988840"/>
            <a:ext cx="6906255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1189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CRC – Cyclic Redundancy Check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/>
              <a:t>More reliable than parity check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Divide payload data by known binary sequence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Remainder is attached to payload in FCS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Adding the FCS results in a total sequence exactly divisible by the CRC sequence</a:t>
            </a:r>
          </a:p>
          <a:p>
            <a:pPr>
              <a:lnSpc>
                <a:spcPct val="80000"/>
              </a:lnSpc>
            </a:pPr>
            <a:r>
              <a:rPr lang="en-GB" altLang="en-US" dirty="0" smtClean="0"/>
              <a:t>An </a:t>
            </a:r>
            <a:r>
              <a:rPr lang="en-GB" altLang="en-US" i="1" dirty="0"/>
              <a:t>n</a:t>
            </a:r>
            <a:r>
              <a:rPr lang="en-GB" altLang="en-US" dirty="0"/>
              <a:t> bit FCS will detect up to </a:t>
            </a:r>
            <a:r>
              <a:rPr lang="en-GB" altLang="en-US" i="1" dirty="0"/>
              <a:t>n</a:t>
            </a:r>
            <a:r>
              <a:rPr lang="en-GB" altLang="en-US" dirty="0"/>
              <a:t> bit errors within a data block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Part of larger EDC family known as Cyclic block </a:t>
            </a:r>
            <a:r>
              <a:rPr lang="en-GB" altLang="en-US" dirty="0" smtClean="0"/>
              <a:t>coding</a:t>
            </a:r>
          </a:p>
          <a:p>
            <a:pPr>
              <a:lnSpc>
                <a:spcPct val="80000"/>
              </a:lnSpc>
            </a:pPr>
            <a:endParaRPr lang="en-GB" altLang="en-US" dirty="0" smtClean="0"/>
          </a:p>
          <a:p>
            <a:pPr marL="109537" indent="0" algn="r">
              <a:lnSpc>
                <a:spcPct val="80000"/>
              </a:lnSpc>
              <a:buNone/>
            </a:pPr>
            <a:r>
              <a:rPr lang="en-GB" altLang="en-US" dirty="0" smtClean="0"/>
              <a:t>[Thanks to Dr John Rees for these notes]</a:t>
            </a:r>
            <a:endParaRPr lang="en-GB" altLang="en-US" dirty="0"/>
          </a:p>
          <a:p>
            <a:pPr marL="109537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7524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6889293-382B-4977-B5B4-38B1274CCCED}" type="slidenum">
              <a:rPr lang="en-GB" altLang="en-US" sz="1200">
                <a:latin typeface="Garamond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GB" altLang="en-US" sz="1200">
              <a:latin typeface="Garamond" pitchFamily="18" charset="0"/>
            </a:endParaRPr>
          </a:p>
        </p:txBody>
      </p:sp>
      <p:sp>
        <p:nvSpPr>
          <p:cNvPr id="17413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764704"/>
            <a:ext cx="7772400" cy="738187"/>
          </a:xfrm>
        </p:spPr>
        <p:txBody>
          <a:bodyPr/>
          <a:lstStyle/>
          <a:p>
            <a:pPr eaLnBrk="1" hangingPunct="1"/>
            <a:r>
              <a:rPr lang="en-GB" altLang="en-US" sz="3400" dirty="0" smtClean="0"/>
              <a:t>Polynomial Modulo-2 Arithmetic</a:t>
            </a:r>
          </a:p>
        </p:txBody>
      </p:sp>
      <p:sp>
        <p:nvSpPr>
          <p:cNvPr id="17414" name="Text Box 8"/>
          <p:cNvSpPr txBox="1">
            <a:spLocks noChangeArrowheads="1"/>
          </p:cNvSpPr>
          <p:nvPr/>
        </p:nvSpPr>
        <p:spPr bwMode="auto">
          <a:xfrm>
            <a:off x="971550" y="1700213"/>
            <a:ext cx="7102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Times New Roman" pitchFamily="18" charset="0"/>
              </a:rPr>
              <a:t>CRC calculations are often described using </a:t>
            </a:r>
            <a:r>
              <a:rPr lang="en-GB" altLang="en-US" sz="2400" b="1" dirty="0">
                <a:latin typeface="Times New Roman" pitchFamily="18" charset="0"/>
              </a:rPr>
              <a:t>polynomials</a:t>
            </a:r>
            <a:endParaRPr lang="en-GB" altLang="en-US" sz="2400" dirty="0">
              <a:latin typeface="Times New Roman" pitchFamily="18" charset="0"/>
            </a:endParaRPr>
          </a:p>
        </p:txBody>
      </p:sp>
      <p:graphicFrame>
        <p:nvGraphicFramePr>
          <p:cNvPr id="17415" name="Object 10"/>
          <p:cNvGraphicFramePr>
            <a:graphicFrameLocks noChangeAspect="1"/>
          </p:cNvGraphicFramePr>
          <p:nvPr/>
        </p:nvGraphicFramePr>
        <p:xfrm>
          <a:off x="2916238" y="4365625"/>
          <a:ext cx="21844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Equation" r:id="rId4" imgW="1091726" imgH="228501" progId="Equation.DSMT4">
                  <p:embed/>
                </p:oleObj>
              </mc:Choice>
              <mc:Fallback>
                <p:oleObj name="Equation" r:id="rId4" imgW="1091726" imgH="228501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6238" y="4365625"/>
                        <a:ext cx="2184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6" name="Text Box 11"/>
          <p:cNvSpPr txBox="1">
            <a:spLocks noChangeArrowheads="1"/>
          </p:cNvSpPr>
          <p:nvPr/>
        </p:nvSpPr>
        <p:spPr bwMode="auto">
          <a:xfrm>
            <a:off x="5148263" y="4365625"/>
            <a:ext cx="15001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>
                <a:solidFill>
                  <a:srgbClr val="000000"/>
                </a:solidFill>
                <a:latin typeface="Times New Roman" pitchFamily="18" charset="0"/>
              </a:rPr>
              <a:t>= </a:t>
            </a:r>
            <a:r>
              <a:rPr lang="en-GB" altLang="en-US" sz="2400">
                <a:solidFill>
                  <a:srgbClr val="000000"/>
                </a:solidFill>
                <a:latin typeface="Times New Roman" pitchFamily="18" charset="0"/>
              </a:rPr>
              <a:t>1 0 1 0 1</a:t>
            </a:r>
            <a:endParaRPr lang="en-GB" altLang="en-US" sz="2400" b="1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7417" name="Text Box 12"/>
          <p:cNvSpPr txBox="1">
            <a:spLocks noChangeArrowheads="1"/>
          </p:cNvSpPr>
          <p:nvPr/>
        </p:nvSpPr>
        <p:spPr bwMode="auto">
          <a:xfrm>
            <a:off x="2268538" y="4365625"/>
            <a:ext cx="623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solidFill>
                  <a:srgbClr val="000000"/>
                </a:solidFill>
                <a:latin typeface="Times New Roman" pitchFamily="18" charset="0"/>
              </a:rPr>
              <a:t>e.g.</a:t>
            </a:r>
            <a:endParaRPr lang="en-GB" altLang="en-US" sz="2400" b="1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graphicFrame>
        <p:nvGraphicFramePr>
          <p:cNvPr id="17418" name="Object 18"/>
          <p:cNvGraphicFramePr>
            <a:graphicFrameLocks noChangeAspect="1"/>
          </p:cNvGraphicFramePr>
          <p:nvPr/>
        </p:nvGraphicFramePr>
        <p:xfrm>
          <a:off x="1692275" y="2781300"/>
          <a:ext cx="5184775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Equation" r:id="rId6" imgW="2387600" imgH="241300" progId="Equation.DSMT4">
                  <p:embed/>
                </p:oleObj>
              </mc:Choice>
              <mc:Fallback>
                <p:oleObj name="Equation" r:id="rId6" imgW="2387600" imgH="2413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2275" y="2781300"/>
                        <a:ext cx="5184775" cy="52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9" name="Text Box 19"/>
          <p:cNvSpPr txBox="1">
            <a:spLocks noChangeArrowheads="1"/>
          </p:cNvSpPr>
          <p:nvPr/>
        </p:nvSpPr>
        <p:spPr bwMode="auto">
          <a:xfrm>
            <a:off x="1547813" y="3500438"/>
            <a:ext cx="582453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>
                <a:latin typeface="Times New Roman" pitchFamily="18" charset="0"/>
              </a:rPr>
              <a:t>where </a:t>
            </a:r>
            <a:r>
              <a:rPr lang="en-GB" altLang="en-US" sz="2000" i="1" dirty="0" err="1">
                <a:latin typeface="Times New Roman" pitchFamily="18" charset="0"/>
              </a:rPr>
              <a:t>a</a:t>
            </a:r>
            <a:r>
              <a:rPr lang="en-GB" altLang="en-US" sz="2000" i="1" baseline="-25000" dirty="0" err="1">
                <a:latin typeface="Times New Roman" pitchFamily="18" charset="0"/>
              </a:rPr>
              <a:t>i</a:t>
            </a:r>
            <a:r>
              <a:rPr lang="en-GB" altLang="en-US" sz="2000" dirty="0">
                <a:latin typeface="Times New Roman" pitchFamily="18" charset="0"/>
              </a:rPr>
              <a:t> = {0,1} and </a:t>
            </a:r>
            <a:r>
              <a:rPr lang="en-GB" altLang="en-US" sz="2000" i="1" dirty="0">
                <a:latin typeface="Times New Roman" pitchFamily="18" charset="0"/>
              </a:rPr>
              <a:t>x</a:t>
            </a:r>
            <a:r>
              <a:rPr lang="en-GB" altLang="en-US" sz="2000" dirty="0">
                <a:latin typeface="Times New Roman" pitchFamily="18" charset="0"/>
              </a:rPr>
              <a:t> = 2 (but for arithmetic purposes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>
                <a:latin typeface="Times New Roman" pitchFamily="18" charset="0"/>
              </a:rPr>
              <a:t>we assume </a:t>
            </a:r>
            <a:r>
              <a:rPr lang="en-GB" altLang="en-US" sz="2000" i="1" dirty="0">
                <a:latin typeface="Times New Roman" pitchFamily="18" charset="0"/>
              </a:rPr>
              <a:t>x</a:t>
            </a:r>
            <a:r>
              <a:rPr lang="en-GB" altLang="en-US" sz="2000" dirty="0">
                <a:latin typeface="Times New Roman" pitchFamily="18" charset="0"/>
              </a:rPr>
              <a:t> is still unknown)</a:t>
            </a:r>
            <a:endParaRPr lang="en-US" altLang="en-US" sz="2000" dirty="0">
              <a:latin typeface="Times New Roman" pitchFamily="18" charset="0"/>
            </a:endParaRPr>
          </a:p>
        </p:txBody>
      </p:sp>
      <p:sp>
        <p:nvSpPr>
          <p:cNvPr id="17420" name="Text Box 20"/>
          <p:cNvSpPr txBox="1">
            <a:spLocks noChangeArrowheads="1"/>
          </p:cNvSpPr>
          <p:nvPr/>
        </p:nvSpPr>
        <p:spPr bwMode="auto">
          <a:xfrm>
            <a:off x="1331913" y="2276475"/>
            <a:ext cx="63452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>
                <a:latin typeface="Times New Roman" pitchFamily="18" charset="0"/>
              </a:rPr>
              <a:t>For an </a:t>
            </a:r>
            <a:r>
              <a:rPr lang="en-GB" altLang="en-US" sz="2000" i="1" dirty="0">
                <a:latin typeface="Times New Roman" pitchFamily="18" charset="0"/>
              </a:rPr>
              <a:t>n</a:t>
            </a:r>
            <a:r>
              <a:rPr lang="en-GB" altLang="en-US" sz="2000" dirty="0">
                <a:latin typeface="Times New Roman" pitchFamily="18" charset="0"/>
              </a:rPr>
              <a:t> bit binary number, the polynomial is represented by</a:t>
            </a:r>
            <a:endParaRPr lang="en-US" altLang="en-US" sz="2000" dirty="0">
              <a:latin typeface="Times New Roman" pitchFamily="18" charset="0"/>
            </a:endParaRPr>
          </a:p>
        </p:txBody>
      </p:sp>
      <p:sp>
        <p:nvSpPr>
          <p:cNvPr id="17421" name="Text Box 21"/>
          <p:cNvSpPr txBox="1">
            <a:spLocks noChangeArrowheads="1"/>
          </p:cNvSpPr>
          <p:nvPr/>
        </p:nvSpPr>
        <p:spPr bwMode="auto">
          <a:xfrm>
            <a:off x="2484438" y="5229225"/>
            <a:ext cx="4013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itchFamily="34" charset="0"/>
              </a:rPr>
              <a:t>Use modulo 2 arithmetic – ( 1+1 = 0)</a:t>
            </a:r>
            <a:endParaRPr lang="en-US" altLang="en-US" sz="180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018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3E47502-7387-435F-B290-187E4B066A17}" type="slidenum">
              <a:rPr lang="en-GB" altLang="en-US" sz="1200">
                <a:latin typeface="Garamond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GB" altLang="en-US" sz="1200">
              <a:latin typeface="Garamond" pitchFamily="18" charset="0"/>
            </a:endParaRPr>
          </a:p>
        </p:txBody>
      </p:sp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764704"/>
            <a:ext cx="8229600" cy="1066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Cyclic Redundancy Checks</a:t>
            </a:r>
          </a:p>
        </p:txBody>
      </p:sp>
      <p:sp>
        <p:nvSpPr>
          <p:cNvPr id="194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700808"/>
            <a:ext cx="7777162" cy="4679950"/>
          </a:xfrm>
        </p:spPr>
        <p:txBody>
          <a:bodyPr/>
          <a:lstStyle/>
          <a:p>
            <a:pPr eaLnBrk="1" hangingPunct="1"/>
            <a:r>
              <a:rPr lang="en-GB" altLang="en-US" sz="2600" i="1" dirty="0" smtClean="0">
                <a:latin typeface="Times New Roman" pitchFamily="18" charset="0"/>
              </a:rPr>
              <a:t>M</a:t>
            </a:r>
            <a:r>
              <a:rPr lang="en-GB" altLang="en-US" sz="2600" dirty="0" smtClean="0">
                <a:latin typeface="Times New Roman" pitchFamily="18" charset="0"/>
              </a:rPr>
              <a:t>(</a:t>
            </a:r>
            <a:r>
              <a:rPr lang="en-GB" altLang="en-US" sz="2600" i="1" dirty="0" smtClean="0">
                <a:latin typeface="Times New Roman" pitchFamily="18" charset="0"/>
              </a:rPr>
              <a:t>x</a:t>
            </a:r>
            <a:r>
              <a:rPr lang="en-GB" altLang="en-US" sz="2600" dirty="0" smtClean="0">
                <a:latin typeface="Times New Roman" pitchFamily="18" charset="0"/>
              </a:rPr>
              <a:t>)</a:t>
            </a:r>
            <a:r>
              <a:rPr lang="en-GB" altLang="en-US" sz="2600" dirty="0" smtClean="0"/>
              <a:t> is a </a:t>
            </a:r>
            <a:r>
              <a:rPr lang="en-GB" altLang="en-US" sz="2600" dirty="0" smtClean="0">
                <a:latin typeface="Times New Roman" pitchFamily="18" charset="0"/>
              </a:rPr>
              <a:t>(</a:t>
            </a:r>
            <a:r>
              <a:rPr lang="en-GB" altLang="en-US" sz="2600" i="1" dirty="0" smtClean="0">
                <a:latin typeface="Times New Roman" pitchFamily="18" charset="0"/>
              </a:rPr>
              <a:t>k</a:t>
            </a:r>
            <a:r>
              <a:rPr lang="en-GB" altLang="en-US" sz="2600" dirty="0" smtClean="0">
                <a:latin typeface="Times New Roman" pitchFamily="18" charset="0"/>
              </a:rPr>
              <a:t>–1)</a:t>
            </a:r>
            <a:r>
              <a:rPr lang="en-GB" altLang="en-US" sz="2600" baseline="30000" dirty="0" err="1" smtClean="0">
                <a:latin typeface="Times New Roman" pitchFamily="18" charset="0"/>
              </a:rPr>
              <a:t>th</a:t>
            </a:r>
            <a:r>
              <a:rPr lang="en-GB" altLang="en-US" sz="2600" dirty="0" smtClean="0"/>
              <a:t> degree polynomial representing a </a:t>
            </a:r>
            <a:r>
              <a:rPr lang="en-GB" altLang="en-US" sz="2600" i="1" dirty="0" smtClean="0">
                <a:latin typeface="Times New Roman" pitchFamily="18" charset="0"/>
              </a:rPr>
              <a:t>k</a:t>
            </a:r>
            <a:r>
              <a:rPr lang="en-GB" altLang="en-US" sz="2600" dirty="0" smtClean="0"/>
              <a:t> bit number</a:t>
            </a:r>
          </a:p>
          <a:p>
            <a:pPr lvl="1" eaLnBrk="1" hangingPunct="1"/>
            <a:r>
              <a:rPr lang="en-GB" altLang="en-US" sz="2200" dirty="0" smtClean="0"/>
              <a:t>the frame to be transmitted.</a:t>
            </a:r>
          </a:p>
          <a:p>
            <a:pPr lvl="1" eaLnBrk="1" hangingPunct="1">
              <a:buFont typeface="Wingdings" pitchFamily="2" charset="2"/>
              <a:buNone/>
            </a:pPr>
            <a:endParaRPr lang="en-GB" altLang="en-US" sz="2200" dirty="0" smtClean="0"/>
          </a:p>
          <a:p>
            <a:pPr eaLnBrk="1" hangingPunct="1"/>
            <a:r>
              <a:rPr lang="en-GB" altLang="en-US" sz="2600" i="1" dirty="0" smtClean="0">
                <a:latin typeface="Times New Roman" pitchFamily="18" charset="0"/>
              </a:rPr>
              <a:t>G(x)</a:t>
            </a:r>
            <a:r>
              <a:rPr lang="en-GB" altLang="en-US" sz="2600" dirty="0" smtClean="0"/>
              <a:t> is a </a:t>
            </a:r>
            <a:r>
              <a:rPr lang="en-GB" altLang="en-US" sz="2600" i="1" dirty="0" err="1" smtClean="0">
                <a:latin typeface="Times New Roman" pitchFamily="18" charset="0"/>
              </a:rPr>
              <a:t>m</a:t>
            </a:r>
            <a:r>
              <a:rPr lang="en-GB" altLang="en-US" sz="2600" i="1" baseline="30000" dirty="0" err="1" smtClean="0">
                <a:latin typeface="Times New Roman" pitchFamily="18" charset="0"/>
              </a:rPr>
              <a:t>th</a:t>
            </a:r>
            <a:r>
              <a:rPr lang="en-GB" altLang="en-US" sz="2600" dirty="0" smtClean="0"/>
              <a:t> degree polynomial representing an  </a:t>
            </a:r>
            <a:r>
              <a:rPr lang="en-GB" altLang="en-US" sz="2600" dirty="0" smtClean="0">
                <a:latin typeface="Times New Roman" pitchFamily="18" charset="0"/>
              </a:rPr>
              <a:t>(</a:t>
            </a:r>
            <a:r>
              <a:rPr lang="en-GB" altLang="en-US" sz="2600" i="1" dirty="0" smtClean="0">
                <a:latin typeface="Times New Roman" pitchFamily="18" charset="0"/>
              </a:rPr>
              <a:t>m+1</a:t>
            </a:r>
            <a:r>
              <a:rPr lang="en-GB" altLang="en-US" sz="2600" dirty="0" smtClean="0">
                <a:latin typeface="Times New Roman" pitchFamily="18" charset="0"/>
              </a:rPr>
              <a:t>)</a:t>
            </a:r>
            <a:r>
              <a:rPr lang="en-GB" altLang="en-US" sz="2600" dirty="0" smtClean="0"/>
              <a:t> bit number</a:t>
            </a:r>
          </a:p>
          <a:p>
            <a:pPr lvl="1" eaLnBrk="1" hangingPunct="1"/>
            <a:r>
              <a:rPr lang="en-GB" altLang="en-US" sz="2200" dirty="0" smtClean="0"/>
              <a:t>the Generator or Divisor </a:t>
            </a:r>
            <a:r>
              <a:rPr lang="en-GB" altLang="en-US" sz="2200" dirty="0" smtClean="0">
                <a:latin typeface="Times New Roman" pitchFamily="18" charset="0"/>
              </a:rPr>
              <a:t>(</a:t>
            </a:r>
            <a:r>
              <a:rPr lang="en-GB" altLang="en-US" sz="2200" i="1" dirty="0" smtClean="0">
                <a:latin typeface="Times New Roman" pitchFamily="18" charset="0"/>
              </a:rPr>
              <a:t>k &gt; m</a:t>
            </a:r>
            <a:r>
              <a:rPr lang="en-GB" altLang="en-US" sz="2200" dirty="0" smtClean="0">
                <a:latin typeface="Times New Roman" pitchFamily="18" charset="0"/>
              </a:rPr>
              <a:t>)</a:t>
            </a:r>
          </a:p>
          <a:p>
            <a:pPr lvl="1" eaLnBrk="1" hangingPunct="1">
              <a:buFont typeface="Wingdings" pitchFamily="2" charset="2"/>
              <a:buNone/>
            </a:pPr>
            <a:endParaRPr lang="en-GB" altLang="en-US" sz="2200" dirty="0" smtClean="0"/>
          </a:p>
          <a:p>
            <a:pPr eaLnBrk="1" hangingPunct="1"/>
            <a:r>
              <a:rPr lang="en-GB" altLang="en-US" sz="2600" i="1" dirty="0" smtClean="0">
                <a:latin typeface="Times New Roman" pitchFamily="18" charset="0"/>
              </a:rPr>
              <a:t>R</a:t>
            </a:r>
            <a:r>
              <a:rPr lang="en-GB" altLang="en-US" sz="2600" dirty="0" smtClean="0">
                <a:latin typeface="Times New Roman" pitchFamily="18" charset="0"/>
              </a:rPr>
              <a:t>(</a:t>
            </a:r>
            <a:r>
              <a:rPr lang="en-GB" altLang="en-US" sz="2600" i="1" dirty="0" smtClean="0">
                <a:latin typeface="Times New Roman" pitchFamily="18" charset="0"/>
              </a:rPr>
              <a:t>x</a:t>
            </a:r>
            <a:r>
              <a:rPr lang="en-GB" altLang="en-US" sz="2600" dirty="0" smtClean="0">
                <a:latin typeface="Times New Roman" pitchFamily="18" charset="0"/>
              </a:rPr>
              <a:t>)</a:t>
            </a:r>
            <a:r>
              <a:rPr lang="en-GB" altLang="en-US" sz="2600" dirty="0" smtClean="0"/>
              <a:t> is an </a:t>
            </a:r>
            <a:r>
              <a:rPr lang="en-GB" altLang="en-US" sz="2600" dirty="0" smtClean="0">
                <a:latin typeface="Times New Roman" pitchFamily="18" charset="0"/>
              </a:rPr>
              <a:t>(</a:t>
            </a:r>
            <a:r>
              <a:rPr lang="en-GB" altLang="en-US" sz="2600" i="1" dirty="0" smtClean="0">
                <a:latin typeface="Times New Roman" pitchFamily="18" charset="0"/>
              </a:rPr>
              <a:t>m–1</a:t>
            </a:r>
            <a:r>
              <a:rPr lang="en-GB" altLang="en-US" sz="2600" dirty="0" smtClean="0">
                <a:latin typeface="Times New Roman" pitchFamily="18" charset="0"/>
              </a:rPr>
              <a:t>)</a:t>
            </a:r>
            <a:r>
              <a:rPr lang="en-GB" altLang="en-US" sz="2600" i="1" baseline="30000" dirty="0" err="1" smtClean="0">
                <a:latin typeface="Times New Roman" pitchFamily="18" charset="0"/>
              </a:rPr>
              <a:t>th</a:t>
            </a:r>
            <a:r>
              <a:rPr lang="en-GB" altLang="en-US" sz="2600" baseline="30000" dirty="0" smtClean="0"/>
              <a:t> </a:t>
            </a:r>
            <a:r>
              <a:rPr lang="en-GB" altLang="en-US" sz="2600" dirty="0" smtClean="0"/>
              <a:t> degree polynomial representing an </a:t>
            </a:r>
            <a:r>
              <a:rPr lang="en-GB" altLang="en-US" sz="2600" i="1" dirty="0" smtClean="0"/>
              <a:t>m </a:t>
            </a:r>
            <a:r>
              <a:rPr lang="en-GB" altLang="en-US" sz="2600" dirty="0" smtClean="0"/>
              <a:t>bit number </a:t>
            </a:r>
          </a:p>
          <a:p>
            <a:pPr lvl="1" eaLnBrk="1" hangingPunct="1"/>
            <a:r>
              <a:rPr lang="en-GB" altLang="en-US" sz="2200" dirty="0" smtClean="0"/>
              <a:t>the Remainder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21450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4F9A4C9-9F4E-4354-AAE4-0070382A56C9}" type="slidenum">
              <a:rPr lang="en-GB" altLang="en-US" sz="1200">
                <a:latin typeface="Garamond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GB" altLang="en-US" sz="1200">
              <a:latin typeface="Garamond" pitchFamily="18" charset="0"/>
            </a:endParaRPr>
          </a:p>
        </p:txBody>
      </p:sp>
      <p:sp>
        <p:nvSpPr>
          <p:cNvPr id="20485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836712"/>
            <a:ext cx="8229600" cy="1066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Cyclic Redundancy Checks</a:t>
            </a:r>
          </a:p>
        </p:txBody>
      </p:sp>
      <p:sp>
        <p:nvSpPr>
          <p:cNvPr id="2048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6"/>
            <a:ext cx="8229600" cy="4530725"/>
          </a:xfrm>
        </p:spPr>
        <p:txBody>
          <a:bodyPr/>
          <a:lstStyle/>
          <a:p>
            <a:pPr eaLnBrk="1" hangingPunct="1"/>
            <a:r>
              <a:rPr lang="en-GB" altLang="en-US" sz="2000" dirty="0" smtClean="0"/>
              <a:t>Append </a:t>
            </a:r>
            <a:r>
              <a:rPr lang="en-GB" altLang="en-US" sz="2000" i="1" dirty="0" smtClean="0">
                <a:latin typeface="Times New Roman" pitchFamily="18" charset="0"/>
              </a:rPr>
              <a:t>m </a:t>
            </a:r>
            <a:r>
              <a:rPr lang="en-GB" altLang="en-US" sz="2000" dirty="0" smtClean="0"/>
              <a:t>zeros to the frame</a:t>
            </a:r>
          </a:p>
          <a:p>
            <a:pPr lvl="1" eaLnBrk="1" hangingPunct="1"/>
            <a:r>
              <a:rPr lang="en-GB" altLang="en-US" sz="2000" dirty="0" smtClean="0"/>
              <a:t>I.e. multiply </a:t>
            </a:r>
            <a:r>
              <a:rPr lang="en-GB" altLang="en-US" sz="2000" i="1" dirty="0" smtClean="0">
                <a:latin typeface="Times New Roman" pitchFamily="18" charset="0"/>
              </a:rPr>
              <a:t>M(x) </a:t>
            </a:r>
            <a:r>
              <a:rPr lang="en-GB" altLang="en-US" sz="2000" dirty="0" smtClean="0"/>
              <a:t>by</a:t>
            </a:r>
            <a:r>
              <a:rPr lang="en-GB" altLang="en-US" sz="2000" i="1" dirty="0" smtClean="0">
                <a:latin typeface="Times New Roman" pitchFamily="18" charset="0"/>
              </a:rPr>
              <a:t> </a:t>
            </a:r>
            <a:r>
              <a:rPr lang="en-GB" altLang="en-US" sz="2000" i="1" dirty="0" err="1" smtClean="0">
                <a:latin typeface="Times New Roman" pitchFamily="18" charset="0"/>
              </a:rPr>
              <a:t>x</a:t>
            </a:r>
            <a:r>
              <a:rPr lang="en-GB" altLang="en-US" sz="2000" i="1" baseline="30000" dirty="0" err="1" smtClean="0">
                <a:latin typeface="Times New Roman" pitchFamily="18" charset="0"/>
              </a:rPr>
              <a:t>m</a:t>
            </a:r>
            <a:endParaRPr lang="en-GB" altLang="en-US" sz="2000" i="1" baseline="30000" dirty="0" smtClean="0">
              <a:latin typeface="Times New Roman" pitchFamily="18" charset="0"/>
            </a:endParaRPr>
          </a:p>
          <a:p>
            <a:pPr eaLnBrk="1" hangingPunct="1"/>
            <a:r>
              <a:rPr lang="en-GB" altLang="en-US" sz="2000" dirty="0" smtClean="0"/>
              <a:t>Divide by Generator polynomial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endParaRPr lang="en-GB" altLang="en-US" sz="2000" dirty="0" smtClean="0"/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Discard the quotient and the remainder is the FCS </a:t>
            </a:r>
          </a:p>
          <a:p>
            <a:pPr eaLnBrk="1" hangingPunct="1"/>
            <a:r>
              <a:rPr lang="en-GB" altLang="en-US" sz="2000" dirty="0" smtClean="0"/>
              <a:t>Transmit:</a:t>
            </a:r>
            <a:br>
              <a:rPr lang="en-GB" altLang="en-US" sz="2000" dirty="0" smtClean="0"/>
            </a:br>
            <a:endParaRPr lang="en-GB" altLang="en-US" sz="2000" dirty="0" smtClean="0"/>
          </a:p>
          <a:p>
            <a:pPr eaLnBrk="1" hangingPunct="1"/>
            <a:r>
              <a:rPr lang="en-GB" altLang="en-US" sz="2000" dirty="0" smtClean="0"/>
              <a:t>Divide this by </a:t>
            </a:r>
            <a:r>
              <a:rPr lang="en-GB" altLang="en-US" sz="2000" i="1" dirty="0" smtClean="0">
                <a:latin typeface="Times New Roman" pitchFamily="18" charset="0"/>
              </a:rPr>
              <a:t>G</a:t>
            </a:r>
            <a:r>
              <a:rPr lang="en-GB" altLang="en-US" sz="2000" dirty="0" smtClean="0">
                <a:latin typeface="Times New Roman" pitchFamily="18" charset="0"/>
              </a:rPr>
              <a:t>(</a:t>
            </a:r>
            <a:r>
              <a:rPr lang="en-GB" altLang="en-US" sz="2000" i="1" dirty="0" smtClean="0">
                <a:latin typeface="Times New Roman" pitchFamily="18" charset="0"/>
              </a:rPr>
              <a:t>x</a:t>
            </a:r>
            <a:r>
              <a:rPr lang="en-GB" altLang="en-US" sz="2000" dirty="0" smtClean="0">
                <a:latin typeface="Times New Roman" pitchFamily="18" charset="0"/>
              </a:rPr>
              <a:t>)</a:t>
            </a:r>
            <a:r>
              <a:rPr lang="en-GB" altLang="en-US" sz="2000" dirty="0" smtClean="0"/>
              <a:t> at the receiver</a:t>
            </a:r>
          </a:p>
          <a:p>
            <a:pPr eaLnBrk="1" hangingPunct="1"/>
            <a:r>
              <a:rPr lang="en-GB" altLang="en-US" sz="2000" dirty="0" smtClean="0"/>
              <a:t>Zero remainder – no error, non-zero remainder - error</a:t>
            </a:r>
            <a:r>
              <a:rPr lang="en-GB" altLang="en-US" dirty="0" smtClean="0"/>
              <a:t> </a:t>
            </a:r>
          </a:p>
          <a:p>
            <a:pPr eaLnBrk="1" hangingPunct="1"/>
            <a:endParaRPr lang="en-GB" altLang="en-US" sz="2000" dirty="0" smtClean="0"/>
          </a:p>
        </p:txBody>
      </p:sp>
      <p:graphicFrame>
        <p:nvGraphicFramePr>
          <p:cNvPr id="2048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7768876"/>
              </p:ext>
            </p:extLst>
          </p:nvPr>
        </p:nvGraphicFramePr>
        <p:xfrm>
          <a:off x="2555776" y="2924944"/>
          <a:ext cx="347662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Equation" r:id="rId3" imgW="1815312" imgH="444307" progId="Equation.DSMT4">
                  <p:embed/>
                </p:oleObj>
              </mc:Choice>
              <mc:Fallback>
                <p:oleObj name="Equation" r:id="rId3" imgW="1815312" imgH="444307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2924944"/>
                        <a:ext cx="3476625" cy="847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488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158874"/>
              </p:ext>
            </p:extLst>
          </p:nvPr>
        </p:nvGraphicFramePr>
        <p:xfrm>
          <a:off x="2627784" y="4365104"/>
          <a:ext cx="2374900" cy="474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Equation" r:id="rId5" imgW="1143000" imgH="228600" progId="Equation.DSMT4">
                  <p:embed/>
                </p:oleObj>
              </mc:Choice>
              <mc:Fallback>
                <p:oleObj name="Equation" r:id="rId5" imgW="11430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4365104"/>
                        <a:ext cx="2374900" cy="4746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9" name="Text Box 7"/>
          <p:cNvSpPr txBox="1">
            <a:spLocks noChangeArrowheads="1"/>
          </p:cNvSpPr>
          <p:nvPr/>
        </p:nvSpPr>
        <p:spPr bwMode="auto">
          <a:xfrm>
            <a:off x="5992813" y="2224088"/>
            <a:ext cx="1860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itchFamily="18" charset="0"/>
              </a:rPr>
              <a:t>Q</a:t>
            </a:r>
            <a:r>
              <a:rPr lang="en-GB" altLang="en-US" sz="1800">
                <a:latin typeface="Times New Roman" pitchFamily="18" charset="0"/>
              </a:rPr>
              <a:t>(</a:t>
            </a:r>
            <a:r>
              <a:rPr lang="en-GB" altLang="en-US" sz="1800" i="1">
                <a:latin typeface="Times New Roman" pitchFamily="18" charset="0"/>
              </a:rPr>
              <a:t>x</a:t>
            </a:r>
            <a:r>
              <a:rPr lang="en-GB" altLang="en-US" sz="1800">
                <a:latin typeface="Times New Roman" pitchFamily="18" charset="0"/>
              </a:rPr>
              <a:t>)</a:t>
            </a:r>
            <a:r>
              <a:rPr lang="en-GB" altLang="en-US" sz="1800"/>
              <a:t> – quotient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itchFamily="18" charset="0"/>
              </a:rPr>
              <a:t>R</a:t>
            </a:r>
            <a:r>
              <a:rPr lang="en-GB" altLang="en-US" sz="1800">
                <a:latin typeface="Times New Roman" pitchFamily="18" charset="0"/>
              </a:rPr>
              <a:t>(</a:t>
            </a:r>
            <a:r>
              <a:rPr lang="en-GB" altLang="en-US" sz="1800" i="1">
                <a:latin typeface="Times New Roman" pitchFamily="18" charset="0"/>
              </a:rPr>
              <a:t>x</a:t>
            </a:r>
            <a:r>
              <a:rPr lang="en-GB" altLang="en-US" sz="1800">
                <a:latin typeface="Times New Roman" pitchFamily="18" charset="0"/>
              </a:rPr>
              <a:t>)</a:t>
            </a:r>
            <a:r>
              <a:rPr lang="en-GB" altLang="en-US" sz="1800"/>
              <a:t> – remainder</a:t>
            </a:r>
          </a:p>
        </p:txBody>
      </p:sp>
    </p:spTree>
    <p:extLst>
      <p:ext uri="{BB962C8B-B14F-4D97-AF65-F5344CB8AC3E}">
        <p14:creationId xmlns:p14="http://schemas.microsoft.com/office/powerpoint/2010/main" val="428264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6588" y="556419"/>
            <a:ext cx="762000" cy="366712"/>
          </a:xfrm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349C0B0-82DC-4A0D-BC70-71B5C9E8FC65}" type="slidenum">
              <a:rPr lang="en-GB" altLang="en-US" sz="1200">
                <a:latin typeface="Garamond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GB" altLang="en-US" sz="1200">
              <a:latin typeface="Garamond" pitchFamily="18" charset="0"/>
            </a:endParaRPr>
          </a:p>
        </p:txBody>
      </p:sp>
      <p:sp>
        <p:nvSpPr>
          <p:cNvPr id="21509" name="Rectangle 2"/>
          <p:cNvSpPr>
            <a:spLocks noGrp="1" noChangeArrowheads="1"/>
          </p:cNvSpPr>
          <p:nvPr>
            <p:ph type="title"/>
          </p:nvPr>
        </p:nvSpPr>
        <p:spPr>
          <a:xfrm>
            <a:off x="574902" y="613569"/>
            <a:ext cx="8229600" cy="1066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CRC example</a:t>
            </a:r>
          </a:p>
        </p:txBody>
      </p:sp>
      <p:sp>
        <p:nvSpPr>
          <p:cNvPr id="21510" name="Text Box 4"/>
          <p:cNvSpPr txBox="1">
            <a:spLocks noChangeArrowheads="1"/>
          </p:cNvSpPr>
          <p:nvPr/>
        </p:nvSpPr>
        <p:spPr bwMode="auto">
          <a:xfrm>
            <a:off x="858838" y="2240756"/>
            <a:ext cx="26701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itchFamily="34" charset="0"/>
              </a:rPr>
              <a:t>Data to transmit 10011  </a:t>
            </a:r>
          </a:p>
        </p:txBody>
      </p:sp>
      <p:sp>
        <p:nvSpPr>
          <p:cNvPr id="21511" name="Text Box 5"/>
          <p:cNvSpPr txBox="1">
            <a:spLocks noChangeArrowheads="1"/>
          </p:cNvSpPr>
          <p:nvPr/>
        </p:nvSpPr>
        <p:spPr bwMode="auto">
          <a:xfrm>
            <a:off x="858838" y="2602706"/>
            <a:ext cx="23479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itchFamily="34" charset="0"/>
              </a:rPr>
              <a:t>Generator polynomial</a:t>
            </a:r>
            <a:endParaRPr lang="en-GB" altLang="en-US" sz="1800">
              <a:latin typeface="Times New Roman" pitchFamily="18" charset="0"/>
            </a:endParaRPr>
          </a:p>
        </p:txBody>
      </p:sp>
      <p:graphicFrame>
        <p:nvGraphicFramePr>
          <p:cNvPr id="21512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5331801"/>
              </p:ext>
            </p:extLst>
          </p:nvPr>
        </p:nvGraphicFramePr>
        <p:xfrm>
          <a:off x="3387725" y="2901156"/>
          <a:ext cx="914400" cy="198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Equation" r:id="rId3" imgW="435285" imgH="677109" progId="Equation.DSMT4">
                  <p:embed/>
                </p:oleObj>
              </mc:Choice>
              <mc:Fallback>
                <p:oleObj name="Equation" r:id="rId3" imgW="435285" imgH="677109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87725" y="2901156"/>
                        <a:ext cx="914400" cy="198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3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7997328"/>
              </p:ext>
            </p:extLst>
          </p:nvPr>
        </p:nvGraphicFramePr>
        <p:xfrm>
          <a:off x="3676650" y="2585244"/>
          <a:ext cx="1604963" cy="357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Equation" r:id="rId5" imgW="1028700" imgH="228600" progId="Equation.DSMT4">
                  <p:embed/>
                </p:oleObj>
              </mc:Choice>
              <mc:Fallback>
                <p:oleObj name="Equation" r:id="rId5" imgW="10287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76650" y="2585244"/>
                        <a:ext cx="1604963" cy="3571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3354479"/>
              </p:ext>
            </p:extLst>
          </p:nvPr>
        </p:nvGraphicFramePr>
        <p:xfrm>
          <a:off x="3667125" y="2240756"/>
          <a:ext cx="1682750" cy="357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Equation" r:id="rId7" imgW="1079500" imgH="228600" progId="Equation.DSMT4">
                  <p:embed/>
                </p:oleObj>
              </mc:Choice>
              <mc:Fallback>
                <p:oleObj name="Equation" r:id="rId7" imgW="1079500" imgH="2286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7125" y="2240756"/>
                        <a:ext cx="1682750" cy="357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5" name="Text Box 9"/>
          <p:cNvSpPr txBox="1">
            <a:spLocks noChangeArrowheads="1"/>
          </p:cNvSpPr>
          <p:nvPr/>
        </p:nvSpPr>
        <p:spPr bwMode="auto">
          <a:xfrm>
            <a:off x="982663" y="1680369"/>
            <a:ext cx="60325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itchFamily="34" charset="0"/>
              </a:rPr>
              <a:t>Transmit data 10011 with CRC polynomial </a:t>
            </a:r>
            <a:r>
              <a:rPr lang="en-GB" altLang="en-US" sz="1800" i="1">
                <a:latin typeface="Times New Roman" pitchFamily="18" charset="0"/>
              </a:rPr>
              <a:t>G</a:t>
            </a:r>
            <a:r>
              <a:rPr lang="en-GB" altLang="en-US" sz="1800">
                <a:latin typeface="Times New Roman" pitchFamily="18" charset="0"/>
              </a:rPr>
              <a:t>(</a:t>
            </a:r>
            <a:r>
              <a:rPr lang="en-GB" altLang="en-US" sz="1800" i="1">
                <a:latin typeface="Times New Roman" pitchFamily="18" charset="0"/>
              </a:rPr>
              <a:t>x</a:t>
            </a:r>
            <a:r>
              <a:rPr lang="en-GB" altLang="en-US" sz="1800">
                <a:latin typeface="Times New Roman" pitchFamily="18" charset="0"/>
              </a:rPr>
              <a:t>) = </a:t>
            </a:r>
            <a:r>
              <a:rPr lang="en-GB" altLang="en-US" sz="1800" i="1">
                <a:latin typeface="Times New Roman" pitchFamily="18" charset="0"/>
              </a:rPr>
              <a:t>x</a:t>
            </a:r>
            <a:r>
              <a:rPr lang="en-GB" altLang="en-US" sz="1800" baseline="30000">
                <a:latin typeface="Times New Roman" pitchFamily="18" charset="0"/>
              </a:rPr>
              <a:t>3 </a:t>
            </a:r>
            <a:r>
              <a:rPr lang="en-GB" altLang="en-US" sz="1800">
                <a:latin typeface="Times New Roman" pitchFamily="18" charset="0"/>
              </a:rPr>
              <a:t>+ </a:t>
            </a:r>
            <a:r>
              <a:rPr lang="en-GB" altLang="en-US" sz="1800" i="1">
                <a:latin typeface="Times New Roman" pitchFamily="18" charset="0"/>
              </a:rPr>
              <a:t>x</a:t>
            </a:r>
            <a:r>
              <a:rPr lang="en-GB" altLang="en-US" sz="1800">
                <a:latin typeface="Times New Roman" pitchFamily="18" charset="0"/>
              </a:rPr>
              <a:t> +1</a:t>
            </a:r>
            <a:r>
              <a:rPr lang="en-GB" altLang="en-US" sz="1800">
                <a:latin typeface="Tahoma" pitchFamily="34" charset="0"/>
              </a:rPr>
              <a:t> </a:t>
            </a:r>
          </a:p>
        </p:txBody>
      </p:sp>
      <p:sp>
        <p:nvSpPr>
          <p:cNvPr id="21516" name="Text Box 10"/>
          <p:cNvSpPr txBox="1">
            <a:spLocks noChangeArrowheads="1"/>
          </p:cNvSpPr>
          <p:nvPr/>
        </p:nvSpPr>
        <p:spPr bwMode="auto">
          <a:xfrm>
            <a:off x="5878513" y="2542381"/>
            <a:ext cx="1219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itchFamily="34" charset="0"/>
              </a:rPr>
              <a:t>3</a:t>
            </a:r>
            <a:r>
              <a:rPr lang="en-GB" altLang="en-US" sz="1800" baseline="30000">
                <a:latin typeface="Tahoma" pitchFamily="34" charset="0"/>
              </a:rPr>
              <a:t>rd</a:t>
            </a:r>
            <a:r>
              <a:rPr lang="en-GB" altLang="en-US" sz="1800">
                <a:latin typeface="Tahoma" pitchFamily="34" charset="0"/>
              </a:rPr>
              <a:t> degree</a:t>
            </a:r>
          </a:p>
        </p:txBody>
      </p:sp>
      <p:sp>
        <p:nvSpPr>
          <p:cNvPr id="21517" name="Text Box 11"/>
          <p:cNvSpPr txBox="1">
            <a:spLocks noChangeArrowheads="1"/>
          </p:cNvSpPr>
          <p:nvPr/>
        </p:nvSpPr>
        <p:spPr bwMode="auto">
          <a:xfrm>
            <a:off x="858838" y="3031331"/>
            <a:ext cx="39401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itchFamily="34" charset="0"/>
              </a:rPr>
              <a:t>Multiply </a:t>
            </a:r>
            <a:r>
              <a:rPr lang="en-GB" altLang="en-US" sz="1800" i="1">
                <a:latin typeface="Times New Roman" pitchFamily="18" charset="0"/>
              </a:rPr>
              <a:t>M</a:t>
            </a:r>
            <a:r>
              <a:rPr lang="en-GB" altLang="en-US" sz="1800">
                <a:latin typeface="Times New Roman" pitchFamily="18" charset="0"/>
              </a:rPr>
              <a:t>(</a:t>
            </a:r>
            <a:r>
              <a:rPr lang="en-GB" altLang="en-US" sz="1800" i="1">
                <a:latin typeface="Times New Roman" pitchFamily="18" charset="0"/>
              </a:rPr>
              <a:t>x</a:t>
            </a:r>
            <a:r>
              <a:rPr lang="en-GB" altLang="en-US" sz="1800">
                <a:latin typeface="Times New Roman" pitchFamily="18" charset="0"/>
              </a:rPr>
              <a:t>)</a:t>
            </a:r>
            <a:r>
              <a:rPr lang="en-GB" altLang="en-US" sz="1800">
                <a:latin typeface="Tahoma" pitchFamily="34" charset="0"/>
              </a:rPr>
              <a:t> by </a:t>
            </a:r>
            <a:r>
              <a:rPr lang="en-GB" altLang="en-US" sz="1800" i="1">
                <a:latin typeface="Times New Roman" pitchFamily="18" charset="0"/>
              </a:rPr>
              <a:t>x</a:t>
            </a:r>
            <a:r>
              <a:rPr lang="en-GB" altLang="en-US" sz="1800" baseline="30000">
                <a:latin typeface="Times New Roman" pitchFamily="18" charset="0"/>
              </a:rPr>
              <a:t>3</a:t>
            </a:r>
            <a:r>
              <a:rPr lang="en-GB" altLang="en-US" sz="1800">
                <a:latin typeface="Times New Roman" pitchFamily="18" charset="0"/>
              </a:rPr>
              <a:t> </a:t>
            </a:r>
            <a:r>
              <a:rPr lang="en-GB" altLang="en-US" sz="1800">
                <a:latin typeface="Tahoma" pitchFamily="34" charset="0"/>
              </a:rPr>
              <a:t>and divide by </a:t>
            </a:r>
            <a:r>
              <a:rPr lang="en-GB" altLang="en-US" sz="1800" i="1">
                <a:latin typeface="Times New Roman" pitchFamily="18" charset="0"/>
              </a:rPr>
              <a:t>G</a:t>
            </a:r>
            <a:r>
              <a:rPr lang="en-GB" altLang="en-US" sz="1800">
                <a:latin typeface="Times New Roman" pitchFamily="18" charset="0"/>
              </a:rPr>
              <a:t>(</a:t>
            </a:r>
            <a:r>
              <a:rPr lang="en-GB" altLang="en-US" sz="1800" i="1">
                <a:latin typeface="Times New Roman" pitchFamily="18" charset="0"/>
              </a:rPr>
              <a:t>x</a:t>
            </a:r>
            <a:r>
              <a:rPr lang="en-GB" altLang="en-US" sz="1800">
                <a:latin typeface="Times New Roman" pitchFamily="18" charset="0"/>
              </a:rPr>
              <a:t>)</a:t>
            </a:r>
            <a:endParaRPr lang="en-GB" altLang="en-US" sz="1800" baseline="30000">
              <a:latin typeface="Times New Roman" pitchFamily="18" charset="0"/>
            </a:endParaRPr>
          </a:p>
        </p:txBody>
      </p:sp>
      <p:graphicFrame>
        <p:nvGraphicFramePr>
          <p:cNvPr id="21518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3745110"/>
              </p:ext>
            </p:extLst>
          </p:nvPr>
        </p:nvGraphicFramePr>
        <p:xfrm>
          <a:off x="1414463" y="3623469"/>
          <a:ext cx="2381250" cy="2493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Equation" r:id="rId9" imgW="1358900" imgH="1422400" progId="Equation.DSMT4">
                  <p:embed/>
                </p:oleObj>
              </mc:Choice>
              <mc:Fallback>
                <p:oleObj name="Equation" r:id="rId9" imgW="1358900" imgH="14224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14463" y="3623469"/>
                        <a:ext cx="2381250" cy="24939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9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5839281"/>
              </p:ext>
            </p:extLst>
          </p:nvPr>
        </p:nvGraphicFramePr>
        <p:xfrm>
          <a:off x="5662613" y="3479006"/>
          <a:ext cx="2873375" cy="2071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Equation" r:id="rId11" imgW="1638300" imgH="1181100" progId="Equation.DSMT4">
                  <p:embed/>
                </p:oleObj>
              </mc:Choice>
              <mc:Fallback>
                <p:oleObj name="Equation" r:id="rId11" imgW="1638300" imgH="118110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62613" y="3479006"/>
                        <a:ext cx="2873375" cy="2071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20" name="Text Box 14"/>
          <p:cNvSpPr txBox="1">
            <a:spLocks noChangeArrowheads="1"/>
          </p:cNvSpPr>
          <p:nvPr/>
        </p:nvSpPr>
        <p:spPr bwMode="auto">
          <a:xfrm>
            <a:off x="6600825" y="5712619"/>
            <a:ext cx="15367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>
                <a:latin typeface="Tahoma" pitchFamily="34" charset="0"/>
              </a:rPr>
              <a:t>zero remainder</a:t>
            </a:r>
          </a:p>
        </p:txBody>
      </p:sp>
      <p:sp>
        <p:nvSpPr>
          <p:cNvPr id="21521" name="Text Box 15"/>
          <p:cNvSpPr txBox="1">
            <a:spLocks noChangeArrowheads="1"/>
          </p:cNvSpPr>
          <p:nvPr/>
        </p:nvSpPr>
        <p:spPr bwMode="auto">
          <a:xfrm>
            <a:off x="622300" y="5712619"/>
            <a:ext cx="1092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>
                <a:latin typeface="Tahoma" pitchFamily="34" charset="0"/>
              </a:rPr>
              <a:t>remainder</a:t>
            </a:r>
          </a:p>
        </p:txBody>
      </p:sp>
      <p:sp>
        <p:nvSpPr>
          <p:cNvPr id="21522" name="Line 16"/>
          <p:cNvSpPr>
            <a:spLocks noChangeShapeType="1"/>
          </p:cNvSpPr>
          <p:nvPr/>
        </p:nvSpPr>
        <p:spPr bwMode="auto">
          <a:xfrm>
            <a:off x="1774825" y="5928519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3" name="Text Box 17"/>
          <p:cNvSpPr txBox="1">
            <a:spLocks noChangeArrowheads="1"/>
          </p:cNvSpPr>
          <p:nvPr/>
        </p:nvSpPr>
        <p:spPr bwMode="auto">
          <a:xfrm>
            <a:off x="746125" y="6160294"/>
            <a:ext cx="17859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itchFamily="34" charset="0"/>
              </a:rPr>
              <a:t>Transmitted -&gt; </a:t>
            </a:r>
          </a:p>
        </p:txBody>
      </p:sp>
      <p:graphicFrame>
        <p:nvGraphicFramePr>
          <p:cNvPr id="21524" name="Objec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54217959"/>
              </p:ext>
            </p:extLst>
          </p:nvPr>
        </p:nvGraphicFramePr>
        <p:xfrm>
          <a:off x="2495550" y="6215856"/>
          <a:ext cx="1655763" cy="334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3" name="Equation" r:id="rId13" imgW="1002865" imgH="203112" progId="Equation.DSMT4">
                  <p:embed/>
                </p:oleObj>
              </mc:Choice>
              <mc:Fallback>
                <p:oleObj name="Equation" r:id="rId13" imgW="1002865" imgH="203112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5550" y="6215856"/>
                        <a:ext cx="1655763" cy="334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25" name="Text Box 19"/>
          <p:cNvSpPr txBox="1">
            <a:spLocks noChangeArrowheads="1"/>
          </p:cNvSpPr>
          <p:nvPr/>
        </p:nvSpPr>
        <p:spPr bwMode="auto">
          <a:xfrm>
            <a:off x="4295775" y="6215856"/>
            <a:ext cx="143351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itchFamily="34" charset="0"/>
              </a:rPr>
              <a:t>(10011 100)</a:t>
            </a:r>
          </a:p>
        </p:txBody>
      </p:sp>
    </p:spTree>
    <p:extLst>
      <p:ext uri="{BB962C8B-B14F-4D97-AF65-F5344CB8AC3E}">
        <p14:creationId xmlns:p14="http://schemas.microsoft.com/office/powerpoint/2010/main" val="2080641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46741" y="505545"/>
            <a:ext cx="762000" cy="366712"/>
          </a:xfrm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959D6D88-9188-49CC-9028-784F002736F1}" type="slidenum">
              <a:rPr lang="en-GB" altLang="en-US" sz="1200">
                <a:latin typeface="Garamond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GB" altLang="en-US" sz="1200">
              <a:latin typeface="Garamond" pitchFamily="18" charset="0"/>
            </a:endParaRPr>
          </a:p>
        </p:txBody>
      </p:sp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980728"/>
            <a:ext cx="8229600" cy="1066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Practical CRC systems</a:t>
            </a:r>
          </a:p>
        </p:txBody>
      </p:sp>
      <p:sp>
        <p:nvSpPr>
          <p:cNvPr id="225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2060848"/>
            <a:ext cx="8507413" cy="4530725"/>
          </a:xfrm>
        </p:spPr>
        <p:txBody>
          <a:bodyPr/>
          <a:lstStyle/>
          <a:p>
            <a:pPr eaLnBrk="1" hangingPunct="1"/>
            <a:r>
              <a:rPr lang="en-GB" altLang="en-US" sz="2600" dirty="0" smtClean="0">
                <a:latin typeface="Times New Roman" pitchFamily="18" charset="0"/>
              </a:rPr>
              <a:t>CRC-12		</a:t>
            </a:r>
          </a:p>
          <a:p>
            <a:pPr lvl="1" eaLnBrk="1" hangingPunct="1"/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12</a:t>
            </a:r>
            <a:r>
              <a:rPr lang="en-GB" altLang="en-US" sz="2200" dirty="0" smtClean="0">
                <a:latin typeface="Times New Roman" pitchFamily="18" charset="0"/>
              </a:rPr>
              <a:t> 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11</a:t>
            </a:r>
            <a:r>
              <a:rPr lang="en-GB" altLang="en-US" sz="2200" dirty="0" smtClean="0">
                <a:latin typeface="Times New Roman" pitchFamily="18" charset="0"/>
              </a:rPr>
              <a:t> 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3 </a:t>
            </a:r>
            <a:r>
              <a:rPr lang="en-GB" altLang="en-US" sz="2200" dirty="0" smtClean="0">
                <a:latin typeface="Times New Roman" pitchFamily="18" charset="0"/>
              </a:rPr>
              <a:t>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2 </a:t>
            </a:r>
            <a:r>
              <a:rPr lang="en-GB" altLang="en-US" sz="2200" dirty="0" smtClean="0">
                <a:latin typeface="Times New Roman" pitchFamily="18" charset="0"/>
              </a:rPr>
              <a:t>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dirty="0" smtClean="0">
                <a:latin typeface="Times New Roman" pitchFamily="18" charset="0"/>
              </a:rPr>
              <a:t> + 1</a:t>
            </a:r>
          </a:p>
          <a:p>
            <a:pPr eaLnBrk="1" hangingPunct="1"/>
            <a:r>
              <a:rPr lang="en-GB" altLang="en-US" sz="2600" dirty="0" smtClean="0">
                <a:latin typeface="Times New Roman" pitchFamily="18" charset="0"/>
              </a:rPr>
              <a:t>CRC-16		</a:t>
            </a:r>
          </a:p>
          <a:p>
            <a:pPr lvl="1" eaLnBrk="1" hangingPunct="1"/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16 </a:t>
            </a:r>
            <a:r>
              <a:rPr lang="en-GB" altLang="en-US" sz="2200" dirty="0" smtClean="0">
                <a:latin typeface="Times New Roman" pitchFamily="18" charset="0"/>
              </a:rPr>
              <a:t>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15 </a:t>
            </a:r>
            <a:r>
              <a:rPr lang="en-GB" altLang="en-US" sz="2200" dirty="0" smtClean="0">
                <a:latin typeface="Times New Roman" pitchFamily="18" charset="0"/>
              </a:rPr>
              <a:t>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2</a:t>
            </a:r>
            <a:r>
              <a:rPr lang="en-GB" altLang="en-US" sz="2200" dirty="0" smtClean="0">
                <a:latin typeface="Times New Roman" pitchFamily="18" charset="0"/>
              </a:rPr>
              <a:t> + 1</a:t>
            </a:r>
          </a:p>
          <a:p>
            <a:pPr eaLnBrk="1" hangingPunct="1"/>
            <a:r>
              <a:rPr lang="en-GB" altLang="en-US" sz="2600" dirty="0" smtClean="0">
                <a:latin typeface="Times New Roman" pitchFamily="18" charset="0"/>
              </a:rPr>
              <a:t>CRC-CCITT-V41	</a:t>
            </a:r>
          </a:p>
          <a:p>
            <a:pPr lvl="1" eaLnBrk="1" hangingPunct="1"/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16 </a:t>
            </a:r>
            <a:r>
              <a:rPr lang="en-GB" altLang="en-US" sz="2200" dirty="0" smtClean="0">
                <a:latin typeface="Times New Roman" pitchFamily="18" charset="0"/>
              </a:rPr>
              <a:t>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12 </a:t>
            </a:r>
            <a:r>
              <a:rPr lang="en-GB" altLang="en-US" sz="2200" dirty="0" smtClean="0">
                <a:latin typeface="Times New Roman" pitchFamily="18" charset="0"/>
              </a:rPr>
              <a:t>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5</a:t>
            </a:r>
            <a:r>
              <a:rPr lang="en-GB" altLang="en-US" sz="2200" dirty="0" smtClean="0">
                <a:latin typeface="Times New Roman" pitchFamily="18" charset="0"/>
              </a:rPr>
              <a:t> + 1</a:t>
            </a:r>
          </a:p>
          <a:p>
            <a:pPr eaLnBrk="1" hangingPunct="1"/>
            <a:r>
              <a:rPr lang="en-GB" altLang="en-US" sz="2600" dirty="0" smtClean="0">
                <a:latin typeface="Times New Roman" pitchFamily="18" charset="0"/>
              </a:rPr>
              <a:t>CRC-32		</a:t>
            </a:r>
          </a:p>
          <a:p>
            <a:pPr lvl="1" eaLnBrk="1" hangingPunct="1"/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32</a:t>
            </a:r>
            <a:r>
              <a:rPr lang="en-GB" altLang="en-US" sz="2200" dirty="0" smtClean="0">
                <a:latin typeface="Times New Roman" pitchFamily="18" charset="0"/>
              </a:rPr>
              <a:t> 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26</a:t>
            </a:r>
            <a:r>
              <a:rPr lang="en-GB" altLang="en-US" sz="2200" dirty="0" smtClean="0">
                <a:latin typeface="Times New Roman" pitchFamily="18" charset="0"/>
              </a:rPr>
              <a:t> 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23 </a:t>
            </a:r>
            <a:r>
              <a:rPr lang="en-GB" altLang="en-US" sz="2200" dirty="0" smtClean="0">
                <a:latin typeface="Times New Roman" pitchFamily="18" charset="0"/>
              </a:rPr>
              <a:t>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baseline="30000" dirty="0" smtClean="0">
                <a:latin typeface="Times New Roman" pitchFamily="18" charset="0"/>
              </a:rPr>
              <a:t>16</a:t>
            </a:r>
            <a:r>
              <a:rPr lang="en-GB" altLang="en-US" sz="2200" i="1" dirty="0" smtClean="0">
                <a:latin typeface="Times New Roman" pitchFamily="18" charset="0"/>
              </a:rPr>
              <a:t> + x</a:t>
            </a:r>
            <a:r>
              <a:rPr lang="en-GB" altLang="en-US" sz="2200" baseline="30000" dirty="0" smtClean="0">
                <a:latin typeface="Times New Roman" pitchFamily="18" charset="0"/>
              </a:rPr>
              <a:t>12 </a:t>
            </a:r>
            <a:r>
              <a:rPr lang="en-GB" altLang="en-US" sz="2200" i="1" dirty="0" smtClean="0">
                <a:latin typeface="Times New Roman" pitchFamily="18" charset="0"/>
              </a:rPr>
              <a:t>+ x</a:t>
            </a:r>
            <a:r>
              <a:rPr lang="en-GB" altLang="en-US" sz="2200" baseline="30000" dirty="0" smtClean="0">
                <a:latin typeface="Times New Roman" pitchFamily="18" charset="0"/>
              </a:rPr>
              <a:t>11 </a:t>
            </a:r>
            <a:r>
              <a:rPr lang="en-GB" altLang="en-US" sz="2200" i="1" dirty="0" smtClean="0">
                <a:latin typeface="Times New Roman" pitchFamily="18" charset="0"/>
              </a:rPr>
              <a:t>+ x</a:t>
            </a:r>
            <a:r>
              <a:rPr lang="en-GB" altLang="en-US" sz="2200" baseline="30000" dirty="0" smtClean="0">
                <a:latin typeface="Times New Roman" pitchFamily="18" charset="0"/>
              </a:rPr>
              <a:t>10 </a:t>
            </a:r>
            <a:r>
              <a:rPr lang="en-GB" altLang="en-US" sz="2200" i="1" dirty="0" smtClean="0">
                <a:latin typeface="Times New Roman" pitchFamily="18" charset="0"/>
              </a:rPr>
              <a:t>+ x</a:t>
            </a:r>
            <a:r>
              <a:rPr lang="en-GB" altLang="en-US" sz="2200" baseline="30000" dirty="0" smtClean="0">
                <a:latin typeface="Times New Roman" pitchFamily="18" charset="0"/>
              </a:rPr>
              <a:t>8 </a:t>
            </a:r>
            <a:r>
              <a:rPr lang="en-GB" altLang="en-US" sz="2200" i="1" dirty="0" smtClean="0">
                <a:latin typeface="Times New Roman" pitchFamily="18" charset="0"/>
              </a:rPr>
              <a:t>+ x</a:t>
            </a:r>
            <a:r>
              <a:rPr lang="en-GB" altLang="en-US" sz="2200" baseline="30000" dirty="0" smtClean="0">
                <a:latin typeface="Times New Roman" pitchFamily="18" charset="0"/>
              </a:rPr>
              <a:t>7 </a:t>
            </a:r>
            <a:r>
              <a:rPr lang="en-GB" altLang="en-US" sz="2200" i="1" dirty="0" smtClean="0">
                <a:latin typeface="Times New Roman" pitchFamily="18" charset="0"/>
              </a:rPr>
              <a:t>+ x</a:t>
            </a:r>
            <a:r>
              <a:rPr lang="en-GB" altLang="en-US" sz="2200" baseline="30000" dirty="0" smtClean="0">
                <a:latin typeface="Times New Roman" pitchFamily="18" charset="0"/>
              </a:rPr>
              <a:t>5</a:t>
            </a:r>
            <a:r>
              <a:rPr lang="en-GB" altLang="en-US" sz="2200" i="1" dirty="0" smtClean="0">
                <a:latin typeface="Times New Roman" pitchFamily="18" charset="0"/>
              </a:rPr>
              <a:t>+ x</a:t>
            </a:r>
            <a:r>
              <a:rPr lang="en-GB" altLang="en-US" sz="2200" baseline="30000" dirty="0" smtClean="0">
                <a:latin typeface="Times New Roman" pitchFamily="18" charset="0"/>
              </a:rPr>
              <a:t>4</a:t>
            </a:r>
            <a:r>
              <a:rPr lang="en-GB" altLang="en-US" sz="2200" i="1" dirty="0" smtClean="0">
                <a:latin typeface="Times New Roman" pitchFamily="18" charset="0"/>
              </a:rPr>
              <a:t>+ x</a:t>
            </a:r>
            <a:r>
              <a:rPr lang="en-GB" altLang="en-US" sz="2200" baseline="30000" dirty="0" smtClean="0">
                <a:latin typeface="Times New Roman" pitchFamily="18" charset="0"/>
              </a:rPr>
              <a:t>2 </a:t>
            </a:r>
            <a:r>
              <a:rPr lang="en-GB" altLang="en-US" sz="2200" dirty="0" smtClean="0">
                <a:latin typeface="Times New Roman" pitchFamily="18" charset="0"/>
              </a:rPr>
              <a:t>+ </a:t>
            </a:r>
            <a:r>
              <a:rPr lang="en-GB" altLang="en-US" sz="2200" i="1" dirty="0" smtClean="0">
                <a:latin typeface="Times New Roman" pitchFamily="18" charset="0"/>
              </a:rPr>
              <a:t>x</a:t>
            </a:r>
            <a:r>
              <a:rPr lang="en-GB" altLang="en-US" sz="2200" dirty="0" smtClean="0">
                <a:latin typeface="Times New Roman" pitchFamily="18" charset="0"/>
              </a:rPr>
              <a:t> + 1</a:t>
            </a:r>
          </a:p>
          <a:p>
            <a:pPr eaLnBrk="1" hangingPunct="1"/>
            <a:endParaRPr lang="en-GB" altLang="en-US" sz="2600" dirty="0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22433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815</TotalTime>
  <Words>318</Words>
  <Application>Microsoft Office PowerPoint</Application>
  <PresentationFormat>On-screen Show (4:3)</PresentationFormat>
  <Paragraphs>77</Paragraphs>
  <Slides>18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Theme1</vt:lpstr>
      <vt:lpstr>MathType 5.0 Equation</vt:lpstr>
      <vt:lpstr>MathType 4.0 Equation</vt:lpstr>
      <vt:lpstr>Error Detection and Correction</vt:lpstr>
      <vt:lpstr>Error Detection and Correction</vt:lpstr>
      <vt:lpstr>Error Detection and Correction</vt:lpstr>
      <vt:lpstr>Error Detection and Correction</vt:lpstr>
      <vt:lpstr>Error Detection and Correction</vt:lpstr>
      <vt:lpstr>Example</vt:lpstr>
      <vt:lpstr>Solution</vt:lpstr>
      <vt:lpstr>Solution</vt:lpstr>
      <vt:lpstr>Error Correction</vt:lpstr>
      <vt:lpstr>Example</vt:lpstr>
      <vt:lpstr>Solution</vt:lpstr>
      <vt:lpstr>Solution</vt:lpstr>
      <vt:lpstr>CRC – Cyclic Redundancy Check</vt:lpstr>
      <vt:lpstr>Polynomial Modulo-2 Arithmetic</vt:lpstr>
      <vt:lpstr>Cyclic Redundancy Checks</vt:lpstr>
      <vt:lpstr>Cyclic Redundancy Checks</vt:lpstr>
      <vt:lpstr>CRC example</vt:lpstr>
      <vt:lpstr>Practical CRC systems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Wells, Ian</cp:lastModifiedBy>
  <cp:revision>97</cp:revision>
  <dcterms:created xsi:type="dcterms:W3CDTF">2010-12-01T11:07:48Z</dcterms:created>
  <dcterms:modified xsi:type="dcterms:W3CDTF">2016-10-06T16:48:16Z</dcterms:modified>
</cp:coreProperties>
</file>