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Destination plans &amp; Marketing Strategies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277320" y="3523689"/>
            <a:ext cx="10461414" cy="550333"/>
          </a:xfrm>
        </p:spPr>
        <p:txBody>
          <a:bodyPr/>
          <a:lstStyle/>
          <a:p>
            <a:r>
              <a:rPr lang="en-GB" dirty="0" smtClean="0"/>
              <a:t>Strategic Management &amp; Global Destination &amp; resort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335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Destination management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15590"/>
            <a:ext cx="10394707" cy="365899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Managing destinations</a:t>
            </a:r>
          </a:p>
          <a:p>
            <a:r>
              <a:rPr lang="en-GB" dirty="0" smtClean="0"/>
              <a:t>Strategic roles &amp; responsibilities</a:t>
            </a:r>
          </a:p>
          <a:p>
            <a:r>
              <a:rPr lang="en-GB" dirty="0" smtClean="0"/>
              <a:t>Strategic plans</a:t>
            </a:r>
          </a:p>
          <a:p>
            <a:r>
              <a:rPr lang="en-GB" dirty="0" smtClean="0"/>
              <a:t>Marketing strategies</a:t>
            </a:r>
          </a:p>
          <a:p>
            <a:r>
              <a:rPr lang="en-GB" dirty="0" smtClean="0"/>
              <a:t>Niche market focus</a:t>
            </a:r>
          </a:p>
          <a:p>
            <a:r>
              <a:rPr lang="en-GB" dirty="0" smtClean="0"/>
              <a:t>Tourism &amp; events led</a:t>
            </a:r>
          </a:p>
          <a:p>
            <a:r>
              <a:rPr lang="en-GB" dirty="0" smtClean="0"/>
              <a:t>Relates to butler’s destination lifecycle</a:t>
            </a:r>
          </a:p>
          <a:p>
            <a:r>
              <a:rPr lang="en-GB" dirty="0" smtClean="0"/>
              <a:t>Redevelopment,  relaunch &amp; </a:t>
            </a:r>
            <a:r>
              <a:rPr lang="en-GB" dirty="0" err="1" smtClean="0"/>
              <a:t>Resiliance</a:t>
            </a:r>
            <a:r>
              <a:rPr lang="en-GB" dirty="0" smtClean="0"/>
              <a:t> – image 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Crisis management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2657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on 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24000"/>
            <a:ext cx="10394707" cy="3850585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Resiliance</a:t>
            </a:r>
            <a:r>
              <a:rPr lang="en-GB" dirty="0" smtClean="0"/>
              <a:t> </a:t>
            </a:r>
          </a:p>
          <a:p>
            <a:r>
              <a:rPr lang="en-GB" dirty="0" smtClean="0"/>
              <a:t>Redevelopment</a:t>
            </a:r>
          </a:p>
          <a:p>
            <a:r>
              <a:rPr lang="en-GB" dirty="0" smtClean="0"/>
              <a:t>Relaunch</a:t>
            </a:r>
          </a:p>
          <a:p>
            <a:r>
              <a:rPr lang="en-GB" dirty="0" smtClean="0"/>
              <a:t>Destinations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DMO’s – Destination management organisation – new development</a:t>
            </a:r>
          </a:p>
          <a:p>
            <a:r>
              <a:rPr lang="en-GB" dirty="0" smtClean="0"/>
              <a:t>Public sector &amp; stakeholder input &amp; buy in</a:t>
            </a:r>
          </a:p>
          <a:p>
            <a:r>
              <a:rPr lang="en-GB" dirty="0" smtClean="0"/>
              <a:t>Tourism Decline v </a:t>
            </a:r>
            <a:r>
              <a:rPr lang="en-GB" dirty="0" err="1" smtClean="0"/>
              <a:t>Overtourism</a:t>
            </a:r>
            <a:endParaRPr lang="en-GB" dirty="0" smtClean="0"/>
          </a:p>
          <a:p>
            <a:r>
              <a:rPr lang="en-GB" dirty="0" smtClean="0"/>
              <a:t>Future – </a:t>
            </a:r>
            <a:r>
              <a:rPr lang="en-GB" dirty="0" err="1" smtClean="0"/>
              <a:t>covid</a:t>
            </a:r>
            <a:r>
              <a:rPr lang="en-GB" dirty="0" smtClean="0"/>
              <a:t> &amp; post </a:t>
            </a:r>
            <a:r>
              <a:rPr lang="en-GB" dirty="0" err="1" smtClean="0"/>
              <a:t>covid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2515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191589"/>
            <a:ext cx="10838843" cy="1166948"/>
          </a:xfrm>
        </p:spPr>
        <p:txBody>
          <a:bodyPr>
            <a:normAutofit/>
          </a:bodyPr>
          <a:lstStyle/>
          <a:p>
            <a:r>
              <a:rPr lang="en-GB" dirty="0" smtClean="0"/>
              <a:t>Destination strategic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54629"/>
            <a:ext cx="10394707" cy="440653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Destination marketing</a:t>
            </a:r>
          </a:p>
          <a:p>
            <a:r>
              <a:rPr lang="en-GB" dirty="0" smtClean="0"/>
              <a:t>Destination management</a:t>
            </a:r>
          </a:p>
          <a:p>
            <a:r>
              <a:rPr lang="en-GB" dirty="0" smtClean="0"/>
              <a:t>Destination positioning</a:t>
            </a:r>
          </a:p>
          <a:p>
            <a:r>
              <a:rPr lang="en-GB" dirty="0" smtClean="0"/>
              <a:t>Destination development</a:t>
            </a:r>
          </a:p>
          <a:p>
            <a:r>
              <a:rPr lang="en-GB" dirty="0" smtClean="0"/>
              <a:t>Destination operations</a:t>
            </a:r>
          </a:p>
          <a:p>
            <a:r>
              <a:rPr lang="en-GB" dirty="0" smtClean="0"/>
              <a:t>Sustainability, redevelopment  &amp; Future proofing</a:t>
            </a:r>
          </a:p>
          <a:p>
            <a:r>
              <a:rPr lang="en-GB" dirty="0" smtClean="0"/>
              <a:t>Benchmarking</a:t>
            </a:r>
          </a:p>
          <a:p>
            <a:r>
              <a:rPr lang="en-GB" dirty="0" smtClean="0"/>
              <a:t>1992 – Barcelona Olympics 3 pronged event attack to relaunch Spain</a:t>
            </a:r>
          </a:p>
          <a:p>
            <a:r>
              <a:rPr lang="en-GB" dirty="0" smtClean="0"/>
              <a:t>2012 London Olympics – Golden Legacy – Show case Britain </a:t>
            </a:r>
          </a:p>
          <a:p>
            <a:r>
              <a:rPr lang="en-GB" dirty="0" smtClean="0"/>
              <a:t>Prof Terry Stevens – 1990’s to Science &amp; art of Destination management 2020</a:t>
            </a:r>
          </a:p>
          <a:p>
            <a:r>
              <a:rPr lang="en-GB" dirty="0" smtClean="0"/>
              <a:t>Roger Pride – Heavenly – Destination Place Building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138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UNWTO destination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80754"/>
            <a:ext cx="10394707" cy="3693831"/>
          </a:xfrm>
        </p:spPr>
        <p:txBody>
          <a:bodyPr/>
          <a:lstStyle/>
          <a:p>
            <a:r>
              <a:rPr lang="en-GB" dirty="0" smtClean="0"/>
              <a:t>“A local tourism destination is a physical space in which a visitor spends </a:t>
            </a:r>
            <a:r>
              <a:rPr lang="en-GB" dirty="0" err="1" smtClean="0"/>
              <a:t>atleast</a:t>
            </a:r>
            <a:r>
              <a:rPr lang="en-GB" dirty="0" smtClean="0"/>
              <a:t> 1 overnight. It includes tourism products such as services &amp; attractions, &amp; Tourism resources within 1 day’s return travel time. </a:t>
            </a:r>
          </a:p>
          <a:p>
            <a:r>
              <a:rPr lang="en-GB" dirty="0" smtClean="0"/>
              <a:t>It has physical &amp; Administrative boundaries defining it’s management, images &amp; perceptions defining it’s market competitiveness. </a:t>
            </a:r>
          </a:p>
          <a:p>
            <a:r>
              <a:rPr lang="en-GB" dirty="0" smtClean="0"/>
              <a:t>Local tourism destinations incorporate various stakeholders often including a host community &amp; can nest &amp; network to form larger destinations.”</a:t>
            </a:r>
          </a:p>
          <a:p>
            <a:r>
              <a:rPr lang="en-GB" dirty="0" smtClean="0"/>
              <a:t>UNWTO (2020)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01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Structures of tourism &amp;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Government </a:t>
            </a:r>
          </a:p>
          <a:p>
            <a:r>
              <a:rPr lang="en-GB" dirty="0" smtClean="0"/>
              <a:t>Local Authorities</a:t>
            </a:r>
          </a:p>
          <a:p>
            <a:r>
              <a:rPr lang="en-GB" dirty="0" smtClean="0"/>
              <a:t>Visit Britain, Visit Wales, Visit England ……….</a:t>
            </a:r>
          </a:p>
          <a:p>
            <a:r>
              <a:rPr lang="en-GB" dirty="0" smtClean="0"/>
              <a:t>Industry lead bodies</a:t>
            </a:r>
          </a:p>
          <a:p>
            <a:r>
              <a:rPr lang="en-GB" dirty="0" smtClean="0"/>
              <a:t>Commercial stakeholders</a:t>
            </a:r>
          </a:p>
          <a:p>
            <a:r>
              <a:rPr lang="en-GB" dirty="0" smtClean="0"/>
              <a:t>Destinations</a:t>
            </a:r>
          </a:p>
          <a:p>
            <a:r>
              <a:rPr lang="en-GB" dirty="0" smtClean="0"/>
              <a:t>Who’s responsibilities?</a:t>
            </a:r>
          </a:p>
          <a:p>
            <a:r>
              <a:rPr lang="en-GB" dirty="0" smtClean="0"/>
              <a:t>Call to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947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1920" y="2063396"/>
            <a:ext cx="11591109" cy="3311189"/>
          </a:xfrm>
        </p:spPr>
        <p:txBody>
          <a:bodyPr/>
          <a:lstStyle/>
          <a:p>
            <a:r>
              <a:rPr lang="en-GB" dirty="0" smtClean="0"/>
              <a:t>Complexity</a:t>
            </a:r>
          </a:p>
          <a:p>
            <a:r>
              <a:rPr lang="en-GB" dirty="0" smtClean="0"/>
              <a:t>Strategic Management v strategic marketing v strategic development</a:t>
            </a:r>
          </a:p>
          <a:p>
            <a:r>
              <a:rPr lang="en-GB" dirty="0" smtClean="0"/>
              <a:t>sustainability v development</a:t>
            </a:r>
          </a:p>
          <a:p>
            <a:r>
              <a:rPr lang="en-GB" dirty="0" smtClean="0"/>
              <a:t>Stewardship of tangible &amp; Intangibles within a defined Geographical area – </a:t>
            </a:r>
            <a:r>
              <a:rPr lang="en-GB" dirty="0" err="1" smtClean="0"/>
              <a:t>Negrisa</a:t>
            </a:r>
            <a:r>
              <a:rPr lang="en-GB" dirty="0" smtClean="0"/>
              <a:t>, Corus 2016)</a:t>
            </a:r>
          </a:p>
          <a:p>
            <a:r>
              <a:rPr lang="en-GB" dirty="0" smtClean="0"/>
              <a:t>Simple Checklists (Brooks 2003) to detailed guidelines (UNWTO 2007 – Visit Wales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607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Destination strategic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“destination success is a combination of Tangible &amp; Intangible attributes.</a:t>
            </a:r>
          </a:p>
          <a:p>
            <a:r>
              <a:rPr lang="en-GB" dirty="0" smtClean="0"/>
              <a:t>All these factors determine the visitor experience.</a:t>
            </a:r>
          </a:p>
          <a:p>
            <a:r>
              <a:rPr lang="en-GB" dirty="0" smtClean="0"/>
              <a:t>While some of these are beyond the control of </a:t>
            </a:r>
            <a:r>
              <a:rPr lang="en-GB" dirty="0" err="1" smtClean="0"/>
              <a:t>dmo’s</a:t>
            </a:r>
            <a:r>
              <a:rPr lang="en-GB" dirty="0" smtClean="0"/>
              <a:t> for the large part organisations can assure their managerial process.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dmo</a:t>
            </a:r>
            <a:r>
              <a:rPr lang="en-GB" dirty="0" smtClean="0"/>
              <a:t> managers have a strong influence on destination success (&amp;) through DMO performance evaluation, there can be identified areas for economic improvement, efficiency, capacity &amp; operational needs which can further increase the </a:t>
            </a:r>
            <a:r>
              <a:rPr lang="en-GB" dirty="0" err="1" smtClean="0"/>
              <a:t>destinatins</a:t>
            </a:r>
            <a:r>
              <a:rPr lang="en-GB" dirty="0" smtClean="0"/>
              <a:t> competitiveness. </a:t>
            </a:r>
          </a:p>
          <a:p>
            <a:r>
              <a:rPr lang="en-GB" dirty="0" err="1" smtClean="0"/>
              <a:t>Negrus</a:t>
            </a:r>
            <a:r>
              <a:rPr lang="en-GB" dirty="0" smtClean="0"/>
              <a:t> &amp; </a:t>
            </a:r>
            <a:r>
              <a:rPr lang="en-GB" dirty="0" err="1" smtClean="0"/>
              <a:t>Coros</a:t>
            </a:r>
            <a:r>
              <a:rPr lang="en-GB" dirty="0" smtClean="0"/>
              <a:t> (2016)</a:t>
            </a:r>
          </a:p>
        </p:txBody>
      </p:sp>
    </p:spTree>
    <p:extLst>
      <p:ext uri="{BB962C8B-B14F-4D97-AF65-F5344CB8AC3E}">
        <p14:creationId xmlns:p14="http://schemas.microsoft.com/office/powerpoint/2010/main" val="8200153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399" y="0"/>
            <a:ext cx="8644283" cy="1227909"/>
          </a:xfrm>
        </p:spPr>
        <p:txBody>
          <a:bodyPr/>
          <a:lstStyle/>
          <a:p>
            <a:r>
              <a:rPr lang="en-GB" dirty="0" smtClean="0"/>
              <a:t>Strategic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609600"/>
            <a:ext cx="10394707" cy="49290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Visioning with strategy &amp; Action Plan</a:t>
            </a:r>
          </a:p>
          <a:p>
            <a:r>
              <a:rPr lang="en-GB" dirty="0" smtClean="0"/>
              <a:t>Strong leadership with well-resourced, well governed private sector led </a:t>
            </a:r>
            <a:r>
              <a:rPr lang="en-GB" dirty="0" err="1" smtClean="0"/>
              <a:t>dmo’s</a:t>
            </a:r>
            <a:endParaRPr lang="en-GB" dirty="0" smtClean="0"/>
          </a:p>
          <a:p>
            <a:r>
              <a:rPr lang="en-GB" dirty="0" smtClean="0"/>
              <a:t>Innovative approach to market focused product development</a:t>
            </a:r>
          </a:p>
          <a:p>
            <a:r>
              <a:rPr lang="en-GB" dirty="0" smtClean="0"/>
              <a:t>Dynamic funding models</a:t>
            </a:r>
          </a:p>
          <a:p>
            <a:r>
              <a:rPr lang="en-GB" dirty="0" smtClean="0"/>
              <a:t>Regular review of competitors</a:t>
            </a:r>
          </a:p>
          <a:p>
            <a:r>
              <a:rPr lang="en-GB" dirty="0" smtClean="0"/>
              <a:t>Investment in market research &amp; trend analysis</a:t>
            </a:r>
          </a:p>
          <a:p>
            <a:r>
              <a:rPr lang="en-GB" dirty="0" smtClean="0"/>
              <a:t>Good community engagement</a:t>
            </a:r>
          </a:p>
          <a:p>
            <a:r>
              <a:rPr lang="en-GB" dirty="0" smtClean="0"/>
              <a:t>Commitment to sustainable &amp; ethical development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Stevens &amp; Associates (2016)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437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issues for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Human resource development</a:t>
            </a:r>
          </a:p>
          <a:p>
            <a:r>
              <a:rPr lang="en-GB" dirty="0" smtClean="0"/>
              <a:t>Accessing new sources of capital investment</a:t>
            </a:r>
          </a:p>
          <a:p>
            <a:r>
              <a:rPr lang="en-GB" dirty="0" smtClean="0"/>
              <a:t>New methods of harnessing social media for marketing</a:t>
            </a:r>
          </a:p>
          <a:p>
            <a:r>
              <a:rPr lang="en-GB" dirty="0" smtClean="0"/>
              <a:t>Enhancing local access &amp; transport for residents &amp; Tourists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Stevens &amp; Associates (2016)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020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30630"/>
            <a:ext cx="10396882" cy="1210490"/>
          </a:xfrm>
        </p:spPr>
        <p:txBody>
          <a:bodyPr/>
          <a:lstStyle/>
          <a:p>
            <a:r>
              <a:rPr lang="en-GB" dirty="0" smtClean="0"/>
              <a:t>Dominant managerial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10194"/>
            <a:ext cx="10394707" cy="453716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Compact</a:t>
            </a:r>
          </a:p>
          <a:p>
            <a:r>
              <a:rPr lang="en-GB" dirty="0" err="1" smtClean="0"/>
              <a:t>Coherant</a:t>
            </a:r>
            <a:endParaRPr lang="en-GB" dirty="0" smtClean="0"/>
          </a:p>
          <a:p>
            <a:r>
              <a:rPr lang="en-GB" dirty="0" smtClean="0"/>
              <a:t>Customer focused &amp; Contemporary</a:t>
            </a:r>
          </a:p>
          <a:p>
            <a:r>
              <a:rPr lang="en-GB" dirty="0" smtClean="0"/>
              <a:t>Cohesive</a:t>
            </a:r>
          </a:p>
          <a:p>
            <a:r>
              <a:rPr lang="en-GB" dirty="0" smtClean="0"/>
              <a:t>Critical mass – clear vision</a:t>
            </a:r>
          </a:p>
          <a:p>
            <a:r>
              <a:rPr lang="en-GB" dirty="0" smtClean="0"/>
              <a:t>Competent </a:t>
            </a:r>
          </a:p>
          <a:p>
            <a:r>
              <a:rPr lang="en-GB" dirty="0" smtClean="0"/>
              <a:t>Consistent</a:t>
            </a:r>
          </a:p>
          <a:p>
            <a:r>
              <a:rPr lang="en-GB" dirty="0" smtClean="0"/>
              <a:t>Creative &amp; Innovative</a:t>
            </a:r>
          </a:p>
          <a:p>
            <a:r>
              <a:rPr lang="en-GB" dirty="0" smtClean="0"/>
              <a:t>Competitive</a:t>
            </a:r>
          </a:p>
          <a:p>
            <a:r>
              <a:rPr lang="en-GB" dirty="0" smtClean="0"/>
              <a:t>Collaborative &amp; Co created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Stevens &amp; Associates (2020)</a:t>
            </a:r>
          </a:p>
        </p:txBody>
      </p:sp>
    </p:spTree>
    <p:extLst>
      <p:ext uri="{BB962C8B-B14F-4D97-AF65-F5344CB8AC3E}">
        <p14:creationId xmlns:p14="http://schemas.microsoft.com/office/powerpoint/2010/main" val="1406398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1931" y="-60959"/>
            <a:ext cx="5970751" cy="1497874"/>
          </a:xfrm>
        </p:spPr>
        <p:txBody>
          <a:bodyPr/>
          <a:lstStyle/>
          <a:p>
            <a:r>
              <a:rPr lang="en-GB" dirty="0" smtClean="0"/>
              <a:t>Future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330927"/>
            <a:ext cx="10394707" cy="5495107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Covid</a:t>
            </a:r>
            <a:endParaRPr lang="en-GB" dirty="0" smtClean="0"/>
          </a:p>
          <a:p>
            <a:r>
              <a:rPr lang="en-GB" dirty="0" err="1" smtClean="0"/>
              <a:t>Brexit</a:t>
            </a:r>
            <a:endParaRPr lang="en-GB" dirty="0" smtClean="0"/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Trends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Customised experiences</a:t>
            </a:r>
          </a:p>
          <a:p>
            <a:r>
              <a:rPr lang="en-GB" dirty="0" smtClean="0"/>
              <a:t>niche products &amp; Markets</a:t>
            </a:r>
          </a:p>
          <a:p>
            <a:r>
              <a:rPr lang="en-GB" dirty="0" smtClean="0"/>
              <a:t>Events led strategies</a:t>
            </a:r>
          </a:p>
          <a:p>
            <a:r>
              <a:rPr lang="en-GB" dirty="0" smtClean="0"/>
              <a:t>Wellness tourism </a:t>
            </a:r>
          </a:p>
          <a:p>
            <a:r>
              <a:rPr lang="en-GB" dirty="0" smtClean="0"/>
              <a:t>Heritage &amp; Culture</a:t>
            </a:r>
          </a:p>
          <a:p>
            <a:r>
              <a:rPr lang="en-GB" dirty="0" smtClean="0"/>
              <a:t>Activity tourism</a:t>
            </a:r>
          </a:p>
          <a:p>
            <a:r>
              <a:rPr lang="en-GB" dirty="0" smtClean="0"/>
              <a:t>Authenticity</a:t>
            </a:r>
          </a:p>
          <a:p>
            <a:r>
              <a:rPr lang="en-GB" dirty="0" smtClean="0"/>
              <a:t>Harmony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36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0"/>
            <a:ext cx="10396882" cy="1210491"/>
          </a:xfrm>
        </p:spPr>
        <p:txBody>
          <a:bodyPr/>
          <a:lstStyle/>
          <a:p>
            <a:r>
              <a:rPr lang="en-GB" dirty="0" smtClean="0"/>
              <a:t>Science &amp; Art of destinations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10490"/>
            <a:ext cx="10394707" cy="454587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New Model of Strategic Management</a:t>
            </a:r>
          </a:p>
          <a:p>
            <a:r>
              <a:rPr lang="en-GB" dirty="0" smtClean="0"/>
              <a:t>Recognition,</a:t>
            </a:r>
            <a:r>
              <a:rPr lang="en-GB" dirty="0"/>
              <a:t> </a:t>
            </a:r>
            <a:r>
              <a:rPr lang="en-GB" dirty="0" smtClean="0"/>
              <a:t>Relationships, Relevance, Responsibility. Respect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Stevens&amp; associates (2016) </a:t>
            </a:r>
          </a:p>
          <a:p>
            <a:endParaRPr lang="en-GB" dirty="0" smtClean="0">
              <a:solidFill>
                <a:schemeClr val="accent1"/>
              </a:solidFill>
            </a:endParaRPr>
          </a:p>
          <a:p>
            <a:r>
              <a:rPr lang="en-GB" dirty="0" smtClean="0"/>
              <a:t>Post </a:t>
            </a:r>
            <a:r>
              <a:rPr lang="en-GB" dirty="0" err="1" smtClean="0"/>
              <a:t>covid</a:t>
            </a:r>
            <a:r>
              <a:rPr lang="en-GB" dirty="0"/>
              <a:t> </a:t>
            </a:r>
            <a:r>
              <a:rPr lang="en-GB" dirty="0" smtClean="0"/>
              <a:t>Common Vision, common Sense, common Values, common Interest, common honesty, common responsibility, common respect &amp; common trust</a:t>
            </a:r>
          </a:p>
          <a:p>
            <a:r>
              <a:rPr lang="en-GB" dirty="0" smtClean="0"/>
              <a:t>Invited guests</a:t>
            </a:r>
          </a:p>
          <a:p>
            <a:r>
              <a:rPr lang="en-GB" dirty="0" smtClean="0"/>
              <a:t>Tourist corridor</a:t>
            </a:r>
          </a:p>
          <a:p>
            <a:r>
              <a:rPr lang="en-GB" dirty="0" smtClean="0"/>
              <a:t>Admired &amp; desired destinations</a:t>
            </a:r>
          </a:p>
          <a:p>
            <a:r>
              <a:rPr lang="en-GB" dirty="0" smtClean="0"/>
              <a:t>Destination capacity</a:t>
            </a:r>
          </a:p>
          <a:p>
            <a:r>
              <a:rPr lang="en-GB" dirty="0" smtClean="0"/>
              <a:t>Collaborative community tourism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Stevens &amp; Associates (2020)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244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Skift</a:t>
            </a:r>
            <a:r>
              <a:rPr lang="en-GB" dirty="0" smtClean="0"/>
              <a:t> tourism report (2019)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Experience development is key &amp; an essential &amp; Highly sought after part of the travel eco system, but the concept has spread so widely that experience Tourism as we know it today has lost it edge.</a:t>
            </a:r>
          </a:p>
          <a:p>
            <a:r>
              <a:rPr lang="en-GB" dirty="0" smtClean="0"/>
              <a:t>To compensate we need to start going deeper towards the transformational value &amp; how it helps the traveller become the person they aspired to be.</a:t>
            </a:r>
          </a:p>
          <a:p>
            <a:r>
              <a:rPr lang="en-GB" dirty="0" smtClean="0"/>
              <a:t>it is all about customer centricity delivering personalisation &amp; personal fulfilment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643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8195" y="104504"/>
            <a:ext cx="7024488" cy="1428205"/>
          </a:xfrm>
        </p:spPr>
        <p:txBody>
          <a:bodyPr/>
          <a:lstStyle/>
          <a:p>
            <a:r>
              <a:rPr lang="en-GB" dirty="0" smtClean="0"/>
              <a:t>Future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010194"/>
            <a:ext cx="10394707" cy="5146766"/>
          </a:xfrm>
        </p:spPr>
        <p:txBody>
          <a:bodyPr>
            <a:normAutofit/>
          </a:bodyPr>
          <a:lstStyle/>
          <a:p>
            <a:r>
              <a:rPr lang="en-GB" dirty="0" smtClean="0"/>
              <a:t>Management strategies</a:t>
            </a:r>
          </a:p>
          <a:p>
            <a:r>
              <a:rPr lang="en-GB" dirty="0" smtClean="0"/>
              <a:t>Marketing strategies</a:t>
            </a:r>
          </a:p>
          <a:p>
            <a:r>
              <a:rPr lang="en-GB" dirty="0" smtClean="0"/>
              <a:t>Event strategies</a:t>
            </a:r>
          </a:p>
          <a:p>
            <a:r>
              <a:rPr lang="en-GB" dirty="0" smtClean="0"/>
              <a:t>Tourism strategies</a:t>
            </a:r>
          </a:p>
          <a:p>
            <a:r>
              <a:rPr lang="en-GB" dirty="0" smtClean="0"/>
              <a:t>Wellness strategies</a:t>
            </a:r>
          </a:p>
          <a:p>
            <a:r>
              <a:rPr lang="en-GB" dirty="0" smtClean="0"/>
              <a:t>Strategies for change</a:t>
            </a:r>
          </a:p>
          <a:p>
            <a:r>
              <a:rPr lang="en-GB" dirty="0" smtClean="0"/>
              <a:t>Sustainability strategies</a:t>
            </a:r>
          </a:p>
          <a:p>
            <a:r>
              <a:rPr lang="en-GB" dirty="0" smtClean="0"/>
              <a:t>Project reset - harmony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3128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128</TotalTime>
  <Words>710</Words>
  <Application>Microsoft Office PowerPoint</Application>
  <PresentationFormat>Widescreen</PresentationFormat>
  <Paragraphs>129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Impact</vt:lpstr>
      <vt:lpstr>Main Event</vt:lpstr>
      <vt:lpstr>Destination plans &amp; Marketing Strategies</vt:lpstr>
      <vt:lpstr>Destination management strategies</vt:lpstr>
      <vt:lpstr>Focus on sustainability</vt:lpstr>
      <vt:lpstr>Destination strategic management</vt:lpstr>
      <vt:lpstr>UNWTO destination Definition</vt:lpstr>
      <vt:lpstr>Structures of tourism &amp; events</vt:lpstr>
      <vt:lpstr>issues</vt:lpstr>
      <vt:lpstr>Destination strategic success</vt:lpstr>
      <vt:lpstr>Strategic success</vt:lpstr>
      <vt:lpstr>Strategic issues for development</vt:lpstr>
      <vt:lpstr>Dominant managerial concepts</vt:lpstr>
      <vt:lpstr>Future strategies</vt:lpstr>
      <vt:lpstr>Science &amp; Art of destinations </vt:lpstr>
      <vt:lpstr>Skift tourism report (2019)</vt:lpstr>
      <vt:lpstr>Future strategies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Destination plans &amp; Marketing Strategies</dc:title>
  <dc:creator>Jacqui Jones</dc:creator>
  <cp:lastModifiedBy>Jacqui Jones</cp:lastModifiedBy>
  <cp:revision>1</cp:revision>
  <dcterms:created xsi:type="dcterms:W3CDTF">2020-11-01T11:06:04Z</dcterms:created>
  <dcterms:modified xsi:type="dcterms:W3CDTF">2020-11-01T13:14:22Z</dcterms:modified>
</cp:coreProperties>
</file>