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1"/>
  </p:notesMasterIdLst>
  <p:handoutMasterIdLst>
    <p:handoutMasterId r:id="rId42"/>
  </p:handoutMasterIdLst>
  <p:sldIdLst>
    <p:sldId id="256" r:id="rId5"/>
    <p:sldId id="375" r:id="rId6"/>
    <p:sldId id="291" r:id="rId7"/>
    <p:sldId id="293" r:id="rId8"/>
    <p:sldId id="260" r:id="rId9"/>
    <p:sldId id="368" r:id="rId10"/>
    <p:sldId id="348" r:id="rId11"/>
    <p:sldId id="349" r:id="rId12"/>
    <p:sldId id="350" r:id="rId13"/>
    <p:sldId id="351" r:id="rId14"/>
    <p:sldId id="352" r:id="rId15"/>
    <p:sldId id="353" r:id="rId16"/>
    <p:sldId id="354" r:id="rId17"/>
    <p:sldId id="355" r:id="rId18"/>
    <p:sldId id="356" r:id="rId19"/>
    <p:sldId id="369" r:id="rId20"/>
    <p:sldId id="357" r:id="rId21"/>
    <p:sldId id="358" r:id="rId22"/>
    <p:sldId id="360" r:id="rId23"/>
    <p:sldId id="359" r:id="rId24"/>
    <p:sldId id="370" r:id="rId25"/>
    <p:sldId id="371" r:id="rId26"/>
    <p:sldId id="380" r:id="rId27"/>
    <p:sldId id="361" r:id="rId28"/>
    <p:sldId id="366" r:id="rId29"/>
    <p:sldId id="362" r:id="rId30"/>
    <p:sldId id="363" r:id="rId31"/>
    <p:sldId id="364" r:id="rId32"/>
    <p:sldId id="365" r:id="rId33"/>
    <p:sldId id="322" r:id="rId34"/>
    <p:sldId id="367" r:id="rId35"/>
    <p:sldId id="265" r:id="rId36"/>
    <p:sldId id="372" r:id="rId37"/>
    <p:sldId id="373" r:id="rId38"/>
    <p:sldId id="382" r:id="rId39"/>
    <p:sldId id="305"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78"/>
  </p:normalViewPr>
  <p:slideViewPr>
    <p:cSldViewPr>
      <p:cViewPr varScale="1">
        <p:scale>
          <a:sx n="95" d="100"/>
          <a:sy n="95" d="100"/>
        </p:scale>
        <p:origin x="1092" y="9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1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1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1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1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43CBE4-8C5F-433F-9679-07F391A2E398}" type="doc">
      <dgm:prSet loTypeId="urn:microsoft.com/office/officeart/2005/8/layout/hList1" loCatId="list" qsTypeId="urn:microsoft.com/office/officeart/2005/8/quickstyle/simple1#1" qsCatId="simple" csTypeId="urn:microsoft.com/office/officeart/2005/8/colors/accent1_2#1" csCatId="accent1" phldr="1"/>
      <dgm:spPr/>
      <dgm:t>
        <a:bodyPr/>
        <a:lstStyle/>
        <a:p>
          <a:endParaRPr lang="en-US"/>
        </a:p>
      </dgm:t>
    </dgm:pt>
    <dgm:pt modelId="{00A7694E-8DF0-4EB2-8267-07085F185F52}">
      <dgm:prSet/>
      <dgm:spPr>
        <a:ln>
          <a:solidFill>
            <a:srgbClr val="80B606"/>
          </a:solidFill>
        </a:ln>
      </dgm:spPr>
      <dgm:t>
        <a:bodyPr/>
        <a:lstStyle/>
        <a:p>
          <a:pPr rtl="0"/>
          <a:r>
            <a:rPr lang="en-US" dirty="0"/>
            <a:t>High Uncertainty Avoidance </a:t>
          </a:r>
        </a:p>
      </dgm:t>
    </dgm:pt>
    <dgm:pt modelId="{13490B58-B37C-43A6-90F4-3F92A84DD340}" type="parTrans" cxnId="{B895CDD6-2F77-43F2-AE46-2A2B77E7C26D}">
      <dgm:prSet/>
      <dgm:spPr/>
      <dgm:t>
        <a:bodyPr/>
        <a:lstStyle/>
        <a:p>
          <a:endParaRPr lang="en-US"/>
        </a:p>
      </dgm:t>
    </dgm:pt>
    <dgm:pt modelId="{C438B62E-44DD-49FB-92CE-192DC734B37A}" type="sibTrans" cxnId="{B895CDD6-2F77-43F2-AE46-2A2B77E7C26D}">
      <dgm:prSet/>
      <dgm:spPr/>
      <dgm:t>
        <a:bodyPr/>
        <a:lstStyle/>
        <a:p>
          <a:endParaRPr lang="en-US"/>
        </a:p>
      </dgm:t>
    </dgm:pt>
    <dgm:pt modelId="{534817DD-114F-45C0-80F5-287577DDFEB2}">
      <dgm:prSet/>
      <dgm:spPr>
        <a:solidFill>
          <a:srgbClr val="F9ECD2">
            <a:alpha val="90000"/>
          </a:srgbClr>
        </a:solidFill>
      </dgm:spPr>
      <dgm:t>
        <a:bodyPr/>
        <a:lstStyle/>
        <a:p>
          <a:pPr rtl="0"/>
          <a:r>
            <a:rPr lang="en-US" dirty="0"/>
            <a:t>Suggests need for job security, low uncertainty suggests motivation by risky opportunities</a:t>
          </a:r>
        </a:p>
      </dgm:t>
    </dgm:pt>
    <dgm:pt modelId="{4249C59C-9205-485F-B1ED-D5B6C54F1A96}" type="parTrans" cxnId="{77FBCF3C-57E8-4CB0-B0BF-B081137877CF}">
      <dgm:prSet/>
      <dgm:spPr/>
      <dgm:t>
        <a:bodyPr/>
        <a:lstStyle/>
        <a:p>
          <a:endParaRPr lang="en-US"/>
        </a:p>
      </dgm:t>
    </dgm:pt>
    <dgm:pt modelId="{27BDD381-4655-449E-AFE2-E79F879DB74E}" type="sibTrans" cxnId="{77FBCF3C-57E8-4CB0-B0BF-B081137877CF}">
      <dgm:prSet/>
      <dgm:spPr/>
      <dgm:t>
        <a:bodyPr/>
        <a:lstStyle/>
        <a:p>
          <a:endParaRPr lang="en-US"/>
        </a:p>
      </dgm:t>
    </dgm:pt>
    <dgm:pt modelId="{1ACA5687-C8D6-44C3-98A2-5E917BA7E16E}">
      <dgm:prSet/>
      <dgm:spPr>
        <a:ln>
          <a:solidFill>
            <a:srgbClr val="80B606"/>
          </a:solidFill>
        </a:ln>
      </dgm:spPr>
      <dgm:t>
        <a:bodyPr/>
        <a:lstStyle/>
        <a:p>
          <a:pPr rtl="0"/>
          <a:r>
            <a:rPr lang="en-US" dirty="0"/>
            <a:t>High Power Distance </a:t>
          </a:r>
        </a:p>
      </dgm:t>
    </dgm:pt>
    <dgm:pt modelId="{23030638-1BEA-483A-A668-4904EB65B983}" type="parTrans" cxnId="{05E05EFC-38D2-42C5-944F-E5EF1E80C553}">
      <dgm:prSet/>
      <dgm:spPr/>
      <dgm:t>
        <a:bodyPr/>
        <a:lstStyle/>
        <a:p>
          <a:endParaRPr lang="en-US"/>
        </a:p>
      </dgm:t>
    </dgm:pt>
    <dgm:pt modelId="{C57B6267-EC7A-4B8E-B188-AFC63083D88D}" type="sibTrans" cxnId="{05E05EFC-38D2-42C5-944F-E5EF1E80C553}">
      <dgm:prSet/>
      <dgm:spPr/>
      <dgm:t>
        <a:bodyPr/>
        <a:lstStyle/>
        <a:p>
          <a:endParaRPr lang="en-US"/>
        </a:p>
      </dgm:t>
    </dgm:pt>
    <dgm:pt modelId="{8C94A487-6587-4659-9046-BE541F6A5951}">
      <dgm:prSet/>
      <dgm:spPr>
        <a:solidFill>
          <a:srgbClr val="F9ECD2">
            <a:alpha val="90000"/>
          </a:srgbClr>
        </a:solidFill>
      </dgm:spPr>
      <dgm:t>
        <a:bodyPr/>
        <a:lstStyle/>
        <a:p>
          <a:pPr rtl="0"/>
          <a:r>
            <a:rPr lang="en-US" dirty="0"/>
            <a:t>Suggests motivators in boss-subordinate relationship, low power distance suggests motivation by teamwork and peers</a:t>
          </a:r>
        </a:p>
      </dgm:t>
    </dgm:pt>
    <dgm:pt modelId="{DF1E81D9-0A59-4FBB-B9C6-E6B2BA3CBEE2}" type="parTrans" cxnId="{93510CF9-06EF-478B-B38E-A7F85291BDB6}">
      <dgm:prSet/>
      <dgm:spPr/>
      <dgm:t>
        <a:bodyPr/>
        <a:lstStyle/>
        <a:p>
          <a:endParaRPr lang="en-US"/>
        </a:p>
      </dgm:t>
    </dgm:pt>
    <dgm:pt modelId="{062596A2-2C53-4403-8FC6-E131F107F19A}" type="sibTrans" cxnId="{93510CF9-06EF-478B-B38E-A7F85291BDB6}">
      <dgm:prSet/>
      <dgm:spPr/>
      <dgm:t>
        <a:bodyPr/>
        <a:lstStyle/>
        <a:p>
          <a:endParaRPr lang="en-US"/>
        </a:p>
      </dgm:t>
    </dgm:pt>
    <dgm:pt modelId="{00E6D7A1-D294-4580-9B73-A5C0759B81FD}" type="pres">
      <dgm:prSet presAssocID="{CC43CBE4-8C5F-433F-9679-07F391A2E398}" presName="Name0" presStyleCnt="0">
        <dgm:presLayoutVars>
          <dgm:dir/>
          <dgm:animLvl val="lvl"/>
          <dgm:resizeHandles val="exact"/>
        </dgm:presLayoutVars>
      </dgm:prSet>
      <dgm:spPr/>
    </dgm:pt>
    <dgm:pt modelId="{C1AEF17A-0C28-424B-BB81-F58DA60437B0}" type="pres">
      <dgm:prSet presAssocID="{00A7694E-8DF0-4EB2-8267-07085F185F52}" presName="composite" presStyleCnt="0"/>
      <dgm:spPr/>
    </dgm:pt>
    <dgm:pt modelId="{A79436EB-331E-4471-9E0E-9661083AB57C}" type="pres">
      <dgm:prSet presAssocID="{00A7694E-8DF0-4EB2-8267-07085F185F52}" presName="parTx" presStyleLbl="alignNode1" presStyleIdx="0" presStyleCnt="2" custScaleX="107940" custLinFactNeighborX="12532" custLinFactNeighborY="104">
        <dgm:presLayoutVars>
          <dgm:chMax val="0"/>
          <dgm:chPref val="0"/>
          <dgm:bulletEnabled val="1"/>
        </dgm:presLayoutVars>
      </dgm:prSet>
      <dgm:spPr/>
    </dgm:pt>
    <dgm:pt modelId="{7D72F2CC-71D2-465F-9228-7470DB1C6A7D}" type="pres">
      <dgm:prSet presAssocID="{00A7694E-8DF0-4EB2-8267-07085F185F52}" presName="desTx" presStyleLbl="alignAccFollowNode1" presStyleIdx="0" presStyleCnt="2" custScaleX="108513" custLinFactNeighborX="12532" custLinFactNeighborY="34">
        <dgm:presLayoutVars>
          <dgm:bulletEnabled val="1"/>
        </dgm:presLayoutVars>
      </dgm:prSet>
      <dgm:spPr/>
    </dgm:pt>
    <dgm:pt modelId="{129840DB-82F6-4C6B-89DF-5AF2A3936F55}" type="pres">
      <dgm:prSet presAssocID="{C438B62E-44DD-49FB-92CE-192DC734B37A}" presName="space" presStyleCnt="0"/>
      <dgm:spPr/>
    </dgm:pt>
    <dgm:pt modelId="{B9EE0A34-1E7D-4367-B3A3-C1573BDDF8BD}" type="pres">
      <dgm:prSet presAssocID="{1ACA5687-C8D6-44C3-98A2-5E917BA7E16E}" presName="composite" presStyleCnt="0"/>
      <dgm:spPr/>
    </dgm:pt>
    <dgm:pt modelId="{79E57ECC-573A-4BC7-A2C4-3F2DFEC057B0}" type="pres">
      <dgm:prSet presAssocID="{1ACA5687-C8D6-44C3-98A2-5E917BA7E16E}" presName="parTx" presStyleLbl="alignNode1" presStyleIdx="1" presStyleCnt="2" custScaleX="115918">
        <dgm:presLayoutVars>
          <dgm:chMax val="0"/>
          <dgm:chPref val="0"/>
          <dgm:bulletEnabled val="1"/>
        </dgm:presLayoutVars>
      </dgm:prSet>
      <dgm:spPr/>
    </dgm:pt>
    <dgm:pt modelId="{807B9BD6-C3E3-439F-9961-2D5511C1799D}" type="pres">
      <dgm:prSet presAssocID="{1ACA5687-C8D6-44C3-98A2-5E917BA7E16E}" presName="desTx" presStyleLbl="alignAccFollowNode1" presStyleIdx="1" presStyleCnt="2" custScaleX="115772">
        <dgm:presLayoutVars>
          <dgm:bulletEnabled val="1"/>
        </dgm:presLayoutVars>
      </dgm:prSet>
      <dgm:spPr/>
    </dgm:pt>
  </dgm:ptLst>
  <dgm:cxnLst>
    <dgm:cxn modelId="{77FBCF3C-57E8-4CB0-B0BF-B081137877CF}" srcId="{00A7694E-8DF0-4EB2-8267-07085F185F52}" destId="{534817DD-114F-45C0-80F5-287577DDFEB2}" srcOrd="0" destOrd="0" parTransId="{4249C59C-9205-485F-B1ED-D5B6C54F1A96}" sibTransId="{27BDD381-4655-449E-AFE2-E79F879DB74E}"/>
    <dgm:cxn modelId="{A8E95F6D-EACE-4A4F-A722-F9CFE7671F11}" type="presOf" srcId="{CC43CBE4-8C5F-433F-9679-07F391A2E398}" destId="{00E6D7A1-D294-4580-9B73-A5C0759B81FD}" srcOrd="0" destOrd="0" presId="urn:microsoft.com/office/officeart/2005/8/layout/hList1"/>
    <dgm:cxn modelId="{F016FC6E-AF14-47CE-BB13-3440DB873826}" type="presOf" srcId="{534817DD-114F-45C0-80F5-287577DDFEB2}" destId="{7D72F2CC-71D2-465F-9228-7470DB1C6A7D}" srcOrd="0" destOrd="0" presId="urn:microsoft.com/office/officeart/2005/8/layout/hList1"/>
    <dgm:cxn modelId="{7CAC5754-AD91-43F8-84B6-3DA50076BBC6}" type="presOf" srcId="{1ACA5687-C8D6-44C3-98A2-5E917BA7E16E}" destId="{79E57ECC-573A-4BC7-A2C4-3F2DFEC057B0}" srcOrd="0" destOrd="0" presId="urn:microsoft.com/office/officeart/2005/8/layout/hList1"/>
    <dgm:cxn modelId="{B895CDD6-2F77-43F2-AE46-2A2B77E7C26D}" srcId="{CC43CBE4-8C5F-433F-9679-07F391A2E398}" destId="{00A7694E-8DF0-4EB2-8267-07085F185F52}" srcOrd="0" destOrd="0" parTransId="{13490B58-B37C-43A6-90F4-3F92A84DD340}" sibTransId="{C438B62E-44DD-49FB-92CE-192DC734B37A}"/>
    <dgm:cxn modelId="{2600BBE8-9058-4080-9EA3-DFEE844A68BC}" type="presOf" srcId="{8C94A487-6587-4659-9046-BE541F6A5951}" destId="{807B9BD6-C3E3-439F-9961-2D5511C1799D}" srcOrd="0" destOrd="0" presId="urn:microsoft.com/office/officeart/2005/8/layout/hList1"/>
    <dgm:cxn modelId="{93510CF9-06EF-478B-B38E-A7F85291BDB6}" srcId="{1ACA5687-C8D6-44C3-98A2-5E917BA7E16E}" destId="{8C94A487-6587-4659-9046-BE541F6A5951}" srcOrd="0" destOrd="0" parTransId="{DF1E81D9-0A59-4FBB-B9C6-E6B2BA3CBEE2}" sibTransId="{062596A2-2C53-4403-8FC6-E131F107F19A}"/>
    <dgm:cxn modelId="{4B9568FA-0421-436D-AEAA-D0A13B8A1BDF}" type="presOf" srcId="{00A7694E-8DF0-4EB2-8267-07085F185F52}" destId="{A79436EB-331E-4471-9E0E-9661083AB57C}" srcOrd="0" destOrd="0" presId="urn:microsoft.com/office/officeart/2005/8/layout/hList1"/>
    <dgm:cxn modelId="{05E05EFC-38D2-42C5-944F-E5EF1E80C553}" srcId="{CC43CBE4-8C5F-433F-9679-07F391A2E398}" destId="{1ACA5687-C8D6-44C3-98A2-5E917BA7E16E}" srcOrd="1" destOrd="0" parTransId="{23030638-1BEA-483A-A668-4904EB65B983}" sibTransId="{C57B6267-EC7A-4B8E-B188-AFC63083D88D}"/>
    <dgm:cxn modelId="{84B8AA7E-100B-4FD8-BF6F-D83B1B1FF1D4}" type="presParOf" srcId="{00E6D7A1-D294-4580-9B73-A5C0759B81FD}" destId="{C1AEF17A-0C28-424B-BB81-F58DA60437B0}" srcOrd="0" destOrd="0" presId="urn:microsoft.com/office/officeart/2005/8/layout/hList1"/>
    <dgm:cxn modelId="{E757E5ED-D4D9-4870-98D1-037F83CFF2A7}" type="presParOf" srcId="{C1AEF17A-0C28-424B-BB81-F58DA60437B0}" destId="{A79436EB-331E-4471-9E0E-9661083AB57C}" srcOrd="0" destOrd="0" presId="urn:microsoft.com/office/officeart/2005/8/layout/hList1"/>
    <dgm:cxn modelId="{ED16BDB3-1398-42B5-9978-55CE45D082EC}" type="presParOf" srcId="{C1AEF17A-0C28-424B-BB81-F58DA60437B0}" destId="{7D72F2CC-71D2-465F-9228-7470DB1C6A7D}" srcOrd="1" destOrd="0" presId="urn:microsoft.com/office/officeart/2005/8/layout/hList1"/>
    <dgm:cxn modelId="{B07464D8-4DD2-426D-BBCB-C01CFB95DDEA}" type="presParOf" srcId="{00E6D7A1-D294-4580-9B73-A5C0759B81FD}" destId="{129840DB-82F6-4C6B-89DF-5AF2A3936F55}" srcOrd="1" destOrd="0" presId="urn:microsoft.com/office/officeart/2005/8/layout/hList1"/>
    <dgm:cxn modelId="{EAA7C114-6565-4B7F-A2D0-3F246C3044D4}" type="presParOf" srcId="{00E6D7A1-D294-4580-9B73-A5C0759B81FD}" destId="{B9EE0A34-1E7D-4367-B3A3-C1573BDDF8BD}" srcOrd="2" destOrd="0" presId="urn:microsoft.com/office/officeart/2005/8/layout/hList1"/>
    <dgm:cxn modelId="{A2A9201E-D7D5-4AEE-B13F-9B3495A56962}" type="presParOf" srcId="{B9EE0A34-1E7D-4367-B3A3-C1573BDDF8BD}" destId="{79E57ECC-573A-4BC7-A2C4-3F2DFEC057B0}" srcOrd="0" destOrd="0" presId="urn:microsoft.com/office/officeart/2005/8/layout/hList1"/>
    <dgm:cxn modelId="{735FB1F0-2AF3-4914-93D4-30C1C8580283}" type="presParOf" srcId="{B9EE0A34-1E7D-4367-B3A3-C1573BDDF8BD}" destId="{807B9BD6-C3E3-439F-9961-2D5511C1799D}"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47AF53-80FE-4384-B8E9-03DC30F15E71}" type="doc">
      <dgm:prSet loTypeId="urn:microsoft.com/office/officeart/2005/8/layout/hList1" loCatId="list" qsTypeId="urn:microsoft.com/office/officeart/2005/8/quickstyle/simple1#2" qsCatId="simple" csTypeId="urn:microsoft.com/office/officeart/2005/8/colors/accent1_2#2" csCatId="accent1" phldr="1"/>
      <dgm:spPr/>
      <dgm:t>
        <a:bodyPr/>
        <a:lstStyle/>
        <a:p>
          <a:endParaRPr lang="en-US"/>
        </a:p>
      </dgm:t>
    </dgm:pt>
    <dgm:pt modelId="{8FBBD0E2-A1AD-4995-BC9A-B978587D6FC7}">
      <dgm:prSet/>
      <dgm:spPr/>
      <dgm:t>
        <a:bodyPr/>
        <a:lstStyle/>
        <a:p>
          <a:pPr rtl="0"/>
          <a:r>
            <a:rPr lang="en-US" dirty="0"/>
            <a:t>Individualism </a:t>
          </a:r>
        </a:p>
      </dgm:t>
    </dgm:pt>
    <dgm:pt modelId="{B22B8C5F-795B-4D9E-9345-41B9A1EFD39A}" type="parTrans" cxnId="{C34BC387-B88A-413A-A7E7-19397B8AC705}">
      <dgm:prSet/>
      <dgm:spPr/>
      <dgm:t>
        <a:bodyPr/>
        <a:lstStyle/>
        <a:p>
          <a:endParaRPr lang="en-US"/>
        </a:p>
      </dgm:t>
    </dgm:pt>
    <dgm:pt modelId="{AADAC21A-DA52-4F15-827C-C87E07C5E916}" type="sibTrans" cxnId="{C34BC387-B88A-413A-A7E7-19397B8AC705}">
      <dgm:prSet/>
      <dgm:spPr/>
      <dgm:t>
        <a:bodyPr/>
        <a:lstStyle/>
        <a:p>
          <a:endParaRPr lang="en-US"/>
        </a:p>
      </dgm:t>
    </dgm:pt>
    <dgm:pt modelId="{C0B6DAEA-D920-4A79-9A65-C663ACD6F62A}">
      <dgm:prSet/>
      <dgm:spPr>
        <a:solidFill>
          <a:srgbClr val="F9ECD2">
            <a:alpha val="90000"/>
          </a:srgbClr>
        </a:solidFill>
      </dgm:spPr>
      <dgm:t>
        <a:bodyPr/>
        <a:lstStyle/>
        <a:p>
          <a:pPr rtl="0"/>
          <a:r>
            <a:rPr lang="en-US" dirty="0"/>
            <a:t>Suggests motivation from opportunities for individual advancement and autonomy, collectivism suggests appeals to group goals and support</a:t>
          </a:r>
        </a:p>
      </dgm:t>
    </dgm:pt>
    <dgm:pt modelId="{DCB37F2C-0E41-4966-A7FC-808E13D49190}" type="parTrans" cxnId="{864B2837-8FCC-4618-B5AA-66BCB5249671}">
      <dgm:prSet/>
      <dgm:spPr/>
      <dgm:t>
        <a:bodyPr/>
        <a:lstStyle/>
        <a:p>
          <a:endParaRPr lang="en-US"/>
        </a:p>
      </dgm:t>
    </dgm:pt>
    <dgm:pt modelId="{746B91AF-C44A-43B2-A1D0-E30C362A1D02}" type="sibTrans" cxnId="{864B2837-8FCC-4618-B5AA-66BCB5249671}">
      <dgm:prSet/>
      <dgm:spPr/>
      <dgm:t>
        <a:bodyPr/>
        <a:lstStyle/>
        <a:p>
          <a:endParaRPr lang="en-US"/>
        </a:p>
      </dgm:t>
    </dgm:pt>
    <dgm:pt modelId="{EBC51A7C-CBF0-4422-8866-D76AC9FA8CDD}">
      <dgm:prSet/>
      <dgm:spPr/>
      <dgm:t>
        <a:bodyPr/>
        <a:lstStyle/>
        <a:p>
          <a:pPr rtl="0"/>
          <a:r>
            <a:rPr lang="en-US" dirty="0"/>
            <a:t>Masculinity </a:t>
          </a:r>
        </a:p>
      </dgm:t>
    </dgm:pt>
    <dgm:pt modelId="{BC53A897-06AD-4FE8-8313-D2785BF3A51E}" type="parTrans" cxnId="{DB72E4F9-50D2-4196-B0C4-50E4C2230903}">
      <dgm:prSet/>
      <dgm:spPr/>
      <dgm:t>
        <a:bodyPr/>
        <a:lstStyle/>
        <a:p>
          <a:endParaRPr lang="en-US"/>
        </a:p>
      </dgm:t>
    </dgm:pt>
    <dgm:pt modelId="{B5818E34-0A24-45EE-9561-A327E141D148}" type="sibTrans" cxnId="{DB72E4F9-50D2-4196-B0C4-50E4C2230903}">
      <dgm:prSet/>
      <dgm:spPr/>
      <dgm:t>
        <a:bodyPr/>
        <a:lstStyle/>
        <a:p>
          <a:endParaRPr lang="en-US"/>
        </a:p>
      </dgm:t>
    </dgm:pt>
    <dgm:pt modelId="{F88CFF24-ADAD-4184-BCF2-AC93AF85DEA1}">
      <dgm:prSet/>
      <dgm:spPr>
        <a:solidFill>
          <a:srgbClr val="F9ECD2">
            <a:alpha val="90000"/>
          </a:srgbClr>
        </a:solidFill>
      </dgm:spPr>
      <dgm:t>
        <a:bodyPr/>
        <a:lstStyle/>
        <a:p>
          <a:pPr rtl="0"/>
          <a:r>
            <a:rPr lang="en-US" dirty="0"/>
            <a:t>Suggests people are more comfortable with traditional division of work, femininity suggests looser boundaries, flexible roles</a:t>
          </a:r>
        </a:p>
      </dgm:t>
    </dgm:pt>
    <dgm:pt modelId="{958BDEF1-CBDF-4B00-A7C8-1BEDB13B9F29}" type="parTrans" cxnId="{F2458E45-0946-493E-BDEC-E1CAD70CFD75}">
      <dgm:prSet/>
      <dgm:spPr/>
      <dgm:t>
        <a:bodyPr/>
        <a:lstStyle/>
        <a:p>
          <a:endParaRPr lang="en-US"/>
        </a:p>
      </dgm:t>
    </dgm:pt>
    <dgm:pt modelId="{F75F2A6B-7966-45D7-8814-E32F019E70F0}" type="sibTrans" cxnId="{F2458E45-0946-493E-BDEC-E1CAD70CFD75}">
      <dgm:prSet/>
      <dgm:spPr/>
      <dgm:t>
        <a:bodyPr/>
        <a:lstStyle/>
        <a:p>
          <a:endParaRPr lang="en-US"/>
        </a:p>
      </dgm:t>
    </dgm:pt>
    <dgm:pt modelId="{35774A6A-A980-4BE1-AEDA-05C6D9A71140}" type="pres">
      <dgm:prSet presAssocID="{AE47AF53-80FE-4384-B8E9-03DC30F15E71}" presName="Name0" presStyleCnt="0">
        <dgm:presLayoutVars>
          <dgm:dir/>
          <dgm:animLvl val="lvl"/>
          <dgm:resizeHandles val="exact"/>
        </dgm:presLayoutVars>
      </dgm:prSet>
      <dgm:spPr/>
    </dgm:pt>
    <dgm:pt modelId="{D365BE7C-7AF7-4FF3-B9E4-1970B24CC8E5}" type="pres">
      <dgm:prSet presAssocID="{8FBBD0E2-A1AD-4995-BC9A-B978587D6FC7}" presName="composite" presStyleCnt="0"/>
      <dgm:spPr/>
    </dgm:pt>
    <dgm:pt modelId="{26652571-8A6E-4525-9B69-5CBE7738ABC5}" type="pres">
      <dgm:prSet presAssocID="{8FBBD0E2-A1AD-4995-BC9A-B978587D6FC7}" presName="parTx" presStyleLbl="alignNode1" presStyleIdx="0" presStyleCnt="2" custLinFactNeighborX="14266" custLinFactNeighborY="824">
        <dgm:presLayoutVars>
          <dgm:chMax val="0"/>
          <dgm:chPref val="0"/>
          <dgm:bulletEnabled val="1"/>
        </dgm:presLayoutVars>
      </dgm:prSet>
      <dgm:spPr/>
    </dgm:pt>
    <dgm:pt modelId="{BC593D00-3F50-4E4F-AEF6-E02B551D3781}" type="pres">
      <dgm:prSet presAssocID="{8FBBD0E2-A1AD-4995-BC9A-B978587D6FC7}" presName="desTx" presStyleLbl="alignAccFollowNode1" presStyleIdx="0" presStyleCnt="2" custLinFactNeighborX="14266" custLinFactNeighborY="192">
        <dgm:presLayoutVars>
          <dgm:bulletEnabled val="1"/>
        </dgm:presLayoutVars>
      </dgm:prSet>
      <dgm:spPr/>
    </dgm:pt>
    <dgm:pt modelId="{0DC58196-9CEC-4F11-87B3-42452C105C19}" type="pres">
      <dgm:prSet presAssocID="{AADAC21A-DA52-4F15-827C-C87E07C5E916}" presName="space" presStyleCnt="0"/>
      <dgm:spPr/>
    </dgm:pt>
    <dgm:pt modelId="{FBB8BD43-2112-490D-A0AE-74DD4164B480}" type="pres">
      <dgm:prSet presAssocID="{EBC51A7C-CBF0-4422-8866-D76AC9FA8CDD}" presName="composite" presStyleCnt="0"/>
      <dgm:spPr/>
    </dgm:pt>
    <dgm:pt modelId="{A66A47EE-3F4A-4DBF-9430-5C6EC208CC2A}" type="pres">
      <dgm:prSet presAssocID="{EBC51A7C-CBF0-4422-8866-D76AC9FA8CDD}" presName="parTx" presStyleLbl="alignNode1" presStyleIdx="1" presStyleCnt="2">
        <dgm:presLayoutVars>
          <dgm:chMax val="0"/>
          <dgm:chPref val="0"/>
          <dgm:bulletEnabled val="1"/>
        </dgm:presLayoutVars>
      </dgm:prSet>
      <dgm:spPr/>
    </dgm:pt>
    <dgm:pt modelId="{E0905FC1-AD83-4C5D-BC0A-18D92C8577E8}" type="pres">
      <dgm:prSet presAssocID="{EBC51A7C-CBF0-4422-8866-D76AC9FA8CDD}" presName="desTx" presStyleLbl="alignAccFollowNode1" presStyleIdx="1" presStyleCnt="2">
        <dgm:presLayoutVars>
          <dgm:bulletEnabled val="1"/>
        </dgm:presLayoutVars>
      </dgm:prSet>
      <dgm:spPr/>
    </dgm:pt>
  </dgm:ptLst>
  <dgm:cxnLst>
    <dgm:cxn modelId="{864B2837-8FCC-4618-B5AA-66BCB5249671}" srcId="{8FBBD0E2-A1AD-4995-BC9A-B978587D6FC7}" destId="{C0B6DAEA-D920-4A79-9A65-C663ACD6F62A}" srcOrd="0" destOrd="0" parTransId="{DCB37F2C-0E41-4966-A7FC-808E13D49190}" sibTransId="{746B91AF-C44A-43B2-A1D0-E30C362A1D02}"/>
    <dgm:cxn modelId="{FE5F6561-3BD3-46E2-BAA5-2D87409DC0F2}" type="presOf" srcId="{F88CFF24-ADAD-4184-BCF2-AC93AF85DEA1}" destId="{E0905FC1-AD83-4C5D-BC0A-18D92C8577E8}" srcOrd="0" destOrd="0" presId="urn:microsoft.com/office/officeart/2005/8/layout/hList1"/>
    <dgm:cxn modelId="{F2458E45-0946-493E-BDEC-E1CAD70CFD75}" srcId="{EBC51A7C-CBF0-4422-8866-D76AC9FA8CDD}" destId="{F88CFF24-ADAD-4184-BCF2-AC93AF85DEA1}" srcOrd="0" destOrd="0" parTransId="{958BDEF1-CBDF-4B00-A7C8-1BEDB13B9F29}" sibTransId="{F75F2A6B-7966-45D7-8814-E32F019E70F0}"/>
    <dgm:cxn modelId="{2D55AF86-B29A-4FE8-BCA5-197C5D61B7F9}" type="presOf" srcId="{8FBBD0E2-A1AD-4995-BC9A-B978587D6FC7}" destId="{26652571-8A6E-4525-9B69-5CBE7738ABC5}" srcOrd="0" destOrd="0" presId="urn:microsoft.com/office/officeart/2005/8/layout/hList1"/>
    <dgm:cxn modelId="{C34BC387-B88A-413A-A7E7-19397B8AC705}" srcId="{AE47AF53-80FE-4384-B8E9-03DC30F15E71}" destId="{8FBBD0E2-A1AD-4995-BC9A-B978587D6FC7}" srcOrd="0" destOrd="0" parTransId="{B22B8C5F-795B-4D9E-9345-41B9A1EFD39A}" sibTransId="{AADAC21A-DA52-4F15-827C-C87E07C5E916}"/>
    <dgm:cxn modelId="{C71D0288-D0ED-4E0B-9047-AEE31FC77342}" type="presOf" srcId="{C0B6DAEA-D920-4A79-9A65-C663ACD6F62A}" destId="{BC593D00-3F50-4E4F-AEF6-E02B551D3781}" srcOrd="0" destOrd="0" presId="urn:microsoft.com/office/officeart/2005/8/layout/hList1"/>
    <dgm:cxn modelId="{0499ABA3-E29D-4A90-9969-DBA0C083BA76}" type="presOf" srcId="{EBC51A7C-CBF0-4422-8866-D76AC9FA8CDD}" destId="{A66A47EE-3F4A-4DBF-9430-5C6EC208CC2A}" srcOrd="0" destOrd="0" presId="urn:microsoft.com/office/officeart/2005/8/layout/hList1"/>
    <dgm:cxn modelId="{616625C9-2DD7-475D-B0FD-2CA38F5B19D3}" type="presOf" srcId="{AE47AF53-80FE-4384-B8E9-03DC30F15E71}" destId="{35774A6A-A980-4BE1-AEDA-05C6D9A71140}" srcOrd="0" destOrd="0" presId="urn:microsoft.com/office/officeart/2005/8/layout/hList1"/>
    <dgm:cxn modelId="{DB72E4F9-50D2-4196-B0C4-50E4C2230903}" srcId="{AE47AF53-80FE-4384-B8E9-03DC30F15E71}" destId="{EBC51A7C-CBF0-4422-8866-D76AC9FA8CDD}" srcOrd="1" destOrd="0" parTransId="{BC53A897-06AD-4FE8-8313-D2785BF3A51E}" sibTransId="{B5818E34-0A24-45EE-9561-A327E141D148}"/>
    <dgm:cxn modelId="{2B629FE8-6A55-4BC5-AD8B-D8FEAFABDA02}" type="presParOf" srcId="{35774A6A-A980-4BE1-AEDA-05C6D9A71140}" destId="{D365BE7C-7AF7-4FF3-B9E4-1970B24CC8E5}" srcOrd="0" destOrd="0" presId="urn:microsoft.com/office/officeart/2005/8/layout/hList1"/>
    <dgm:cxn modelId="{25314EA5-A844-4000-B862-1DA44AAC84E2}" type="presParOf" srcId="{D365BE7C-7AF7-4FF3-B9E4-1970B24CC8E5}" destId="{26652571-8A6E-4525-9B69-5CBE7738ABC5}" srcOrd="0" destOrd="0" presId="urn:microsoft.com/office/officeart/2005/8/layout/hList1"/>
    <dgm:cxn modelId="{820E6185-5EAE-4DBE-9D5E-EB5EE3DBF815}" type="presParOf" srcId="{D365BE7C-7AF7-4FF3-B9E4-1970B24CC8E5}" destId="{BC593D00-3F50-4E4F-AEF6-E02B551D3781}" srcOrd="1" destOrd="0" presId="urn:microsoft.com/office/officeart/2005/8/layout/hList1"/>
    <dgm:cxn modelId="{6D9B72D8-BB33-40F1-AE24-48B9AD85FFAB}" type="presParOf" srcId="{35774A6A-A980-4BE1-AEDA-05C6D9A71140}" destId="{0DC58196-9CEC-4F11-87B3-42452C105C19}" srcOrd="1" destOrd="0" presId="urn:microsoft.com/office/officeart/2005/8/layout/hList1"/>
    <dgm:cxn modelId="{8AEEB4CC-F068-4F03-8643-9671FC685300}" type="presParOf" srcId="{35774A6A-A980-4BE1-AEDA-05C6D9A71140}" destId="{FBB8BD43-2112-490D-A0AE-74DD4164B480}" srcOrd="2" destOrd="0" presId="urn:microsoft.com/office/officeart/2005/8/layout/hList1"/>
    <dgm:cxn modelId="{0328229A-9731-403D-8E4D-1765CC7B4CFC}" type="presParOf" srcId="{FBB8BD43-2112-490D-A0AE-74DD4164B480}" destId="{A66A47EE-3F4A-4DBF-9430-5C6EC208CC2A}" srcOrd="0" destOrd="0" presId="urn:microsoft.com/office/officeart/2005/8/layout/hList1"/>
    <dgm:cxn modelId="{F958A84A-4181-4741-9CAB-6E5C32B79246}" type="presParOf" srcId="{FBB8BD43-2112-490D-A0AE-74DD4164B480}" destId="{E0905FC1-AD83-4C5D-BC0A-18D92C8577E8}"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35592FB-7863-4F5F-AAF9-8A79FFC4ED7F}" type="doc">
      <dgm:prSet loTypeId="urn:microsoft.com/office/officeart/2005/8/layout/chevron2" loCatId="process" qsTypeId="urn:microsoft.com/office/officeart/2005/8/quickstyle/simple1#3" qsCatId="simple" csTypeId="urn:microsoft.com/office/officeart/2005/8/colors/accent1_2#3" csCatId="accent1"/>
      <dgm:spPr/>
      <dgm:t>
        <a:bodyPr/>
        <a:lstStyle/>
        <a:p>
          <a:endParaRPr lang="en-US"/>
        </a:p>
      </dgm:t>
    </dgm:pt>
    <dgm:pt modelId="{740654D1-BAAC-4D21-9631-47EA40D79F39}">
      <dgm:prSet/>
      <dgm:spPr/>
      <dgm:t>
        <a:bodyPr/>
        <a:lstStyle/>
        <a:p>
          <a:pPr rtl="0"/>
          <a:r>
            <a:rPr lang="en-US" dirty="0"/>
            <a:t>Factors Most Valued About Work</a:t>
          </a:r>
        </a:p>
      </dgm:t>
    </dgm:pt>
    <dgm:pt modelId="{995AB189-863D-42C6-B18E-83C02E854379}" type="parTrans" cxnId="{72C651AB-7633-4349-8760-7960BC5200EB}">
      <dgm:prSet/>
      <dgm:spPr/>
      <dgm:t>
        <a:bodyPr/>
        <a:lstStyle/>
        <a:p>
          <a:endParaRPr lang="en-US"/>
        </a:p>
      </dgm:t>
    </dgm:pt>
    <dgm:pt modelId="{2534E7B4-1B37-4E1A-8AE4-476DB2189683}" type="sibTrans" cxnId="{72C651AB-7633-4349-8760-7960BC5200EB}">
      <dgm:prSet/>
      <dgm:spPr/>
      <dgm:t>
        <a:bodyPr/>
        <a:lstStyle/>
        <a:p>
          <a:endParaRPr lang="en-US"/>
        </a:p>
      </dgm:t>
    </dgm:pt>
    <dgm:pt modelId="{F69EB384-A874-4EA3-8098-039F3A041FD0}">
      <dgm:prSet/>
      <dgm:spPr/>
      <dgm:t>
        <a:bodyPr/>
        <a:lstStyle/>
        <a:p>
          <a:pPr rtl="0"/>
          <a:r>
            <a:rPr lang="en-US" dirty="0"/>
            <a:t>A needed income</a:t>
          </a:r>
        </a:p>
      </dgm:t>
    </dgm:pt>
    <dgm:pt modelId="{F5E1A254-CB73-45C8-8318-6881B21E6D34}" type="parTrans" cxnId="{1CAC82A7-57BF-4DFA-B734-F1BCD09AEC1E}">
      <dgm:prSet/>
      <dgm:spPr/>
      <dgm:t>
        <a:bodyPr/>
        <a:lstStyle/>
        <a:p>
          <a:endParaRPr lang="en-US"/>
        </a:p>
      </dgm:t>
    </dgm:pt>
    <dgm:pt modelId="{282FED09-1B3F-4831-A2EF-945E21F87D32}" type="sibTrans" cxnId="{1CAC82A7-57BF-4DFA-B734-F1BCD09AEC1E}">
      <dgm:prSet/>
      <dgm:spPr/>
      <dgm:t>
        <a:bodyPr/>
        <a:lstStyle/>
        <a:p>
          <a:endParaRPr lang="en-US"/>
        </a:p>
      </dgm:t>
    </dgm:pt>
    <dgm:pt modelId="{98A59DF2-9768-409B-B8DF-658660CEB45B}">
      <dgm:prSet/>
      <dgm:spPr/>
      <dgm:t>
        <a:bodyPr/>
        <a:lstStyle/>
        <a:p>
          <a:pPr rtl="0"/>
          <a:r>
            <a:rPr lang="en-US" dirty="0"/>
            <a:t>Interest and Satisfaction</a:t>
          </a:r>
        </a:p>
      </dgm:t>
    </dgm:pt>
    <dgm:pt modelId="{4052A2DC-BDFE-4072-B41C-574FE533107B}" type="parTrans" cxnId="{2A0D78F4-FAFA-4BA3-BC0C-DB98B139E511}">
      <dgm:prSet/>
      <dgm:spPr/>
      <dgm:t>
        <a:bodyPr/>
        <a:lstStyle/>
        <a:p>
          <a:endParaRPr lang="en-US"/>
        </a:p>
      </dgm:t>
    </dgm:pt>
    <dgm:pt modelId="{757F9AFF-7606-4A55-AAEA-8248B352EBE9}" type="sibTrans" cxnId="{2A0D78F4-FAFA-4BA3-BC0C-DB98B139E511}">
      <dgm:prSet/>
      <dgm:spPr/>
      <dgm:t>
        <a:bodyPr/>
        <a:lstStyle/>
        <a:p>
          <a:endParaRPr lang="en-US"/>
        </a:p>
      </dgm:t>
    </dgm:pt>
    <dgm:pt modelId="{9871D883-A21F-4806-943B-CB79BCD1B0C4}">
      <dgm:prSet/>
      <dgm:spPr/>
      <dgm:t>
        <a:bodyPr/>
        <a:lstStyle/>
        <a:p>
          <a:pPr rtl="0"/>
          <a:r>
            <a:rPr lang="en-US" dirty="0"/>
            <a:t>Contacts with others</a:t>
          </a:r>
        </a:p>
      </dgm:t>
    </dgm:pt>
    <dgm:pt modelId="{9CE29900-9B14-4F77-8242-7BF9822DE853}" type="parTrans" cxnId="{6A91861D-6907-4CDF-B5AE-FD5F404083C8}">
      <dgm:prSet/>
      <dgm:spPr/>
      <dgm:t>
        <a:bodyPr/>
        <a:lstStyle/>
        <a:p>
          <a:endParaRPr lang="en-US"/>
        </a:p>
      </dgm:t>
    </dgm:pt>
    <dgm:pt modelId="{42E070D2-9511-4E79-B10A-7EAE5BFC6AE9}" type="sibTrans" cxnId="{6A91861D-6907-4CDF-B5AE-FD5F404083C8}">
      <dgm:prSet/>
      <dgm:spPr/>
      <dgm:t>
        <a:bodyPr/>
        <a:lstStyle/>
        <a:p>
          <a:endParaRPr lang="en-US"/>
        </a:p>
      </dgm:t>
    </dgm:pt>
    <dgm:pt modelId="{B971C62A-8A99-4D08-8459-521757B6C3D6}">
      <dgm:prSet/>
      <dgm:spPr/>
      <dgm:t>
        <a:bodyPr/>
        <a:lstStyle/>
        <a:p>
          <a:pPr rtl="0"/>
          <a:r>
            <a:rPr lang="en-US" dirty="0"/>
            <a:t>A way to serve society</a:t>
          </a:r>
        </a:p>
      </dgm:t>
    </dgm:pt>
    <dgm:pt modelId="{F70A66C2-9123-4C0E-A042-477B2C3254C4}" type="parTrans" cxnId="{A4BE8EDA-0BE5-4195-83C2-618BFC26EB9B}">
      <dgm:prSet/>
      <dgm:spPr/>
      <dgm:t>
        <a:bodyPr/>
        <a:lstStyle/>
        <a:p>
          <a:endParaRPr lang="en-US"/>
        </a:p>
      </dgm:t>
    </dgm:pt>
    <dgm:pt modelId="{B730FA3B-DC29-4289-B4DF-63B0E4E6879F}" type="sibTrans" cxnId="{A4BE8EDA-0BE5-4195-83C2-618BFC26EB9B}">
      <dgm:prSet/>
      <dgm:spPr/>
      <dgm:t>
        <a:bodyPr/>
        <a:lstStyle/>
        <a:p>
          <a:endParaRPr lang="en-US"/>
        </a:p>
      </dgm:t>
    </dgm:pt>
    <dgm:pt modelId="{0A20828B-38D6-4669-A2C6-B846C9152F41}">
      <dgm:prSet/>
      <dgm:spPr/>
      <dgm:t>
        <a:bodyPr/>
        <a:lstStyle/>
        <a:p>
          <a:pPr rtl="0"/>
          <a:r>
            <a:rPr lang="en-US" dirty="0"/>
            <a:t>A means of keeping occupied</a:t>
          </a:r>
        </a:p>
      </dgm:t>
    </dgm:pt>
    <dgm:pt modelId="{FD2CBCA0-7792-445C-AF8D-33101CD3AB5C}" type="parTrans" cxnId="{5D85BD06-3D11-4C41-B44D-5E287E12CD3A}">
      <dgm:prSet/>
      <dgm:spPr/>
      <dgm:t>
        <a:bodyPr/>
        <a:lstStyle/>
        <a:p>
          <a:endParaRPr lang="en-US"/>
        </a:p>
      </dgm:t>
    </dgm:pt>
    <dgm:pt modelId="{97242A54-800D-4C8A-8A71-D718A58138FD}" type="sibTrans" cxnId="{5D85BD06-3D11-4C41-B44D-5E287E12CD3A}">
      <dgm:prSet/>
      <dgm:spPr/>
      <dgm:t>
        <a:bodyPr/>
        <a:lstStyle/>
        <a:p>
          <a:endParaRPr lang="en-US"/>
        </a:p>
      </dgm:t>
    </dgm:pt>
    <dgm:pt modelId="{52508BE3-2A07-4006-9C41-28FA3A0675D8}">
      <dgm:prSet/>
      <dgm:spPr/>
      <dgm:t>
        <a:bodyPr/>
        <a:lstStyle/>
        <a:p>
          <a:pPr rtl="0"/>
          <a:r>
            <a:rPr lang="en-US" dirty="0"/>
            <a:t>Status and prestige</a:t>
          </a:r>
        </a:p>
      </dgm:t>
    </dgm:pt>
    <dgm:pt modelId="{57FF6819-8614-4458-92C0-7AF2A5F05E87}" type="parTrans" cxnId="{99F3AAEF-B50D-469A-851D-E09582085958}">
      <dgm:prSet/>
      <dgm:spPr/>
      <dgm:t>
        <a:bodyPr/>
        <a:lstStyle/>
        <a:p>
          <a:endParaRPr lang="en-US"/>
        </a:p>
      </dgm:t>
    </dgm:pt>
    <dgm:pt modelId="{2EFB38EB-F419-4022-BFC8-3476AFF2C6E7}" type="sibTrans" cxnId="{99F3AAEF-B50D-469A-851D-E09582085958}">
      <dgm:prSet/>
      <dgm:spPr/>
      <dgm:t>
        <a:bodyPr/>
        <a:lstStyle/>
        <a:p>
          <a:endParaRPr lang="en-US"/>
        </a:p>
      </dgm:t>
    </dgm:pt>
    <dgm:pt modelId="{AF75B388-6413-4206-904C-8302FA756B87}" type="pres">
      <dgm:prSet presAssocID="{635592FB-7863-4F5F-AAF9-8A79FFC4ED7F}" presName="linearFlow" presStyleCnt="0">
        <dgm:presLayoutVars>
          <dgm:dir/>
          <dgm:animLvl val="lvl"/>
          <dgm:resizeHandles val="exact"/>
        </dgm:presLayoutVars>
      </dgm:prSet>
      <dgm:spPr/>
    </dgm:pt>
    <dgm:pt modelId="{E3A449A4-3E1C-49F9-AD5D-89BB3543D79A}" type="pres">
      <dgm:prSet presAssocID="{740654D1-BAAC-4D21-9631-47EA40D79F39}" presName="composite" presStyleCnt="0"/>
      <dgm:spPr/>
    </dgm:pt>
    <dgm:pt modelId="{605C945A-FA07-422C-9807-D963A4FDB072}" type="pres">
      <dgm:prSet presAssocID="{740654D1-BAAC-4D21-9631-47EA40D79F39}" presName="parentText" presStyleLbl="alignNode1" presStyleIdx="0" presStyleCnt="1">
        <dgm:presLayoutVars>
          <dgm:chMax val="1"/>
          <dgm:bulletEnabled val="1"/>
        </dgm:presLayoutVars>
      </dgm:prSet>
      <dgm:spPr/>
    </dgm:pt>
    <dgm:pt modelId="{0A309AD8-978B-4817-AD9F-8D4EAC7B40E6}" type="pres">
      <dgm:prSet presAssocID="{740654D1-BAAC-4D21-9631-47EA40D79F39}" presName="descendantText" presStyleLbl="alignAcc1" presStyleIdx="0" presStyleCnt="1">
        <dgm:presLayoutVars>
          <dgm:bulletEnabled val="1"/>
        </dgm:presLayoutVars>
      </dgm:prSet>
      <dgm:spPr/>
    </dgm:pt>
  </dgm:ptLst>
  <dgm:cxnLst>
    <dgm:cxn modelId="{5D85BD06-3D11-4C41-B44D-5E287E12CD3A}" srcId="{740654D1-BAAC-4D21-9631-47EA40D79F39}" destId="{0A20828B-38D6-4669-A2C6-B846C9152F41}" srcOrd="4" destOrd="0" parTransId="{FD2CBCA0-7792-445C-AF8D-33101CD3AB5C}" sibTransId="{97242A54-800D-4C8A-8A71-D718A58138FD}"/>
    <dgm:cxn modelId="{A6183008-55A0-4AE4-A074-9A7832C51D3C}" type="presOf" srcId="{740654D1-BAAC-4D21-9631-47EA40D79F39}" destId="{605C945A-FA07-422C-9807-D963A4FDB072}" srcOrd="0" destOrd="0" presId="urn:microsoft.com/office/officeart/2005/8/layout/chevron2"/>
    <dgm:cxn modelId="{A0117E10-3AD4-42E5-B68D-A4A16F50333F}" type="presOf" srcId="{9871D883-A21F-4806-943B-CB79BCD1B0C4}" destId="{0A309AD8-978B-4817-AD9F-8D4EAC7B40E6}" srcOrd="0" destOrd="2" presId="urn:microsoft.com/office/officeart/2005/8/layout/chevron2"/>
    <dgm:cxn modelId="{514A501C-05EE-4723-B4B0-FCFFF5498539}" type="presOf" srcId="{52508BE3-2A07-4006-9C41-28FA3A0675D8}" destId="{0A309AD8-978B-4817-AD9F-8D4EAC7B40E6}" srcOrd="0" destOrd="5" presId="urn:microsoft.com/office/officeart/2005/8/layout/chevron2"/>
    <dgm:cxn modelId="{6A91861D-6907-4CDF-B5AE-FD5F404083C8}" srcId="{740654D1-BAAC-4D21-9631-47EA40D79F39}" destId="{9871D883-A21F-4806-943B-CB79BCD1B0C4}" srcOrd="2" destOrd="0" parTransId="{9CE29900-9B14-4F77-8242-7BF9822DE853}" sibTransId="{42E070D2-9511-4E79-B10A-7EAE5BFC6AE9}"/>
    <dgm:cxn modelId="{27045567-7EB9-433B-A491-DDD035678CEF}" type="presOf" srcId="{F69EB384-A874-4EA3-8098-039F3A041FD0}" destId="{0A309AD8-978B-4817-AD9F-8D4EAC7B40E6}" srcOrd="0" destOrd="0" presId="urn:microsoft.com/office/officeart/2005/8/layout/chevron2"/>
    <dgm:cxn modelId="{8C84426B-E583-47CC-AB3D-C9530CD5CD3B}" type="presOf" srcId="{635592FB-7863-4F5F-AAF9-8A79FFC4ED7F}" destId="{AF75B388-6413-4206-904C-8302FA756B87}" srcOrd="0" destOrd="0" presId="urn:microsoft.com/office/officeart/2005/8/layout/chevron2"/>
    <dgm:cxn modelId="{D9BBAB94-23E4-45F5-B77E-50D3384EEE1A}" type="presOf" srcId="{B971C62A-8A99-4D08-8459-521757B6C3D6}" destId="{0A309AD8-978B-4817-AD9F-8D4EAC7B40E6}" srcOrd="0" destOrd="3" presId="urn:microsoft.com/office/officeart/2005/8/layout/chevron2"/>
    <dgm:cxn modelId="{1CAC82A7-57BF-4DFA-B734-F1BCD09AEC1E}" srcId="{740654D1-BAAC-4D21-9631-47EA40D79F39}" destId="{F69EB384-A874-4EA3-8098-039F3A041FD0}" srcOrd="0" destOrd="0" parTransId="{F5E1A254-CB73-45C8-8318-6881B21E6D34}" sibTransId="{282FED09-1B3F-4831-A2EF-945E21F87D32}"/>
    <dgm:cxn modelId="{72C651AB-7633-4349-8760-7960BC5200EB}" srcId="{635592FB-7863-4F5F-AAF9-8A79FFC4ED7F}" destId="{740654D1-BAAC-4D21-9631-47EA40D79F39}" srcOrd="0" destOrd="0" parTransId="{995AB189-863D-42C6-B18E-83C02E854379}" sibTransId="{2534E7B4-1B37-4E1A-8AE4-476DB2189683}"/>
    <dgm:cxn modelId="{6FD47CC6-1547-4EB8-BB9F-E793EE6B6F60}" type="presOf" srcId="{98A59DF2-9768-409B-B8DF-658660CEB45B}" destId="{0A309AD8-978B-4817-AD9F-8D4EAC7B40E6}" srcOrd="0" destOrd="1" presId="urn:microsoft.com/office/officeart/2005/8/layout/chevron2"/>
    <dgm:cxn modelId="{A4BE8EDA-0BE5-4195-83C2-618BFC26EB9B}" srcId="{740654D1-BAAC-4D21-9631-47EA40D79F39}" destId="{B971C62A-8A99-4D08-8459-521757B6C3D6}" srcOrd="3" destOrd="0" parTransId="{F70A66C2-9123-4C0E-A042-477B2C3254C4}" sibTransId="{B730FA3B-DC29-4289-B4DF-63B0E4E6879F}"/>
    <dgm:cxn modelId="{0D9916DB-8AAF-4697-AB31-5082051F286B}" type="presOf" srcId="{0A20828B-38D6-4669-A2C6-B846C9152F41}" destId="{0A309AD8-978B-4817-AD9F-8D4EAC7B40E6}" srcOrd="0" destOrd="4" presId="urn:microsoft.com/office/officeart/2005/8/layout/chevron2"/>
    <dgm:cxn modelId="{99F3AAEF-B50D-469A-851D-E09582085958}" srcId="{740654D1-BAAC-4D21-9631-47EA40D79F39}" destId="{52508BE3-2A07-4006-9C41-28FA3A0675D8}" srcOrd="5" destOrd="0" parTransId="{57FF6819-8614-4458-92C0-7AF2A5F05E87}" sibTransId="{2EFB38EB-F419-4022-BFC8-3476AFF2C6E7}"/>
    <dgm:cxn modelId="{2A0D78F4-FAFA-4BA3-BC0C-DB98B139E511}" srcId="{740654D1-BAAC-4D21-9631-47EA40D79F39}" destId="{98A59DF2-9768-409B-B8DF-658660CEB45B}" srcOrd="1" destOrd="0" parTransId="{4052A2DC-BDFE-4072-B41C-574FE533107B}" sibTransId="{757F9AFF-7606-4A55-AAEA-8248B352EBE9}"/>
    <dgm:cxn modelId="{ED14DCA0-BCD7-40EB-9072-9B0ED5F5D10E}" type="presParOf" srcId="{AF75B388-6413-4206-904C-8302FA756B87}" destId="{E3A449A4-3E1C-49F9-AD5D-89BB3543D79A}" srcOrd="0" destOrd="0" presId="urn:microsoft.com/office/officeart/2005/8/layout/chevron2"/>
    <dgm:cxn modelId="{89748484-ABAE-4FE6-BCE1-464353EF6F47}" type="presParOf" srcId="{E3A449A4-3E1C-49F9-AD5D-89BB3543D79A}" destId="{605C945A-FA07-422C-9807-D963A4FDB072}" srcOrd="0" destOrd="0" presId="urn:microsoft.com/office/officeart/2005/8/layout/chevron2"/>
    <dgm:cxn modelId="{5840E97F-6892-43EE-A2E6-CB355970DC65}" type="presParOf" srcId="{E3A449A4-3E1C-49F9-AD5D-89BB3543D79A}" destId="{0A309AD8-978B-4817-AD9F-8D4EAC7B40E6}"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544C37A-295F-4F1B-AE4C-04AC6D9C47D2}" type="doc">
      <dgm:prSet loTypeId="urn:microsoft.com/office/officeart/2005/8/layout/pyramid4" loCatId="pyramid" qsTypeId="urn:microsoft.com/office/officeart/2005/8/quickstyle/simple4" qsCatId="simple" csTypeId="urn:microsoft.com/office/officeart/2005/8/colors/accent1_2#4" csCatId="accent1" phldr="1"/>
      <dgm:spPr/>
      <dgm:t>
        <a:bodyPr/>
        <a:lstStyle/>
        <a:p>
          <a:endParaRPr lang="en-US"/>
        </a:p>
      </dgm:t>
    </dgm:pt>
    <dgm:pt modelId="{5D8E431B-AD0E-4280-AF93-E6E1FC129D7B}">
      <dgm:prSet/>
      <dgm:spPr/>
      <dgm:t>
        <a:bodyPr/>
        <a:lstStyle/>
        <a:p>
          <a:pPr rtl="0"/>
          <a:r>
            <a:rPr lang="en-US" dirty="0"/>
            <a:t>Self-actualization in the service of society</a:t>
          </a:r>
        </a:p>
      </dgm:t>
    </dgm:pt>
    <dgm:pt modelId="{070EF075-1D3B-4C2E-A6FE-C6A4977BC445}" type="parTrans" cxnId="{1C77928E-D454-4977-A543-C1FBA71EE65C}">
      <dgm:prSet/>
      <dgm:spPr/>
      <dgm:t>
        <a:bodyPr/>
        <a:lstStyle/>
        <a:p>
          <a:endParaRPr lang="en-US"/>
        </a:p>
      </dgm:t>
    </dgm:pt>
    <dgm:pt modelId="{CA040A55-6175-419E-B2DD-0DB8F9AA9290}" type="sibTrans" cxnId="{1C77928E-D454-4977-A543-C1FBA71EE65C}">
      <dgm:prSet/>
      <dgm:spPr/>
      <dgm:t>
        <a:bodyPr/>
        <a:lstStyle/>
        <a:p>
          <a:endParaRPr lang="en-US"/>
        </a:p>
      </dgm:t>
    </dgm:pt>
    <dgm:pt modelId="{A1FD02B7-A6EF-4E8B-894A-12B7A005CF58}">
      <dgm:prSet/>
      <dgm:spPr/>
      <dgm:t>
        <a:bodyPr/>
        <a:lstStyle/>
        <a:p>
          <a:pPr rtl="0"/>
          <a:r>
            <a:rPr lang="en-US" dirty="0"/>
            <a:t>Physiological needs</a:t>
          </a:r>
        </a:p>
      </dgm:t>
    </dgm:pt>
    <dgm:pt modelId="{C84A4B04-AD4B-45CE-9C69-50DA100B1830}" type="parTrans" cxnId="{C2ED402E-A4C9-4E8A-BCA3-7179EFFE6498}">
      <dgm:prSet/>
      <dgm:spPr/>
      <dgm:t>
        <a:bodyPr/>
        <a:lstStyle/>
        <a:p>
          <a:endParaRPr lang="en-US"/>
        </a:p>
      </dgm:t>
    </dgm:pt>
    <dgm:pt modelId="{62FACF7A-4BD3-400E-B2C4-15820E92518D}" type="sibTrans" cxnId="{C2ED402E-A4C9-4E8A-BCA3-7179EFFE6498}">
      <dgm:prSet/>
      <dgm:spPr/>
      <dgm:t>
        <a:bodyPr/>
        <a:lstStyle/>
        <a:p>
          <a:endParaRPr lang="en-US"/>
        </a:p>
      </dgm:t>
    </dgm:pt>
    <dgm:pt modelId="{4F6D0FD5-5683-40B7-82D5-AFA6CFB408E0}">
      <dgm:prSet/>
      <dgm:spPr/>
      <dgm:t>
        <a:bodyPr/>
        <a:lstStyle/>
        <a:p>
          <a:pPr rtl="0"/>
          <a:r>
            <a:rPr lang="en-US" dirty="0"/>
            <a:t>Safety</a:t>
          </a:r>
        </a:p>
      </dgm:t>
    </dgm:pt>
    <dgm:pt modelId="{D172EF08-4D39-419B-B45B-409A52B04065}" type="parTrans" cxnId="{667D9351-1338-46CD-91FA-2BC3512D5D9E}">
      <dgm:prSet/>
      <dgm:spPr/>
      <dgm:t>
        <a:bodyPr/>
        <a:lstStyle/>
        <a:p>
          <a:endParaRPr lang="en-US"/>
        </a:p>
      </dgm:t>
    </dgm:pt>
    <dgm:pt modelId="{596FDCF3-044E-4B27-BF70-77F82E26DFAE}" type="sibTrans" cxnId="{667D9351-1338-46CD-91FA-2BC3512D5D9E}">
      <dgm:prSet/>
      <dgm:spPr/>
      <dgm:t>
        <a:bodyPr/>
        <a:lstStyle/>
        <a:p>
          <a:endParaRPr lang="en-US"/>
        </a:p>
      </dgm:t>
    </dgm:pt>
    <dgm:pt modelId="{2EAFE62D-478E-413B-962F-20204D222DDB}">
      <dgm:prSet/>
      <dgm:spPr/>
      <dgm:t>
        <a:bodyPr/>
        <a:lstStyle/>
        <a:p>
          <a:pPr rtl="0"/>
          <a:r>
            <a:rPr lang="en-US" dirty="0"/>
            <a:t>Belonging</a:t>
          </a:r>
        </a:p>
      </dgm:t>
    </dgm:pt>
    <dgm:pt modelId="{3DE273A0-5798-4AD1-97DA-1408E6502572}" type="parTrans" cxnId="{E5D7DC67-5D88-413B-B1B9-418BA75DDBAD}">
      <dgm:prSet/>
      <dgm:spPr/>
      <dgm:t>
        <a:bodyPr/>
        <a:lstStyle/>
        <a:p>
          <a:endParaRPr lang="en-US"/>
        </a:p>
      </dgm:t>
    </dgm:pt>
    <dgm:pt modelId="{B169D2FB-F2C3-4B4B-BB8B-B032A7094368}" type="sibTrans" cxnId="{E5D7DC67-5D88-413B-B1B9-418BA75DDBAD}">
      <dgm:prSet/>
      <dgm:spPr/>
      <dgm:t>
        <a:bodyPr/>
        <a:lstStyle/>
        <a:p>
          <a:endParaRPr lang="en-US"/>
        </a:p>
      </dgm:t>
    </dgm:pt>
    <dgm:pt modelId="{07DFC34D-7A15-4B25-9742-8F3659EF8A44}" type="pres">
      <dgm:prSet presAssocID="{D544C37A-295F-4F1B-AE4C-04AC6D9C47D2}" presName="compositeShape" presStyleCnt="0">
        <dgm:presLayoutVars>
          <dgm:chMax val="9"/>
          <dgm:dir/>
          <dgm:resizeHandles val="exact"/>
        </dgm:presLayoutVars>
      </dgm:prSet>
      <dgm:spPr/>
    </dgm:pt>
    <dgm:pt modelId="{F9A40B39-58C8-4271-9552-C2A65261D089}" type="pres">
      <dgm:prSet presAssocID="{D544C37A-295F-4F1B-AE4C-04AC6D9C47D2}" presName="triangle1" presStyleLbl="node1" presStyleIdx="0" presStyleCnt="4">
        <dgm:presLayoutVars>
          <dgm:bulletEnabled val="1"/>
        </dgm:presLayoutVars>
      </dgm:prSet>
      <dgm:spPr/>
    </dgm:pt>
    <dgm:pt modelId="{B47B9A17-2047-432D-893F-3BF3F2AE7CA1}" type="pres">
      <dgm:prSet presAssocID="{D544C37A-295F-4F1B-AE4C-04AC6D9C47D2}" presName="triangle2" presStyleLbl="node1" presStyleIdx="1" presStyleCnt="4">
        <dgm:presLayoutVars>
          <dgm:bulletEnabled val="1"/>
        </dgm:presLayoutVars>
      </dgm:prSet>
      <dgm:spPr/>
    </dgm:pt>
    <dgm:pt modelId="{A6B595DE-B87A-4ACD-A1F6-962C1B2E985B}" type="pres">
      <dgm:prSet presAssocID="{D544C37A-295F-4F1B-AE4C-04AC6D9C47D2}" presName="triangle3" presStyleLbl="node1" presStyleIdx="2" presStyleCnt="4">
        <dgm:presLayoutVars>
          <dgm:bulletEnabled val="1"/>
        </dgm:presLayoutVars>
      </dgm:prSet>
      <dgm:spPr/>
    </dgm:pt>
    <dgm:pt modelId="{FDCA0CE3-BFB7-4A5A-A6FD-BF0DD5904205}" type="pres">
      <dgm:prSet presAssocID="{D544C37A-295F-4F1B-AE4C-04AC6D9C47D2}" presName="triangle4" presStyleLbl="node1" presStyleIdx="3" presStyleCnt="4">
        <dgm:presLayoutVars>
          <dgm:bulletEnabled val="1"/>
        </dgm:presLayoutVars>
      </dgm:prSet>
      <dgm:spPr/>
    </dgm:pt>
  </dgm:ptLst>
  <dgm:cxnLst>
    <dgm:cxn modelId="{58B29700-D873-4C07-8780-3D7DC6F92207}" type="presOf" srcId="{5D8E431B-AD0E-4280-AF93-E6E1FC129D7B}" destId="{F9A40B39-58C8-4271-9552-C2A65261D089}" srcOrd="0" destOrd="0" presId="urn:microsoft.com/office/officeart/2005/8/layout/pyramid4"/>
    <dgm:cxn modelId="{6D33E31E-C0D6-43D5-86B7-5C6232628477}" type="presOf" srcId="{D544C37A-295F-4F1B-AE4C-04AC6D9C47D2}" destId="{07DFC34D-7A15-4B25-9742-8F3659EF8A44}" srcOrd="0" destOrd="0" presId="urn:microsoft.com/office/officeart/2005/8/layout/pyramid4"/>
    <dgm:cxn modelId="{C2ED402E-A4C9-4E8A-BCA3-7179EFFE6498}" srcId="{D544C37A-295F-4F1B-AE4C-04AC6D9C47D2}" destId="{A1FD02B7-A6EF-4E8B-894A-12B7A005CF58}" srcOrd="1" destOrd="0" parTransId="{C84A4B04-AD4B-45CE-9C69-50DA100B1830}" sibTransId="{62FACF7A-4BD3-400E-B2C4-15820E92518D}"/>
    <dgm:cxn modelId="{E5D7DC67-5D88-413B-B1B9-418BA75DDBAD}" srcId="{D544C37A-295F-4F1B-AE4C-04AC6D9C47D2}" destId="{2EAFE62D-478E-413B-962F-20204D222DDB}" srcOrd="3" destOrd="0" parTransId="{3DE273A0-5798-4AD1-97DA-1408E6502572}" sibTransId="{B169D2FB-F2C3-4B4B-BB8B-B032A7094368}"/>
    <dgm:cxn modelId="{667D9351-1338-46CD-91FA-2BC3512D5D9E}" srcId="{D544C37A-295F-4F1B-AE4C-04AC6D9C47D2}" destId="{4F6D0FD5-5683-40B7-82D5-AFA6CFB408E0}" srcOrd="2" destOrd="0" parTransId="{D172EF08-4D39-419B-B45B-409A52B04065}" sibTransId="{596FDCF3-044E-4B27-BF70-77F82E26DFAE}"/>
    <dgm:cxn modelId="{39F24073-EB28-4D23-9CCB-2DCF4DC2EEEE}" type="presOf" srcId="{2EAFE62D-478E-413B-962F-20204D222DDB}" destId="{FDCA0CE3-BFB7-4A5A-A6FD-BF0DD5904205}" srcOrd="0" destOrd="0" presId="urn:microsoft.com/office/officeart/2005/8/layout/pyramid4"/>
    <dgm:cxn modelId="{1C77928E-D454-4977-A543-C1FBA71EE65C}" srcId="{D544C37A-295F-4F1B-AE4C-04AC6D9C47D2}" destId="{5D8E431B-AD0E-4280-AF93-E6E1FC129D7B}" srcOrd="0" destOrd="0" parTransId="{070EF075-1D3B-4C2E-A6FE-C6A4977BC445}" sibTransId="{CA040A55-6175-419E-B2DD-0DB8F9AA9290}"/>
    <dgm:cxn modelId="{F21A95AD-E6D1-421E-A561-4D7D21F53E0C}" type="presOf" srcId="{A1FD02B7-A6EF-4E8B-894A-12B7A005CF58}" destId="{B47B9A17-2047-432D-893F-3BF3F2AE7CA1}" srcOrd="0" destOrd="0" presId="urn:microsoft.com/office/officeart/2005/8/layout/pyramid4"/>
    <dgm:cxn modelId="{2CDD6CB9-05BA-42D5-957A-4489885C001A}" type="presOf" srcId="{4F6D0FD5-5683-40B7-82D5-AFA6CFB408E0}" destId="{A6B595DE-B87A-4ACD-A1F6-962C1B2E985B}" srcOrd="0" destOrd="0" presId="urn:microsoft.com/office/officeart/2005/8/layout/pyramid4"/>
    <dgm:cxn modelId="{5077DE9B-6D1C-4198-B28C-50E6447C55D1}" type="presParOf" srcId="{07DFC34D-7A15-4B25-9742-8F3659EF8A44}" destId="{F9A40B39-58C8-4271-9552-C2A65261D089}" srcOrd="0" destOrd="0" presId="urn:microsoft.com/office/officeart/2005/8/layout/pyramid4"/>
    <dgm:cxn modelId="{AFCAA497-81A0-4AFD-A247-62A29E2D3FB9}" type="presParOf" srcId="{07DFC34D-7A15-4B25-9742-8F3659EF8A44}" destId="{B47B9A17-2047-432D-893F-3BF3F2AE7CA1}" srcOrd="1" destOrd="0" presId="urn:microsoft.com/office/officeart/2005/8/layout/pyramid4"/>
    <dgm:cxn modelId="{0D0AD8C5-8B86-4686-A668-6CE1503389B4}" type="presParOf" srcId="{07DFC34D-7A15-4B25-9742-8F3659EF8A44}" destId="{A6B595DE-B87A-4ACD-A1F6-962C1B2E985B}" srcOrd="2" destOrd="0" presId="urn:microsoft.com/office/officeart/2005/8/layout/pyramid4"/>
    <dgm:cxn modelId="{34CA861F-C310-4769-8C28-3D92A09EA0C1}" type="presParOf" srcId="{07DFC34D-7A15-4B25-9742-8F3659EF8A44}" destId="{FDCA0CE3-BFB7-4A5A-A6FD-BF0DD5904205}" srcOrd="3" destOrd="0" presId="urn:microsoft.com/office/officeart/2005/8/layout/pyramid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0673857-28A4-4142-BF04-242B5D244001}" type="doc">
      <dgm:prSet loTypeId="urn:microsoft.com/office/officeart/2005/8/layout/radial2" loCatId="relationship" qsTypeId="urn:microsoft.com/office/officeart/2005/8/quickstyle/simple1#4" qsCatId="simple" csTypeId="urn:microsoft.com/office/officeart/2005/8/colors/accent1_2#5" csCatId="accent1" phldr="1"/>
      <dgm:spPr/>
      <dgm:t>
        <a:bodyPr/>
        <a:lstStyle/>
        <a:p>
          <a:endParaRPr lang="en-US"/>
        </a:p>
      </dgm:t>
    </dgm:pt>
    <dgm:pt modelId="{1175B628-F56C-44B1-9B33-75593F728B74}">
      <dgm:prSet custT="1"/>
      <dgm:spPr/>
      <dgm:t>
        <a:bodyPr/>
        <a:lstStyle/>
        <a:p>
          <a:pPr rtl="0"/>
          <a:r>
            <a:rPr lang="en-US" sz="1800" dirty="0"/>
            <a:t>Paternalistic and hierarchical traditions</a:t>
          </a:r>
        </a:p>
      </dgm:t>
    </dgm:pt>
    <dgm:pt modelId="{9FAA7613-D8EE-4EE0-89C8-6E672241E66E}" type="parTrans" cxnId="{A7FB129B-9A2B-463C-B1D4-A6835E5A9945}">
      <dgm:prSet/>
      <dgm:spPr/>
      <dgm:t>
        <a:bodyPr/>
        <a:lstStyle/>
        <a:p>
          <a:endParaRPr lang="en-US" dirty="0"/>
        </a:p>
      </dgm:t>
    </dgm:pt>
    <dgm:pt modelId="{0CE75FD0-CF53-4587-970D-469E112F9CDC}" type="sibTrans" cxnId="{A7FB129B-9A2B-463C-B1D4-A6835E5A9945}">
      <dgm:prSet/>
      <dgm:spPr/>
      <dgm:t>
        <a:bodyPr/>
        <a:lstStyle/>
        <a:p>
          <a:endParaRPr lang="en-US"/>
        </a:p>
      </dgm:t>
    </dgm:pt>
    <dgm:pt modelId="{A2EFD836-59E0-4C4F-891A-F992DA3AFC53}">
      <dgm:prSet custT="1"/>
      <dgm:spPr/>
      <dgm:t>
        <a:bodyPr/>
        <a:lstStyle/>
        <a:p>
          <a:pPr rtl="0"/>
          <a:r>
            <a:rPr lang="en-US" sz="1800" dirty="0"/>
            <a:t>The country’s economic context influences motivation</a:t>
          </a:r>
        </a:p>
      </dgm:t>
    </dgm:pt>
    <dgm:pt modelId="{6CB8F8A4-0A07-47F9-9A39-0D3B7BC8E685}" type="parTrans" cxnId="{9848584E-A7FB-49FF-BA3B-835BE0A03836}">
      <dgm:prSet/>
      <dgm:spPr/>
      <dgm:t>
        <a:bodyPr/>
        <a:lstStyle/>
        <a:p>
          <a:endParaRPr lang="en-US" dirty="0"/>
        </a:p>
      </dgm:t>
    </dgm:pt>
    <dgm:pt modelId="{46CD40F4-65D0-478E-82C9-0A55F989207B}" type="sibTrans" cxnId="{9848584E-A7FB-49FF-BA3B-835BE0A03836}">
      <dgm:prSet/>
      <dgm:spPr/>
      <dgm:t>
        <a:bodyPr/>
        <a:lstStyle/>
        <a:p>
          <a:endParaRPr lang="en-US"/>
        </a:p>
      </dgm:t>
    </dgm:pt>
    <dgm:pt modelId="{ACED0304-53D0-4828-A0D2-EB24D589AAA2}">
      <dgm:prSet custT="1"/>
      <dgm:spPr/>
      <dgm:t>
        <a:bodyPr/>
        <a:lstStyle/>
        <a:p>
          <a:pPr rtl="0"/>
          <a:r>
            <a:rPr lang="en-US" sz="1800" dirty="0"/>
            <a:t>Fringe benefits are important</a:t>
          </a:r>
        </a:p>
      </dgm:t>
    </dgm:pt>
    <dgm:pt modelId="{E946A545-E58D-4CB8-A6FD-5F06BBBB589F}" type="parTrans" cxnId="{1EE3E2BE-BA67-4DC9-AB2A-28FD006521DC}">
      <dgm:prSet/>
      <dgm:spPr/>
      <dgm:t>
        <a:bodyPr/>
        <a:lstStyle/>
        <a:p>
          <a:endParaRPr lang="en-US" dirty="0"/>
        </a:p>
      </dgm:t>
    </dgm:pt>
    <dgm:pt modelId="{2A697C6A-C7B0-47FC-BEA8-6D13B8F44580}" type="sibTrans" cxnId="{1EE3E2BE-BA67-4DC9-AB2A-28FD006521DC}">
      <dgm:prSet/>
      <dgm:spPr/>
      <dgm:t>
        <a:bodyPr/>
        <a:lstStyle/>
        <a:p>
          <a:endParaRPr lang="en-US"/>
        </a:p>
      </dgm:t>
    </dgm:pt>
    <dgm:pt modelId="{386BD50F-454E-43EE-9988-E50EF7C79F0B}" type="pres">
      <dgm:prSet presAssocID="{E0673857-28A4-4142-BF04-242B5D244001}" presName="composite" presStyleCnt="0">
        <dgm:presLayoutVars>
          <dgm:chMax val="5"/>
          <dgm:dir/>
          <dgm:animLvl val="ctr"/>
          <dgm:resizeHandles val="exact"/>
        </dgm:presLayoutVars>
      </dgm:prSet>
      <dgm:spPr/>
    </dgm:pt>
    <dgm:pt modelId="{A688B719-C0BA-4749-A3DB-E16103ACEE5B}" type="pres">
      <dgm:prSet presAssocID="{E0673857-28A4-4142-BF04-242B5D244001}" presName="cycle" presStyleCnt="0"/>
      <dgm:spPr/>
    </dgm:pt>
    <dgm:pt modelId="{63BCC16B-506C-462E-903C-5DE22236F0D2}" type="pres">
      <dgm:prSet presAssocID="{E0673857-28A4-4142-BF04-242B5D244001}" presName="centerShape" presStyleCnt="0"/>
      <dgm:spPr/>
    </dgm:pt>
    <dgm:pt modelId="{07E855A4-9AAA-4C7C-B5C5-F4A293F9D625}" type="pres">
      <dgm:prSet presAssocID="{E0673857-28A4-4142-BF04-242B5D244001}" presName="connSite" presStyleLbl="node1" presStyleIdx="0" presStyleCnt="4"/>
      <dgm:spPr/>
    </dgm:pt>
    <dgm:pt modelId="{C1D97D8B-7E90-4404-A293-F713FE5739C7}" type="pres">
      <dgm:prSet presAssocID="{E0673857-28A4-4142-BF04-242B5D244001}" presName="visible" presStyleLbl="node1" presStyleIdx="0" presStyleCnt="4"/>
      <dgm:spPr>
        <a:solidFill>
          <a:schemeClr val="bg1"/>
        </a:solidFill>
      </dgm:spPr>
    </dgm:pt>
    <dgm:pt modelId="{3BA7FFBB-4E9E-493A-A975-94388B39BF70}" type="pres">
      <dgm:prSet presAssocID="{9FAA7613-D8EE-4EE0-89C8-6E672241E66E}" presName="Name25" presStyleLbl="parChTrans1D1" presStyleIdx="0" presStyleCnt="3"/>
      <dgm:spPr/>
    </dgm:pt>
    <dgm:pt modelId="{C4F8B107-E623-41C5-B2E9-A90457BBF869}" type="pres">
      <dgm:prSet presAssocID="{1175B628-F56C-44B1-9B33-75593F728B74}" presName="node" presStyleCnt="0"/>
      <dgm:spPr/>
    </dgm:pt>
    <dgm:pt modelId="{B1CF64C9-8793-48BE-949C-3384A303CF7A}" type="pres">
      <dgm:prSet presAssocID="{1175B628-F56C-44B1-9B33-75593F728B74}" presName="parentNode" presStyleLbl="node1" presStyleIdx="1" presStyleCnt="4" custScaleX="144592" custScaleY="132746" custLinFactNeighborX="54836" custLinFactNeighborY="15395">
        <dgm:presLayoutVars>
          <dgm:chMax val="1"/>
          <dgm:bulletEnabled val="1"/>
        </dgm:presLayoutVars>
      </dgm:prSet>
      <dgm:spPr/>
    </dgm:pt>
    <dgm:pt modelId="{80E99BE7-9491-4ED8-9F12-4CEABBA493C9}" type="pres">
      <dgm:prSet presAssocID="{1175B628-F56C-44B1-9B33-75593F728B74}" presName="childNode" presStyleLbl="revTx" presStyleIdx="0" presStyleCnt="0">
        <dgm:presLayoutVars>
          <dgm:bulletEnabled val="1"/>
        </dgm:presLayoutVars>
      </dgm:prSet>
      <dgm:spPr/>
    </dgm:pt>
    <dgm:pt modelId="{D5C292BC-14DE-42A9-9CB0-F8FF42474737}" type="pres">
      <dgm:prSet presAssocID="{6CB8F8A4-0A07-47F9-9A39-0D3B7BC8E685}" presName="Name25" presStyleLbl="parChTrans1D1" presStyleIdx="1" presStyleCnt="3"/>
      <dgm:spPr/>
    </dgm:pt>
    <dgm:pt modelId="{077555D8-7412-4F70-AC50-367F3FF83CE9}" type="pres">
      <dgm:prSet presAssocID="{A2EFD836-59E0-4C4F-891A-F992DA3AFC53}" presName="node" presStyleCnt="0"/>
      <dgm:spPr/>
    </dgm:pt>
    <dgm:pt modelId="{F4341A2A-707F-43DB-95DA-9C32DD6C5ABD}" type="pres">
      <dgm:prSet presAssocID="{A2EFD836-59E0-4C4F-891A-F992DA3AFC53}" presName="parentNode" presStyleLbl="node1" presStyleIdx="2" presStyleCnt="4" custScaleX="129512" custScaleY="123339" custLinFactX="32411" custLinFactNeighborX="100000" custLinFactNeighborY="25263">
        <dgm:presLayoutVars>
          <dgm:chMax val="1"/>
          <dgm:bulletEnabled val="1"/>
        </dgm:presLayoutVars>
      </dgm:prSet>
      <dgm:spPr/>
    </dgm:pt>
    <dgm:pt modelId="{D83C2BED-338C-4AEE-AFBA-68F183372A15}" type="pres">
      <dgm:prSet presAssocID="{A2EFD836-59E0-4C4F-891A-F992DA3AFC53}" presName="childNode" presStyleLbl="revTx" presStyleIdx="0" presStyleCnt="0">
        <dgm:presLayoutVars>
          <dgm:bulletEnabled val="1"/>
        </dgm:presLayoutVars>
      </dgm:prSet>
      <dgm:spPr/>
    </dgm:pt>
    <dgm:pt modelId="{0615F0A3-E6BC-4606-B5FC-4085AC1C7448}" type="pres">
      <dgm:prSet presAssocID="{E946A545-E58D-4CB8-A6FD-5F06BBBB589F}" presName="Name25" presStyleLbl="parChTrans1D1" presStyleIdx="2" presStyleCnt="3"/>
      <dgm:spPr/>
    </dgm:pt>
    <dgm:pt modelId="{9D083EFB-98C6-4E5D-BFA1-87D4F9482D64}" type="pres">
      <dgm:prSet presAssocID="{ACED0304-53D0-4828-A0D2-EB24D589AAA2}" presName="node" presStyleCnt="0"/>
      <dgm:spPr/>
    </dgm:pt>
    <dgm:pt modelId="{3A51A140-E16A-44CB-A57C-9C34803E96C3}" type="pres">
      <dgm:prSet presAssocID="{ACED0304-53D0-4828-A0D2-EB24D589AAA2}" presName="parentNode" presStyleLbl="node1" presStyleIdx="3" presStyleCnt="4" custScaleX="121721" custScaleY="121720" custLinFactNeighborX="30715" custLinFactNeighborY="-16251">
        <dgm:presLayoutVars>
          <dgm:chMax val="1"/>
          <dgm:bulletEnabled val="1"/>
        </dgm:presLayoutVars>
      </dgm:prSet>
      <dgm:spPr/>
    </dgm:pt>
    <dgm:pt modelId="{8AB46582-D700-41B1-B19E-9431CC8377DD}" type="pres">
      <dgm:prSet presAssocID="{ACED0304-53D0-4828-A0D2-EB24D589AAA2}" presName="childNode" presStyleLbl="revTx" presStyleIdx="0" presStyleCnt="0">
        <dgm:presLayoutVars>
          <dgm:bulletEnabled val="1"/>
        </dgm:presLayoutVars>
      </dgm:prSet>
      <dgm:spPr/>
    </dgm:pt>
  </dgm:ptLst>
  <dgm:cxnLst>
    <dgm:cxn modelId="{84283432-6F76-4013-BB5F-529794E5C576}" type="presOf" srcId="{E946A545-E58D-4CB8-A6FD-5F06BBBB589F}" destId="{0615F0A3-E6BC-4606-B5FC-4085AC1C7448}" srcOrd="0" destOrd="0" presId="urn:microsoft.com/office/officeart/2005/8/layout/radial2"/>
    <dgm:cxn modelId="{86B79434-C580-44D5-B903-A552D9719A04}" type="presOf" srcId="{1175B628-F56C-44B1-9B33-75593F728B74}" destId="{B1CF64C9-8793-48BE-949C-3384A303CF7A}" srcOrd="0" destOrd="0" presId="urn:microsoft.com/office/officeart/2005/8/layout/radial2"/>
    <dgm:cxn modelId="{B3A1F644-CE6C-45F8-8B59-D9171211FE9E}" type="presOf" srcId="{E0673857-28A4-4142-BF04-242B5D244001}" destId="{386BD50F-454E-43EE-9988-E50EF7C79F0B}" srcOrd="0" destOrd="0" presId="urn:microsoft.com/office/officeart/2005/8/layout/radial2"/>
    <dgm:cxn modelId="{403EF747-9365-446F-B5D9-6A614CB6AC26}" type="presOf" srcId="{A2EFD836-59E0-4C4F-891A-F992DA3AFC53}" destId="{F4341A2A-707F-43DB-95DA-9C32DD6C5ABD}" srcOrd="0" destOrd="0" presId="urn:microsoft.com/office/officeart/2005/8/layout/radial2"/>
    <dgm:cxn modelId="{E831174A-6638-4CCE-8948-212E04835E8A}" type="presOf" srcId="{6CB8F8A4-0A07-47F9-9A39-0D3B7BC8E685}" destId="{D5C292BC-14DE-42A9-9CB0-F8FF42474737}" srcOrd="0" destOrd="0" presId="urn:microsoft.com/office/officeart/2005/8/layout/radial2"/>
    <dgm:cxn modelId="{9848584E-A7FB-49FF-BA3B-835BE0A03836}" srcId="{E0673857-28A4-4142-BF04-242B5D244001}" destId="{A2EFD836-59E0-4C4F-891A-F992DA3AFC53}" srcOrd="1" destOrd="0" parTransId="{6CB8F8A4-0A07-47F9-9A39-0D3B7BC8E685}" sibTransId="{46CD40F4-65D0-478E-82C9-0A55F989207B}"/>
    <dgm:cxn modelId="{3E83748F-A14C-4F96-B87E-65AD0DE39B85}" type="presOf" srcId="{9FAA7613-D8EE-4EE0-89C8-6E672241E66E}" destId="{3BA7FFBB-4E9E-493A-A975-94388B39BF70}" srcOrd="0" destOrd="0" presId="urn:microsoft.com/office/officeart/2005/8/layout/radial2"/>
    <dgm:cxn modelId="{A7FB129B-9A2B-463C-B1D4-A6835E5A9945}" srcId="{E0673857-28A4-4142-BF04-242B5D244001}" destId="{1175B628-F56C-44B1-9B33-75593F728B74}" srcOrd="0" destOrd="0" parTransId="{9FAA7613-D8EE-4EE0-89C8-6E672241E66E}" sibTransId="{0CE75FD0-CF53-4587-970D-469E112F9CDC}"/>
    <dgm:cxn modelId="{1EE3E2BE-BA67-4DC9-AB2A-28FD006521DC}" srcId="{E0673857-28A4-4142-BF04-242B5D244001}" destId="{ACED0304-53D0-4828-A0D2-EB24D589AAA2}" srcOrd="2" destOrd="0" parTransId="{E946A545-E58D-4CB8-A6FD-5F06BBBB589F}" sibTransId="{2A697C6A-C7B0-47FC-BEA8-6D13B8F44580}"/>
    <dgm:cxn modelId="{328AA7FF-3D36-46D5-B289-ECD1803C5D0E}" type="presOf" srcId="{ACED0304-53D0-4828-A0D2-EB24D589AAA2}" destId="{3A51A140-E16A-44CB-A57C-9C34803E96C3}" srcOrd="0" destOrd="0" presId="urn:microsoft.com/office/officeart/2005/8/layout/radial2"/>
    <dgm:cxn modelId="{2DAB0986-5FB9-45F3-B0ED-12D6B1ED5EF4}" type="presParOf" srcId="{386BD50F-454E-43EE-9988-E50EF7C79F0B}" destId="{A688B719-C0BA-4749-A3DB-E16103ACEE5B}" srcOrd="0" destOrd="0" presId="urn:microsoft.com/office/officeart/2005/8/layout/radial2"/>
    <dgm:cxn modelId="{EB424599-87DA-4328-B358-16206356E1EC}" type="presParOf" srcId="{A688B719-C0BA-4749-A3DB-E16103ACEE5B}" destId="{63BCC16B-506C-462E-903C-5DE22236F0D2}" srcOrd="0" destOrd="0" presId="urn:microsoft.com/office/officeart/2005/8/layout/radial2"/>
    <dgm:cxn modelId="{F292DC33-C536-4B49-BC9E-FCD135F5074E}" type="presParOf" srcId="{63BCC16B-506C-462E-903C-5DE22236F0D2}" destId="{07E855A4-9AAA-4C7C-B5C5-F4A293F9D625}" srcOrd="0" destOrd="0" presId="urn:microsoft.com/office/officeart/2005/8/layout/radial2"/>
    <dgm:cxn modelId="{9D65F9D4-9FCF-43EA-B3D4-0CA97162F35D}" type="presParOf" srcId="{63BCC16B-506C-462E-903C-5DE22236F0D2}" destId="{C1D97D8B-7E90-4404-A293-F713FE5739C7}" srcOrd="1" destOrd="0" presId="urn:microsoft.com/office/officeart/2005/8/layout/radial2"/>
    <dgm:cxn modelId="{32F0122A-B4DB-46FA-BDE3-6D92D473F225}" type="presParOf" srcId="{A688B719-C0BA-4749-A3DB-E16103ACEE5B}" destId="{3BA7FFBB-4E9E-493A-A975-94388B39BF70}" srcOrd="1" destOrd="0" presId="urn:microsoft.com/office/officeart/2005/8/layout/radial2"/>
    <dgm:cxn modelId="{08DE3F6C-6065-446B-8624-4B52CC9CB59A}" type="presParOf" srcId="{A688B719-C0BA-4749-A3DB-E16103ACEE5B}" destId="{C4F8B107-E623-41C5-B2E9-A90457BBF869}" srcOrd="2" destOrd="0" presId="urn:microsoft.com/office/officeart/2005/8/layout/radial2"/>
    <dgm:cxn modelId="{0763BBF0-D7A5-4B20-A413-3AB3B2909F60}" type="presParOf" srcId="{C4F8B107-E623-41C5-B2E9-A90457BBF869}" destId="{B1CF64C9-8793-48BE-949C-3384A303CF7A}" srcOrd="0" destOrd="0" presId="urn:microsoft.com/office/officeart/2005/8/layout/radial2"/>
    <dgm:cxn modelId="{04EC7421-C3A7-4979-B0F8-7B3AEB6D5811}" type="presParOf" srcId="{C4F8B107-E623-41C5-B2E9-A90457BBF869}" destId="{80E99BE7-9491-4ED8-9F12-4CEABBA493C9}" srcOrd="1" destOrd="0" presId="urn:microsoft.com/office/officeart/2005/8/layout/radial2"/>
    <dgm:cxn modelId="{988EF767-0B61-42E2-9C43-FE7937994FE2}" type="presParOf" srcId="{A688B719-C0BA-4749-A3DB-E16103ACEE5B}" destId="{D5C292BC-14DE-42A9-9CB0-F8FF42474737}" srcOrd="3" destOrd="0" presId="urn:microsoft.com/office/officeart/2005/8/layout/radial2"/>
    <dgm:cxn modelId="{FC08FC1F-6DE8-4B28-8B43-15F69D32756B}" type="presParOf" srcId="{A688B719-C0BA-4749-A3DB-E16103ACEE5B}" destId="{077555D8-7412-4F70-AC50-367F3FF83CE9}" srcOrd="4" destOrd="0" presId="urn:microsoft.com/office/officeart/2005/8/layout/radial2"/>
    <dgm:cxn modelId="{8D676A10-D57C-4E76-926C-B56D5B383D7E}" type="presParOf" srcId="{077555D8-7412-4F70-AC50-367F3FF83CE9}" destId="{F4341A2A-707F-43DB-95DA-9C32DD6C5ABD}" srcOrd="0" destOrd="0" presId="urn:microsoft.com/office/officeart/2005/8/layout/radial2"/>
    <dgm:cxn modelId="{BFCA4486-033F-4326-8588-7AE0866BD7E1}" type="presParOf" srcId="{077555D8-7412-4F70-AC50-367F3FF83CE9}" destId="{D83C2BED-338C-4AEE-AFBA-68F183372A15}" srcOrd="1" destOrd="0" presId="urn:microsoft.com/office/officeart/2005/8/layout/radial2"/>
    <dgm:cxn modelId="{33FB81BC-FDEA-4F1D-9F0B-80F8EFD159B4}" type="presParOf" srcId="{A688B719-C0BA-4749-A3DB-E16103ACEE5B}" destId="{0615F0A3-E6BC-4606-B5FC-4085AC1C7448}" srcOrd="5" destOrd="0" presId="urn:microsoft.com/office/officeart/2005/8/layout/radial2"/>
    <dgm:cxn modelId="{BB238FA1-DF60-425E-B75A-0452EE37E3BC}" type="presParOf" srcId="{A688B719-C0BA-4749-A3DB-E16103ACEE5B}" destId="{9D083EFB-98C6-4E5D-BFA1-87D4F9482D64}" srcOrd="6" destOrd="0" presId="urn:microsoft.com/office/officeart/2005/8/layout/radial2"/>
    <dgm:cxn modelId="{8AE87BF1-A6B0-4119-B5E6-DC44ED71810A}" type="presParOf" srcId="{9D083EFB-98C6-4E5D-BFA1-87D4F9482D64}" destId="{3A51A140-E16A-44CB-A57C-9C34803E96C3}" srcOrd="0" destOrd="0" presId="urn:microsoft.com/office/officeart/2005/8/layout/radial2"/>
    <dgm:cxn modelId="{15CF457C-FCD3-4315-9AD5-B3A2C11B16C0}" type="presParOf" srcId="{9D083EFB-98C6-4E5D-BFA1-87D4F9482D64}" destId="{8AB46582-D700-41B1-B19E-9431CC8377DD}" srcOrd="1" destOrd="0" presId="urn:microsoft.com/office/officeart/2005/8/layout/radial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29C8FB9-A43F-4A50-BCFB-31172509DE3A}" type="doc">
      <dgm:prSet loTypeId="urn:microsoft.com/office/officeart/2005/8/layout/lProcess2" loCatId="list" qsTypeId="urn:microsoft.com/office/officeart/2005/8/quickstyle/simple1#5" qsCatId="simple" csTypeId="urn:microsoft.com/office/officeart/2005/8/colors/accent1_2#6" csCatId="accent1" phldr="1"/>
      <dgm:spPr/>
      <dgm:t>
        <a:bodyPr/>
        <a:lstStyle/>
        <a:p>
          <a:endParaRPr lang="en-US"/>
        </a:p>
      </dgm:t>
    </dgm:pt>
    <dgm:pt modelId="{FAE99395-895B-41BB-87A6-1C913BEE599F}">
      <dgm:prSet/>
      <dgm:spPr/>
      <dgm:t>
        <a:bodyPr/>
        <a:lstStyle/>
        <a:p>
          <a:pPr rtl="0"/>
          <a:r>
            <a:rPr lang="en-US" dirty="0"/>
            <a:t>United States</a:t>
          </a:r>
        </a:p>
      </dgm:t>
    </dgm:pt>
    <dgm:pt modelId="{539FD08D-A568-4261-BAFD-4097C9701152}" type="parTrans" cxnId="{63A4B704-D8E5-4A70-97D7-5C37FBD37337}">
      <dgm:prSet/>
      <dgm:spPr/>
      <dgm:t>
        <a:bodyPr/>
        <a:lstStyle/>
        <a:p>
          <a:endParaRPr lang="en-US"/>
        </a:p>
      </dgm:t>
    </dgm:pt>
    <dgm:pt modelId="{6D0A275E-2CB7-43E8-838B-19F824282EBC}" type="sibTrans" cxnId="{63A4B704-D8E5-4A70-97D7-5C37FBD37337}">
      <dgm:prSet/>
      <dgm:spPr/>
      <dgm:t>
        <a:bodyPr/>
        <a:lstStyle/>
        <a:p>
          <a:endParaRPr lang="en-US"/>
        </a:p>
      </dgm:t>
    </dgm:pt>
    <dgm:pt modelId="{75CDC670-AB4C-495D-98DA-DA38DB4EF9AA}">
      <dgm:prSet/>
      <dgm:spPr/>
      <dgm:t>
        <a:bodyPr/>
        <a:lstStyle/>
        <a:p>
          <a:pPr rtl="0"/>
          <a:r>
            <a:rPr lang="en-US" dirty="0"/>
            <a:t>Focus on financial, social status, job content, career, and professional</a:t>
          </a:r>
        </a:p>
      </dgm:t>
    </dgm:pt>
    <dgm:pt modelId="{7EAFCB27-FAF9-4055-BB81-4F6324F951D4}" type="parTrans" cxnId="{9AE9BA28-A6B1-4039-82F2-2C37E704DAC4}">
      <dgm:prSet/>
      <dgm:spPr/>
      <dgm:t>
        <a:bodyPr/>
        <a:lstStyle/>
        <a:p>
          <a:endParaRPr lang="en-US"/>
        </a:p>
      </dgm:t>
    </dgm:pt>
    <dgm:pt modelId="{E7AFB57D-DC43-4261-BF4A-DA3813093371}" type="sibTrans" cxnId="{9AE9BA28-A6B1-4039-82F2-2C37E704DAC4}">
      <dgm:prSet/>
      <dgm:spPr/>
      <dgm:t>
        <a:bodyPr/>
        <a:lstStyle/>
        <a:p>
          <a:endParaRPr lang="en-US"/>
        </a:p>
      </dgm:t>
    </dgm:pt>
    <dgm:pt modelId="{C3FC520E-5310-40DD-AFAA-A01A39AB4AE0}">
      <dgm:prSet/>
      <dgm:spPr/>
      <dgm:t>
        <a:bodyPr/>
        <a:lstStyle/>
        <a:p>
          <a:pPr rtl="0"/>
          <a:r>
            <a:rPr lang="en-US" dirty="0"/>
            <a:t>Japan </a:t>
          </a:r>
        </a:p>
      </dgm:t>
    </dgm:pt>
    <dgm:pt modelId="{2DF48B1A-BB16-4B6B-A589-F0A71A1FAAE8}" type="parTrans" cxnId="{137FBE08-ED48-4B14-910A-CDD45D3E6F4C}">
      <dgm:prSet/>
      <dgm:spPr/>
      <dgm:t>
        <a:bodyPr/>
        <a:lstStyle/>
        <a:p>
          <a:endParaRPr lang="en-US"/>
        </a:p>
      </dgm:t>
    </dgm:pt>
    <dgm:pt modelId="{A9A68A51-1D08-48B5-A3C2-D77A191F342A}" type="sibTrans" cxnId="{137FBE08-ED48-4B14-910A-CDD45D3E6F4C}">
      <dgm:prSet/>
      <dgm:spPr/>
      <dgm:t>
        <a:bodyPr/>
        <a:lstStyle/>
        <a:p>
          <a:endParaRPr lang="en-US"/>
        </a:p>
      </dgm:t>
    </dgm:pt>
    <dgm:pt modelId="{C848DC09-552A-479B-8A12-E6EBCF8CBCE4}">
      <dgm:prSet/>
      <dgm:spPr/>
      <dgm:t>
        <a:bodyPr/>
        <a:lstStyle/>
        <a:p>
          <a:pPr rtl="0"/>
          <a:r>
            <a:rPr lang="en-US" dirty="0"/>
            <a:t>Focus on seniority, bonuses, and permanent workers; competition discouraged</a:t>
          </a:r>
        </a:p>
      </dgm:t>
    </dgm:pt>
    <dgm:pt modelId="{6280577D-2684-4DAE-8F73-887C816DE384}" type="parTrans" cxnId="{B1FAD498-96F1-4DEC-A385-61484B1F13AE}">
      <dgm:prSet/>
      <dgm:spPr/>
      <dgm:t>
        <a:bodyPr/>
        <a:lstStyle/>
        <a:p>
          <a:endParaRPr lang="en-US"/>
        </a:p>
      </dgm:t>
    </dgm:pt>
    <dgm:pt modelId="{9F03ED2D-1B62-45C7-84AD-BEB5370D685D}" type="sibTrans" cxnId="{B1FAD498-96F1-4DEC-A385-61484B1F13AE}">
      <dgm:prSet/>
      <dgm:spPr/>
      <dgm:t>
        <a:bodyPr/>
        <a:lstStyle/>
        <a:p>
          <a:endParaRPr lang="en-US"/>
        </a:p>
      </dgm:t>
    </dgm:pt>
    <dgm:pt modelId="{C48E1EB9-B81B-4930-BC91-40CD78A3603F}">
      <dgm:prSet/>
      <dgm:spPr/>
      <dgm:t>
        <a:bodyPr/>
        <a:lstStyle/>
        <a:p>
          <a:pPr rtl="0"/>
          <a:r>
            <a:rPr lang="en-US" dirty="0"/>
            <a:t>China </a:t>
          </a:r>
        </a:p>
      </dgm:t>
    </dgm:pt>
    <dgm:pt modelId="{876E79D7-B6E1-4728-857C-DFCB2D42A015}" type="parTrans" cxnId="{9F53C2CF-A795-41CB-8B6F-FBAE332F3ADC}">
      <dgm:prSet/>
      <dgm:spPr/>
      <dgm:t>
        <a:bodyPr/>
        <a:lstStyle/>
        <a:p>
          <a:endParaRPr lang="en-US"/>
        </a:p>
      </dgm:t>
    </dgm:pt>
    <dgm:pt modelId="{A68D482D-064F-4302-AEE8-E352B865CAB2}" type="sibTrans" cxnId="{9F53C2CF-A795-41CB-8B6F-FBAE332F3ADC}">
      <dgm:prSet/>
      <dgm:spPr/>
      <dgm:t>
        <a:bodyPr/>
        <a:lstStyle/>
        <a:p>
          <a:endParaRPr lang="en-US"/>
        </a:p>
      </dgm:t>
    </dgm:pt>
    <dgm:pt modelId="{D17E32EE-67D3-41BF-BF6E-A2018522D90B}">
      <dgm:prSet/>
      <dgm:spPr/>
      <dgm:t>
        <a:bodyPr/>
        <a:lstStyle/>
        <a:p>
          <a:pPr rtl="0"/>
          <a:r>
            <a:rPr lang="en-US" dirty="0"/>
            <a:t>Focus on social benefits, shift to pay-for-performance and equity-based rewards</a:t>
          </a:r>
        </a:p>
      </dgm:t>
    </dgm:pt>
    <dgm:pt modelId="{E485B446-79ED-4349-9DAE-6ADAFBA4AF63}" type="parTrans" cxnId="{D5C6AF70-BE84-4343-A5D1-438A8498EC88}">
      <dgm:prSet/>
      <dgm:spPr/>
      <dgm:t>
        <a:bodyPr/>
        <a:lstStyle/>
        <a:p>
          <a:endParaRPr lang="en-US"/>
        </a:p>
      </dgm:t>
    </dgm:pt>
    <dgm:pt modelId="{C518E05D-69F1-4177-8CFB-BAD414ED5934}" type="sibTrans" cxnId="{D5C6AF70-BE84-4343-A5D1-438A8498EC88}">
      <dgm:prSet/>
      <dgm:spPr/>
      <dgm:t>
        <a:bodyPr/>
        <a:lstStyle/>
        <a:p>
          <a:endParaRPr lang="en-US"/>
        </a:p>
      </dgm:t>
    </dgm:pt>
    <dgm:pt modelId="{4EF20612-DEF7-4999-BA62-5C1573B0EBCB}" type="pres">
      <dgm:prSet presAssocID="{D29C8FB9-A43F-4A50-BCFB-31172509DE3A}" presName="theList" presStyleCnt="0">
        <dgm:presLayoutVars>
          <dgm:dir/>
          <dgm:animLvl val="lvl"/>
          <dgm:resizeHandles val="exact"/>
        </dgm:presLayoutVars>
      </dgm:prSet>
      <dgm:spPr/>
    </dgm:pt>
    <dgm:pt modelId="{AC28C2D1-8BB0-4BAF-9FF1-5C39BAEE6B88}" type="pres">
      <dgm:prSet presAssocID="{FAE99395-895B-41BB-87A6-1C913BEE599F}" presName="compNode" presStyleCnt="0"/>
      <dgm:spPr/>
    </dgm:pt>
    <dgm:pt modelId="{AEFC30AE-A37F-46FC-81DC-63A06D2A8626}" type="pres">
      <dgm:prSet presAssocID="{FAE99395-895B-41BB-87A6-1C913BEE599F}" presName="aNode" presStyleLbl="bgShp" presStyleIdx="0" presStyleCnt="3"/>
      <dgm:spPr/>
    </dgm:pt>
    <dgm:pt modelId="{33316FE4-82B8-4C6A-922F-17C3B2502E90}" type="pres">
      <dgm:prSet presAssocID="{FAE99395-895B-41BB-87A6-1C913BEE599F}" presName="textNode" presStyleLbl="bgShp" presStyleIdx="0" presStyleCnt="3"/>
      <dgm:spPr/>
    </dgm:pt>
    <dgm:pt modelId="{B8149922-CBB7-4ED4-A6FA-908650CD94AA}" type="pres">
      <dgm:prSet presAssocID="{FAE99395-895B-41BB-87A6-1C913BEE599F}" presName="compChildNode" presStyleCnt="0"/>
      <dgm:spPr/>
    </dgm:pt>
    <dgm:pt modelId="{F6E3660F-F8CE-4103-A448-C824A24FCAA7}" type="pres">
      <dgm:prSet presAssocID="{FAE99395-895B-41BB-87A6-1C913BEE599F}" presName="theInnerList" presStyleCnt="0"/>
      <dgm:spPr/>
    </dgm:pt>
    <dgm:pt modelId="{EA71CF9A-A7A5-46A9-A8DA-14897213499E}" type="pres">
      <dgm:prSet presAssocID="{75CDC670-AB4C-495D-98DA-DA38DB4EF9AA}" presName="childNode" presStyleLbl="node1" presStyleIdx="0" presStyleCnt="3">
        <dgm:presLayoutVars>
          <dgm:bulletEnabled val="1"/>
        </dgm:presLayoutVars>
      </dgm:prSet>
      <dgm:spPr/>
    </dgm:pt>
    <dgm:pt modelId="{7B79323C-0B66-4228-9A6D-492902900347}" type="pres">
      <dgm:prSet presAssocID="{FAE99395-895B-41BB-87A6-1C913BEE599F}" presName="aSpace" presStyleCnt="0"/>
      <dgm:spPr/>
    </dgm:pt>
    <dgm:pt modelId="{42DC12C7-9843-40D0-9E50-FED6673DAB2F}" type="pres">
      <dgm:prSet presAssocID="{C3FC520E-5310-40DD-AFAA-A01A39AB4AE0}" presName="compNode" presStyleCnt="0"/>
      <dgm:spPr/>
    </dgm:pt>
    <dgm:pt modelId="{E5E30C0E-759F-482B-ADA4-1A98F7972833}" type="pres">
      <dgm:prSet presAssocID="{C3FC520E-5310-40DD-AFAA-A01A39AB4AE0}" presName="aNode" presStyleLbl="bgShp" presStyleIdx="1" presStyleCnt="3"/>
      <dgm:spPr/>
    </dgm:pt>
    <dgm:pt modelId="{03FF0F67-06F9-4122-98B0-9A551274FC9F}" type="pres">
      <dgm:prSet presAssocID="{C3FC520E-5310-40DD-AFAA-A01A39AB4AE0}" presName="textNode" presStyleLbl="bgShp" presStyleIdx="1" presStyleCnt="3"/>
      <dgm:spPr/>
    </dgm:pt>
    <dgm:pt modelId="{B92BA4D8-0B95-4464-8869-24CE529B42C4}" type="pres">
      <dgm:prSet presAssocID="{C3FC520E-5310-40DD-AFAA-A01A39AB4AE0}" presName="compChildNode" presStyleCnt="0"/>
      <dgm:spPr/>
    </dgm:pt>
    <dgm:pt modelId="{44EE7745-9D00-43AE-AB2C-F685DBF247AB}" type="pres">
      <dgm:prSet presAssocID="{C3FC520E-5310-40DD-AFAA-A01A39AB4AE0}" presName="theInnerList" presStyleCnt="0"/>
      <dgm:spPr/>
    </dgm:pt>
    <dgm:pt modelId="{570C932D-0107-4308-9CDC-309082255689}" type="pres">
      <dgm:prSet presAssocID="{C848DC09-552A-479B-8A12-E6EBCF8CBCE4}" presName="childNode" presStyleLbl="node1" presStyleIdx="1" presStyleCnt="3">
        <dgm:presLayoutVars>
          <dgm:bulletEnabled val="1"/>
        </dgm:presLayoutVars>
      </dgm:prSet>
      <dgm:spPr/>
    </dgm:pt>
    <dgm:pt modelId="{7B9E9C07-498E-4ED5-8C2E-17F1EF3A4BD5}" type="pres">
      <dgm:prSet presAssocID="{C3FC520E-5310-40DD-AFAA-A01A39AB4AE0}" presName="aSpace" presStyleCnt="0"/>
      <dgm:spPr/>
    </dgm:pt>
    <dgm:pt modelId="{5757C869-3E10-4C77-9F26-DE1CE63DE31A}" type="pres">
      <dgm:prSet presAssocID="{C48E1EB9-B81B-4930-BC91-40CD78A3603F}" presName="compNode" presStyleCnt="0"/>
      <dgm:spPr/>
    </dgm:pt>
    <dgm:pt modelId="{84F44693-E147-4377-B811-AA66AB9075A7}" type="pres">
      <dgm:prSet presAssocID="{C48E1EB9-B81B-4930-BC91-40CD78A3603F}" presName="aNode" presStyleLbl="bgShp" presStyleIdx="2" presStyleCnt="3"/>
      <dgm:spPr/>
    </dgm:pt>
    <dgm:pt modelId="{01542C79-84FB-46AE-A380-F855779A549C}" type="pres">
      <dgm:prSet presAssocID="{C48E1EB9-B81B-4930-BC91-40CD78A3603F}" presName="textNode" presStyleLbl="bgShp" presStyleIdx="2" presStyleCnt="3"/>
      <dgm:spPr/>
    </dgm:pt>
    <dgm:pt modelId="{52F9FB69-38DA-4A90-9207-66790A9BDD92}" type="pres">
      <dgm:prSet presAssocID="{C48E1EB9-B81B-4930-BC91-40CD78A3603F}" presName="compChildNode" presStyleCnt="0"/>
      <dgm:spPr/>
    </dgm:pt>
    <dgm:pt modelId="{341BE056-9D6F-43B6-B7BD-EAA3B04D8AD9}" type="pres">
      <dgm:prSet presAssocID="{C48E1EB9-B81B-4930-BC91-40CD78A3603F}" presName="theInnerList" presStyleCnt="0"/>
      <dgm:spPr/>
    </dgm:pt>
    <dgm:pt modelId="{C491E254-09A6-4D3F-A9E8-341F2F9E3710}" type="pres">
      <dgm:prSet presAssocID="{D17E32EE-67D3-41BF-BF6E-A2018522D90B}" presName="childNode" presStyleLbl="node1" presStyleIdx="2" presStyleCnt="3">
        <dgm:presLayoutVars>
          <dgm:bulletEnabled val="1"/>
        </dgm:presLayoutVars>
      </dgm:prSet>
      <dgm:spPr/>
    </dgm:pt>
  </dgm:ptLst>
  <dgm:cxnLst>
    <dgm:cxn modelId="{63A4B704-D8E5-4A70-97D7-5C37FBD37337}" srcId="{D29C8FB9-A43F-4A50-BCFB-31172509DE3A}" destId="{FAE99395-895B-41BB-87A6-1C913BEE599F}" srcOrd="0" destOrd="0" parTransId="{539FD08D-A568-4261-BAFD-4097C9701152}" sibTransId="{6D0A275E-2CB7-43E8-838B-19F824282EBC}"/>
    <dgm:cxn modelId="{137FBE08-ED48-4B14-910A-CDD45D3E6F4C}" srcId="{D29C8FB9-A43F-4A50-BCFB-31172509DE3A}" destId="{C3FC520E-5310-40DD-AFAA-A01A39AB4AE0}" srcOrd="1" destOrd="0" parTransId="{2DF48B1A-BB16-4B6B-A589-F0A71A1FAAE8}" sibTransId="{A9A68A51-1D08-48B5-A3C2-D77A191F342A}"/>
    <dgm:cxn modelId="{E6F9810E-ABA7-4B78-9BA7-E99BB2A14BB1}" type="presOf" srcId="{C3FC520E-5310-40DD-AFAA-A01A39AB4AE0}" destId="{E5E30C0E-759F-482B-ADA4-1A98F7972833}" srcOrd="0" destOrd="0" presId="urn:microsoft.com/office/officeart/2005/8/layout/lProcess2"/>
    <dgm:cxn modelId="{9AE9BA28-A6B1-4039-82F2-2C37E704DAC4}" srcId="{FAE99395-895B-41BB-87A6-1C913BEE599F}" destId="{75CDC670-AB4C-495D-98DA-DA38DB4EF9AA}" srcOrd="0" destOrd="0" parTransId="{7EAFCB27-FAF9-4055-BB81-4F6324F951D4}" sibTransId="{E7AFB57D-DC43-4261-BF4A-DA3813093371}"/>
    <dgm:cxn modelId="{648D1640-71DE-496E-AC4A-74BB266881B8}" type="presOf" srcId="{FAE99395-895B-41BB-87A6-1C913BEE599F}" destId="{33316FE4-82B8-4C6A-922F-17C3B2502E90}" srcOrd="1" destOrd="0" presId="urn:microsoft.com/office/officeart/2005/8/layout/lProcess2"/>
    <dgm:cxn modelId="{3B76E345-5468-4923-8A89-7B96062FC836}" type="presOf" srcId="{D29C8FB9-A43F-4A50-BCFB-31172509DE3A}" destId="{4EF20612-DEF7-4999-BA62-5C1573B0EBCB}" srcOrd="0" destOrd="0" presId="urn:microsoft.com/office/officeart/2005/8/layout/lProcess2"/>
    <dgm:cxn modelId="{0AD12249-0850-4C2C-B30A-FD9F7593BF8B}" type="presOf" srcId="{C48E1EB9-B81B-4930-BC91-40CD78A3603F}" destId="{01542C79-84FB-46AE-A380-F855779A549C}" srcOrd="1" destOrd="0" presId="urn:microsoft.com/office/officeart/2005/8/layout/lProcess2"/>
    <dgm:cxn modelId="{D5C6AF70-BE84-4343-A5D1-438A8498EC88}" srcId="{C48E1EB9-B81B-4930-BC91-40CD78A3603F}" destId="{D17E32EE-67D3-41BF-BF6E-A2018522D90B}" srcOrd="0" destOrd="0" parTransId="{E485B446-79ED-4349-9DAE-6ADAFBA4AF63}" sibTransId="{C518E05D-69F1-4177-8CFB-BAD414ED5934}"/>
    <dgm:cxn modelId="{9C0AC677-CF7D-495C-A53F-D02C5BA5B5CC}" type="presOf" srcId="{C848DC09-552A-479B-8A12-E6EBCF8CBCE4}" destId="{570C932D-0107-4308-9CDC-309082255689}" srcOrd="0" destOrd="0" presId="urn:microsoft.com/office/officeart/2005/8/layout/lProcess2"/>
    <dgm:cxn modelId="{28A8C58F-576F-4284-AEC5-2188B681D5E3}" type="presOf" srcId="{75CDC670-AB4C-495D-98DA-DA38DB4EF9AA}" destId="{EA71CF9A-A7A5-46A9-A8DA-14897213499E}" srcOrd="0" destOrd="0" presId="urn:microsoft.com/office/officeart/2005/8/layout/lProcess2"/>
    <dgm:cxn modelId="{B1FAD498-96F1-4DEC-A385-61484B1F13AE}" srcId="{C3FC520E-5310-40DD-AFAA-A01A39AB4AE0}" destId="{C848DC09-552A-479B-8A12-E6EBCF8CBCE4}" srcOrd="0" destOrd="0" parTransId="{6280577D-2684-4DAE-8F73-887C816DE384}" sibTransId="{9F03ED2D-1B62-45C7-84AD-BEB5370D685D}"/>
    <dgm:cxn modelId="{23C3AEA3-E4BE-428F-9C64-141779F9DAD6}" type="presOf" srcId="{D17E32EE-67D3-41BF-BF6E-A2018522D90B}" destId="{C491E254-09A6-4D3F-A9E8-341F2F9E3710}" srcOrd="0" destOrd="0" presId="urn:microsoft.com/office/officeart/2005/8/layout/lProcess2"/>
    <dgm:cxn modelId="{2D201BA7-A722-4808-AC20-59C5496A07AF}" type="presOf" srcId="{C3FC520E-5310-40DD-AFAA-A01A39AB4AE0}" destId="{03FF0F67-06F9-4122-98B0-9A551274FC9F}" srcOrd="1" destOrd="0" presId="urn:microsoft.com/office/officeart/2005/8/layout/lProcess2"/>
    <dgm:cxn modelId="{BFC842C0-7C3B-40FF-A372-F10FD1269458}" type="presOf" srcId="{FAE99395-895B-41BB-87A6-1C913BEE599F}" destId="{AEFC30AE-A37F-46FC-81DC-63A06D2A8626}" srcOrd="0" destOrd="0" presId="urn:microsoft.com/office/officeart/2005/8/layout/lProcess2"/>
    <dgm:cxn modelId="{9F53C2CF-A795-41CB-8B6F-FBAE332F3ADC}" srcId="{D29C8FB9-A43F-4A50-BCFB-31172509DE3A}" destId="{C48E1EB9-B81B-4930-BC91-40CD78A3603F}" srcOrd="2" destOrd="0" parTransId="{876E79D7-B6E1-4728-857C-DFCB2D42A015}" sibTransId="{A68D482D-064F-4302-AEE8-E352B865CAB2}"/>
    <dgm:cxn modelId="{C35D43D2-04EA-4A3B-BE74-F9650331BFDB}" type="presOf" srcId="{C48E1EB9-B81B-4930-BC91-40CD78A3603F}" destId="{84F44693-E147-4377-B811-AA66AB9075A7}" srcOrd="0" destOrd="0" presId="urn:microsoft.com/office/officeart/2005/8/layout/lProcess2"/>
    <dgm:cxn modelId="{8A6C224E-EB22-46FC-BA80-58D8E4A6382C}" type="presParOf" srcId="{4EF20612-DEF7-4999-BA62-5C1573B0EBCB}" destId="{AC28C2D1-8BB0-4BAF-9FF1-5C39BAEE6B88}" srcOrd="0" destOrd="0" presId="urn:microsoft.com/office/officeart/2005/8/layout/lProcess2"/>
    <dgm:cxn modelId="{2BC05DE0-ECFC-42A0-BFDE-A2956A6019A6}" type="presParOf" srcId="{AC28C2D1-8BB0-4BAF-9FF1-5C39BAEE6B88}" destId="{AEFC30AE-A37F-46FC-81DC-63A06D2A8626}" srcOrd="0" destOrd="0" presId="urn:microsoft.com/office/officeart/2005/8/layout/lProcess2"/>
    <dgm:cxn modelId="{FBF17622-61D5-46D4-8E71-14F16526B12E}" type="presParOf" srcId="{AC28C2D1-8BB0-4BAF-9FF1-5C39BAEE6B88}" destId="{33316FE4-82B8-4C6A-922F-17C3B2502E90}" srcOrd="1" destOrd="0" presId="urn:microsoft.com/office/officeart/2005/8/layout/lProcess2"/>
    <dgm:cxn modelId="{8B56F56F-D609-47CC-B5E4-03F9F5B6E385}" type="presParOf" srcId="{AC28C2D1-8BB0-4BAF-9FF1-5C39BAEE6B88}" destId="{B8149922-CBB7-4ED4-A6FA-908650CD94AA}" srcOrd="2" destOrd="0" presId="urn:microsoft.com/office/officeart/2005/8/layout/lProcess2"/>
    <dgm:cxn modelId="{8243C810-4192-4974-9BA6-9FE40F7D36DB}" type="presParOf" srcId="{B8149922-CBB7-4ED4-A6FA-908650CD94AA}" destId="{F6E3660F-F8CE-4103-A448-C824A24FCAA7}" srcOrd="0" destOrd="0" presId="urn:microsoft.com/office/officeart/2005/8/layout/lProcess2"/>
    <dgm:cxn modelId="{83DE0B8C-4576-4E97-B35B-3F8FC3EB304D}" type="presParOf" srcId="{F6E3660F-F8CE-4103-A448-C824A24FCAA7}" destId="{EA71CF9A-A7A5-46A9-A8DA-14897213499E}" srcOrd="0" destOrd="0" presId="urn:microsoft.com/office/officeart/2005/8/layout/lProcess2"/>
    <dgm:cxn modelId="{71112F20-B93A-4EAC-8F1D-27EDFEF31BE1}" type="presParOf" srcId="{4EF20612-DEF7-4999-BA62-5C1573B0EBCB}" destId="{7B79323C-0B66-4228-9A6D-492902900347}" srcOrd="1" destOrd="0" presId="urn:microsoft.com/office/officeart/2005/8/layout/lProcess2"/>
    <dgm:cxn modelId="{850F3A5F-1A53-4258-9E5B-A64A21C9A3AE}" type="presParOf" srcId="{4EF20612-DEF7-4999-BA62-5C1573B0EBCB}" destId="{42DC12C7-9843-40D0-9E50-FED6673DAB2F}" srcOrd="2" destOrd="0" presId="urn:microsoft.com/office/officeart/2005/8/layout/lProcess2"/>
    <dgm:cxn modelId="{2DC8126E-0832-47D7-A173-04E9560B60F3}" type="presParOf" srcId="{42DC12C7-9843-40D0-9E50-FED6673DAB2F}" destId="{E5E30C0E-759F-482B-ADA4-1A98F7972833}" srcOrd="0" destOrd="0" presId="urn:microsoft.com/office/officeart/2005/8/layout/lProcess2"/>
    <dgm:cxn modelId="{A1922826-FAF3-4ADC-AA12-068C9B060792}" type="presParOf" srcId="{42DC12C7-9843-40D0-9E50-FED6673DAB2F}" destId="{03FF0F67-06F9-4122-98B0-9A551274FC9F}" srcOrd="1" destOrd="0" presId="urn:microsoft.com/office/officeart/2005/8/layout/lProcess2"/>
    <dgm:cxn modelId="{9C2AF667-353F-4F54-893C-AA3245886BCE}" type="presParOf" srcId="{42DC12C7-9843-40D0-9E50-FED6673DAB2F}" destId="{B92BA4D8-0B95-4464-8869-24CE529B42C4}" srcOrd="2" destOrd="0" presId="urn:microsoft.com/office/officeart/2005/8/layout/lProcess2"/>
    <dgm:cxn modelId="{FA6253CA-8092-4FFE-8331-6DDFA277B4C1}" type="presParOf" srcId="{B92BA4D8-0B95-4464-8869-24CE529B42C4}" destId="{44EE7745-9D00-43AE-AB2C-F685DBF247AB}" srcOrd="0" destOrd="0" presId="urn:microsoft.com/office/officeart/2005/8/layout/lProcess2"/>
    <dgm:cxn modelId="{A0643134-1069-4C5A-8A3C-B61678F69E6D}" type="presParOf" srcId="{44EE7745-9D00-43AE-AB2C-F685DBF247AB}" destId="{570C932D-0107-4308-9CDC-309082255689}" srcOrd="0" destOrd="0" presId="urn:microsoft.com/office/officeart/2005/8/layout/lProcess2"/>
    <dgm:cxn modelId="{C3C8E682-67ED-46A3-BF34-84AAE0369864}" type="presParOf" srcId="{4EF20612-DEF7-4999-BA62-5C1573B0EBCB}" destId="{7B9E9C07-498E-4ED5-8C2E-17F1EF3A4BD5}" srcOrd="3" destOrd="0" presId="urn:microsoft.com/office/officeart/2005/8/layout/lProcess2"/>
    <dgm:cxn modelId="{EBA4E3CF-E49C-4000-B693-8BCF10D39B56}" type="presParOf" srcId="{4EF20612-DEF7-4999-BA62-5C1573B0EBCB}" destId="{5757C869-3E10-4C77-9F26-DE1CE63DE31A}" srcOrd="4" destOrd="0" presId="urn:microsoft.com/office/officeart/2005/8/layout/lProcess2"/>
    <dgm:cxn modelId="{FD29B4C9-F6D2-4FC8-8CCA-929981E0B674}" type="presParOf" srcId="{5757C869-3E10-4C77-9F26-DE1CE63DE31A}" destId="{84F44693-E147-4377-B811-AA66AB9075A7}" srcOrd="0" destOrd="0" presId="urn:microsoft.com/office/officeart/2005/8/layout/lProcess2"/>
    <dgm:cxn modelId="{212982C3-7978-4CC4-9841-CD1183041D5F}" type="presParOf" srcId="{5757C869-3E10-4C77-9F26-DE1CE63DE31A}" destId="{01542C79-84FB-46AE-A380-F855779A549C}" srcOrd="1" destOrd="0" presId="urn:microsoft.com/office/officeart/2005/8/layout/lProcess2"/>
    <dgm:cxn modelId="{D7ED765C-CE88-4677-8581-28E54971674C}" type="presParOf" srcId="{5757C869-3E10-4C77-9F26-DE1CE63DE31A}" destId="{52F9FB69-38DA-4A90-9207-66790A9BDD92}" srcOrd="2" destOrd="0" presId="urn:microsoft.com/office/officeart/2005/8/layout/lProcess2"/>
    <dgm:cxn modelId="{919CB968-2858-4B67-99E8-C76134361664}" type="presParOf" srcId="{52F9FB69-38DA-4A90-9207-66790A9BDD92}" destId="{341BE056-9D6F-43B6-B7BD-EAA3B04D8AD9}" srcOrd="0" destOrd="0" presId="urn:microsoft.com/office/officeart/2005/8/layout/lProcess2"/>
    <dgm:cxn modelId="{7201BC4C-2A28-4F16-91A9-CA4380EE4699}" type="presParOf" srcId="{341BE056-9D6F-43B6-B7BD-EAA3B04D8AD9}" destId="{C491E254-09A6-4D3F-A9E8-341F2F9E3710}" srcOrd="0"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EEA33E2-30CA-4C13-B2EA-8211B2A6F288}" type="doc">
      <dgm:prSet loTypeId="urn:microsoft.com/office/officeart/2005/8/layout/target3" loCatId="relationship" qsTypeId="urn:microsoft.com/office/officeart/2005/8/quickstyle/3d3" qsCatId="3D" csTypeId="urn:microsoft.com/office/officeart/2005/8/colors/accent1_2#7" csCatId="accent1" phldr="1"/>
      <dgm:spPr/>
      <dgm:t>
        <a:bodyPr/>
        <a:lstStyle/>
        <a:p>
          <a:endParaRPr lang="en-US"/>
        </a:p>
      </dgm:t>
    </dgm:pt>
    <dgm:pt modelId="{737545AD-E2B2-4079-A7EF-7CEB614C779C}">
      <dgm:prSet/>
      <dgm:spPr/>
      <dgm:t>
        <a:bodyPr/>
        <a:lstStyle/>
        <a:p>
          <a:pPr rtl="0"/>
          <a:r>
            <a:rPr lang="en-US" dirty="0"/>
            <a:t>Intellectual capital: global business and organizational savvy</a:t>
          </a:r>
        </a:p>
      </dgm:t>
    </dgm:pt>
    <dgm:pt modelId="{0C851E3B-2BBB-4A29-A25B-D2D451B99FC0}" type="parTrans" cxnId="{17DA45BA-E6C8-46BD-AA40-CAA63D1FC97A}">
      <dgm:prSet/>
      <dgm:spPr/>
      <dgm:t>
        <a:bodyPr/>
        <a:lstStyle/>
        <a:p>
          <a:endParaRPr lang="en-US"/>
        </a:p>
      </dgm:t>
    </dgm:pt>
    <dgm:pt modelId="{9FDD6447-17C1-4A46-AF95-EC61D97E33E3}" type="sibTrans" cxnId="{17DA45BA-E6C8-46BD-AA40-CAA63D1FC97A}">
      <dgm:prSet/>
      <dgm:spPr/>
      <dgm:t>
        <a:bodyPr/>
        <a:lstStyle/>
        <a:p>
          <a:endParaRPr lang="en-US"/>
        </a:p>
      </dgm:t>
    </dgm:pt>
    <dgm:pt modelId="{3C07834F-B0A7-41F5-94D1-1D30F3571AF0}">
      <dgm:prSet/>
      <dgm:spPr/>
      <dgm:t>
        <a:bodyPr/>
        <a:lstStyle/>
        <a:p>
          <a:pPr rtl="0"/>
          <a:r>
            <a:rPr lang="en-US" dirty="0"/>
            <a:t>Psychological capital: openness to differences, capacity to change</a:t>
          </a:r>
        </a:p>
      </dgm:t>
    </dgm:pt>
    <dgm:pt modelId="{BE113685-84AA-4941-A0F3-ECA25E3F955A}" type="parTrans" cxnId="{010DE51C-3552-4B54-A497-8C02C48DAA9D}">
      <dgm:prSet/>
      <dgm:spPr/>
      <dgm:t>
        <a:bodyPr/>
        <a:lstStyle/>
        <a:p>
          <a:endParaRPr lang="en-US"/>
        </a:p>
      </dgm:t>
    </dgm:pt>
    <dgm:pt modelId="{F8B86A83-CB96-4F96-A78F-3F7A70F69C7A}" type="sibTrans" cxnId="{010DE51C-3552-4B54-A497-8C02C48DAA9D}">
      <dgm:prSet/>
      <dgm:spPr/>
      <dgm:t>
        <a:bodyPr/>
        <a:lstStyle/>
        <a:p>
          <a:endParaRPr lang="en-US"/>
        </a:p>
      </dgm:t>
    </dgm:pt>
    <dgm:pt modelId="{B0672A00-A5E3-4E04-8C73-D167539795E7}">
      <dgm:prSet/>
      <dgm:spPr/>
      <dgm:t>
        <a:bodyPr/>
        <a:lstStyle/>
        <a:p>
          <a:pPr rtl="0"/>
          <a:r>
            <a:rPr lang="en-US" dirty="0"/>
            <a:t>Social capital: the ability to build trusting relationships</a:t>
          </a:r>
        </a:p>
      </dgm:t>
    </dgm:pt>
    <dgm:pt modelId="{08D3E2DF-E40B-4485-86E0-35FF2A9C605E}" type="parTrans" cxnId="{3B5E7F31-DF2C-4B2B-A9F0-455AF3EE6C90}">
      <dgm:prSet/>
      <dgm:spPr/>
      <dgm:t>
        <a:bodyPr/>
        <a:lstStyle/>
        <a:p>
          <a:endParaRPr lang="en-US"/>
        </a:p>
      </dgm:t>
    </dgm:pt>
    <dgm:pt modelId="{026AD0E9-3C36-473A-9520-8CBD09C7354B}" type="sibTrans" cxnId="{3B5E7F31-DF2C-4B2B-A9F0-455AF3EE6C90}">
      <dgm:prSet/>
      <dgm:spPr/>
      <dgm:t>
        <a:bodyPr/>
        <a:lstStyle/>
        <a:p>
          <a:endParaRPr lang="en-US"/>
        </a:p>
      </dgm:t>
    </dgm:pt>
    <dgm:pt modelId="{23BD0B76-E83D-4C80-9956-5E7D1C2A7510}" type="pres">
      <dgm:prSet presAssocID="{CEEA33E2-30CA-4C13-B2EA-8211B2A6F288}" presName="Name0" presStyleCnt="0">
        <dgm:presLayoutVars>
          <dgm:chMax val="7"/>
          <dgm:dir/>
          <dgm:animLvl val="lvl"/>
          <dgm:resizeHandles val="exact"/>
        </dgm:presLayoutVars>
      </dgm:prSet>
      <dgm:spPr/>
    </dgm:pt>
    <dgm:pt modelId="{29A3B069-729E-494B-B0E1-36B06D20610D}" type="pres">
      <dgm:prSet presAssocID="{737545AD-E2B2-4079-A7EF-7CEB614C779C}" presName="circle1" presStyleLbl="node1" presStyleIdx="0" presStyleCnt="3"/>
      <dgm:spPr/>
    </dgm:pt>
    <dgm:pt modelId="{0A9BD150-6524-4BD3-8801-ABAE3F55E71F}" type="pres">
      <dgm:prSet presAssocID="{737545AD-E2B2-4079-A7EF-7CEB614C779C}" presName="space" presStyleCnt="0"/>
      <dgm:spPr/>
    </dgm:pt>
    <dgm:pt modelId="{4A1337C4-CFBD-4DF3-8A22-F878EFCB810C}" type="pres">
      <dgm:prSet presAssocID="{737545AD-E2B2-4079-A7EF-7CEB614C779C}" presName="rect1" presStyleLbl="alignAcc1" presStyleIdx="0" presStyleCnt="3"/>
      <dgm:spPr/>
    </dgm:pt>
    <dgm:pt modelId="{8EE74A09-278B-4C32-85C6-20432D9C7D71}" type="pres">
      <dgm:prSet presAssocID="{3C07834F-B0A7-41F5-94D1-1D30F3571AF0}" presName="vertSpace2" presStyleLbl="node1" presStyleIdx="0" presStyleCnt="3"/>
      <dgm:spPr/>
    </dgm:pt>
    <dgm:pt modelId="{A1A75CFF-E9D1-4208-866F-0C4672C29F89}" type="pres">
      <dgm:prSet presAssocID="{3C07834F-B0A7-41F5-94D1-1D30F3571AF0}" presName="circle2" presStyleLbl="node1" presStyleIdx="1" presStyleCnt="3"/>
      <dgm:spPr/>
    </dgm:pt>
    <dgm:pt modelId="{3FD11379-E805-4FDE-9406-49B375C9B0BB}" type="pres">
      <dgm:prSet presAssocID="{3C07834F-B0A7-41F5-94D1-1D30F3571AF0}" presName="rect2" presStyleLbl="alignAcc1" presStyleIdx="1" presStyleCnt="3"/>
      <dgm:spPr/>
    </dgm:pt>
    <dgm:pt modelId="{91FF45AF-04B4-4628-98F7-F5D08D6BA504}" type="pres">
      <dgm:prSet presAssocID="{B0672A00-A5E3-4E04-8C73-D167539795E7}" presName="vertSpace3" presStyleLbl="node1" presStyleIdx="1" presStyleCnt="3"/>
      <dgm:spPr/>
    </dgm:pt>
    <dgm:pt modelId="{BED77393-AA07-40A1-9833-C4B327D5093E}" type="pres">
      <dgm:prSet presAssocID="{B0672A00-A5E3-4E04-8C73-D167539795E7}" presName="circle3" presStyleLbl="node1" presStyleIdx="2" presStyleCnt="3"/>
      <dgm:spPr/>
    </dgm:pt>
    <dgm:pt modelId="{FA1F4985-4920-42C9-A491-AECB0651A034}" type="pres">
      <dgm:prSet presAssocID="{B0672A00-A5E3-4E04-8C73-D167539795E7}" presName="rect3" presStyleLbl="alignAcc1" presStyleIdx="2" presStyleCnt="3"/>
      <dgm:spPr/>
    </dgm:pt>
    <dgm:pt modelId="{D19A448A-164C-4E20-928A-1AAD7F6F4885}" type="pres">
      <dgm:prSet presAssocID="{737545AD-E2B2-4079-A7EF-7CEB614C779C}" presName="rect1ParTxNoCh" presStyleLbl="alignAcc1" presStyleIdx="2" presStyleCnt="3">
        <dgm:presLayoutVars>
          <dgm:chMax val="1"/>
          <dgm:bulletEnabled val="1"/>
        </dgm:presLayoutVars>
      </dgm:prSet>
      <dgm:spPr/>
    </dgm:pt>
    <dgm:pt modelId="{D1F331AE-50F3-4D37-A6C0-29B2E8F2ECBC}" type="pres">
      <dgm:prSet presAssocID="{3C07834F-B0A7-41F5-94D1-1D30F3571AF0}" presName="rect2ParTxNoCh" presStyleLbl="alignAcc1" presStyleIdx="2" presStyleCnt="3">
        <dgm:presLayoutVars>
          <dgm:chMax val="1"/>
          <dgm:bulletEnabled val="1"/>
        </dgm:presLayoutVars>
      </dgm:prSet>
      <dgm:spPr/>
    </dgm:pt>
    <dgm:pt modelId="{A931235E-7F2A-48AE-B7AD-9E1CB8F35B04}" type="pres">
      <dgm:prSet presAssocID="{B0672A00-A5E3-4E04-8C73-D167539795E7}" presName="rect3ParTxNoCh" presStyleLbl="alignAcc1" presStyleIdx="2" presStyleCnt="3">
        <dgm:presLayoutVars>
          <dgm:chMax val="1"/>
          <dgm:bulletEnabled val="1"/>
        </dgm:presLayoutVars>
      </dgm:prSet>
      <dgm:spPr/>
    </dgm:pt>
  </dgm:ptLst>
  <dgm:cxnLst>
    <dgm:cxn modelId="{3CF6710F-098A-4076-9280-B7C864AE42FA}" type="presOf" srcId="{737545AD-E2B2-4079-A7EF-7CEB614C779C}" destId="{4A1337C4-CFBD-4DF3-8A22-F878EFCB810C}" srcOrd="0" destOrd="0" presId="urn:microsoft.com/office/officeart/2005/8/layout/target3"/>
    <dgm:cxn modelId="{010DE51C-3552-4B54-A497-8C02C48DAA9D}" srcId="{CEEA33E2-30CA-4C13-B2EA-8211B2A6F288}" destId="{3C07834F-B0A7-41F5-94D1-1D30F3571AF0}" srcOrd="1" destOrd="0" parTransId="{BE113685-84AA-4941-A0F3-ECA25E3F955A}" sibTransId="{F8B86A83-CB96-4F96-A78F-3F7A70F69C7A}"/>
    <dgm:cxn modelId="{3B5E7F31-DF2C-4B2B-A9F0-455AF3EE6C90}" srcId="{CEEA33E2-30CA-4C13-B2EA-8211B2A6F288}" destId="{B0672A00-A5E3-4E04-8C73-D167539795E7}" srcOrd="2" destOrd="0" parTransId="{08D3E2DF-E40B-4485-86E0-35FF2A9C605E}" sibTransId="{026AD0E9-3C36-473A-9520-8CBD09C7354B}"/>
    <dgm:cxn modelId="{03B94C34-374F-499A-AEE5-92C08AEC87F6}" type="presOf" srcId="{3C07834F-B0A7-41F5-94D1-1D30F3571AF0}" destId="{D1F331AE-50F3-4D37-A6C0-29B2E8F2ECBC}" srcOrd="1" destOrd="0" presId="urn:microsoft.com/office/officeart/2005/8/layout/target3"/>
    <dgm:cxn modelId="{46EAD955-79A2-4D9B-BF34-9ECFD63106E6}" type="presOf" srcId="{737545AD-E2B2-4079-A7EF-7CEB614C779C}" destId="{D19A448A-164C-4E20-928A-1AAD7F6F4885}" srcOrd="1" destOrd="0" presId="urn:microsoft.com/office/officeart/2005/8/layout/target3"/>
    <dgm:cxn modelId="{CB265FA5-5E7C-4F6B-9BFF-9B9D15E69F6E}" type="presOf" srcId="{B0672A00-A5E3-4E04-8C73-D167539795E7}" destId="{FA1F4985-4920-42C9-A491-AECB0651A034}" srcOrd="0" destOrd="0" presId="urn:microsoft.com/office/officeart/2005/8/layout/target3"/>
    <dgm:cxn modelId="{8C5C28AE-2E8A-45DB-9867-B4DD88EB339C}" type="presOf" srcId="{3C07834F-B0A7-41F5-94D1-1D30F3571AF0}" destId="{3FD11379-E805-4FDE-9406-49B375C9B0BB}" srcOrd="0" destOrd="0" presId="urn:microsoft.com/office/officeart/2005/8/layout/target3"/>
    <dgm:cxn modelId="{17DA45BA-E6C8-46BD-AA40-CAA63D1FC97A}" srcId="{CEEA33E2-30CA-4C13-B2EA-8211B2A6F288}" destId="{737545AD-E2B2-4079-A7EF-7CEB614C779C}" srcOrd="0" destOrd="0" parTransId="{0C851E3B-2BBB-4A29-A25B-D2D451B99FC0}" sibTransId="{9FDD6447-17C1-4A46-AF95-EC61D97E33E3}"/>
    <dgm:cxn modelId="{70B686BB-109F-47DA-A32C-AC6723987626}" type="presOf" srcId="{CEEA33E2-30CA-4C13-B2EA-8211B2A6F288}" destId="{23BD0B76-E83D-4C80-9956-5E7D1C2A7510}" srcOrd="0" destOrd="0" presId="urn:microsoft.com/office/officeart/2005/8/layout/target3"/>
    <dgm:cxn modelId="{A8082EE1-4062-45A9-992B-0055BC61590E}" type="presOf" srcId="{B0672A00-A5E3-4E04-8C73-D167539795E7}" destId="{A931235E-7F2A-48AE-B7AD-9E1CB8F35B04}" srcOrd="1" destOrd="0" presId="urn:microsoft.com/office/officeart/2005/8/layout/target3"/>
    <dgm:cxn modelId="{4A2C8983-87B3-4BA0-8743-EEFF0BF93FD4}" type="presParOf" srcId="{23BD0B76-E83D-4C80-9956-5E7D1C2A7510}" destId="{29A3B069-729E-494B-B0E1-36B06D20610D}" srcOrd="0" destOrd="0" presId="urn:microsoft.com/office/officeart/2005/8/layout/target3"/>
    <dgm:cxn modelId="{6DCBD433-761C-4709-9D0C-5FF2DC761789}" type="presParOf" srcId="{23BD0B76-E83D-4C80-9956-5E7D1C2A7510}" destId="{0A9BD150-6524-4BD3-8801-ABAE3F55E71F}" srcOrd="1" destOrd="0" presId="urn:microsoft.com/office/officeart/2005/8/layout/target3"/>
    <dgm:cxn modelId="{64A6CA21-AFAC-48C8-B96F-3A9FCC353E6A}" type="presParOf" srcId="{23BD0B76-E83D-4C80-9956-5E7D1C2A7510}" destId="{4A1337C4-CFBD-4DF3-8A22-F878EFCB810C}" srcOrd="2" destOrd="0" presId="urn:microsoft.com/office/officeart/2005/8/layout/target3"/>
    <dgm:cxn modelId="{B1A7CFA5-8D58-4451-A3ED-095DD85A79AC}" type="presParOf" srcId="{23BD0B76-E83D-4C80-9956-5E7D1C2A7510}" destId="{8EE74A09-278B-4C32-85C6-20432D9C7D71}" srcOrd="3" destOrd="0" presId="urn:microsoft.com/office/officeart/2005/8/layout/target3"/>
    <dgm:cxn modelId="{6FD6EE0A-5EF4-4A2F-9A85-B1F1650B21BE}" type="presParOf" srcId="{23BD0B76-E83D-4C80-9956-5E7D1C2A7510}" destId="{A1A75CFF-E9D1-4208-866F-0C4672C29F89}" srcOrd="4" destOrd="0" presId="urn:microsoft.com/office/officeart/2005/8/layout/target3"/>
    <dgm:cxn modelId="{E0CB6E2A-5051-45E3-92E4-76C356C2F6B7}" type="presParOf" srcId="{23BD0B76-E83D-4C80-9956-5E7D1C2A7510}" destId="{3FD11379-E805-4FDE-9406-49B375C9B0BB}" srcOrd="5" destOrd="0" presId="urn:microsoft.com/office/officeart/2005/8/layout/target3"/>
    <dgm:cxn modelId="{94C1D192-38DC-40C5-B788-F95C61CD067D}" type="presParOf" srcId="{23BD0B76-E83D-4C80-9956-5E7D1C2A7510}" destId="{91FF45AF-04B4-4628-98F7-F5D08D6BA504}" srcOrd="6" destOrd="0" presId="urn:microsoft.com/office/officeart/2005/8/layout/target3"/>
    <dgm:cxn modelId="{E419F4EA-4ABC-4C2D-92A1-947BB9AA33BD}" type="presParOf" srcId="{23BD0B76-E83D-4C80-9956-5E7D1C2A7510}" destId="{BED77393-AA07-40A1-9833-C4B327D5093E}" srcOrd="7" destOrd="0" presId="urn:microsoft.com/office/officeart/2005/8/layout/target3"/>
    <dgm:cxn modelId="{A17FBB66-DFA5-41CB-9BD8-2C4789506A27}" type="presParOf" srcId="{23BD0B76-E83D-4C80-9956-5E7D1C2A7510}" destId="{FA1F4985-4920-42C9-A491-AECB0651A034}" srcOrd="8" destOrd="0" presId="urn:microsoft.com/office/officeart/2005/8/layout/target3"/>
    <dgm:cxn modelId="{DBE1DEE7-C39F-4FF0-AE7B-6BC325424288}" type="presParOf" srcId="{23BD0B76-E83D-4C80-9956-5E7D1C2A7510}" destId="{D19A448A-164C-4E20-928A-1AAD7F6F4885}" srcOrd="9" destOrd="0" presId="urn:microsoft.com/office/officeart/2005/8/layout/target3"/>
    <dgm:cxn modelId="{576B7D40-3A7A-494F-9CCA-EA8C679C2E66}" type="presParOf" srcId="{23BD0B76-E83D-4C80-9956-5E7D1C2A7510}" destId="{D1F331AE-50F3-4D37-A6C0-29B2E8F2ECBC}" srcOrd="10" destOrd="0" presId="urn:microsoft.com/office/officeart/2005/8/layout/target3"/>
    <dgm:cxn modelId="{4E54A03D-ACD2-41F3-A311-D105433DAD4A}" type="presParOf" srcId="{23BD0B76-E83D-4C80-9956-5E7D1C2A7510}" destId="{A931235E-7F2A-48AE-B7AD-9E1CB8F35B04}" srcOrd="11"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4137775-C6AC-4045-8DC5-3492D2578C1B}" type="doc">
      <dgm:prSet loTypeId="urn:microsoft.com/office/officeart/2005/8/layout/pyramid2" loCatId="pyramid" qsTypeId="urn:microsoft.com/office/officeart/2005/8/quickstyle/3d5" qsCatId="3D" csTypeId="urn:microsoft.com/office/officeart/2005/8/colors/accent1_2#8" csCatId="accent1" phldr="1"/>
      <dgm:spPr/>
      <dgm:t>
        <a:bodyPr/>
        <a:lstStyle/>
        <a:p>
          <a:endParaRPr lang="en-US"/>
        </a:p>
      </dgm:t>
    </dgm:pt>
    <dgm:pt modelId="{2F91BC56-69F6-4FC1-B1B3-6438D719D82E}">
      <dgm:prSet/>
      <dgm:spPr>
        <a:ln>
          <a:solidFill>
            <a:srgbClr val="002060"/>
          </a:solidFill>
        </a:ln>
      </dgm:spPr>
      <dgm:t>
        <a:bodyPr/>
        <a:lstStyle/>
        <a:p>
          <a:pPr rtl="0"/>
          <a:r>
            <a:rPr lang="en-US" dirty="0"/>
            <a:t>Making decisions fast </a:t>
          </a:r>
        </a:p>
      </dgm:t>
    </dgm:pt>
    <dgm:pt modelId="{3F613230-FAF3-4C08-BADC-9AFE5F268167}" type="parTrans" cxnId="{C269A2A8-5835-4399-8549-1A7104FF8527}">
      <dgm:prSet/>
      <dgm:spPr/>
      <dgm:t>
        <a:bodyPr/>
        <a:lstStyle/>
        <a:p>
          <a:endParaRPr lang="en-US"/>
        </a:p>
      </dgm:t>
    </dgm:pt>
    <dgm:pt modelId="{B46351CE-2832-4EC0-9DDB-F54FFF0A353C}" type="sibTrans" cxnId="{C269A2A8-5835-4399-8549-1A7104FF8527}">
      <dgm:prSet/>
      <dgm:spPr/>
      <dgm:t>
        <a:bodyPr/>
        <a:lstStyle/>
        <a:p>
          <a:endParaRPr lang="en-US"/>
        </a:p>
      </dgm:t>
    </dgm:pt>
    <dgm:pt modelId="{DC5C64C3-4CC6-42B9-89C8-E80BB29C4962}">
      <dgm:prSet/>
      <dgm:spPr>
        <a:ln>
          <a:solidFill>
            <a:srgbClr val="002060"/>
          </a:solidFill>
        </a:ln>
      </dgm:spPr>
      <dgm:t>
        <a:bodyPr/>
        <a:lstStyle/>
        <a:p>
          <a:pPr rtl="0"/>
          <a:r>
            <a:rPr lang="en-US" dirty="0"/>
            <a:t>Maintaining flexibility </a:t>
          </a:r>
        </a:p>
      </dgm:t>
    </dgm:pt>
    <dgm:pt modelId="{65FFE567-C21E-499E-A688-6E8AAC0ECEA5}" type="parTrans" cxnId="{C417EED0-5377-494E-9304-1B5749D31A5B}">
      <dgm:prSet/>
      <dgm:spPr/>
      <dgm:t>
        <a:bodyPr/>
        <a:lstStyle/>
        <a:p>
          <a:endParaRPr lang="en-US"/>
        </a:p>
      </dgm:t>
    </dgm:pt>
    <dgm:pt modelId="{E64CA0CB-4887-4BE1-8AF5-8090DFF2BCCA}" type="sibTrans" cxnId="{C417EED0-5377-494E-9304-1B5749D31A5B}">
      <dgm:prSet/>
      <dgm:spPr/>
      <dgm:t>
        <a:bodyPr/>
        <a:lstStyle/>
        <a:p>
          <a:endParaRPr lang="en-US"/>
        </a:p>
      </dgm:t>
    </dgm:pt>
    <dgm:pt modelId="{7DB89D21-39CC-4C09-BC93-6021E96F4B45}">
      <dgm:prSet/>
      <dgm:spPr>
        <a:ln>
          <a:solidFill>
            <a:srgbClr val="002060"/>
          </a:solidFill>
        </a:ln>
      </dgm:spPr>
      <dgm:t>
        <a:bodyPr/>
        <a:lstStyle/>
        <a:p>
          <a:pPr rtl="0"/>
          <a:r>
            <a:rPr lang="en-US" dirty="0"/>
            <a:t>Focusing on the vision </a:t>
          </a:r>
        </a:p>
      </dgm:t>
    </dgm:pt>
    <dgm:pt modelId="{277FC667-3F3C-4D4D-BF04-91EF66DDCFE9}" type="parTrans" cxnId="{26FFAE0D-8622-4DD7-A5DC-1DB64C4DCC88}">
      <dgm:prSet/>
      <dgm:spPr/>
      <dgm:t>
        <a:bodyPr/>
        <a:lstStyle/>
        <a:p>
          <a:endParaRPr lang="en-US"/>
        </a:p>
      </dgm:t>
    </dgm:pt>
    <dgm:pt modelId="{A0EBE930-C70C-4BA9-89F1-72587CDAF1BE}" type="sibTrans" cxnId="{26FFAE0D-8622-4DD7-A5DC-1DB64C4DCC88}">
      <dgm:prSet/>
      <dgm:spPr/>
      <dgm:t>
        <a:bodyPr/>
        <a:lstStyle/>
        <a:p>
          <a:endParaRPr lang="en-US"/>
        </a:p>
      </dgm:t>
    </dgm:pt>
    <dgm:pt modelId="{FD566413-A1FE-45D9-A30C-C9CE79098019}" type="pres">
      <dgm:prSet presAssocID="{24137775-C6AC-4045-8DC5-3492D2578C1B}" presName="compositeShape" presStyleCnt="0">
        <dgm:presLayoutVars>
          <dgm:dir/>
          <dgm:resizeHandles/>
        </dgm:presLayoutVars>
      </dgm:prSet>
      <dgm:spPr/>
    </dgm:pt>
    <dgm:pt modelId="{83097C1D-6B2C-4BAF-B6D9-61A4AF80CCD8}" type="pres">
      <dgm:prSet presAssocID="{24137775-C6AC-4045-8DC5-3492D2578C1B}" presName="pyramid" presStyleLbl="node1" presStyleIdx="0" presStyleCnt="1"/>
      <dgm:spPr>
        <a:solidFill>
          <a:srgbClr val="002060"/>
        </a:solidFill>
        <a:ln>
          <a:solidFill>
            <a:srgbClr val="996600"/>
          </a:solidFill>
        </a:ln>
      </dgm:spPr>
    </dgm:pt>
    <dgm:pt modelId="{045E3E85-EDF7-4002-A4B5-07332656F21A}" type="pres">
      <dgm:prSet presAssocID="{24137775-C6AC-4045-8DC5-3492D2578C1B}" presName="theList" presStyleCnt="0"/>
      <dgm:spPr/>
    </dgm:pt>
    <dgm:pt modelId="{3D0D1D9B-F0F7-44C3-A3C1-0C5190AE6F69}" type="pres">
      <dgm:prSet presAssocID="{2F91BC56-69F6-4FC1-B1B3-6438D719D82E}" presName="aNode" presStyleLbl="fgAcc1" presStyleIdx="0" presStyleCnt="3">
        <dgm:presLayoutVars>
          <dgm:bulletEnabled val="1"/>
        </dgm:presLayoutVars>
      </dgm:prSet>
      <dgm:spPr/>
    </dgm:pt>
    <dgm:pt modelId="{E2549839-4964-4AED-94EC-165CA8B54421}" type="pres">
      <dgm:prSet presAssocID="{2F91BC56-69F6-4FC1-B1B3-6438D719D82E}" presName="aSpace" presStyleCnt="0"/>
      <dgm:spPr/>
    </dgm:pt>
    <dgm:pt modelId="{BA94A9DF-48E0-4189-BF44-7ECEFB1FB108}" type="pres">
      <dgm:prSet presAssocID="{DC5C64C3-4CC6-42B9-89C8-E80BB29C4962}" presName="aNode" presStyleLbl="fgAcc1" presStyleIdx="1" presStyleCnt="3">
        <dgm:presLayoutVars>
          <dgm:bulletEnabled val="1"/>
        </dgm:presLayoutVars>
      </dgm:prSet>
      <dgm:spPr/>
    </dgm:pt>
    <dgm:pt modelId="{30BE28F4-EB18-4177-8882-8DBD8F0BE09B}" type="pres">
      <dgm:prSet presAssocID="{DC5C64C3-4CC6-42B9-89C8-E80BB29C4962}" presName="aSpace" presStyleCnt="0"/>
      <dgm:spPr/>
    </dgm:pt>
    <dgm:pt modelId="{73CA441B-1B42-4B7C-B557-D16CD6423489}" type="pres">
      <dgm:prSet presAssocID="{7DB89D21-39CC-4C09-BC93-6021E96F4B45}" presName="aNode" presStyleLbl="fgAcc1" presStyleIdx="2" presStyleCnt="3">
        <dgm:presLayoutVars>
          <dgm:bulletEnabled val="1"/>
        </dgm:presLayoutVars>
      </dgm:prSet>
      <dgm:spPr/>
    </dgm:pt>
    <dgm:pt modelId="{97513E62-9621-49A4-B872-0AA7EA36D878}" type="pres">
      <dgm:prSet presAssocID="{7DB89D21-39CC-4C09-BC93-6021E96F4B45}" presName="aSpace" presStyleCnt="0"/>
      <dgm:spPr/>
    </dgm:pt>
  </dgm:ptLst>
  <dgm:cxnLst>
    <dgm:cxn modelId="{26FFAE0D-8622-4DD7-A5DC-1DB64C4DCC88}" srcId="{24137775-C6AC-4045-8DC5-3492D2578C1B}" destId="{7DB89D21-39CC-4C09-BC93-6021E96F4B45}" srcOrd="2" destOrd="0" parTransId="{277FC667-3F3C-4D4D-BF04-91EF66DDCFE9}" sibTransId="{A0EBE930-C70C-4BA9-89F1-72587CDAF1BE}"/>
    <dgm:cxn modelId="{95C86E61-DF7F-4CA1-ABC0-DAB03C949876}" type="presOf" srcId="{2F91BC56-69F6-4FC1-B1B3-6438D719D82E}" destId="{3D0D1D9B-F0F7-44C3-A3C1-0C5190AE6F69}" srcOrd="0" destOrd="0" presId="urn:microsoft.com/office/officeart/2005/8/layout/pyramid2"/>
    <dgm:cxn modelId="{D27B4E43-3D5B-4ACF-A1E7-003108DC98F7}" type="presOf" srcId="{DC5C64C3-4CC6-42B9-89C8-E80BB29C4962}" destId="{BA94A9DF-48E0-4189-BF44-7ECEFB1FB108}" srcOrd="0" destOrd="0" presId="urn:microsoft.com/office/officeart/2005/8/layout/pyramid2"/>
    <dgm:cxn modelId="{67523055-DDB5-4CC5-97B7-ABE65B412D5A}" type="presOf" srcId="{7DB89D21-39CC-4C09-BC93-6021E96F4B45}" destId="{73CA441B-1B42-4B7C-B557-D16CD6423489}" srcOrd="0" destOrd="0" presId="urn:microsoft.com/office/officeart/2005/8/layout/pyramid2"/>
    <dgm:cxn modelId="{C269A2A8-5835-4399-8549-1A7104FF8527}" srcId="{24137775-C6AC-4045-8DC5-3492D2578C1B}" destId="{2F91BC56-69F6-4FC1-B1B3-6438D719D82E}" srcOrd="0" destOrd="0" parTransId="{3F613230-FAF3-4C08-BADC-9AFE5F268167}" sibTransId="{B46351CE-2832-4EC0-9DDB-F54FFF0A353C}"/>
    <dgm:cxn modelId="{C417EED0-5377-494E-9304-1B5749D31A5B}" srcId="{24137775-C6AC-4045-8DC5-3492D2578C1B}" destId="{DC5C64C3-4CC6-42B9-89C8-E80BB29C4962}" srcOrd="1" destOrd="0" parTransId="{65FFE567-C21E-499E-A688-6E8AAC0ECEA5}" sibTransId="{E64CA0CB-4887-4BE1-8AF5-8090DFF2BCCA}"/>
    <dgm:cxn modelId="{C43AA8FE-B1C3-4041-9F5D-D39B981BAAC6}" type="presOf" srcId="{24137775-C6AC-4045-8DC5-3492D2578C1B}" destId="{FD566413-A1FE-45D9-A30C-C9CE79098019}" srcOrd="0" destOrd="0" presId="urn:microsoft.com/office/officeart/2005/8/layout/pyramid2"/>
    <dgm:cxn modelId="{FE5DFE7E-7306-49DA-87AC-C94B4BF522B5}" type="presParOf" srcId="{FD566413-A1FE-45D9-A30C-C9CE79098019}" destId="{83097C1D-6B2C-4BAF-B6D9-61A4AF80CCD8}" srcOrd="0" destOrd="0" presId="urn:microsoft.com/office/officeart/2005/8/layout/pyramid2"/>
    <dgm:cxn modelId="{C4C9AF09-F067-44B0-8851-BBB7A29CB1C5}" type="presParOf" srcId="{FD566413-A1FE-45D9-A30C-C9CE79098019}" destId="{045E3E85-EDF7-4002-A4B5-07332656F21A}" srcOrd="1" destOrd="0" presId="urn:microsoft.com/office/officeart/2005/8/layout/pyramid2"/>
    <dgm:cxn modelId="{99852F4D-3D77-4366-9ED8-6A3E894A1394}" type="presParOf" srcId="{045E3E85-EDF7-4002-A4B5-07332656F21A}" destId="{3D0D1D9B-F0F7-44C3-A3C1-0C5190AE6F69}" srcOrd="0" destOrd="0" presId="urn:microsoft.com/office/officeart/2005/8/layout/pyramid2"/>
    <dgm:cxn modelId="{9C40C626-C2E5-43BE-9958-2221352DD2F9}" type="presParOf" srcId="{045E3E85-EDF7-4002-A4B5-07332656F21A}" destId="{E2549839-4964-4AED-94EC-165CA8B54421}" srcOrd="1" destOrd="0" presId="urn:microsoft.com/office/officeart/2005/8/layout/pyramid2"/>
    <dgm:cxn modelId="{8F294FCB-BFCB-41E4-95A0-8A7790D0A32F}" type="presParOf" srcId="{045E3E85-EDF7-4002-A4B5-07332656F21A}" destId="{BA94A9DF-48E0-4189-BF44-7ECEFB1FB108}" srcOrd="2" destOrd="0" presId="urn:microsoft.com/office/officeart/2005/8/layout/pyramid2"/>
    <dgm:cxn modelId="{F1E72319-DA86-4107-9FA0-CDE245D5AC51}" type="presParOf" srcId="{045E3E85-EDF7-4002-A4B5-07332656F21A}" destId="{30BE28F4-EB18-4177-8882-8DBD8F0BE09B}" srcOrd="3" destOrd="0" presId="urn:microsoft.com/office/officeart/2005/8/layout/pyramid2"/>
    <dgm:cxn modelId="{5F06B70D-8811-4F56-B92B-26005BAFCA54}" type="presParOf" srcId="{045E3E85-EDF7-4002-A4B5-07332656F21A}" destId="{73CA441B-1B42-4B7C-B557-D16CD6423489}" srcOrd="4" destOrd="0" presId="urn:microsoft.com/office/officeart/2005/8/layout/pyramid2"/>
    <dgm:cxn modelId="{27C2D2C8-6DF1-4C2C-8751-1A07C51BE927}" type="presParOf" srcId="{045E3E85-EDF7-4002-A4B5-07332656F21A}" destId="{97513E62-9621-49A4-B872-0AA7EA36D878}"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7CB12AD-D9C7-4D32-8697-98A0451D68BD}" type="doc">
      <dgm:prSet loTypeId="urn:microsoft.com/office/officeart/2005/8/layout/list1" loCatId="list" qsTypeId="urn:microsoft.com/office/officeart/2005/8/quickstyle/simple1#6" qsCatId="simple" csTypeId="urn:microsoft.com/office/officeart/2005/8/colors/accent1_2#9" csCatId="accent1" phldr="1"/>
      <dgm:spPr/>
      <dgm:t>
        <a:bodyPr/>
        <a:lstStyle/>
        <a:p>
          <a:endParaRPr lang="en-US"/>
        </a:p>
      </dgm:t>
    </dgm:pt>
    <dgm:pt modelId="{3DD80D1D-8B3C-45EB-9902-B5204AA8F3B3}">
      <dgm:prSet custT="1"/>
      <dgm:spPr/>
      <dgm:t>
        <a:bodyPr/>
        <a:lstStyle/>
        <a:p>
          <a:pPr rtl="0"/>
          <a:r>
            <a:rPr lang="en-US" sz="1400" dirty="0"/>
            <a:t>The Dutch are skeptical about the value of leadership</a:t>
          </a:r>
          <a:endParaRPr lang="en-US" sz="1100" dirty="0"/>
        </a:p>
      </dgm:t>
    </dgm:pt>
    <dgm:pt modelId="{47E3FC0A-1DAC-4C09-873B-7A2F1AC9DBB7}" type="parTrans" cxnId="{099EFC78-C5B9-4359-8FD6-D84204E8B3EF}">
      <dgm:prSet/>
      <dgm:spPr/>
      <dgm:t>
        <a:bodyPr/>
        <a:lstStyle/>
        <a:p>
          <a:endParaRPr lang="en-US"/>
        </a:p>
      </dgm:t>
    </dgm:pt>
    <dgm:pt modelId="{C3935B7C-355A-4346-8BA4-BF0E7D2ECE2F}" type="sibTrans" cxnId="{099EFC78-C5B9-4359-8FD6-D84204E8B3EF}">
      <dgm:prSet/>
      <dgm:spPr/>
      <dgm:t>
        <a:bodyPr/>
        <a:lstStyle/>
        <a:p>
          <a:endParaRPr lang="en-US"/>
        </a:p>
      </dgm:t>
    </dgm:pt>
    <dgm:pt modelId="{83361058-29E9-44E1-AD7A-B5BFC3474A8F}">
      <dgm:prSet custT="1"/>
      <dgm:spPr/>
      <dgm:t>
        <a:bodyPr/>
        <a:lstStyle/>
        <a:p>
          <a:pPr rtl="0"/>
          <a:r>
            <a:rPr lang="en-US" sz="1400" dirty="0"/>
            <a:t>Arabs worship their leaders—as long as they are in power</a:t>
          </a:r>
        </a:p>
      </dgm:t>
    </dgm:pt>
    <dgm:pt modelId="{005EDDDE-7D0A-46B3-9655-C1B331B4AA4F}" type="parTrans" cxnId="{5035208F-1655-40FD-A1F7-8B8D2C98B98C}">
      <dgm:prSet/>
      <dgm:spPr/>
      <dgm:t>
        <a:bodyPr/>
        <a:lstStyle/>
        <a:p>
          <a:endParaRPr lang="en-US"/>
        </a:p>
      </dgm:t>
    </dgm:pt>
    <dgm:pt modelId="{FFBF4FEB-8FA5-406F-892B-9D3CB875CD00}" type="sibTrans" cxnId="{5035208F-1655-40FD-A1F7-8B8D2C98B98C}">
      <dgm:prSet/>
      <dgm:spPr/>
      <dgm:t>
        <a:bodyPr/>
        <a:lstStyle/>
        <a:p>
          <a:endParaRPr lang="en-US"/>
        </a:p>
      </dgm:t>
    </dgm:pt>
    <dgm:pt modelId="{7B0DCBA1-97C7-44F5-A35F-AB6596DCB6DA}">
      <dgm:prSet custT="1"/>
      <dgm:spPr/>
      <dgm:t>
        <a:bodyPr/>
        <a:lstStyle/>
        <a:p>
          <a:pPr rtl="0"/>
          <a:r>
            <a:rPr lang="en-US" sz="1400" dirty="0"/>
            <a:t>Malaysians expect their leaders to be humble, modest, and dignified</a:t>
          </a:r>
          <a:endParaRPr lang="en-US" sz="1100" dirty="0"/>
        </a:p>
      </dgm:t>
    </dgm:pt>
    <dgm:pt modelId="{D5E44502-6BCC-4876-B325-82A62A9AB62F}" type="parTrans" cxnId="{E4C8AE82-52A6-4E20-B66D-2ED40B75573A}">
      <dgm:prSet/>
      <dgm:spPr/>
      <dgm:t>
        <a:bodyPr/>
        <a:lstStyle/>
        <a:p>
          <a:endParaRPr lang="en-US"/>
        </a:p>
      </dgm:t>
    </dgm:pt>
    <dgm:pt modelId="{47D25FA4-C668-46AD-B946-71FFFC754B12}" type="sibTrans" cxnId="{E4C8AE82-52A6-4E20-B66D-2ED40B75573A}">
      <dgm:prSet/>
      <dgm:spPr/>
      <dgm:t>
        <a:bodyPr/>
        <a:lstStyle/>
        <a:p>
          <a:endParaRPr lang="en-US"/>
        </a:p>
      </dgm:t>
    </dgm:pt>
    <dgm:pt modelId="{96AD2F76-3240-4236-9F3F-C0DE6E9F9308}">
      <dgm:prSet custT="1"/>
      <dgm:spPr/>
      <dgm:t>
        <a:bodyPr/>
        <a:lstStyle/>
        <a:p>
          <a:pPr rtl="0"/>
          <a:r>
            <a:rPr lang="en-US" sz="1400" dirty="0"/>
            <a:t>The French expect leaders to be “cultivated”</a:t>
          </a:r>
        </a:p>
      </dgm:t>
    </dgm:pt>
    <dgm:pt modelId="{A71B344B-477C-407E-8445-17CEFEEF29DF}" type="parTrans" cxnId="{37EE5AA3-40B3-4442-911F-F41794B4DFCE}">
      <dgm:prSet/>
      <dgm:spPr/>
      <dgm:t>
        <a:bodyPr/>
        <a:lstStyle/>
        <a:p>
          <a:endParaRPr lang="en-US"/>
        </a:p>
      </dgm:t>
    </dgm:pt>
    <dgm:pt modelId="{F95D9CC3-37CF-42E0-997E-689BE1B69A90}" type="sibTrans" cxnId="{37EE5AA3-40B3-4442-911F-F41794B4DFCE}">
      <dgm:prSet/>
      <dgm:spPr/>
      <dgm:t>
        <a:bodyPr/>
        <a:lstStyle/>
        <a:p>
          <a:endParaRPr lang="en-US"/>
        </a:p>
      </dgm:t>
    </dgm:pt>
    <dgm:pt modelId="{7A5888C8-CC24-44A9-B7DF-6429F70B5220}" type="pres">
      <dgm:prSet presAssocID="{C7CB12AD-D9C7-4D32-8697-98A0451D68BD}" presName="linear" presStyleCnt="0">
        <dgm:presLayoutVars>
          <dgm:dir/>
          <dgm:animLvl val="lvl"/>
          <dgm:resizeHandles val="exact"/>
        </dgm:presLayoutVars>
      </dgm:prSet>
      <dgm:spPr/>
    </dgm:pt>
    <dgm:pt modelId="{8B38AFF4-C38D-483A-A5A4-91E93061B8C7}" type="pres">
      <dgm:prSet presAssocID="{3DD80D1D-8B3C-45EB-9902-B5204AA8F3B3}" presName="parentLin" presStyleCnt="0"/>
      <dgm:spPr/>
    </dgm:pt>
    <dgm:pt modelId="{A1B73D98-29B4-44C3-8ADB-91FA581154FF}" type="pres">
      <dgm:prSet presAssocID="{3DD80D1D-8B3C-45EB-9902-B5204AA8F3B3}" presName="parentLeftMargin" presStyleLbl="node1" presStyleIdx="0" presStyleCnt="4"/>
      <dgm:spPr/>
    </dgm:pt>
    <dgm:pt modelId="{D6A590C6-675E-4A8F-958D-73A8AE7557F2}" type="pres">
      <dgm:prSet presAssocID="{3DD80D1D-8B3C-45EB-9902-B5204AA8F3B3}" presName="parentText" presStyleLbl="node1" presStyleIdx="0" presStyleCnt="4" custScaleY="198624" custLinFactNeighborX="-10112" custLinFactNeighborY="44523">
        <dgm:presLayoutVars>
          <dgm:chMax val="0"/>
          <dgm:bulletEnabled val="1"/>
        </dgm:presLayoutVars>
      </dgm:prSet>
      <dgm:spPr/>
    </dgm:pt>
    <dgm:pt modelId="{0E20384E-2AF7-423E-81F7-060EE2E7C1EB}" type="pres">
      <dgm:prSet presAssocID="{3DD80D1D-8B3C-45EB-9902-B5204AA8F3B3}" presName="negativeSpace" presStyleCnt="0"/>
      <dgm:spPr/>
    </dgm:pt>
    <dgm:pt modelId="{FFAC757B-17C9-4777-A0E5-6283CC4DF184}" type="pres">
      <dgm:prSet presAssocID="{3DD80D1D-8B3C-45EB-9902-B5204AA8F3B3}" presName="childText" presStyleLbl="conFgAcc1" presStyleIdx="0" presStyleCnt="4" custScaleX="84270" custScaleY="251017" custLinFactY="-18050" custLinFactNeighborY="-100000">
        <dgm:presLayoutVars>
          <dgm:bulletEnabled val="1"/>
        </dgm:presLayoutVars>
      </dgm:prSet>
      <dgm:spPr/>
    </dgm:pt>
    <dgm:pt modelId="{93F54926-55B8-4C27-A623-64EBE2477F0C}" type="pres">
      <dgm:prSet presAssocID="{C3935B7C-355A-4346-8BA4-BF0E7D2ECE2F}" presName="spaceBetweenRectangles" presStyleCnt="0"/>
      <dgm:spPr/>
    </dgm:pt>
    <dgm:pt modelId="{03330FC7-919E-4DA9-AF13-9FF9F8E4C9C7}" type="pres">
      <dgm:prSet presAssocID="{83361058-29E9-44E1-AD7A-B5BFC3474A8F}" presName="parentLin" presStyleCnt="0"/>
      <dgm:spPr/>
    </dgm:pt>
    <dgm:pt modelId="{DAA4A5A2-E570-405F-A641-1EF665C54C93}" type="pres">
      <dgm:prSet presAssocID="{83361058-29E9-44E1-AD7A-B5BFC3474A8F}" presName="parentLeftMargin" presStyleLbl="node1" presStyleIdx="0" presStyleCnt="4"/>
      <dgm:spPr/>
    </dgm:pt>
    <dgm:pt modelId="{EAAD02EB-7391-43D8-9EC1-D50A8F5C7A31}" type="pres">
      <dgm:prSet presAssocID="{83361058-29E9-44E1-AD7A-B5BFC3474A8F}" presName="parentText" presStyleLbl="node1" presStyleIdx="1" presStyleCnt="4" custScaleY="195560" custLinFactNeighborX="-10112" custLinFactNeighborY="15320">
        <dgm:presLayoutVars>
          <dgm:chMax val="0"/>
          <dgm:bulletEnabled val="1"/>
        </dgm:presLayoutVars>
      </dgm:prSet>
      <dgm:spPr/>
    </dgm:pt>
    <dgm:pt modelId="{DF0E47DF-B3C0-4D0F-8F16-973C878E22B9}" type="pres">
      <dgm:prSet presAssocID="{83361058-29E9-44E1-AD7A-B5BFC3474A8F}" presName="negativeSpace" presStyleCnt="0"/>
      <dgm:spPr/>
    </dgm:pt>
    <dgm:pt modelId="{636507EF-1551-4E25-BCE5-682528B8FE22}" type="pres">
      <dgm:prSet presAssocID="{83361058-29E9-44E1-AD7A-B5BFC3474A8F}" presName="childText" presStyleLbl="conFgAcc1" presStyleIdx="1" presStyleCnt="4" custScaleX="84268" custScaleY="223642" custLinFactY="-79888" custLinFactNeighborY="-100000">
        <dgm:presLayoutVars>
          <dgm:bulletEnabled val="1"/>
        </dgm:presLayoutVars>
      </dgm:prSet>
      <dgm:spPr/>
    </dgm:pt>
    <dgm:pt modelId="{DF4776BD-8265-4787-83D7-763900BE5EB1}" type="pres">
      <dgm:prSet presAssocID="{FFBF4FEB-8FA5-406F-892B-9D3CB875CD00}" presName="spaceBetweenRectangles" presStyleCnt="0"/>
      <dgm:spPr/>
    </dgm:pt>
    <dgm:pt modelId="{7EB9A518-A695-4DAB-B562-68038B1BCCB4}" type="pres">
      <dgm:prSet presAssocID="{7B0DCBA1-97C7-44F5-A35F-AB6596DCB6DA}" presName="parentLin" presStyleCnt="0"/>
      <dgm:spPr/>
    </dgm:pt>
    <dgm:pt modelId="{DD9BEEB6-1841-49F6-9993-2250ABBBE433}" type="pres">
      <dgm:prSet presAssocID="{7B0DCBA1-97C7-44F5-A35F-AB6596DCB6DA}" presName="parentLeftMargin" presStyleLbl="node1" presStyleIdx="1" presStyleCnt="4"/>
      <dgm:spPr/>
    </dgm:pt>
    <dgm:pt modelId="{D21373CC-C4D3-4F1A-9809-67BF73A391D0}" type="pres">
      <dgm:prSet presAssocID="{7B0DCBA1-97C7-44F5-A35F-AB6596DCB6DA}" presName="parentText" presStyleLbl="node1" presStyleIdx="2" presStyleCnt="4" custScaleY="189432" custLinFactNeighborX="-10112" custLinFactNeighborY="-42457">
        <dgm:presLayoutVars>
          <dgm:chMax val="0"/>
          <dgm:bulletEnabled val="1"/>
        </dgm:presLayoutVars>
      </dgm:prSet>
      <dgm:spPr/>
    </dgm:pt>
    <dgm:pt modelId="{C8DFB92D-26BD-402F-86A5-6C7E2B9D9B33}" type="pres">
      <dgm:prSet presAssocID="{7B0DCBA1-97C7-44F5-A35F-AB6596DCB6DA}" presName="negativeSpace" presStyleCnt="0"/>
      <dgm:spPr/>
    </dgm:pt>
    <dgm:pt modelId="{78B11E59-6FDC-4864-942F-E5B35B65A3F7}" type="pres">
      <dgm:prSet presAssocID="{7B0DCBA1-97C7-44F5-A35F-AB6596DCB6DA}" presName="childText" presStyleLbl="conFgAcc1" presStyleIdx="2" presStyleCnt="4" custScaleX="84269" custScaleY="194070" custLinFactY="-100000" custLinFactNeighborY="-142813">
        <dgm:presLayoutVars>
          <dgm:bulletEnabled val="1"/>
        </dgm:presLayoutVars>
      </dgm:prSet>
      <dgm:spPr/>
    </dgm:pt>
    <dgm:pt modelId="{59ABEC71-7382-473F-B810-D3F87CF582C6}" type="pres">
      <dgm:prSet presAssocID="{47D25FA4-C668-46AD-B946-71FFFC754B12}" presName="spaceBetweenRectangles" presStyleCnt="0"/>
      <dgm:spPr/>
    </dgm:pt>
    <dgm:pt modelId="{488A2A19-8F6C-416D-868E-E2404797C074}" type="pres">
      <dgm:prSet presAssocID="{96AD2F76-3240-4236-9F3F-C0DE6E9F9308}" presName="parentLin" presStyleCnt="0"/>
      <dgm:spPr/>
    </dgm:pt>
    <dgm:pt modelId="{213D3954-1F00-43EA-879F-FE15C07018DF}" type="pres">
      <dgm:prSet presAssocID="{96AD2F76-3240-4236-9F3F-C0DE6E9F9308}" presName="parentLeftMargin" presStyleLbl="node1" presStyleIdx="2" presStyleCnt="4"/>
      <dgm:spPr/>
    </dgm:pt>
    <dgm:pt modelId="{CAF3AA78-8F14-419B-9E27-168B98B7FD1F}" type="pres">
      <dgm:prSet presAssocID="{96AD2F76-3240-4236-9F3F-C0DE6E9F9308}" presName="parentText" presStyleLbl="node1" presStyleIdx="3" presStyleCnt="4" custScaleX="105457" custScaleY="214441" custLinFactNeighborX="12470" custLinFactNeighborY="-60789">
        <dgm:presLayoutVars>
          <dgm:chMax val="0"/>
          <dgm:bulletEnabled val="1"/>
        </dgm:presLayoutVars>
      </dgm:prSet>
      <dgm:spPr/>
    </dgm:pt>
    <dgm:pt modelId="{FD72785E-2AA9-49A3-AD25-3F555C703C61}" type="pres">
      <dgm:prSet presAssocID="{96AD2F76-3240-4236-9F3F-C0DE6E9F9308}" presName="negativeSpace" presStyleCnt="0"/>
      <dgm:spPr/>
    </dgm:pt>
    <dgm:pt modelId="{25CADB78-62DC-49CC-8758-D1CE772871E6}" type="pres">
      <dgm:prSet presAssocID="{96AD2F76-3240-4236-9F3F-C0DE6E9F9308}" presName="childText" presStyleLbl="conFgAcc1" presStyleIdx="3" presStyleCnt="4" custScaleX="82023" custScaleY="182622" custLinFactY="-95312" custLinFactNeighborX="1124" custLinFactNeighborY="-100000">
        <dgm:presLayoutVars>
          <dgm:bulletEnabled val="1"/>
        </dgm:presLayoutVars>
      </dgm:prSet>
      <dgm:spPr/>
    </dgm:pt>
  </dgm:ptLst>
  <dgm:cxnLst>
    <dgm:cxn modelId="{B885BE01-732C-4949-B8A0-09051D7D3BED}" type="presOf" srcId="{3DD80D1D-8B3C-45EB-9902-B5204AA8F3B3}" destId="{A1B73D98-29B4-44C3-8ADB-91FA581154FF}" srcOrd="0" destOrd="0" presId="urn:microsoft.com/office/officeart/2005/8/layout/list1"/>
    <dgm:cxn modelId="{3B93B924-27C2-45C8-8D06-60D8BDBA4630}" type="presOf" srcId="{3DD80D1D-8B3C-45EB-9902-B5204AA8F3B3}" destId="{D6A590C6-675E-4A8F-958D-73A8AE7557F2}" srcOrd="1" destOrd="0" presId="urn:microsoft.com/office/officeart/2005/8/layout/list1"/>
    <dgm:cxn modelId="{099EFC78-C5B9-4359-8FD6-D84204E8B3EF}" srcId="{C7CB12AD-D9C7-4D32-8697-98A0451D68BD}" destId="{3DD80D1D-8B3C-45EB-9902-B5204AA8F3B3}" srcOrd="0" destOrd="0" parTransId="{47E3FC0A-1DAC-4C09-873B-7A2F1AC9DBB7}" sibTransId="{C3935B7C-355A-4346-8BA4-BF0E7D2ECE2F}"/>
    <dgm:cxn modelId="{E4C8AE82-52A6-4E20-B66D-2ED40B75573A}" srcId="{C7CB12AD-D9C7-4D32-8697-98A0451D68BD}" destId="{7B0DCBA1-97C7-44F5-A35F-AB6596DCB6DA}" srcOrd="2" destOrd="0" parTransId="{D5E44502-6BCC-4876-B325-82A62A9AB62F}" sibTransId="{47D25FA4-C668-46AD-B946-71FFFC754B12}"/>
    <dgm:cxn modelId="{5035208F-1655-40FD-A1F7-8B8D2C98B98C}" srcId="{C7CB12AD-D9C7-4D32-8697-98A0451D68BD}" destId="{83361058-29E9-44E1-AD7A-B5BFC3474A8F}" srcOrd="1" destOrd="0" parTransId="{005EDDDE-7D0A-46B3-9655-C1B331B4AA4F}" sibTransId="{FFBF4FEB-8FA5-406F-892B-9D3CB875CD00}"/>
    <dgm:cxn modelId="{37EE5AA3-40B3-4442-911F-F41794B4DFCE}" srcId="{C7CB12AD-D9C7-4D32-8697-98A0451D68BD}" destId="{96AD2F76-3240-4236-9F3F-C0DE6E9F9308}" srcOrd="3" destOrd="0" parTransId="{A71B344B-477C-407E-8445-17CEFEEF29DF}" sibTransId="{F95D9CC3-37CF-42E0-997E-689BE1B69A90}"/>
    <dgm:cxn modelId="{13683CAC-D27C-40E7-B79B-8AAFE78FCB3F}" type="presOf" srcId="{C7CB12AD-D9C7-4D32-8697-98A0451D68BD}" destId="{7A5888C8-CC24-44A9-B7DF-6429F70B5220}" srcOrd="0" destOrd="0" presId="urn:microsoft.com/office/officeart/2005/8/layout/list1"/>
    <dgm:cxn modelId="{B2B61BAE-8DF1-4EC3-96EE-C75BA9783E33}" type="presOf" srcId="{96AD2F76-3240-4236-9F3F-C0DE6E9F9308}" destId="{213D3954-1F00-43EA-879F-FE15C07018DF}" srcOrd="0" destOrd="0" presId="urn:microsoft.com/office/officeart/2005/8/layout/list1"/>
    <dgm:cxn modelId="{58C243BA-7A35-44D2-95F3-691369D494DF}" type="presOf" srcId="{83361058-29E9-44E1-AD7A-B5BFC3474A8F}" destId="{DAA4A5A2-E570-405F-A641-1EF665C54C93}" srcOrd="0" destOrd="0" presId="urn:microsoft.com/office/officeart/2005/8/layout/list1"/>
    <dgm:cxn modelId="{5B84EECD-9F14-44DB-8996-BF4640CE8356}" type="presOf" srcId="{83361058-29E9-44E1-AD7A-B5BFC3474A8F}" destId="{EAAD02EB-7391-43D8-9EC1-D50A8F5C7A31}" srcOrd="1" destOrd="0" presId="urn:microsoft.com/office/officeart/2005/8/layout/list1"/>
    <dgm:cxn modelId="{79CF87EA-DB21-4BA4-A5FD-0871FDDC8EE2}" type="presOf" srcId="{96AD2F76-3240-4236-9F3F-C0DE6E9F9308}" destId="{CAF3AA78-8F14-419B-9E27-168B98B7FD1F}" srcOrd="1" destOrd="0" presId="urn:microsoft.com/office/officeart/2005/8/layout/list1"/>
    <dgm:cxn modelId="{AFF8EBED-1A83-4B78-B101-AA1EE9DD28F0}" type="presOf" srcId="{7B0DCBA1-97C7-44F5-A35F-AB6596DCB6DA}" destId="{D21373CC-C4D3-4F1A-9809-67BF73A391D0}" srcOrd="1" destOrd="0" presId="urn:microsoft.com/office/officeart/2005/8/layout/list1"/>
    <dgm:cxn modelId="{77597AFB-C02E-442A-834B-5158DE104833}" type="presOf" srcId="{7B0DCBA1-97C7-44F5-A35F-AB6596DCB6DA}" destId="{DD9BEEB6-1841-49F6-9993-2250ABBBE433}" srcOrd="0" destOrd="0" presId="urn:microsoft.com/office/officeart/2005/8/layout/list1"/>
    <dgm:cxn modelId="{BF25BAFE-4C2F-4FD0-9C8E-A569AB12290A}" type="presParOf" srcId="{7A5888C8-CC24-44A9-B7DF-6429F70B5220}" destId="{8B38AFF4-C38D-483A-A5A4-91E93061B8C7}" srcOrd="0" destOrd="0" presId="urn:microsoft.com/office/officeart/2005/8/layout/list1"/>
    <dgm:cxn modelId="{DB78D002-72AB-49D9-BBAA-5F583C050B25}" type="presParOf" srcId="{8B38AFF4-C38D-483A-A5A4-91E93061B8C7}" destId="{A1B73D98-29B4-44C3-8ADB-91FA581154FF}" srcOrd="0" destOrd="0" presId="urn:microsoft.com/office/officeart/2005/8/layout/list1"/>
    <dgm:cxn modelId="{D4309DB2-8358-409B-B526-0131357D9D96}" type="presParOf" srcId="{8B38AFF4-C38D-483A-A5A4-91E93061B8C7}" destId="{D6A590C6-675E-4A8F-958D-73A8AE7557F2}" srcOrd="1" destOrd="0" presId="urn:microsoft.com/office/officeart/2005/8/layout/list1"/>
    <dgm:cxn modelId="{B00B6E94-4A23-4FE8-A93F-72CF5F6AC14B}" type="presParOf" srcId="{7A5888C8-CC24-44A9-B7DF-6429F70B5220}" destId="{0E20384E-2AF7-423E-81F7-060EE2E7C1EB}" srcOrd="1" destOrd="0" presId="urn:microsoft.com/office/officeart/2005/8/layout/list1"/>
    <dgm:cxn modelId="{B75C3C1B-1E5D-4039-9EE2-24B1AEE85AA1}" type="presParOf" srcId="{7A5888C8-CC24-44A9-B7DF-6429F70B5220}" destId="{FFAC757B-17C9-4777-A0E5-6283CC4DF184}" srcOrd="2" destOrd="0" presId="urn:microsoft.com/office/officeart/2005/8/layout/list1"/>
    <dgm:cxn modelId="{5C4C9D9A-33D2-44AD-8CB8-626686DCFBA8}" type="presParOf" srcId="{7A5888C8-CC24-44A9-B7DF-6429F70B5220}" destId="{93F54926-55B8-4C27-A623-64EBE2477F0C}" srcOrd="3" destOrd="0" presId="urn:microsoft.com/office/officeart/2005/8/layout/list1"/>
    <dgm:cxn modelId="{8CF2FEF2-10E7-4C57-A176-30EADA03E857}" type="presParOf" srcId="{7A5888C8-CC24-44A9-B7DF-6429F70B5220}" destId="{03330FC7-919E-4DA9-AF13-9FF9F8E4C9C7}" srcOrd="4" destOrd="0" presId="urn:microsoft.com/office/officeart/2005/8/layout/list1"/>
    <dgm:cxn modelId="{E112165B-DB39-40BB-B2F0-F007E4A1E605}" type="presParOf" srcId="{03330FC7-919E-4DA9-AF13-9FF9F8E4C9C7}" destId="{DAA4A5A2-E570-405F-A641-1EF665C54C93}" srcOrd="0" destOrd="0" presId="urn:microsoft.com/office/officeart/2005/8/layout/list1"/>
    <dgm:cxn modelId="{F3827DA1-2D31-4675-9C1F-A5E6F6A1E166}" type="presParOf" srcId="{03330FC7-919E-4DA9-AF13-9FF9F8E4C9C7}" destId="{EAAD02EB-7391-43D8-9EC1-D50A8F5C7A31}" srcOrd="1" destOrd="0" presId="urn:microsoft.com/office/officeart/2005/8/layout/list1"/>
    <dgm:cxn modelId="{D04897B5-82F3-4FF2-9126-75EE7D186A35}" type="presParOf" srcId="{7A5888C8-CC24-44A9-B7DF-6429F70B5220}" destId="{DF0E47DF-B3C0-4D0F-8F16-973C878E22B9}" srcOrd="5" destOrd="0" presId="urn:microsoft.com/office/officeart/2005/8/layout/list1"/>
    <dgm:cxn modelId="{F41DFB29-D764-40AD-A1B0-6AC2863A3D54}" type="presParOf" srcId="{7A5888C8-CC24-44A9-B7DF-6429F70B5220}" destId="{636507EF-1551-4E25-BCE5-682528B8FE22}" srcOrd="6" destOrd="0" presId="urn:microsoft.com/office/officeart/2005/8/layout/list1"/>
    <dgm:cxn modelId="{1332C716-9C80-47E7-957F-B54F1C99FF2D}" type="presParOf" srcId="{7A5888C8-CC24-44A9-B7DF-6429F70B5220}" destId="{DF4776BD-8265-4787-83D7-763900BE5EB1}" srcOrd="7" destOrd="0" presId="urn:microsoft.com/office/officeart/2005/8/layout/list1"/>
    <dgm:cxn modelId="{147C3E8E-3A34-4786-86EE-132144264EAF}" type="presParOf" srcId="{7A5888C8-CC24-44A9-B7DF-6429F70B5220}" destId="{7EB9A518-A695-4DAB-B562-68038B1BCCB4}" srcOrd="8" destOrd="0" presId="urn:microsoft.com/office/officeart/2005/8/layout/list1"/>
    <dgm:cxn modelId="{24FD6BD9-F7F4-4A5D-9C11-7EEEFFEC3371}" type="presParOf" srcId="{7EB9A518-A695-4DAB-B562-68038B1BCCB4}" destId="{DD9BEEB6-1841-49F6-9993-2250ABBBE433}" srcOrd="0" destOrd="0" presId="urn:microsoft.com/office/officeart/2005/8/layout/list1"/>
    <dgm:cxn modelId="{0C2221F1-D481-477D-9037-E626F1D149FE}" type="presParOf" srcId="{7EB9A518-A695-4DAB-B562-68038B1BCCB4}" destId="{D21373CC-C4D3-4F1A-9809-67BF73A391D0}" srcOrd="1" destOrd="0" presId="urn:microsoft.com/office/officeart/2005/8/layout/list1"/>
    <dgm:cxn modelId="{15E975A3-33B8-4744-B005-A0928BB99AEC}" type="presParOf" srcId="{7A5888C8-CC24-44A9-B7DF-6429F70B5220}" destId="{C8DFB92D-26BD-402F-86A5-6C7E2B9D9B33}" srcOrd="9" destOrd="0" presId="urn:microsoft.com/office/officeart/2005/8/layout/list1"/>
    <dgm:cxn modelId="{2A67F626-F93F-4F38-A520-21BF410ACA35}" type="presParOf" srcId="{7A5888C8-CC24-44A9-B7DF-6429F70B5220}" destId="{78B11E59-6FDC-4864-942F-E5B35B65A3F7}" srcOrd="10" destOrd="0" presId="urn:microsoft.com/office/officeart/2005/8/layout/list1"/>
    <dgm:cxn modelId="{3E5AA6D6-53F2-452B-AF00-6B8C99B6F4C2}" type="presParOf" srcId="{7A5888C8-CC24-44A9-B7DF-6429F70B5220}" destId="{59ABEC71-7382-473F-B810-D3F87CF582C6}" srcOrd="11" destOrd="0" presId="urn:microsoft.com/office/officeart/2005/8/layout/list1"/>
    <dgm:cxn modelId="{12FFA249-BA58-4D6C-95F2-1C06D0640E66}" type="presParOf" srcId="{7A5888C8-CC24-44A9-B7DF-6429F70B5220}" destId="{488A2A19-8F6C-416D-868E-E2404797C074}" srcOrd="12" destOrd="0" presId="urn:microsoft.com/office/officeart/2005/8/layout/list1"/>
    <dgm:cxn modelId="{6C22DD3F-7E61-45F4-8360-0D8CDF019433}" type="presParOf" srcId="{488A2A19-8F6C-416D-868E-E2404797C074}" destId="{213D3954-1F00-43EA-879F-FE15C07018DF}" srcOrd="0" destOrd="0" presId="urn:microsoft.com/office/officeart/2005/8/layout/list1"/>
    <dgm:cxn modelId="{6701BEB9-FE21-491C-AEC9-7706BFE84F6C}" type="presParOf" srcId="{488A2A19-8F6C-416D-868E-E2404797C074}" destId="{CAF3AA78-8F14-419B-9E27-168B98B7FD1F}" srcOrd="1" destOrd="0" presId="urn:microsoft.com/office/officeart/2005/8/layout/list1"/>
    <dgm:cxn modelId="{AAB42EF9-9295-4B7F-8929-A4F529B64838}" type="presParOf" srcId="{7A5888C8-CC24-44A9-B7DF-6429F70B5220}" destId="{FD72785E-2AA9-49A3-AD25-3F555C703C61}" srcOrd="13" destOrd="0" presId="urn:microsoft.com/office/officeart/2005/8/layout/list1"/>
    <dgm:cxn modelId="{966F9BC1-65E1-4D26-B945-45919FF74BD3}" type="presParOf" srcId="{7A5888C8-CC24-44A9-B7DF-6429F70B5220}" destId="{25CADB78-62DC-49CC-8758-D1CE772871E6}"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C0A7108-3329-4A2F-B815-1FAC9E7857BB}" type="doc">
      <dgm:prSet loTypeId="urn:microsoft.com/office/officeart/2005/8/layout/pyramid4" loCatId="pyramid" qsTypeId="urn:microsoft.com/office/officeart/2005/8/quickstyle/simple5" qsCatId="simple" csTypeId="urn:microsoft.com/office/officeart/2005/8/colors/accent1_2#10" csCatId="accent1"/>
      <dgm:spPr/>
      <dgm:t>
        <a:bodyPr/>
        <a:lstStyle/>
        <a:p>
          <a:endParaRPr lang="en-US"/>
        </a:p>
      </dgm:t>
    </dgm:pt>
    <dgm:pt modelId="{97B0810C-E7AE-494F-A40A-9A154A7FC166}">
      <dgm:prSet/>
      <dgm:spPr/>
      <dgm:t>
        <a:bodyPr/>
        <a:lstStyle/>
        <a:p>
          <a:pPr rtl="0"/>
          <a:r>
            <a:rPr lang="en-US" dirty="0"/>
            <a:t>Trustworthiness </a:t>
          </a:r>
        </a:p>
      </dgm:t>
    </dgm:pt>
    <dgm:pt modelId="{398EE6E4-ED38-4AD6-B1B3-BDFB5CD00A1F}" type="parTrans" cxnId="{3987B8AA-2604-4122-9172-30570A7A5668}">
      <dgm:prSet/>
      <dgm:spPr/>
      <dgm:t>
        <a:bodyPr/>
        <a:lstStyle/>
        <a:p>
          <a:endParaRPr lang="en-US"/>
        </a:p>
      </dgm:t>
    </dgm:pt>
    <dgm:pt modelId="{9AF9BE4B-74F2-4748-83E6-93EFF9283056}" type="sibTrans" cxnId="{3987B8AA-2604-4122-9172-30570A7A5668}">
      <dgm:prSet/>
      <dgm:spPr/>
      <dgm:t>
        <a:bodyPr/>
        <a:lstStyle/>
        <a:p>
          <a:endParaRPr lang="en-US"/>
        </a:p>
      </dgm:t>
    </dgm:pt>
    <dgm:pt modelId="{532DF65F-47B8-4150-941D-9EFB7DC71B85}">
      <dgm:prSet/>
      <dgm:spPr/>
      <dgm:t>
        <a:bodyPr/>
        <a:lstStyle/>
        <a:p>
          <a:pPr rtl="0"/>
          <a:r>
            <a:rPr lang="en-US" dirty="0"/>
            <a:t>Visionary </a:t>
          </a:r>
        </a:p>
      </dgm:t>
    </dgm:pt>
    <dgm:pt modelId="{5B280856-DB0D-45CC-845F-6D11AE3865CC}" type="parTrans" cxnId="{31EC520B-364F-4B09-BB1B-BD6EFAFA1288}">
      <dgm:prSet/>
      <dgm:spPr/>
      <dgm:t>
        <a:bodyPr/>
        <a:lstStyle/>
        <a:p>
          <a:endParaRPr lang="en-US"/>
        </a:p>
      </dgm:t>
    </dgm:pt>
    <dgm:pt modelId="{1BE0AD83-595A-484A-B5BA-6AC386DB8632}" type="sibTrans" cxnId="{31EC520B-364F-4B09-BB1B-BD6EFAFA1288}">
      <dgm:prSet/>
      <dgm:spPr/>
      <dgm:t>
        <a:bodyPr/>
        <a:lstStyle/>
        <a:p>
          <a:endParaRPr lang="en-US"/>
        </a:p>
      </dgm:t>
    </dgm:pt>
    <dgm:pt modelId="{56A7C07A-E9C3-4FA1-B8CB-01DC9066C6A5}">
      <dgm:prSet/>
      <dgm:spPr/>
      <dgm:t>
        <a:bodyPr/>
        <a:lstStyle/>
        <a:p>
          <a:pPr rtl="0"/>
          <a:r>
            <a:rPr lang="en-US" dirty="0"/>
            <a:t>Inspirational and motivating </a:t>
          </a:r>
        </a:p>
      </dgm:t>
    </dgm:pt>
    <dgm:pt modelId="{68C5114F-2741-455B-8C5F-2DDFFAE12F85}" type="parTrans" cxnId="{B711A9C7-91BE-4CE6-A3A4-03937ACAB67E}">
      <dgm:prSet/>
      <dgm:spPr/>
      <dgm:t>
        <a:bodyPr/>
        <a:lstStyle/>
        <a:p>
          <a:endParaRPr lang="en-US"/>
        </a:p>
      </dgm:t>
    </dgm:pt>
    <dgm:pt modelId="{C49E0CB4-BED9-4AC9-A74F-E189BE5BABD3}" type="sibTrans" cxnId="{B711A9C7-91BE-4CE6-A3A4-03937ACAB67E}">
      <dgm:prSet/>
      <dgm:spPr/>
      <dgm:t>
        <a:bodyPr/>
        <a:lstStyle/>
        <a:p>
          <a:endParaRPr lang="en-US"/>
        </a:p>
      </dgm:t>
    </dgm:pt>
    <dgm:pt modelId="{19CB050E-7B8B-4146-BBB8-6EE22C84EF8A}">
      <dgm:prSet/>
      <dgm:spPr/>
      <dgm:t>
        <a:bodyPr/>
        <a:lstStyle/>
        <a:p>
          <a:pPr rtl="0"/>
          <a:r>
            <a:rPr lang="en-US" dirty="0"/>
            <a:t>Communicative</a:t>
          </a:r>
        </a:p>
      </dgm:t>
    </dgm:pt>
    <dgm:pt modelId="{C848B4A7-9A5E-45DF-8284-4B49DAA5BA4C}" type="parTrans" cxnId="{2399CCAC-3D86-4A57-8845-6B9A551FDD3D}">
      <dgm:prSet/>
      <dgm:spPr/>
      <dgm:t>
        <a:bodyPr/>
        <a:lstStyle/>
        <a:p>
          <a:endParaRPr lang="en-US"/>
        </a:p>
      </dgm:t>
    </dgm:pt>
    <dgm:pt modelId="{ABA557EE-6FF3-499F-823B-119B01D1B59A}" type="sibTrans" cxnId="{2399CCAC-3D86-4A57-8845-6B9A551FDD3D}">
      <dgm:prSet/>
      <dgm:spPr/>
      <dgm:t>
        <a:bodyPr/>
        <a:lstStyle/>
        <a:p>
          <a:endParaRPr lang="en-US"/>
        </a:p>
      </dgm:t>
    </dgm:pt>
    <dgm:pt modelId="{6BFC254E-0519-49C4-BCB7-DD637AE2BF66}" type="pres">
      <dgm:prSet presAssocID="{DC0A7108-3329-4A2F-B815-1FAC9E7857BB}" presName="compositeShape" presStyleCnt="0">
        <dgm:presLayoutVars>
          <dgm:chMax val="9"/>
          <dgm:dir/>
          <dgm:resizeHandles val="exact"/>
        </dgm:presLayoutVars>
      </dgm:prSet>
      <dgm:spPr/>
    </dgm:pt>
    <dgm:pt modelId="{92849435-F65F-4A89-97DC-8C3916678DE6}" type="pres">
      <dgm:prSet presAssocID="{DC0A7108-3329-4A2F-B815-1FAC9E7857BB}" presName="triangle1" presStyleLbl="node1" presStyleIdx="0" presStyleCnt="4">
        <dgm:presLayoutVars>
          <dgm:bulletEnabled val="1"/>
        </dgm:presLayoutVars>
      </dgm:prSet>
      <dgm:spPr/>
    </dgm:pt>
    <dgm:pt modelId="{E87ECDA6-BB25-4405-BB6A-3C26FAED0E14}" type="pres">
      <dgm:prSet presAssocID="{DC0A7108-3329-4A2F-B815-1FAC9E7857BB}" presName="triangle2" presStyleLbl="node1" presStyleIdx="1" presStyleCnt="4">
        <dgm:presLayoutVars>
          <dgm:bulletEnabled val="1"/>
        </dgm:presLayoutVars>
      </dgm:prSet>
      <dgm:spPr/>
    </dgm:pt>
    <dgm:pt modelId="{0E900F6E-1D8C-4FC5-AEE9-00A389A82721}" type="pres">
      <dgm:prSet presAssocID="{DC0A7108-3329-4A2F-B815-1FAC9E7857BB}" presName="triangle3" presStyleLbl="node1" presStyleIdx="2" presStyleCnt="4">
        <dgm:presLayoutVars>
          <dgm:bulletEnabled val="1"/>
        </dgm:presLayoutVars>
      </dgm:prSet>
      <dgm:spPr/>
    </dgm:pt>
    <dgm:pt modelId="{7088DACC-4181-4F32-A7A3-CB0F007B3B66}" type="pres">
      <dgm:prSet presAssocID="{DC0A7108-3329-4A2F-B815-1FAC9E7857BB}" presName="triangle4" presStyleLbl="node1" presStyleIdx="3" presStyleCnt="4">
        <dgm:presLayoutVars>
          <dgm:bulletEnabled val="1"/>
        </dgm:presLayoutVars>
      </dgm:prSet>
      <dgm:spPr/>
    </dgm:pt>
  </dgm:ptLst>
  <dgm:cxnLst>
    <dgm:cxn modelId="{31EC520B-364F-4B09-BB1B-BD6EFAFA1288}" srcId="{DC0A7108-3329-4A2F-B815-1FAC9E7857BB}" destId="{532DF65F-47B8-4150-941D-9EFB7DC71B85}" srcOrd="1" destOrd="0" parTransId="{5B280856-DB0D-45CC-845F-6D11AE3865CC}" sibTransId="{1BE0AD83-595A-484A-B5BA-6AC386DB8632}"/>
    <dgm:cxn modelId="{316D0521-5D21-4519-8059-420B0104D32C}" type="presOf" srcId="{532DF65F-47B8-4150-941D-9EFB7DC71B85}" destId="{E87ECDA6-BB25-4405-BB6A-3C26FAED0E14}" srcOrd="0" destOrd="0" presId="urn:microsoft.com/office/officeart/2005/8/layout/pyramid4"/>
    <dgm:cxn modelId="{59419671-37E8-4A20-9FF2-524A35FEC623}" type="presOf" srcId="{56A7C07A-E9C3-4FA1-B8CB-01DC9066C6A5}" destId="{0E900F6E-1D8C-4FC5-AEE9-00A389A82721}" srcOrd="0" destOrd="0" presId="urn:microsoft.com/office/officeart/2005/8/layout/pyramid4"/>
    <dgm:cxn modelId="{91EF7999-2A39-403E-859A-186E4C1355F0}" type="presOf" srcId="{DC0A7108-3329-4A2F-B815-1FAC9E7857BB}" destId="{6BFC254E-0519-49C4-BCB7-DD637AE2BF66}" srcOrd="0" destOrd="0" presId="urn:microsoft.com/office/officeart/2005/8/layout/pyramid4"/>
    <dgm:cxn modelId="{3987B8AA-2604-4122-9172-30570A7A5668}" srcId="{DC0A7108-3329-4A2F-B815-1FAC9E7857BB}" destId="{97B0810C-E7AE-494F-A40A-9A154A7FC166}" srcOrd="0" destOrd="0" parTransId="{398EE6E4-ED38-4AD6-B1B3-BDFB5CD00A1F}" sibTransId="{9AF9BE4B-74F2-4748-83E6-93EFF9283056}"/>
    <dgm:cxn modelId="{2399CCAC-3D86-4A57-8845-6B9A551FDD3D}" srcId="{DC0A7108-3329-4A2F-B815-1FAC9E7857BB}" destId="{19CB050E-7B8B-4146-BBB8-6EE22C84EF8A}" srcOrd="3" destOrd="0" parTransId="{C848B4A7-9A5E-45DF-8284-4B49DAA5BA4C}" sibTransId="{ABA557EE-6FF3-499F-823B-119B01D1B59A}"/>
    <dgm:cxn modelId="{995B8FB4-2DFD-4DDD-8C60-2785A5779189}" type="presOf" srcId="{19CB050E-7B8B-4146-BBB8-6EE22C84EF8A}" destId="{7088DACC-4181-4F32-A7A3-CB0F007B3B66}" srcOrd="0" destOrd="0" presId="urn:microsoft.com/office/officeart/2005/8/layout/pyramid4"/>
    <dgm:cxn modelId="{B711A9C7-91BE-4CE6-A3A4-03937ACAB67E}" srcId="{DC0A7108-3329-4A2F-B815-1FAC9E7857BB}" destId="{56A7C07A-E9C3-4FA1-B8CB-01DC9066C6A5}" srcOrd="2" destOrd="0" parTransId="{68C5114F-2741-455B-8C5F-2DDFFAE12F85}" sibTransId="{C49E0CB4-BED9-4AC9-A74F-E189BE5BABD3}"/>
    <dgm:cxn modelId="{4A0443F9-885A-43F8-B8C6-9DD7D55AADA6}" type="presOf" srcId="{97B0810C-E7AE-494F-A40A-9A154A7FC166}" destId="{92849435-F65F-4A89-97DC-8C3916678DE6}" srcOrd="0" destOrd="0" presId="urn:microsoft.com/office/officeart/2005/8/layout/pyramid4"/>
    <dgm:cxn modelId="{94398CD4-4777-46A1-AF61-0974E9B99571}" type="presParOf" srcId="{6BFC254E-0519-49C4-BCB7-DD637AE2BF66}" destId="{92849435-F65F-4A89-97DC-8C3916678DE6}" srcOrd="0" destOrd="0" presId="urn:microsoft.com/office/officeart/2005/8/layout/pyramid4"/>
    <dgm:cxn modelId="{6E0A3338-250D-46EE-95E4-FED6B0F1BC6B}" type="presParOf" srcId="{6BFC254E-0519-49C4-BCB7-DD637AE2BF66}" destId="{E87ECDA6-BB25-4405-BB6A-3C26FAED0E14}" srcOrd="1" destOrd="0" presId="urn:microsoft.com/office/officeart/2005/8/layout/pyramid4"/>
    <dgm:cxn modelId="{4B3A5A44-EFE0-4E75-8F03-D89C0C0B87AF}" type="presParOf" srcId="{6BFC254E-0519-49C4-BCB7-DD637AE2BF66}" destId="{0E900F6E-1D8C-4FC5-AEE9-00A389A82721}" srcOrd="2" destOrd="0" presId="urn:microsoft.com/office/officeart/2005/8/layout/pyramid4"/>
    <dgm:cxn modelId="{4E356E1E-BA6A-4F27-A00B-7E3AC0DB4A52}" type="presParOf" srcId="{6BFC254E-0519-49C4-BCB7-DD637AE2BF66}" destId="{7088DACC-4181-4F32-A7A3-CB0F007B3B66}" srcOrd="3" destOrd="0" presId="urn:microsoft.com/office/officeart/2005/8/layout/pyramid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A39BF7E-F066-4A06-8924-AC98A7FD6675}" type="doc">
      <dgm:prSet loTypeId="urn:microsoft.com/office/officeart/2005/8/layout/hProcess9" loCatId="process" qsTypeId="urn:microsoft.com/office/officeart/2005/8/quickstyle/simple1#7" qsCatId="simple" csTypeId="urn:microsoft.com/office/officeart/2005/8/colors/accent1_2#11" csCatId="accent1"/>
      <dgm:spPr/>
      <dgm:t>
        <a:bodyPr/>
        <a:lstStyle/>
        <a:p>
          <a:endParaRPr lang="en-US"/>
        </a:p>
      </dgm:t>
    </dgm:pt>
    <dgm:pt modelId="{EB3D24A7-0BD7-4455-9CC2-F938E2EE8A72}">
      <dgm:prSet/>
      <dgm:spPr/>
      <dgm:t>
        <a:bodyPr/>
        <a:lstStyle/>
        <a:p>
          <a:pPr rtl="0"/>
          <a:r>
            <a:rPr lang="en-US" dirty="0"/>
            <a:t>Being a loner and asocial </a:t>
          </a:r>
        </a:p>
      </dgm:t>
    </dgm:pt>
    <dgm:pt modelId="{CE1BAF87-80F3-466D-A959-64EE4972CD8B}" type="parTrans" cxnId="{8C3708D1-7BAC-46B0-A9B1-0E6927C8CEF8}">
      <dgm:prSet/>
      <dgm:spPr/>
      <dgm:t>
        <a:bodyPr/>
        <a:lstStyle/>
        <a:p>
          <a:endParaRPr lang="en-US"/>
        </a:p>
      </dgm:t>
    </dgm:pt>
    <dgm:pt modelId="{88E1D5BD-DE58-4ADF-AA9A-25F1117F2B3C}" type="sibTrans" cxnId="{8C3708D1-7BAC-46B0-A9B1-0E6927C8CEF8}">
      <dgm:prSet/>
      <dgm:spPr/>
      <dgm:t>
        <a:bodyPr/>
        <a:lstStyle/>
        <a:p>
          <a:endParaRPr lang="en-US"/>
        </a:p>
      </dgm:t>
    </dgm:pt>
    <dgm:pt modelId="{3B321905-E282-42ED-AED0-C12759F6910A}">
      <dgm:prSet/>
      <dgm:spPr/>
      <dgm:t>
        <a:bodyPr/>
        <a:lstStyle/>
        <a:p>
          <a:pPr rtl="0"/>
          <a:r>
            <a:rPr lang="en-US" dirty="0"/>
            <a:t>Non-cooperative </a:t>
          </a:r>
        </a:p>
      </dgm:t>
    </dgm:pt>
    <dgm:pt modelId="{5B907556-0B21-4098-892B-3C6937B43AA8}" type="parTrans" cxnId="{C69D22AB-FCA6-4749-8CB6-8E4A7C6D0A98}">
      <dgm:prSet/>
      <dgm:spPr/>
      <dgm:t>
        <a:bodyPr/>
        <a:lstStyle/>
        <a:p>
          <a:endParaRPr lang="en-US"/>
        </a:p>
      </dgm:t>
    </dgm:pt>
    <dgm:pt modelId="{BBF8A46F-FCD0-421F-A7F5-F7C8A6756F47}" type="sibTrans" cxnId="{C69D22AB-FCA6-4749-8CB6-8E4A7C6D0A98}">
      <dgm:prSet/>
      <dgm:spPr/>
      <dgm:t>
        <a:bodyPr/>
        <a:lstStyle/>
        <a:p>
          <a:endParaRPr lang="en-US"/>
        </a:p>
      </dgm:t>
    </dgm:pt>
    <dgm:pt modelId="{9D29EDB5-9369-455B-8863-3648B6279FF3}">
      <dgm:prSet/>
      <dgm:spPr/>
      <dgm:t>
        <a:bodyPr/>
        <a:lstStyle/>
        <a:p>
          <a:pPr rtl="0"/>
          <a:r>
            <a:rPr lang="en-US" dirty="0"/>
            <a:t>Dictatorial </a:t>
          </a:r>
        </a:p>
      </dgm:t>
    </dgm:pt>
    <dgm:pt modelId="{D53399EA-A7D2-4BAE-9505-44AFBF23F699}" type="parTrans" cxnId="{AFFB6E48-BCD5-4F7B-BE19-0A07C22948AF}">
      <dgm:prSet/>
      <dgm:spPr/>
      <dgm:t>
        <a:bodyPr/>
        <a:lstStyle/>
        <a:p>
          <a:endParaRPr lang="en-US"/>
        </a:p>
      </dgm:t>
    </dgm:pt>
    <dgm:pt modelId="{A770B864-51AD-4474-8A0F-EFCDF626693D}" type="sibTrans" cxnId="{AFFB6E48-BCD5-4F7B-BE19-0A07C22948AF}">
      <dgm:prSet/>
      <dgm:spPr/>
      <dgm:t>
        <a:bodyPr/>
        <a:lstStyle/>
        <a:p>
          <a:endParaRPr lang="en-US"/>
        </a:p>
      </dgm:t>
    </dgm:pt>
    <dgm:pt modelId="{3CE0C0B4-C696-4786-B780-A404A76BF0CE}" type="pres">
      <dgm:prSet presAssocID="{4A39BF7E-F066-4A06-8924-AC98A7FD6675}" presName="CompostProcess" presStyleCnt="0">
        <dgm:presLayoutVars>
          <dgm:dir/>
          <dgm:resizeHandles val="exact"/>
        </dgm:presLayoutVars>
      </dgm:prSet>
      <dgm:spPr/>
    </dgm:pt>
    <dgm:pt modelId="{CE418332-6836-4B65-86D6-BD8C92ABD510}" type="pres">
      <dgm:prSet presAssocID="{4A39BF7E-F066-4A06-8924-AC98A7FD6675}" presName="arrow" presStyleLbl="bgShp" presStyleIdx="0" presStyleCnt="1"/>
      <dgm:spPr/>
    </dgm:pt>
    <dgm:pt modelId="{A679759B-9635-4CC8-9E2D-1F2626DEC475}" type="pres">
      <dgm:prSet presAssocID="{4A39BF7E-F066-4A06-8924-AC98A7FD6675}" presName="linearProcess" presStyleCnt="0"/>
      <dgm:spPr/>
    </dgm:pt>
    <dgm:pt modelId="{D186CBE0-ED10-4B8A-B813-F24180C4B626}" type="pres">
      <dgm:prSet presAssocID="{EB3D24A7-0BD7-4455-9CC2-F938E2EE8A72}" presName="textNode" presStyleLbl="node1" presStyleIdx="0" presStyleCnt="3">
        <dgm:presLayoutVars>
          <dgm:bulletEnabled val="1"/>
        </dgm:presLayoutVars>
      </dgm:prSet>
      <dgm:spPr/>
    </dgm:pt>
    <dgm:pt modelId="{AD81D464-A0BA-456B-87AF-B71E9E05C949}" type="pres">
      <dgm:prSet presAssocID="{88E1D5BD-DE58-4ADF-AA9A-25F1117F2B3C}" presName="sibTrans" presStyleCnt="0"/>
      <dgm:spPr/>
    </dgm:pt>
    <dgm:pt modelId="{35A243DE-BC74-4DC4-B2DB-5FCB02C310E6}" type="pres">
      <dgm:prSet presAssocID="{3B321905-E282-42ED-AED0-C12759F6910A}" presName="textNode" presStyleLbl="node1" presStyleIdx="1" presStyleCnt="3">
        <dgm:presLayoutVars>
          <dgm:bulletEnabled val="1"/>
        </dgm:presLayoutVars>
      </dgm:prSet>
      <dgm:spPr/>
    </dgm:pt>
    <dgm:pt modelId="{8D68F705-9F34-4D1C-9031-395DEB40C92F}" type="pres">
      <dgm:prSet presAssocID="{BBF8A46F-FCD0-421F-A7F5-F7C8A6756F47}" presName="sibTrans" presStyleCnt="0"/>
      <dgm:spPr/>
    </dgm:pt>
    <dgm:pt modelId="{EDA249E2-CB6E-408F-9321-655C27A8A073}" type="pres">
      <dgm:prSet presAssocID="{9D29EDB5-9369-455B-8863-3648B6279FF3}" presName="textNode" presStyleLbl="node1" presStyleIdx="2" presStyleCnt="3">
        <dgm:presLayoutVars>
          <dgm:bulletEnabled val="1"/>
        </dgm:presLayoutVars>
      </dgm:prSet>
      <dgm:spPr/>
    </dgm:pt>
  </dgm:ptLst>
  <dgm:cxnLst>
    <dgm:cxn modelId="{C608B714-2625-4CC3-84B3-D55B5A5B6FEB}" type="presOf" srcId="{9D29EDB5-9369-455B-8863-3648B6279FF3}" destId="{EDA249E2-CB6E-408F-9321-655C27A8A073}" srcOrd="0" destOrd="0" presId="urn:microsoft.com/office/officeart/2005/8/layout/hProcess9"/>
    <dgm:cxn modelId="{AFFB6E48-BCD5-4F7B-BE19-0A07C22948AF}" srcId="{4A39BF7E-F066-4A06-8924-AC98A7FD6675}" destId="{9D29EDB5-9369-455B-8863-3648B6279FF3}" srcOrd="2" destOrd="0" parTransId="{D53399EA-A7D2-4BAE-9505-44AFBF23F699}" sibTransId="{A770B864-51AD-4474-8A0F-EFCDF626693D}"/>
    <dgm:cxn modelId="{425A1BA0-23AA-4A66-89F2-ECEE837672FD}" type="presOf" srcId="{EB3D24A7-0BD7-4455-9CC2-F938E2EE8A72}" destId="{D186CBE0-ED10-4B8A-B813-F24180C4B626}" srcOrd="0" destOrd="0" presId="urn:microsoft.com/office/officeart/2005/8/layout/hProcess9"/>
    <dgm:cxn modelId="{C69D22AB-FCA6-4749-8CB6-8E4A7C6D0A98}" srcId="{4A39BF7E-F066-4A06-8924-AC98A7FD6675}" destId="{3B321905-E282-42ED-AED0-C12759F6910A}" srcOrd="1" destOrd="0" parTransId="{5B907556-0B21-4098-892B-3C6937B43AA8}" sibTransId="{BBF8A46F-FCD0-421F-A7F5-F7C8A6756F47}"/>
    <dgm:cxn modelId="{28EE43C7-B2A9-4EC4-91CD-0EA31D49AA69}" type="presOf" srcId="{4A39BF7E-F066-4A06-8924-AC98A7FD6675}" destId="{3CE0C0B4-C696-4786-B780-A404A76BF0CE}" srcOrd="0" destOrd="0" presId="urn:microsoft.com/office/officeart/2005/8/layout/hProcess9"/>
    <dgm:cxn modelId="{8C3708D1-7BAC-46B0-A9B1-0E6927C8CEF8}" srcId="{4A39BF7E-F066-4A06-8924-AC98A7FD6675}" destId="{EB3D24A7-0BD7-4455-9CC2-F938E2EE8A72}" srcOrd="0" destOrd="0" parTransId="{CE1BAF87-80F3-466D-A959-64EE4972CD8B}" sibTransId="{88E1D5BD-DE58-4ADF-AA9A-25F1117F2B3C}"/>
    <dgm:cxn modelId="{1F3A21D7-493E-46D6-B0F9-A41304717181}" type="presOf" srcId="{3B321905-E282-42ED-AED0-C12759F6910A}" destId="{35A243DE-BC74-4DC4-B2DB-5FCB02C310E6}" srcOrd="0" destOrd="0" presId="urn:microsoft.com/office/officeart/2005/8/layout/hProcess9"/>
    <dgm:cxn modelId="{2003D684-3D13-4BD9-A570-7BD6BE9FC074}" type="presParOf" srcId="{3CE0C0B4-C696-4786-B780-A404A76BF0CE}" destId="{CE418332-6836-4B65-86D6-BD8C92ABD510}" srcOrd="0" destOrd="0" presId="urn:microsoft.com/office/officeart/2005/8/layout/hProcess9"/>
    <dgm:cxn modelId="{A04F75C3-8E16-4359-B3FC-8B5F1DF54E66}" type="presParOf" srcId="{3CE0C0B4-C696-4786-B780-A404A76BF0CE}" destId="{A679759B-9635-4CC8-9E2D-1F2626DEC475}" srcOrd="1" destOrd="0" presId="urn:microsoft.com/office/officeart/2005/8/layout/hProcess9"/>
    <dgm:cxn modelId="{DA2A5B9F-63BB-4228-97B0-5BEAA145144C}" type="presParOf" srcId="{A679759B-9635-4CC8-9E2D-1F2626DEC475}" destId="{D186CBE0-ED10-4B8A-B813-F24180C4B626}" srcOrd="0" destOrd="0" presId="urn:microsoft.com/office/officeart/2005/8/layout/hProcess9"/>
    <dgm:cxn modelId="{0BF9E040-9642-4AD6-BCC4-DF5BBA0557A1}" type="presParOf" srcId="{A679759B-9635-4CC8-9E2D-1F2626DEC475}" destId="{AD81D464-A0BA-456B-87AF-B71E9E05C949}" srcOrd="1" destOrd="0" presId="urn:microsoft.com/office/officeart/2005/8/layout/hProcess9"/>
    <dgm:cxn modelId="{BB2D8EB2-8844-405A-814D-E1324FEFA5AE}" type="presParOf" srcId="{A679759B-9635-4CC8-9E2D-1F2626DEC475}" destId="{35A243DE-BC74-4DC4-B2DB-5FCB02C310E6}" srcOrd="2" destOrd="0" presId="urn:microsoft.com/office/officeart/2005/8/layout/hProcess9"/>
    <dgm:cxn modelId="{8F2D1A56-081D-41A3-BF47-6701A3777243}" type="presParOf" srcId="{A679759B-9635-4CC8-9E2D-1F2626DEC475}" destId="{8D68F705-9F34-4D1C-9031-395DEB40C92F}" srcOrd="3" destOrd="0" presId="urn:microsoft.com/office/officeart/2005/8/layout/hProcess9"/>
    <dgm:cxn modelId="{26294DD8-1A43-4505-A3C8-52DECA098974}" type="presParOf" srcId="{A679759B-9635-4CC8-9E2D-1F2626DEC475}" destId="{EDA249E2-CB6E-408F-9321-655C27A8A073}"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3F378C5-DD42-4725-AA8C-43E069E165C8}" type="doc">
      <dgm:prSet loTypeId="urn:microsoft.com/office/officeart/2005/8/layout/venn3" loCatId="relationship" qsTypeId="urn:microsoft.com/office/officeart/2005/8/quickstyle/simple1#8" qsCatId="simple" csTypeId="urn:microsoft.com/office/officeart/2005/8/colors/accent1_2#12" csCatId="accent1" phldr="1"/>
      <dgm:spPr/>
      <dgm:t>
        <a:bodyPr/>
        <a:lstStyle/>
        <a:p>
          <a:endParaRPr lang="en-US"/>
        </a:p>
      </dgm:t>
    </dgm:pt>
    <dgm:pt modelId="{15C75EB4-60B4-4FF8-8ACF-F58DFD7B181C}">
      <dgm:prSet/>
      <dgm:spPr/>
      <dgm:t>
        <a:bodyPr/>
        <a:lstStyle/>
        <a:p>
          <a:pPr rtl="0"/>
          <a:r>
            <a:rPr lang="en-US" b="1" dirty="0"/>
            <a:t>Individualistic</a:t>
          </a:r>
          <a:endParaRPr lang="en-US" dirty="0"/>
        </a:p>
      </dgm:t>
    </dgm:pt>
    <dgm:pt modelId="{45578F37-89A1-411C-80D8-D3D93D463F71}" type="parTrans" cxnId="{074511EE-D70F-4C8A-AD5E-1240C9B52141}">
      <dgm:prSet/>
      <dgm:spPr/>
      <dgm:t>
        <a:bodyPr/>
        <a:lstStyle/>
        <a:p>
          <a:endParaRPr lang="en-US"/>
        </a:p>
      </dgm:t>
    </dgm:pt>
    <dgm:pt modelId="{B985DF71-FB2D-4936-9BC5-7FABABEBE360}" type="sibTrans" cxnId="{074511EE-D70F-4C8A-AD5E-1240C9B52141}">
      <dgm:prSet/>
      <dgm:spPr/>
      <dgm:t>
        <a:bodyPr/>
        <a:lstStyle/>
        <a:p>
          <a:endParaRPr lang="en-US"/>
        </a:p>
      </dgm:t>
    </dgm:pt>
    <dgm:pt modelId="{BAAA999B-075D-4230-91DB-0E0E19F6C92D}">
      <dgm:prSet/>
      <dgm:spPr/>
      <dgm:t>
        <a:bodyPr/>
        <a:lstStyle/>
        <a:p>
          <a:pPr rtl="0"/>
          <a:r>
            <a:rPr lang="en-US" b="1" dirty="0"/>
            <a:t>Status-Conscious</a:t>
          </a:r>
          <a:endParaRPr lang="en-US" dirty="0"/>
        </a:p>
      </dgm:t>
    </dgm:pt>
    <dgm:pt modelId="{2579EC93-64E2-400E-BD73-65F845955C7E}" type="parTrans" cxnId="{618C87E5-F73C-4FDF-A90B-E3A146A752DB}">
      <dgm:prSet/>
      <dgm:spPr/>
      <dgm:t>
        <a:bodyPr/>
        <a:lstStyle/>
        <a:p>
          <a:endParaRPr lang="en-US"/>
        </a:p>
      </dgm:t>
    </dgm:pt>
    <dgm:pt modelId="{D5C85D9F-54AD-4997-9745-AA78121E70E6}" type="sibTrans" cxnId="{618C87E5-F73C-4FDF-A90B-E3A146A752DB}">
      <dgm:prSet/>
      <dgm:spPr/>
      <dgm:t>
        <a:bodyPr/>
        <a:lstStyle/>
        <a:p>
          <a:endParaRPr lang="en-US"/>
        </a:p>
      </dgm:t>
    </dgm:pt>
    <dgm:pt modelId="{F879DBE9-460F-4930-AA44-BCB11C9BA3C6}">
      <dgm:prSet/>
      <dgm:spPr/>
      <dgm:t>
        <a:bodyPr/>
        <a:lstStyle/>
        <a:p>
          <a:pPr rtl="0"/>
          <a:r>
            <a:rPr lang="en-US" b="1" dirty="0"/>
            <a:t>Risk-Taking</a:t>
          </a:r>
        </a:p>
      </dgm:t>
    </dgm:pt>
    <dgm:pt modelId="{49D86A89-6350-45DE-B42D-DA10A9263EC0}" type="parTrans" cxnId="{0FD98347-6E7C-452E-9412-2FDA1702D64D}">
      <dgm:prSet/>
      <dgm:spPr/>
      <dgm:t>
        <a:bodyPr/>
        <a:lstStyle/>
        <a:p>
          <a:endParaRPr lang="en-US"/>
        </a:p>
      </dgm:t>
    </dgm:pt>
    <dgm:pt modelId="{DE3BC8BB-0C91-4CC6-A4B1-67FB857A0212}" type="sibTrans" cxnId="{0FD98347-6E7C-452E-9412-2FDA1702D64D}">
      <dgm:prSet/>
      <dgm:spPr/>
      <dgm:t>
        <a:bodyPr/>
        <a:lstStyle/>
        <a:p>
          <a:endParaRPr lang="en-US"/>
        </a:p>
      </dgm:t>
    </dgm:pt>
    <dgm:pt modelId="{0A91CEB2-F6D2-4A2E-91F3-115E6821B147}" type="pres">
      <dgm:prSet presAssocID="{D3F378C5-DD42-4725-AA8C-43E069E165C8}" presName="Name0" presStyleCnt="0">
        <dgm:presLayoutVars>
          <dgm:dir/>
          <dgm:resizeHandles val="exact"/>
        </dgm:presLayoutVars>
      </dgm:prSet>
      <dgm:spPr/>
    </dgm:pt>
    <dgm:pt modelId="{13827CDC-43FD-4B94-A349-FF6AA8B6A157}" type="pres">
      <dgm:prSet presAssocID="{15C75EB4-60B4-4FF8-8ACF-F58DFD7B181C}" presName="Name5" presStyleLbl="vennNode1" presStyleIdx="0" presStyleCnt="3">
        <dgm:presLayoutVars>
          <dgm:bulletEnabled val="1"/>
        </dgm:presLayoutVars>
      </dgm:prSet>
      <dgm:spPr/>
    </dgm:pt>
    <dgm:pt modelId="{4E58C607-9846-4355-8A57-8487F7D39CC7}" type="pres">
      <dgm:prSet presAssocID="{B985DF71-FB2D-4936-9BC5-7FABABEBE360}" presName="space" presStyleCnt="0"/>
      <dgm:spPr/>
    </dgm:pt>
    <dgm:pt modelId="{D11AC2A1-DFAD-45AF-8403-6192CF4B3418}" type="pres">
      <dgm:prSet presAssocID="{BAAA999B-075D-4230-91DB-0E0E19F6C92D}" presName="Name5" presStyleLbl="vennNode1" presStyleIdx="1" presStyleCnt="3">
        <dgm:presLayoutVars>
          <dgm:bulletEnabled val="1"/>
        </dgm:presLayoutVars>
      </dgm:prSet>
      <dgm:spPr/>
    </dgm:pt>
    <dgm:pt modelId="{FAAA8BAA-6330-4785-94DF-135132C5660E}" type="pres">
      <dgm:prSet presAssocID="{D5C85D9F-54AD-4997-9745-AA78121E70E6}" presName="space" presStyleCnt="0"/>
      <dgm:spPr/>
    </dgm:pt>
    <dgm:pt modelId="{8AFB686C-10E0-4EF0-A5D4-7EB31A1D48DC}" type="pres">
      <dgm:prSet presAssocID="{F879DBE9-460F-4930-AA44-BCB11C9BA3C6}" presName="Name5" presStyleLbl="vennNode1" presStyleIdx="2" presStyleCnt="3">
        <dgm:presLayoutVars>
          <dgm:bulletEnabled val="1"/>
        </dgm:presLayoutVars>
      </dgm:prSet>
      <dgm:spPr/>
    </dgm:pt>
  </dgm:ptLst>
  <dgm:cxnLst>
    <dgm:cxn modelId="{270FEB05-B378-4960-981E-AE42945C1773}" type="presOf" srcId="{D3F378C5-DD42-4725-AA8C-43E069E165C8}" destId="{0A91CEB2-F6D2-4A2E-91F3-115E6821B147}" srcOrd="0" destOrd="0" presId="urn:microsoft.com/office/officeart/2005/8/layout/venn3"/>
    <dgm:cxn modelId="{8F586A0C-159C-4582-BD5F-AD612E48E5EA}" type="presOf" srcId="{F879DBE9-460F-4930-AA44-BCB11C9BA3C6}" destId="{8AFB686C-10E0-4EF0-A5D4-7EB31A1D48DC}" srcOrd="0" destOrd="0" presId="urn:microsoft.com/office/officeart/2005/8/layout/venn3"/>
    <dgm:cxn modelId="{0FD98347-6E7C-452E-9412-2FDA1702D64D}" srcId="{D3F378C5-DD42-4725-AA8C-43E069E165C8}" destId="{F879DBE9-460F-4930-AA44-BCB11C9BA3C6}" srcOrd="2" destOrd="0" parTransId="{49D86A89-6350-45DE-B42D-DA10A9263EC0}" sibTransId="{DE3BC8BB-0C91-4CC6-A4B1-67FB857A0212}"/>
    <dgm:cxn modelId="{E6B2F0DD-2A64-42F2-B816-5688C9E80E04}" type="presOf" srcId="{BAAA999B-075D-4230-91DB-0E0E19F6C92D}" destId="{D11AC2A1-DFAD-45AF-8403-6192CF4B3418}" srcOrd="0" destOrd="0" presId="urn:microsoft.com/office/officeart/2005/8/layout/venn3"/>
    <dgm:cxn modelId="{618C87E5-F73C-4FDF-A90B-E3A146A752DB}" srcId="{D3F378C5-DD42-4725-AA8C-43E069E165C8}" destId="{BAAA999B-075D-4230-91DB-0E0E19F6C92D}" srcOrd="1" destOrd="0" parTransId="{2579EC93-64E2-400E-BD73-65F845955C7E}" sibTransId="{D5C85D9F-54AD-4997-9745-AA78121E70E6}"/>
    <dgm:cxn modelId="{CE5365EC-132D-40D0-96A0-24D06046C9F2}" type="presOf" srcId="{15C75EB4-60B4-4FF8-8ACF-F58DFD7B181C}" destId="{13827CDC-43FD-4B94-A349-FF6AA8B6A157}" srcOrd="0" destOrd="0" presId="urn:microsoft.com/office/officeart/2005/8/layout/venn3"/>
    <dgm:cxn modelId="{074511EE-D70F-4C8A-AD5E-1240C9B52141}" srcId="{D3F378C5-DD42-4725-AA8C-43E069E165C8}" destId="{15C75EB4-60B4-4FF8-8ACF-F58DFD7B181C}" srcOrd="0" destOrd="0" parTransId="{45578F37-89A1-411C-80D8-D3D93D463F71}" sibTransId="{B985DF71-FB2D-4936-9BC5-7FABABEBE360}"/>
    <dgm:cxn modelId="{EA4B2FFC-6383-4122-868C-A9C3C8D0C764}" type="presParOf" srcId="{0A91CEB2-F6D2-4A2E-91F3-115E6821B147}" destId="{13827CDC-43FD-4B94-A349-FF6AA8B6A157}" srcOrd="0" destOrd="0" presId="urn:microsoft.com/office/officeart/2005/8/layout/venn3"/>
    <dgm:cxn modelId="{A5CC6E68-C161-4F6C-B33F-94E90661E05C}" type="presParOf" srcId="{0A91CEB2-F6D2-4A2E-91F3-115E6821B147}" destId="{4E58C607-9846-4355-8A57-8487F7D39CC7}" srcOrd="1" destOrd="0" presId="urn:microsoft.com/office/officeart/2005/8/layout/venn3"/>
    <dgm:cxn modelId="{C5551126-DCEA-4188-BFD0-4C9589F74144}" type="presParOf" srcId="{0A91CEB2-F6D2-4A2E-91F3-115E6821B147}" destId="{D11AC2A1-DFAD-45AF-8403-6192CF4B3418}" srcOrd="2" destOrd="0" presId="urn:microsoft.com/office/officeart/2005/8/layout/venn3"/>
    <dgm:cxn modelId="{41FF1B71-84BE-4850-B2EC-AF8691A4A33F}" type="presParOf" srcId="{0A91CEB2-F6D2-4A2E-91F3-115E6821B147}" destId="{FAAA8BAA-6330-4785-94DF-135132C5660E}" srcOrd="3" destOrd="0" presId="urn:microsoft.com/office/officeart/2005/8/layout/venn3"/>
    <dgm:cxn modelId="{B7885A95-8198-4FFD-A493-F43DDD6E8DC0}" type="presParOf" srcId="{0A91CEB2-F6D2-4A2E-91F3-115E6821B147}" destId="{8AFB686C-10E0-4EF0-A5D4-7EB31A1D48DC}" srcOrd="4"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9E67194-1755-41B0-869F-62EEF64AEB29}" type="doc">
      <dgm:prSet loTypeId="urn:microsoft.com/office/officeart/2005/8/layout/process1" loCatId="process" qsTypeId="urn:microsoft.com/office/officeart/2005/8/quickstyle/simple1#9" qsCatId="simple" csTypeId="urn:microsoft.com/office/officeart/2005/8/colors/accent1_2#13" csCatId="accent1"/>
      <dgm:spPr/>
      <dgm:t>
        <a:bodyPr/>
        <a:lstStyle/>
        <a:p>
          <a:endParaRPr lang="en-US"/>
        </a:p>
      </dgm:t>
    </dgm:pt>
    <dgm:pt modelId="{7EC30786-C158-47F9-AC94-857D18F39E64}">
      <dgm:prSet/>
      <dgm:spPr/>
      <dgm:t>
        <a:bodyPr/>
        <a:lstStyle/>
        <a:p>
          <a:pPr rtl="0"/>
          <a:r>
            <a:rPr lang="en-US" dirty="0"/>
            <a:t>Context</a:t>
          </a:r>
        </a:p>
      </dgm:t>
    </dgm:pt>
    <dgm:pt modelId="{6AD639AE-5B3F-4F07-B11A-3FE310C5944E}" type="parTrans" cxnId="{5CAF01F5-1F5A-4744-A933-8377396FD331}">
      <dgm:prSet/>
      <dgm:spPr/>
      <dgm:t>
        <a:bodyPr/>
        <a:lstStyle/>
        <a:p>
          <a:endParaRPr lang="en-US"/>
        </a:p>
      </dgm:t>
    </dgm:pt>
    <dgm:pt modelId="{819650D2-EDA2-4B8F-A4BA-4DCBCF465FA9}" type="sibTrans" cxnId="{5CAF01F5-1F5A-4744-A933-8377396FD331}">
      <dgm:prSet/>
      <dgm:spPr/>
      <dgm:t>
        <a:bodyPr/>
        <a:lstStyle/>
        <a:p>
          <a:endParaRPr lang="en-US" dirty="0"/>
        </a:p>
      </dgm:t>
    </dgm:pt>
    <dgm:pt modelId="{CD3DDD7B-443A-4E90-A904-3AB8DEF2E889}">
      <dgm:prSet/>
      <dgm:spPr/>
      <dgm:t>
        <a:bodyPr/>
        <a:lstStyle/>
        <a:p>
          <a:pPr rtl="0"/>
          <a:r>
            <a:rPr lang="en-US" dirty="0"/>
            <a:t>Content</a:t>
          </a:r>
        </a:p>
      </dgm:t>
    </dgm:pt>
    <dgm:pt modelId="{A37B8EF1-623F-45F3-87D9-40C0F9C4CB33}" type="parTrans" cxnId="{3B2B397D-90C1-4B80-9D68-53DEA2EDD5A9}">
      <dgm:prSet/>
      <dgm:spPr/>
      <dgm:t>
        <a:bodyPr/>
        <a:lstStyle/>
        <a:p>
          <a:endParaRPr lang="en-US"/>
        </a:p>
      </dgm:t>
    </dgm:pt>
    <dgm:pt modelId="{1A37A56A-54A2-4E71-BA2B-A4A3D1A6E0C1}" type="sibTrans" cxnId="{3B2B397D-90C1-4B80-9D68-53DEA2EDD5A9}">
      <dgm:prSet/>
      <dgm:spPr/>
      <dgm:t>
        <a:bodyPr/>
        <a:lstStyle/>
        <a:p>
          <a:endParaRPr lang="en-US" dirty="0"/>
        </a:p>
      </dgm:t>
    </dgm:pt>
    <dgm:pt modelId="{F8E1DDD5-DBBA-42B0-9B91-C15DB9A99F71}">
      <dgm:prSet/>
      <dgm:spPr/>
      <dgm:t>
        <a:bodyPr/>
        <a:lstStyle/>
        <a:p>
          <a:pPr rtl="0"/>
          <a:r>
            <a:rPr lang="en-US" dirty="0"/>
            <a:t>Leader-Follower Situation</a:t>
          </a:r>
        </a:p>
      </dgm:t>
    </dgm:pt>
    <dgm:pt modelId="{7A9EBD2E-0DDE-47B0-AD92-26702E23AE40}" type="parTrans" cxnId="{4DB72ACD-421A-4965-9C83-2AC8EF993608}">
      <dgm:prSet/>
      <dgm:spPr/>
      <dgm:t>
        <a:bodyPr/>
        <a:lstStyle/>
        <a:p>
          <a:endParaRPr lang="en-US"/>
        </a:p>
      </dgm:t>
    </dgm:pt>
    <dgm:pt modelId="{041174B1-BB58-4EE3-A72A-6243CDB2D7E3}" type="sibTrans" cxnId="{4DB72ACD-421A-4965-9C83-2AC8EF993608}">
      <dgm:prSet/>
      <dgm:spPr/>
      <dgm:t>
        <a:bodyPr/>
        <a:lstStyle/>
        <a:p>
          <a:endParaRPr lang="en-US" dirty="0"/>
        </a:p>
      </dgm:t>
    </dgm:pt>
    <dgm:pt modelId="{36423C4F-CDA5-409B-B246-3972728225F9}">
      <dgm:prSet/>
      <dgm:spPr/>
      <dgm:t>
        <a:bodyPr/>
        <a:lstStyle/>
        <a:p>
          <a:pPr rtl="0"/>
          <a:r>
            <a:rPr lang="en-US" dirty="0"/>
            <a:t>Motivation Effect</a:t>
          </a:r>
        </a:p>
      </dgm:t>
    </dgm:pt>
    <dgm:pt modelId="{07743396-4CC8-4C99-B6F7-5BE6650BE3F8}" type="parTrans" cxnId="{9241AFEA-90CD-431A-A482-84776D53811D}">
      <dgm:prSet/>
      <dgm:spPr/>
      <dgm:t>
        <a:bodyPr/>
        <a:lstStyle/>
        <a:p>
          <a:endParaRPr lang="en-US"/>
        </a:p>
      </dgm:t>
    </dgm:pt>
    <dgm:pt modelId="{0D0437F9-B099-4023-BA39-6BA9948320F8}" type="sibTrans" cxnId="{9241AFEA-90CD-431A-A482-84776D53811D}">
      <dgm:prSet/>
      <dgm:spPr/>
      <dgm:t>
        <a:bodyPr/>
        <a:lstStyle/>
        <a:p>
          <a:endParaRPr lang="en-US" dirty="0"/>
        </a:p>
      </dgm:t>
    </dgm:pt>
    <dgm:pt modelId="{A720BBC0-01B7-4411-9AC3-905CF60ADD38}">
      <dgm:prSet/>
      <dgm:spPr/>
      <dgm:t>
        <a:bodyPr/>
        <a:lstStyle/>
        <a:p>
          <a:pPr rtl="0"/>
          <a:r>
            <a:rPr lang="en-US" dirty="0"/>
            <a:t>Outcomes</a:t>
          </a:r>
        </a:p>
      </dgm:t>
    </dgm:pt>
    <dgm:pt modelId="{A0EC84D2-4D04-40E6-B84A-C7D1E2FEC37B}" type="parTrans" cxnId="{121209F4-9505-42CE-AE09-D3044A8E0646}">
      <dgm:prSet/>
      <dgm:spPr/>
      <dgm:t>
        <a:bodyPr/>
        <a:lstStyle/>
        <a:p>
          <a:endParaRPr lang="en-US"/>
        </a:p>
      </dgm:t>
    </dgm:pt>
    <dgm:pt modelId="{7FE7674A-58D6-4380-9022-80BC61079D50}" type="sibTrans" cxnId="{121209F4-9505-42CE-AE09-D3044A8E0646}">
      <dgm:prSet/>
      <dgm:spPr/>
      <dgm:t>
        <a:bodyPr/>
        <a:lstStyle/>
        <a:p>
          <a:endParaRPr lang="en-US"/>
        </a:p>
      </dgm:t>
    </dgm:pt>
    <dgm:pt modelId="{5F26DE38-D7E0-4339-88CA-2B59C81757A9}" type="pres">
      <dgm:prSet presAssocID="{19E67194-1755-41B0-869F-62EEF64AEB29}" presName="Name0" presStyleCnt="0">
        <dgm:presLayoutVars>
          <dgm:dir/>
          <dgm:resizeHandles val="exact"/>
        </dgm:presLayoutVars>
      </dgm:prSet>
      <dgm:spPr/>
    </dgm:pt>
    <dgm:pt modelId="{0F3DF535-CB5C-4019-BF37-BA18878399B0}" type="pres">
      <dgm:prSet presAssocID="{7EC30786-C158-47F9-AC94-857D18F39E64}" presName="node" presStyleLbl="node1" presStyleIdx="0" presStyleCnt="5">
        <dgm:presLayoutVars>
          <dgm:bulletEnabled val="1"/>
        </dgm:presLayoutVars>
      </dgm:prSet>
      <dgm:spPr/>
    </dgm:pt>
    <dgm:pt modelId="{46B61BC7-C54E-4430-828C-80BF0D8BAAF5}" type="pres">
      <dgm:prSet presAssocID="{819650D2-EDA2-4B8F-A4BA-4DCBCF465FA9}" presName="sibTrans" presStyleLbl="sibTrans2D1" presStyleIdx="0" presStyleCnt="4"/>
      <dgm:spPr/>
    </dgm:pt>
    <dgm:pt modelId="{E92F2F64-70A8-4D94-8359-EC599C4E8726}" type="pres">
      <dgm:prSet presAssocID="{819650D2-EDA2-4B8F-A4BA-4DCBCF465FA9}" presName="connectorText" presStyleLbl="sibTrans2D1" presStyleIdx="0" presStyleCnt="4"/>
      <dgm:spPr/>
    </dgm:pt>
    <dgm:pt modelId="{0142152A-E039-4B4E-B056-E92C35D89A2B}" type="pres">
      <dgm:prSet presAssocID="{CD3DDD7B-443A-4E90-A904-3AB8DEF2E889}" presName="node" presStyleLbl="node1" presStyleIdx="1" presStyleCnt="5">
        <dgm:presLayoutVars>
          <dgm:bulletEnabled val="1"/>
        </dgm:presLayoutVars>
      </dgm:prSet>
      <dgm:spPr/>
    </dgm:pt>
    <dgm:pt modelId="{450D4671-082B-448A-A925-5AFEDBD4A192}" type="pres">
      <dgm:prSet presAssocID="{1A37A56A-54A2-4E71-BA2B-A4A3D1A6E0C1}" presName="sibTrans" presStyleLbl="sibTrans2D1" presStyleIdx="1" presStyleCnt="4"/>
      <dgm:spPr/>
    </dgm:pt>
    <dgm:pt modelId="{2F5F9306-3E29-49E4-ADAC-5D0FE5834C6F}" type="pres">
      <dgm:prSet presAssocID="{1A37A56A-54A2-4E71-BA2B-A4A3D1A6E0C1}" presName="connectorText" presStyleLbl="sibTrans2D1" presStyleIdx="1" presStyleCnt="4"/>
      <dgm:spPr/>
    </dgm:pt>
    <dgm:pt modelId="{1D328DAB-2E2A-4BAC-B7F4-7CFE719A55AF}" type="pres">
      <dgm:prSet presAssocID="{F8E1DDD5-DBBA-42B0-9B91-C15DB9A99F71}" presName="node" presStyleLbl="node1" presStyleIdx="2" presStyleCnt="5">
        <dgm:presLayoutVars>
          <dgm:bulletEnabled val="1"/>
        </dgm:presLayoutVars>
      </dgm:prSet>
      <dgm:spPr/>
    </dgm:pt>
    <dgm:pt modelId="{D920D27E-90E7-4927-B4BF-E7E25C5BD814}" type="pres">
      <dgm:prSet presAssocID="{041174B1-BB58-4EE3-A72A-6243CDB2D7E3}" presName="sibTrans" presStyleLbl="sibTrans2D1" presStyleIdx="2" presStyleCnt="4"/>
      <dgm:spPr/>
    </dgm:pt>
    <dgm:pt modelId="{16C155F9-908F-47A2-B5A2-E88232D72679}" type="pres">
      <dgm:prSet presAssocID="{041174B1-BB58-4EE3-A72A-6243CDB2D7E3}" presName="connectorText" presStyleLbl="sibTrans2D1" presStyleIdx="2" presStyleCnt="4"/>
      <dgm:spPr/>
    </dgm:pt>
    <dgm:pt modelId="{A6396E88-A3A1-4300-8993-F4BDD7FB6FD2}" type="pres">
      <dgm:prSet presAssocID="{36423C4F-CDA5-409B-B246-3972728225F9}" presName="node" presStyleLbl="node1" presStyleIdx="3" presStyleCnt="5">
        <dgm:presLayoutVars>
          <dgm:bulletEnabled val="1"/>
        </dgm:presLayoutVars>
      </dgm:prSet>
      <dgm:spPr/>
    </dgm:pt>
    <dgm:pt modelId="{E497ACAC-CBD2-407E-8CA3-8EC0FC004A4B}" type="pres">
      <dgm:prSet presAssocID="{0D0437F9-B099-4023-BA39-6BA9948320F8}" presName="sibTrans" presStyleLbl="sibTrans2D1" presStyleIdx="3" presStyleCnt="4"/>
      <dgm:spPr/>
    </dgm:pt>
    <dgm:pt modelId="{7449BB62-28BA-41A1-9780-188A17009EBC}" type="pres">
      <dgm:prSet presAssocID="{0D0437F9-B099-4023-BA39-6BA9948320F8}" presName="connectorText" presStyleLbl="sibTrans2D1" presStyleIdx="3" presStyleCnt="4"/>
      <dgm:spPr/>
    </dgm:pt>
    <dgm:pt modelId="{9CBFE523-EC61-4EB6-B8D0-5DEEDC09952A}" type="pres">
      <dgm:prSet presAssocID="{A720BBC0-01B7-4411-9AC3-905CF60ADD38}" presName="node" presStyleLbl="node1" presStyleIdx="4" presStyleCnt="5">
        <dgm:presLayoutVars>
          <dgm:bulletEnabled val="1"/>
        </dgm:presLayoutVars>
      </dgm:prSet>
      <dgm:spPr/>
    </dgm:pt>
  </dgm:ptLst>
  <dgm:cxnLst>
    <dgm:cxn modelId="{9D9E8506-CD63-4154-AC5A-18036DAEF9F3}" type="presOf" srcId="{1A37A56A-54A2-4E71-BA2B-A4A3D1A6E0C1}" destId="{450D4671-082B-448A-A925-5AFEDBD4A192}" srcOrd="0" destOrd="0" presId="urn:microsoft.com/office/officeart/2005/8/layout/process1"/>
    <dgm:cxn modelId="{84CFE41A-233E-4595-924D-8FA8A7848D42}" type="presOf" srcId="{0D0437F9-B099-4023-BA39-6BA9948320F8}" destId="{7449BB62-28BA-41A1-9780-188A17009EBC}" srcOrd="1" destOrd="0" presId="urn:microsoft.com/office/officeart/2005/8/layout/process1"/>
    <dgm:cxn modelId="{9151F73A-3E0F-4DF5-9CB0-0525C43704B7}" type="presOf" srcId="{819650D2-EDA2-4B8F-A4BA-4DCBCF465FA9}" destId="{46B61BC7-C54E-4430-828C-80BF0D8BAAF5}" srcOrd="0" destOrd="0" presId="urn:microsoft.com/office/officeart/2005/8/layout/process1"/>
    <dgm:cxn modelId="{2508ED66-4B4E-4B5D-AAAC-1CC21D0E4C3C}" type="presOf" srcId="{7EC30786-C158-47F9-AC94-857D18F39E64}" destId="{0F3DF535-CB5C-4019-BF37-BA18878399B0}" srcOrd="0" destOrd="0" presId="urn:microsoft.com/office/officeart/2005/8/layout/process1"/>
    <dgm:cxn modelId="{2F2F2457-1DB2-4BFE-950C-4C5E899160A0}" type="presOf" srcId="{36423C4F-CDA5-409B-B246-3972728225F9}" destId="{A6396E88-A3A1-4300-8993-F4BDD7FB6FD2}" srcOrd="0" destOrd="0" presId="urn:microsoft.com/office/officeart/2005/8/layout/process1"/>
    <dgm:cxn modelId="{F4E1B578-635D-4C7E-9C2C-9165B2F49DB5}" type="presOf" srcId="{CD3DDD7B-443A-4E90-A904-3AB8DEF2E889}" destId="{0142152A-E039-4B4E-B056-E92C35D89A2B}" srcOrd="0" destOrd="0" presId="urn:microsoft.com/office/officeart/2005/8/layout/process1"/>
    <dgm:cxn modelId="{3B2B397D-90C1-4B80-9D68-53DEA2EDD5A9}" srcId="{19E67194-1755-41B0-869F-62EEF64AEB29}" destId="{CD3DDD7B-443A-4E90-A904-3AB8DEF2E889}" srcOrd="1" destOrd="0" parTransId="{A37B8EF1-623F-45F3-87D9-40C0F9C4CB33}" sibTransId="{1A37A56A-54A2-4E71-BA2B-A4A3D1A6E0C1}"/>
    <dgm:cxn modelId="{E6C53A7F-F140-45AC-B718-2A61250F7F1B}" type="presOf" srcId="{0D0437F9-B099-4023-BA39-6BA9948320F8}" destId="{E497ACAC-CBD2-407E-8CA3-8EC0FC004A4B}" srcOrd="0" destOrd="0" presId="urn:microsoft.com/office/officeart/2005/8/layout/process1"/>
    <dgm:cxn modelId="{B1D5C19E-5358-4773-B6D3-8132D0F7CB46}" type="presOf" srcId="{1A37A56A-54A2-4E71-BA2B-A4A3D1A6E0C1}" destId="{2F5F9306-3E29-49E4-ADAC-5D0FE5834C6F}" srcOrd="1" destOrd="0" presId="urn:microsoft.com/office/officeart/2005/8/layout/process1"/>
    <dgm:cxn modelId="{E70686C8-B7B1-4A96-855B-777468EA31E2}" type="presOf" srcId="{819650D2-EDA2-4B8F-A4BA-4DCBCF465FA9}" destId="{E92F2F64-70A8-4D94-8359-EC599C4E8726}" srcOrd="1" destOrd="0" presId="urn:microsoft.com/office/officeart/2005/8/layout/process1"/>
    <dgm:cxn modelId="{AE07A0C8-2D36-46EA-BA6F-B8A871376B34}" type="presOf" srcId="{19E67194-1755-41B0-869F-62EEF64AEB29}" destId="{5F26DE38-D7E0-4339-88CA-2B59C81757A9}" srcOrd="0" destOrd="0" presId="urn:microsoft.com/office/officeart/2005/8/layout/process1"/>
    <dgm:cxn modelId="{4DB72ACD-421A-4965-9C83-2AC8EF993608}" srcId="{19E67194-1755-41B0-869F-62EEF64AEB29}" destId="{F8E1DDD5-DBBA-42B0-9B91-C15DB9A99F71}" srcOrd="2" destOrd="0" parTransId="{7A9EBD2E-0DDE-47B0-AD92-26702E23AE40}" sibTransId="{041174B1-BB58-4EE3-A72A-6243CDB2D7E3}"/>
    <dgm:cxn modelId="{979037D7-F738-4BB6-9D32-6D021067F144}" type="presOf" srcId="{A720BBC0-01B7-4411-9AC3-905CF60ADD38}" destId="{9CBFE523-EC61-4EB6-B8D0-5DEEDC09952A}" srcOrd="0" destOrd="0" presId="urn:microsoft.com/office/officeart/2005/8/layout/process1"/>
    <dgm:cxn modelId="{2E9F5EE4-B84C-4381-9142-91F7C32112AC}" type="presOf" srcId="{041174B1-BB58-4EE3-A72A-6243CDB2D7E3}" destId="{16C155F9-908F-47A2-B5A2-E88232D72679}" srcOrd="1" destOrd="0" presId="urn:microsoft.com/office/officeart/2005/8/layout/process1"/>
    <dgm:cxn modelId="{9241AFEA-90CD-431A-A482-84776D53811D}" srcId="{19E67194-1755-41B0-869F-62EEF64AEB29}" destId="{36423C4F-CDA5-409B-B246-3972728225F9}" srcOrd="3" destOrd="0" parTransId="{07743396-4CC8-4C99-B6F7-5BE6650BE3F8}" sibTransId="{0D0437F9-B099-4023-BA39-6BA9948320F8}"/>
    <dgm:cxn modelId="{926474F0-E2F9-437D-AD2E-6A71E16960D5}" type="presOf" srcId="{041174B1-BB58-4EE3-A72A-6243CDB2D7E3}" destId="{D920D27E-90E7-4927-B4BF-E7E25C5BD814}" srcOrd="0" destOrd="0" presId="urn:microsoft.com/office/officeart/2005/8/layout/process1"/>
    <dgm:cxn modelId="{5A06ACF2-6B16-4638-B57A-CC0E822AAD9A}" type="presOf" srcId="{F8E1DDD5-DBBA-42B0-9B91-C15DB9A99F71}" destId="{1D328DAB-2E2A-4BAC-B7F4-7CFE719A55AF}" srcOrd="0" destOrd="0" presId="urn:microsoft.com/office/officeart/2005/8/layout/process1"/>
    <dgm:cxn modelId="{121209F4-9505-42CE-AE09-D3044A8E0646}" srcId="{19E67194-1755-41B0-869F-62EEF64AEB29}" destId="{A720BBC0-01B7-4411-9AC3-905CF60ADD38}" srcOrd="4" destOrd="0" parTransId="{A0EC84D2-4D04-40E6-B84A-C7D1E2FEC37B}" sibTransId="{7FE7674A-58D6-4380-9022-80BC61079D50}"/>
    <dgm:cxn modelId="{5CAF01F5-1F5A-4744-A933-8377396FD331}" srcId="{19E67194-1755-41B0-869F-62EEF64AEB29}" destId="{7EC30786-C158-47F9-AC94-857D18F39E64}" srcOrd="0" destOrd="0" parTransId="{6AD639AE-5B3F-4F07-B11A-3FE310C5944E}" sibTransId="{819650D2-EDA2-4B8F-A4BA-4DCBCF465FA9}"/>
    <dgm:cxn modelId="{57A434D7-FE2C-48B5-A661-6A331EE8D168}" type="presParOf" srcId="{5F26DE38-D7E0-4339-88CA-2B59C81757A9}" destId="{0F3DF535-CB5C-4019-BF37-BA18878399B0}" srcOrd="0" destOrd="0" presId="urn:microsoft.com/office/officeart/2005/8/layout/process1"/>
    <dgm:cxn modelId="{C0599205-7957-48F8-A9FE-FEC7D8A4F0C9}" type="presParOf" srcId="{5F26DE38-D7E0-4339-88CA-2B59C81757A9}" destId="{46B61BC7-C54E-4430-828C-80BF0D8BAAF5}" srcOrd="1" destOrd="0" presId="urn:microsoft.com/office/officeart/2005/8/layout/process1"/>
    <dgm:cxn modelId="{B8758CFD-E1C0-4DBB-A11F-704E99926DD1}" type="presParOf" srcId="{46B61BC7-C54E-4430-828C-80BF0D8BAAF5}" destId="{E92F2F64-70A8-4D94-8359-EC599C4E8726}" srcOrd="0" destOrd="0" presId="urn:microsoft.com/office/officeart/2005/8/layout/process1"/>
    <dgm:cxn modelId="{7BE28421-5750-4829-80C2-8C7E967D06F2}" type="presParOf" srcId="{5F26DE38-D7E0-4339-88CA-2B59C81757A9}" destId="{0142152A-E039-4B4E-B056-E92C35D89A2B}" srcOrd="2" destOrd="0" presId="urn:microsoft.com/office/officeart/2005/8/layout/process1"/>
    <dgm:cxn modelId="{BC983D82-575E-4E1C-AE10-F0A7BF70D731}" type="presParOf" srcId="{5F26DE38-D7E0-4339-88CA-2B59C81757A9}" destId="{450D4671-082B-448A-A925-5AFEDBD4A192}" srcOrd="3" destOrd="0" presId="urn:microsoft.com/office/officeart/2005/8/layout/process1"/>
    <dgm:cxn modelId="{1C0C6262-0738-4F8C-8BED-5EEC5A130D6D}" type="presParOf" srcId="{450D4671-082B-448A-A925-5AFEDBD4A192}" destId="{2F5F9306-3E29-49E4-ADAC-5D0FE5834C6F}" srcOrd="0" destOrd="0" presId="urn:microsoft.com/office/officeart/2005/8/layout/process1"/>
    <dgm:cxn modelId="{C664F326-029E-4F3C-87BB-F375459C9768}" type="presParOf" srcId="{5F26DE38-D7E0-4339-88CA-2B59C81757A9}" destId="{1D328DAB-2E2A-4BAC-B7F4-7CFE719A55AF}" srcOrd="4" destOrd="0" presId="urn:microsoft.com/office/officeart/2005/8/layout/process1"/>
    <dgm:cxn modelId="{5A3ECFE6-09F1-4F01-AA50-0447B71446DD}" type="presParOf" srcId="{5F26DE38-D7E0-4339-88CA-2B59C81757A9}" destId="{D920D27E-90E7-4927-B4BF-E7E25C5BD814}" srcOrd="5" destOrd="0" presId="urn:microsoft.com/office/officeart/2005/8/layout/process1"/>
    <dgm:cxn modelId="{4AFEBB52-086D-4615-B1F9-BCF749726EC5}" type="presParOf" srcId="{D920D27E-90E7-4927-B4BF-E7E25C5BD814}" destId="{16C155F9-908F-47A2-B5A2-E88232D72679}" srcOrd="0" destOrd="0" presId="urn:microsoft.com/office/officeart/2005/8/layout/process1"/>
    <dgm:cxn modelId="{4DA2067C-D3CA-4F0D-A4AF-214F86F63D8B}" type="presParOf" srcId="{5F26DE38-D7E0-4339-88CA-2B59C81757A9}" destId="{A6396E88-A3A1-4300-8993-F4BDD7FB6FD2}" srcOrd="6" destOrd="0" presId="urn:microsoft.com/office/officeart/2005/8/layout/process1"/>
    <dgm:cxn modelId="{539749EF-CC3D-4A9D-BC33-5B4C5F6C8C1F}" type="presParOf" srcId="{5F26DE38-D7E0-4339-88CA-2B59C81757A9}" destId="{E497ACAC-CBD2-407E-8CA3-8EC0FC004A4B}" srcOrd="7" destOrd="0" presId="urn:microsoft.com/office/officeart/2005/8/layout/process1"/>
    <dgm:cxn modelId="{055ACF04-F20F-4BB8-96CE-3FA746375096}" type="presParOf" srcId="{E497ACAC-CBD2-407E-8CA3-8EC0FC004A4B}" destId="{7449BB62-28BA-41A1-9780-188A17009EBC}" srcOrd="0" destOrd="0" presId="urn:microsoft.com/office/officeart/2005/8/layout/process1"/>
    <dgm:cxn modelId="{8E2131F3-50D0-476C-9715-91080AEBB527}" type="presParOf" srcId="{5F26DE38-D7E0-4339-88CA-2B59C81757A9}" destId="{9CBFE523-EC61-4EB6-B8D0-5DEEDC09952A}"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9436EB-331E-4471-9E0E-9661083AB57C}">
      <dsp:nvSpPr>
        <dsp:cNvPr id="0" name=""/>
        <dsp:cNvSpPr/>
      </dsp:nvSpPr>
      <dsp:spPr>
        <a:xfrm>
          <a:off x="372079" y="44281"/>
          <a:ext cx="3101253" cy="890611"/>
        </a:xfrm>
        <a:prstGeom prst="rect">
          <a:avLst/>
        </a:prstGeom>
        <a:solidFill>
          <a:schemeClr val="accent1">
            <a:hueOff val="0"/>
            <a:satOff val="0"/>
            <a:lumOff val="0"/>
            <a:alphaOff val="0"/>
          </a:schemeClr>
        </a:solidFill>
        <a:ln w="25400" cap="flat" cmpd="sng" algn="ctr">
          <a:solidFill>
            <a:srgbClr val="80B606"/>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rtl="0">
            <a:lnSpc>
              <a:spcPct val="90000"/>
            </a:lnSpc>
            <a:spcBef>
              <a:spcPct val="0"/>
            </a:spcBef>
            <a:spcAft>
              <a:spcPct val="35000"/>
            </a:spcAft>
            <a:buNone/>
          </a:pPr>
          <a:r>
            <a:rPr lang="en-US" sz="2300" kern="1200" dirty="0"/>
            <a:t>High Uncertainty Avoidance </a:t>
          </a:r>
        </a:p>
      </dsp:txBody>
      <dsp:txXfrm>
        <a:off x="372079" y="44281"/>
        <a:ext cx="3101253" cy="890611"/>
      </dsp:txXfrm>
    </dsp:sp>
    <dsp:sp modelId="{7D72F2CC-71D2-465F-9228-7470DB1C6A7D}">
      <dsp:nvSpPr>
        <dsp:cNvPr id="0" name=""/>
        <dsp:cNvSpPr/>
      </dsp:nvSpPr>
      <dsp:spPr>
        <a:xfrm>
          <a:off x="363847" y="935172"/>
          <a:ext cx="3117716" cy="3548641"/>
        </a:xfrm>
        <a:prstGeom prst="rect">
          <a:avLst/>
        </a:prstGeom>
        <a:solidFill>
          <a:srgbClr val="F9ECD2">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rtl="0">
            <a:lnSpc>
              <a:spcPct val="90000"/>
            </a:lnSpc>
            <a:spcBef>
              <a:spcPct val="0"/>
            </a:spcBef>
            <a:spcAft>
              <a:spcPct val="15000"/>
            </a:spcAft>
            <a:buChar char="•"/>
          </a:pPr>
          <a:r>
            <a:rPr lang="en-US" sz="2300" kern="1200" dirty="0"/>
            <a:t>Suggests need for job security, low uncertainty suggests motivation by risky opportunities</a:t>
          </a:r>
        </a:p>
      </dsp:txBody>
      <dsp:txXfrm>
        <a:off x="363847" y="935172"/>
        <a:ext cx="3117716" cy="3548641"/>
      </dsp:txXfrm>
    </dsp:sp>
    <dsp:sp modelId="{79E57ECC-573A-4BC7-A2C4-3F2DFEC057B0}">
      <dsp:nvSpPr>
        <dsp:cNvPr id="0" name=""/>
        <dsp:cNvSpPr/>
      </dsp:nvSpPr>
      <dsp:spPr>
        <a:xfrm>
          <a:off x="3523741" y="43354"/>
          <a:ext cx="3330471" cy="890611"/>
        </a:xfrm>
        <a:prstGeom prst="rect">
          <a:avLst/>
        </a:prstGeom>
        <a:solidFill>
          <a:schemeClr val="accent1">
            <a:hueOff val="0"/>
            <a:satOff val="0"/>
            <a:lumOff val="0"/>
            <a:alphaOff val="0"/>
          </a:schemeClr>
        </a:solidFill>
        <a:ln w="25400" cap="flat" cmpd="sng" algn="ctr">
          <a:solidFill>
            <a:srgbClr val="80B606"/>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rtl="0">
            <a:lnSpc>
              <a:spcPct val="90000"/>
            </a:lnSpc>
            <a:spcBef>
              <a:spcPct val="0"/>
            </a:spcBef>
            <a:spcAft>
              <a:spcPct val="35000"/>
            </a:spcAft>
            <a:buNone/>
          </a:pPr>
          <a:r>
            <a:rPr lang="en-US" sz="2300" kern="1200" dirty="0"/>
            <a:t>High Power Distance </a:t>
          </a:r>
        </a:p>
      </dsp:txBody>
      <dsp:txXfrm>
        <a:off x="3523741" y="43354"/>
        <a:ext cx="3330471" cy="890611"/>
      </dsp:txXfrm>
    </dsp:sp>
    <dsp:sp modelId="{807B9BD6-C3E3-439F-9961-2D5511C1799D}">
      <dsp:nvSpPr>
        <dsp:cNvPr id="0" name=""/>
        <dsp:cNvSpPr/>
      </dsp:nvSpPr>
      <dsp:spPr>
        <a:xfrm>
          <a:off x="3525839" y="933966"/>
          <a:ext cx="3326277" cy="3548641"/>
        </a:xfrm>
        <a:prstGeom prst="rect">
          <a:avLst/>
        </a:prstGeom>
        <a:solidFill>
          <a:srgbClr val="F9ECD2">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rtl="0">
            <a:lnSpc>
              <a:spcPct val="90000"/>
            </a:lnSpc>
            <a:spcBef>
              <a:spcPct val="0"/>
            </a:spcBef>
            <a:spcAft>
              <a:spcPct val="15000"/>
            </a:spcAft>
            <a:buChar char="•"/>
          </a:pPr>
          <a:r>
            <a:rPr lang="en-US" sz="2300" kern="1200" dirty="0"/>
            <a:t>Suggests motivators in boss-subordinate relationship, low power distance suggests motivation by teamwork and peers</a:t>
          </a:r>
        </a:p>
      </dsp:txBody>
      <dsp:txXfrm>
        <a:off x="3525839" y="933966"/>
        <a:ext cx="3326277" cy="35486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652571-8A6E-4525-9B69-5CBE7738ABC5}">
      <dsp:nvSpPr>
        <dsp:cNvPr id="0" name=""/>
        <dsp:cNvSpPr/>
      </dsp:nvSpPr>
      <dsp:spPr>
        <a:xfrm>
          <a:off x="457207" y="201027"/>
          <a:ext cx="3204641" cy="6624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rtl="0">
            <a:lnSpc>
              <a:spcPct val="90000"/>
            </a:lnSpc>
            <a:spcBef>
              <a:spcPct val="0"/>
            </a:spcBef>
            <a:spcAft>
              <a:spcPct val="35000"/>
            </a:spcAft>
            <a:buNone/>
          </a:pPr>
          <a:r>
            <a:rPr lang="en-US" sz="2300" kern="1200" dirty="0"/>
            <a:t>Individualism </a:t>
          </a:r>
        </a:p>
      </dsp:txBody>
      <dsp:txXfrm>
        <a:off x="457207" y="201027"/>
        <a:ext cx="3204641" cy="662400"/>
      </dsp:txXfrm>
    </dsp:sp>
    <dsp:sp modelId="{BC593D00-3F50-4E4F-AEF6-E02B551D3781}">
      <dsp:nvSpPr>
        <dsp:cNvPr id="0" name=""/>
        <dsp:cNvSpPr/>
      </dsp:nvSpPr>
      <dsp:spPr>
        <a:xfrm>
          <a:off x="457207" y="864636"/>
          <a:ext cx="3204641" cy="3472424"/>
        </a:xfrm>
        <a:prstGeom prst="rect">
          <a:avLst/>
        </a:prstGeom>
        <a:solidFill>
          <a:srgbClr val="F9ECD2">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rtl="0">
            <a:lnSpc>
              <a:spcPct val="90000"/>
            </a:lnSpc>
            <a:spcBef>
              <a:spcPct val="0"/>
            </a:spcBef>
            <a:spcAft>
              <a:spcPct val="15000"/>
            </a:spcAft>
            <a:buChar char="•"/>
          </a:pPr>
          <a:r>
            <a:rPr lang="en-US" sz="2300" kern="1200" dirty="0"/>
            <a:t>Suggests motivation from opportunities for individual advancement and autonomy, collectivism suggests appeals to group goals and support</a:t>
          </a:r>
        </a:p>
      </dsp:txBody>
      <dsp:txXfrm>
        <a:off x="457207" y="864636"/>
        <a:ext cx="3204641" cy="3472424"/>
      </dsp:txXfrm>
    </dsp:sp>
    <dsp:sp modelId="{A66A47EE-3F4A-4DBF-9430-5C6EC208CC2A}">
      <dsp:nvSpPr>
        <dsp:cNvPr id="0" name=""/>
        <dsp:cNvSpPr/>
      </dsp:nvSpPr>
      <dsp:spPr>
        <a:xfrm>
          <a:off x="3653324" y="195569"/>
          <a:ext cx="3204641" cy="6624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rtl="0">
            <a:lnSpc>
              <a:spcPct val="90000"/>
            </a:lnSpc>
            <a:spcBef>
              <a:spcPct val="0"/>
            </a:spcBef>
            <a:spcAft>
              <a:spcPct val="35000"/>
            </a:spcAft>
            <a:buNone/>
          </a:pPr>
          <a:r>
            <a:rPr lang="en-US" sz="2300" kern="1200" dirty="0"/>
            <a:t>Masculinity </a:t>
          </a:r>
        </a:p>
      </dsp:txBody>
      <dsp:txXfrm>
        <a:off x="3653324" y="195569"/>
        <a:ext cx="3204641" cy="662400"/>
      </dsp:txXfrm>
    </dsp:sp>
    <dsp:sp modelId="{E0905FC1-AD83-4C5D-BC0A-18D92C8577E8}">
      <dsp:nvSpPr>
        <dsp:cNvPr id="0" name=""/>
        <dsp:cNvSpPr/>
      </dsp:nvSpPr>
      <dsp:spPr>
        <a:xfrm>
          <a:off x="3653324" y="857969"/>
          <a:ext cx="3204641" cy="3472424"/>
        </a:xfrm>
        <a:prstGeom prst="rect">
          <a:avLst/>
        </a:prstGeom>
        <a:solidFill>
          <a:srgbClr val="F9ECD2">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rtl="0">
            <a:lnSpc>
              <a:spcPct val="90000"/>
            </a:lnSpc>
            <a:spcBef>
              <a:spcPct val="0"/>
            </a:spcBef>
            <a:spcAft>
              <a:spcPct val="15000"/>
            </a:spcAft>
            <a:buChar char="•"/>
          </a:pPr>
          <a:r>
            <a:rPr lang="en-US" sz="2300" kern="1200" dirty="0"/>
            <a:t>Suggests people are more comfortable with traditional division of work, femininity suggests looser boundaries, flexible roles</a:t>
          </a:r>
        </a:p>
      </dsp:txBody>
      <dsp:txXfrm>
        <a:off x="3653324" y="857969"/>
        <a:ext cx="3204641" cy="34724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5C945A-FA07-422C-9807-D963A4FDB072}">
      <dsp:nvSpPr>
        <dsp:cNvPr id="0" name=""/>
        <dsp:cNvSpPr/>
      </dsp:nvSpPr>
      <dsp:spPr>
        <a:xfrm rot="5400000">
          <a:off x="-891381" y="891381"/>
          <a:ext cx="4525963" cy="2743200"/>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1689100" rtl="0">
            <a:lnSpc>
              <a:spcPct val="90000"/>
            </a:lnSpc>
            <a:spcBef>
              <a:spcPct val="0"/>
            </a:spcBef>
            <a:spcAft>
              <a:spcPct val="35000"/>
            </a:spcAft>
            <a:buNone/>
          </a:pPr>
          <a:r>
            <a:rPr lang="en-US" sz="3800" kern="1200" dirty="0"/>
            <a:t>Factors Most Valued About Work</a:t>
          </a:r>
        </a:p>
      </dsp:txBody>
      <dsp:txXfrm rot="-5400000">
        <a:off x="1" y="1371599"/>
        <a:ext cx="2743200" cy="1782763"/>
      </dsp:txXfrm>
    </dsp:sp>
    <dsp:sp modelId="{0A309AD8-978B-4817-AD9F-8D4EAC7B40E6}">
      <dsp:nvSpPr>
        <dsp:cNvPr id="0" name=""/>
        <dsp:cNvSpPr/>
      </dsp:nvSpPr>
      <dsp:spPr>
        <a:xfrm rot="5400000">
          <a:off x="3223418" y="-480218"/>
          <a:ext cx="3154363" cy="4114800"/>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3576" tIns="14605" rIns="14605" bIns="14605" numCol="1" spcCol="1270" anchor="ctr" anchorCtr="0">
          <a:noAutofit/>
        </a:bodyPr>
        <a:lstStyle/>
        <a:p>
          <a:pPr marL="228600" lvl="1" indent="-228600" algn="l" defTabSz="1022350" rtl="0">
            <a:lnSpc>
              <a:spcPct val="90000"/>
            </a:lnSpc>
            <a:spcBef>
              <a:spcPct val="0"/>
            </a:spcBef>
            <a:spcAft>
              <a:spcPct val="15000"/>
            </a:spcAft>
            <a:buChar char="•"/>
          </a:pPr>
          <a:r>
            <a:rPr lang="en-US" sz="2300" kern="1200" dirty="0"/>
            <a:t>A needed income</a:t>
          </a:r>
        </a:p>
        <a:p>
          <a:pPr marL="228600" lvl="1" indent="-228600" algn="l" defTabSz="1022350" rtl="0">
            <a:lnSpc>
              <a:spcPct val="90000"/>
            </a:lnSpc>
            <a:spcBef>
              <a:spcPct val="0"/>
            </a:spcBef>
            <a:spcAft>
              <a:spcPct val="15000"/>
            </a:spcAft>
            <a:buChar char="•"/>
          </a:pPr>
          <a:r>
            <a:rPr lang="en-US" sz="2300" kern="1200" dirty="0"/>
            <a:t>Interest and Satisfaction</a:t>
          </a:r>
        </a:p>
        <a:p>
          <a:pPr marL="228600" lvl="1" indent="-228600" algn="l" defTabSz="1022350" rtl="0">
            <a:lnSpc>
              <a:spcPct val="90000"/>
            </a:lnSpc>
            <a:spcBef>
              <a:spcPct val="0"/>
            </a:spcBef>
            <a:spcAft>
              <a:spcPct val="15000"/>
            </a:spcAft>
            <a:buChar char="•"/>
          </a:pPr>
          <a:r>
            <a:rPr lang="en-US" sz="2300" kern="1200" dirty="0"/>
            <a:t>Contacts with others</a:t>
          </a:r>
        </a:p>
        <a:p>
          <a:pPr marL="228600" lvl="1" indent="-228600" algn="l" defTabSz="1022350" rtl="0">
            <a:lnSpc>
              <a:spcPct val="90000"/>
            </a:lnSpc>
            <a:spcBef>
              <a:spcPct val="0"/>
            </a:spcBef>
            <a:spcAft>
              <a:spcPct val="15000"/>
            </a:spcAft>
            <a:buChar char="•"/>
          </a:pPr>
          <a:r>
            <a:rPr lang="en-US" sz="2300" kern="1200" dirty="0"/>
            <a:t>A way to serve society</a:t>
          </a:r>
        </a:p>
        <a:p>
          <a:pPr marL="228600" lvl="1" indent="-228600" algn="l" defTabSz="1022350" rtl="0">
            <a:lnSpc>
              <a:spcPct val="90000"/>
            </a:lnSpc>
            <a:spcBef>
              <a:spcPct val="0"/>
            </a:spcBef>
            <a:spcAft>
              <a:spcPct val="15000"/>
            </a:spcAft>
            <a:buChar char="•"/>
          </a:pPr>
          <a:r>
            <a:rPr lang="en-US" sz="2300" kern="1200" dirty="0"/>
            <a:t>A means of keeping occupied</a:t>
          </a:r>
        </a:p>
        <a:p>
          <a:pPr marL="228600" lvl="1" indent="-228600" algn="l" defTabSz="1022350" rtl="0">
            <a:lnSpc>
              <a:spcPct val="90000"/>
            </a:lnSpc>
            <a:spcBef>
              <a:spcPct val="0"/>
            </a:spcBef>
            <a:spcAft>
              <a:spcPct val="15000"/>
            </a:spcAft>
            <a:buChar char="•"/>
          </a:pPr>
          <a:r>
            <a:rPr lang="en-US" sz="2300" kern="1200" dirty="0"/>
            <a:t>Status and prestige</a:t>
          </a:r>
        </a:p>
      </dsp:txBody>
      <dsp:txXfrm rot="-5400000">
        <a:off x="2743200" y="153983"/>
        <a:ext cx="3960817" cy="284639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A40B39-58C8-4271-9552-C2A65261D089}">
      <dsp:nvSpPr>
        <dsp:cNvPr id="0" name=""/>
        <dsp:cNvSpPr/>
      </dsp:nvSpPr>
      <dsp:spPr>
        <a:xfrm>
          <a:off x="2297509" y="0"/>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dirty="0"/>
            <a:t>Self-actualization in the service of society</a:t>
          </a:r>
        </a:p>
      </dsp:txBody>
      <dsp:txXfrm>
        <a:off x="2863254" y="1131491"/>
        <a:ext cx="1131491" cy="1131490"/>
      </dsp:txXfrm>
    </dsp:sp>
    <dsp:sp modelId="{B47B9A17-2047-432D-893F-3BF3F2AE7CA1}">
      <dsp:nvSpPr>
        <dsp:cNvPr id="0" name=""/>
        <dsp:cNvSpPr/>
      </dsp:nvSpPr>
      <dsp:spPr>
        <a:xfrm>
          <a:off x="1166018" y="2262981"/>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dirty="0"/>
            <a:t>Physiological needs</a:t>
          </a:r>
        </a:p>
      </dsp:txBody>
      <dsp:txXfrm>
        <a:off x="1731763" y="3394472"/>
        <a:ext cx="1131491" cy="1131490"/>
      </dsp:txXfrm>
    </dsp:sp>
    <dsp:sp modelId="{A6B595DE-B87A-4ACD-A1F6-962C1B2E985B}">
      <dsp:nvSpPr>
        <dsp:cNvPr id="0" name=""/>
        <dsp:cNvSpPr/>
      </dsp:nvSpPr>
      <dsp:spPr>
        <a:xfrm rot="10800000">
          <a:off x="2297509" y="2262981"/>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dirty="0"/>
            <a:t>Safety</a:t>
          </a:r>
        </a:p>
      </dsp:txBody>
      <dsp:txXfrm rot="10800000">
        <a:off x="2863254" y="2262981"/>
        <a:ext cx="1131491" cy="1131490"/>
      </dsp:txXfrm>
    </dsp:sp>
    <dsp:sp modelId="{FDCA0CE3-BFB7-4A5A-A6FD-BF0DD5904205}">
      <dsp:nvSpPr>
        <dsp:cNvPr id="0" name=""/>
        <dsp:cNvSpPr/>
      </dsp:nvSpPr>
      <dsp:spPr>
        <a:xfrm>
          <a:off x="3429000" y="2262981"/>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dirty="0"/>
            <a:t>Belonging</a:t>
          </a:r>
        </a:p>
      </dsp:txBody>
      <dsp:txXfrm>
        <a:off x="3994745" y="3394472"/>
        <a:ext cx="1131491" cy="11314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15F0A3-E6BC-4606-B5FC-4085AC1C7448}">
      <dsp:nvSpPr>
        <dsp:cNvPr id="0" name=""/>
        <dsp:cNvSpPr/>
      </dsp:nvSpPr>
      <dsp:spPr>
        <a:xfrm rot="2011899">
          <a:off x="2088485" y="3001666"/>
          <a:ext cx="819741" cy="57128"/>
        </a:xfrm>
        <a:custGeom>
          <a:avLst/>
          <a:gdLst/>
          <a:ahLst/>
          <a:cxnLst/>
          <a:rect l="0" t="0" r="0" b="0"/>
          <a:pathLst>
            <a:path>
              <a:moveTo>
                <a:pt x="0" y="28564"/>
              </a:moveTo>
              <a:lnTo>
                <a:pt x="819741" y="2856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5C292BC-14DE-42A9-9CB0-F8FF42474737}">
      <dsp:nvSpPr>
        <dsp:cNvPr id="0" name=""/>
        <dsp:cNvSpPr/>
      </dsp:nvSpPr>
      <dsp:spPr>
        <a:xfrm rot="293562">
          <a:off x="2152581" y="2431934"/>
          <a:ext cx="2258311" cy="57128"/>
        </a:xfrm>
        <a:custGeom>
          <a:avLst/>
          <a:gdLst/>
          <a:ahLst/>
          <a:cxnLst/>
          <a:rect l="0" t="0" r="0" b="0"/>
          <a:pathLst>
            <a:path>
              <a:moveTo>
                <a:pt x="0" y="28564"/>
              </a:moveTo>
              <a:lnTo>
                <a:pt x="2258311" y="2856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BA7FFBB-4E9E-493A-A975-94388B39BF70}">
      <dsp:nvSpPr>
        <dsp:cNvPr id="0" name=""/>
        <dsp:cNvSpPr/>
      </dsp:nvSpPr>
      <dsp:spPr>
        <a:xfrm rot="19766990">
          <a:off x="2089854" y="1576023"/>
          <a:ext cx="963029" cy="57128"/>
        </a:xfrm>
        <a:custGeom>
          <a:avLst/>
          <a:gdLst/>
          <a:ahLst/>
          <a:cxnLst/>
          <a:rect l="0" t="0" r="0" b="0"/>
          <a:pathLst>
            <a:path>
              <a:moveTo>
                <a:pt x="0" y="28564"/>
              </a:moveTo>
              <a:lnTo>
                <a:pt x="963029" y="2856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1D97D8B-7E90-4404-A293-F713FE5739C7}">
      <dsp:nvSpPr>
        <dsp:cNvPr id="0" name=""/>
        <dsp:cNvSpPr/>
      </dsp:nvSpPr>
      <dsp:spPr>
        <a:xfrm>
          <a:off x="306576" y="1210674"/>
          <a:ext cx="2176611" cy="2176611"/>
        </a:xfrm>
        <a:prstGeom prst="ellipse">
          <a:avLst/>
        </a:prstGeom>
        <a:solidFill>
          <a:schemeClr val="bg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CF64C9-8793-48BE-949C-3384A303CF7A}">
      <dsp:nvSpPr>
        <dsp:cNvPr id="0" name=""/>
        <dsp:cNvSpPr/>
      </dsp:nvSpPr>
      <dsp:spPr>
        <a:xfrm>
          <a:off x="2836074" y="24275"/>
          <a:ext cx="1888323" cy="173361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US" sz="1800" kern="1200" dirty="0"/>
            <a:t>Paternalistic and hierarchical traditions</a:t>
          </a:r>
        </a:p>
      </dsp:txBody>
      <dsp:txXfrm>
        <a:off x="3112613" y="278157"/>
        <a:ext cx="1335245" cy="1225854"/>
      </dsp:txXfrm>
    </dsp:sp>
    <dsp:sp modelId="{F4341A2A-707F-43DB-95DA-9C32DD6C5ABD}">
      <dsp:nvSpPr>
        <dsp:cNvPr id="0" name=""/>
        <dsp:cNvSpPr/>
      </dsp:nvSpPr>
      <dsp:spPr>
        <a:xfrm>
          <a:off x="4403382" y="1823523"/>
          <a:ext cx="1691383" cy="161076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US" sz="1800" kern="1200" dirty="0"/>
            <a:t>The country’s economic context influences motivation</a:t>
          </a:r>
        </a:p>
      </dsp:txBody>
      <dsp:txXfrm>
        <a:off x="4651079" y="2059414"/>
        <a:ext cx="1195989" cy="1138984"/>
      </dsp:txXfrm>
    </dsp:sp>
    <dsp:sp modelId="{3A51A140-E16A-44CB-A57C-9C34803E96C3}">
      <dsp:nvSpPr>
        <dsp:cNvPr id="0" name=""/>
        <dsp:cNvSpPr/>
      </dsp:nvSpPr>
      <dsp:spPr>
        <a:xfrm>
          <a:off x="2707742" y="2900886"/>
          <a:ext cx="1589635" cy="158962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US" sz="1800" kern="1200" dirty="0"/>
            <a:t>Fringe benefits are important</a:t>
          </a:r>
        </a:p>
      </dsp:txBody>
      <dsp:txXfrm>
        <a:off x="2940539" y="3133681"/>
        <a:ext cx="1124041" cy="112403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FC30AE-A37F-46FC-81DC-63A06D2A8626}">
      <dsp:nvSpPr>
        <dsp:cNvPr id="0" name=""/>
        <dsp:cNvSpPr/>
      </dsp:nvSpPr>
      <dsp:spPr>
        <a:xfrm>
          <a:off x="837" y="0"/>
          <a:ext cx="2176611" cy="45259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dirty="0"/>
            <a:t>United States</a:t>
          </a:r>
        </a:p>
      </dsp:txBody>
      <dsp:txXfrm>
        <a:off x="837" y="0"/>
        <a:ext cx="2176611" cy="1357788"/>
      </dsp:txXfrm>
    </dsp:sp>
    <dsp:sp modelId="{EA71CF9A-A7A5-46A9-A8DA-14897213499E}">
      <dsp:nvSpPr>
        <dsp:cNvPr id="0" name=""/>
        <dsp:cNvSpPr/>
      </dsp:nvSpPr>
      <dsp:spPr>
        <a:xfrm>
          <a:off x="218498" y="1357788"/>
          <a:ext cx="1741289" cy="294187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rtl="0">
            <a:lnSpc>
              <a:spcPct val="90000"/>
            </a:lnSpc>
            <a:spcBef>
              <a:spcPct val="0"/>
            </a:spcBef>
            <a:spcAft>
              <a:spcPct val="35000"/>
            </a:spcAft>
            <a:buNone/>
          </a:pPr>
          <a:r>
            <a:rPr lang="en-US" sz="2000" kern="1200" dirty="0"/>
            <a:t>Focus on financial, social status, job content, career, and professional</a:t>
          </a:r>
        </a:p>
      </dsp:txBody>
      <dsp:txXfrm>
        <a:off x="269499" y="1408789"/>
        <a:ext cx="1639287" cy="2839873"/>
      </dsp:txXfrm>
    </dsp:sp>
    <dsp:sp modelId="{E5E30C0E-759F-482B-ADA4-1A98F7972833}">
      <dsp:nvSpPr>
        <dsp:cNvPr id="0" name=""/>
        <dsp:cNvSpPr/>
      </dsp:nvSpPr>
      <dsp:spPr>
        <a:xfrm>
          <a:off x="2340694" y="0"/>
          <a:ext cx="2176611" cy="45259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dirty="0"/>
            <a:t>Japan </a:t>
          </a:r>
        </a:p>
      </dsp:txBody>
      <dsp:txXfrm>
        <a:off x="2340694" y="0"/>
        <a:ext cx="2176611" cy="1357788"/>
      </dsp:txXfrm>
    </dsp:sp>
    <dsp:sp modelId="{570C932D-0107-4308-9CDC-309082255689}">
      <dsp:nvSpPr>
        <dsp:cNvPr id="0" name=""/>
        <dsp:cNvSpPr/>
      </dsp:nvSpPr>
      <dsp:spPr>
        <a:xfrm>
          <a:off x="2558355" y="1357788"/>
          <a:ext cx="1741289" cy="294187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rtl="0">
            <a:lnSpc>
              <a:spcPct val="90000"/>
            </a:lnSpc>
            <a:spcBef>
              <a:spcPct val="0"/>
            </a:spcBef>
            <a:spcAft>
              <a:spcPct val="35000"/>
            </a:spcAft>
            <a:buNone/>
          </a:pPr>
          <a:r>
            <a:rPr lang="en-US" sz="2000" kern="1200" dirty="0"/>
            <a:t>Focus on seniority, bonuses, and permanent workers; competition discouraged</a:t>
          </a:r>
        </a:p>
      </dsp:txBody>
      <dsp:txXfrm>
        <a:off x="2609356" y="1408789"/>
        <a:ext cx="1639287" cy="2839873"/>
      </dsp:txXfrm>
    </dsp:sp>
    <dsp:sp modelId="{84F44693-E147-4377-B811-AA66AB9075A7}">
      <dsp:nvSpPr>
        <dsp:cNvPr id="0" name=""/>
        <dsp:cNvSpPr/>
      </dsp:nvSpPr>
      <dsp:spPr>
        <a:xfrm>
          <a:off x="4680551" y="0"/>
          <a:ext cx="2176611" cy="45259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dirty="0"/>
            <a:t>China </a:t>
          </a:r>
        </a:p>
      </dsp:txBody>
      <dsp:txXfrm>
        <a:off x="4680551" y="0"/>
        <a:ext cx="2176611" cy="1357788"/>
      </dsp:txXfrm>
    </dsp:sp>
    <dsp:sp modelId="{C491E254-09A6-4D3F-A9E8-341F2F9E3710}">
      <dsp:nvSpPr>
        <dsp:cNvPr id="0" name=""/>
        <dsp:cNvSpPr/>
      </dsp:nvSpPr>
      <dsp:spPr>
        <a:xfrm>
          <a:off x="4898212" y="1357788"/>
          <a:ext cx="1741289" cy="294187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rtl="0">
            <a:lnSpc>
              <a:spcPct val="90000"/>
            </a:lnSpc>
            <a:spcBef>
              <a:spcPct val="0"/>
            </a:spcBef>
            <a:spcAft>
              <a:spcPct val="35000"/>
            </a:spcAft>
            <a:buNone/>
          </a:pPr>
          <a:r>
            <a:rPr lang="en-US" sz="2000" kern="1200" dirty="0"/>
            <a:t>Focus on social benefits, shift to pay-for-performance and equity-based rewards</a:t>
          </a:r>
        </a:p>
      </dsp:txBody>
      <dsp:txXfrm>
        <a:off x="4949213" y="1408789"/>
        <a:ext cx="1639287" cy="283987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A3B069-729E-494B-B0E1-36B06D20610D}">
      <dsp:nvSpPr>
        <dsp:cNvPr id="0" name=""/>
        <dsp:cNvSpPr/>
      </dsp:nvSpPr>
      <dsp:spPr>
        <a:xfrm>
          <a:off x="0" y="205581"/>
          <a:ext cx="4114800" cy="4114800"/>
        </a:xfrm>
        <a:prstGeom prst="pie">
          <a:avLst>
            <a:gd name="adj1" fmla="val 5400000"/>
            <a:gd name="adj2" fmla="val 16200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4A1337C4-CFBD-4DF3-8A22-F878EFCB810C}">
      <dsp:nvSpPr>
        <dsp:cNvPr id="0" name=""/>
        <dsp:cNvSpPr/>
      </dsp:nvSpPr>
      <dsp:spPr>
        <a:xfrm>
          <a:off x="2057400" y="205581"/>
          <a:ext cx="4800600" cy="4114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kern="1200" dirty="0"/>
            <a:t>Intellectual capital: global business and organizational savvy</a:t>
          </a:r>
        </a:p>
      </dsp:txBody>
      <dsp:txXfrm>
        <a:off x="2057400" y="205581"/>
        <a:ext cx="4800600" cy="1234442"/>
      </dsp:txXfrm>
    </dsp:sp>
    <dsp:sp modelId="{A1A75CFF-E9D1-4208-866F-0C4672C29F89}">
      <dsp:nvSpPr>
        <dsp:cNvPr id="0" name=""/>
        <dsp:cNvSpPr/>
      </dsp:nvSpPr>
      <dsp:spPr>
        <a:xfrm>
          <a:off x="720091" y="1440024"/>
          <a:ext cx="2674617" cy="2674617"/>
        </a:xfrm>
        <a:prstGeom prst="pie">
          <a:avLst>
            <a:gd name="adj1" fmla="val 5400000"/>
            <a:gd name="adj2" fmla="val 16200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3FD11379-E805-4FDE-9406-49B375C9B0BB}">
      <dsp:nvSpPr>
        <dsp:cNvPr id="0" name=""/>
        <dsp:cNvSpPr/>
      </dsp:nvSpPr>
      <dsp:spPr>
        <a:xfrm>
          <a:off x="2057400" y="1440024"/>
          <a:ext cx="4800600" cy="2674617"/>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kern="1200" dirty="0"/>
            <a:t>Psychological capital: openness to differences, capacity to change</a:t>
          </a:r>
        </a:p>
      </dsp:txBody>
      <dsp:txXfrm>
        <a:off x="2057400" y="1440024"/>
        <a:ext cx="4800600" cy="1234438"/>
      </dsp:txXfrm>
    </dsp:sp>
    <dsp:sp modelId="{BED77393-AA07-40A1-9833-C4B327D5093E}">
      <dsp:nvSpPr>
        <dsp:cNvPr id="0" name=""/>
        <dsp:cNvSpPr/>
      </dsp:nvSpPr>
      <dsp:spPr>
        <a:xfrm>
          <a:off x="1440180" y="2674462"/>
          <a:ext cx="1234438" cy="1234438"/>
        </a:xfrm>
        <a:prstGeom prst="pie">
          <a:avLst>
            <a:gd name="adj1" fmla="val 5400000"/>
            <a:gd name="adj2" fmla="val 16200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FA1F4985-4920-42C9-A491-AECB0651A034}">
      <dsp:nvSpPr>
        <dsp:cNvPr id="0" name=""/>
        <dsp:cNvSpPr/>
      </dsp:nvSpPr>
      <dsp:spPr>
        <a:xfrm>
          <a:off x="2057400" y="2674462"/>
          <a:ext cx="4800600" cy="1234438"/>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kern="1200" dirty="0"/>
            <a:t>Social capital: the ability to build trusting relationships</a:t>
          </a:r>
        </a:p>
      </dsp:txBody>
      <dsp:txXfrm>
        <a:off x="2057400" y="2674462"/>
        <a:ext cx="4800600" cy="123443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097C1D-6B2C-4BAF-B6D9-61A4AF80CCD8}">
      <dsp:nvSpPr>
        <dsp:cNvPr id="0" name=""/>
        <dsp:cNvSpPr/>
      </dsp:nvSpPr>
      <dsp:spPr>
        <a:xfrm>
          <a:off x="826571" y="0"/>
          <a:ext cx="4525963" cy="4525963"/>
        </a:xfrm>
        <a:prstGeom prst="triangle">
          <a:avLst/>
        </a:prstGeom>
        <a:solidFill>
          <a:srgbClr val="002060"/>
        </a:solidFill>
        <a:ln>
          <a:solidFill>
            <a:srgbClr val="996600"/>
          </a:solid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sp>
    <dsp:sp modelId="{3D0D1D9B-F0F7-44C3-A3C1-0C5190AE6F69}">
      <dsp:nvSpPr>
        <dsp:cNvPr id="0" name=""/>
        <dsp:cNvSpPr/>
      </dsp:nvSpPr>
      <dsp:spPr>
        <a:xfrm>
          <a:off x="3089552" y="455027"/>
          <a:ext cx="2941875" cy="1071380"/>
        </a:xfrm>
        <a:prstGeom prst="roundRect">
          <a:avLst/>
        </a:prstGeom>
        <a:solidFill>
          <a:schemeClr val="lt1">
            <a:alpha val="90000"/>
            <a:hueOff val="0"/>
            <a:satOff val="0"/>
            <a:lumOff val="0"/>
            <a:alphaOff val="0"/>
          </a:schemeClr>
        </a:solidFill>
        <a:ln w="9525" cap="flat" cmpd="sng" algn="ctr">
          <a:solidFill>
            <a:srgbClr val="002060"/>
          </a:solidFill>
          <a:prstDash val="solid"/>
        </a:ln>
        <a:effectLst/>
        <a:sp3d z="57150" extrusionH="63500" prstMaterial="matte"/>
      </dsp:spPr>
      <dsp:style>
        <a:lnRef idx="1">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t>Making decisions fast </a:t>
          </a:r>
        </a:p>
      </dsp:txBody>
      <dsp:txXfrm>
        <a:off x="3141852" y="507327"/>
        <a:ext cx="2837275" cy="966780"/>
      </dsp:txXfrm>
    </dsp:sp>
    <dsp:sp modelId="{BA94A9DF-48E0-4189-BF44-7ECEFB1FB108}">
      <dsp:nvSpPr>
        <dsp:cNvPr id="0" name=""/>
        <dsp:cNvSpPr/>
      </dsp:nvSpPr>
      <dsp:spPr>
        <a:xfrm>
          <a:off x="3089552" y="1660330"/>
          <a:ext cx="2941875" cy="1071380"/>
        </a:xfrm>
        <a:prstGeom prst="roundRect">
          <a:avLst/>
        </a:prstGeom>
        <a:solidFill>
          <a:schemeClr val="lt1">
            <a:alpha val="90000"/>
            <a:hueOff val="0"/>
            <a:satOff val="0"/>
            <a:lumOff val="0"/>
            <a:alphaOff val="0"/>
          </a:schemeClr>
        </a:solidFill>
        <a:ln w="9525" cap="flat" cmpd="sng" algn="ctr">
          <a:solidFill>
            <a:srgbClr val="002060"/>
          </a:solidFill>
          <a:prstDash val="solid"/>
        </a:ln>
        <a:effectLst/>
        <a:sp3d z="57150" extrusionH="63500" prstMaterial="matte"/>
      </dsp:spPr>
      <dsp:style>
        <a:lnRef idx="1">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t>Maintaining flexibility </a:t>
          </a:r>
        </a:p>
      </dsp:txBody>
      <dsp:txXfrm>
        <a:off x="3141852" y="1712630"/>
        <a:ext cx="2837275" cy="966780"/>
      </dsp:txXfrm>
    </dsp:sp>
    <dsp:sp modelId="{73CA441B-1B42-4B7C-B557-D16CD6423489}">
      <dsp:nvSpPr>
        <dsp:cNvPr id="0" name=""/>
        <dsp:cNvSpPr/>
      </dsp:nvSpPr>
      <dsp:spPr>
        <a:xfrm>
          <a:off x="3089552" y="2865632"/>
          <a:ext cx="2941875" cy="1071380"/>
        </a:xfrm>
        <a:prstGeom prst="roundRect">
          <a:avLst/>
        </a:prstGeom>
        <a:solidFill>
          <a:schemeClr val="lt1">
            <a:alpha val="90000"/>
            <a:hueOff val="0"/>
            <a:satOff val="0"/>
            <a:lumOff val="0"/>
            <a:alphaOff val="0"/>
          </a:schemeClr>
        </a:solidFill>
        <a:ln w="9525" cap="flat" cmpd="sng" algn="ctr">
          <a:solidFill>
            <a:srgbClr val="002060"/>
          </a:solidFill>
          <a:prstDash val="solid"/>
        </a:ln>
        <a:effectLst/>
        <a:sp3d z="57150" extrusionH="63500" prstMaterial="matte"/>
      </dsp:spPr>
      <dsp:style>
        <a:lnRef idx="1">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t>Focusing on the vision </a:t>
          </a:r>
        </a:p>
      </dsp:txBody>
      <dsp:txXfrm>
        <a:off x="3141852" y="2917932"/>
        <a:ext cx="2837275" cy="96678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AC757B-17C9-4777-A0E5-6283CC4DF184}">
      <dsp:nvSpPr>
        <dsp:cNvPr id="0" name=""/>
        <dsp:cNvSpPr/>
      </dsp:nvSpPr>
      <dsp:spPr>
        <a:xfrm>
          <a:off x="0" y="491835"/>
          <a:ext cx="5715022" cy="569306"/>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6A590C6-675E-4A8F-958D-73A8AE7557F2}">
      <dsp:nvSpPr>
        <dsp:cNvPr id="0" name=""/>
        <dsp:cNvSpPr/>
      </dsp:nvSpPr>
      <dsp:spPr>
        <a:xfrm>
          <a:off x="304801" y="304797"/>
          <a:ext cx="4747260" cy="52770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435" tIns="0" rIns="179435" bIns="0" numCol="1" spcCol="1270" anchor="ctr" anchorCtr="0">
          <a:noAutofit/>
        </a:bodyPr>
        <a:lstStyle/>
        <a:p>
          <a:pPr marL="0" lvl="0" indent="0" algn="l" defTabSz="622300" rtl="0">
            <a:lnSpc>
              <a:spcPct val="90000"/>
            </a:lnSpc>
            <a:spcBef>
              <a:spcPct val="0"/>
            </a:spcBef>
            <a:spcAft>
              <a:spcPct val="35000"/>
            </a:spcAft>
            <a:buNone/>
          </a:pPr>
          <a:r>
            <a:rPr lang="en-US" sz="1400" kern="1200" dirty="0"/>
            <a:t>The Dutch are skeptical about the value of leadership</a:t>
          </a:r>
          <a:endParaRPr lang="en-US" sz="1100" kern="1200" dirty="0"/>
        </a:p>
      </dsp:txBody>
      <dsp:txXfrm>
        <a:off x="330561" y="330557"/>
        <a:ext cx="4695740" cy="476184"/>
      </dsp:txXfrm>
    </dsp:sp>
    <dsp:sp modelId="{636507EF-1551-4E25-BCE5-682528B8FE22}">
      <dsp:nvSpPr>
        <dsp:cNvPr id="0" name=""/>
        <dsp:cNvSpPr/>
      </dsp:nvSpPr>
      <dsp:spPr>
        <a:xfrm>
          <a:off x="0" y="1356217"/>
          <a:ext cx="5714887" cy="50722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AAD02EB-7391-43D8-9EC1-D50A8F5C7A31}">
      <dsp:nvSpPr>
        <dsp:cNvPr id="0" name=""/>
        <dsp:cNvSpPr/>
      </dsp:nvSpPr>
      <dsp:spPr>
        <a:xfrm>
          <a:off x="304801" y="1239982"/>
          <a:ext cx="4747260" cy="51956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435" tIns="0" rIns="179435" bIns="0" numCol="1" spcCol="1270" anchor="ctr" anchorCtr="0">
          <a:noAutofit/>
        </a:bodyPr>
        <a:lstStyle/>
        <a:p>
          <a:pPr marL="0" lvl="0" indent="0" algn="l" defTabSz="622300" rtl="0">
            <a:lnSpc>
              <a:spcPct val="90000"/>
            </a:lnSpc>
            <a:spcBef>
              <a:spcPct val="0"/>
            </a:spcBef>
            <a:spcAft>
              <a:spcPct val="35000"/>
            </a:spcAft>
            <a:buNone/>
          </a:pPr>
          <a:r>
            <a:rPr lang="en-US" sz="1400" kern="1200" dirty="0"/>
            <a:t>Arabs worship their leaders—as long as they are in power</a:t>
          </a:r>
        </a:p>
      </dsp:txBody>
      <dsp:txXfrm>
        <a:off x="330164" y="1265345"/>
        <a:ext cx="4696534" cy="468837"/>
      </dsp:txXfrm>
    </dsp:sp>
    <dsp:sp modelId="{78B11E59-6FDC-4864-942F-E5B35B65A3F7}">
      <dsp:nvSpPr>
        <dsp:cNvPr id="0" name=""/>
        <dsp:cNvSpPr/>
      </dsp:nvSpPr>
      <dsp:spPr>
        <a:xfrm>
          <a:off x="0" y="2216059"/>
          <a:ext cx="5714955" cy="44015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21373CC-C4D3-4F1A-9809-67BF73A391D0}">
      <dsp:nvSpPr>
        <dsp:cNvPr id="0" name=""/>
        <dsp:cNvSpPr/>
      </dsp:nvSpPr>
      <dsp:spPr>
        <a:xfrm>
          <a:off x="304801" y="2029023"/>
          <a:ext cx="4747260" cy="50328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435" tIns="0" rIns="179435" bIns="0" numCol="1" spcCol="1270" anchor="ctr" anchorCtr="0">
          <a:noAutofit/>
        </a:bodyPr>
        <a:lstStyle/>
        <a:p>
          <a:pPr marL="0" lvl="0" indent="0" algn="l" defTabSz="622300" rtl="0">
            <a:lnSpc>
              <a:spcPct val="90000"/>
            </a:lnSpc>
            <a:spcBef>
              <a:spcPct val="0"/>
            </a:spcBef>
            <a:spcAft>
              <a:spcPct val="35000"/>
            </a:spcAft>
            <a:buNone/>
          </a:pPr>
          <a:r>
            <a:rPr lang="en-US" sz="1400" kern="1200" dirty="0"/>
            <a:t>Malaysians expect their leaders to be humble, modest, and dignified</a:t>
          </a:r>
          <a:endParaRPr lang="en-US" sz="1100" kern="1200" dirty="0"/>
        </a:p>
      </dsp:txBody>
      <dsp:txXfrm>
        <a:off x="329369" y="2053591"/>
        <a:ext cx="4698124" cy="454146"/>
      </dsp:txXfrm>
    </dsp:sp>
    <dsp:sp modelId="{25CADB78-62DC-49CC-8758-D1CE772871E6}">
      <dsp:nvSpPr>
        <dsp:cNvPr id="0" name=""/>
        <dsp:cNvSpPr/>
      </dsp:nvSpPr>
      <dsp:spPr>
        <a:xfrm>
          <a:off x="76227" y="3088896"/>
          <a:ext cx="5562635" cy="414186"/>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AF3AA78-8F14-419B-9E27-168B98B7FD1F}">
      <dsp:nvSpPr>
        <dsp:cNvPr id="0" name=""/>
        <dsp:cNvSpPr/>
      </dsp:nvSpPr>
      <dsp:spPr>
        <a:xfrm>
          <a:off x="381002" y="2839513"/>
          <a:ext cx="5001428" cy="56972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435" tIns="0" rIns="179435" bIns="0" numCol="1" spcCol="1270" anchor="ctr" anchorCtr="0">
          <a:noAutofit/>
        </a:bodyPr>
        <a:lstStyle/>
        <a:p>
          <a:pPr marL="0" lvl="0" indent="0" algn="l" defTabSz="622300" rtl="0">
            <a:lnSpc>
              <a:spcPct val="90000"/>
            </a:lnSpc>
            <a:spcBef>
              <a:spcPct val="0"/>
            </a:spcBef>
            <a:spcAft>
              <a:spcPct val="35000"/>
            </a:spcAft>
            <a:buNone/>
          </a:pPr>
          <a:r>
            <a:rPr lang="en-US" sz="1400" kern="1200" dirty="0"/>
            <a:t>The French expect leaders to be “cultivated”</a:t>
          </a:r>
        </a:p>
      </dsp:txBody>
      <dsp:txXfrm>
        <a:off x="408814" y="2867325"/>
        <a:ext cx="4945804" cy="51410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849435-F65F-4A89-97DC-8C3916678DE6}">
      <dsp:nvSpPr>
        <dsp:cNvPr id="0" name=""/>
        <dsp:cNvSpPr/>
      </dsp:nvSpPr>
      <dsp:spPr>
        <a:xfrm>
          <a:off x="2297509" y="0"/>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t>Trustworthiness </a:t>
          </a:r>
        </a:p>
      </dsp:txBody>
      <dsp:txXfrm>
        <a:off x="2863254" y="1131491"/>
        <a:ext cx="1131491" cy="1131490"/>
      </dsp:txXfrm>
    </dsp:sp>
    <dsp:sp modelId="{E87ECDA6-BB25-4405-BB6A-3C26FAED0E14}">
      <dsp:nvSpPr>
        <dsp:cNvPr id="0" name=""/>
        <dsp:cNvSpPr/>
      </dsp:nvSpPr>
      <dsp:spPr>
        <a:xfrm>
          <a:off x="1166018" y="2262981"/>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t>Visionary </a:t>
          </a:r>
        </a:p>
      </dsp:txBody>
      <dsp:txXfrm>
        <a:off x="1731763" y="3394472"/>
        <a:ext cx="1131491" cy="1131490"/>
      </dsp:txXfrm>
    </dsp:sp>
    <dsp:sp modelId="{0E900F6E-1D8C-4FC5-AEE9-00A389A82721}">
      <dsp:nvSpPr>
        <dsp:cNvPr id="0" name=""/>
        <dsp:cNvSpPr/>
      </dsp:nvSpPr>
      <dsp:spPr>
        <a:xfrm rot="10800000">
          <a:off x="2297509" y="2262981"/>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t>Inspirational and motivating </a:t>
          </a:r>
        </a:p>
      </dsp:txBody>
      <dsp:txXfrm rot="10800000">
        <a:off x="2863254" y="2262981"/>
        <a:ext cx="1131491" cy="1131490"/>
      </dsp:txXfrm>
    </dsp:sp>
    <dsp:sp modelId="{7088DACC-4181-4F32-A7A3-CB0F007B3B66}">
      <dsp:nvSpPr>
        <dsp:cNvPr id="0" name=""/>
        <dsp:cNvSpPr/>
      </dsp:nvSpPr>
      <dsp:spPr>
        <a:xfrm>
          <a:off x="3429000" y="2262981"/>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t>Communicative</a:t>
          </a:r>
        </a:p>
      </dsp:txBody>
      <dsp:txXfrm>
        <a:off x="3994745" y="3394472"/>
        <a:ext cx="1131491" cy="113149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418332-6836-4B65-86D6-BD8C92ABD510}">
      <dsp:nvSpPr>
        <dsp:cNvPr id="0" name=""/>
        <dsp:cNvSpPr/>
      </dsp:nvSpPr>
      <dsp:spPr>
        <a:xfrm>
          <a:off x="514349" y="0"/>
          <a:ext cx="5829300" cy="452596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86CBE0-ED10-4B8A-B813-F24180C4B626}">
      <dsp:nvSpPr>
        <dsp:cNvPr id="0" name=""/>
        <dsp:cNvSpPr/>
      </dsp:nvSpPr>
      <dsp:spPr>
        <a:xfrm>
          <a:off x="7366" y="1357788"/>
          <a:ext cx="2207418" cy="18103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US" sz="2700" kern="1200" dirty="0"/>
            <a:t>Being a loner and asocial </a:t>
          </a:r>
        </a:p>
      </dsp:txBody>
      <dsp:txXfrm>
        <a:off x="95742" y="1446164"/>
        <a:ext cx="2030666" cy="1633633"/>
      </dsp:txXfrm>
    </dsp:sp>
    <dsp:sp modelId="{35A243DE-BC74-4DC4-B2DB-5FCB02C310E6}">
      <dsp:nvSpPr>
        <dsp:cNvPr id="0" name=""/>
        <dsp:cNvSpPr/>
      </dsp:nvSpPr>
      <dsp:spPr>
        <a:xfrm>
          <a:off x="2325290" y="1357788"/>
          <a:ext cx="2207418" cy="18103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US" sz="2700" kern="1200" dirty="0"/>
            <a:t>Non-cooperative </a:t>
          </a:r>
        </a:p>
      </dsp:txBody>
      <dsp:txXfrm>
        <a:off x="2413666" y="1446164"/>
        <a:ext cx="2030666" cy="1633633"/>
      </dsp:txXfrm>
    </dsp:sp>
    <dsp:sp modelId="{EDA249E2-CB6E-408F-9321-655C27A8A073}">
      <dsp:nvSpPr>
        <dsp:cNvPr id="0" name=""/>
        <dsp:cNvSpPr/>
      </dsp:nvSpPr>
      <dsp:spPr>
        <a:xfrm>
          <a:off x="4643214" y="1357788"/>
          <a:ext cx="2207418" cy="18103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US" sz="2700" kern="1200" dirty="0"/>
            <a:t>Dictatorial </a:t>
          </a:r>
        </a:p>
      </dsp:txBody>
      <dsp:txXfrm>
        <a:off x="4731590" y="1446164"/>
        <a:ext cx="2030666" cy="163363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827CDC-43FD-4B94-A349-FF6AA8B6A157}">
      <dsp:nvSpPr>
        <dsp:cNvPr id="0" name=""/>
        <dsp:cNvSpPr/>
      </dsp:nvSpPr>
      <dsp:spPr>
        <a:xfrm>
          <a:off x="3013" y="945294"/>
          <a:ext cx="2635374" cy="2635374"/>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5033" tIns="22860" rIns="145033" bIns="22860" numCol="1" spcCol="1270" anchor="ctr" anchorCtr="0">
          <a:noAutofit/>
        </a:bodyPr>
        <a:lstStyle/>
        <a:p>
          <a:pPr marL="0" lvl="0" indent="0" algn="ctr" defTabSz="800100" rtl="0">
            <a:lnSpc>
              <a:spcPct val="90000"/>
            </a:lnSpc>
            <a:spcBef>
              <a:spcPct val="0"/>
            </a:spcBef>
            <a:spcAft>
              <a:spcPct val="35000"/>
            </a:spcAft>
            <a:buNone/>
          </a:pPr>
          <a:r>
            <a:rPr lang="en-US" sz="1800" b="1" kern="1200" dirty="0"/>
            <a:t>Individualistic</a:t>
          </a:r>
          <a:endParaRPr lang="en-US" sz="1800" kern="1200" dirty="0"/>
        </a:p>
      </dsp:txBody>
      <dsp:txXfrm>
        <a:off x="388955" y="1331236"/>
        <a:ext cx="1863490" cy="1863490"/>
      </dsp:txXfrm>
    </dsp:sp>
    <dsp:sp modelId="{D11AC2A1-DFAD-45AF-8403-6192CF4B3418}">
      <dsp:nvSpPr>
        <dsp:cNvPr id="0" name=""/>
        <dsp:cNvSpPr/>
      </dsp:nvSpPr>
      <dsp:spPr>
        <a:xfrm>
          <a:off x="2111312" y="945294"/>
          <a:ext cx="2635374" cy="2635374"/>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5033" tIns="22860" rIns="145033" bIns="22860" numCol="1" spcCol="1270" anchor="ctr" anchorCtr="0">
          <a:noAutofit/>
        </a:bodyPr>
        <a:lstStyle/>
        <a:p>
          <a:pPr marL="0" lvl="0" indent="0" algn="ctr" defTabSz="800100" rtl="0">
            <a:lnSpc>
              <a:spcPct val="90000"/>
            </a:lnSpc>
            <a:spcBef>
              <a:spcPct val="0"/>
            </a:spcBef>
            <a:spcAft>
              <a:spcPct val="35000"/>
            </a:spcAft>
            <a:buNone/>
          </a:pPr>
          <a:r>
            <a:rPr lang="en-US" sz="1800" b="1" kern="1200" dirty="0"/>
            <a:t>Status-Conscious</a:t>
          </a:r>
          <a:endParaRPr lang="en-US" sz="1800" kern="1200" dirty="0"/>
        </a:p>
      </dsp:txBody>
      <dsp:txXfrm>
        <a:off x="2497254" y="1331236"/>
        <a:ext cx="1863490" cy="1863490"/>
      </dsp:txXfrm>
    </dsp:sp>
    <dsp:sp modelId="{8AFB686C-10E0-4EF0-A5D4-7EB31A1D48DC}">
      <dsp:nvSpPr>
        <dsp:cNvPr id="0" name=""/>
        <dsp:cNvSpPr/>
      </dsp:nvSpPr>
      <dsp:spPr>
        <a:xfrm>
          <a:off x="4219612" y="945294"/>
          <a:ext cx="2635374" cy="2635374"/>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5033" tIns="22860" rIns="145033" bIns="22860" numCol="1" spcCol="1270" anchor="ctr" anchorCtr="0">
          <a:noAutofit/>
        </a:bodyPr>
        <a:lstStyle/>
        <a:p>
          <a:pPr marL="0" lvl="0" indent="0" algn="ctr" defTabSz="800100" rtl="0">
            <a:lnSpc>
              <a:spcPct val="90000"/>
            </a:lnSpc>
            <a:spcBef>
              <a:spcPct val="0"/>
            </a:spcBef>
            <a:spcAft>
              <a:spcPct val="35000"/>
            </a:spcAft>
            <a:buNone/>
          </a:pPr>
          <a:r>
            <a:rPr lang="en-US" sz="1800" b="1" kern="1200" dirty="0"/>
            <a:t>Risk-Taking</a:t>
          </a:r>
        </a:p>
      </dsp:txBody>
      <dsp:txXfrm>
        <a:off x="4605554" y="1331236"/>
        <a:ext cx="1863490" cy="186349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3DF535-CB5C-4019-BF37-BA18878399B0}">
      <dsp:nvSpPr>
        <dsp:cNvPr id="0" name=""/>
        <dsp:cNvSpPr/>
      </dsp:nvSpPr>
      <dsp:spPr>
        <a:xfrm>
          <a:off x="3571" y="1837370"/>
          <a:ext cx="1107281" cy="85122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Context</a:t>
          </a:r>
        </a:p>
      </dsp:txBody>
      <dsp:txXfrm>
        <a:off x="28502" y="1862301"/>
        <a:ext cx="1057419" cy="801360"/>
      </dsp:txXfrm>
    </dsp:sp>
    <dsp:sp modelId="{46B61BC7-C54E-4430-828C-80BF0D8BAAF5}">
      <dsp:nvSpPr>
        <dsp:cNvPr id="0" name=""/>
        <dsp:cNvSpPr/>
      </dsp:nvSpPr>
      <dsp:spPr>
        <a:xfrm>
          <a:off x="1221581" y="2125678"/>
          <a:ext cx="234743" cy="2746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dirty="0"/>
        </a:p>
      </dsp:txBody>
      <dsp:txXfrm>
        <a:off x="1221581" y="2180599"/>
        <a:ext cx="164320" cy="164763"/>
      </dsp:txXfrm>
    </dsp:sp>
    <dsp:sp modelId="{0142152A-E039-4B4E-B056-E92C35D89A2B}">
      <dsp:nvSpPr>
        <dsp:cNvPr id="0" name=""/>
        <dsp:cNvSpPr/>
      </dsp:nvSpPr>
      <dsp:spPr>
        <a:xfrm>
          <a:off x="1553765" y="1837370"/>
          <a:ext cx="1107281" cy="85122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Content</a:t>
          </a:r>
        </a:p>
      </dsp:txBody>
      <dsp:txXfrm>
        <a:off x="1578696" y="1862301"/>
        <a:ext cx="1057419" cy="801360"/>
      </dsp:txXfrm>
    </dsp:sp>
    <dsp:sp modelId="{450D4671-082B-448A-A925-5AFEDBD4A192}">
      <dsp:nvSpPr>
        <dsp:cNvPr id="0" name=""/>
        <dsp:cNvSpPr/>
      </dsp:nvSpPr>
      <dsp:spPr>
        <a:xfrm>
          <a:off x="2771775" y="2125678"/>
          <a:ext cx="234743" cy="2746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dirty="0"/>
        </a:p>
      </dsp:txBody>
      <dsp:txXfrm>
        <a:off x="2771775" y="2180599"/>
        <a:ext cx="164320" cy="164763"/>
      </dsp:txXfrm>
    </dsp:sp>
    <dsp:sp modelId="{1D328DAB-2E2A-4BAC-B7F4-7CFE719A55AF}">
      <dsp:nvSpPr>
        <dsp:cNvPr id="0" name=""/>
        <dsp:cNvSpPr/>
      </dsp:nvSpPr>
      <dsp:spPr>
        <a:xfrm>
          <a:off x="3103959" y="1837370"/>
          <a:ext cx="1107281" cy="85122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Leader-Follower Situation</a:t>
          </a:r>
        </a:p>
      </dsp:txBody>
      <dsp:txXfrm>
        <a:off x="3128890" y="1862301"/>
        <a:ext cx="1057419" cy="801360"/>
      </dsp:txXfrm>
    </dsp:sp>
    <dsp:sp modelId="{D920D27E-90E7-4927-B4BF-E7E25C5BD814}">
      <dsp:nvSpPr>
        <dsp:cNvPr id="0" name=""/>
        <dsp:cNvSpPr/>
      </dsp:nvSpPr>
      <dsp:spPr>
        <a:xfrm>
          <a:off x="4321968" y="2125678"/>
          <a:ext cx="234743" cy="2746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dirty="0"/>
        </a:p>
      </dsp:txBody>
      <dsp:txXfrm>
        <a:off x="4321968" y="2180599"/>
        <a:ext cx="164320" cy="164763"/>
      </dsp:txXfrm>
    </dsp:sp>
    <dsp:sp modelId="{A6396E88-A3A1-4300-8993-F4BDD7FB6FD2}">
      <dsp:nvSpPr>
        <dsp:cNvPr id="0" name=""/>
        <dsp:cNvSpPr/>
      </dsp:nvSpPr>
      <dsp:spPr>
        <a:xfrm>
          <a:off x="4654153" y="1837370"/>
          <a:ext cx="1107281" cy="85122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Motivation Effect</a:t>
          </a:r>
        </a:p>
      </dsp:txBody>
      <dsp:txXfrm>
        <a:off x="4679084" y="1862301"/>
        <a:ext cx="1057419" cy="801360"/>
      </dsp:txXfrm>
    </dsp:sp>
    <dsp:sp modelId="{E497ACAC-CBD2-407E-8CA3-8EC0FC004A4B}">
      <dsp:nvSpPr>
        <dsp:cNvPr id="0" name=""/>
        <dsp:cNvSpPr/>
      </dsp:nvSpPr>
      <dsp:spPr>
        <a:xfrm>
          <a:off x="5872162" y="2125678"/>
          <a:ext cx="234743" cy="2746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dirty="0"/>
        </a:p>
      </dsp:txBody>
      <dsp:txXfrm>
        <a:off x="5872162" y="2180599"/>
        <a:ext cx="164320" cy="164763"/>
      </dsp:txXfrm>
    </dsp:sp>
    <dsp:sp modelId="{9CBFE523-EC61-4EB6-B8D0-5DEEDC09952A}">
      <dsp:nvSpPr>
        <dsp:cNvPr id="0" name=""/>
        <dsp:cNvSpPr/>
      </dsp:nvSpPr>
      <dsp:spPr>
        <a:xfrm>
          <a:off x="6204346" y="1837370"/>
          <a:ext cx="1107281" cy="85122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Outcomes</a:t>
          </a:r>
        </a:p>
      </dsp:txBody>
      <dsp:txXfrm>
        <a:off x="6229277" y="1862301"/>
        <a:ext cx="1057419" cy="80136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layout5.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layout1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2.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25/10/2026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E9A77F-5664-4B34-A43A-D3320F7EF9BA}" type="datetimeFigureOut">
              <a:rPr lang="en-US" smtClean="0"/>
              <a:t>10/25/2026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67E6F-A9F2-4C05-845E-35606B260249}" type="slidenum">
              <a:rPr lang="en-US" smtClean="0"/>
              <a:t>‹#›</a:t>
            </a:fld>
            <a:endParaRPr lang="en-US"/>
          </a:p>
        </p:txBody>
      </p:sp>
    </p:spTree>
    <p:extLst>
      <p:ext uri="{BB962C8B-B14F-4D97-AF65-F5344CB8AC3E}">
        <p14:creationId xmlns:p14="http://schemas.microsoft.com/office/powerpoint/2010/main" val="2259356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0AA358B8-4588-471B-81D7-D4797E414F3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F30B24D3-CF6E-46B9-9E9C-51C70083060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6084" name="Slide Number Placeholder 3">
            <a:extLst>
              <a:ext uri="{FF2B5EF4-FFF2-40B4-BE49-F238E27FC236}">
                <a16:creationId xmlns:a16="http://schemas.microsoft.com/office/drawing/2014/main" id="{F158E6D7-6078-48EA-A1A7-F8D964544B2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205C46B-0AC8-41F7-974B-19FA5BF0EF2E}" type="slidenum">
              <a:rPr lang="en-US" altLang="en-US">
                <a:latin typeface="Calibri" panose="020F0502020204030204" pitchFamily="34" charset="0"/>
              </a:rPr>
              <a:pPr/>
              <a:t>2</a:t>
            </a:fld>
            <a:endParaRPr lang="en-US" altLang="en-US">
              <a:latin typeface="Calibri" panose="020F0502020204030204" pitchFamily="34" charset="0"/>
            </a:endParaRPr>
          </a:p>
        </p:txBody>
      </p:sp>
      <p:sp>
        <p:nvSpPr>
          <p:cNvPr id="46085" name="Footer Placeholder 4">
            <a:extLst>
              <a:ext uri="{FF2B5EF4-FFF2-40B4-BE49-F238E27FC236}">
                <a16:creationId xmlns:a16="http://schemas.microsoft.com/office/drawing/2014/main" id="{6E44A56A-3A72-4CAF-9B7A-4807C61327F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6B6C0244-79B8-4F20-85E0-C31BE8466AD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73B7CB0F-B7A4-4B02-ACEE-971F20C34F6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7108" name="Slide Number Placeholder 3">
            <a:extLst>
              <a:ext uri="{FF2B5EF4-FFF2-40B4-BE49-F238E27FC236}">
                <a16:creationId xmlns:a16="http://schemas.microsoft.com/office/drawing/2014/main" id="{05E1C837-3593-4C61-B22E-33FAD4E67CB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11BA279-CECF-4444-9C6C-767900B6E8D8}" type="slidenum">
              <a:rPr lang="en-US" altLang="en-US">
                <a:latin typeface="Calibri" panose="020F0502020204030204" pitchFamily="34" charset="0"/>
              </a:rPr>
              <a:pPr/>
              <a:t>3</a:t>
            </a:fld>
            <a:endParaRPr lang="en-US" altLang="en-US">
              <a:latin typeface="Calibri" panose="020F0502020204030204" pitchFamily="34" charset="0"/>
            </a:endParaRPr>
          </a:p>
        </p:txBody>
      </p:sp>
      <p:sp>
        <p:nvSpPr>
          <p:cNvPr id="47109" name="Footer Placeholder 4">
            <a:extLst>
              <a:ext uri="{FF2B5EF4-FFF2-40B4-BE49-F238E27FC236}">
                <a16:creationId xmlns:a16="http://schemas.microsoft.com/office/drawing/2014/main" id="{34CA4233-E8FF-42EA-95D4-5E83EC4DA095}"/>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F6FB69ED-E6A4-4E9D-9108-13BDFE76F55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100E3A01-A489-4F48-A9D7-A28164112D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8132" name="Slide Number Placeholder 3">
            <a:extLst>
              <a:ext uri="{FF2B5EF4-FFF2-40B4-BE49-F238E27FC236}">
                <a16:creationId xmlns:a16="http://schemas.microsoft.com/office/drawing/2014/main" id="{A22F1FF2-9E2C-43DC-AB32-6658D77FB9B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F94781B-1141-41B9-8293-7482FA494096}" type="slidenum">
              <a:rPr lang="en-US" altLang="en-US">
                <a:latin typeface="Calibri" panose="020F0502020204030204" pitchFamily="34" charset="0"/>
              </a:rPr>
              <a:pPr/>
              <a:t>4</a:t>
            </a:fld>
            <a:endParaRPr lang="en-US" altLang="en-US">
              <a:latin typeface="Calibri" panose="020F0502020204030204" pitchFamily="34" charset="0"/>
            </a:endParaRPr>
          </a:p>
        </p:txBody>
      </p:sp>
      <p:sp>
        <p:nvSpPr>
          <p:cNvPr id="48133" name="Footer Placeholder 4">
            <a:extLst>
              <a:ext uri="{FF2B5EF4-FFF2-40B4-BE49-F238E27FC236}">
                <a16:creationId xmlns:a16="http://schemas.microsoft.com/office/drawing/2014/main" id="{D7AAFF92-F7C1-4927-A59E-94E6864D746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AA139150-014C-457E-8845-FFEE5763514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BFA3B6B2-1AE5-4DAA-A531-108C54E01F9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As the opening profile illustrates, leadership, at any level and in any location, is complicated by the norms and expectation of the people involved and by the local business practices.  A successful leader must be an effective motivator, a process which is also culturally-contingent.</a:t>
            </a:r>
          </a:p>
        </p:txBody>
      </p:sp>
      <p:sp>
        <p:nvSpPr>
          <p:cNvPr id="49156" name="Slide Number Placeholder 3">
            <a:extLst>
              <a:ext uri="{FF2B5EF4-FFF2-40B4-BE49-F238E27FC236}">
                <a16:creationId xmlns:a16="http://schemas.microsoft.com/office/drawing/2014/main" id="{4D91F669-726E-4941-9741-7D87C1729A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7831C6BB-6840-482A-AA82-AEC48CBB363E}" type="slidenum">
              <a:rPr lang="en-US" altLang="en-US">
                <a:latin typeface="Calibri" panose="020F0502020204030204" pitchFamily="34" charset="0"/>
              </a:rPr>
              <a:pPr/>
              <a:t>5</a:t>
            </a:fld>
            <a:endParaRPr lang="en-US" altLang="en-US">
              <a:latin typeface="Calibri" panose="020F0502020204030204" pitchFamily="34" charset="0"/>
            </a:endParaRPr>
          </a:p>
        </p:txBody>
      </p:sp>
      <p:sp>
        <p:nvSpPr>
          <p:cNvPr id="49157" name="Footer Placeholder 4">
            <a:extLst>
              <a:ext uri="{FF2B5EF4-FFF2-40B4-BE49-F238E27FC236}">
                <a16:creationId xmlns:a16="http://schemas.microsoft.com/office/drawing/2014/main" id="{8729C67B-CF55-4848-B5A9-CF62BAB6A27F}"/>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9691045A-7926-4087-BA18-6DA90EF277B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230EC58F-AE9F-4A86-AE7D-FCD4F50E86A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a:p>
            <a:pPr eaLnBrk="1" hangingPunct="1">
              <a:spcBef>
                <a:spcPct val="0"/>
              </a:spcBef>
            </a:pPr>
            <a:r>
              <a:rPr lang="en-US" altLang="en-US"/>
              <a:t>High uncertainty avoidance suggests need for job security, low uncertainty suggests motivation by risky opportunities</a:t>
            </a:r>
          </a:p>
          <a:p>
            <a:pPr eaLnBrk="1" hangingPunct="1">
              <a:spcBef>
                <a:spcPct val="0"/>
              </a:spcBef>
            </a:pPr>
            <a:endParaRPr lang="en-US" altLang="en-US"/>
          </a:p>
          <a:p>
            <a:pPr eaLnBrk="1" hangingPunct="1">
              <a:spcBef>
                <a:spcPct val="0"/>
              </a:spcBef>
            </a:pPr>
            <a:r>
              <a:rPr lang="en-US" altLang="en-US"/>
              <a:t>High power distance suggests motivators in boss-subordinate relationship, low power distance suggests motivation by teamwork and peers</a:t>
            </a:r>
          </a:p>
          <a:p>
            <a:pPr eaLnBrk="1" hangingPunct="1">
              <a:spcBef>
                <a:spcPct val="0"/>
              </a:spcBef>
            </a:pPr>
            <a:endParaRPr lang="en-US" altLang="en-US"/>
          </a:p>
        </p:txBody>
      </p:sp>
      <p:sp>
        <p:nvSpPr>
          <p:cNvPr id="50180" name="Slide Number Placeholder 3">
            <a:extLst>
              <a:ext uri="{FF2B5EF4-FFF2-40B4-BE49-F238E27FC236}">
                <a16:creationId xmlns:a16="http://schemas.microsoft.com/office/drawing/2014/main" id="{33D5D2C9-0536-4AD6-B9E8-393B310CB1A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EF11D02-FB3E-47EB-8CA9-BB6795949CD8}" type="slidenum">
              <a:rPr lang="en-US" altLang="en-US">
                <a:latin typeface="Calibri" panose="020F0502020204030204" pitchFamily="34" charset="0"/>
              </a:rPr>
              <a:pPr/>
              <a:t>7</a:t>
            </a:fld>
            <a:endParaRPr lang="en-US" altLang="en-US">
              <a:latin typeface="Calibri" panose="020F0502020204030204" pitchFamily="34" charset="0"/>
            </a:endParaRPr>
          </a:p>
        </p:txBody>
      </p:sp>
      <p:sp>
        <p:nvSpPr>
          <p:cNvPr id="50181" name="Footer Placeholder 4">
            <a:extLst>
              <a:ext uri="{FF2B5EF4-FFF2-40B4-BE49-F238E27FC236}">
                <a16:creationId xmlns:a16="http://schemas.microsoft.com/office/drawing/2014/main" id="{F055DC6E-7BEB-4603-8266-23996390FDEF}"/>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8E978D21-9412-475F-ABD1-D8073B54218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0C95D8B6-CEF9-43F0-B498-15577C6B15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1204" name="Slide Number Placeholder 3">
            <a:extLst>
              <a:ext uri="{FF2B5EF4-FFF2-40B4-BE49-F238E27FC236}">
                <a16:creationId xmlns:a16="http://schemas.microsoft.com/office/drawing/2014/main" id="{CF6D03DB-82EC-4A6D-BBEF-DF82D70AC17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B8681E8-5C4E-42E7-9502-91BA21FF30E7}" type="slidenum">
              <a:rPr lang="en-US" altLang="en-US">
                <a:latin typeface="Calibri" panose="020F0502020204030204" pitchFamily="34" charset="0"/>
              </a:rPr>
              <a:pPr/>
              <a:t>8</a:t>
            </a:fld>
            <a:endParaRPr lang="en-US" altLang="en-US">
              <a:latin typeface="Calibri" panose="020F0502020204030204" pitchFamily="34" charset="0"/>
            </a:endParaRPr>
          </a:p>
        </p:txBody>
      </p:sp>
      <p:sp>
        <p:nvSpPr>
          <p:cNvPr id="51205" name="Footer Placeholder 4">
            <a:extLst>
              <a:ext uri="{FF2B5EF4-FFF2-40B4-BE49-F238E27FC236}">
                <a16:creationId xmlns:a16="http://schemas.microsoft.com/office/drawing/2014/main" id="{4FEA285E-085E-4C2C-BB75-A3ED416DD686}"/>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DEB3E0B1-CA1A-4231-96E2-3B19DAF3E9E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0F15E196-A02F-4621-83EF-C0561BCD8A6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Studies on the meaning of work in eight countries were carried out by George England and a group of researchers who are called the Meaning of Work (MOW) International Research Team. Their research sought to determine a person’s idea of the relative importance of work compared to that of leisure, community, religion, and family. They called this concept of work </a:t>
            </a:r>
            <a:r>
              <a:rPr lang="en-US" altLang="en-US" i="1"/>
              <a:t>work centr</a:t>
            </a:r>
            <a:r>
              <a:rPr lang="en-US" altLang="en-US"/>
              <a:t>ality, defined as “the degree of general importance that working has in the life of an individual at any given point in time. </a:t>
            </a:r>
          </a:p>
          <a:p>
            <a:pPr eaLnBrk="1" hangingPunct="1">
              <a:spcBef>
                <a:spcPct val="0"/>
              </a:spcBef>
            </a:pPr>
            <a:endParaRPr lang="en-US" altLang="en-US"/>
          </a:p>
          <a:p>
            <a:pPr eaLnBrk="1" hangingPunct="1">
              <a:spcBef>
                <a:spcPct val="0"/>
              </a:spcBef>
            </a:pPr>
            <a:r>
              <a:rPr lang="en-US" altLang="en-US"/>
              <a:t>The results showed, for example, that the Japanese hold work to be very important in their lives; the Brits, on the other hand (in this author’s birth country), seem to like their leisure time more than those in the other countries surveyed. </a:t>
            </a:r>
          </a:p>
          <a:p>
            <a:pPr eaLnBrk="1" hangingPunct="1">
              <a:spcBef>
                <a:spcPct val="0"/>
              </a:spcBef>
            </a:pPr>
            <a:endParaRPr lang="en-US" altLang="en-US"/>
          </a:p>
          <a:p>
            <a:pPr eaLnBrk="1" hangingPunct="1">
              <a:spcBef>
                <a:spcPct val="0"/>
              </a:spcBef>
            </a:pPr>
            <a:endParaRPr lang="en-US" altLang="en-US"/>
          </a:p>
          <a:p>
            <a:pPr eaLnBrk="1" hangingPunct="1">
              <a:spcBef>
                <a:spcPct val="0"/>
              </a:spcBef>
            </a:pPr>
            <a:endParaRPr lang="en-US" altLang="en-US"/>
          </a:p>
        </p:txBody>
      </p:sp>
      <p:sp>
        <p:nvSpPr>
          <p:cNvPr id="52228" name="Slide Number Placeholder 3">
            <a:extLst>
              <a:ext uri="{FF2B5EF4-FFF2-40B4-BE49-F238E27FC236}">
                <a16:creationId xmlns:a16="http://schemas.microsoft.com/office/drawing/2014/main" id="{80BEA98B-383E-41EF-9585-4D6D86E830F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BC28B48-3F81-4290-8435-69C13E4F9314}" type="slidenum">
              <a:rPr lang="en-US" altLang="en-US">
                <a:latin typeface="Calibri" panose="020F0502020204030204" pitchFamily="34" charset="0"/>
              </a:rPr>
              <a:pPr/>
              <a:t>9</a:t>
            </a:fld>
            <a:endParaRPr lang="en-US" altLang="en-US">
              <a:latin typeface="Calibri" panose="020F0502020204030204" pitchFamily="34" charset="0"/>
            </a:endParaRPr>
          </a:p>
        </p:txBody>
      </p:sp>
      <p:sp>
        <p:nvSpPr>
          <p:cNvPr id="52229" name="Footer Placeholder 4">
            <a:extLst>
              <a:ext uri="{FF2B5EF4-FFF2-40B4-BE49-F238E27FC236}">
                <a16:creationId xmlns:a16="http://schemas.microsoft.com/office/drawing/2014/main" id="{BF95A4CE-18E0-4201-99E1-87ED5DCA15A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F9FEC0B6-828D-4ACB-903F-FC94BDDC99E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1556BA41-FFCD-4847-A136-B38DB9868A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broader implications of what work means to people are derived from considering the total cultural context. For instance, in the Middle East religion plays a major role in all aspects of life. Muslims feel that work is a virtue and an obligation to establish equilibrium in one</a:t>
            </a:r>
            <a:r>
              <a:rPr lang="ja-JP" altLang="en-US"/>
              <a:t>’</a:t>
            </a:r>
            <a:r>
              <a:rPr lang="en-US" altLang="ja-JP"/>
              <a:t>s individual social life. This slide, which summarizes Exhibit 11-1 in the text, gives more insight into the Islamic work ethic among Saudi Arabian managers. These results show the four statements with which respondents most strongly agreed.</a:t>
            </a:r>
          </a:p>
          <a:p>
            <a:pPr eaLnBrk="1" hangingPunct="1">
              <a:spcBef>
                <a:spcPct val="0"/>
              </a:spcBef>
            </a:pPr>
            <a:endParaRPr lang="en-US" altLang="en-US"/>
          </a:p>
        </p:txBody>
      </p:sp>
      <p:sp>
        <p:nvSpPr>
          <p:cNvPr id="53252" name="Slide Number Placeholder 3">
            <a:extLst>
              <a:ext uri="{FF2B5EF4-FFF2-40B4-BE49-F238E27FC236}">
                <a16:creationId xmlns:a16="http://schemas.microsoft.com/office/drawing/2014/main" id="{A042F743-B54C-40DA-AADA-0D9D7F849D5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ECA6F87A-4418-4ABD-8DF9-905059444B60}" type="slidenum">
              <a:rPr lang="en-US" altLang="en-US">
                <a:latin typeface="Calibri" panose="020F0502020204030204" pitchFamily="34" charset="0"/>
              </a:rPr>
              <a:pPr/>
              <a:t>10</a:t>
            </a:fld>
            <a:endParaRPr lang="en-US" altLang="en-US">
              <a:latin typeface="Calibri" panose="020F0502020204030204" pitchFamily="34" charset="0"/>
            </a:endParaRPr>
          </a:p>
        </p:txBody>
      </p:sp>
      <p:sp>
        <p:nvSpPr>
          <p:cNvPr id="53253" name="Footer Placeholder 4">
            <a:extLst>
              <a:ext uri="{FF2B5EF4-FFF2-40B4-BE49-F238E27FC236}">
                <a16:creationId xmlns:a16="http://schemas.microsoft.com/office/drawing/2014/main" id="{AEF57971-DC4A-47CA-8E46-B8166F23A99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94C1D06E-0511-47C6-9F69-A3BF7253B56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2ECA445C-7D4C-4974-9B0B-58C087C9ED3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Variables other than culture may be at play, One of these variables may be the country’s stage of economic development.  Many companies that have started operations in other countries have experienced differences in the apparent needs of the local employees and how they expect work to be recognized. Japanese firms confer recognition in the form of plaques, attention, and applause, and Japanese workers are likely to be insulted by material incentives. Eastern cultures such as Chine, focus more on the needs of society rather than on the needs of individuals. </a:t>
            </a:r>
          </a:p>
          <a:p>
            <a:pPr eaLnBrk="1" hangingPunct="1">
              <a:spcBef>
                <a:spcPct val="0"/>
              </a:spcBef>
            </a:pPr>
            <a:endParaRPr lang="en-US" altLang="en-US"/>
          </a:p>
        </p:txBody>
      </p:sp>
      <p:sp>
        <p:nvSpPr>
          <p:cNvPr id="54276" name="Slide Number Placeholder 3">
            <a:extLst>
              <a:ext uri="{FF2B5EF4-FFF2-40B4-BE49-F238E27FC236}">
                <a16:creationId xmlns:a16="http://schemas.microsoft.com/office/drawing/2014/main" id="{E2BBFC05-D483-4301-B938-799F88F03A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CBC62184-78EF-43D0-AB3F-334E2DBCBE55}" type="slidenum">
              <a:rPr lang="en-US" altLang="en-US">
                <a:latin typeface="Calibri" panose="020F0502020204030204" pitchFamily="34" charset="0"/>
              </a:rPr>
              <a:pPr/>
              <a:t>11</a:t>
            </a:fld>
            <a:endParaRPr lang="en-US" altLang="en-US">
              <a:latin typeface="Calibri" panose="020F0502020204030204" pitchFamily="34" charset="0"/>
            </a:endParaRPr>
          </a:p>
        </p:txBody>
      </p:sp>
      <p:sp>
        <p:nvSpPr>
          <p:cNvPr id="54277" name="Footer Placeholder 4">
            <a:extLst>
              <a:ext uri="{FF2B5EF4-FFF2-40B4-BE49-F238E27FC236}">
                <a16:creationId xmlns:a16="http://schemas.microsoft.com/office/drawing/2014/main" id="{7A33D27A-3862-4E70-94F2-158767A461A9}"/>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B54921B3-854C-4FE7-9980-D71CD847B8F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85D9B3AE-3F6C-405F-AF00-24F0A27BCEA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When considering the cross-cultural applicability of Maslow</a:t>
            </a:r>
            <a:r>
              <a:rPr lang="ja-JP" altLang="en-US"/>
              <a:t>’</a:t>
            </a:r>
            <a:r>
              <a:rPr lang="en-US" altLang="ja-JP"/>
              <a:t>s theory, it is not the needs that are in question as much as the ordering of those needs in the hierarchy. Maslow</a:t>
            </a:r>
            <a:r>
              <a:rPr lang="ja-JP" altLang="en-US"/>
              <a:t>’</a:t>
            </a:r>
            <a:r>
              <a:rPr lang="en-US" altLang="ja-JP"/>
              <a:t>s hierarchy reflects the Western culture where Maslow conducted his study. Other hierarchies might better reflect other cultures. For instance, this hierarchy reflects the needs of the Chinese. In China, individual needs are intermeshed with the needs of society.</a:t>
            </a:r>
          </a:p>
          <a:p>
            <a:pPr eaLnBrk="1" hangingPunct="1">
              <a:spcBef>
                <a:spcPct val="0"/>
              </a:spcBef>
            </a:pPr>
            <a:endParaRPr lang="en-US" altLang="en-US"/>
          </a:p>
        </p:txBody>
      </p:sp>
      <p:sp>
        <p:nvSpPr>
          <p:cNvPr id="55300" name="Slide Number Placeholder 3">
            <a:extLst>
              <a:ext uri="{FF2B5EF4-FFF2-40B4-BE49-F238E27FC236}">
                <a16:creationId xmlns:a16="http://schemas.microsoft.com/office/drawing/2014/main" id="{E430093C-9DDB-445A-81C8-8524289F0FA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35FC24E-BED9-4FBA-9153-D229EE7D56C1}" type="slidenum">
              <a:rPr lang="en-US" altLang="en-US">
                <a:latin typeface="Calibri" panose="020F0502020204030204" pitchFamily="34" charset="0"/>
              </a:rPr>
              <a:pPr/>
              <a:t>12</a:t>
            </a:fld>
            <a:endParaRPr lang="en-US" altLang="en-US">
              <a:latin typeface="Calibri" panose="020F0502020204030204" pitchFamily="34" charset="0"/>
            </a:endParaRPr>
          </a:p>
        </p:txBody>
      </p:sp>
      <p:sp>
        <p:nvSpPr>
          <p:cNvPr id="55301" name="Footer Placeholder 4">
            <a:extLst>
              <a:ext uri="{FF2B5EF4-FFF2-40B4-BE49-F238E27FC236}">
                <a16:creationId xmlns:a16="http://schemas.microsoft.com/office/drawing/2014/main" id="{256B36F8-15C5-4F09-B725-7EECFD4C3906}"/>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8875161-F9A6-4A7B-B78F-759524C61A5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CF0A9D9B-4307-44B9-A0D2-DD3A9FA5855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Mexico</a:t>
            </a:r>
            <a:r>
              <a:rPr lang="ja-JP" altLang="en-US"/>
              <a:t>’</a:t>
            </a:r>
            <a:r>
              <a:rPr lang="en-US" altLang="ja-JP"/>
              <a:t>s emphasis on family means that loyalty and commitment to family and friends often underlies personnel decisions. This emphasis has many implications for structuring motivational initiatives. For instance, turnover and absenteeism can be very high, with </a:t>
            </a:r>
            <a:r>
              <a:rPr lang="ja-JP" altLang="en-US"/>
              <a:t>“</a:t>
            </a:r>
            <a:r>
              <a:rPr lang="en-US" altLang="ja-JP"/>
              <a:t>family reasons</a:t>
            </a:r>
            <a:r>
              <a:rPr lang="ja-JP" altLang="en-US"/>
              <a:t>”</a:t>
            </a:r>
            <a:r>
              <a:rPr lang="en-US" altLang="ja-JP"/>
              <a:t> being most commonly cited for absenteeism and for failing to return to work. For Mexican males, the value of work lies primarily in its ability to fulfill culturally imposed responsibilities as head of household and breadwinner rather than to seek individual achievement. Paternalism is expected, and bosses are often viewed as father figures whose role is to take care of workers. Likewise, employees expect managers to be authoritative. If not told to do something, the workers will not do it, nor will they question the boss or make any decisions for the boss.</a:t>
            </a:r>
          </a:p>
          <a:p>
            <a:pPr eaLnBrk="1" hangingPunct="1">
              <a:spcBef>
                <a:spcPct val="0"/>
              </a:spcBef>
            </a:pPr>
            <a:endParaRPr lang="en-US" altLang="en-US"/>
          </a:p>
          <a:p>
            <a:pPr eaLnBrk="1" hangingPunct="1">
              <a:spcBef>
                <a:spcPct val="0"/>
              </a:spcBef>
            </a:pPr>
            <a:r>
              <a:rPr lang="en-US" altLang="en-US"/>
              <a:t>Many Mexican factory workers doubt their ability to personally influence the outcome of their lives. They attribute events to the will of God, luck, timing, or relationships with higher authority figures. Corrective discipline and motivation must occur through training examples, cooperation, and, if necessary, subtle shaming. It is a mistake to directly insult a Mexican. Thus, one must appeal to the pride of Mexican employees and avoid causing them to feel humiliated. Given that </a:t>
            </a:r>
            <a:r>
              <a:rPr lang="ja-JP" altLang="en-US"/>
              <a:t>“</a:t>
            </a:r>
            <a:r>
              <a:rPr lang="en-US" altLang="ja-JP"/>
              <a:t>getting ahead</a:t>
            </a:r>
            <a:r>
              <a:rPr lang="ja-JP" altLang="en-US"/>
              <a:t>”</a:t>
            </a:r>
            <a:r>
              <a:rPr lang="en-US" altLang="ja-JP"/>
              <a:t> is often associated with outside forces, motivation and reward systems become difficult to structure. For the most part, motivation through participative decision making is not as effective as motivation through more autocratic methods.</a:t>
            </a:r>
          </a:p>
          <a:p>
            <a:pPr eaLnBrk="1" hangingPunct="1">
              <a:spcBef>
                <a:spcPct val="0"/>
              </a:spcBef>
            </a:pPr>
            <a:endParaRPr lang="en-US" altLang="en-US"/>
          </a:p>
        </p:txBody>
      </p:sp>
      <p:sp>
        <p:nvSpPr>
          <p:cNvPr id="56324" name="Slide Number Placeholder 3">
            <a:extLst>
              <a:ext uri="{FF2B5EF4-FFF2-40B4-BE49-F238E27FC236}">
                <a16:creationId xmlns:a16="http://schemas.microsoft.com/office/drawing/2014/main" id="{CEFF2760-25C2-46C0-B5AF-768D966FA80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01965BC3-0958-4CB2-9C35-1A847DDDEDDD}" type="slidenum">
              <a:rPr lang="en-US" altLang="en-US">
                <a:latin typeface="Calibri" panose="020F0502020204030204" pitchFamily="34" charset="0"/>
              </a:rPr>
              <a:pPr/>
              <a:t>13</a:t>
            </a:fld>
            <a:endParaRPr lang="en-US" altLang="en-US">
              <a:latin typeface="Calibri" panose="020F0502020204030204" pitchFamily="34" charset="0"/>
            </a:endParaRPr>
          </a:p>
        </p:txBody>
      </p:sp>
      <p:sp>
        <p:nvSpPr>
          <p:cNvPr id="56325" name="Footer Placeholder 4">
            <a:extLst>
              <a:ext uri="{FF2B5EF4-FFF2-40B4-BE49-F238E27FC236}">
                <a16:creationId xmlns:a16="http://schemas.microsoft.com/office/drawing/2014/main" id="{57F7F65D-B8E8-43B2-8D28-AD804420F7F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072676EA-8B51-4533-9893-88F22CC863E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CE05DF15-FAC3-4BB5-A5E0-0895AE194E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Mexican workers expect authority will not be abused but rather will follow the family model in which everyone works together in a dignified manner according to their designated roles. Any event that breaks this harmony or seems to confront authority, will likely be covered up. For example, a supervisor may hide defective work. Maslow</a:t>
            </a:r>
            <a:r>
              <a:rPr lang="ja-JP" altLang="en-US"/>
              <a:t>’</a:t>
            </a:r>
            <a:r>
              <a:rPr lang="en-US" altLang="ja-JP"/>
              <a:t>s higher-order needs (self-actualization, achievement, status) are not high on many Mexican</a:t>
            </a:r>
            <a:r>
              <a:rPr lang="ja-JP" altLang="en-US"/>
              <a:t>’</a:t>
            </a:r>
            <a:r>
              <a:rPr lang="en-US" altLang="ja-JP"/>
              <a:t>s lists of needs because of a context of continuing economic problems and a relatively low standard of living. Additionally, economic reforms and the peso devaluation make money a key motivational factor. Fringe benefits also are important. Benefits that help to manage family-related issues are positive motivators for people to at least show up at work. Thus, companies often provide on-site health care facilities for workers and their families, nurseries, free meals, and even small loans in crisis situations. Company buses may be provided to minimize absenteeism and tardiness.</a:t>
            </a:r>
          </a:p>
          <a:p>
            <a:pPr eaLnBrk="1" hangingPunct="1">
              <a:spcBef>
                <a:spcPct val="0"/>
              </a:spcBef>
            </a:pPr>
            <a:endParaRPr lang="en-US" altLang="en-US"/>
          </a:p>
        </p:txBody>
      </p:sp>
      <p:sp>
        <p:nvSpPr>
          <p:cNvPr id="57348" name="Slide Number Placeholder 3">
            <a:extLst>
              <a:ext uri="{FF2B5EF4-FFF2-40B4-BE49-F238E27FC236}">
                <a16:creationId xmlns:a16="http://schemas.microsoft.com/office/drawing/2014/main" id="{87A7499B-30D8-47A5-8A50-C77B65597F9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7D491F2-904B-4C1D-A32E-141860570BDE}" type="slidenum">
              <a:rPr lang="en-US" altLang="en-US">
                <a:latin typeface="Calibri" panose="020F0502020204030204" pitchFamily="34" charset="0"/>
              </a:rPr>
              <a:pPr/>
              <a:t>14</a:t>
            </a:fld>
            <a:endParaRPr lang="en-US" altLang="en-US">
              <a:latin typeface="Calibri" panose="020F0502020204030204" pitchFamily="34" charset="0"/>
            </a:endParaRPr>
          </a:p>
        </p:txBody>
      </p:sp>
      <p:sp>
        <p:nvSpPr>
          <p:cNvPr id="57349" name="Footer Placeholder 4">
            <a:extLst>
              <a:ext uri="{FF2B5EF4-FFF2-40B4-BE49-F238E27FC236}">
                <a16:creationId xmlns:a16="http://schemas.microsoft.com/office/drawing/2014/main" id="{7B472254-D7DF-450A-97ED-830B3B849A9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833B9242-397B-494A-9196-311798B8B68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7DD163C9-5A19-4D4E-80B1-B52026F7105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In 2015, the business and economic climate in Russia is under considerable pressure because of falling oil prices and Western sanctions following the conflict in the Ukraine However, for foreign managers, there are considerable differences and challenges in how best to adapt their styles to motivate and lead employees as well as the company.</a:t>
            </a:r>
          </a:p>
          <a:p>
            <a:endParaRPr lang="en-US" altLang="en-US"/>
          </a:p>
          <a:p>
            <a:pPr eaLnBrk="1" hangingPunct="1">
              <a:spcBef>
                <a:spcPct val="0"/>
              </a:spcBef>
            </a:pPr>
            <a:r>
              <a:rPr lang="en-US" altLang="en-US"/>
              <a:t>Research shows that little conclusive information is available to answer a manager</a:t>
            </a:r>
            <a:r>
              <a:rPr lang="ja-JP" altLang="en-US"/>
              <a:t>’</a:t>
            </a:r>
            <a:r>
              <a:rPr lang="en-US" altLang="ja-JP"/>
              <a:t>s direct question of exactly how to motivate in any particular culture. One reason is that motivational theories are not fully universal, but another is that the entire motivational context must be taken into account. For example, Western firms entering markets in Eastern Europe find highly structured work systems and responsibilities are more motivational than they are for Western workers. Results from a study by Michailova are shown in this exhibit, and they illustrate that Russian workers are still used to the management style that prevailed in a centrally planned economic system. This context resulted in vertically managed hierarchies, one-man authority, and anti-individualism. Employees in the study were more motivated by the authoritarianism of their Russian managers than they were by attempts at empowerment by Western managers.</a:t>
            </a:r>
          </a:p>
          <a:p>
            <a:pPr eaLnBrk="1" hangingPunct="1">
              <a:spcBef>
                <a:spcPct val="0"/>
              </a:spcBef>
            </a:pPr>
            <a:endParaRPr lang="en-US" altLang="en-US"/>
          </a:p>
        </p:txBody>
      </p:sp>
      <p:sp>
        <p:nvSpPr>
          <p:cNvPr id="58372" name="Slide Number Placeholder 3">
            <a:extLst>
              <a:ext uri="{FF2B5EF4-FFF2-40B4-BE49-F238E27FC236}">
                <a16:creationId xmlns:a16="http://schemas.microsoft.com/office/drawing/2014/main" id="{F08790F1-35E2-443F-8D4A-9826F556254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38A7D4C-BB8B-42DE-ACF5-B507DD2CC860}" type="slidenum">
              <a:rPr lang="en-US" altLang="en-US">
                <a:latin typeface="Calibri" panose="020F0502020204030204" pitchFamily="34" charset="0"/>
              </a:rPr>
              <a:pPr/>
              <a:t>15</a:t>
            </a:fld>
            <a:endParaRPr lang="en-US" altLang="en-US">
              <a:latin typeface="Calibri" panose="020F0502020204030204" pitchFamily="34" charset="0"/>
            </a:endParaRPr>
          </a:p>
        </p:txBody>
      </p:sp>
      <p:sp>
        <p:nvSpPr>
          <p:cNvPr id="58373" name="Footer Placeholder 4">
            <a:extLst>
              <a:ext uri="{FF2B5EF4-FFF2-40B4-BE49-F238E27FC236}">
                <a16:creationId xmlns:a16="http://schemas.microsoft.com/office/drawing/2014/main" id="{0702AF73-606B-452B-8CED-A14DEE6EE24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E316A06D-A1C5-45CC-862B-A67CB52F264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E68F337D-10B4-4C45-BCA3-F912FE8EBFE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Foreign leaders are likely to experience a lack of trust by Russians toward them, creating a barrier to communication and therefore to motivation and leadership; they will need to take time to develop relationships and build trust with employees and others in their business and personal interactions while there. </a:t>
            </a:r>
          </a:p>
          <a:p>
            <a:endParaRPr lang="en-US" altLang="en-US"/>
          </a:p>
        </p:txBody>
      </p:sp>
      <p:sp>
        <p:nvSpPr>
          <p:cNvPr id="59396" name="Footer Placeholder 3">
            <a:extLst>
              <a:ext uri="{FF2B5EF4-FFF2-40B4-BE49-F238E27FC236}">
                <a16:creationId xmlns:a16="http://schemas.microsoft.com/office/drawing/2014/main" id="{9B5871DB-4E5A-4925-AA9C-92373A20874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
        <p:nvSpPr>
          <p:cNvPr id="59397" name="Slide Number Placeholder 4">
            <a:extLst>
              <a:ext uri="{FF2B5EF4-FFF2-40B4-BE49-F238E27FC236}">
                <a16:creationId xmlns:a16="http://schemas.microsoft.com/office/drawing/2014/main" id="{212B413A-7F39-40CF-869C-36BCCABACDC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E4BF094-21ED-41F8-BD93-C57710C2CDEA}" type="slidenum">
              <a:rPr lang="en-US" altLang="en-US">
                <a:latin typeface="Calibri" panose="020F0502020204030204" pitchFamily="34" charset="0"/>
              </a:rPr>
              <a:pPr/>
              <a:t>16</a:t>
            </a:fld>
            <a:endParaRPr lang="en-US" altLang="en-US">
              <a:latin typeface="Calibri" panose="020F050202020403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B4ABAAED-06CB-40CE-81CA-9D5AED0F6B0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AE7F74AC-7494-48BA-8F2B-523BAEF23D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An employee’s needs are determined largely by the cultural context of values and attitudes—along with the national variables—in which he or she lives and works. Those needs then determine the meaning of work for that employee. The manager’s understanding of what work means in that employee’s life can then lead to the design of a culturally appropriate job context and reward system to guide individual and group employee job behavior to meet mutual goals. Incentives and rewards are an integral part of motivation in a corporation. Recognizing and understanding different motivational patterns across cultures leads to the design of appropriate reward systems. </a:t>
            </a:r>
          </a:p>
          <a:p>
            <a:pPr eaLnBrk="1" hangingPunct="1">
              <a:spcBef>
                <a:spcPct val="0"/>
              </a:spcBef>
            </a:pPr>
            <a:endParaRPr lang="en-US" altLang="en-US"/>
          </a:p>
          <a:p>
            <a:pPr eaLnBrk="1" hangingPunct="1">
              <a:spcBef>
                <a:spcPct val="0"/>
              </a:spcBef>
            </a:pPr>
            <a:endParaRPr lang="en-US" altLang="en-US"/>
          </a:p>
        </p:txBody>
      </p:sp>
      <p:sp>
        <p:nvSpPr>
          <p:cNvPr id="60420" name="Slide Number Placeholder 3">
            <a:extLst>
              <a:ext uri="{FF2B5EF4-FFF2-40B4-BE49-F238E27FC236}">
                <a16:creationId xmlns:a16="http://schemas.microsoft.com/office/drawing/2014/main" id="{BD87BA98-42AF-44AC-81D4-BDEBC520C9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1C4B5F54-B525-4B7A-8CE5-EE886E831A36}" type="slidenum">
              <a:rPr lang="en-US" altLang="en-US">
                <a:latin typeface="Calibri" panose="020F0502020204030204" pitchFamily="34" charset="0"/>
              </a:rPr>
              <a:pPr/>
              <a:t>17</a:t>
            </a:fld>
            <a:endParaRPr lang="en-US" altLang="en-US">
              <a:latin typeface="Calibri" panose="020F0502020204030204" pitchFamily="34" charset="0"/>
            </a:endParaRPr>
          </a:p>
        </p:txBody>
      </p:sp>
      <p:sp>
        <p:nvSpPr>
          <p:cNvPr id="60421" name="Footer Placeholder 4">
            <a:extLst>
              <a:ext uri="{FF2B5EF4-FFF2-40B4-BE49-F238E27FC236}">
                <a16:creationId xmlns:a16="http://schemas.microsoft.com/office/drawing/2014/main" id="{B345C5E1-092C-4C97-8098-2FD5FD02BB1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10312F21-A1C1-401C-B98B-A004C521CFD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2D971717-3D44-429E-A0E9-33AA157305C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a:p>
            <a:pPr eaLnBrk="1" hangingPunct="1">
              <a:spcBef>
                <a:spcPct val="0"/>
              </a:spcBef>
            </a:pPr>
            <a:r>
              <a:rPr lang="en-US" altLang="en-US"/>
              <a:t>Five categories: Financial, social status, job content, career, and professional</a:t>
            </a:r>
          </a:p>
          <a:p>
            <a:pPr eaLnBrk="1" hangingPunct="1">
              <a:spcBef>
                <a:spcPct val="0"/>
              </a:spcBef>
            </a:pPr>
            <a:endParaRPr lang="en-US" altLang="en-US"/>
          </a:p>
          <a:p>
            <a:pPr eaLnBrk="1" hangingPunct="1">
              <a:spcBef>
                <a:spcPct val="0"/>
              </a:spcBef>
            </a:pPr>
            <a:r>
              <a:rPr lang="en-US" altLang="en-US"/>
              <a:t>Japan: Focus on seniority, bonuses, and permanent workers; competition discouraged</a:t>
            </a:r>
          </a:p>
          <a:p>
            <a:pPr eaLnBrk="1" hangingPunct="1">
              <a:spcBef>
                <a:spcPct val="0"/>
              </a:spcBef>
            </a:pPr>
            <a:endParaRPr lang="en-US" altLang="en-US"/>
          </a:p>
          <a:p>
            <a:pPr eaLnBrk="1" hangingPunct="1">
              <a:spcBef>
                <a:spcPct val="0"/>
              </a:spcBef>
            </a:pPr>
            <a:r>
              <a:rPr lang="en-US" altLang="en-US"/>
              <a:t>China: Focus on social benefits, shift to pay-for-performance and equity-based rewards</a:t>
            </a:r>
          </a:p>
          <a:p>
            <a:pPr eaLnBrk="1" hangingPunct="1">
              <a:spcBef>
                <a:spcPct val="0"/>
              </a:spcBef>
            </a:pPr>
            <a:endParaRPr lang="en-US" altLang="en-US"/>
          </a:p>
        </p:txBody>
      </p:sp>
      <p:sp>
        <p:nvSpPr>
          <p:cNvPr id="61444" name="Slide Number Placeholder 3">
            <a:extLst>
              <a:ext uri="{FF2B5EF4-FFF2-40B4-BE49-F238E27FC236}">
                <a16:creationId xmlns:a16="http://schemas.microsoft.com/office/drawing/2014/main" id="{8883D408-1CED-4A70-8E34-9EE4D57F0C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C811358-9C7C-40DF-AB11-15C7DA7A1A68}" type="slidenum">
              <a:rPr lang="en-US" altLang="en-US">
                <a:latin typeface="Calibri" panose="020F0502020204030204" pitchFamily="34" charset="0"/>
              </a:rPr>
              <a:pPr/>
              <a:t>18</a:t>
            </a:fld>
            <a:endParaRPr lang="en-US" altLang="en-US">
              <a:latin typeface="Calibri" panose="020F0502020204030204" pitchFamily="34" charset="0"/>
            </a:endParaRPr>
          </a:p>
        </p:txBody>
      </p:sp>
      <p:sp>
        <p:nvSpPr>
          <p:cNvPr id="61445" name="Footer Placeholder 4">
            <a:extLst>
              <a:ext uri="{FF2B5EF4-FFF2-40B4-BE49-F238E27FC236}">
                <a16:creationId xmlns:a16="http://schemas.microsoft.com/office/drawing/2014/main" id="{1FEBA288-0B93-4ECD-9F6A-03ACB7E63F3E}"/>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9AA801AD-B5B0-4CDD-BFA9-3FC6AF77AF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74E589CB-CDEA-4120-A80E-B982E20B8FF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Global leaders must develop a flexible model of leadership that can be applied anywhere. Unsurprisingly, then, research by Morrison, Gregersen, and Black concluded that effective leaders have global business and organizational savvy. Global business savvy is the ability to recognize global market opportunities for a company and having a vision for doing business worldwide. They suggest this savvy can be developed through travel, teamwork, training, and transfers. Developing global leaders is particularly important because of the influence they have. The leader</a:t>
            </a:r>
            <a:r>
              <a:rPr lang="ja-JP" altLang="en-US"/>
              <a:t>’</a:t>
            </a:r>
            <a:r>
              <a:rPr lang="en-US" altLang="ja-JP"/>
              <a:t>s interactions strongly affect the motivation and behavior of employees, and ultimately, the entire climate of the organization. Leaders on international assignments often find themselves juggling multiple and potentially conflicting roles—e.g., as representative of the parent firm, manager of the local firm, resident of the local community, citizen of a given country, member of a profession, and member of a family. As such, the leader</a:t>
            </a:r>
            <a:r>
              <a:rPr lang="ja-JP" altLang="en-US"/>
              <a:t>’</a:t>
            </a:r>
            <a:r>
              <a:rPr lang="en-US" altLang="ja-JP"/>
              <a:t>s role comprises the interaction of both the content and context of leadership. Content comprises the attributes of the leader and the decisions made. Context comprises the variables related to a particular situation.</a:t>
            </a:r>
          </a:p>
          <a:p>
            <a:pPr eaLnBrk="1" hangingPunct="1">
              <a:spcBef>
                <a:spcPct val="0"/>
              </a:spcBef>
            </a:pPr>
            <a:endParaRPr lang="en-US" altLang="en-US"/>
          </a:p>
        </p:txBody>
      </p:sp>
      <p:sp>
        <p:nvSpPr>
          <p:cNvPr id="62468" name="Slide Number Placeholder 3">
            <a:extLst>
              <a:ext uri="{FF2B5EF4-FFF2-40B4-BE49-F238E27FC236}">
                <a16:creationId xmlns:a16="http://schemas.microsoft.com/office/drawing/2014/main" id="{9B3C341B-4626-464A-903A-F866F641CF0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E022E8DA-2B11-4C6C-B3EF-F26A6D097AB2}" type="slidenum">
              <a:rPr lang="en-US" altLang="en-US">
                <a:latin typeface="Calibri" panose="020F0502020204030204" pitchFamily="34" charset="0"/>
              </a:rPr>
              <a:pPr/>
              <a:t>19</a:t>
            </a:fld>
            <a:endParaRPr lang="en-US" altLang="en-US">
              <a:latin typeface="Calibri" panose="020F0502020204030204" pitchFamily="34" charset="0"/>
            </a:endParaRPr>
          </a:p>
        </p:txBody>
      </p:sp>
      <p:sp>
        <p:nvSpPr>
          <p:cNvPr id="62469" name="Footer Placeholder 4">
            <a:extLst>
              <a:ext uri="{FF2B5EF4-FFF2-40B4-BE49-F238E27FC236}">
                <a16:creationId xmlns:a16="http://schemas.microsoft.com/office/drawing/2014/main" id="{A29A33F3-0BF9-4E82-94C4-0000080BCBD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68125014-24E9-4C86-B788-D3FB0D8041E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A53AC198-0EC2-4254-86A0-F32636F6861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63492" name="Slide Number Placeholder 3">
            <a:extLst>
              <a:ext uri="{FF2B5EF4-FFF2-40B4-BE49-F238E27FC236}">
                <a16:creationId xmlns:a16="http://schemas.microsoft.com/office/drawing/2014/main" id="{E72D4D2A-5180-405B-88EA-A59CEF7FB23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71E88F1-A508-4AEA-B70F-2545325806E8}" type="slidenum">
              <a:rPr lang="en-US" altLang="en-US">
                <a:latin typeface="Calibri" panose="020F0502020204030204" pitchFamily="34" charset="0"/>
              </a:rPr>
              <a:pPr/>
              <a:t>20</a:t>
            </a:fld>
            <a:endParaRPr lang="en-US" altLang="en-US">
              <a:latin typeface="Calibri" panose="020F0502020204030204" pitchFamily="34" charset="0"/>
            </a:endParaRPr>
          </a:p>
        </p:txBody>
      </p:sp>
      <p:sp>
        <p:nvSpPr>
          <p:cNvPr id="63493" name="Footer Placeholder 4">
            <a:extLst>
              <a:ext uri="{FF2B5EF4-FFF2-40B4-BE49-F238E27FC236}">
                <a16:creationId xmlns:a16="http://schemas.microsoft.com/office/drawing/2014/main" id="{B3D72EFE-8B81-40D1-B9A1-265F684F54A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037C1BB9-30D6-4C3D-A014-5D3DCDBA8E5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2122F952-7B75-419D-AD8F-A8364FE67B9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lvl="1"/>
            <a:r>
              <a:rPr lang="en-US" altLang="en-US"/>
              <a:t>What do you get when you take five proud but domestic Japanese companies, merge them, and then add four large foreign acquisitions in the space of a few years? The result is Lixil, one of the world’s largest makers of building products, and an unprecedented attempt to forge a Japanese multinational out of a declining domestic industry. One of the big problems for Lixil is growth and profits at home. With Japan’s population falling the market for new housing is in decline. Its annual net profit for the year through March is tipped to have fallen as much as 45 percent due to weak domestic demand, and analysts are calling for more job cuts. Refurbishment will grow because of ageing, energy policy and the threat of earthquakes.</a:t>
            </a:r>
            <a:endParaRPr lang="en-US" altLang="en-US" sz="2800"/>
          </a:p>
          <a:p>
            <a:endParaRPr lang="en-US" altLang="en-US"/>
          </a:p>
          <a:p>
            <a:endParaRPr lang="en-US" altLang="en-US"/>
          </a:p>
          <a:p>
            <a:endParaRPr lang="en-US" altLang="en-US"/>
          </a:p>
          <a:p>
            <a:endParaRPr lang="en-US" altLang="en-US"/>
          </a:p>
        </p:txBody>
      </p:sp>
      <p:sp>
        <p:nvSpPr>
          <p:cNvPr id="64516" name="Footer Placeholder 3">
            <a:extLst>
              <a:ext uri="{FF2B5EF4-FFF2-40B4-BE49-F238E27FC236}">
                <a16:creationId xmlns:a16="http://schemas.microsoft.com/office/drawing/2014/main" id="{A312B717-775A-4D6A-B3C6-2C38A4CFDE7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
        <p:nvSpPr>
          <p:cNvPr id="64517" name="Slide Number Placeholder 4">
            <a:extLst>
              <a:ext uri="{FF2B5EF4-FFF2-40B4-BE49-F238E27FC236}">
                <a16:creationId xmlns:a16="http://schemas.microsoft.com/office/drawing/2014/main" id="{355271A3-7316-4A54-BBE9-4995630D99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B86F9D8-0DF6-441F-B294-392F1C7DD283}" type="slidenum">
              <a:rPr lang="en-US" altLang="en-US">
                <a:latin typeface="Calibri" panose="020F0502020204030204" pitchFamily="34" charset="0"/>
              </a:rPr>
              <a:pPr/>
              <a:t>21</a:t>
            </a:fld>
            <a:endParaRPr lang="en-US" altLang="en-US">
              <a:latin typeface="Calibri" panose="020F050202020403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1DD50079-CD87-41CC-A5CD-BBBF5691D6F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B71FA4FC-9A19-4593-9F8C-F910EF2B40A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Women in leadership positions around the world encounter specific sets of circumstances and challenges.</a:t>
            </a:r>
          </a:p>
          <a:p>
            <a:r>
              <a:rPr lang="en-US" altLang="en-US"/>
              <a:t>Sushma Rajagopalan became the first female chief executive of ITC in Banglaore, India.  Ms. Rajagopalan recommends four things to every leader: “clarity of thought, courage to act, charisma to influence, and character—always.” </a:t>
            </a:r>
          </a:p>
          <a:p>
            <a:endParaRPr lang="en-US" altLang="en-US"/>
          </a:p>
        </p:txBody>
      </p:sp>
      <p:sp>
        <p:nvSpPr>
          <p:cNvPr id="65540" name="Footer Placeholder 3">
            <a:extLst>
              <a:ext uri="{FF2B5EF4-FFF2-40B4-BE49-F238E27FC236}">
                <a16:creationId xmlns:a16="http://schemas.microsoft.com/office/drawing/2014/main" id="{438283BD-8EA9-4CFC-8207-7980710E861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
        <p:nvSpPr>
          <p:cNvPr id="65541" name="Slide Number Placeholder 4">
            <a:extLst>
              <a:ext uri="{FF2B5EF4-FFF2-40B4-BE49-F238E27FC236}">
                <a16:creationId xmlns:a16="http://schemas.microsoft.com/office/drawing/2014/main" id="{E7963B3F-DDD7-4BBB-9DDA-7CE0FF09715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36EA111-5672-48D0-942D-417493813BE3}" type="slidenum">
              <a:rPr lang="en-US" altLang="en-US">
                <a:latin typeface="Calibri" panose="020F0502020204030204" pitchFamily="34" charset="0"/>
              </a:rPr>
              <a:pPr/>
              <a:t>23</a:t>
            </a:fld>
            <a:endParaRPr lang="en-US" altLang="en-US">
              <a:latin typeface="Calibri" panose="020F050202020403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912E4176-A099-4BE6-B9EB-594F8B62C8A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5C506870-E152-4CD7-B9DA-49653EE31AE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Clearly, the leader’s role at all levels is rapidly changing along with each new technological development. Affecting leaders’ plans and decisions, for example, is the Internet of Things, permitting computer-to-computer instructions and decisions, often controlling a complex global supply chain.</a:t>
            </a:r>
          </a:p>
          <a:p>
            <a:pPr eaLnBrk="1" hangingPunct="1">
              <a:spcBef>
                <a:spcPct val="0"/>
              </a:spcBef>
            </a:pPr>
            <a:r>
              <a:rPr lang="en-US" altLang="en-US"/>
              <a:t>Individual managers are realizing that the Internet is changing their leadership styles and interactions with employees as well as their strategic leadership of their organizations. </a:t>
            </a:r>
          </a:p>
          <a:p>
            <a:pPr eaLnBrk="1" hangingPunct="1">
              <a:spcBef>
                <a:spcPct val="0"/>
              </a:spcBef>
            </a:pPr>
            <a:endParaRPr lang="en-US" altLang="en-US"/>
          </a:p>
        </p:txBody>
      </p:sp>
      <p:sp>
        <p:nvSpPr>
          <p:cNvPr id="66564" name="Slide Number Placeholder 3">
            <a:extLst>
              <a:ext uri="{FF2B5EF4-FFF2-40B4-BE49-F238E27FC236}">
                <a16:creationId xmlns:a16="http://schemas.microsoft.com/office/drawing/2014/main" id="{B1A6B51B-E851-4446-838B-5D045452610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44A4A3A-E236-4D74-8DC1-6C76C7F5FDA8}" type="slidenum">
              <a:rPr lang="en-US" altLang="en-US">
                <a:latin typeface="Calibri" panose="020F0502020204030204" pitchFamily="34" charset="0"/>
              </a:rPr>
              <a:pPr/>
              <a:t>24</a:t>
            </a:fld>
            <a:endParaRPr lang="en-US" altLang="en-US">
              <a:latin typeface="Calibri" panose="020F0502020204030204" pitchFamily="34" charset="0"/>
            </a:endParaRPr>
          </a:p>
        </p:txBody>
      </p:sp>
      <p:sp>
        <p:nvSpPr>
          <p:cNvPr id="66565" name="Footer Placeholder 4">
            <a:extLst>
              <a:ext uri="{FF2B5EF4-FFF2-40B4-BE49-F238E27FC236}">
                <a16:creationId xmlns:a16="http://schemas.microsoft.com/office/drawing/2014/main" id="{D0E57D6A-DF89-46F2-A20A-D4A8395FAF8E}"/>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A6B1AA5F-F5A3-4A9E-A404-E254936FEB4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EC35220D-D30E-4B04-95F2-F9E993DD776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It is important to understand how the variable of societal culture fits into leadership theory. Although the functions of leadership are similar across cultures and leadership is a universal phenomenon, research indicates that what makes effective leadership varies across cultures. Indeed, people in different cultures have norms regarding what they expect from leaders. For example, in Germany leaders are granted a great deal of formality by everyone. Alternatively, foreigners are often surprised at the informal off-the-job lifestyles of US executives.</a:t>
            </a:r>
          </a:p>
          <a:p>
            <a:pPr eaLnBrk="1" hangingPunct="1">
              <a:spcBef>
                <a:spcPct val="0"/>
              </a:spcBef>
            </a:pPr>
            <a:endParaRPr lang="en-US" altLang="en-US"/>
          </a:p>
        </p:txBody>
      </p:sp>
      <p:sp>
        <p:nvSpPr>
          <p:cNvPr id="67588" name="Slide Number Placeholder 3">
            <a:extLst>
              <a:ext uri="{FF2B5EF4-FFF2-40B4-BE49-F238E27FC236}">
                <a16:creationId xmlns:a16="http://schemas.microsoft.com/office/drawing/2014/main" id="{798B7554-5A57-4915-8BC8-81CC3E4AA16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D646EFF7-14EF-4B35-9D8C-3C889D6D9D50}" type="slidenum">
              <a:rPr lang="en-US" altLang="en-US">
                <a:latin typeface="Calibri" panose="020F0502020204030204" pitchFamily="34" charset="0"/>
              </a:rPr>
              <a:pPr/>
              <a:t>25</a:t>
            </a:fld>
            <a:endParaRPr lang="en-US" altLang="en-US">
              <a:latin typeface="Calibri" panose="020F0502020204030204" pitchFamily="34" charset="0"/>
            </a:endParaRPr>
          </a:p>
        </p:txBody>
      </p:sp>
      <p:sp>
        <p:nvSpPr>
          <p:cNvPr id="67589" name="Footer Placeholder 4">
            <a:extLst>
              <a:ext uri="{FF2B5EF4-FFF2-40B4-BE49-F238E27FC236}">
                <a16:creationId xmlns:a16="http://schemas.microsoft.com/office/drawing/2014/main" id="{8D8D7F78-C225-4E59-BC9D-EF500A61EEE9}"/>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98F894F1-9C31-46B6-BBE4-89164C48FCE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CAFFFE69-E550-41BE-81F0-33929E026BB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Research supports the notion of cultural contingency in leadership. That is, what is expected of leaders, what influence they have, and what kind of status they are given vary from nation to nation. This slide shows a sample of the information presented in Exhibit 11-8 and is based on research by the Global Leadership and Organizational Behavior Effectiveness (GLOBE) research program. The scores presented for each country are based on a scale from 1 (the opinion that those leadership behaviors would not be regarded favorably) to 7 (that those behaviors would substantially facilitate effective leadership). A team-oriented leader is someone who exhibits diplomatic, integrative, and collaborative behaviors toward the team. The self-protective dimension describes a leader who is self-centered, conflictual, and status conscious. The participative leader is one who delegates decision making and encourages subordinates to take responsibility. Humane leaders are those who are compassionate  to their employees. The GLOBE project also considered charisma and autonomy. These are not pictured in this slide. Autonomy scores tended to be very similar to participative scores. The highest score for each dimension among the countries pictured in this slide are shown in purple.</a:t>
            </a:r>
          </a:p>
          <a:p>
            <a:pPr eaLnBrk="1" hangingPunct="1">
              <a:spcBef>
                <a:spcPct val="0"/>
              </a:spcBef>
            </a:pPr>
            <a:endParaRPr lang="en-US" altLang="en-US"/>
          </a:p>
        </p:txBody>
      </p:sp>
      <p:sp>
        <p:nvSpPr>
          <p:cNvPr id="68612" name="Slide Number Placeholder 3">
            <a:extLst>
              <a:ext uri="{FF2B5EF4-FFF2-40B4-BE49-F238E27FC236}">
                <a16:creationId xmlns:a16="http://schemas.microsoft.com/office/drawing/2014/main" id="{73856B4B-A51B-4A53-AC14-1A55DA92729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7E3D04B6-4FE8-4717-B3FA-B2A47B3BC1F7}" type="slidenum">
              <a:rPr lang="en-US" altLang="en-US">
                <a:latin typeface="Calibri" panose="020F0502020204030204" pitchFamily="34" charset="0"/>
              </a:rPr>
              <a:pPr/>
              <a:t>26</a:t>
            </a:fld>
            <a:endParaRPr lang="en-US" altLang="en-US">
              <a:latin typeface="Calibri" panose="020F0502020204030204" pitchFamily="34" charset="0"/>
            </a:endParaRPr>
          </a:p>
        </p:txBody>
      </p:sp>
      <p:sp>
        <p:nvSpPr>
          <p:cNvPr id="68613" name="Footer Placeholder 4">
            <a:extLst>
              <a:ext uri="{FF2B5EF4-FFF2-40B4-BE49-F238E27FC236}">
                <a16:creationId xmlns:a16="http://schemas.microsoft.com/office/drawing/2014/main" id="{8E1C32F8-4E17-41B4-B6D0-CFA7076E3BEA}"/>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39450D25-4B6D-4445-B401-D4886B1372F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B2BD1DA7-60FC-4CEC-8784-49FDD04FA63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Additional GLOBE research indicates that the status and influence of leaders vary a great deal across countries or regions according to the prevailing cultural forces.  For example, Americans, Arabs, Asians, the English, Eastern Europeans, the French, Germans, Latin Americans, and Russians tend to glorify leaders. Those in the Netherlands, Scandinavia, and Germanic Switzerland have very different views. This slide shows a sample of comments about status and influence provided by managers to the GLOBE project.</a:t>
            </a:r>
          </a:p>
          <a:p>
            <a:pPr eaLnBrk="1" hangingPunct="1">
              <a:spcBef>
                <a:spcPct val="0"/>
              </a:spcBef>
            </a:pPr>
            <a:endParaRPr lang="en-US" altLang="en-US"/>
          </a:p>
        </p:txBody>
      </p:sp>
      <p:sp>
        <p:nvSpPr>
          <p:cNvPr id="69636" name="Slide Number Placeholder 3">
            <a:extLst>
              <a:ext uri="{FF2B5EF4-FFF2-40B4-BE49-F238E27FC236}">
                <a16:creationId xmlns:a16="http://schemas.microsoft.com/office/drawing/2014/main" id="{F76EB53E-5A4F-4E7D-BA70-95AACA8FA30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B59992F-0E7C-4AE4-987A-745DB6028B15}" type="slidenum">
              <a:rPr lang="en-US" altLang="en-US">
                <a:latin typeface="Calibri" panose="020F0502020204030204" pitchFamily="34" charset="0"/>
              </a:rPr>
              <a:pPr/>
              <a:t>27</a:t>
            </a:fld>
            <a:endParaRPr lang="en-US" altLang="en-US">
              <a:latin typeface="Calibri" panose="020F0502020204030204" pitchFamily="34" charset="0"/>
            </a:endParaRPr>
          </a:p>
        </p:txBody>
      </p:sp>
      <p:sp>
        <p:nvSpPr>
          <p:cNvPr id="69637" name="Footer Placeholder 4">
            <a:extLst>
              <a:ext uri="{FF2B5EF4-FFF2-40B4-BE49-F238E27FC236}">
                <a16:creationId xmlns:a16="http://schemas.microsoft.com/office/drawing/2014/main" id="{67B680E5-316C-4AD0-810C-1A91FC482A9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6CEDB962-9267-4EAE-BEFA-3F7C2D0DB20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E0FF9FFF-381E-4D97-B3C4-2CE7637E745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Subsequently, the GLOBE project found that certain variables are universally effective, some are universal impediments, and some are generally culturally contingent. These variables are presented in this and the next two slides.</a:t>
            </a:r>
          </a:p>
          <a:p>
            <a:pPr eaLnBrk="1" hangingPunct="1">
              <a:spcBef>
                <a:spcPct val="0"/>
              </a:spcBef>
            </a:pPr>
            <a:endParaRPr lang="en-US" altLang="en-US"/>
          </a:p>
        </p:txBody>
      </p:sp>
      <p:sp>
        <p:nvSpPr>
          <p:cNvPr id="70660" name="Slide Number Placeholder 3">
            <a:extLst>
              <a:ext uri="{FF2B5EF4-FFF2-40B4-BE49-F238E27FC236}">
                <a16:creationId xmlns:a16="http://schemas.microsoft.com/office/drawing/2014/main" id="{8DBC087F-AAC8-49F9-866C-E6B20C99A33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B456979C-E144-471B-903E-FEA199A794FA}" type="slidenum">
              <a:rPr lang="en-US" altLang="en-US">
                <a:latin typeface="Calibri" panose="020F0502020204030204" pitchFamily="34" charset="0"/>
              </a:rPr>
              <a:pPr/>
              <a:t>28</a:t>
            </a:fld>
            <a:endParaRPr lang="en-US" altLang="en-US">
              <a:latin typeface="Calibri" panose="020F0502020204030204" pitchFamily="34" charset="0"/>
            </a:endParaRPr>
          </a:p>
        </p:txBody>
      </p:sp>
      <p:sp>
        <p:nvSpPr>
          <p:cNvPr id="70661" name="Footer Placeholder 4">
            <a:extLst>
              <a:ext uri="{FF2B5EF4-FFF2-40B4-BE49-F238E27FC236}">
                <a16:creationId xmlns:a16="http://schemas.microsoft.com/office/drawing/2014/main" id="{52A89A69-6DA0-4628-9D97-4AFC80CABFB5}"/>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E0F66CBE-395F-44AC-9A60-2C8C8E688AF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a:extLst>
              <a:ext uri="{FF2B5EF4-FFF2-40B4-BE49-F238E27FC236}">
                <a16:creationId xmlns:a16="http://schemas.microsoft.com/office/drawing/2014/main" id="{96CAAFD5-8828-45BF-A93C-92F5AFCA2A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1684" name="Slide Number Placeholder 3">
            <a:extLst>
              <a:ext uri="{FF2B5EF4-FFF2-40B4-BE49-F238E27FC236}">
                <a16:creationId xmlns:a16="http://schemas.microsoft.com/office/drawing/2014/main" id="{85C07FBD-567B-4013-8D3D-A4F1DBB2BBD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183C0EA0-DA68-46EA-BE14-A1F229FBD7DB}" type="slidenum">
              <a:rPr lang="en-US" altLang="en-US">
                <a:latin typeface="Calibri" panose="020F0502020204030204" pitchFamily="34" charset="0"/>
              </a:rPr>
              <a:pPr/>
              <a:t>29</a:t>
            </a:fld>
            <a:endParaRPr lang="en-US" altLang="en-US">
              <a:latin typeface="Calibri" panose="020F0502020204030204" pitchFamily="34" charset="0"/>
            </a:endParaRPr>
          </a:p>
        </p:txBody>
      </p:sp>
      <p:sp>
        <p:nvSpPr>
          <p:cNvPr id="71685" name="Footer Placeholder 4">
            <a:extLst>
              <a:ext uri="{FF2B5EF4-FFF2-40B4-BE49-F238E27FC236}">
                <a16:creationId xmlns:a16="http://schemas.microsoft.com/office/drawing/2014/main" id="{5DF3E305-CB4E-4985-A951-00CAFBDBE92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ABC465D8-A538-489D-AD29-BBDC8171348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F6179601-C45A-4E3C-B3FB-A189BE5592C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2708" name="Slide Number Placeholder 3">
            <a:extLst>
              <a:ext uri="{FF2B5EF4-FFF2-40B4-BE49-F238E27FC236}">
                <a16:creationId xmlns:a16="http://schemas.microsoft.com/office/drawing/2014/main" id="{6DF80FC0-8126-455B-B020-93F6CD332FB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2C6E699-A720-4481-8583-9D605BBDC8D4}" type="slidenum">
              <a:rPr lang="en-US" altLang="en-US">
                <a:latin typeface="Calibri" panose="020F0502020204030204" pitchFamily="34" charset="0"/>
              </a:rPr>
              <a:pPr/>
              <a:t>30</a:t>
            </a:fld>
            <a:endParaRPr lang="en-US" altLang="en-US">
              <a:latin typeface="Calibri" panose="020F0502020204030204" pitchFamily="34" charset="0"/>
            </a:endParaRPr>
          </a:p>
        </p:txBody>
      </p:sp>
      <p:sp>
        <p:nvSpPr>
          <p:cNvPr id="72709" name="Footer Placeholder 4">
            <a:extLst>
              <a:ext uri="{FF2B5EF4-FFF2-40B4-BE49-F238E27FC236}">
                <a16:creationId xmlns:a16="http://schemas.microsoft.com/office/drawing/2014/main" id="{5C315A00-8602-41EA-B066-66DE39629D5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ED5A98DF-CCD9-4660-901B-D9EAE353EF7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A4E79DEF-1625-4E58-8411-7A5E28D623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This slide is a simplified version of Exhibit 11-7, which depicts an integrative model of the leadership process. The broad context in which the manager operates necessitates adjustments in leadership style to all those variables relating to the work and task environment and the people involved. Cultural variables then shape the content of the immediate leadership situation. The leader-follower interaction is then further shaped by the leader</a:t>
            </a:r>
            <a:r>
              <a:rPr lang="ja-JP" altLang="en-US"/>
              <a:t>’</a:t>
            </a:r>
            <a:r>
              <a:rPr lang="en-US" altLang="ja-JP"/>
              <a:t>s choice of behaviors and by the employees</a:t>
            </a:r>
            <a:r>
              <a:rPr lang="ja-JP" altLang="en-US"/>
              <a:t>’</a:t>
            </a:r>
            <a:r>
              <a:rPr lang="en-US" altLang="ja-JP"/>
              <a:t> attitudes toward the leader and the incentives. Motivation effects—various levels of effort, performance, and satisfaction—result from these interactions, on an individual and a group level. These effects determine the outcomes for the company (productivity and quality) and for the employees (satisfaction, positive climate). The results from these outcomes then act as feedback into the cycle of the motivation and leadership process.</a:t>
            </a:r>
          </a:p>
          <a:p>
            <a:pPr eaLnBrk="1" hangingPunct="1">
              <a:spcBef>
                <a:spcPct val="0"/>
              </a:spcBef>
            </a:pPr>
            <a:endParaRPr lang="en-US" altLang="en-US"/>
          </a:p>
        </p:txBody>
      </p:sp>
      <p:sp>
        <p:nvSpPr>
          <p:cNvPr id="73732" name="Slide Number Placeholder 3">
            <a:extLst>
              <a:ext uri="{FF2B5EF4-FFF2-40B4-BE49-F238E27FC236}">
                <a16:creationId xmlns:a16="http://schemas.microsoft.com/office/drawing/2014/main" id="{FDBAAEDE-75E1-4D5F-923E-60ADA69CA6D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34E91D36-19DF-4745-B249-499B4B1C1B32}" type="slidenum">
              <a:rPr lang="en-US" altLang="en-US">
                <a:latin typeface="Calibri" panose="020F0502020204030204" pitchFamily="34" charset="0"/>
              </a:rPr>
              <a:pPr/>
              <a:t>31</a:t>
            </a:fld>
            <a:endParaRPr lang="en-US" altLang="en-US">
              <a:latin typeface="Calibri" panose="020F0502020204030204" pitchFamily="34" charset="0"/>
            </a:endParaRPr>
          </a:p>
        </p:txBody>
      </p:sp>
      <p:sp>
        <p:nvSpPr>
          <p:cNvPr id="73733" name="Footer Placeholder 4">
            <a:extLst>
              <a:ext uri="{FF2B5EF4-FFF2-40B4-BE49-F238E27FC236}">
                <a16:creationId xmlns:a16="http://schemas.microsoft.com/office/drawing/2014/main" id="{33F70372-3E68-4645-8AD3-498CD9D11B3D}"/>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4EE4C372-E24F-43B5-B91E-429BA62380E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EEC5BE9C-0340-4A36-B1AA-3D018160DBB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Exhibit 11-7 depicts an integrative model of the leadership process that pulls together the variables described in this book and in the research on culture, leadership, and motivation—and shows the powerful contingency of culture as it affects the leadership role. </a:t>
            </a:r>
          </a:p>
          <a:p>
            <a:pPr eaLnBrk="1" hangingPunct="1">
              <a:spcBef>
                <a:spcPct val="0"/>
              </a:spcBef>
            </a:pPr>
            <a:endParaRPr lang="en-US" altLang="en-US"/>
          </a:p>
        </p:txBody>
      </p:sp>
      <p:sp>
        <p:nvSpPr>
          <p:cNvPr id="74756" name="Slide Number Placeholder 3">
            <a:extLst>
              <a:ext uri="{FF2B5EF4-FFF2-40B4-BE49-F238E27FC236}">
                <a16:creationId xmlns:a16="http://schemas.microsoft.com/office/drawing/2014/main" id="{D41A50FF-5B56-492E-845D-37702E8E46E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93A91F3-EE7B-4ED5-9DFB-B604E7975893}" type="slidenum">
              <a:rPr lang="en-US" altLang="en-US">
                <a:latin typeface="Calibri" panose="020F0502020204030204" pitchFamily="34" charset="0"/>
              </a:rPr>
              <a:pPr/>
              <a:t>32</a:t>
            </a:fld>
            <a:endParaRPr lang="en-US" altLang="en-US">
              <a:latin typeface="Calibri" panose="020F0502020204030204" pitchFamily="34" charset="0"/>
            </a:endParaRPr>
          </a:p>
        </p:txBody>
      </p:sp>
      <p:sp>
        <p:nvSpPr>
          <p:cNvPr id="74757" name="Footer Placeholder 4">
            <a:extLst>
              <a:ext uri="{FF2B5EF4-FFF2-40B4-BE49-F238E27FC236}">
                <a16:creationId xmlns:a16="http://schemas.microsoft.com/office/drawing/2014/main" id="{E6610438-F4CC-42D5-99B9-D60F8665914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25/10/2026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25/10/2026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25/10/2026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25/10/2026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25/10/2026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25/10/2026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2448272"/>
          </a:xfrm>
        </p:spPr>
        <p:txBody>
          <a:bodyPr>
            <a:normAutofit fontScale="90000"/>
          </a:bodyPr>
          <a:lstStyle/>
          <a:p>
            <a:r>
              <a:rPr lang="en-GB" i="1" dirty="0">
                <a:solidFill>
                  <a:schemeClr val="bg1"/>
                </a:solidFill>
              </a:rPr>
              <a:t>International Business Communications </a:t>
            </a:r>
            <a:br>
              <a:rPr lang="en-GB" i="1" dirty="0">
                <a:solidFill>
                  <a:schemeClr val="bg1"/>
                </a:solidFill>
              </a:rPr>
            </a:br>
            <a:br>
              <a:rPr lang="en-GB" i="1" dirty="0">
                <a:solidFill>
                  <a:schemeClr val="bg1"/>
                </a:solidFill>
              </a:rPr>
            </a:br>
            <a:r>
              <a:rPr lang="en-GB" i="1">
                <a:solidFill>
                  <a:schemeClr val="bg1"/>
                </a:solidFill>
              </a:rPr>
              <a:t>Week 9: </a:t>
            </a:r>
            <a:r>
              <a:rPr lang="en-GB" i="1" dirty="0">
                <a:solidFill>
                  <a:schemeClr val="bg1"/>
                </a:solidFill>
              </a:rPr>
              <a:t>People and management </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1E9AA3D8-0D24-47BD-895D-4798E5238712}"/>
              </a:ext>
            </a:extLst>
          </p:cNvPr>
          <p:cNvSpPr>
            <a:spLocks noGrp="1"/>
          </p:cNvSpPr>
          <p:nvPr>
            <p:ph type="sldNum" sz="quarter" idx="12"/>
          </p:nvPr>
        </p:nvSpPr>
        <p:spPr>
          <a:xfrm>
            <a:off x="228600" y="6019800"/>
            <a:ext cx="457200" cy="457200"/>
          </a:xfrm>
        </p:spPr>
        <p:txBody>
          <a:bodyPr/>
          <a:lstStyle/>
          <a:p>
            <a:pPr fontAlgn="auto">
              <a:spcBef>
                <a:spcPts val="0"/>
              </a:spcBef>
              <a:spcAft>
                <a:spcPts val="0"/>
              </a:spcAft>
              <a:defRPr/>
            </a:pPr>
            <a:r>
              <a:rPr lang="en-US" dirty="0">
                <a:latin typeface="+mj-lt"/>
                <a:ea typeface="+mj-ea"/>
                <a:cs typeface="+mj-cs"/>
              </a:rPr>
              <a:t>11-1</a:t>
            </a:r>
          </a:p>
        </p:txBody>
      </p:sp>
      <p:sp>
        <p:nvSpPr>
          <p:cNvPr id="10" name="AutoShape 2">
            <a:extLst>
              <a:ext uri="{FF2B5EF4-FFF2-40B4-BE49-F238E27FC236}">
                <a16:creationId xmlns:a16="http://schemas.microsoft.com/office/drawing/2014/main" id="{C50D5B17-3CE7-4FCE-8F43-B2F1860B0011}"/>
              </a:ext>
            </a:extLst>
          </p:cNvPr>
          <p:cNvSpPr>
            <a:spLocks noChangeArrowheads="1"/>
          </p:cNvSpPr>
          <p:nvPr/>
        </p:nvSpPr>
        <p:spPr bwMode="auto">
          <a:xfrm>
            <a:off x="685800" y="304801"/>
            <a:ext cx="7696200" cy="2133600"/>
          </a:xfrm>
          <a:prstGeom prst="roundRect">
            <a:avLst>
              <a:gd name="adj" fmla="val 16667"/>
            </a:avLst>
          </a:prstGeom>
          <a:ln w="76200">
            <a:headEnd/>
            <a:tailEnd/>
          </a:ln>
        </p:spPr>
        <p:style>
          <a:lnRef idx="2">
            <a:schemeClr val="accent4"/>
          </a:lnRef>
          <a:fillRef idx="1">
            <a:schemeClr val="lt1"/>
          </a:fillRef>
          <a:effectRef idx="0">
            <a:schemeClr val="accent4"/>
          </a:effectRef>
          <a:fontRef idx="minor">
            <a:schemeClr val="dk1"/>
          </a:fontRef>
        </p:style>
        <p:txBody>
          <a:bodyPr anchor="ctr">
            <a:scene3d>
              <a:camera prst="perspectiveFront"/>
              <a:lightRig rig="threePt" dir="t"/>
            </a:scene3d>
          </a:bodyPr>
          <a:lstStyle/>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Chapter 11:</a:t>
            </a:r>
          </a:p>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 Motivating and Leading</a:t>
            </a:r>
            <a:endParaRPr lang="en-US" sz="32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Rounded MT Bold" pitchFamily="34" charset="0"/>
            </a:endParaRPr>
          </a:p>
        </p:txBody>
      </p:sp>
      <p:sp>
        <p:nvSpPr>
          <p:cNvPr id="6148" name="TextBox 2">
            <a:extLst>
              <a:ext uri="{FF2B5EF4-FFF2-40B4-BE49-F238E27FC236}">
                <a16:creationId xmlns:a16="http://schemas.microsoft.com/office/drawing/2014/main" id="{8C6EC94B-9204-40C2-BBBD-B38CF0935315}"/>
              </a:ext>
            </a:extLst>
          </p:cNvPr>
          <p:cNvSpPr txBox="1">
            <a:spLocks noChangeArrowheads="1"/>
          </p:cNvSpPr>
          <p:nvPr/>
        </p:nvSpPr>
        <p:spPr bwMode="auto">
          <a:xfrm>
            <a:off x="7086600" y="5410200"/>
            <a:ext cx="25146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sz="2000" b="1"/>
              <a:t>Ninth Edition</a:t>
            </a:r>
          </a:p>
          <a:p>
            <a:r>
              <a:rPr lang="en-US" altLang="en-US" sz="2000" b="1"/>
              <a:t>Global Edition</a:t>
            </a:r>
          </a:p>
        </p:txBody>
      </p:sp>
      <p:pic>
        <p:nvPicPr>
          <p:cNvPr id="6149" name="Picture 1">
            <a:extLst>
              <a:ext uri="{FF2B5EF4-FFF2-40B4-BE49-F238E27FC236}">
                <a16:creationId xmlns:a16="http://schemas.microsoft.com/office/drawing/2014/main" id="{9892B670-EB80-4B6A-A8BC-23C5CAA1B61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14675" y="2590800"/>
            <a:ext cx="2990850"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C71ED-89E4-462E-806C-099FEC5E8DE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Learning Goals</a:t>
            </a:r>
          </a:p>
        </p:txBody>
      </p:sp>
      <p:sp>
        <p:nvSpPr>
          <p:cNvPr id="3" name="Content Placeholder 2">
            <a:extLst>
              <a:ext uri="{FF2B5EF4-FFF2-40B4-BE49-F238E27FC236}">
                <a16:creationId xmlns:a16="http://schemas.microsoft.com/office/drawing/2014/main" id="{09CDECC0-504D-4831-A031-71CE6789B3CB}"/>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85000" lnSpcReduction="10000"/>
          </a:bodyPr>
          <a:lstStyle/>
          <a:p>
            <a:pPr marL="457200" indent="-457200" eaLnBrk="1" hangingPunct="1">
              <a:buFont typeface="Franklin Gothic Book" pitchFamily="34" charset="0"/>
              <a:buAutoNum type="arabicPeriod"/>
              <a:defRPr/>
            </a:pPr>
            <a:r>
              <a:rPr lang="en-US" altLang="en-US" b="1">
                <a:solidFill>
                  <a:srgbClr val="000000"/>
                </a:solidFill>
              </a:rPr>
              <a:t>To understand the complexity and the variables involved in cross-cultural motivation and leadership</a:t>
            </a:r>
          </a:p>
          <a:p>
            <a:pPr marL="457200" indent="-457200" eaLnBrk="1" hangingPunct="1">
              <a:buFont typeface="Franklin Gothic Book" pitchFamily="34" charset="0"/>
              <a:buAutoNum type="arabicPeriod"/>
              <a:defRPr/>
            </a:pPr>
            <a:r>
              <a:rPr lang="en-US" altLang="en-US" b="1">
                <a:solidFill>
                  <a:srgbClr val="000000"/>
                </a:solidFill>
              </a:rPr>
              <a:t>To learn to use the research on cultural dimensions as tools to understand how to motivate people in different cultural contexts</a:t>
            </a:r>
          </a:p>
          <a:p>
            <a:pPr marL="457200" indent="-457200" eaLnBrk="1" hangingPunct="1">
              <a:buFont typeface="Franklin Gothic Book" pitchFamily="34" charset="0"/>
              <a:buAutoNum type="arabicPeriod"/>
              <a:defRPr/>
            </a:pPr>
            <a:r>
              <a:rPr lang="en-US" altLang="en-US" b="1"/>
              <a:t>To become familiar with the global leader’s role and environment and what makes a successful global leader</a:t>
            </a:r>
          </a:p>
          <a:p>
            <a:pPr marL="457200" indent="-457200" eaLnBrk="1" hangingPunct="1">
              <a:buFont typeface="Franklin Gothic Book" pitchFamily="34" charset="0"/>
              <a:buAutoNum type="arabicPeriod"/>
              <a:defRPr/>
            </a:pPr>
            <a:endParaRPr lang="en-US" altLang="en-US" b="1">
              <a:solidFill>
                <a:srgbClr val="000000"/>
              </a:solidFill>
            </a:endParaRPr>
          </a:p>
        </p:txBody>
      </p:sp>
      <p:sp>
        <p:nvSpPr>
          <p:cNvPr id="6" name="Slide Number Placeholder 5">
            <a:extLst>
              <a:ext uri="{FF2B5EF4-FFF2-40B4-BE49-F238E27FC236}">
                <a16:creationId xmlns:a16="http://schemas.microsoft.com/office/drawing/2014/main" id="{7D7D4DAB-70FA-48EF-913D-72F17DC5E042}"/>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11-2</a:t>
            </a:r>
          </a:p>
        </p:txBody>
      </p:sp>
      <p:pic>
        <p:nvPicPr>
          <p:cNvPr id="7174" name="Picture 5">
            <a:extLst>
              <a:ext uri="{FF2B5EF4-FFF2-40B4-BE49-F238E27FC236}">
                <a16:creationId xmlns:a16="http://schemas.microsoft.com/office/drawing/2014/main" id="{A0A7E8E2-98EE-4634-B6DF-25A453A0106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512" y="3459651"/>
            <a:ext cx="1371600" cy="173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59643-0655-4B3C-9A12-F7A1FA9041A8}"/>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Learning Goals</a:t>
            </a:r>
          </a:p>
        </p:txBody>
      </p:sp>
      <p:sp>
        <p:nvSpPr>
          <p:cNvPr id="3" name="Content Placeholder 2">
            <a:extLst>
              <a:ext uri="{FF2B5EF4-FFF2-40B4-BE49-F238E27FC236}">
                <a16:creationId xmlns:a16="http://schemas.microsoft.com/office/drawing/2014/main" id="{B1F0FFEC-4059-4024-8F19-51447D0F5E5E}"/>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Franklin Gothic Book" pitchFamily="34" charset="0"/>
              <a:buAutoNum type="arabicPeriod" startAt="4"/>
              <a:defRPr/>
            </a:pPr>
            <a:r>
              <a:rPr lang="en-US" altLang="en-US" b="1"/>
              <a:t>To discuss the research on leadership and how leadership styles and practices vary around the world</a:t>
            </a:r>
          </a:p>
          <a:p>
            <a:pPr marL="457200" indent="-457200" eaLnBrk="1" hangingPunct="1">
              <a:buFont typeface="Franklin Gothic Book" pitchFamily="34" charset="0"/>
              <a:buAutoNum type="arabicPeriod" startAt="4"/>
              <a:defRPr/>
            </a:pPr>
            <a:r>
              <a:rPr lang="en-US" altLang="en-US" b="1"/>
              <a:t>To understand the variables that necessitate contingency leadership: culture, context, people, and situations </a:t>
            </a:r>
          </a:p>
          <a:p>
            <a:pPr marL="457200" indent="-457200" eaLnBrk="1" hangingPunct="1">
              <a:buFont typeface="Franklin Gothic Book" pitchFamily="34" charset="0"/>
              <a:buAutoNum type="arabicPeriod" startAt="4"/>
              <a:defRPr/>
            </a:pPr>
            <a:endParaRPr lang="en-US" altLang="en-US" b="1">
              <a:solidFill>
                <a:srgbClr val="000000"/>
              </a:solidFill>
            </a:endParaRPr>
          </a:p>
          <a:p>
            <a:pPr marL="457200" indent="-457200" eaLnBrk="1" hangingPunct="1">
              <a:buFont typeface="Franklin Gothic Book" pitchFamily="34" charset="0"/>
              <a:buAutoNum type="arabicPeriod" startAt="4"/>
              <a:defRPr/>
            </a:pPr>
            <a:endParaRPr lang="en-US" altLang="en-US" b="1">
              <a:solidFill>
                <a:srgbClr val="000000"/>
              </a:solidFill>
            </a:endParaRPr>
          </a:p>
        </p:txBody>
      </p:sp>
      <p:sp>
        <p:nvSpPr>
          <p:cNvPr id="6" name="Slide Number Placeholder 5">
            <a:extLst>
              <a:ext uri="{FF2B5EF4-FFF2-40B4-BE49-F238E27FC236}">
                <a16:creationId xmlns:a16="http://schemas.microsoft.com/office/drawing/2014/main" id="{9864BFEA-94D6-4EDF-BF91-0E52D44FED7D}"/>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11-3</a:t>
            </a:r>
          </a:p>
        </p:txBody>
      </p:sp>
      <p:pic>
        <p:nvPicPr>
          <p:cNvPr id="8198" name="Picture 5">
            <a:extLst>
              <a:ext uri="{FF2B5EF4-FFF2-40B4-BE49-F238E27FC236}">
                <a16:creationId xmlns:a16="http://schemas.microsoft.com/office/drawing/2014/main" id="{6BDE3249-EB70-4385-A6A1-5BB36152909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23528" y="3645024"/>
            <a:ext cx="1371600" cy="173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77927-2BFC-463D-AFC0-D06FCFD0E6FD}"/>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altLang="en-US" sz="3200" b="1">
                <a:solidFill>
                  <a:srgbClr val="996600"/>
                </a:solidFill>
                <a:latin typeface="Perpetua" panose="02020502060401020303" pitchFamily="18" charset="0"/>
              </a:rPr>
              <a:t>Opening Profile: The EU Business Leader—Myth or Reality?</a:t>
            </a:r>
          </a:p>
        </p:txBody>
      </p:sp>
      <p:sp>
        <p:nvSpPr>
          <p:cNvPr id="3" name="Content Placeholder 2">
            <a:extLst>
              <a:ext uri="{FF2B5EF4-FFF2-40B4-BE49-F238E27FC236}">
                <a16:creationId xmlns:a16="http://schemas.microsoft.com/office/drawing/2014/main" id="{2CDC0FB3-E26C-49D6-9FBF-FA4165C1B160}"/>
              </a:ext>
            </a:extLst>
          </p:cNvPr>
          <p:cNvSpPr>
            <a:spLocks noGrp="1"/>
          </p:cNvSpPr>
          <p:nvPr>
            <p:ph sz="quarter" idx="1"/>
          </p:nvPr>
        </p:nvSpPr>
        <p:spPr>
          <a:xfrm>
            <a:off x="1828800" y="1600200"/>
            <a:ext cx="6858000" cy="4525963"/>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en-US" altLang="en-US" sz="2400" b="1" dirty="0">
                <a:solidFill>
                  <a:srgbClr val="000000"/>
                </a:solidFill>
              </a:rPr>
              <a:t>The EU is now compromised of 28 nations and a market of over 400 million people.</a:t>
            </a:r>
          </a:p>
          <a:p>
            <a:pPr marL="457200" indent="-457200" eaLnBrk="1" hangingPunct="1">
              <a:defRPr/>
            </a:pPr>
            <a:r>
              <a:rPr lang="en-US" altLang="en-US" sz="2400" b="1" dirty="0">
                <a:solidFill>
                  <a:srgbClr val="000000"/>
                </a:solidFill>
              </a:rPr>
              <a:t>Differences in:</a:t>
            </a:r>
          </a:p>
          <a:p>
            <a:pPr marL="730250" lvl="1" indent="-457200" eaLnBrk="1" hangingPunct="1">
              <a:defRPr/>
            </a:pPr>
            <a:r>
              <a:rPr lang="en-US" altLang="en-US" sz="2200" b="1" i="1" dirty="0">
                <a:solidFill>
                  <a:srgbClr val="000000"/>
                </a:solidFill>
              </a:rPr>
              <a:t>Histories and language</a:t>
            </a:r>
          </a:p>
          <a:p>
            <a:pPr marL="730250" lvl="1" indent="-457200" eaLnBrk="1" hangingPunct="1">
              <a:defRPr/>
            </a:pPr>
            <a:r>
              <a:rPr lang="en-US" altLang="en-US" sz="2200" b="1" i="1" dirty="0">
                <a:solidFill>
                  <a:srgbClr val="000000"/>
                </a:solidFill>
              </a:rPr>
              <a:t>Government systems</a:t>
            </a:r>
          </a:p>
          <a:p>
            <a:pPr marL="730250" lvl="1" indent="-457200" eaLnBrk="1" hangingPunct="1">
              <a:defRPr/>
            </a:pPr>
            <a:r>
              <a:rPr lang="en-US" altLang="en-US" sz="2200" b="1" i="1" dirty="0">
                <a:solidFill>
                  <a:srgbClr val="000000"/>
                </a:solidFill>
              </a:rPr>
              <a:t>Business practices</a:t>
            </a:r>
          </a:p>
          <a:p>
            <a:pPr marL="730250" lvl="1" indent="-457200" eaLnBrk="1" hangingPunct="1">
              <a:defRPr/>
            </a:pPr>
            <a:r>
              <a:rPr lang="en-US" altLang="en-US" sz="2200" b="1" i="1" dirty="0">
                <a:solidFill>
                  <a:srgbClr val="000000"/>
                </a:solidFill>
              </a:rPr>
              <a:t>Educational systems</a:t>
            </a:r>
          </a:p>
          <a:p>
            <a:pPr marL="730250" lvl="1" indent="-457200" eaLnBrk="1" hangingPunct="1">
              <a:defRPr/>
            </a:pPr>
            <a:r>
              <a:rPr lang="en-US" altLang="en-US" sz="2200" b="1" i="1" dirty="0">
                <a:solidFill>
                  <a:srgbClr val="000000"/>
                </a:solidFill>
              </a:rPr>
              <a:t>Religions</a:t>
            </a:r>
          </a:p>
          <a:p>
            <a:pPr marL="730250" lvl="1" indent="-457200" eaLnBrk="1" hangingPunct="1">
              <a:defRPr/>
            </a:pPr>
            <a:r>
              <a:rPr lang="en-US" altLang="en-US" sz="2200" b="1" i="1" dirty="0">
                <a:solidFill>
                  <a:srgbClr val="000000"/>
                </a:solidFill>
              </a:rPr>
              <a:t>National cultures</a:t>
            </a:r>
          </a:p>
          <a:p>
            <a:pPr marL="457200" indent="-457200" eaLnBrk="1" hangingPunct="1">
              <a:defRPr/>
            </a:pPr>
            <a:r>
              <a:rPr lang="en-US" altLang="en-US" sz="2100" b="1" dirty="0">
                <a:solidFill>
                  <a:srgbClr val="000000"/>
                </a:solidFill>
              </a:rPr>
              <a:t>Demonstrates the need for an </a:t>
            </a:r>
            <a:r>
              <a:rPr lang="ja-JP" altLang="en-US" sz="2100" b="1">
                <a:solidFill>
                  <a:srgbClr val="000000"/>
                </a:solidFill>
              </a:rPr>
              <a:t>“</a:t>
            </a:r>
            <a:r>
              <a:rPr lang="en-US" altLang="ja-JP" sz="2100" b="1" dirty="0">
                <a:solidFill>
                  <a:srgbClr val="000000"/>
                </a:solidFill>
              </a:rPr>
              <a:t>EU style</a:t>
            </a:r>
            <a:r>
              <a:rPr lang="ja-JP" altLang="en-US" sz="2100" b="1">
                <a:solidFill>
                  <a:srgbClr val="000000"/>
                </a:solidFill>
              </a:rPr>
              <a:t>”</a:t>
            </a:r>
            <a:r>
              <a:rPr lang="en-US" altLang="ja-JP" sz="2100" b="1" dirty="0">
                <a:solidFill>
                  <a:srgbClr val="000000"/>
                </a:solidFill>
              </a:rPr>
              <a:t> leadership which will work across EU markets?</a:t>
            </a:r>
          </a:p>
          <a:p>
            <a:pPr marL="730250" lvl="1" indent="-457200" eaLnBrk="1" hangingPunct="1">
              <a:defRPr/>
            </a:pPr>
            <a:endParaRPr lang="en-US" altLang="en-US" sz="2200" b="1" i="1" dirty="0">
              <a:solidFill>
                <a:srgbClr val="000000"/>
              </a:solidFill>
            </a:endParaRPr>
          </a:p>
          <a:p>
            <a:pPr marL="730250" lvl="1" indent="-457200" eaLnBrk="1" hangingPunct="1">
              <a:defRPr/>
            </a:pPr>
            <a:endParaRPr lang="en-US" altLang="en-US" sz="2200" b="1" dirty="0">
              <a:solidFill>
                <a:srgbClr val="000000"/>
              </a:solidFill>
            </a:endParaRPr>
          </a:p>
        </p:txBody>
      </p:sp>
      <p:sp>
        <p:nvSpPr>
          <p:cNvPr id="9220" name="Slide Number Placeholder 5">
            <a:extLst>
              <a:ext uri="{FF2B5EF4-FFF2-40B4-BE49-F238E27FC236}">
                <a16:creationId xmlns:a16="http://schemas.microsoft.com/office/drawing/2014/main" id="{2E4F7A2B-6C23-4F85-B6D4-D753926245F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DD880B58-E3A7-42ED-AE43-6AF3150ED960}" type="slidenum">
              <a:rPr lang="en-US" altLang="en-US">
                <a:solidFill>
                  <a:srgbClr val="FFFFFF"/>
                </a:solidFill>
                <a:latin typeface="Franklin Gothic Book" panose="020B0503020102020204" pitchFamily="34" charset="0"/>
              </a:rPr>
              <a:pPr/>
              <a:t>5</a:t>
            </a:fld>
            <a:endParaRPr lang="en-US" altLang="en-US">
              <a:solidFill>
                <a:srgbClr val="FFFFFF"/>
              </a:solidFill>
              <a:latin typeface="Franklin Gothic Book" panose="020B0503020102020204" pitchFamily="34" charset="0"/>
            </a:endParaRPr>
          </a:p>
        </p:txBody>
      </p:sp>
      <p:pic>
        <p:nvPicPr>
          <p:cNvPr id="9222" name="Picture 5">
            <a:extLst>
              <a:ext uri="{FF2B5EF4-FFF2-40B4-BE49-F238E27FC236}">
                <a16:creationId xmlns:a16="http://schemas.microsoft.com/office/drawing/2014/main" id="{9BA4E0AB-0EB3-4198-B936-76BC05211B4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2725" y="3450160"/>
            <a:ext cx="1616075" cy="204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Slide Number Placeholder 2">
            <a:extLst>
              <a:ext uri="{FF2B5EF4-FFF2-40B4-BE49-F238E27FC236}">
                <a16:creationId xmlns:a16="http://schemas.microsoft.com/office/drawing/2014/main" id="{740F4301-263A-4718-A97A-4D3D4B8E6645}"/>
              </a:ext>
            </a:extLst>
          </p:cNvPr>
          <p:cNvSpPr>
            <a:spLocks noGrp="1"/>
          </p:cNvSpPr>
          <p:nvPr>
            <p:ph type="sldNum" sz="quarter" idx="12"/>
          </p:nvPr>
        </p:nvSpPr>
        <p:spPr bwMode="auto">
          <a:xfrm>
            <a:off x="3810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850FCE53-1AD2-4F1D-A664-373056A3B5CB}" type="slidenum">
              <a:rPr lang="en-US" altLang="en-US">
                <a:solidFill>
                  <a:srgbClr val="FFFFFF"/>
                </a:solidFill>
                <a:latin typeface="Franklin Gothic Book" panose="020B0503020102020204" pitchFamily="34" charset="0"/>
              </a:rPr>
              <a:pPr/>
              <a:t>6</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0D98F85F-EE24-4E2D-AD7E-EEA6908D32FD}"/>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hangingPunct="1">
              <a:defRPr/>
            </a:pPr>
            <a:r>
              <a:rPr lang="en-US" sz="3200" b="1" dirty="0">
                <a:solidFill>
                  <a:srgbClr val="996600"/>
                </a:solidFill>
              </a:rPr>
              <a:t>EU Leadership</a:t>
            </a:r>
          </a:p>
        </p:txBody>
      </p:sp>
      <p:sp>
        <p:nvSpPr>
          <p:cNvPr id="7" name="Content Placeholder 2">
            <a:extLst>
              <a:ext uri="{FF2B5EF4-FFF2-40B4-BE49-F238E27FC236}">
                <a16:creationId xmlns:a16="http://schemas.microsoft.com/office/drawing/2014/main" id="{67B502A1-2272-4B37-B417-A0F188ED1717}"/>
              </a:ext>
            </a:extLst>
          </p:cNvPr>
          <p:cNvSpPr txBox="1">
            <a:spLocks/>
          </p:cNvSpPr>
          <p:nvPr/>
        </p:nvSpPr>
        <p:spPr bwMode="auto">
          <a:xfrm>
            <a:off x="1828800" y="1600200"/>
            <a:ext cx="6858000" cy="46482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lvl1pPr marL="273050" indent="-273050" algn="l" rtl="0" eaLnBrk="0" fontAlgn="base" hangingPunct="0">
              <a:spcBef>
                <a:spcPts val="575"/>
              </a:spcBef>
              <a:spcAft>
                <a:spcPct val="0"/>
              </a:spcAft>
              <a:buClr>
                <a:schemeClr val="accent1"/>
              </a:buClr>
              <a:buSzPct val="85000"/>
              <a:buFont typeface="Wingdings 2" pitchFamily="18" charset="2"/>
              <a:buChar char=""/>
              <a:defRPr sz="2600" kern="1200">
                <a:solidFill>
                  <a:schemeClr val="dk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itchFamily="18" charset="2"/>
              <a:buChar char=""/>
              <a:defRPr sz="2400" kern="1200">
                <a:solidFill>
                  <a:schemeClr val="dk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itchFamily="18" charset="2"/>
              <a:buChar char=""/>
              <a:defRPr sz="2000" kern="1200">
                <a:solidFill>
                  <a:schemeClr val="dk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itchFamily="18" charset="2"/>
              <a:buChar char=""/>
              <a:defRPr sz="2000" kern="1200">
                <a:solidFill>
                  <a:schemeClr val="dk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dk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dk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dk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dk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dk1"/>
                </a:solidFill>
                <a:latin typeface="+mn-lt"/>
                <a:ea typeface="+mn-ea"/>
                <a:cs typeface="+mn-cs"/>
              </a:defRPr>
            </a:lvl9pPr>
          </a:lstStyle>
          <a:p>
            <a:pPr eaLnBrk="1" hangingPunct="1">
              <a:defRPr/>
            </a:pPr>
            <a:r>
              <a:rPr lang="en-US" b="1" dirty="0">
                <a:solidFill>
                  <a:srgbClr val="000000"/>
                </a:solidFill>
              </a:rPr>
              <a:t>French are 3x more likely than British, 8x more likely than Germans to regard being in a position of power as important; states based on position</a:t>
            </a:r>
          </a:p>
          <a:p>
            <a:pPr eaLnBrk="1" hangingPunct="1">
              <a:defRPr/>
            </a:pPr>
            <a:r>
              <a:rPr lang="en-US" b="1" dirty="0">
                <a:solidFill>
                  <a:srgbClr val="000000"/>
                </a:solidFill>
              </a:rPr>
              <a:t>French leaders like to make decisions unilaterally, but German executives are concerned with the responsibility of their decisions; Germans focus is on structured tasks and performance</a:t>
            </a:r>
          </a:p>
          <a:p>
            <a:pPr eaLnBrk="1" hangingPunct="1">
              <a:defRPr/>
            </a:pPr>
            <a:r>
              <a:rPr lang="en-US" b="1" dirty="0">
                <a:solidFill>
                  <a:srgbClr val="000000"/>
                </a:solidFill>
              </a:rPr>
              <a:t>Leaders in the UK are less troubled about their decisions, more autocratic</a:t>
            </a:r>
          </a:p>
        </p:txBody>
      </p:sp>
      <p:pic>
        <p:nvPicPr>
          <p:cNvPr id="11270" name="Picture 5">
            <a:extLst>
              <a:ext uri="{FF2B5EF4-FFF2-40B4-BE49-F238E27FC236}">
                <a16:creationId xmlns:a16="http://schemas.microsoft.com/office/drawing/2014/main" id="{49B48FB9-8105-48BC-B4C2-83A8AD1D569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7012" y="3924300"/>
            <a:ext cx="1374775" cy="173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3B7BE-CC6C-4CCB-8379-E412173AA03B}"/>
              </a:ext>
            </a:extLst>
          </p:cNvPr>
          <p:cNvSpPr>
            <a:spLocks noGrp="1"/>
          </p:cNvSpPr>
          <p:nvPr>
            <p:ph type="title"/>
          </p:nvPr>
        </p:nvSpPr>
        <p:spPr>
          <a:xfrm>
            <a:off x="1066800" y="304800"/>
            <a:ext cx="78486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Cross-Cultural Research on Motivation</a:t>
            </a:r>
          </a:p>
        </p:txBody>
      </p:sp>
      <p:graphicFrame>
        <p:nvGraphicFramePr>
          <p:cNvPr id="8" name="Content Placeholder 7">
            <a:extLst>
              <a:ext uri="{FF2B5EF4-FFF2-40B4-BE49-F238E27FC236}">
                <a16:creationId xmlns:a16="http://schemas.microsoft.com/office/drawing/2014/main" id="{9BA5CB80-F035-43B7-BDBB-52693E7349F1}"/>
              </a:ext>
            </a:extLst>
          </p:cNvPr>
          <p:cNvGraphicFramePr>
            <a:graphicFrameLocks noGrp="1"/>
          </p:cNvGraphicFramePr>
          <p:nvPr>
            <p:ph sz="quarter" idx="1"/>
          </p:nvPr>
        </p:nvGraphicFramePr>
        <p:xfrm>
          <a:off x="1808162" y="1603375"/>
          <a:ext cx="6858001"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316" name="Slide Number Placeholder 5">
            <a:extLst>
              <a:ext uri="{FF2B5EF4-FFF2-40B4-BE49-F238E27FC236}">
                <a16:creationId xmlns:a16="http://schemas.microsoft.com/office/drawing/2014/main" id="{047697BE-2B74-47D0-B192-8302F1D0BC40}"/>
              </a:ext>
            </a:extLst>
          </p:cNvPr>
          <p:cNvSpPr>
            <a:spLocks noGrp="1"/>
          </p:cNvSpPr>
          <p:nvPr>
            <p:ph type="sldNum" sz="quarter" idx="12"/>
          </p:nvPr>
        </p:nvSpPr>
        <p:spPr bwMode="auto">
          <a:xfrm>
            <a:off x="3048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1CDB843E-2DEE-40DD-81D2-FF6E34910E29}" type="slidenum">
              <a:rPr lang="en-US" altLang="en-US">
                <a:solidFill>
                  <a:srgbClr val="FFFFFF"/>
                </a:solidFill>
                <a:latin typeface="Franklin Gothic Book" panose="020B0503020102020204" pitchFamily="34" charset="0"/>
              </a:rPr>
              <a:pPr/>
              <a:t>7</a:t>
            </a:fld>
            <a:endParaRPr lang="en-US" altLang="en-US">
              <a:solidFill>
                <a:srgbClr val="FFFFFF"/>
              </a:solidFill>
              <a:latin typeface="Franklin Gothic Book" panose="020B0503020102020204" pitchFamily="34" charset="0"/>
            </a:endParaRPr>
          </a:p>
        </p:txBody>
      </p:sp>
      <p:pic>
        <p:nvPicPr>
          <p:cNvPr id="13318" name="Picture 5">
            <a:extLst>
              <a:ext uri="{FF2B5EF4-FFF2-40B4-BE49-F238E27FC236}">
                <a16:creationId xmlns:a16="http://schemas.microsoft.com/office/drawing/2014/main" id="{0E0D5638-5CA1-4FCC-B71E-0BEFEF372DC5}"/>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0" y="3429000"/>
            <a:ext cx="1616075" cy="204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728FA-6756-4B32-BBB2-4598EA096ED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Cross-Cultural Research on Motivation</a:t>
            </a:r>
          </a:p>
        </p:txBody>
      </p:sp>
      <p:graphicFrame>
        <p:nvGraphicFramePr>
          <p:cNvPr id="8" name="Content Placeholder 7">
            <a:extLst>
              <a:ext uri="{FF2B5EF4-FFF2-40B4-BE49-F238E27FC236}">
                <a16:creationId xmlns:a16="http://schemas.microsoft.com/office/drawing/2014/main" id="{C13E6C10-44B2-402D-8193-14FC452F3367}"/>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340" name="Slide Number Placeholder 5">
            <a:extLst>
              <a:ext uri="{FF2B5EF4-FFF2-40B4-BE49-F238E27FC236}">
                <a16:creationId xmlns:a16="http://schemas.microsoft.com/office/drawing/2014/main" id="{A9C7BE35-3B5D-44C8-8025-EDED90AFAD96}"/>
              </a:ext>
            </a:extLst>
          </p:cNvPr>
          <p:cNvSpPr>
            <a:spLocks noGrp="1"/>
          </p:cNvSpPr>
          <p:nvPr>
            <p:ph type="sldNum" sz="quarter" idx="12"/>
          </p:nvPr>
        </p:nvSpPr>
        <p:spPr bwMode="auto">
          <a:xfrm>
            <a:off x="3810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9697DBB3-F42F-4149-B9EC-7BBAABF8EBF5}" type="slidenum">
              <a:rPr lang="en-US" altLang="en-US">
                <a:solidFill>
                  <a:srgbClr val="FFFFFF"/>
                </a:solidFill>
                <a:latin typeface="Franklin Gothic Book" panose="020B0503020102020204" pitchFamily="34" charset="0"/>
              </a:rPr>
              <a:pPr/>
              <a:t>8</a:t>
            </a:fld>
            <a:endParaRPr lang="en-US" altLang="en-US">
              <a:solidFill>
                <a:srgbClr val="FFFFFF"/>
              </a:solidFill>
              <a:latin typeface="Franklin Gothic Book" panose="020B0503020102020204" pitchFamily="34" charset="0"/>
            </a:endParaRPr>
          </a:p>
        </p:txBody>
      </p:sp>
      <p:pic>
        <p:nvPicPr>
          <p:cNvPr id="14342" name="Picture 5">
            <a:extLst>
              <a:ext uri="{FF2B5EF4-FFF2-40B4-BE49-F238E27FC236}">
                <a16:creationId xmlns:a16="http://schemas.microsoft.com/office/drawing/2014/main" id="{2BCA54E8-C995-4243-A8F8-F498D9F7D781}"/>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6200" y="3573016"/>
            <a:ext cx="1524000" cy="192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F384F-2347-43BF-8596-91D594CD72D1}"/>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Meaning of Work (MOW)</a:t>
            </a:r>
          </a:p>
        </p:txBody>
      </p:sp>
      <p:graphicFrame>
        <p:nvGraphicFramePr>
          <p:cNvPr id="10" name="Content Placeholder 9">
            <a:extLst>
              <a:ext uri="{FF2B5EF4-FFF2-40B4-BE49-F238E27FC236}">
                <a16:creationId xmlns:a16="http://schemas.microsoft.com/office/drawing/2014/main" id="{2A602534-565F-45A6-B914-B643BE8D6FB1}"/>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364" name="Slide Number Placeholder 5">
            <a:extLst>
              <a:ext uri="{FF2B5EF4-FFF2-40B4-BE49-F238E27FC236}">
                <a16:creationId xmlns:a16="http://schemas.microsoft.com/office/drawing/2014/main" id="{5A7972EC-1E07-4256-A835-B2EF4F736D3D}"/>
              </a:ext>
            </a:extLst>
          </p:cNvPr>
          <p:cNvSpPr>
            <a:spLocks noGrp="1"/>
          </p:cNvSpPr>
          <p:nvPr>
            <p:ph type="sldNum" sz="quarter" idx="12"/>
          </p:nvPr>
        </p:nvSpPr>
        <p:spPr bwMode="auto">
          <a:xfrm>
            <a:off x="3810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71A3AB23-3368-4990-873F-18C3713C6766}" type="slidenum">
              <a:rPr lang="en-US" altLang="en-US">
                <a:solidFill>
                  <a:srgbClr val="FFFFFF"/>
                </a:solidFill>
                <a:latin typeface="Franklin Gothic Book" panose="020B0503020102020204" pitchFamily="34" charset="0"/>
              </a:rPr>
              <a:pPr/>
              <a:t>9</a:t>
            </a:fld>
            <a:endParaRPr lang="en-US" altLang="en-US">
              <a:solidFill>
                <a:srgbClr val="FFFFFF"/>
              </a:solidFill>
              <a:latin typeface="Franklin Gothic Book" panose="020B0503020102020204" pitchFamily="34" charset="0"/>
            </a:endParaRPr>
          </a:p>
        </p:txBody>
      </p:sp>
      <p:pic>
        <p:nvPicPr>
          <p:cNvPr id="15366" name="Picture 5">
            <a:extLst>
              <a:ext uri="{FF2B5EF4-FFF2-40B4-BE49-F238E27FC236}">
                <a16:creationId xmlns:a16="http://schemas.microsoft.com/office/drawing/2014/main" id="{0363F1B7-E37B-4462-A0D2-666EE9D398A7}"/>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50812" y="3717032"/>
            <a:ext cx="1374775" cy="173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8580F-AB54-4D5E-9434-A1F336A88661}"/>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Islamic Work Ethic</a:t>
            </a:r>
          </a:p>
        </p:txBody>
      </p:sp>
      <p:sp>
        <p:nvSpPr>
          <p:cNvPr id="3" name="Content Placeholder 2">
            <a:extLst>
              <a:ext uri="{FF2B5EF4-FFF2-40B4-BE49-F238E27FC236}">
                <a16:creationId xmlns:a16="http://schemas.microsoft.com/office/drawing/2014/main" id="{2EC34BE8-8BC2-4540-8F79-B79B07783D02}"/>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85000" lnSpcReduction="10000"/>
          </a:bodyPr>
          <a:lstStyle/>
          <a:p>
            <a:pPr eaLnBrk="1" hangingPunct="1">
              <a:lnSpc>
                <a:spcPct val="80000"/>
              </a:lnSpc>
              <a:defRPr/>
            </a:pPr>
            <a:r>
              <a:rPr lang="en-US" altLang="en-US">
                <a:solidFill>
                  <a:srgbClr val="000000"/>
                </a:solidFill>
              </a:rPr>
              <a:t>Laziness is a vice</a:t>
            </a:r>
          </a:p>
          <a:p>
            <a:pPr eaLnBrk="1" hangingPunct="1">
              <a:lnSpc>
                <a:spcPct val="80000"/>
              </a:lnSpc>
              <a:defRPr/>
            </a:pPr>
            <a:r>
              <a:rPr lang="en-US" altLang="en-US">
                <a:solidFill>
                  <a:srgbClr val="000000"/>
                </a:solidFill>
              </a:rPr>
              <a:t>Dedication to work is a virtue</a:t>
            </a:r>
          </a:p>
          <a:p>
            <a:pPr eaLnBrk="1" hangingPunct="1">
              <a:lnSpc>
                <a:spcPct val="80000"/>
              </a:lnSpc>
              <a:defRPr/>
            </a:pPr>
            <a:r>
              <a:rPr lang="en-US" altLang="en-US">
                <a:solidFill>
                  <a:srgbClr val="000000"/>
                </a:solidFill>
              </a:rPr>
              <a:t>Good work benefits one</a:t>
            </a:r>
            <a:r>
              <a:rPr lang="ja-JP" altLang="en-US">
                <a:solidFill>
                  <a:srgbClr val="000000"/>
                </a:solidFill>
              </a:rPr>
              <a:t>’</a:t>
            </a:r>
            <a:r>
              <a:rPr lang="en-US" altLang="ja-JP">
                <a:solidFill>
                  <a:srgbClr val="000000"/>
                </a:solidFill>
              </a:rPr>
              <a:t>s self and others</a:t>
            </a:r>
          </a:p>
          <a:p>
            <a:pPr eaLnBrk="1" hangingPunct="1">
              <a:lnSpc>
                <a:spcPct val="80000"/>
              </a:lnSpc>
              <a:defRPr/>
            </a:pPr>
            <a:r>
              <a:rPr lang="en-US" altLang="en-US">
                <a:solidFill>
                  <a:srgbClr val="000000"/>
                </a:solidFill>
              </a:rPr>
              <a:t>Justice and generosity in the workplace are necessary for society</a:t>
            </a:r>
            <a:r>
              <a:rPr lang="ja-JP" altLang="en-US">
                <a:solidFill>
                  <a:srgbClr val="000000"/>
                </a:solidFill>
              </a:rPr>
              <a:t>’</a:t>
            </a:r>
            <a:r>
              <a:rPr lang="en-US" altLang="ja-JP">
                <a:solidFill>
                  <a:srgbClr val="000000"/>
                </a:solidFill>
              </a:rPr>
              <a:t>s welfare</a:t>
            </a:r>
          </a:p>
          <a:p>
            <a:pPr eaLnBrk="1" hangingPunct="1">
              <a:lnSpc>
                <a:spcPct val="80000"/>
              </a:lnSpc>
              <a:defRPr/>
            </a:pPr>
            <a:r>
              <a:rPr lang="en-US" altLang="en-US">
                <a:solidFill>
                  <a:srgbClr val="000000"/>
                </a:solidFill>
              </a:rPr>
              <a:t>Life has no meaning without work</a:t>
            </a:r>
          </a:p>
          <a:p>
            <a:pPr eaLnBrk="1" hangingPunct="1">
              <a:lnSpc>
                <a:spcPct val="80000"/>
              </a:lnSpc>
              <a:defRPr/>
            </a:pPr>
            <a:r>
              <a:rPr lang="en-US" altLang="en-US">
                <a:solidFill>
                  <a:srgbClr val="000000"/>
                </a:solidFill>
              </a:rPr>
              <a:t>More leisure time is good for society</a:t>
            </a:r>
          </a:p>
          <a:p>
            <a:pPr eaLnBrk="1" hangingPunct="1">
              <a:lnSpc>
                <a:spcPct val="80000"/>
              </a:lnSpc>
              <a:defRPr/>
            </a:pPr>
            <a:r>
              <a:rPr lang="en-US" altLang="en-US">
                <a:solidFill>
                  <a:srgbClr val="000000"/>
                </a:solidFill>
              </a:rPr>
              <a:t>Human relations in organizations should be emphasized and encouraged</a:t>
            </a:r>
          </a:p>
          <a:p>
            <a:pPr eaLnBrk="1" hangingPunct="1">
              <a:lnSpc>
                <a:spcPct val="80000"/>
              </a:lnSpc>
              <a:defRPr/>
            </a:pPr>
            <a:r>
              <a:rPr lang="en-US" altLang="en-US">
                <a:solidFill>
                  <a:srgbClr val="000000"/>
                </a:solidFill>
              </a:rPr>
              <a:t>One should constantly work hard to meet responsibility</a:t>
            </a:r>
          </a:p>
          <a:p>
            <a:pPr eaLnBrk="1" hangingPunct="1">
              <a:lnSpc>
                <a:spcPct val="80000"/>
              </a:lnSpc>
              <a:defRPr/>
            </a:pPr>
            <a:endParaRPr lang="en-US" altLang="en-US">
              <a:solidFill>
                <a:srgbClr val="000000"/>
              </a:solidFill>
            </a:endParaRPr>
          </a:p>
        </p:txBody>
      </p:sp>
      <p:sp>
        <p:nvSpPr>
          <p:cNvPr id="16388" name="Slide Number Placeholder 5">
            <a:extLst>
              <a:ext uri="{FF2B5EF4-FFF2-40B4-BE49-F238E27FC236}">
                <a16:creationId xmlns:a16="http://schemas.microsoft.com/office/drawing/2014/main" id="{68623C84-9FF1-4EB1-9B5D-07CF96720FFC}"/>
              </a:ext>
            </a:extLst>
          </p:cNvPr>
          <p:cNvSpPr>
            <a:spLocks noGrp="1"/>
          </p:cNvSpPr>
          <p:nvPr>
            <p:ph type="sldNum" sz="quarter" idx="12"/>
          </p:nvPr>
        </p:nvSpPr>
        <p:spPr bwMode="auto">
          <a:xfrm>
            <a:off x="3048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DD702C5B-7581-4DB7-9EE0-3C2D331A2E54}" type="slidenum">
              <a:rPr lang="en-US" altLang="en-US">
                <a:solidFill>
                  <a:srgbClr val="FFFFFF"/>
                </a:solidFill>
                <a:latin typeface="Franklin Gothic Book" panose="020B0503020102020204" pitchFamily="34" charset="0"/>
              </a:rPr>
              <a:pPr/>
              <a:t>10</a:t>
            </a:fld>
            <a:endParaRPr lang="en-US" altLang="en-US">
              <a:solidFill>
                <a:srgbClr val="FFFFFF"/>
              </a:solidFill>
              <a:latin typeface="Franklin Gothic Book" panose="020B0503020102020204" pitchFamily="34" charset="0"/>
            </a:endParaRPr>
          </a:p>
        </p:txBody>
      </p:sp>
      <p:pic>
        <p:nvPicPr>
          <p:cNvPr id="16390" name="Picture 5">
            <a:extLst>
              <a:ext uri="{FF2B5EF4-FFF2-40B4-BE49-F238E27FC236}">
                <a16:creationId xmlns:a16="http://schemas.microsoft.com/office/drawing/2014/main" id="{947BFC23-2394-476F-8B42-8BEDF49F23A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4450" y="3789040"/>
            <a:ext cx="1435100" cy="181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8002E-E63E-4BFE-B946-68D9B9BDB0DC}"/>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Needs Hierarchy in the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International Context</a:t>
            </a:r>
          </a:p>
        </p:txBody>
      </p:sp>
      <p:sp>
        <p:nvSpPr>
          <p:cNvPr id="3" name="Content Placeholder 2">
            <a:extLst>
              <a:ext uri="{FF2B5EF4-FFF2-40B4-BE49-F238E27FC236}">
                <a16:creationId xmlns:a16="http://schemas.microsoft.com/office/drawing/2014/main" id="{3EC41E23-2191-451B-9AF6-4BD258214D36}"/>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92500"/>
          </a:bodyPr>
          <a:lstStyle/>
          <a:p>
            <a:pPr eaLnBrk="1" hangingPunct="1">
              <a:defRPr/>
            </a:pPr>
            <a:r>
              <a:rPr lang="en-US" sz="3000" dirty="0">
                <a:solidFill>
                  <a:srgbClr val="000000"/>
                </a:solidFill>
                <a:ea typeface="+mn-ea"/>
                <a:cs typeface="+mn-cs"/>
              </a:rPr>
              <a:t>Managers around the world have similar needs, but derive different levels of need satisfaction from their jobs</a:t>
            </a:r>
          </a:p>
          <a:p>
            <a:pPr lvl="1" eaLnBrk="1" hangingPunct="1">
              <a:defRPr/>
            </a:pPr>
            <a:r>
              <a:rPr lang="en-US" dirty="0">
                <a:solidFill>
                  <a:srgbClr val="000000"/>
                </a:solidFill>
                <a:ea typeface="+mn-ea"/>
              </a:rPr>
              <a:t>Japanese conferring recognition</a:t>
            </a:r>
          </a:p>
          <a:p>
            <a:pPr marL="319088" lvl="1" indent="0" eaLnBrk="1" hangingPunct="1">
              <a:buFont typeface="Wingdings 2" panose="05020102010507070707" pitchFamily="18" charset="2"/>
              <a:buNone/>
              <a:defRPr/>
            </a:pPr>
            <a:r>
              <a:rPr lang="en-US" dirty="0">
                <a:solidFill>
                  <a:srgbClr val="000000"/>
                </a:solidFill>
                <a:ea typeface="+mn-ea"/>
              </a:rPr>
              <a:t>    with plaques, applause</a:t>
            </a:r>
          </a:p>
          <a:p>
            <a:pPr eaLnBrk="1" hangingPunct="1">
              <a:defRPr/>
            </a:pPr>
            <a:r>
              <a:rPr lang="en-US" sz="3000" dirty="0">
                <a:solidFill>
                  <a:srgbClr val="000000"/>
                </a:solidFill>
                <a:ea typeface="+mn-ea"/>
                <a:cs typeface="+mn-cs"/>
              </a:rPr>
              <a:t>Variables other than culture may be at play</a:t>
            </a:r>
          </a:p>
          <a:p>
            <a:pPr lvl="1" eaLnBrk="1" hangingPunct="1">
              <a:defRPr/>
            </a:pPr>
            <a:r>
              <a:rPr lang="en-US" dirty="0">
                <a:solidFill>
                  <a:srgbClr val="000000"/>
                </a:solidFill>
                <a:ea typeface="+mn-ea"/>
              </a:rPr>
              <a:t>e.g., China: </a:t>
            </a:r>
          </a:p>
          <a:p>
            <a:pPr marL="319088" lvl="1" indent="0" eaLnBrk="1" hangingPunct="1">
              <a:buFont typeface="Wingdings 2" panose="05020102010507070707" pitchFamily="18" charset="2"/>
              <a:buNone/>
              <a:defRPr/>
            </a:pPr>
            <a:r>
              <a:rPr lang="en-US" dirty="0">
                <a:solidFill>
                  <a:srgbClr val="000000"/>
                </a:solidFill>
                <a:ea typeface="+mn-ea"/>
              </a:rPr>
              <a:t>    Focus on the needs of society</a:t>
            </a:r>
          </a:p>
        </p:txBody>
      </p:sp>
      <p:sp>
        <p:nvSpPr>
          <p:cNvPr id="17412" name="Slide Number Placeholder 5">
            <a:extLst>
              <a:ext uri="{FF2B5EF4-FFF2-40B4-BE49-F238E27FC236}">
                <a16:creationId xmlns:a16="http://schemas.microsoft.com/office/drawing/2014/main" id="{150D0329-F33D-43CA-9C3A-606B84AF5ACE}"/>
              </a:ext>
            </a:extLst>
          </p:cNvPr>
          <p:cNvSpPr>
            <a:spLocks noGrp="1"/>
          </p:cNvSpPr>
          <p:nvPr>
            <p:ph type="sldNum" sz="quarter" idx="12"/>
          </p:nvPr>
        </p:nvSpPr>
        <p:spPr bwMode="auto">
          <a:xfrm>
            <a:off x="381000" y="60960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D69AFAF0-6E2E-4FB8-BD7C-5EE140FAD963}" type="slidenum">
              <a:rPr lang="en-US" altLang="en-US">
                <a:solidFill>
                  <a:srgbClr val="FFFFFF"/>
                </a:solidFill>
                <a:latin typeface="Franklin Gothic Book" panose="020B0503020102020204" pitchFamily="34" charset="0"/>
              </a:rPr>
              <a:pPr/>
              <a:t>11</a:t>
            </a:fld>
            <a:endParaRPr lang="en-US" altLang="en-US">
              <a:solidFill>
                <a:srgbClr val="FFFFFF"/>
              </a:solidFill>
              <a:latin typeface="Franklin Gothic Book" panose="020B0503020102020204" pitchFamily="34" charset="0"/>
            </a:endParaRPr>
          </a:p>
        </p:txBody>
      </p:sp>
      <p:pic>
        <p:nvPicPr>
          <p:cNvPr id="17414" name="Picture 5">
            <a:extLst>
              <a:ext uri="{FF2B5EF4-FFF2-40B4-BE49-F238E27FC236}">
                <a16:creationId xmlns:a16="http://schemas.microsoft.com/office/drawing/2014/main" id="{087D4AFF-A847-4F8C-91C3-583BFE88F13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3858826"/>
            <a:ext cx="1374775" cy="173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7103D-7FB6-42F2-958D-489D2E2D4E7B}"/>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Needs Hierarchy in the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International Context</a:t>
            </a:r>
          </a:p>
        </p:txBody>
      </p:sp>
      <p:graphicFrame>
        <p:nvGraphicFramePr>
          <p:cNvPr id="8" name="Content Placeholder 7">
            <a:extLst>
              <a:ext uri="{FF2B5EF4-FFF2-40B4-BE49-F238E27FC236}">
                <a16:creationId xmlns:a16="http://schemas.microsoft.com/office/drawing/2014/main" id="{9E09FF37-71FB-42A1-B70E-186D7E5245F0}"/>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436" name="Slide Number Placeholder 5">
            <a:extLst>
              <a:ext uri="{FF2B5EF4-FFF2-40B4-BE49-F238E27FC236}">
                <a16:creationId xmlns:a16="http://schemas.microsoft.com/office/drawing/2014/main" id="{837CD0F4-11A5-40D6-B7ED-6599006CB728}"/>
              </a:ext>
            </a:extLst>
          </p:cNvPr>
          <p:cNvSpPr>
            <a:spLocks noGrp="1"/>
          </p:cNvSpPr>
          <p:nvPr>
            <p:ph type="sldNum" sz="quarter" idx="12"/>
          </p:nvPr>
        </p:nvSpPr>
        <p:spPr bwMode="auto">
          <a:xfrm>
            <a:off x="3048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37D45AD7-3EC0-4D7C-A36D-73AFB0152394}" type="slidenum">
              <a:rPr lang="en-US" altLang="en-US">
                <a:solidFill>
                  <a:srgbClr val="FFFFFF"/>
                </a:solidFill>
                <a:latin typeface="Franklin Gothic Book" panose="020B0503020102020204" pitchFamily="34" charset="0"/>
              </a:rPr>
              <a:pPr/>
              <a:t>12</a:t>
            </a:fld>
            <a:endParaRPr lang="en-US" altLang="en-US">
              <a:solidFill>
                <a:srgbClr val="FFFFFF"/>
              </a:solidFill>
              <a:latin typeface="Franklin Gothic Book" panose="020B0503020102020204" pitchFamily="34" charset="0"/>
            </a:endParaRPr>
          </a:p>
        </p:txBody>
      </p:sp>
      <p:sp>
        <p:nvSpPr>
          <p:cNvPr id="10" name="Pentagon 9">
            <a:extLst>
              <a:ext uri="{FF2B5EF4-FFF2-40B4-BE49-F238E27FC236}">
                <a16:creationId xmlns:a16="http://schemas.microsoft.com/office/drawing/2014/main" id="{2CC75CD2-8749-4E35-B803-A850A2831406}"/>
              </a:ext>
            </a:extLst>
          </p:cNvPr>
          <p:cNvSpPr/>
          <p:nvPr/>
        </p:nvSpPr>
        <p:spPr>
          <a:xfrm>
            <a:off x="2438400" y="1828800"/>
            <a:ext cx="2044700" cy="762000"/>
          </a:xfrm>
          <a:prstGeom prst="homePlat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1600" dirty="0">
                <a:solidFill>
                  <a:schemeClr val="tx1"/>
                </a:solidFill>
              </a:rPr>
              <a:t>A Proposed Chinese Hierarchy</a:t>
            </a:r>
          </a:p>
        </p:txBody>
      </p:sp>
      <p:sp>
        <p:nvSpPr>
          <p:cNvPr id="3" name="Rectangle 2">
            <a:extLst>
              <a:ext uri="{FF2B5EF4-FFF2-40B4-BE49-F238E27FC236}">
                <a16:creationId xmlns:a16="http://schemas.microsoft.com/office/drawing/2014/main" id="{2424C904-ACD5-452E-AF15-9070590BB555}"/>
              </a:ext>
            </a:extLst>
          </p:cNvPr>
          <p:cNvSpPr/>
          <p:nvPr/>
        </p:nvSpPr>
        <p:spPr>
          <a:xfrm>
            <a:off x="6248400" y="1981200"/>
            <a:ext cx="2438400" cy="12954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b="1" dirty="0">
                <a:solidFill>
                  <a:schemeClr val="tx1"/>
                </a:solidFill>
              </a:rPr>
              <a:t>Workers are accountable to their group</a:t>
            </a:r>
          </a:p>
        </p:txBody>
      </p:sp>
      <p:pic>
        <p:nvPicPr>
          <p:cNvPr id="18440" name="Picture 5">
            <a:extLst>
              <a:ext uri="{FF2B5EF4-FFF2-40B4-BE49-F238E27FC236}">
                <a16:creationId xmlns:a16="http://schemas.microsoft.com/office/drawing/2014/main" id="{0F460914-0619-4D29-BF84-0E196E177AC9}"/>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38100" y="3863181"/>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5C578-9CAC-451B-AD46-CA9003068C99}"/>
              </a:ext>
            </a:extLst>
          </p:cNvPr>
          <p:cNvSpPr>
            <a:spLocks noGrp="1"/>
          </p:cNvSpPr>
          <p:nvPr>
            <p:ph type="title"/>
          </p:nvPr>
        </p:nvSpPr>
        <p:spPr>
          <a:xfrm>
            <a:off x="1219200" y="304800"/>
            <a:ext cx="77724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Comparative Management in Focus: Motivation in Mexico</a:t>
            </a:r>
          </a:p>
        </p:txBody>
      </p:sp>
      <p:sp>
        <p:nvSpPr>
          <p:cNvPr id="19460" name="Slide Number Placeholder 5">
            <a:extLst>
              <a:ext uri="{FF2B5EF4-FFF2-40B4-BE49-F238E27FC236}">
                <a16:creationId xmlns:a16="http://schemas.microsoft.com/office/drawing/2014/main" id="{0FBD2019-9899-4247-A9A2-E2AF35BB3823}"/>
              </a:ext>
            </a:extLst>
          </p:cNvPr>
          <p:cNvSpPr>
            <a:spLocks noGrp="1"/>
          </p:cNvSpPr>
          <p:nvPr>
            <p:ph type="sldNum" sz="quarter" idx="12"/>
          </p:nvPr>
        </p:nvSpPr>
        <p:spPr bwMode="auto">
          <a:xfrm>
            <a:off x="2286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01CE0472-B5E3-4DEC-B462-9162D7EB7D52}" type="slidenum">
              <a:rPr lang="en-US" altLang="en-US">
                <a:solidFill>
                  <a:srgbClr val="FFFFFF"/>
                </a:solidFill>
                <a:latin typeface="Franklin Gothic Book" panose="020B0503020102020204" pitchFamily="34" charset="0"/>
              </a:rPr>
              <a:pPr/>
              <a:t>13</a:t>
            </a:fld>
            <a:endParaRPr lang="en-US" altLang="en-US">
              <a:solidFill>
                <a:srgbClr val="FFFFFF"/>
              </a:solidFill>
              <a:latin typeface="Franklin Gothic Book" panose="020B0503020102020204" pitchFamily="34" charset="0"/>
            </a:endParaRPr>
          </a:p>
        </p:txBody>
      </p:sp>
      <p:sp>
        <p:nvSpPr>
          <p:cNvPr id="3" name="Content Placeholder 2">
            <a:extLst>
              <a:ext uri="{FF2B5EF4-FFF2-40B4-BE49-F238E27FC236}">
                <a16:creationId xmlns:a16="http://schemas.microsoft.com/office/drawing/2014/main" id="{E3F0A3D8-3B0E-4077-AA0F-D12A08B197B6}"/>
              </a:ext>
            </a:extLst>
          </p:cNvPr>
          <p:cNvSpPr>
            <a:spLocks noGrp="1"/>
          </p:cNvSpPr>
          <p:nvPr>
            <p:ph sz="quarter" idx="1"/>
          </p:nvPr>
        </p:nvSpPr>
        <p:spPr>
          <a:xfrm>
            <a:off x="1447800" y="1447800"/>
            <a:ext cx="3749675" cy="4572000"/>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92500" lnSpcReduction="10000"/>
          </a:bodyPr>
          <a:lstStyle/>
          <a:p>
            <a:pPr eaLnBrk="1" hangingPunct="1">
              <a:defRPr/>
            </a:pPr>
            <a:r>
              <a:rPr lang="en-US" sz="2400" dirty="0">
                <a:solidFill>
                  <a:srgbClr val="000000"/>
                </a:solidFill>
                <a:ea typeface="+mn-ea"/>
                <a:cs typeface="+mn-cs"/>
              </a:rPr>
              <a:t>Family is of central importance, but this focus often leads to absenteeism and turnover</a:t>
            </a:r>
          </a:p>
          <a:p>
            <a:pPr eaLnBrk="1" hangingPunct="1">
              <a:defRPr/>
            </a:pPr>
            <a:r>
              <a:rPr lang="en-US" sz="2400" dirty="0">
                <a:solidFill>
                  <a:srgbClr val="000000"/>
                </a:solidFill>
                <a:ea typeface="+mn-ea"/>
                <a:cs typeface="+mn-cs"/>
              </a:rPr>
              <a:t>For males, the value of work is its ability to help them fulfill breadwinner responsibilities</a:t>
            </a:r>
          </a:p>
          <a:p>
            <a:pPr eaLnBrk="1" hangingPunct="1">
              <a:defRPr/>
            </a:pPr>
            <a:r>
              <a:rPr lang="en-US" sz="2400" dirty="0">
                <a:solidFill>
                  <a:srgbClr val="000000"/>
                </a:solidFill>
                <a:ea typeface="+mn-ea"/>
                <a:cs typeface="+mn-cs"/>
              </a:rPr>
              <a:t>Effective management style is authoritative and paternal</a:t>
            </a:r>
          </a:p>
        </p:txBody>
      </p:sp>
      <p:sp>
        <p:nvSpPr>
          <p:cNvPr id="8" name="Content Placeholder 7">
            <a:extLst>
              <a:ext uri="{FF2B5EF4-FFF2-40B4-BE49-F238E27FC236}">
                <a16:creationId xmlns:a16="http://schemas.microsoft.com/office/drawing/2014/main" id="{CC74A876-2EA9-43A7-8CD4-407D45922860}"/>
              </a:ext>
            </a:extLst>
          </p:cNvPr>
          <p:cNvSpPr>
            <a:spLocks noGrp="1"/>
          </p:cNvSpPr>
          <p:nvPr>
            <p:ph sz="quarter" idx="2"/>
          </p:nvPr>
        </p:nvSpPr>
        <p:spPr>
          <a:xfrm>
            <a:off x="5105400" y="1447800"/>
            <a:ext cx="3749675" cy="4572000"/>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92500" lnSpcReduction="10000"/>
          </a:bodyPr>
          <a:lstStyle/>
          <a:p>
            <a:pPr eaLnBrk="1" hangingPunct="1">
              <a:defRPr/>
            </a:pPr>
            <a:r>
              <a:rPr lang="en-US" altLang="en-US">
                <a:solidFill>
                  <a:srgbClr val="000000"/>
                </a:solidFill>
              </a:rPr>
              <a:t>Workers doubt their ability to influence the outcome of their lives</a:t>
            </a:r>
          </a:p>
          <a:p>
            <a:pPr eaLnBrk="1" hangingPunct="1">
              <a:defRPr/>
            </a:pPr>
            <a:r>
              <a:rPr lang="en-US" altLang="en-US">
                <a:solidFill>
                  <a:srgbClr val="000000"/>
                </a:solidFill>
              </a:rPr>
              <a:t>Motivation occurs through training examples, cooperation, and subtle shaming</a:t>
            </a:r>
          </a:p>
          <a:p>
            <a:pPr eaLnBrk="1" hangingPunct="1">
              <a:defRPr/>
            </a:pPr>
            <a:r>
              <a:rPr lang="en-US" altLang="en-US">
                <a:solidFill>
                  <a:srgbClr val="000000"/>
                </a:solidFill>
              </a:rPr>
              <a:t>Motivation through participation may not be effective</a:t>
            </a:r>
          </a:p>
          <a:p>
            <a:pPr eaLnBrk="1" hangingPunct="1">
              <a:defRPr/>
            </a:pPr>
            <a:endParaRPr lang="en-US" altLang="en-US">
              <a:solidFill>
                <a:srgbClr val="000000"/>
              </a:solidFill>
            </a:endParaRPr>
          </a:p>
        </p:txBody>
      </p:sp>
      <p:pic>
        <p:nvPicPr>
          <p:cNvPr id="19463" name="Picture 5">
            <a:extLst>
              <a:ext uri="{FF2B5EF4-FFF2-40B4-BE49-F238E27FC236}">
                <a16:creationId xmlns:a16="http://schemas.microsoft.com/office/drawing/2014/main" id="{686C4A23-A673-44A5-8949-4BA8B10E20A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200" y="4509120"/>
            <a:ext cx="1143000" cy="1300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47358-EEB9-485D-9FB0-0245CAE3C64F}"/>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Comparative Management in Focus: Motivation in Mexico</a:t>
            </a:r>
          </a:p>
        </p:txBody>
      </p:sp>
      <p:graphicFrame>
        <p:nvGraphicFramePr>
          <p:cNvPr id="8" name="Content Placeholder 7">
            <a:extLst>
              <a:ext uri="{FF2B5EF4-FFF2-40B4-BE49-F238E27FC236}">
                <a16:creationId xmlns:a16="http://schemas.microsoft.com/office/drawing/2014/main" id="{01F12D80-85FA-4846-82E8-7E155A510303}"/>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484" name="Slide Number Placeholder 5">
            <a:extLst>
              <a:ext uri="{FF2B5EF4-FFF2-40B4-BE49-F238E27FC236}">
                <a16:creationId xmlns:a16="http://schemas.microsoft.com/office/drawing/2014/main" id="{2A452032-F13B-4CB6-A94E-3C255991492B}"/>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E3164FAE-8B42-416E-AE18-A9022E88885B}" type="slidenum">
              <a:rPr lang="en-US" altLang="en-US">
                <a:solidFill>
                  <a:srgbClr val="FFFFFF"/>
                </a:solidFill>
                <a:latin typeface="Franklin Gothic Book" panose="020B0503020102020204" pitchFamily="34" charset="0"/>
              </a:rPr>
              <a:pPr/>
              <a:t>14</a:t>
            </a:fld>
            <a:endParaRPr lang="en-US" altLang="en-US">
              <a:solidFill>
                <a:srgbClr val="FFFFFF"/>
              </a:solidFill>
              <a:latin typeface="Franklin Gothic Book" panose="020B0503020102020204" pitchFamily="34" charset="0"/>
            </a:endParaRPr>
          </a:p>
        </p:txBody>
      </p:sp>
      <p:pic>
        <p:nvPicPr>
          <p:cNvPr id="95238" name="Picture 6" descr="mexico-flag-big.gif">
            <a:extLst>
              <a:ext uri="{FF2B5EF4-FFF2-40B4-BE49-F238E27FC236}">
                <a16:creationId xmlns:a16="http://schemas.microsoft.com/office/drawing/2014/main" id="{6B34E344-D540-4581-AE34-38F2E234DAF1}"/>
              </a:ext>
            </a:extLst>
          </p:cNvPr>
          <p:cNvPicPr>
            <a:picLocks noChangeAspect="1" noChangeArrowheads="1"/>
          </p:cNvPicPr>
          <p:nvPr/>
        </p:nvPicPr>
        <p:blipFill>
          <a:blip r:embed="rId8" cstate="print"/>
          <a:srcRect/>
          <a:stretch>
            <a:fillRect/>
          </a:stretch>
        </p:blipFill>
        <p:spPr bwMode="auto">
          <a:xfrm>
            <a:off x="2362200" y="2895600"/>
            <a:ext cx="1927588" cy="1828800"/>
          </a:xfrm>
          <a:prstGeom prst="ellipse">
            <a:avLst/>
          </a:prstGeom>
          <a:ln w="63500" cap="rnd">
            <a:solidFill>
              <a:schemeClr val="accent1"/>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20487" name="Picture 5">
            <a:extLst>
              <a:ext uri="{FF2B5EF4-FFF2-40B4-BE49-F238E27FC236}">
                <a16:creationId xmlns:a16="http://schemas.microsoft.com/office/drawing/2014/main" id="{8F44AB54-D934-41F4-9B44-6C0649AE3BCB}"/>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38100" y="4005064"/>
            <a:ext cx="1371600" cy="173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17D4C-A6ED-48DD-97C0-0809A1E97435}"/>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Conflicting Motivational Techniques in Western-Russian Joint Ventures</a:t>
            </a:r>
          </a:p>
        </p:txBody>
      </p:sp>
      <p:sp>
        <p:nvSpPr>
          <p:cNvPr id="21507" name="Slide Number Placeholder 5">
            <a:extLst>
              <a:ext uri="{FF2B5EF4-FFF2-40B4-BE49-F238E27FC236}">
                <a16:creationId xmlns:a16="http://schemas.microsoft.com/office/drawing/2014/main" id="{C2543A34-BAA8-4268-AB74-4FEC2AEFA91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E2EBD810-4D8F-4AAC-8855-F086C866EE6F}" type="slidenum">
              <a:rPr lang="en-US" altLang="en-US">
                <a:solidFill>
                  <a:srgbClr val="FFFFFF"/>
                </a:solidFill>
                <a:latin typeface="Franklin Gothic Book" panose="020B0503020102020204" pitchFamily="34" charset="0"/>
              </a:rPr>
              <a:pPr/>
              <a:t>15</a:t>
            </a:fld>
            <a:endParaRPr lang="en-US" altLang="en-US">
              <a:solidFill>
                <a:srgbClr val="FFFFFF"/>
              </a:solidFill>
              <a:latin typeface="Franklin Gothic Book" panose="020B0503020102020204" pitchFamily="34" charset="0"/>
            </a:endParaRPr>
          </a:p>
        </p:txBody>
      </p:sp>
      <p:pic>
        <p:nvPicPr>
          <p:cNvPr id="21509" name="Picture 5">
            <a:extLst>
              <a:ext uri="{FF2B5EF4-FFF2-40B4-BE49-F238E27FC236}">
                <a16:creationId xmlns:a16="http://schemas.microsoft.com/office/drawing/2014/main" id="{F7CB3BE4-4EB7-40F8-A945-019415EBEFB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4221088"/>
            <a:ext cx="1143000" cy="1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3" name="Table 2">
            <a:extLst>
              <a:ext uri="{FF2B5EF4-FFF2-40B4-BE49-F238E27FC236}">
                <a16:creationId xmlns:a16="http://schemas.microsoft.com/office/drawing/2014/main" id="{28B56AFB-C2EF-497D-BA92-FF614CD809D2}"/>
              </a:ext>
            </a:extLst>
          </p:cNvPr>
          <p:cNvGraphicFramePr>
            <a:graphicFrameLocks noGrp="1"/>
          </p:cNvGraphicFramePr>
          <p:nvPr/>
        </p:nvGraphicFramePr>
        <p:xfrm>
          <a:off x="1600200" y="1689949"/>
          <a:ext cx="7010400" cy="4550601"/>
        </p:xfrm>
        <a:graphic>
          <a:graphicData uri="http://schemas.openxmlformats.org/drawingml/2006/table">
            <a:tbl>
              <a:tblPr firstRow="1" bandRow="1">
                <a:tableStyleId>{3C2FFA5D-87B4-456A-9821-1D502468CF0F}</a:tableStyleId>
              </a:tblPr>
              <a:tblGrid>
                <a:gridCol w="3505200">
                  <a:extLst>
                    <a:ext uri="{9D8B030D-6E8A-4147-A177-3AD203B41FA5}">
                      <a16:colId xmlns:a16="http://schemas.microsoft.com/office/drawing/2014/main" val="20000"/>
                    </a:ext>
                  </a:extLst>
                </a:gridCol>
                <a:gridCol w="3505200">
                  <a:extLst>
                    <a:ext uri="{9D8B030D-6E8A-4147-A177-3AD203B41FA5}">
                      <a16:colId xmlns:a16="http://schemas.microsoft.com/office/drawing/2014/main" val="20001"/>
                    </a:ext>
                  </a:extLst>
                </a:gridCol>
              </a:tblGrid>
              <a:tr h="1066800">
                <a:tc>
                  <a:txBody>
                    <a:bodyPr/>
                    <a:lstStyle/>
                    <a:p>
                      <a:r>
                        <a:rPr kumimoji="0" lang="en-US" sz="2200" b="0" i="0" u="none" strike="noStrike" kern="1200" baseline="0" dirty="0">
                          <a:solidFill>
                            <a:schemeClr val="lt1"/>
                          </a:solidFill>
                          <a:latin typeface="+mn-lt"/>
                          <a:ea typeface="+mn-ea"/>
                          <a:cs typeface="+mn-cs"/>
                        </a:rPr>
                        <a:t> Western Managers to Russian Employees</a:t>
                      </a:r>
                      <a:endParaRPr lang="en-US" sz="2200" dirty="0"/>
                    </a:p>
                  </a:txBody>
                  <a:tcPr/>
                </a:tc>
                <a:tc>
                  <a:txBody>
                    <a:bodyPr/>
                    <a:lstStyle/>
                    <a:p>
                      <a:r>
                        <a:rPr kumimoji="0" lang="en-US" sz="2200" b="0" i="0" u="none" strike="noStrike" kern="1200" baseline="0" dirty="0">
                          <a:solidFill>
                            <a:schemeClr val="lt1"/>
                          </a:solidFill>
                          <a:latin typeface="+mn-lt"/>
                          <a:ea typeface="+mn-ea"/>
                          <a:cs typeface="+mn-cs"/>
                        </a:rPr>
                        <a:t> Russian Managers to Russian Employees</a:t>
                      </a:r>
                      <a:endParaRPr lang="en-US" sz="2200" dirty="0"/>
                    </a:p>
                  </a:txBody>
                  <a:tcPr/>
                </a:tc>
                <a:extLst>
                  <a:ext uri="{0D108BD9-81ED-4DB2-BD59-A6C34878D82A}">
                    <a16:rowId xmlns:a16="http://schemas.microsoft.com/office/drawing/2014/main" val="10000"/>
                  </a:ext>
                </a:extLst>
              </a:tr>
              <a:tr h="792480">
                <a:tc>
                  <a:txBody>
                    <a:bodyPr/>
                    <a:lstStyle/>
                    <a:p>
                      <a:r>
                        <a:rPr kumimoji="0" lang="en-US" sz="2200" b="0" i="0" u="none" strike="noStrike" kern="1200" baseline="0" dirty="0">
                          <a:solidFill>
                            <a:schemeClr val="dk1"/>
                          </a:solidFill>
                          <a:latin typeface="+mn-lt"/>
                          <a:ea typeface="+mn-ea"/>
                          <a:cs typeface="+mn-cs"/>
                        </a:rPr>
                        <a:t>Be independent; have initiative</a:t>
                      </a:r>
                      <a:endParaRPr lang="en-US" sz="2200" dirty="0"/>
                    </a:p>
                  </a:txBody>
                  <a:tcPr/>
                </a:tc>
                <a:tc>
                  <a:txBody>
                    <a:bodyPr/>
                    <a:lstStyle/>
                    <a:p>
                      <a:r>
                        <a:rPr kumimoji="0" lang="en-US" sz="2200" b="0" i="0" u="none" strike="noStrike" kern="1200" baseline="0" dirty="0">
                          <a:solidFill>
                            <a:schemeClr val="dk1"/>
                          </a:solidFill>
                          <a:latin typeface="+mn-lt"/>
                          <a:ea typeface="+mn-ea"/>
                          <a:cs typeface="+mn-cs"/>
                        </a:rPr>
                        <a:t> Stick to the rules and procedures</a:t>
                      </a:r>
                      <a:endParaRPr lang="en-US" sz="2200" dirty="0"/>
                    </a:p>
                  </a:txBody>
                  <a:tcPr/>
                </a:tc>
                <a:extLst>
                  <a:ext uri="{0D108BD9-81ED-4DB2-BD59-A6C34878D82A}">
                    <a16:rowId xmlns:a16="http://schemas.microsoft.com/office/drawing/2014/main" val="10001"/>
                  </a:ext>
                </a:extLst>
              </a:tr>
              <a:tr h="1124314">
                <a:tc>
                  <a:txBody>
                    <a:bodyPr/>
                    <a:lstStyle/>
                    <a:p>
                      <a:r>
                        <a:rPr kumimoji="0" lang="en-US" sz="2200" b="0" i="0" u="none" strike="noStrike" kern="1200" baseline="0" dirty="0">
                          <a:solidFill>
                            <a:schemeClr val="dk1"/>
                          </a:solidFill>
                          <a:latin typeface="+mn-lt"/>
                          <a:ea typeface="+mn-ea"/>
                          <a:cs typeface="+mn-cs"/>
                        </a:rPr>
                        <a:t> Learn from mistakes and move on</a:t>
                      </a:r>
                      <a:endParaRPr lang="en-US" sz="2200" dirty="0"/>
                    </a:p>
                  </a:txBody>
                  <a:tcPr/>
                </a:tc>
                <a:tc>
                  <a:txBody>
                    <a:bodyPr/>
                    <a:lstStyle/>
                    <a:p>
                      <a:r>
                        <a:rPr kumimoji="0" lang="en-US" sz="2200" b="0" i="0" u="none" strike="noStrike" kern="1200" baseline="0" dirty="0">
                          <a:solidFill>
                            <a:schemeClr val="dk1"/>
                          </a:solidFill>
                          <a:latin typeface="+mn-lt"/>
                          <a:ea typeface="+mn-ea"/>
                          <a:cs typeface="+mn-cs"/>
                        </a:rPr>
                        <a:t> Mistakes are not allowed and should be punished</a:t>
                      </a:r>
                      <a:endParaRPr lang="en-US" sz="2200" dirty="0"/>
                    </a:p>
                  </a:txBody>
                  <a:tcPr/>
                </a:tc>
                <a:extLst>
                  <a:ext uri="{0D108BD9-81ED-4DB2-BD59-A6C34878D82A}">
                    <a16:rowId xmlns:a16="http://schemas.microsoft.com/office/drawing/2014/main" val="10002"/>
                  </a:ext>
                </a:extLst>
              </a:tr>
              <a:tr h="774527">
                <a:tc>
                  <a:txBody>
                    <a:bodyPr/>
                    <a:lstStyle/>
                    <a:p>
                      <a:r>
                        <a:rPr kumimoji="0" lang="en-US" sz="2200" b="0" i="0" u="none" strike="noStrike" kern="1200" baseline="0" dirty="0">
                          <a:solidFill>
                            <a:schemeClr val="dk1"/>
                          </a:solidFill>
                          <a:latin typeface="+mn-lt"/>
                          <a:ea typeface="+mn-ea"/>
                          <a:cs typeface="+mn-cs"/>
                        </a:rPr>
                        <a:t> Take the long-term perspective</a:t>
                      </a:r>
                      <a:endParaRPr lang="en-US" sz="2200" dirty="0"/>
                    </a:p>
                  </a:txBody>
                  <a:tcPr/>
                </a:tc>
                <a:tc>
                  <a:txBody>
                    <a:bodyPr/>
                    <a:lstStyle/>
                    <a:p>
                      <a:r>
                        <a:rPr kumimoji="0" lang="en-US" sz="2200" b="0" i="0" u="none" strike="noStrike" kern="1200" baseline="0" dirty="0">
                          <a:solidFill>
                            <a:schemeClr val="dk1"/>
                          </a:solidFill>
                          <a:latin typeface="+mn-lt"/>
                          <a:ea typeface="+mn-ea"/>
                          <a:cs typeface="+mn-cs"/>
                        </a:rPr>
                        <a:t> Focus on the present</a:t>
                      </a:r>
                      <a:endParaRPr lang="en-US" sz="2200" dirty="0"/>
                    </a:p>
                  </a:txBody>
                  <a:tcPr/>
                </a:tc>
                <a:extLst>
                  <a:ext uri="{0D108BD9-81ED-4DB2-BD59-A6C34878D82A}">
                    <a16:rowId xmlns:a16="http://schemas.microsoft.com/office/drawing/2014/main" val="10003"/>
                  </a:ext>
                </a:extLst>
              </a:tr>
              <a:tr h="792480">
                <a:tc>
                  <a:txBody>
                    <a:bodyPr/>
                    <a:lstStyle/>
                    <a:p>
                      <a:r>
                        <a:rPr kumimoji="0" lang="en-US" sz="2200" b="0" i="0" u="none" strike="noStrike" kern="1200" baseline="0" dirty="0">
                          <a:solidFill>
                            <a:schemeClr val="dk1"/>
                          </a:solidFill>
                          <a:latin typeface="+mn-lt"/>
                          <a:ea typeface="+mn-ea"/>
                          <a:cs typeface="+mn-cs"/>
                        </a:rPr>
                        <a:t> Be a team member</a:t>
                      </a:r>
                      <a:endParaRPr lang="en-US" sz="2200" dirty="0"/>
                    </a:p>
                  </a:txBody>
                  <a:tcPr/>
                </a:tc>
                <a:tc>
                  <a:txBody>
                    <a:bodyPr/>
                    <a:lstStyle/>
                    <a:p>
                      <a:r>
                        <a:rPr kumimoji="0" lang="en-US" sz="2200" b="0" i="0" u="none" strike="noStrike" kern="1200" baseline="0" dirty="0">
                          <a:solidFill>
                            <a:schemeClr val="dk1"/>
                          </a:solidFill>
                          <a:latin typeface="+mn-lt"/>
                          <a:ea typeface="+mn-ea"/>
                          <a:cs typeface="+mn-cs"/>
                        </a:rPr>
                        <a:t> Stick to your own job and business</a:t>
                      </a:r>
                      <a:endParaRPr lang="en-US" sz="2200" dirty="0"/>
                    </a:p>
                  </a:txBody>
                  <a:tcPr/>
                </a:tc>
                <a:extLst>
                  <a:ext uri="{0D108BD9-81ED-4DB2-BD59-A6C34878D82A}">
                    <a16:rowId xmlns:a16="http://schemas.microsoft.com/office/drawing/2014/main" val="10004"/>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Slide Number Placeholder 2">
            <a:extLst>
              <a:ext uri="{FF2B5EF4-FFF2-40B4-BE49-F238E27FC236}">
                <a16:creationId xmlns:a16="http://schemas.microsoft.com/office/drawing/2014/main" id="{7AD4B2D9-834C-4137-B7ED-9EA2547997FD}"/>
              </a:ext>
            </a:extLst>
          </p:cNvPr>
          <p:cNvSpPr>
            <a:spLocks noGrp="1"/>
          </p:cNvSpPr>
          <p:nvPr>
            <p:ph type="sldNum" sz="quarter" idx="12"/>
          </p:nvPr>
        </p:nvSpPr>
        <p:spPr bwMode="auto">
          <a:xfrm>
            <a:off x="304800" y="60960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DF224BE4-9683-4C35-81F6-2425986E424A}" type="slidenum">
              <a:rPr lang="en-US" altLang="en-US">
                <a:solidFill>
                  <a:srgbClr val="FFFFFF"/>
                </a:solidFill>
                <a:latin typeface="Franklin Gothic Book" panose="020B0503020102020204" pitchFamily="34" charset="0"/>
              </a:rPr>
              <a:pPr/>
              <a:t>16</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05B4FE38-A5FE-4F5A-8A8C-5E41120A827A}"/>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Under the Lens: Managing in Russia Motivation and Challenges</a:t>
            </a:r>
          </a:p>
        </p:txBody>
      </p:sp>
      <p:sp>
        <p:nvSpPr>
          <p:cNvPr id="6" name="Content Placeholder 2">
            <a:extLst>
              <a:ext uri="{FF2B5EF4-FFF2-40B4-BE49-F238E27FC236}">
                <a16:creationId xmlns:a16="http://schemas.microsoft.com/office/drawing/2014/main" id="{1633D32B-D7F9-4394-86C1-048D66755E46}"/>
              </a:ext>
            </a:extLst>
          </p:cNvPr>
          <p:cNvSpPr txBox="1">
            <a:spLocks/>
          </p:cNvSpPr>
          <p:nvPr/>
        </p:nvSpPr>
        <p:spPr bwMode="auto">
          <a:xfrm>
            <a:off x="1828800" y="15240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eaLnBrk="1" hangingPunct="1">
              <a:lnSpc>
                <a:spcPct val="80000"/>
              </a:lnSpc>
              <a:spcBef>
                <a:spcPts val="575"/>
              </a:spcBef>
              <a:buClr>
                <a:schemeClr val="accent1"/>
              </a:buClr>
              <a:buSzPct val="85000"/>
              <a:buFont typeface="Wingdings 2" pitchFamily="18" charset="2"/>
              <a:buChar char=""/>
              <a:defRPr/>
            </a:pPr>
            <a:endParaRPr lang="en-US" altLang="en-US" sz="2800">
              <a:solidFill>
                <a:srgbClr val="000000"/>
              </a:solidFill>
              <a:latin typeface="Perpetua" pitchFamily="18" charset="0"/>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rPr>
              <a:t>Russians are motivated by powerful, charismatic leaders</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rPr>
              <a:t>Russian employees expect foreign managers to be more competent than local managers</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rPr>
              <a:t>Motivation can be achieved by gradually creating an empowered organization</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rPr>
              <a:t>Security of employment is important</a:t>
            </a:r>
          </a:p>
        </p:txBody>
      </p:sp>
      <p:pic>
        <p:nvPicPr>
          <p:cNvPr id="22534" name="Picture 5">
            <a:extLst>
              <a:ext uri="{FF2B5EF4-FFF2-40B4-BE49-F238E27FC236}">
                <a16:creationId xmlns:a16="http://schemas.microsoft.com/office/drawing/2014/main" id="{3DFADDBE-E8F8-4D5B-8DD3-DF7D9B4DA5F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4005064"/>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A45FA-D372-449E-9A11-46B39A058723}"/>
              </a:ext>
            </a:extLst>
          </p:cNvPr>
          <p:cNvSpPr>
            <a:spLocks noGrp="1"/>
          </p:cNvSpPr>
          <p:nvPr>
            <p:ph type="title"/>
          </p:nvPr>
        </p:nvSpPr>
        <p:spPr>
          <a:xfrm>
            <a:off x="914400" y="152400"/>
            <a:ext cx="7772400" cy="982663"/>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Role of Culture in Job Motivation</a:t>
            </a:r>
          </a:p>
        </p:txBody>
      </p:sp>
      <p:sp>
        <p:nvSpPr>
          <p:cNvPr id="23555" name="Slide Number Placeholder 5">
            <a:extLst>
              <a:ext uri="{FF2B5EF4-FFF2-40B4-BE49-F238E27FC236}">
                <a16:creationId xmlns:a16="http://schemas.microsoft.com/office/drawing/2014/main" id="{BD9928EF-A827-4449-8FEB-028890106CD7}"/>
              </a:ext>
            </a:extLst>
          </p:cNvPr>
          <p:cNvSpPr>
            <a:spLocks noGrp="1"/>
          </p:cNvSpPr>
          <p:nvPr>
            <p:ph type="sldNum" sz="quarter" idx="12"/>
          </p:nvPr>
        </p:nvSpPr>
        <p:spPr bwMode="auto">
          <a:xfrm flipH="1">
            <a:off x="1371600" y="6210300"/>
            <a:ext cx="533400" cy="4953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AF85B0C5-0729-4EA6-BF6B-AB97B2ADD274}" type="slidenum">
              <a:rPr lang="en-US" altLang="en-US">
                <a:solidFill>
                  <a:srgbClr val="FFFFFF"/>
                </a:solidFill>
                <a:latin typeface="Franklin Gothic Book" panose="020B0503020102020204" pitchFamily="34" charset="0"/>
              </a:rPr>
              <a:pPr/>
              <a:t>17</a:t>
            </a:fld>
            <a:endParaRPr lang="en-US" altLang="en-US">
              <a:solidFill>
                <a:srgbClr val="FFFFFF"/>
              </a:solidFill>
              <a:latin typeface="Franklin Gothic Book" panose="020B0503020102020204" pitchFamily="34" charset="0"/>
            </a:endParaRPr>
          </a:p>
        </p:txBody>
      </p:sp>
      <p:sp>
        <p:nvSpPr>
          <p:cNvPr id="23556" name="Footer Placeholder 8">
            <a:extLst>
              <a:ext uri="{FF2B5EF4-FFF2-40B4-BE49-F238E27FC236}">
                <a16:creationId xmlns:a16="http://schemas.microsoft.com/office/drawing/2014/main" id="{66B46F68-608D-4FEB-A869-43BB56264916}"/>
              </a:ext>
            </a:extLst>
          </p:cNvPr>
          <p:cNvSpPr>
            <a:spLocks noGrp="1"/>
          </p:cNvSpPr>
          <p:nvPr>
            <p:ph type="ftr" sz="quarter" idx="11"/>
          </p:nvPr>
        </p:nvSpPr>
        <p:spPr bwMode="auto">
          <a:xfrm>
            <a:off x="2133600" y="6172200"/>
            <a:ext cx="39624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23558" name="Picture 3">
            <a:extLst>
              <a:ext uri="{FF2B5EF4-FFF2-40B4-BE49-F238E27FC236}">
                <a16:creationId xmlns:a16="http://schemas.microsoft.com/office/drawing/2014/main" id="{184F5F67-8722-4C3C-800D-F3A6713D55A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295400"/>
            <a:ext cx="9036496" cy="541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D0C56-CDC2-4F8E-B521-17FD05EC06C4}"/>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Reward Systems</a:t>
            </a:r>
          </a:p>
        </p:txBody>
      </p:sp>
      <p:graphicFrame>
        <p:nvGraphicFramePr>
          <p:cNvPr id="8" name="Content Placeholder 7">
            <a:extLst>
              <a:ext uri="{FF2B5EF4-FFF2-40B4-BE49-F238E27FC236}">
                <a16:creationId xmlns:a16="http://schemas.microsoft.com/office/drawing/2014/main" id="{7514AF6D-1620-4655-987E-AEB013A045CB}"/>
              </a:ext>
            </a:extLst>
          </p:cNvPr>
          <p:cNvGraphicFramePr>
            <a:graphicFrameLocks noGrp="1"/>
          </p:cNvGraphicFramePr>
          <p:nvPr>
            <p:ph sz="quarter" idx="1"/>
          </p:nvPr>
        </p:nvGraphicFramePr>
        <p:xfrm>
          <a:off x="1895475" y="1633537"/>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4580" name="Slide Number Placeholder 5">
            <a:extLst>
              <a:ext uri="{FF2B5EF4-FFF2-40B4-BE49-F238E27FC236}">
                <a16:creationId xmlns:a16="http://schemas.microsoft.com/office/drawing/2014/main" id="{F706B1E1-0C67-4EB2-AF76-0DF0DB8A283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E701769B-7645-4CE5-9145-2DF8556B047C}" type="slidenum">
              <a:rPr lang="en-US" altLang="en-US">
                <a:solidFill>
                  <a:srgbClr val="FFFFFF"/>
                </a:solidFill>
                <a:latin typeface="Franklin Gothic Book" panose="020B0503020102020204" pitchFamily="34" charset="0"/>
              </a:rPr>
              <a:pPr/>
              <a:t>18</a:t>
            </a:fld>
            <a:endParaRPr lang="en-US" altLang="en-US">
              <a:solidFill>
                <a:srgbClr val="FFFFFF"/>
              </a:solidFill>
              <a:latin typeface="Franklin Gothic Book" panose="020B050302010202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B0D00-C67B-4F23-AD2D-F5BFCEEB279C}"/>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altLang="en-US" sz="3200" b="1">
                <a:solidFill>
                  <a:srgbClr val="996600"/>
                </a:solidFill>
                <a:latin typeface="Perpetua" pitchFamily="18" charset="0"/>
              </a:rPr>
              <a:t>The Global Leader</a:t>
            </a:r>
            <a:r>
              <a:rPr lang="ja-JP" altLang="en-US" sz="3200" b="1">
                <a:solidFill>
                  <a:srgbClr val="996600"/>
                </a:solidFill>
                <a:latin typeface="Perpetua" pitchFamily="18" charset="0"/>
              </a:rPr>
              <a:t>’</a:t>
            </a:r>
            <a:r>
              <a:rPr lang="en-US" altLang="ja-JP" sz="3200" b="1">
                <a:solidFill>
                  <a:srgbClr val="996600"/>
                </a:solidFill>
                <a:latin typeface="Perpetua" pitchFamily="18" charset="0"/>
              </a:rPr>
              <a:t>s Role and Environment</a:t>
            </a:r>
            <a:endParaRPr lang="en-US" altLang="en-US" sz="3200" b="1">
              <a:solidFill>
                <a:srgbClr val="996600"/>
              </a:solidFill>
              <a:latin typeface="Perpetua" pitchFamily="18" charset="0"/>
            </a:endParaRPr>
          </a:p>
        </p:txBody>
      </p:sp>
      <p:graphicFrame>
        <p:nvGraphicFramePr>
          <p:cNvPr id="8" name="Content Placeholder 7">
            <a:extLst>
              <a:ext uri="{FF2B5EF4-FFF2-40B4-BE49-F238E27FC236}">
                <a16:creationId xmlns:a16="http://schemas.microsoft.com/office/drawing/2014/main" id="{9CB6C587-85A0-4D6C-AF4B-8AEA9D0BBAD7}"/>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5604" name="Slide Number Placeholder 5">
            <a:extLst>
              <a:ext uri="{FF2B5EF4-FFF2-40B4-BE49-F238E27FC236}">
                <a16:creationId xmlns:a16="http://schemas.microsoft.com/office/drawing/2014/main" id="{570DC670-0FC5-41A8-BFC7-BCA7B1A815A6}"/>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E2E4B02F-33F7-4D73-A8D8-31D0D26486A5}" type="slidenum">
              <a:rPr lang="en-US" altLang="en-US">
                <a:solidFill>
                  <a:srgbClr val="FFFFFF"/>
                </a:solidFill>
                <a:latin typeface="Franklin Gothic Book" panose="020B0503020102020204" pitchFamily="34" charset="0"/>
              </a:rPr>
              <a:pPr/>
              <a:t>19</a:t>
            </a:fld>
            <a:endParaRPr lang="en-US" altLang="en-US">
              <a:solidFill>
                <a:srgbClr val="FFFFFF"/>
              </a:solidFill>
              <a:latin typeface="Franklin Gothic Book" panose="020B05030201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29DA0-535D-4CDD-9032-F7FC8C8113A4}"/>
              </a:ext>
            </a:extLst>
          </p:cNvPr>
          <p:cNvSpPr>
            <a:spLocks noGrp="1"/>
          </p:cNvSpPr>
          <p:nvPr>
            <p:ph type="title"/>
          </p:nvPr>
        </p:nvSpPr>
        <p:spPr>
          <a:xfrm>
            <a:off x="1219200" y="228600"/>
            <a:ext cx="7620000" cy="990600"/>
          </a:xfrm>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algn="ctr" eaLnBrk="1" fontAlgn="auto" hangingPunct="1">
              <a:spcAft>
                <a:spcPts val="0"/>
              </a:spcAft>
              <a:defRPr/>
            </a:pPr>
            <a:r>
              <a:rPr lang="en-US" sz="3200" b="1" dirty="0">
                <a:solidFill>
                  <a:srgbClr val="996600"/>
                </a:solidFill>
                <a:latin typeface="+mn-lt"/>
                <a:ea typeface="+mn-ea"/>
                <a:cs typeface="+mn-cs"/>
              </a:rPr>
              <a:t>The Global Mindset of Successful Leaders</a:t>
            </a:r>
          </a:p>
        </p:txBody>
      </p:sp>
      <p:sp>
        <p:nvSpPr>
          <p:cNvPr id="8" name="Text Placeholder 7">
            <a:extLst>
              <a:ext uri="{FF2B5EF4-FFF2-40B4-BE49-F238E27FC236}">
                <a16:creationId xmlns:a16="http://schemas.microsoft.com/office/drawing/2014/main" id="{A0E75EA8-340A-4BBF-AA39-EDDA673DCC59}"/>
              </a:ext>
            </a:extLst>
          </p:cNvPr>
          <p:cNvSpPr>
            <a:spLocks noGrp="1"/>
          </p:cNvSpPr>
          <p:nvPr>
            <p:ph type="body" idx="1"/>
          </p:nvPr>
        </p:nvSpPr>
        <p:spPr>
          <a:xfrm>
            <a:off x="1600200" y="1371600"/>
            <a:ext cx="3810000" cy="762000"/>
          </a:xfrm>
          <a:solidFill>
            <a:srgbClr val="002060"/>
          </a:solidFill>
        </p:spPr>
        <p:txBody>
          <a:bodyPr anchor="ctr">
            <a:normAutofit fontScale="92500" lnSpcReduction="10000"/>
          </a:bodyPr>
          <a:lstStyle/>
          <a:p>
            <a:pPr eaLnBrk="1" hangingPunct="1">
              <a:defRPr/>
            </a:pPr>
            <a:endParaRPr lang="en-US">
              <a:solidFill>
                <a:srgbClr val="FFFF00"/>
              </a:solidFill>
              <a:ea typeface="MS PGothic" pitchFamily="34" charset="-128"/>
            </a:endParaRPr>
          </a:p>
          <a:p>
            <a:pPr algn="ctr" eaLnBrk="1" hangingPunct="1">
              <a:defRPr/>
            </a:pPr>
            <a:r>
              <a:rPr lang="en-US">
                <a:solidFill>
                  <a:srgbClr val="FFFF00"/>
                </a:solidFill>
                <a:ea typeface="MS PGothic" pitchFamily="34" charset="-128"/>
              </a:rPr>
              <a:t>Personal Work Style</a:t>
            </a:r>
          </a:p>
          <a:p>
            <a:pPr algn="ctr" eaLnBrk="1" hangingPunct="1">
              <a:defRPr/>
            </a:pPr>
            <a:endParaRPr lang="en-US">
              <a:solidFill>
                <a:srgbClr val="FFFF00"/>
              </a:solidFill>
              <a:ea typeface="MS PGothic" pitchFamily="34" charset="-128"/>
            </a:endParaRPr>
          </a:p>
        </p:txBody>
      </p:sp>
      <p:sp>
        <p:nvSpPr>
          <p:cNvPr id="10" name="Text Placeholder 9">
            <a:extLst>
              <a:ext uri="{FF2B5EF4-FFF2-40B4-BE49-F238E27FC236}">
                <a16:creationId xmlns:a16="http://schemas.microsoft.com/office/drawing/2014/main" id="{B83F0CEC-A96B-4D67-8951-D0CBBB2B8EE0}"/>
              </a:ext>
            </a:extLst>
          </p:cNvPr>
          <p:cNvSpPr>
            <a:spLocks noGrp="1"/>
          </p:cNvSpPr>
          <p:nvPr>
            <p:ph type="body" sz="half" idx="3"/>
          </p:nvPr>
        </p:nvSpPr>
        <p:spPr>
          <a:xfrm>
            <a:off x="5257800" y="1371600"/>
            <a:ext cx="3657600" cy="762000"/>
          </a:xfrm>
          <a:solidFill>
            <a:srgbClr val="002060"/>
          </a:solidFill>
        </p:spPr>
        <p:txBody>
          <a:bodyPr anchor="ctr">
            <a:normAutofit fontScale="92500" lnSpcReduction="10000"/>
          </a:bodyPr>
          <a:lstStyle/>
          <a:p>
            <a:pPr algn="ctr" eaLnBrk="1" fontAlgn="auto" hangingPunct="1">
              <a:spcBef>
                <a:spcPts val="580"/>
              </a:spcBef>
              <a:spcAft>
                <a:spcPts val="0"/>
              </a:spcAft>
              <a:buFont typeface="Wingdings 2"/>
              <a:buNone/>
              <a:defRPr/>
            </a:pPr>
            <a:r>
              <a:rPr lang="en-US" dirty="0">
                <a:solidFill>
                  <a:srgbClr val="FFFF00"/>
                </a:solidFill>
              </a:rPr>
              <a:t>General Perspective</a:t>
            </a:r>
          </a:p>
        </p:txBody>
      </p:sp>
      <p:sp>
        <p:nvSpPr>
          <p:cNvPr id="26630" name="Slide Number Placeholder 5">
            <a:extLst>
              <a:ext uri="{FF2B5EF4-FFF2-40B4-BE49-F238E27FC236}">
                <a16:creationId xmlns:a16="http://schemas.microsoft.com/office/drawing/2014/main" id="{CAE61E7C-8EB4-40BD-836C-C97371329360}"/>
              </a:ext>
            </a:extLst>
          </p:cNvPr>
          <p:cNvSpPr>
            <a:spLocks noGrp="1"/>
          </p:cNvSpPr>
          <p:nvPr>
            <p:ph type="sldNum" sz="quarter" idx="12"/>
          </p:nvPr>
        </p:nvSpPr>
        <p:spPr bwMode="auto">
          <a:xfrm>
            <a:off x="2286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dirty="0">
                <a:solidFill>
                  <a:srgbClr val="FFFFFF"/>
                </a:solidFill>
                <a:latin typeface="Franklin Gothic Book" panose="020B0503020102020204" pitchFamily="34" charset="0"/>
              </a:rPr>
              <a:t>-</a:t>
            </a:r>
            <a:fld id="{F3B43D5C-4E00-4606-90FF-89A4B5874B5B}" type="slidenum">
              <a:rPr lang="en-US" altLang="en-US" smtClean="0">
                <a:solidFill>
                  <a:srgbClr val="FFFFFF"/>
                </a:solidFill>
                <a:latin typeface="Franklin Gothic Book" panose="020B0503020102020204" pitchFamily="34" charset="0"/>
              </a:rPr>
              <a:pPr/>
              <a:t>20</a:t>
            </a:fld>
            <a:endParaRPr lang="en-US" altLang="en-US" dirty="0">
              <a:solidFill>
                <a:srgbClr val="FFFFFF"/>
              </a:solidFill>
              <a:latin typeface="Franklin Gothic Book" panose="020B0503020102020204" pitchFamily="34" charset="0"/>
            </a:endParaRPr>
          </a:p>
        </p:txBody>
      </p:sp>
      <p:sp>
        <p:nvSpPr>
          <p:cNvPr id="3" name="Content Placeholder 2">
            <a:extLst>
              <a:ext uri="{FF2B5EF4-FFF2-40B4-BE49-F238E27FC236}">
                <a16:creationId xmlns:a16="http://schemas.microsoft.com/office/drawing/2014/main" id="{3CA2D2C8-5E21-4C75-9E35-AB607230E0AE}"/>
              </a:ext>
            </a:extLst>
          </p:cNvPr>
          <p:cNvSpPr>
            <a:spLocks noGrp="1"/>
          </p:cNvSpPr>
          <p:nvPr>
            <p:ph sz="half" idx="2"/>
          </p:nvPr>
        </p:nvSpPr>
        <p:spPr>
          <a:xfrm>
            <a:off x="1600200" y="2133600"/>
            <a:ext cx="3810000" cy="42672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lnSpc>
                <a:spcPct val="80000"/>
              </a:lnSpc>
              <a:defRPr/>
            </a:pPr>
            <a:r>
              <a:rPr lang="en-US" altLang="en-US" sz="2400" dirty="0">
                <a:solidFill>
                  <a:srgbClr val="000000"/>
                </a:solidFill>
              </a:rPr>
              <a:t>High </a:t>
            </a:r>
            <a:r>
              <a:rPr lang="ja-JP" altLang="en-US" sz="2400">
                <a:solidFill>
                  <a:srgbClr val="000000"/>
                </a:solidFill>
              </a:rPr>
              <a:t>“</a:t>
            </a:r>
            <a:r>
              <a:rPr lang="en-US" altLang="ja-JP" sz="2400" dirty="0">
                <a:solidFill>
                  <a:srgbClr val="000000"/>
                </a:solidFill>
              </a:rPr>
              <a:t>cultural quotient</a:t>
            </a:r>
            <a:r>
              <a:rPr lang="ja-JP" altLang="en-US" sz="2400">
                <a:solidFill>
                  <a:srgbClr val="000000"/>
                </a:solidFill>
              </a:rPr>
              <a:t>”</a:t>
            </a:r>
            <a:r>
              <a:rPr lang="en-US" altLang="ja-JP" sz="2400" dirty="0">
                <a:solidFill>
                  <a:srgbClr val="000000"/>
                </a:solidFill>
              </a:rPr>
              <a:t> (CQ)</a:t>
            </a:r>
          </a:p>
          <a:p>
            <a:pPr eaLnBrk="1" hangingPunct="1">
              <a:lnSpc>
                <a:spcPct val="80000"/>
              </a:lnSpc>
              <a:defRPr/>
            </a:pPr>
            <a:r>
              <a:rPr lang="en-US" altLang="en-US" sz="2400" dirty="0">
                <a:solidFill>
                  <a:srgbClr val="000000"/>
                </a:solidFill>
              </a:rPr>
              <a:t>Open minded and flexible</a:t>
            </a:r>
          </a:p>
          <a:p>
            <a:pPr eaLnBrk="1" hangingPunct="1">
              <a:lnSpc>
                <a:spcPct val="80000"/>
              </a:lnSpc>
              <a:defRPr/>
            </a:pPr>
            <a:r>
              <a:rPr lang="en-US" altLang="en-US" sz="2400" dirty="0">
                <a:solidFill>
                  <a:srgbClr val="000000"/>
                </a:solidFill>
              </a:rPr>
              <a:t>Effective cross-cultural communicator and collaborator</a:t>
            </a:r>
          </a:p>
          <a:p>
            <a:pPr eaLnBrk="1" hangingPunct="1">
              <a:lnSpc>
                <a:spcPct val="80000"/>
              </a:lnSpc>
              <a:defRPr/>
            </a:pPr>
            <a:r>
              <a:rPr lang="en-US" altLang="en-US" sz="2400" dirty="0">
                <a:solidFill>
                  <a:srgbClr val="000000"/>
                </a:solidFill>
              </a:rPr>
              <a:t>Team player in a global matrix</a:t>
            </a:r>
          </a:p>
          <a:p>
            <a:pPr eaLnBrk="1" hangingPunct="1">
              <a:lnSpc>
                <a:spcPct val="80000"/>
              </a:lnSpc>
              <a:defRPr/>
            </a:pPr>
            <a:r>
              <a:rPr lang="en-US" altLang="en-US" sz="2400" dirty="0">
                <a:solidFill>
                  <a:srgbClr val="000000"/>
                </a:solidFill>
              </a:rPr>
              <a:t>Supports global objectives and balances global with local goals and practices</a:t>
            </a:r>
          </a:p>
        </p:txBody>
      </p:sp>
      <p:sp>
        <p:nvSpPr>
          <p:cNvPr id="11" name="Content Placeholder 10">
            <a:extLst>
              <a:ext uri="{FF2B5EF4-FFF2-40B4-BE49-F238E27FC236}">
                <a16:creationId xmlns:a16="http://schemas.microsoft.com/office/drawing/2014/main" id="{9B3A9807-C646-4A7D-A29D-36CBCA3DBEE7}"/>
              </a:ext>
            </a:extLst>
          </p:cNvPr>
          <p:cNvSpPr>
            <a:spLocks noGrp="1"/>
          </p:cNvSpPr>
          <p:nvPr>
            <p:ph sz="half" idx="4"/>
          </p:nvPr>
        </p:nvSpPr>
        <p:spPr>
          <a:xfrm>
            <a:off x="5410200" y="2133600"/>
            <a:ext cx="3505200" cy="42672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274320" indent="-274320" eaLnBrk="1" fontAlgn="auto" hangingPunct="1">
              <a:lnSpc>
                <a:spcPct val="80000"/>
              </a:lnSpc>
              <a:spcBef>
                <a:spcPts val="580"/>
              </a:spcBef>
              <a:spcAft>
                <a:spcPts val="0"/>
              </a:spcAft>
              <a:buFont typeface="Wingdings 2"/>
              <a:buChar char=""/>
              <a:defRPr/>
            </a:pPr>
            <a:r>
              <a:rPr lang="en-US" sz="2100" dirty="0">
                <a:solidFill>
                  <a:schemeClr val="dk1"/>
                </a:solidFill>
                <a:ea typeface="+mn-ea"/>
                <a:cs typeface="+mn-cs"/>
              </a:rPr>
              <a:t>Broad system perspective</a:t>
            </a:r>
          </a:p>
          <a:p>
            <a:pPr marL="274320" indent="-274320" eaLnBrk="1" fontAlgn="auto" hangingPunct="1">
              <a:lnSpc>
                <a:spcPct val="80000"/>
              </a:lnSpc>
              <a:spcBef>
                <a:spcPts val="580"/>
              </a:spcBef>
              <a:spcAft>
                <a:spcPts val="0"/>
              </a:spcAft>
              <a:buFont typeface="Wingdings 2"/>
              <a:buChar char=""/>
              <a:defRPr/>
            </a:pPr>
            <a:r>
              <a:rPr lang="en-US" sz="2100" dirty="0">
                <a:solidFill>
                  <a:schemeClr val="dk1"/>
                </a:solidFill>
                <a:ea typeface="+mn-ea"/>
                <a:cs typeface="+mn-cs"/>
              </a:rPr>
              <a:t>Personal autonomy and emotional resilience</a:t>
            </a:r>
          </a:p>
          <a:p>
            <a:pPr marL="274320" indent="-274320" eaLnBrk="1" fontAlgn="auto" hangingPunct="1">
              <a:lnSpc>
                <a:spcPct val="80000"/>
              </a:lnSpc>
              <a:spcBef>
                <a:spcPts val="580"/>
              </a:spcBef>
              <a:spcAft>
                <a:spcPts val="0"/>
              </a:spcAft>
              <a:buFont typeface="Wingdings 2"/>
              <a:buChar char=""/>
              <a:defRPr/>
            </a:pPr>
            <a:r>
              <a:rPr lang="en-US" sz="2100" dirty="0">
                <a:solidFill>
                  <a:schemeClr val="dk1"/>
                </a:solidFill>
                <a:ea typeface="+mn-ea"/>
                <a:cs typeface="+mn-cs"/>
              </a:rPr>
              <a:t>Change is welcomed and facilitated</a:t>
            </a:r>
          </a:p>
          <a:p>
            <a:pPr marL="274320" indent="-274320" eaLnBrk="1" fontAlgn="auto" hangingPunct="1">
              <a:lnSpc>
                <a:spcPct val="80000"/>
              </a:lnSpc>
              <a:spcBef>
                <a:spcPts val="580"/>
              </a:spcBef>
              <a:spcAft>
                <a:spcPts val="0"/>
              </a:spcAft>
              <a:buFont typeface="Wingdings 2"/>
              <a:buChar char=""/>
              <a:defRPr/>
            </a:pPr>
            <a:r>
              <a:rPr lang="en-US" sz="2100" dirty="0">
                <a:solidFill>
                  <a:schemeClr val="dk1"/>
                </a:solidFill>
                <a:ea typeface="+mn-ea"/>
                <a:cs typeface="+mn-cs"/>
              </a:rPr>
              <a:t>Enables boundary-less organization</a:t>
            </a:r>
          </a:p>
          <a:p>
            <a:pPr marL="274320" indent="-274320" eaLnBrk="1" fontAlgn="auto" hangingPunct="1">
              <a:lnSpc>
                <a:spcPct val="80000"/>
              </a:lnSpc>
              <a:spcBef>
                <a:spcPts val="580"/>
              </a:spcBef>
              <a:spcAft>
                <a:spcPts val="0"/>
              </a:spcAft>
              <a:buFont typeface="Wingdings 2"/>
              <a:buChar char=""/>
              <a:defRPr/>
            </a:pPr>
            <a:r>
              <a:rPr lang="en-US" sz="2100" dirty="0">
                <a:solidFill>
                  <a:schemeClr val="dk1"/>
                </a:solidFill>
                <a:ea typeface="+mn-ea"/>
                <a:cs typeface="+mn-cs"/>
              </a:rPr>
              <a:t>Operates easily in cross-cultural and cross-functional environment</a:t>
            </a:r>
          </a:p>
          <a:p>
            <a:pPr marL="274320" indent="-274320" eaLnBrk="1" fontAlgn="auto" hangingPunct="1">
              <a:lnSpc>
                <a:spcPct val="80000"/>
              </a:lnSpc>
              <a:spcBef>
                <a:spcPts val="580"/>
              </a:spcBef>
              <a:spcAft>
                <a:spcPts val="0"/>
              </a:spcAft>
              <a:buFont typeface="Wingdings 2"/>
              <a:buChar char=""/>
              <a:defRPr/>
            </a:pPr>
            <a:r>
              <a:rPr lang="en-US" sz="2100" dirty="0">
                <a:solidFill>
                  <a:schemeClr val="dk1"/>
                </a:solidFill>
                <a:ea typeface="+mn-ea"/>
                <a:cs typeface="+mn-cs"/>
              </a:rPr>
              <a:t>Global learning is sought  for career development</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5ED645D-E4AF-41A0-A26F-6F1088E8473F}"/>
              </a:ext>
            </a:extLst>
          </p:cNvPr>
          <p:cNvSpPr txBox="1">
            <a:spLocks/>
          </p:cNvSpPr>
          <p:nvPr/>
        </p:nvSpPr>
        <p:spPr bwMode="auto">
          <a:xfrm>
            <a:off x="457200" y="228600"/>
            <a:ext cx="8305800" cy="13716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algn="ctr" eaLnBrk="1" hangingPunct="1">
              <a:defRPr/>
            </a:pPr>
            <a:endParaRPr lang="en-US" altLang="en-US" sz="3200" b="1">
              <a:solidFill>
                <a:srgbClr val="996600"/>
              </a:solidFill>
              <a:latin typeface="Perpetua" pitchFamily="18" charset="0"/>
            </a:endParaRPr>
          </a:p>
          <a:p>
            <a:pPr eaLnBrk="1" hangingPunct="1">
              <a:defRPr/>
            </a:pPr>
            <a:r>
              <a:rPr lang="en-US" altLang="en-US" sz="3200" b="1">
                <a:solidFill>
                  <a:srgbClr val="996600"/>
                </a:solidFill>
                <a:latin typeface="Perpetua" pitchFamily="18" charset="0"/>
              </a:rPr>
              <a:t>Under the Lens: Interview, Yoshiaki Fujimori: Lixil Builds a New Style of Japanese Multinational </a:t>
            </a:r>
          </a:p>
          <a:p>
            <a:pPr algn="ctr" eaLnBrk="1" hangingPunct="1">
              <a:defRPr/>
            </a:pPr>
            <a:endParaRPr lang="en-US" altLang="en-US" sz="3200" b="1">
              <a:solidFill>
                <a:srgbClr val="996600"/>
              </a:solidFill>
              <a:latin typeface="Perpetua" pitchFamily="18" charset="0"/>
            </a:endParaRPr>
          </a:p>
        </p:txBody>
      </p:sp>
      <p:sp>
        <p:nvSpPr>
          <p:cNvPr id="6" name="Content Placeholder 2">
            <a:extLst>
              <a:ext uri="{FF2B5EF4-FFF2-40B4-BE49-F238E27FC236}">
                <a16:creationId xmlns:a16="http://schemas.microsoft.com/office/drawing/2014/main" id="{9A76C0FF-0D48-40FC-B20D-81F8BF103709}"/>
              </a:ext>
            </a:extLst>
          </p:cNvPr>
          <p:cNvSpPr txBox="1">
            <a:spLocks/>
          </p:cNvSpPr>
          <p:nvPr/>
        </p:nvSpPr>
        <p:spPr bwMode="auto">
          <a:xfrm>
            <a:off x="1828800" y="1676400"/>
            <a:ext cx="7010400" cy="4572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eaLnBrk="1" hangingPunct="1">
              <a:lnSpc>
                <a:spcPct val="80000"/>
              </a:lnSpc>
              <a:spcBef>
                <a:spcPts val="575"/>
              </a:spcBef>
              <a:buClr>
                <a:schemeClr val="accent1"/>
              </a:buClr>
              <a:buSzPct val="85000"/>
              <a:buFont typeface="Wingdings 2" pitchFamily="18" charset="2"/>
              <a:buNone/>
              <a:defRPr/>
            </a:pPr>
            <a:endParaRPr lang="en-US" altLang="en-US" sz="3600" b="1" baseline="30000" dirty="0">
              <a:solidFill>
                <a:srgbClr val="000000"/>
              </a:solidFill>
              <a:latin typeface="Perpetua" pitchFamily="18" charset="0"/>
            </a:endParaRPr>
          </a:p>
          <a:p>
            <a:pPr eaLnBrk="1" hangingPunct="1">
              <a:lnSpc>
                <a:spcPct val="70000"/>
              </a:lnSpc>
              <a:spcBef>
                <a:spcPts val="575"/>
              </a:spcBef>
              <a:buClr>
                <a:schemeClr val="accent1"/>
              </a:buClr>
              <a:buSzPct val="85000"/>
              <a:buFont typeface="Arial" charset="0"/>
              <a:buChar char="•"/>
              <a:defRPr/>
            </a:pPr>
            <a:r>
              <a:rPr lang="en-US" altLang="en-US" sz="4000" b="1" baseline="30000" dirty="0" err="1">
                <a:solidFill>
                  <a:srgbClr val="000000"/>
                </a:solidFill>
                <a:latin typeface="Perpetua" pitchFamily="18" charset="0"/>
              </a:rPr>
              <a:t>Lixil</a:t>
            </a:r>
            <a:r>
              <a:rPr lang="en-US" altLang="en-US" sz="4000" b="1" baseline="30000" dirty="0">
                <a:solidFill>
                  <a:srgbClr val="000000"/>
                </a:solidFill>
                <a:latin typeface="Perpetua" pitchFamily="18" charset="0"/>
              </a:rPr>
              <a:t> tries to create one global company</a:t>
            </a:r>
          </a:p>
          <a:p>
            <a:pPr marL="547688" lvl="1" indent="-228600" eaLnBrk="1" hangingPunct="1">
              <a:lnSpc>
                <a:spcPct val="70000"/>
              </a:lnSpc>
              <a:spcBef>
                <a:spcPts val="375"/>
              </a:spcBef>
              <a:buClr>
                <a:schemeClr val="accent2"/>
              </a:buClr>
              <a:buSzPct val="85000"/>
              <a:buFont typeface="Wingdings 2" pitchFamily="18" charset="2"/>
              <a:buChar char=""/>
              <a:defRPr/>
            </a:pPr>
            <a:r>
              <a:rPr lang="en-US" altLang="en-US" sz="2400" b="1" dirty="0">
                <a:solidFill>
                  <a:srgbClr val="000000"/>
                </a:solidFill>
                <a:latin typeface="Perpetua" pitchFamily="18" charset="0"/>
              </a:rPr>
              <a:t>The Germans are still German, the Japanese are still Japanese, the Americans are still American </a:t>
            </a:r>
          </a:p>
          <a:p>
            <a:pPr marL="547688" lvl="1" indent="-228600" eaLnBrk="1" hangingPunct="1">
              <a:lnSpc>
                <a:spcPct val="70000"/>
              </a:lnSpc>
              <a:spcBef>
                <a:spcPts val="375"/>
              </a:spcBef>
              <a:buClr>
                <a:schemeClr val="accent2"/>
              </a:buClr>
              <a:buSzPct val="85000"/>
              <a:buFont typeface="Wingdings 2" pitchFamily="18" charset="2"/>
              <a:buChar char=""/>
              <a:defRPr/>
            </a:pPr>
            <a:endParaRPr lang="en-US" altLang="en-US" sz="2400" b="1" dirty="0">
              <a:solidFill>
                <a:srgbClr val="000000"/>
              </a:solidFill>
              <a:latin typeface="Perpetua" pitchFamily="18" charset="0"/>
            </a:endParaRPr>
          </a:p>
          <a:p>
            <a:pPr eaLnBrk="1" hangingPunct="1">
              <a:lnSpc>
                <a:spcPct val="70000"/>
              </a:lnSpc>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rPr>
              <a:t>Adding firms together is one matter, but creating synergy is anothe</a:t>
            </a:r>
            <a:r>
              <a:rPr lang="en-US" altLang="en-US" sz="2800" b="1" dirty="0">
                <a:solidFill>
                  <a:srgbClr val="000000"/>
                </a:solidFill>
                <a:latin typeface="Perpetua" pitchFamily="18" charset="0"/>
              </a:rPr>
              <a:t>r</a:t>
            </a:r>
          </a:p>
          <a:p>
            <a:pPr eaLnBrk="1" hangingPunct="1">
              <a:lnSpc>
                <a:spcPct val="70000"/>
              </a:lnSpc>
              <a:spcBef>
                <a:spcPts val="575"/>
              </a:spcBef>
              <a:buClr>
                <a:schemeClr val="accent1"/>
              </a:buClr>
              <a:buSzPct val="85000"/>
              <a:buFont typeface="Wingdings 2" pitchFamily="18" charset="2"/>
              <a:buChar char=""/>
              <a:defRPr/>
            </a:pPr>
            <a:endParaRPr lang="en-US" altLang="en-US" sz="2800" b="1" dirty="0">
              <a:solidFill>
                <a:srgbClr val="000000"/>
              </a:solidFill>
              <a:latin typeface="Perpetua" pitchFamily="18" charset="0"/>
            </a:endParaRPr>
          </a:p>
          <a:p>
            <a:pPr eaLnBrk="1" hangingPunct="1">
              <a:lnSpc>
                <a:spcPct val="70000"/>
              </a:lnSpc>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rPr>
              <a:t>Problem of growth and profits</a:t>
            </a:r>
          </a:p>
          <a:p>
            <a:pPr marL="547688" lvl="1" indent="-228600" eaLnBrk="1" hangingPunct="1">
              <a:lnSpc>
                <a:spcPct val="70000"/>
              </a:lnSpc>
              <a:spcBef>
                <a:spcPts val="375"/>
              </a:spcBef>
              <a:buClr>
                <a:schemeClr val="accent2"/>
              </a:buClr>
              <a:buSzPct val="85000"/>
              <a:buFont typeface="Wingdings 2" pitchFamily="18" charset="2"/>
              <a:buChar char=""/>
              <a:defRPr/>
            </a:pPr>
            <a:r>
              <a:rPr lang="en-US" altLang="en-US" sz="2400" b="1" dirty="0">
                <a:solidFill>
                  <a:srgbClr val="000000"/>
                </a:solidFill>
                <a:latin typeface="Perpetua" pitchFamily="18" charset="0"/>
              </a:rPr>
              <a:t>Refurbishment will grow</a:t>
            </a:r>
          </a:p>
          <a:p>
            <a:pPr marL="547688" lvl="1" indent="-228600" eaLnBrk="1" hangingPunct="1">
              <a:lnSpc>
                <a:spcPct val="70000"/>
              </a:lnSpc>
              <a:spcBef>
                <a:spcPts val="375"/>
              </a:spcBef>
              <a:buClr>
                <a:schemeClr val="accent2"/>
              </a:buClr>
              <a:buSzPct val="85000"/>
              <a:buFont typeface="Wingdings 2" pitchFamily="18" charset="2"/>
              <a:buChar char=""/>
              <a:defRPr/>
            </a:pPr>
            <a:endParaRPr lang="en-US" altLang="en-US" sz="2800" b="1" dirty="0">
              <a:solidFill>
                <a:srgbClr val="000000"/>
              </a:solidFill>
              <a:latin typeface="Perpetua" pitchFamily="18" charset="0"/>
            </a:endParaRPr>
          </a:p>
          <a:p>
            <a:pPr eaLnBrk="1" hangingPunct="1">
              <a:lnSpc>
                <a:spcPct val="70000"/>
              </a:lnSpc>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rPr>
              <a:t>Japan must value diversity and utilize global intellectual capital</a:t>
            </a:r>
          </a:p>
          <a:p>
            <a:pPr eaLnBrk="1" hangingPunct="1">
              <a:lnSpc>
                <a:spcPct val="70000"/>
              </a:lnSpc>
              <a:spcBef>
                <a:spcPts val="575"/>
              </a:spcBef>
              <a:buClr>
                <a:schemeClr val="accent1"/>
              </a:buClr>
              <a:buSzPct val="85000"/>
              <a:buFont typeface="Wingdings 2" pitchFamily="18" charset="2"/>
              <a:buChar char=""/>
              <a:defRPr/>
            </a:pPr>
            <a:endParaRPr lang="en-US" altLang="en-US" sz="2800" b="1" dirty="0">
              <a:solidFill>
                <a:srgbClr val="000000"/>
              </a:solidFill>
              <a:latin typeface="Perpetua" pitchFamily="18"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F9D6AC4-0064-4FB2-BBB1-651A101BED68}"/>
              </a:ext>
            </a:extLst>
          </p:cNvPr>
          <p:cNvSpPr txBox="1">
            <a:spLocks/>
          </p:cNvSpPr>
          <p:nvPr/>
        </p:nvSpPr>
        <p:spPr bwMode="auto">
          <a:xfrm>
            <a:off x="1143000" y="304800"/>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Maximizing Leadership Effectiveness</a:t>
            </a:r>
          </a:p>
        </p:txBody>
      </p:sp>
      <p:sp>
        <p:nvSpPr>
          <p:cNvPr id="6" name="Content Placeholder 2">
            <a:extLst>
              <a:ext uri="{FF2B5EF4-FFF2-40B4-BE49-F238E27FC236}">
                <a16:creationId xmlns:a16="http://schemas.microsoft.com/office/drawing/2014/main" id="{7B989624-CDE9-4A35-908A-3492C8275026}"/>
              </a:ext>
            </a:extLst>
          </p:cNvPr>
          <p:cNvSpPr txBox="1">
            <a:spLocks/>
          </p:cNvSpPr>
          <p:nvPr/>
        </p:nvSpPr>
        <p:spPr bwMode="auto">
          <a:xfrm>
            <a:off x="2057400" y="1676400"/>
            <a:ext cx="6172200" cy="38862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514350" indent="-514350" eaLnBrk="1" hangingPunct="1">
              <a:lnSpc>
                <a:spcPct val="80000"/>
              </a:lnSpc>
              <a:spcBef>
                <a:spcPts val="575"/>
              </a:spcBef>
              <a:buClr>
                <a:schemeClr val="accent1"/>
              </a:buClr>
              <a:buSzPct val="85000"/>
              <a:buFont typeface="Franklin Gothic Book" pitchFamily="34" charset="0"/>
              <a:buAutoNum type="arabicPeriod"/>
              <a:defRPr/>
            </a:pPr>
            <a:endParaRPr lang="en-US" altLang="en-US" sz="3100" dirty="0">
              <a:solidFill>
                <a:srgbClr val="000000"/>
              </a:solidFill>
              <a:latin typeface="Perpetua" pitchFamily="18" charset="0"/>
            </a:endParaRPr>
          </a:p>
          <a:p>
            <a:pPr marL="514350" indent="-514350" eaLnBrk="1" hangingPunct="1">
              <a:lnSpc>
                <a:spcPct val="80000"/>
              </a:lnSpc>
              <a:spcBef>
                <a:spcPts val="575"/>
              </a:spcBef>
              <a:buClr>
                <a:schemeClr val="accent1"/>
              </a:buClr>
              <a:buSzPct val="85000"/>
              <a:buFont typeface="Franklin Gothic Book" pitchFamily="34" charset="0"/>
              <a:buAutoNum type="arabicPeriod"/>
              <a:defRPr/>
            </a:pPr>
            <a:r>
              <a:rPr lang="en-US" altLang="en-US" sz="3100" dirty="0">
                <a:solidFill>
                  <a:srgbClr val="000000"/>
                </a:solidFill>
                <a:latin typeface="Perpetua" pitchFamily="18" charset="0"/>
              </a:rPr>
              <a:t>Representative of the parent firm</a:t>
            </a:r>
          </a:p>
          <a:p>
            <a:pPr marL="514350" indent="-514350" eaLnBrk="1" hangingPunct="1">
              <a:lnSpc>
                <a:spcPct val="80000"/>
              </a:lnSpc>
              <a:spcBef>
                <a:spcPts val="575"/>
              </a:spcBef>
              <a:buClr>
                <a:schemeClr val="accent1"/>
              </a:buClr>
              <a:buSzPct val="85000"/>
              <a:buFont typeface="Franklin Gothic Book" pitchFamily="34" charset="0"/>
              <a:buAutoNum type="arabicPeriod"/>
              <a:defRPr/>
            </a:pPr>
            <a:r>
              <a:rPr lang="en-US" altLang="en-US" sz="3100" dirty="0">
                <a:solidFill>
                  <a:srgbClr val="000000"/>
                </a:solidFill>
                <a:latin typeface="Perpetua" pitchFamily="18" charset="0"/>
              </a:rPr>
              <a:t>Manager of the local firm</a:t>
            </a:r>
          </a:p>
          <a:p>
            <a:pPr marL="514350" indent="-514350" eaLnBrk="1" hangingPunct="1">
              <a:lnSpc>
                <a:spcPct val="80000"/>
              </a:lnSpc>
              <a:spcBef>
                <a:spcPts val="575"/>
              </a:spcBef>
              <a:buClr>
                <a:schemeClr val="accent1"/>
              </a:buClr>
              <a:buSzPct val="85000"/>
              <a:buFont typeface="Franklin Gothic Book" pitchFamily="34" charset="0"/>
              <a:buAutoNum type="arabicPeriod"/>
              <a:defRPr/>
            </a:pPr>
            <a:r>
              <a:rPr lang="en-US" altLang="en-US" sz="3100" dirty="0">
                <a:solidFill>
                  <a:srgbClr val="000000"/>
                </a:solidFill>
                <a:latin typeface="Perpetua" pitchFamily="18" charset="0"/>
              </a:rPr>
              <a:t>Resident of the local community</a:t>
            </a:r>
          </a:p>
          <a:p>
            <a:pPr marL="514350" indent="-514350" eaLnBrk="1" hangingPunct="1">
              <a:lnSpc>
                <a:spcPct val="80000"/>
              </a:lnSpc>
              <a:spcBef>
                <a:spcPts val="575"/>
              </a:spcBef>
              <a:buClr>
                <a:schemeClr val="accent1"/>
              </a:buClr>
              <a:buSzPct val="85000"/>
              <a:buFont typeface="Franklin Gothic Book" pitchFamily="34" charset="0"/>
              <a:buAutoNum type="arabicPeriod"/>
              <a:defRPr/>
            </a:pPr>
            <a:r>
              <a:rPr lang="en-US" altLang="en-US" sz="3100" dirty="0">
                <a:solidFill>
                  <a:srgbClr val="000000"/>
                </a:solidFill>
                <a:latin typeface="Perpetua" pitchFamily="18" charset="0"/>
              </a:rPr>
              <a:t>Citizen of the host country</a:t>
            </a:r>
          </a:p>
          <a:p>
            <a:pPr marL="514350" indent="-514350" eaLnBrk="1" hangingPunct="1">
              <a:lnSpc>
                <a:spcPct val="80000"/>
              </a:lnSpc>
              <a:spcBef>
                <a:spcPts val="575"/>
              </a:spcBef>
              <a:buClr>
                <a:schemeClr val="accent1"/>
              </a:buClr>
              <a:buSzPct val="85000"/>
              <a:buFont typeface="Franklin Gothic Book" pitchFamily="34" charset="0"/>
              <a:buAutoNum type="arabicPeriod"/>
              <a:defRPr/>
            </a:pPr>
            <a:r>
              <a:rPr lang="en-US" altLang="en-US" sz="3100" dirty="0">
                <a:solidFill>
                  <a:srgbClr val="000000"/>
                </a:solidFill>
                <a:latin typeface="Perpetua" pitchFamily="18" charset="0"/>
              </a:rPr>
              <a:t>Member of a profession</a:t>
            </a:r>
          </a:p>
          <a:p>
            <a:pPr marL="514350" indent="-514350" eaLnBrk="1" hangingPunct="1">
              <a:lnSpc>
                <a:spcPct val="80000"/>
              </a:lnSpc>
              <a:spcBef>
                <a:spcPts val="575"/>
              </a:spcBef>
              <a:buClr>
                <a:schemeClr val="accent1"/>
              </a:buClr>
              <a:buSzPct val="85000"/>
              <a:buFont typeface="Franklin Gothic Book" pitchFamily="34" charset="0"/>
              <a:buAutoNum type="arabicPeriod"/>
              <a:defRPr/>
            </a:pPr>
            <a:r>
              <a:rPr lang="en-US" altLang="en-US" sz="3100" dirty="0">
                <a:solidFill>
                  <a:srgbClr val="000000"/>
                </a:solidFill>
                <a:latin typeface="Perpetua" pitchFamily="18" charset="0"/>
              </a:rPr>
              <a:t>Family member</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FF598F8-6F40-4C10-9090-1307422A2857}"/>
              </a:ext>
            </a:extLst>
          </p:cNvPr>
          <p:cNvSpPr txBox="1">
            <a:spLocks/>
          </p:cNvSpPr>
          <p:nvPr/>
        </p:nvSpPr>
        <p:spPr bwMode="auto">
          <a:xfrm>
            <a:off x="1363663" y="304800"/>
            <a:ext cx="7094537" cy="9144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eaLnBrk="1" hangingPunct="1">
              <a:defRPr/>
            </a:pPr>
            <a:endParaRPr lang="en-US" altLang="en-US" sz="3200" b="1">
              <a:solidFill>
                <a:srgbClr val="996600"/>
              </a:solidFill>
              <a:latin typeface="Perpetua" pitchFamily="18" charset="0"/>
            </a:endParaRPr>
          </a:p>
          <a:p>
            <a:pPr eaLnBrk="1" hangingPunct="1">
              <a:defRPr/>
            </a:pPr>
            <a:r>
              <a:rPr lang="en-US" altLang="en-US" sz="3200" b="1">
                <a:solidFill>
                  <a:srgbClr val="996600"/>
                </a:solidFill>
                <a:latin typeface="Perpetua" pitchFamily="18" charset="0"/>
              </a:rPr>
              <a:t>Under the Lens:  Women in Business Leadership</a:t>
            </a:r>
            <a:r>
              <a:rPr lang="en-US" altLang="en-US" sz="3200" i="1">
                <a:solidFill>
                  <a:srgbClr val="000000"/>
                </a:solidFill>
                <a:latin typeface="Perpetua" pitchFamily="18" charset="0"/>
              </a:rPr>
              <a:t> </a:t>
            </a:r>
            <a:endParaRPr lang="en-US" altLang="en-US" sz="3200">
              <a:solidFill>
                <a:srgbClr val="000000"/>
              </a:solidFill>
              <a:latin typeface="Perpetua" pitchFamily="18" charset="0"/>
            </a:endParaRPr>
          </a:p>
          <a:p>
            <a:pPr eaLnBrk="1" hangingPunct="1">
              <a:defRPr/>
            </a:pPr>
            <a:endParaRPr lang="en-US" altLang="en-US" sz="3200" b="1">
              <a:solidFill>
                <a:srgbClr val="996600"/>
              </a:solidFill>
              <a:latin typeface="Perpetua" pitchFamily="18" charset="0"/>
            </a:endParaRPr>
          </a:p>
        </p:txBody>
      </p:sp>
      <p:sp>
        <p:nvSpPr>
          <p:cNvPr id="6" name="Content Placeholder 2">
            <a:extLst>
              <a:ext uri="{FF2B5EF4-FFF2-40B4-BE49-F238E27FC236}">
                <a16:creationId xmlns:a16="http://schemas.microsoft.com/office/drawing/2014/main" id="{EB4F11FA-D0A1-4966-BCB1-102C5A916E3F}"/>
              </a:ext>
            </a:extLst>
          </p:cNvPr>
          <p:cNvSpPr txBox="1">
            <a:spLocks/>
          </p:cNvSpPr>
          <p:nvPr/>
        </p:nvSpPr>
        <p:spPr bwMode="auto">
          <a:xfrm>
            <a:off x="1828800" y="1447800"/>
            <a:ext cx="6934200" cy="46783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571500" indent="-571500" eaLnBrk="1" hangingPunct="1">
              <a:spcBef>
                <a:spcPts val="575"/>
              </a:spcBef>
              <a:buClr>
                <a:schemeClr val="accent1"/>
              </a:buClr>
              <a:buSzPct val="85000"/>
              <a:buFont typeface="Arial" charset="0"/>
              <a:buChar char="•"/>
              <a:defRPr/>
            </a:pPr>
            <a:endParaRPr lang="en-US" altLang="en-US" sz="3600" baseline="30000">
              <a:latin typeface="Arial" charset="0"/>
              <a:cs typeface="Arial" charset="0"/>
            </a:endParaRPr>
          </a:p>
          <a:p>
            <a:pPr marL="571500" indent="-571500" eaLnBrk="1" hangingPunct="1">
              <a:lnSpc>
                <a:spcPct val="90000"/>
              </a:lnSpc>
              <a:spcBef>
                <a:spcPts val="575"/>
              </a:spcBef>
              <a:buClr>
                <a:schemeClr val="accent1"/>
              </a:buClr>
              <a:buSzPct val="85000"/>
              <a:buFont typeface="Arial" charset="0"/>
              <a:buChar char="•"/>
              <a:defRPr/>
            </a:pPr>
            <a:r>
              <a:rPr lang="en-US" altLang="en-US" sz="4000" b="1" baseline="30000">
                <a:latin typeface="Perpetua" pitchFamily="18" charset="0"/>
                <a:cs typeface="Arial" charset="0"/>
              </a:rPr>
              <a:t>Women have natural skills of collaboration and consensus building that could fit into the corporate environment in times of difficulty</a:t>
            </a:r>
          </a:p>
          <a:p>
            <a:pPr marL="571500" indent="-571500" eaLnBrk="1" hangingPunct="1">
              <a:spcBef>
                <a:spcPts val="575"/>
              </a:spcBef>
              <a:buClr>
                <a:schemeClr val="accent1"/>
              </a:buClr>
              <a:buSzPct val="85000"/>
              <a:buFont typeface="Arial" charset="0"/>
              <a:buChar char="•"/>
              <a:defRPr/>
            </a:pPr>
            <a:r>
              <a:rPr lang="en-US" altLang="en-US" sz="2800" b="1">
                <a:latin typeface="Perpetua" pitchFamily="18" charset="0"/>
                <a:cs typeface="Arial" charset="0"/>
              </a:rPr>
              <a:t>Women at the top are still very isolated </a:t>
            </a:r>
          </a:p>
          <a:p>
            <a:pPr marL="571500" indent="-571500" eaLnBrk="1" hangingPunct="1">
              <a:spcBef>
                <a:spcPts val="575"/>
              </a:spcBef>
              <a:buClr>
                <a:schemeClr val="accent1"/>
              </a:buClr>
              <a:buSzPct val="85000"/>
              <a:buFont typeface="Arial" charset="0"/>
              <a:buChar char="•"/>
              <a:defRPr/>
            </a:pPr>
            <a:endParaRPr lang="en-US" altLang="en-US" sz="2800" b="1">
              <a:latin typeface="Perpetua" pitchFamily="18" charset="0"/>
              <a:cs typeface="Arial" charset="0"/>
            </a:endParaRPr>
          </a:p>
          <a:p>
            <a:pPr marL="571500" indent="-571500">
              <a:buClr>
                <a:schemeClr val="accent1"/>
              </a:buClr>
              <a:buFont typeface="Arial" charset="0"/>
              <a:buChar char="•"/>
              <a:defRPr/>
            </a:pPr>
            <a:r>
              <a:rPr lang="en-US" altLang="en-US" sz="2800" b="1">
                <a:latin typeface="Perpetua" pitchFamily="18" charset="0"/>
                <a:cs typeface="Arial" charset="0"/>
              </a:rPr>
              <a:t>  The best way forward is talent  </a:t>
            </a:r>
          </a:p>
          <a:p>
            <a:pPr marL="571500" indent="-571500">
              <a:buClr>
                <a:schemeClr val="accent1"/>
              </a:buClr>
              <a:defRPr/>
            </a:pPr>
            <a:r>
              <a:rPr lang="en-US" altLang="en-US" sz="2800" b="1">
                <a:latin typeface="Perpetua" pitchFamily="18" charset="0"/>
                <a:cs typeface="Arial" charset="0"/>
              </a:rPr>
              <a:t>        management with boards of 30% women </a:t>
            </a:r>
          </a:p>
          <a:p>
            <a:pPr marL="571500" indent="-571500" eaLnBrk="1" hangingPunct="1">
              <a:spcBef>
                <a:spcPts val="575"/>
              </a:spcBef>
              <a:buClr>
                <a:schemeClr val="accent1"/>
              </a:buClr>
              <a:buSzPct val="85000"/>
              <a:buFont typeface="Arial" charset="0"/>
              <a:buChar char="•"/>
              <a:defRPr/>
            </a:pPr>
            <a:endParaRPr lang="en-US" altLang="en-US" sz="2800" b="1">
              <a:latin typeface="Perpetua" pitchFamily="18" charset="0"/>
              <a:cs typeface="Arial" charset="0"/>
            </a:endParaRPr>
          </a:p>
          <a:p>
            <a:pPr marL="571500" indent="-571500" eaLnBrk="1" hangingPunct="1">
              <a:spcBef>
                <a:spcPts val="575"/>
              </a:spcBef>
              <a:buClr>
                <a:schemeClr val="accent1"/>
              </a:buClr>
              <a:buSzPct val="85000"/>
              <a:buFont typeface="Arial" charset="0"/>
              <a:buChar char="•"/>
              <a:defRPr/>
            </a:pPr>
            <a:endParaRPr lang="en-US" altLang="en-US" sz="3600" b="1">
              <a:solidFill>
                <a:srgbClr val="000000"/>
              </a:solidFill>
              <a:latin typeface="Perpetua" pitchFamily="18" charset="0"/>
              <a:cs typeface="Arial"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5615F-7C48-4E2B-AC3C-9238604E780A}"/>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Management in Action: Leadership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in a Digital World</a:t>
            </a:r>
          </a:p>
        </p:txBody>
      </p:sp>
      <p:graphicFrame>
        <p:nvGraphicFramePr>
          <p:cNvPr id="11" name="Content Placeholder 10">
            <a:extLst>
              <a:ext uri="{FF2B5EF4-FFF2-40B4-BE49-F238E27FC236}">
                <a16:creationId xmlns:a16="http://schemas.microsoft.com/office/drawing/2014/main" id="{6330C915-D0A0-4715-8648-78DBDA00837A}"/>
              </a:ext>
            </a:extLst>
          </p:cNvPr>
          <p:cNvGraphicFramePr>
            <a:graphicFrameLocks noGrp="1"/>
          </p:cNvGraphicFramePr>
          <p:nvPr>
            <p:ph sz="quarter" idx="1"/>
          </p:nvPr>
        </p:nvGraphicFramePr>
        <p:xfrm>
          <a:off x="1835150" y="1579562"/>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Pentagon 11">
            <a:extLst>
              <a:ext uri="{FF2B5EF4-FFF2-40B4-BE49-F238E27FC236}">
                <a16:creationId xmlns:a16="http://schemas.microsoft.com/office/drawing/2014/main" id="{43849243-54A1-4029-AE4C-017216F134DA}"/>
              </a:ext>
            </a:extLst>
          </p:cNvPr>
          <p:cNvSpPr/>
          <p:nvPr/>
        </p:nvSpPr>
        <p:spPr>
          <a:xfrm>
            <a:off x="1752600" y="1981200"/>
            <a:ext cx="2654300" cy="865188"/>
          </a:xfrm>
          <a:prstGeom prst="homePlate">
            <a:avLst/>
          </a:prstGeom>
          <a:solidFill>
            <a:srgbClr val="002060"/>
          </a:solidFill>
          <a:ln>
            <a:solidFill>
              <a:srgbClr val="9966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1500" dirty="0">
                <a:solidFill>
                  <a:srgbClr val="FFFFFF"/>
                </a:solidFill>
                <a:cs typeface="Arial" charset="0"/>
              </a:rPr>
              <a:t>Key differences between   e-businesses and traditional organizations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40BC2-A888-4FFA-A65B-7001158479B4}"/>
              </a:ext>
            </a:extLst>
          </p:cNvPr>
          <p:cNvSpPr>
            <a:spLocks noGrp="1"/>
          </p:cNvSpPr>
          <p:nvPr>
            <p:ph type="title"/>
          </p:nvPr>
        </p:nvSpPr>
        <p:spPr>
          <a:xfrm>
            <a:off x="1219200" y="304800"/>
            <a:ext cx="77724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Cross-Cultural Research in Leadership</a:t>
            </a:r>
          </a:p>
        </p:txBody>
      </p:sp>
      <p:sp>
        <p:nvSpPr>
          <p:cNvPr id="3" name="Content Placeholder 2">
            <a:extLst>
              <a:ext uri="{FF2B5EF4-FFF2-40B4-BE49-F238E27FC236}">
                <a16:creationId xmlns:a16="http://schemas.microsoft.com/office/drawing/2014/main" id="{07452D75-3872-4EB5-8A72-8A7C7952F391}"/>
              </a:ext>
            </a:extLst>
          </p:cNvPr>
          <p:cNvSpPr>
            <a:spLocks noGrp="1"/>
          </p:cNvSpPr>
          <p:nvPr>
            <p:ph sz="quarter" idx="1"/>
          </p:nvPr>
        </p:nvSpPr>
        <p:spPr>
          <a:xfrm>
            <a:off x="2133600" y="1676400"/>
            <a:ext cx="6477000" cy="42973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sz="3200">
                <a:solidFill>
                  <a:srgbClr val="000000"/>
                </a:solidFill>
              </a:rPr>
              <a:t>Effective leadership varies across cultures</a:t>
            </a:r>
          </a:p>
          <a:p>
            <a:pPr eaLnBrk="1" hangingPunct="1">
              <a:defRPr/>
            </a:pPr>
            <a:endParaRPr lang="en-US" altLang="en-US" sz="3200">
              <a:solidFill>
                <a:srgbClr val="000000"/>
              </a:solidFill>
            </a:endParaRPr>
          </a:p>
          <a:p>
            <a:pPr eaLnBrk="1" hangingPunct="1">
              <a:defRPr/>
            </a:pPr>
            <a:endParaRPr lang="en-US" altLang="en-US" sz="3200">
              <a:solidFill>
                <a:srgbClr val="000000"/>
              </a:solidFill>
            </a:endParaRPr>
          </a:p>
          <a:p>
            <a:pPr eaLnBrk="1" hangingPunct="1">
              <a:defRPr/>
            </a:pPr>
            <a:endParaRPr lang="en-US" altLang="en-US" sz="3200">
              <a:solidFill>
                <a:srgbClr val="000000"/>
              </a:solidFill>
            </a:endParaRPr>
          </a:p>
          <a:p>
            <a:pPr eaLnBrk="1" hangingPunct="1">
              <a:defRPr/>
            </a:pPr>
            <a:r>
              <a:rPr lang="en-US" altLang="en-US" sz="3200">
                <a:solidFill>
                  <a:srgbClr val="000000"/>
                </a:solidFill>
              </a:rPr>
              <a:t>People have accepted images of what a leader should be.</a:t>
            </a:r>
          </a:p>
        </p:txBody>
      </p:sp>
      <p:pic>
        <p:nvPicPr>
          <p:cNvPr id="32774" name="Picture 2" descr="Leadership">
            <a:extLst>
              <a:ext uri="{FF2B5EF4-FFF2-40B4-BE49-F238E27FC236}">
                <a16:creationId xmlns:a16="http://schemas.microsoft.com/office/drawing/2014/main" id="{501C27AB-28CC-4C14-8676-62FF9FF283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9200" y="2133600"/>
            <a:ext cx="152400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5" name="Picture 4" descr="Essentials for Leadership">
            <a:extLst>
              <a:ext uri="{FF2B5EF4-FFF2-40B4-BE49-F238E27FC236}">
                <a16:creationId xmlns:a16="http://schemas.microsoft.com/office/drawing/2014/main" id="{ACBA80C9-84B0-4DCA-9C0B-C32CC77893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62600" y="4419600"/>
            <a:ext cx="152400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E36DA-6812-404C-AD8B-80FF2FAE5A5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Culturally Contingent Beliefs Regarding Effective Leadership Style</a:t>
            </a:r>
          </a:p>
        </p:txBody>
      </p:sp>
      <p:graphicFrame>
        <p:nvGraphicFramePr>
          <p:cNvPr id="54345" name="Group 73">
            <a:extLst>
              <a:ext uri="{FF2B5EF4-FFF2-40B4-BE49-F238E27FC236}">
                <a16:creationId xmlns:a16="http://schemas.microsoft.com/office/drawing/2014/main" id="{6D4C8AB6-F9C2-493B-A9EB-CE513D0548DB}"/>
              </a:ext>
            </a:extLst>
          </p:cNvPr>
          <p:cNvGraphicFramePr>
            <a:graphicFrameLocks noGrp="1"/>
          </p:cNvGraphicFramePr>
          <p:nvPr>
            <p:ph sz="quarter" idx="1"/>
          </p:nvPr>
        </p:nvGraphicFramePr>
        <p:xfrm>
          <a:off x="1752600" y="1600200"/>
          <a:ext cx="6934201" cy="4376735"/>
        </p:xfrm>
        <a:graphic>
          <a:graphicData uri="http://schemas.openxmlformats.org/drawingml/2006/table">
            <a:tbl>
              <a:tblPr/>
              <a:tblGrid>
                <a:gridCol w="989949">
                  <a:extLst>
                    <a:ext uri="{9D8B030D-6E8A-4147-A177-3AD203B41FA5}">
                      <a16:colId xmlns:a16="http://schemas.microsoft.com/office/drawing/2014/main" val="20000"/>
                    </a:ext>
                  </a:extLst>
                </a:gridCol>
                <a:gridCol w="991469">
                  <a:extLst>
                    <a:ext uri="{9D8B030D-6E8A-4147-A177-3AD203B41FA5}">
                      <a16:colId xmlns:a16="http://schemas.microsoft.com/office/drawing/2014/main" val="20001"/>
                    </a:ext>
                  </a:extLst>
                </a:gridCol>
                <a:gridCol w="989948">
                  <a:extLst>
                    <a:ext uri="{9D8B030D-6E8A-4147-A177-3AD203B41FA5}">
                      <a16:colId xmlns:a16="http://schemas.microsoft.com/office/drawing/2014/main" val="20002"/>
                    </a:ext>
                  </a:extLst>
                </a:gridCol>
                <a:gridCol w="991469">
                  <a:extLst>
                    <a:ext uri="{9D8B030D-6E8A-4147-A177-3AD203B41FA5}">
                      <a16:colId xmlns:a16="http://schemas.microsoft.com/office/drawing/2014/main" val="20003"/>
                    </a:ext>
                  </a:extLst>
                </a:gridCol>
                <a:gridCol w="989949">
                  <a:extLst>
                    <a:ext uri="{9D8B030D-6E8A-4147-A177-3AD203B41FA5}">
                      <a16:colId xmlns:a16="http://schemas.microsoft.com/office/drawing/2014/main" val="20004"/>
                    </a:ext>
                  </a:extLst>
                </a:gridCol>
                <a:gridCol w="991469">
                  <a:extLst>
                    <a:ext uri="{9D8B030D-6E8A-4147-A177-3AD203B41FA5}">
                      <a16:colId xmlns:a16="http://schemas.microsoft.com/office/drawing/2014/main" val="20005"/>
                    </a:ext>
                  </a:extLst>
                </a:gridCol>
                <a:gridCol w="989948">
                  <a:extLst>
                    <a:ext uri="{9D8B030D-6E8A-4147-A177-3AD203B41FA5}">
                      <a16:colId xmlns:a16="http://schemas.microsoft.com/office/drawing/2014/main" val="20006"/>
                    </a:ext>
                  </a:extLst>
                </a:gridCol>
              </a:tblGrid>
              <a:tr h="653805">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Country</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dirty="0">
                          <a:ln>
                            <a:noFill/>
                          </a:ln>
                          <a:solidFill>
                            <a:schemeClr val="tx1"/>
                          </a:solidFill>
                          <a:effectLst/>
                          <a:latin typeface="Perpetua" pitchFamily="18" charset="0"/>
                          <a:cs typeface="Arial" charset="0"/>
                        </a:rPr>
                        <a:t>Charisma</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Team</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Perpetua" pitchFamily="18" charset="0"/>
                          <a:cs typeface="Arial" charset="0"/>
                        </a:rPr>
                        <a:t>Self-Protective</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Partici-pative</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Humane</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Autono-mous</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C000"/>
                    </a:solidFill>
                  </a:tcPr>
                </a:tc>
                <a:extLst>
                  <a:ext uri="{0D108BD9-81ED-4DB2-BD59-A6C34878D82A}">
                    <a16:rowId xmlns:a16="http://schemas.microsoft.com/office/drawing/2014/main" val="10000"/>
                  </a:ext>
                </a:extLst>
              </a:tr>
              <a:tr h="6138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Brazil</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6.01</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rgbClr val="FF0000"/>
                          </a:solidFill>
                          <a:effectLst/>
                          <a:latin typeface="Perpetua" pitchFamily="18" charset="0"/>
                          <a:cs typeface="Arial" charset="0"/>
                        </a:rPr>
                        <a:t>6.17</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3.50</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6.06</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4.84</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2.27</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extLst>
                  <a:ext uri="{0D108BD9-81ED-4DB2-BD59-A6C34878D82A}">
                    <a16:rowId xmlns:a16="http://schemas.microsoft.com/office/drawing/2014/main" val="10001"/>
                  </a:ext>
                </a:extLst>
              </a:tr>
              <a:tr h="6138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China</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5.57</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5.57</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3.80</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5.05</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5.18</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rgbClr val="FF0000"/>
                          </a:solidFill>
                          <a:effectLst/>
                          <a:latin typeface="Perpetua" pitchFamily="18" charset="0"/>
                          <a:cs typeface="Arial" charset="0"/>
                        </a:rPr>
                        <a:t>4.07</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extLst>
                  <a:ext uri="{0D108BD9-81ED-4DB2-BD59-A6C34878D82A}">
                    <a16:rowId xmlns:a16="http://schemas.microsoft.com/office/drawing/2014/main" val="10002"/>
                  </a:ext>
                </a:extLst>
              </a:tr>
              <a:tr h="6138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dirty="0">
                          <a:ln>
                            <a:noFill/>
                          </a:ln>
                          <a:solidFill>
                            <a:schemeClr val="tx1"/>
                          </a:solidFill>
                          <a:effectLst/>
                          <a:latin typeface="Perpetua" pitchFamily="18" charset="0"/>
                          <a:cs typeface="Arial" charset="0"/>
                        </a:rPr>
                        <a:t>Denmark</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6.01</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5.70</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2.82</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5.80</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4.23</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3.79</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extLst>
                  <a:ext uri="{0D108BD9-81ED-4DB2-BD59-A6C34878D82A}">
                    <a16:rowId xmlns:a16="http://schemas.microsoft.com/office/drawing/2014/main" val="10003"/>
                  </a:ext>
                </a:extLst>
              </a:tr>
              <a:tr h="6138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India</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5.85</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5.72</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3.78</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4.99</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rgbClr val="FF0000"/>
                          </a:solidFill>
                          <a:effectLst/>
                          <a:latin typeface="Perpetua" pitchFamily="18" charset="0"/>
                          <a:cs typeface="Arial" charset="0"/>
                        </a:rPr>
                        <a:t>5.26</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3.85</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extLst>
                  <a:ext uri="{0D108BD9-81ED-4DB2-BD59-A6C34878D82A}">
                    <a16:rowId xmlns:a16="http://schemas.microsoft.com/office/drawing/2014/main" val="10004"/>
                  </a:ext>
                </a:extLst>
              </a:tr>
              <a:tr h="6138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Mexico</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5.66</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5.75</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rgbClr val="FF0000"/>
                          </a:solidFill>
                          <a:effectLst/>
                          <a:latin typeface="Perpetua" pitchFamily="18" charset="0"/>
                          <a:cs typeface="Arial" charset="0"/>
                        </a:rPr>
                        <a:t>3.86</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4.64</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4.71</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3.86</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extLst>
                  <a:ext uri="{0D108BD9-81ED-4DB2-BD59-A6C34878D82A}">
                    <a16:rowId xmlns:a16="http://schemas.microsoft.com/office/drawing/2014/main" val="10005"/>
                  </a:ext>
                </a:extLst>
              </a:tr>
              <a:tr h="65380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United States</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rgbClr val="FF0000"/>
                          </a:solidFill>
                          <a:effectLst/>
                          <a:latin typeface="Perpetua" pitchFamily="18" charset="0"/>
                          <a:cs typeface="Arial" charset="0"/>
                        </a:rPr>
                        <a:t>6.12</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5.80</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3.16</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rgbClr val="FF0000"/>
                          </a:solidFill>
                          <a:effectLst/>
                          <a:latin typeface="Perpetua" pitchFamily="18" charset="0"/>
                          <a:cs typeface="Arial" charset="0"/>
                        </a:rPr>
                        <a:t>5.93</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5.21</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3.75</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extLst>
                  <a:ext uri="{0D108BD9-81ED-4DB2-BD59-A6C34878D82A}">
                    <a16:rowId xmlns:a16="http://schemas.microsoft.com/office/drawing/2014/main" val="10006"/>
                  </a:ext>
                </a:extLst>
              </a:tr>
            </a:tbl>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C8C2E-DF14-4736-B8A0-8B5074EF4395}"/>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Leadership Status and Influence differences Across Cultures</a:t>
            </a:r>
          </a:p>
        </p:txBody>
      </p:sp>
      <p:graphicFrame>
        <p:nvGraphicFramePr>
          <p:cNvPr id="8" name="Content Placeholder 7">
            <a:extLst>
              <a:ext uri="{FF2B5EF4-FFF2-40B4-BE49-F238E27FC236}">
                <a16:creationId xmlns:a16="http://schemas.microsoft.com/office/drawing/2014/main" id="{754448BB-5BD9-494A-9AD7-B6B65BEABB55}"/>
              </a:ext>
            </a:extLst>
          </p:cNvPr>
          <p:cNvGraphicFramePr>
            <a:graphicFrameLocks noGrp="1"/>
          </p:cNvGraphicFramePr>
          <p:nvPr>
            <p:ph sz="quarter" idx="1"/>
          </p:nvPr>
        </p:nvGraphicFramePr>
        <p:xfrm>
          <a:off x="1828800" y="1600201"/>
          <a:ext cx="6781800" cy="4038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F4FFE-161F-4BBC-9D04-A822115A046E}"/>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Universal Facilitators of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Leadership Effectiveness</a:t>
            </a:r>
          </a:p>
        </p:txBody>
      </p:sp>
      <p:graphicFrame>
        <p:nvGraphicFramePr>
          <p:cNvPr id="11" name="Content Placeholder 10">
            <a:extLst>
              <a:ext uri="{FF2B5EF4-FFF2-40B4-BE49-F238E27FC236}">
                <a16:creationId xmlns:a16="http://schemas.microsoft.com/office/drawing/2014/main" id="{6EEC5D5D-FE41-4588-821B-7640A7A82271}"/>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E7C99-32D5-41EC-8281-8744F38DC356}"/>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Universal Impediments to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Leadership Effectiveness</a:t>
            </a:r>
          </a:p>
        </p:txBody>
      </p:sp>
      <p:graphicFrame>
        <p:nvGraphicFramePr>
          <p:cNvPr id="8" name="Content Placeholder 7">
            <a:extLst>
              <a:ext uri="{FF2B5EF4-FFF2-40B4-BE49-F238E27FC236}">
                <a16:creationId xmlns:a16="http://schemas.microsoft.com/office/drawing/2014/main" id="{5DEEC99D-16FD-428C-8C74-B3BF25D24B14}"/>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057E0-5B44-44A2-A187-70CC35946502}"/>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Culturally Contingent Endorsement of Leader Attributes</a:t>
            </a:r>
          </a:p>
        </p:txBody>
      </p:sp>
      <p:graphicFrame>
        <p:nvGraphicFramePr>
          <p:cNvPr id="10" name="Content Placeholder 9">
            <a:extLst>
              <a:ext uri="{FF2B5EF4-FFF2-40B4-BE49-F238E27FC236}">
                <a16:creationId xmlns:a16="http://schemas.microsoft.com/office/drawing/2014/main" id="{657DD472-E2B0-4B58-AB7D-156B9907BD56}"/>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8916" name="Slide Number Placeholder 5">
            <a:extLst>
              <a:ext uri="{FF2B5EF4-FFF2-40B4-BE49-F238E27FC236}">
                <a16:creationId xmlns:a16="http://schemas.microsoft.com/office/drawing/2014/main" id="{BC652D58-B287-4E61-A796-5D4F65A38B1C}"/>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7C1FACE7-21D7-4994-ACE1-89BFD9990940}" type="slidenum">
              <a:rPr lang="en-US" altLang="en-US">
                <a:solidFill>
                  <a:srgbClr val="FFFFFF"/>
                </a:solidFill>
                <a:latin typeface="Franklin Gothic Book" panose="020B0503020102020204" pitchFamily="34" charset="0"/>
              </a:rPr>
              <a:pPr/>
              <a:t>30</a:t>
            </a:fld>
            <a:endParaRPr lang="en-US" altLang="en-US">
              <a:solidFill>
                <a:srgbClr val="FFFFFF"/>
              </a:solidFill>
              <a:latin typeface="Franklin Gothic Book" panose="020B0503020102020204" pitchFamily="34"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AA41F-A3ED-4A77-A57B-D79604DACBF6}"/>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2800" b="1" dirty="0">
                <a:solidFill>
                  <a:srgbClr val="996600"/>
                </a:solidFill>
                <a:latin typeface="+mn-lt"/>
                <a:ea typeface="+mn-ea"/>
                <a:cs typeface="+mn-cs"/>
              </a:rPr>
              <a:t>The Culture Contingency in the Leadership Process: An Integrative Model</a:t>
            </a:r>
          </a:p>
        </p:txBody>
      </p:sp>
      <p:graphicFrame>
        <p:nvGraphicFramePr>
          <p:cNvPr id="10" name="Content Placeholder 9">
            <a:extLst>
              <a:ext uri="{FF2B5EF4-FFF2-40B4-BE49-F238E27FC236}">
                <a16:creationId xmlns:a16="http://schemas.microsoft.com/office/drawing/2014/main" id="{BB08BC8E-CAAB-4ABE-9C62-EB54FC1D625F}"/>
              </a:ext>
            </a:extLst>
          </p:cNvPr>
          <p:cNvGraphicFramePr>
            <a:graphicFrameLocks noGrp="1"/>
          </p:cNvGraphicFramePr>
          <p:nvPr>
            <p:ph sz="quarter" idx="1"/>
          </p:nvPr>
        </p:nvGraphicFramePr>
        <p:xfrm>
          <a:off x="1143000" y="990600"/>
          <a:ext cx="73152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9940" name="Slide Number Placeholder 5">
            <a:extLst>
              <a:ext uri="{FF2B5EF4-FFF2-40B4-BE49-F238E27FC236}">
                <a16:creationId xmlns:a16="http://schemas.microsoft.com/office/drawing/2014/main" id="{214E827E-A804-4EC9-B14F-D692C98002B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6C5CC5D3-D6B8-480D-AB23-0619C2E67BC8}" type="slidenum">
              <a:rPr lang="en-US" altLang="en-US">
                <a:solidFill>
                  <a:srgbClr val="FFFFFF"/>
                </a:solidFill>
                <a:latin typeface="Franklin Gothic Book" panose="020B0503020102020204" pitchFamily="34" charset="0"/>
              </a:rPr>
              <a:pPr/>
              <a:t>31</a:t>
            </a:fld>
            <a:endParaRPr lang="en-US" altLang="en-US">
              <a:solidFill>
                <a:srgbClr val="FFFFFF"/>
              </a:solidFill>
              <a:latin typeface="Franklin Gothic Book" panose="020B0503020102020204" pitchFamily="34" charset="0"/>
            </a:endParaRPr>
          </a:p>
        </p:txBody>
      </p:sp>
      <p:sp>
        <p:nvSpPr>
          <p:cNvPr id="25" name="Line 20">
            <a:extLst>
              <a:ext uri="{FF2B5EF4-FFF2-40B4-BE49-F238E27FC236}">
                <a16:creationId xmlns:a16="http://schemas.microsoft.com/office/drawing/2014/main" id="{B1A836E0-5474-4CF3-84C7-639935C45EA5}"/>
              </a:ext>
            </a:extLst>
          </p:cNvPr>
          <p:cNvSpPr>
            <a:spLocks noChangeShapeType="1"/>
          </p:cNvSpPr>
          <p:nvPr/>
        </p:nvSpPr>
        <p:spPr bwMode="auto">
          <a:xfrm>
            <a:off x="8274050" y="4267200"/>
            <a:ext cx="0" cy="990600"/>
          </a:xfrm>
          <a:prstGeom prst="line">
            <a:avLst/>
          </a:prstGeom>
          <a:noFill/>
          <a:ln w="38100">
            <a:solidFill>
              <a:schemeClr val="accent1"/>
            </a:solidFill>
            <a:round/>
            <a:headEnd/>
            <a:tailEnd/>
          </a:ln>
          <a:effectLst>
            <a:outerShdw blurRad="40000" dist="23000" dir="5400000" rotWithShape="0">
              <a:srgbClr val="808080">
                <a:alpha val="34998"/>
              </a:srgbClr>
            </a:outerShdw>
          </a:effectLst>
        </p:spPr>
        <p:txBody>
          <a:bodyPr/>
          <a:lstStyle/>
          <a:p>
            <a:pPr eaLnBrk="1" hangingPunct="1">
              <a:defRPr/>
            </a:pPr>
            <a:endParaRPr lang="en-US"/>
          </a:p>
        </p:txBody>
      </p:sp>
      <p:sp>
        <p:nvSpPr>
          <p:cNvPr id="26" name="Line 21">
            <a:extLst>
              <a:ext uri="{FF2B5EF4-FFF2-40B4-BE49-F238E27FC236}">
                <a16:creationId xmlns:a16="http://schemas.microsoft.com/office/drawing/2014/main" id="{92F48F4A-2188-4EEF-8C00-212D3AAB35E3}"/>
              </a:ext>
            </a:extLst>
          </p:cNvPr>
          <p:cNvSpPr>
            <a:spLocks noChangeShapeType="1"/>
          </p:cNvSpPr>
          <p:nvPr/>
        </p:nvSpPr>
        <p:spPr bwMode="auto">
          <a:xfrm flipH="1">
            <a:off x="3505200" y="5241925"/>
            <a:ext cx="4772025" cy="15875"/>
          </a:xfrm>
          <a:prstGeom prst="line">
            <a:avLst/>
          </a:prstGeom>
          <a:noFill/>
          <a:ln w="38100">
            <a:solidFill>
              <a:schemeClr val="accent1"/>
            </a:solidFill>
            <a:round/>
            <a:headEnd/>
            <a:tailEnd/>
          </a:ln>
          <a:effectLst>
            <a:outerShdw blurRad="40000" dist="23000" dir="5400000" rotWithShape="0">
              <a:srgbClr val="808080">
                <a:alpha val="34998"/>
              </a:srgbClr>
            </a:outerShdw>
          </a:effectLst>
        </p:spPr>
        <p:txBody>
          <a:bodyPr/>
          <a:lstStyle/>
          <a:p>
            <a:pPr eaLnBrk="1" hangingPunct="1">
              <a:defRPr/>
            </a:pPr>
            <a:endParaRPr lang="en-US"/>
          </a:p>
        </p:txBody>
      </p:sp>
      <p:sp>
        <p:nvSpPr>
          <p:cNvPr id="27" name="Line 22">
            <a:extLst>
              <a:ext uri="{FF2B5EF4-FFF2-40B4-BE49-F238E27FC236}">
                <a16:creationId xmlns:a16="http://schemas.microsoft.com/office/drawing/2014/main" id="{E0633B21-F539-418C-AC48-462D01DAC60A}"/>
              </a:ext>
            </a:extLst>
          </p:cNvPr>
          <p:cNvSpPr>
            <a:spLocks noChangeShapeType="1"/>
          </p:cNvSpPr>
          <p:nvPr/>
        </p:nvSpPr>
        <p:spPr bwMode="auto">
          <a:xfrm flipV="1">
            <a:off x="3505200" y="4310063"/>
            <a:ext cx="0" cy="947737"/>
          </a:xfrm>
          <a:prstGeom prst="line">
            <a:avLst/>
          </a:prstGeom>
          <a:noFill/>
          <a:ln w="38100">
            <a:solidFill>
              <a:schemeClr val="accent1"/>
            </a:solidFill>
            <a:round/>
            <a:headEnd/>
            <a:tailEnd type="triangle" w="med" len="med"/>
          </a:ln>
          <a:effectLst>
            <a:outerShdw blurRad="40000" dist="23000" dir="5400000" rotWithShape="0">
              <a:srgbClr val="808080">
                <a:alpha val="34998"/>
              </a:srgbClr>
            </a:outerShdw>
          </a:effectLst>
        </p:spPr>
        <p:txBody>
          <a:bodyPr/>
          <a:lstStyle/>
          <a:p>
            <a:pPr eaLnBrk="1" hangingPunct="1">
              <a:defRPr/>
            </a:pPr>
            <a:endParaRPr 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Footer Placeholder 9">
            <a:extLst>
              <a:ext uri="{FF2B5EF4-FFF2-40B4-BE49-F238E27FC236}">
                <a16:creationId xmlns:a16="http://schemas.microsoft.com/office/drawing/2014/main" id="{0AFD49F1-167C-4488-A48C-89644EBD984F}"/>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40963" name="Slide Number Placeholder 7">
            <a:extLst>
              <a:ext uri="{FF2B5EF4-FFF2-40B4-BE49-F238E27FC236}">
                <a16:creationId xmlns:a16="http://schemas.microsoft.com/office/drawing/2014/main" id="{3C840483-AB0C-4EE4-A4FE-55E47ADAFD68}"/>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D4471D75-AA37-47A5-8269-E3033B093387}" type="slidenum">
              <a:rPr lang="en-US" altLang="en-US">
                <a:solidFill>
                  <a:srgbClr val="FFFFFF"/>
                </a:solidFill>
                <a:latin typeface="Franklin Gothic Book" panose="020B0503020102020204" pitchFamily="34" charset="0"/>
              </a:rPr>
              <a:pPr/>
              <a:t>32</a:t>
            </a:fld>
            <a:endParaRPr lang="en-US" altLang="en-US">
              <a:solidFill>
                <a:srgbClr val="FFFFFF"/>
              </a:solidFill>
              <a:latin typeface="Franklin Gothic Book" panose="020B0503020102020204" pitchFamily="34" charset="0"/>
            </a:endParaRPr>
          </a:p>
        </p:txBody>
      </p:sp>
      <p:sp>
        <p:nvSpPr>
          <p:cNvPr id="8" name="Title 1">
            <a:extLst>
              <a:ext uri="{FF2B5EF4-FFF2-40B4-BE49-F238E27FC236}">
                <a16:creationId xmlns:a16="http://schemas.microsoft.com/office/drawing/2014/main" id="{1E6FC26F-A59E-4CF6-8B8D-E618C4F52ED9}"/>
              </a:ext>
            </a:extLst>
          </p:cNvPr>
          <p:cNvSpPr txBox="1">
            <a:spLocks/>
          </p:cNvSpPr>
          <p:nvPr/>
        </p:nvSpPr>
        <p:spPr bwMode="auto">
          <a:xfrm>
            <a:off x="381000" y="152400"/>
            <a:ext cx="8458200" cy="11731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Franklin Gothic Book" pitchFamily="34"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Franklin Gothic Book" pitchFamily="34"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Franklin Gothic Book" pitchFamily="34"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Franklin Gothic Book" pitchFamily="34"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Franklin Gothic Book" pitchFamily="34" charset="0"/>
              </a:defRPr>
            </a:lvl6pPr>
            <a:lvl7pPr marL="914400" algn="l" rtl="0" fontAlgn="base">
              <a:spcBef>
                <a:spcPct val="0"/>
              </a:spcBef>
              <a:spcAft>
                <a:spcPct val="0"/>
              </a:spcAft>
              <a:defRPr sz="4000">
                <a:solidFill>
                  <a:schemeClr val="tx2"/>
                </a:solidFill>
                <a:latin typeface="Franklin Gothic Book" pitchFamily="34" charset="0"/>
              </a:defRPr>
            </a:lvl7pPr>
            <a:lvl8pPr marL="1371600" algn="l" rtl="0" fontAlgn="base">
              <a:spcBef>
                <a:spcPct val="0"/>
              </a:spcBef>
              <a:spcAft>
                <a:spcPct val="0"/>
              </a:spcAft>
              <a:defRPr sz="4000">
                <a:solidFill>
                  <a:schemeClr val="tx2"/>
                </a:solidFill>
                <a:latin typeface="Franklin Gothic Book" pitchFamily="34" charset="0"/>
              </a:defRPr>
            </a:lvl8pPr>
            <a:lvl9pPr marL="1828800" algn="l" rtl="0" fontAlgn="base">
              <a:spcBef>
                <a:spcPct val="0"/>
              </a:spcBef>
              <a:spcAft>
                <a:spcPct val="0"/>
              </a:spcAft>
              <a:defRPr sz="4000">
                <a:solidFill>
                  <a:schemeClr val="tx2"/>
                </a:solidFill>
                <a:latin typeface="Franklin Gothic Book" pitchFamily="34" charset="0"/>
              </a:defRPr>
            </a:lvl9pPr>
          </a:lstStyle>
          <a:p>
            <a:pPr algn="ctr" eaLnBrk="1" fontAlgn="auto" hangingPunct="1">
              <a:spcAft>
                <a:spcPts val="0"/>
              </a:spcAft>
              <a:defRPr/>
            </a:pPr>
            <a:r>
              <a:rPr lang="en-US" sz="3200" b="1" dirty="0">
                <a:solidFill>
                  <a:srgbClr val="996600"/>
                </a:solidFill>
                <a:latin typeface="+mn-lt"/>
                <a:ea typeface="+mn-ea"/>
                <a:cs typeface="+mn-cs"/>
              </a:rPr>
              <a:t>The Culture Contingency in the Leadership Process: An Integrative Model</a:t>
            </a:r>
          </a:p>
        </p:txBody>
      </p:sp>
      <p:pic>
        <p:nvPicPr>
          <p:cNvPr id="40966" name="Picture 1">
            <a:extLst>
              <a:ext uri="{FF2B5EF4-FFF2-40B4-BE49-F238E27FC236}">
                <a16:creationId xmlns:a16="http://schemas.microsoft.com/office/drawing/2014/main" id="{85E25ADD-F82E-4687-B540-684EC898179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447799"/>
            <a:ext cx="9036496" cy="5273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Slide Number Placeholder 2">
            <a:extLst>
              <a:ext uri="{FF2B5EF4-FFF2-40B4-BE49-F238E27FC236}">
                <a16:creationId xmlns:a16="http://schemas.microsoft.com/office/drawing/2014/main" id="{9C713D6D-A043-4AA6-A269-9869A3767AB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0AD9C7E4-DFA1-40E9-96BD-A257388A507D}" type="slidenum">
              <a:rPr lang="en-US" altLang="en-US">
                <a:solidFill>
                  <a:srgbClr val="FFFFFF"/>
                </a:solidFill>
                <a:latin typeface="Franklin Gothic Book" panose="020B0503020102020204" pitchFamily="34" charset="0"/>
              </a:rPr>
              <a:pPr/>
              <a:t>33</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2C3CEDC0-0839-4ECC-9F0B-2FCEF61D3AB6}"/>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Leader in a Global Context</a:t>
            </a:r>
          </a:p>
        </p:txBody>
      </p:sp>
      <p:sp>
        <p:nvSpPr>
          <p:cNvPr id="6" name="Content Placeholder 2">
            <a:extLst>
              <a:ext uri="{FF2B5EF4-FFF2-40B4-BE49-F238E27FC236}">
                <a16:creationId xmlns:a16="http://schemas.microsoft.com/office/drawing/2014/main" id="{19A0AE1D-31DA-464E-8299-D0ED95163730}"/>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cs typeface="Arial" charset="0"/>
              </a:rPr>
              <a:t>Leadership is not just manager subordinate relationship, running the whole company, division or unit</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cs typeface="Arial" charset="0"/>
              </a:rPr>
              <a:t>Vital to be able to adapt one’s leadership style to the local context</a:t>
            </a:r>
          </a:p>
          <a:p>
            <a:pPr marL="273050" indent="-273050" eaLnBrk="1" hangingPunct="1">
              <a:lnSpc>
                <a:spcPct val="80000"/>
              </a:lnSpc>
              <a:spcBef>
                <a:spcPts val="575"/>
              </a:spcBef>
              <a:buClr>
                <a:schemeClr val="accent1"/>
              </a:buClr>
              <a:buSzPct val="85000"/>
              <a:buFont typeface="Wingdings 2" pitchFamily="18" charset="2"/>
              <a:buChar char=""/>
              <a:defRPr/>
            </a:pPr>
            <a:r>
              <a:rPr lang="ja-JP" altLang="en-US" sz="2800">
                <a:solidFill>
                  <a:srgbClr val="000000"/>
                </a:solidFill>
                <a:latin typeface="Perpetua" pitchFamily="18" charset="0"/>
                <a:cs typeface="Arial" charset="0"/>
              </a:rPr>
              <a:t>“</a:t>
            </a:r>
            <a:r>
              <a:rPr lang="en-US" altLang="ja-JP" sz="2800">
                <a:solidFill>
                  <a:srgbClr val="000000"/>
                </a:solidFill>
                <a:latin typeface="Perpetua" pitchFamily="18" charset="0"/>
                <a:cs typeface="Arial" charset="0"/>
              </a:rPr>
              <a:t>National and cultural differences can both bedevil and enliven business.</a:t>
            </a:r>
            <a:r>
              <a:rPr lang="ja-JP" altLang="en-US" sz="2800">
                <a:solidFill>
                  <a:srgbClr val="000000"/>
                </a:solidFill>
                <a:latin typeface="Perpetua" pitchFamily="18" charset="0"/>
                <a:cs typeface="Arial" charset="0"/>
              </a:rPr>
              <a:t>”</a:t>
            </a:r>
            <a:endParaRPr lang="en-US" altLang="ja-JP" sz="2800">
              <a:solidFill>
                <a:srgbClr val="000000"/>
              </a:solidFill>
              <a:latin typeface="Perpetua" pitchFamily="18" charset="0"/>
              <a:cs typeface="Arial" charset="0"/>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cs typeface="Arial" charset="0"/>
              </a:rPr>
              <a:t>Listen hard and </a:t>
            </a:r>
            <a:r>
              <a:rPr lang="ja-JP" altLang="en-US" sz="2800">
                <a:solidFill>
                  <a:srgbClr val="000000"/>
                </a:solidFill>
                <a:latin typeface="Perpetua" pitchFamily="18" charset="0"/>
                <a:cs typeface="Arial" charset="0"/>
              </a:rPr>
              <a:t>“</a:t>
            </a:r>
            <a:r>
              <a:rPr lang="en-US" altLang="ja-JP" sz="2800">
                <a:solidFill>
                  <a:srgbClr val="000000"/>
                </a:solidFill>
                <a:latin typeface="Perpetua" pitchFamily="18" charset="0"/>
                <a:cs typeface="Arial" charset="0"/>
              </a:rPr>
              <a:t>How are you going to go about meeting this goal?</a:t>
            </a:r>
            <a:r>
              <a:rPr lang="ja-JP" altLang="en-US" sz="2800">
                <a:solidFill>
                  <a:srgbClr val="000000"/>
                </a:solidFill>
                <a:latin typeface="Perpetua" pitchFamily="18" charset="0"/>
                <a:cs typeface="Arial" charset="0"/>
              </a:rPr>
              <a:t>”</a:t>
            </a:r>
            <a:endParaRPr lang="en-US" altLang="ja-JP" sz="2800">
              <a:solidFill>
                <a:srgbClr val="000000"/>
              </a:solidFill>
              <a:latin typeface="Perpetua" pitchFamily="18" charset="0"/>
              <a:cs typeface="Arial" charset="0"/>
            </a:endParaRPr>
          </a:p>
          <a:p>
            <a:pPr marL="273050" indent="-273050" eaLnBrk="1" hangingPunct="1">
              <a:lnSpc>
                <a:spcPct val="80000"/>
              </a:lnSpc>
              <a:spcBef>
                <a:spcPts val="575"/>
              </a:spcBef>
              <a:buClr>
                <a:schemeClr val="accent1"/>
              </a:buClr>
              <a:buSzPct val="85000"/>
              <a:buFont typeface="Wingdings 2" pitchFamily="18" charset="2"/>
              <a:buChar char=""/>
              <a:defRPr/>
            </a:pPr>
            <a:endParaRPr lang="en-US" altLang="en-US" sz="2600">
              <a:solidFill>
                <a:srgbClr val="000000"/>
              </a:solidFill>
              <a:latin typeface="Perpetua" pitchFamily="18" charset="0"/>
              <a:cs typeface="Arial" charset="0"/>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Slide Number Placeholder 2">
            <a:extLst>
              <a:ext uri="{FF2B5EF4-FFF2-40B4-BE49-F238E27FC236}">
                <a16:creationId xmlns:a16="http://schemas.microsoft.com/office/drawing/2014/main" id="{1C512721-0C9C-4C46-B0AB-7B54BE1DC148}"/>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EF654AB4-CC0F-424D-8451-2525FD6A03B5}" type="slidenum">
              <a:rPr lang="en-US" altLang="en-US">
                <a:solidFill>
                  <a:srgbClr val="FFFFFF"/>
                </a:solidFill>
                <a:latin typeface="Franklin Gothic Book" panose="020B0503020102020204" pitchFamily="34" charset="0"/>
              </a:rPr>
              <a:pPr/>
              <a:t>34</a:t>
            </a:fld>
            <a:endParaRPr lang="en-US" altLang="en-US">
              <a:solidFill>
                <a:srgbClr val="FFFFFF"/>
              </a:solidFill>
              <a:latin typeface="Franklin Gothic Book" panose="020B0503020102020204" pitchFamily="34" charset="0"/>
            </a:endParaRPr>
          </a:p>
        </p:txBody>
      </p:sp>
      <p:sp>
        <p:nvSpPr>
          <p:cNvPr id="6" name="Content Placeholder 2">
            <a:extLst>
              <a:ext uri="{FF2B5EF4-FFF2-40B4-BE49-F238E27FC236}">
                <a16:creationId xmlns:a16="http://schemas.microsoft.com/office/drawing/2014/main" id="{E9F2F0F7-4DF0-4457-B2BA-BDA5BCD8E880}"/>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eaLnBrk="1" hangingPunct="1">
              <a:lnSpc>
                <a:spcPct val="80000"/>
              </a:lnSpc>
              <a:spcBef>
                <a:spcPts val="575"/>
              </a:spcBef>
              <a:buClr>
                <a:schemeClr val="accent1"/>
              </a:buClr>
              <a:buSzPct val="85000"/>
              <a:buFont typeface="Wingdings 2" pitchFamily="18" charset="2"/>
              <a:buChar char=""/>
              <a:defRPr/>
            </a:pPr>
            <a:endParaRPr lang="en-US" altLang="en-US" sz="2600" dirty="0">
              <a:latin typeface="Perpetua" pitchFamily="18" charset="0"/>
              <a:cs typeface="Arial" charset="0"/>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600" dirty="0">
                <a:latin typeface="Perpetua" pitchFamily="18" charset="0"/>
                <a:cs typeface="Arial" charset="0"/>
              </a:rPr>
              <a:t>Motivation and leadership are factors in the successful implementation of desired strategy </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600" dirty="0">
                <a:latin typeface="Perpetua" pitchFamily="18" charset="0"/>
                <a:cs typeface="Arial" charset="0"/>
              </a:rPr>
              <a:t>Content and process are culture-contingent—reflecting individual’s needs, value systems, and environmental context </a:t>
            </a:r>
            <a:endParaRPr lang="en-US" altLang="en-US" sz="2600" dirty="0">
              <a:solidFill>
                <a:srgbClr val="000000"/>
              </a:solidFill>
              <a:latin typeface="Perpetua" pitchFamily="18" charset="0"/>
              <a:cs typeface="Arial" charset="0"/>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600" dirty="0">
                <a:solidFill>
                  <a:srgbClr val="000000"/>
                </a:solidFill>
                <a:latin typeface="Perpetua" pitchFamily="18" charset="0"/>
                <a:cs typeface="Arial" charset="0"/>
              </a:rPr>
              <a:t>Concepts such as achievement or esteem may have different meanings in other countries</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600" dirty="0">
                <a:latin typeface="Perpetua" pitchFamily="18" charset="0"/>
                <a:cs typeface="Arial" charset="0"/>
              </a:rPr>
              <a:t>Studies on the meaning of work indicate considerable cross-cultural differences </a:t>
            </a:r>
          </a:p>
          <a:p>
            <a:pPr marL="273050" indent="-273050" eaLnBrk="1" hangingPunct="1">
              <a:lnSpc>
                <a:spcPct val="80000"/>
              </a:lnSpc>
              <a:spcBef>
                <a:spcPts val="575"/>
              </a:spcBef>
              <a:buClr>
                <a:schemeClr val="accent1"/>
              </a:buClr>
              <a:buSzPct val="85000"/>
              <a:buFont typeface="Wingdings 2" pitchFamily="18" charset="2"/>
              <a:buChar char=""/>
              <a:defRPr/>
            </a:pPr>
            <a:endParaRPr lang="en-US" altLang="en-US" sz="2600" dirty="0">
              <a:solidFill>
                <a:srgbClr val="000000"/>
              </a:solidFill>
              <a:latin typeface="Perpetua" pitchFamily="18" charset="0"/>
              <a:cs typeface="Arial" charset="0"/>
            </a:endParaRPr>
          </a:p>
        </p:txBody>
      </p:sp>
      <p:sp>
        <p:nvSpPr>
          <p:cNvPr id="7" name="Title 1">
            <a:extLst>
              <a:ext uri="{FF2B5EF4-FFF2-40B4-BE49-F238E27FC236}">
                <a16:creationId xmlns:a16="http://schemas.microsoft.com/office/drawing/2014/main" id="{AFFE47BE-C6FD-493E-9608-8D28743FE83B}"/>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Conclusions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Slide Number Placeholder 2">
            <a:extLst>
              <a:ext uri="{FF2B5EF4-FFF2-40B4-BE49-F238E27FC236}">
                <a16:creationId xmlns:a16="http://schemas.microsoft.com/office/drawing/2014/main" id="{93B6854D-55F6-4E3C-8B6C-ADA861A8D2A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81E0260E-533D-412B-905F-DEE7D1388A31}" type="slidenum">
              <a:rPr lang="en-US" altLang="en-US">
                <a:solidFill>
                  <a:srgbClr val="FFFFFF"/>
                </a:solidFill>
                <a:latin typeface="Franklin Gothic Book" panose="020B0503020102020204" pitchFamily="34" charset="0"/>
              </a:rPr>
              <a:pPr/>
              <a:t>35</a:t>
            </a:fld>
            <a:endParaRPr lang="en-US" altLang="en-US">
              <a:solidFill>
                <a:srgbClr val="FFFFFF"/>
              </a:solidFill>
              <a:latin typeface="Franklin Gothic Book" panose="020B0503020102020204" pitchFamily="34" charset="0"/>
            </a:endParaRPr>
          </a:p>
        </p:txBody>
      </p:sp>
      <p:sp>
        <p:nvSpPr>
          <p:cNvPr id="4" name="Title 1">
            <a:extLst>
              <a:ext uri="{FF2B5EF4-FFF2-40B4-BE49-F238E27FC236}">
                <a16:creationId xmlns:a16="http://schemas.microsoft.com/office/drawing/2014/main" id="{43427E8D-AA49-4FCD-BCF4-CF2365C221C3}"/>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Conclusions</a:t>
            </a:r>
          </a:p>
        </p:txBody>
      </p:sp>
      <p:sp>
        <p:nvSpPr>
          <p:cNvPr id="5" name="Content Placeholder 2">
            <a:extLst>
              <a:ext uri="{FF2B5EF4-FFF2-40B4-BE49-F238E27FC236}">
                <a16:creationId xmlns:a16="http://schemas.microsoft.com/office/drawing/2014/main" id="{1840691E-BA77-421D-8544-D9776156F61D}"/>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eaLnBrk="1" hangingPunct="1">
              <a:lnSpc>
                <a:spcPct val="80000"/>
              </a:lnSpc>
              <a:spcBef>
                <a:spcPts val="575"/>
              </a:spcBef>
              <a:buClr>
                <a:schemeClr val="accent1"/>
              </a:buClr>
              <a:buSzPct val="85000"/>
              <a:buFont typeface="Wingdings 2" pitchFamily="18" charset="2"/>
              <a:buChar char=""/>
              <a:defRPr/>
            </a:pPr>
            <a:endParaRPr lang="en-US" altLang="en-US" sz="2600">
              <a:solidFill>
                <a:srgbClr val="000000"/>
              </a:solidFill>
              <a:latin typeface="Perpetua" pitchFamily="18" charset="0"/>
              <a:cs typeface="Arial" charset="0"/>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latin typeface="Perpetua" pitchFamily="18" charset="0"/>
                <a:cs typeface="Arial" charset="0"/>
              </a:rPr>
              <a:t>Hofstede’s power distance, uncertainty avoidance, individualism, and masculinity  explain the cultural contexts of motviation</a:t>
            </a:r>
            <a:endParaRPr lang="en-US" altLang="en-US" sz="2600">
              <a:solidFill>
                <a:srgbClr val="000000"/>
              </a:solidFill>
              <a:latin typeface="Perpetua" pitchFamily="18" charset="0"/>
              <a:cs typeface="Arial" charset="0"/>
              <a:sym typeface="Wingdings" pitchFamily="2" charset="2"/>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cs typeface="Arial" charset="0"/>
                <a:sym typeface="Wingdings" pitchFamily="2" charset="2"/>
              </a:rPr>
              <a:t>Incentives/rewards are contingent on culture as is leadership style</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latin typeface="Perpetua" pitchFamily="18" charset="0"/>
                <a:cs typeface="Arial" charset="0"/>
              </a:rPr>
              <a:t>The challenge is to decide what is effective leadership in different international or mixed-culture situations. </a:t>
            </a:r>
            <a:endParaRPr lang="en-US" altLang="en-US" sz="2600">
              <a:solidFill>
                <a:srgbClr val="000000"/>
              </a:solidFill>
              <a:latin typeface="Perpetua" pitchFamily="18" charset="0"/>
              <a:cs typeface="Arial" charset="0"/>
              <a:sym typeface="Wingdings" pitchFamily="2" charset="2"/>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cs typeface="Arial" charset="0"/>
                <a:sym typeface="Wingdings" pitchFamily="2" charset="2"/>
              </a:rPr>
              <a:t>JVs are complex situations for cross-cultural leadership</a:t>
            </a:r>
            <a:endParaRPr lang="en-US" altLang="en-US" sz="2800">
              <a:solidFill>
                <a:srgbClr val="000000"/>
              </a:solidFill>
              <a:latin typeface="Perpetua" pitchFamily="18" charset="0"/>
              <a:cs typeface="Arial"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p:txBody>
          <a:bodyPr/>
          <a:lstStyle/>
          <a:p>
            <a:pPr marL="0" indent="0">
              <a:lnSpc>
                <a:spcPct val="107000"/>
              </a:lnSpc>
              <a:spcAft>
                <a:spcPts val="800"/>
              </a:spcAft>
              <a:buNone/>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Chapter 11: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1800"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Deresky</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 (2017). International management. Harlow, Essex: Pearson.</a:t>
            </a:r>
          </a:p>
          <a:p>
            <a:endParaRPr lang="en-GB" sz="1800" i="1" dirty="0">
              <a:solidFill>
                <a:srgbClr val="000000"/>
              </a:solidFill>
              <a:latin typeface="Times New Roman" panose="02020603050405020304" pitchFamily="18" charset="0"/>
              <a:cs typeface="Times New Roman" panose="02020603050405020304" pitchFamily="18" charset="0"/>
            </a:endParaRPr>
          </a:p>
          <a:p>
            <a:pPr marL="0" indent="0">
              <a:buNone/>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Section 2: unit 8,9,10 </a:t>
            </a:r>
          </a:p>
          <a:p>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Dignen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B., McMaster, I. (2013).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Collins Effective International Business Communication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London: Collins</a:t>
            </a:r>
          </a:p>
          <a:p>
            <a:endParaRPr lang="en-US" dirty="0"/>
          </a:p>
        </p:txBody>
      </p:sp>
    </p:spTree>
    <p:extLst>
      <p:ext uri="{BB962C8B-B14F-4D97-AF65-F5344CB8AC3E}">
        <p14:creationId xmlns:p14="http://schemas.microsoft.com/office/powerpoint/2010/main" val="42144929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4156</Words>
  <Application>Microsoft Office PowerPoint</Application>
  <PresentationFormat>On-screen Show (4:3)</PresentationFormat>
  <Paragraphs>385</Paragraphs>
  <Slides>36</Slides>
  <Notes>29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36</vt:i4>
      </vt:variant>
    </vt:vector>
  </HeadingPairs>
  <TitlesOfParts>
    <vt:vector size="46" baseType="lpstr">
      <vt:lpstr>MS PGothic</vt:lpstr>
      <vt:lpstr>Myriad Pro</vt:lpstr>
      <vt:lpstr>Arial</vt:lpstr>
      <vt:lpstr>Arial Rounded MT Bold</vt:lpstr>
      <vt:lpstr>Calibri</vt:lpstr>
      <vt:lpstr>Franklin Gothic Book</vt:lpstr>
      <vt:lpstr>Perpetua</vt:lpstr>
      <vt:lpstr>Times New Roman</vt:lpstr>
      <vt:lpstr>Wingdings 2</vt:lpstr>
      <vt:lpstr>20140311PresentationUWTSDTemplate</vt:lpstr>
      <vt:lpstr>International Business Communications   Week 9: People and management </vt:lpstr>
      <vt:lpstr>PowerPoint Presentation</vt:lpstr>
      <vt:lpstr>Learning Goals</vt:lpstr>
      <vt:lpstr>Learning Goals</vt:lpstr>
      <vt:lpstr>Opening Profile: The EU Business Leader—Myth or Reality?</vt:lpstr>
      <vt:lpstr>PowerPoint Presentation</vt:lpstr>
      <vt:lpstr>Cross-Cultural Research on Motivation</vt:lpstr>
      <vt:lpstr>Cross-Cultural Research on Motivation</vt:lpstr>
      <vt:lpstr>The Meaning of Work (MOW)</vt:lpstr>
      <vt:lpstr>The Islamic Work Ethic</vt:lpstr>
      <vt:lpstr>The Needs Hierarchy in the  International Context</vt:lpstr>
      <vt:lpstr>The Needs Hierarchy in the  International Context</vt:lpstr>
      <vt:lpstr>Comparative Management in Focus: Motivation in Mexico</vt:lpstr>
      <vt:lpstr>Comparative Management in Focus: Motivation in Mexico</vt:lpstr>
      <vt:lpstr>Conflicting Motivational Techniques in Western-Russian Joint Ventures</vt:lpstr>
      <vt:lpstr>PowerPoint Presentation</vt:lpstr>
      <vt:lpstr>The Role of Culture in Job Motivation</vt:lpstr>
      <vt:lpstr>Reward Systems</vt:lpstr>
      <vt:lpstr>The Global Leader’s Role and Environment</vt:lpstr>
      <vt:lpstr>The Global Mindset of Successful Leaders</vt:lpstr>
      <vt:lpstr>PowerPoint Presentation</vt:lpstr>
      <vt:lpstr>PowerPoint Presentation</vt:lpstr>
      <vt:lpstr>PowerPoint Presentation</vt:lpstr>
      <vt:lpstr>Management in Action: Leadership  in a Digital World</vt:lpstr>
      <vt:lpstr>Cross-Cultural Research in Leadership</vt:lpstr>
      <vt:lpstr>Culturally Contingent Beliefs Regarding Effective Leadership Style</vt:lpstr>
      <vt:lpstr>Leadership Status and Influence differences Across Cultures</vt:lpstr>
      <vt:lpstr>The Universal Facilitators of  Leadership Effectiveness</vt:lpstr>
      <vt:lpstr>Universal Impediments to  Leadership Effectiveness</vt:lpstr>
      <vt:lpstr>Culturally Contingent Endorsement of Leader Attributes</vt:lpstr>
      <vt:lpstr>The Culture Contingency in the Leadership Process: An Integrative Model</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Afzal Munna</cp:lastModifiedBy>
  <cp:revision>14</cp:revision>
  <dcterms:created xsi:type="dcterms:W3CDTF">2015-04-14T15:21:28Z</dcterms:created>
  <dcterms:modified xsi:type="dcterms:W3CDTF">2026-10-25T15:10:36Z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