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4"/>
  </p:sldMasterIdLst>
  <p:notesMasterIdLst>
    <p:notesMasterId r:id="rId17"/>
  </p:notesMasterIdLst>
  <p:sldIdLst>
    <p:sldId id="256" r:id="rId5"/>
    <p:sldId id="257" r:id="rId6"/>
    <p:sldId id="258" r:id="rId7"/>
    <p:sldId id="259" r:id="rId8"/>
    <p:sldId id="260" r:id="rId9"/>
    <p:sldId id="262" r:id="rId10"/>
    <p:sldId id="267" r:id="rId11"/>
    <p:sldId id="268" r:id="rId12"/>
    <p:sldId id="264" r:id="rId13"/>
    <p:sldId id="265" r:id="rId14"/>
    <p:sldId id="269" r:id="rId15"/>
    <p:sldId id="266"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C007B3-80BE-4915-8C06-6328C3EA1091}" v="18" dt="2026-07-12T09:33:39.8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5026" autoAdjust="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7A8509-395E-4923-8ADF-D6C90BF8CB75}" type="doc">
      <dgm:prSet loTypeId="urn:microsoft.com/office/officeart/2005/8/layout/hProcess9" loCatId="process" qsTypeId="urn:microsoft.com/office/officeart/2005/8/quickstyle/simple1" qsCatId="simple" csTypeId="urn:microsoft.com/office/officeart/2005/8/colors/colorful2" csCatId="colorful" phldr="1"/>
      <dgm:spPr/>
      <dgm:t>
        <a:bodyPr/>
        <a:lstStyle/>
        <a:p>
          <a:endParaRPr lang="en-IN"/>
        </a:p>
      </dgm:t>
    </dgm:pt>
    <dgm:pt modelId="{2633D0D0-5C3E-4D15-8CDD-86E4FD768E2B}">
      <dgm:prSet custT="1"/>
      <dgm:spPr>
        <a:solidFill>
          <a:schemeClr val="tx2">
            <a:lumMod val="40000"/>
            <a:lumOff val="60000"/>
          </a:schemeClr>
        </a:solidFill>
      </dgm:spPr>
      <dgm:t>
        <a:bodyPr/>
        <a:lstStyle/>
        <a:p>
          <a:pPr algn="just" rtl="0">
            <a:lnSpc>
              <a:spcPct val="150000"/>
            </a:lnSpc>
          </a:pPr>
          <a:r>
            <a:rPr lang="en-GB" sz="1400" dirty="0">
              <a:solidFill>
                <a:schemeClr val="tx1"/>
              </a:solidFill>
              <a:latin typeface="Arial" panose="020B0604020202020204" pitchFamily="34" charset="0"/>
              <a:cs typeface="Arial" panose="020B0604020202020204" pitchFamily="34" charset="0"/>
            </a:rPr>
            <a:t>The presentation is about to attain a thorough understanding of the problems that are affecting the sales of Basil’s bakery.</a:t>
          </a:r>
          <a:endParaRPr lang="en-IN" sz="1400" dirty="0">
            <a:solidFill>
              <a:schemeClr val="tx1"/>
            </a:solidFill>
            <a:latin typeface="Arial" panose="020B0604020202020204" pitchFamily="34" charset="0"/>
            <a:cs typeface="Arial" panose="020B0604020202020204" pitchFamily="34" charset="0"/>
          </a:endParaRPr>
        </a:p>
      </dgm:t>
    </dgm:pt>
    <dgm:pt modelId="{F75C4DED-A856-4F70-9481-6A93C3A56A26}" type="parTrans" cxnId="{C0511140-52F0-40C7-B414-580F1E394DEA}">
      <dgm:prSet/>
      <dgm:spPr/>
      <dgm:t>
        <a:bodyPr/>
        <a:lstStyle/>
        <a:p>
          <a:endParaRPr lang="en-IN"/>
        </a:p>
      </dgm:t>
    </dgm:pt>
    <dgm:pt modelId="{FAD5083E-0325-4F73-A86C-E0F6B15C4861}" type="sibTrans" cxnId="{C0511140-52F0-40C7-B414-580F1E394DEA}">
      <dgm:prSet/>
      <dgm:spPr/>
      <dgm:t>
        <a:bodyPr/>
        <a:lstStyle/>
        <a:p>
          <a:endParaRPr lang="en-IN"/>
        </a:p>
      </dgm:t>
    </dgm:pt>
    <dgm:pt modelId="{DCB06743-E7C6-40E8-BE34-058443F9435B}">
      <dgm:prSet custT="1"/>
      <dgm:spPr>
        <a:solidFill>
          <a:schemeClr val="accent2">
            <a:lumMod val="20000"/>
            <a:lumOff val="80000"/>
          </a:schemeClr>
        </a:solidFill>
      </dgm:spPr>
      <dgm:t>
        <a:bodyPr/>
        <a:lstStyle/>
        <a:p>
          <a:pPr algn="just" rtl="0">
            <a:lnSpc>
              <a:spcPct val="150000"/>
            </a:lnSpc>
          </a:pPr>
          <a:r>
            <a:rPr lang="en-GB" sz="1400" dirty="0">
              <a:solidFill>
                <a:schemeClr val="tx1"/>
              </a:solidFill>
              <a:latin typeface="Arial" panose="020B0604020202020204" pitchFamily="34" charset="0"/>
              <a:cs typeface="Arial" panose="020B0604020202020204" pitchFamily="34" charset="0"/>
            </a:rPr>
            <a:t>The study discusses the concepts of 5W2H model, PESTLE Analysis and Fishbone Diagram to identify the factors that affect the sales rate of Basil’s bakery. </a:t>
          </a:r>
          <a:endParaRPr lang="en-IN" sz="1400" dirty="0">
            <a:solidFill>
              <a:schemeClr val="tx1"/>
            </a:solidFill>
            <a:latin typeface="Arial" panose="020B0604020202020204" pitchFamily="34" charset="0"/>
            <a:cs typeface="Arial" panose="020B0604020202020204" pitchFamily="34" charset="0"/>
          </a:endParaRPr>
        </a:p>
      </dgm:t>
    </dgm:pt>
    <dgm:pt modelId="{266A91F8-A999-4250-A7CA-9A7A4AE7D454}" type="parTrans" cxnId="{83A273E3-FE66-4656-A916-0EE537074063}">
      <dgm:prSet/>
      <dgm:spPr/>
      <dgm:t>
        <a:bodyPr/>
        <a:lstStyle/>
        <a:p>
          <a:endParaRPr lang="en-IN"/>
        </a:p>
      </dgm:t>
    </dgm:pt>
    <dgm:pt modelId="{B19B7736-17C0-4C36-AB5A-224BF94E5650}" type="sibTrans" cxnId="{83A273E3-FE66-4656-A916-0EE537074063}">
      <dgm:prSet/>
      <dgm:spPr/>
      <dgm:t>
        <a:bodyPr/>
        <a:lstStyle/>
        <a:p>
          <a:endParaRPr lang="en-IN"/>
        </a:p>
      </dgm:t>
    </dgm:pt>
    <dgm:pt modelId="{2D81F2D4-4784-45FB-A657-10BF06B094DF}" type="pres">
      <dgm:prSet presAssocID="{317A8509-395E-4923-8ADF-D6C90BF8CB75}" presName="CompostProcess" presStyleCnt="0">
        <dgm:presLayoutVars>
          <dgm:dir/>
          <dgm:resizeHandles val="exact"/>
        </dgm:presLayoutVars>
      </dgm:prSet>
      <dgm:spPr/>
    </dgm:pt>
    <dgm:pt modelId="{17B82838-2992-4116-809E-BA22BC933DF7}" type="pres">
      <dgm:prSet presAssocID="{317A8509-395E-4923-8ADF-D6C90BF8CB75}" presName="arrow" presStyleLbl="bgShp" presStyleIdx="0" presStyleCnt="1"/>
      <dgm:spPr/>
    </dgm:pt>
    <dgm:pt modelId="{97ADD784-F873-40A8-8856-7CC7BFB8FFC2}" type="pres">
      <dgm:prSet presAssocID="{317A8509-395E-4923-8ADF-D6C90BF8CB75}" presName="linearProcess" presStyleCnt="0"/>
      <dgm:spPr/>
    </dgm:pt>
    <dgm:pt modelId="{B5AA1066-A71A-4F9A-BBBA-9434F6CAB45B}" type="pres">
      <dgm:prSet presAssocID="{2633D0D0-5C3E-4D15-8CDD-86E4FD768E2B}" presName="textNode" presStyleLbl="node1" presStyleIdx="0" presStyleCnt="2">
        <dgm:presLayoutVars>
          <dgm:bulletEnabled val="1"/>
        </dgm:presLayoutVars>
      </dgm:prSet>
      <dgm:spPr/>
    </dgm:pt>
    <dgm:pt modelId="{857403F4-7FC1-4D96-B08E-A9338D7E2A6E}" type="pres">
      <dgm:prSet presAssocID="{FAD5083E-0325-4F73-A86C-E0F6B15C4861}" presName="sibTrans" presStyleCnt="0"/>
      <dgm:spPr/>
    </dgm:pt>
    <dgm:pt modelId="{0E8716D8-597D-4C0B-B663-16F8EBAEC90F}" type="pres">
      <dgm:prSet presAssocID="{DCB06743-E7C6-40E8-BE34-058443F9435B}" presName="textNode" presStyleLbl="node1" presStyleIdx="1" presStyleCnt="2">
        <dgm:presLayoutVars>
          <dgm:bulletEnabled val="1"/>
        </dgm:presLayoutVars>
      </dgm:prSet>
      <dgm:spPr/>
    </dgm:pt>
  </dgm:ptLst>
  <dgm:cxnLst>
    <dgm:cxn modelId="{B902F934-C9A4-4A91-8B16-384CD18BD193}" type="presOf" srcId="{2633D0D0-5C3E-4D15-8CDD-86E4FD768E2B}" destId="{B5AA1066-A71A-4F9A-BBBA-9434F6CAB45B}" srcOrd="0" destOrd="0" presId="urn:microsoft.com/office/officeart/2005/8/layout/hProcess9"/>
    <dgm:cxn modelId="{C0511140-52F0-40C7-B414-580F1E394DEA}" srcId="{317A8509-395E-4923-8ADF-D6C90BF8CB75}" destId="{2633D0D0-5C3E-4D15-8CDD-86E4FD768E2B}" srcOrd="0" destOrd="0" parTransId="{F75C4DED-A856-4F70-9481-6A93C3A56A26}" sibTransId="{FAD5083E-0325-4F73-A86C-E0F6B15C4861}"/>
    <dgm:cxn modelId="{C2686949-CA2E-4F05-9B09-37B2E50409B5}" type="presOf" srcId="{DCB06743-E7C6-40E8-BE34-058443F9435B}" destId="{0E8716D8-597D-4C0B-B663-16F8EBAEC90F}" srcOrd="0" destOrd="0" presId="urn:microsoft.com/office/officeart/2005/8/layout/hProcess9"/>
    <dgm:cxn modelId="{C1025E4C-3AE9-49ED-A252-371082F39F27}" type="presOf" srcId="{317A8509-395E-4923-8ADF-D6C90BF8CB75}" destId="{2D81F2D4-4784-45FB-A657-10BF06B094DF}" srcOrd="0" destOrd="0" presId="urn:microsoft.com/office/officeart/2005/8/layout/hProcess9"/>
    <dgm:cxn modelId="{83A273E3-FE66-4656-A916-0EE537074063}" srcId="{317A8509-395E-4923-8ADF-D6C90BF8CB75}" destId="{DCB06743-E7C6-40E8-BE34-058443F9435B}" srcOrd="1" destOrd="0" parTransId="{266A91F8-A999-4250-A7CA-9A7A4AE7D454}" sibTransId="{B19B7736-17C0-4C36-AB5A-224BF94E5650}"/>
    <dgm:cxn modelId="{48558303-1E95-4276-B92B-0E8743BD035F}" type="presParOf" srcId="{2D81F2D4-4784-45FB-A657-10BF06B094DF}" destId="{17B82838-2992-4116-809E-BA22BC933DF7}" srcOrd="0" destOrd="0" presId="urn:microsoft.com/office/officeart/2005/8/layout/hProcess9"/>
    <dgm:cxn modelId="{7A1A54EA-E787-4E5E-929E-099941E14C1C}" type="presParOf" srcId="{2D81F2D4-4784-45FB-A657-10BF06B094DF}" destId="{97ADD784-F873-40A8-8856-7CC7BFB8FFC2}" srcOrd="1" destOrd="0" presId="urn:microsoft.com/office/officeart/2005/8/layout/hProcess9"/>
    <dgm:cxn modelId="{E71AE9F2-B53B-4842-BB8C-4691058B4271}" type="presParOf" srcId="{97ADD784-F873-40A8-8856-7CC7BFB8FFC2}" destId="{B5AA1066-A71A-4F9A-BBBA-9434F6CAB45B}" srcOrd="0" destOrd="0" presId="urn:microsoft.com/office/officeart/2005/8/layout/hProcess9"/>
    <dgm:cxn modelId="{79887280-B2FE-40EC-8A37-36EE05EA4A38}" type="presParOf" srcId="{97ADD784-F873-40A8-8856-7CC7BFB8FFC2}" destId="{857403F4-7FC1-4D96-B08E-A9338D7E2A6E}" srcOrd="1" destOrd="0" presId="urn:microsoft.com/office/officeart/2005/8/layout/hProcess9"/>
    <dgm:cxn modelId="{5AE9CADA-7B05-4B21-B0B3-D0C6ED2967C6}" type="presParOf" srcId="{97ADD784-F873-40A8-8856-7CC7BFB8FFC2}" destId="{0E8716D8-597D-4C0B-B663-16F8EBAEC90F}" srcOrd="2"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E51633-092E-44D6-8E45-12248FF5A50E}"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IN"/>
        </a:p>
      </dgm:t>
    </dgm:pt>
    <dgm:pt modelId="{8DA6EFB8-C1A2-40E5-AF88-51455D9D005B}">
      <dgm:prSet custT="1">
        <dgm:style>
          <a:lnRef idx="2">
            <a:schemeClr val="accent5"/>
          </a:lnRef>
          <a:fillRef idx="1">
            <a:schemeClr val="lt1"/>
          </a:fillRef>
          <a:effectRef idx="0">
            <a:schemeClr val="accent5"/>
          </a:effectRef>
          <a:fontRef idx="minor">
            <a:schemeClr val="dk1"/>
          </a:fontRef>
        </dgm:style>
      </dgm:prSet>
      <dgm:spPr>
        <a:solidFill>
          <a:schemeClr val="accent2">
            <a:lumMod val="20000"/>
            <a:lumOff val="80000"/>
          </a:schemeClr>
        </a:solidFill>
        <a:ln>
          <a:noFill/>
        </a:ln>
      </dgm:spPr>
      <dgm:t>
        <a:bodyPr/>
        <a:lstStyle/>
        <a:p>
          <a:pPr algn="just" rtl="0">
            <a:lnSpc>
              <a:spcPct val="150000"/>
            </a:lnSpc>
          </a:pPr>
          <a:r>
            <a:rPr lang="en-GB" sz="1400">
              <a:solidFill>
                <a:schemeClr val="tx1"/>
              </a:solidFill>
              <a:latin typeface="Arial" panose="020B0604020202020204" pitchFamily="34" charset="0"/>
              <a:cs typeface="Arial" panose="020B0604020202020204" pitchFamily="34" charset="0"/>
            </a:rPr>
            <a:t>Basil’s bakery was founded in 2015 in a shopping retail park in Coventry, UK. </a:t>
          </a:r>
          <a:endParaRPr lang="en-IN" sz="1400">
            <a:solidFill>
              <a:schemeClr val="tx1"/>
            </a:solidFill>
            <a:latin typeface="Arial" panose="020B0604020202020204" pitchFamily="34" charset="0"/>
            <a:cs typeface="Arial" panose="020B0604020202020204" pitchFamily="34" charset="0"/>
          </a:endParaRPr>
        </a:p>
      </dgm:t>
    </dgm:pt>
    <dgm:pt modelId="{554265BB-C225-4198-AE4B-E8363653F648}" type="parTrans" cxnId="{220D36EC-1D31-4762-827A-8FF12C76F998}">
      <dgm:prSet/>
      <dgm:spPr/>
      <dgm:t>
        <a:bodyPr/>
        <a:lstStyle/>
        <a:p>
          <a:endParaRPr lang="en-IN"/>
        </a:p>
      </dgm:t>
    </dgm:pt>
    <dgm:pt modelId="{DE5B1290-750E-4B7C-823F-958857D31391}" type="sibTrans" cxnId="{220D36EC-1D31-4762-827A-8FF12C76F998}">
      <dgm:prSet/>
      <dgm:spPr/>
      <dgm:t>
        <a:bodyPr/>
        <a:lstStyle/>
        <a:p>
          <a:endParaRPr lang="en-IN"/>
        </a:p>
      </dgm:t>
    </dgm:pt>
    <dgm:pt modelId="{E0309523-9D82-43F8-A9E1-EED7734A91B8}">
      <dgm:prSet custT="1"/>
      <dgm:spPr>
        <a:solidFill>
          <a:schemeClr val="bg2">
            <a:lumMod val="75000"/>
          </a:schemeClr>
        </a:solidFill>
      </dgm:spPr>
      <dgm:t>
        <a:bodyPr/>
        <a:lstStyle/>
        <a:p>
          <a:pPr algn="just" rtl="0">
            <a:lnSpc>
              <a:spcPct val="150000"/>
            </a:lnSpc>
          </a:pPr>
          <a:r>
            <a:rPr lang="en-GB" sz="1400" dirty="0">
              <a:solidFill>
                <a:schemeClr val="tx1"/>
              </a:solidFill>
              <a:latin typeface="Arial" panose="020B0604020202020204" pitchFamily="34" charset="0"/>
              <a:cs typeface="Arial" panose="020B0604020202020204" pitchFamily="34" charset="0"/>
            </a:rPr>
            <a:t>Basil is an accomplished artisan baker, who owns the bakery.</a:t>
          </a:r>
          <a:endParaRPr lang="en-IN" sz="1400" dirty="0">
            <a:solidFill>
              <a:schemeClr val="tx1"/>
            </a:solidFill>
            <a:latin typeface="Arial" panose="020B0604020202020204" pitchFamily="34" charset="0"/>
            <a:cs typeface="Arial" panose="020B0604020202020204" pitchFamily="34" charset="0"/>
          </a:endParaRPr>
        </a:p>
      </dgm:t>
    </dgm:pt>
    <dgm:pt modelId="{6FC1B127-99BD-42AA-A410-93839A93BD86}" type="parTrans" cxnId="{793C8C8D-D3B8-4D21-B123-832E9D9F5385}">
      <dgm:prSet/>
      <dgm:spPr/>
      <dgm:t>
        <a:bodyPr/>
        <a:lstStyle/>
        <a:p>
          <a:endParaRPr lang="en-IN"/>
        </a:p>
      </dgm:t>
    </dgm:pt>
    <dgm:pt modelId="{27E9AF3D-477C-4503-81A9-B4A9EEBFEB2D}" type="sibTrans" cxnId="{793C8C8D-D3B8-4D21-B123-832E9D9F5385}">
      <dgm:prSet/>
      <dgm:spPr/>
      <dgm:t>
        <a:bodyPr/>
        <a:lstStyle/>
        <a:p>
          <a:endParaRPr lang="en-IN"/>
        </a:p>
      </dgm:t>
    </dgm:pt>
    <dgm:pt modelId="{F68E819D-67CB-4F77-A76E-147A858B1466}">
      <dgm:prSet custT="1"/>
      <dgm:spPr>
        <a:solidFill>
          <a:schemeClr val="accent2">
            <a:lumMod val="20000"/>
            <a:lumOff val="80000"/>
          </a:schemeClr>
        </a:solidFill>
      </dgm:spPr>
      <dgm:t>
        <a:bodyPr/>
        <a:lstStyle/>
        <a:p>
          <a:pPr algn="just" rtl="0">
            <a:lnSpc>
              <a:spcPct val="150000"/>
            </a:lnSpc>
          </a:pPr>
          <a:r>
            <a:rPr lang="en-GB" sz="1400" dirty="0">
              <a:solidFill>
                <a:schemeClr val="tx1"/>
              </a:solidFill>
              <a:latin typeface="Arial" panose="020B0604020202020204" pitchFamily="34" charset="0"/>
              <a:cs typeface="Arial" panose="020B0604020202020204" pitchFamily="34" charset="0"/>
            </a:rPr>
            <a:t>The bakery sells styled cakes, pastries, and breads.</a:t>
          </a:r>
          <a:endParaRPr lang="en-IN" sz="1400" dirty="0">
            <a:solidFill>
              <a:schemeClr val="tx1"/>
            </a:solidFill>
            <a:latin typeface="Arial" panose="020B0604020202020204" pitchFamily="34" charset="0"/>
            <a:cs typeface="Arial" panose="020B0604020202020204" pitchFamily="34" charset="0"/>
          </a:endParaRPr>
        </a:p>
      </dgm:t>
    </dgm:pt>
    <dgm:pt modelId="{35411CFB-C264-4675-A0FB-B2F421218766}" type="parTrans" cxnId="{A549AD83-767F-4A54-BFA7-DAE3E8D9D5E2}">
      <dgm:prSet/>
      <dgm:spPr/>
      <dgm:t>
        <a:bodyPr/>
        <a:lstStyle/>
        <a:p>
          <a:endParaRPr lang="en-IN"/>
        </a:p>
      </dgm:t>
    </dgm:pt>
    <dgm:pt modelId="{A8FEF92D-9EAE-487C-A61B-9C7351E5CDC3}" type="sibTrans" cxnId="{A549AD83-767F-4A54-BFA7-DAE3E8D9D5E2}">
      <dgm:prSet/>
      <dgm:spPr/>
      <dgm:t>
        <a:bodyPr/>
        <a:lstStyle/>
        <a:p>
          <a:endParaRPr lang="en-IN"/>
        </a:p>
      </dgm:t>
    </dgm:pt>
    <dgm:pt modelId="{1F9F9AF5-307C-4778-8B84-E2B0E663D161}">
      <dgm:prSet custT="1"/>
      <dgm:spPr>
        <a:solidFill>
          <a:schemeClr val="tx2">
            <a:lumMod val="40000"/>
            <a:lumOff val="60000"/>
          </a:schemeClr>
        </a:solidFill>
      </dgm:spPr>
      <dgm:t>
        <a:bodyPr/>
        <a:lstStyle/>
        <a:p>
          <a:pPr algn="just" rtl="0">
            <a:lnSpc>
              <a:spcPct val="150000"/>
            </a:lnSpc>
          </a:pPr>
          <a:r>
            <a:rPr lang="en-GB" sz="1400" dirty="0">
              <a:solidFill>
                <a:schemeClr val="tx1"/>
              </a:solidFill>
              <a:latin typeface="Arial" panose="020B0604020202020204" pitchFamily="34" charset="0"/>
              <a:cs typeface="Arial" panose="020B0604020202020204" pitchFamily="34" charset="0"/>
            </a:rPr>
            <a:t>In the last 10 years, the annual sales figure increased year-on-year, however the footfall and sales decreased from 2020.   </a:t>
          </a:r>
          <a:endParaRPr lang="en-IN" sz="1400" dirty="0">
            <a:solidFill>
              <a:schemeClr val="tx1"/>
            </a:solidFill>
            <a:latin typeface="Arial" panose="020B0604020202020204" pitchFamily="34" charset="0"/>
            <a:cs typeface="Arial" panose="020B0604020202020204" pitchFamily="34" charset="0"/>
          </a:endParaRPr>
        </a:p>
      </dgm:t>
    </dgm:pt>
    <dgm:pt modelId="{97B4D841-399C-42C0-85F2-56FE86F4720E}" type="parTrans" cxnId="{AC0AB0CA-3C65-483C-AB73-6236FAF963DA}">
      <dgm:prSet/>
      <dgm:spPr/>
      <dgm:t>
        <a:bodyPr/>
        <a:lstStyle/>
        <a:p>
          <a:endParaRPr lang="en-IN"/>
        </a:p>
      </dgm:t>
    </dgm:pt>
    <dgm:pt modelId="{F7F83985-9276-440F-B0E0-35D898DB8D61}" type="sibTrans" cxnId="{AC0AB0CA-3C65-483C-AB73-6236FAF963DA}">
      <dgm:prSet/>
      <dgm:spPr/>
      <dgm:t>
        <a:bodyPr/>
        <a:lstStyle/>
        <a:p>
          <a:endParaRPr lang="en-IN"/>
        </a:p>
      </dgm:t>
    </dgm:pt>
    <dgm:pt modelId="{3864609A-B7E2-4CFF-9035-0C145368A5CB}" type="pres">
      <dgm:prSet presAssocID="{41E51633-092E-44D6-8E45-12248FF5A50E}" presName="Name0" presStyleCnt="0">
        <dgm:presLayoutVars>
          <dgm:chMax val="7"/>
          <dgm:chPref val="7"/>
          <dgm:dir/>
        </dgm:presLayoutVars>
      </dgm:prSet>
      <dgm:spPr/>
    </dgm:pt>
    <dgm:pt modelId="{A58EAC3E-25A7-4B50-BFB8-15E3496B773E}" type="pres">
      <dgm:prSet presAssocID="{41E51633-092E-44D6-8E45-12248FF5A50E}" presName="Name1" presStyleCnt="0"/>
      <dgm:spPr/>
    </dgm:pt>
    <dgm:pt modelId="{252D9AFA-ECBD-4CA2-B934-6CCE8B8CA5FC}" type="pres">
      <dgm:prSet presAssocID="{41E51633-092E-44D6-8E45-12248FF5A50E}" presName="cycle" presStyleCnt="0"/>
      <dgm:spPr/>
    </dgm:pt>
    <dgm:pt modelId="{A87AD995-F462-4AA5-A09A-EA2ED64D59D6}" type="pres">
      <dgm:prSet presAssocID="{41E51633-092E-44D6-8E45-12248FF5A50E}" presName="srcNode" presStyleLbl="node1" presStyleIdx="0" presStyleCnt="4"/>
      <dgm:spPr/>
    </dgm:pt>
    <dgm:pt modelId="{AA706B41-CF88-4B9A-B363-59289167C587}" type="pres">
      <dgm:prSet presAssocID="{41E51633-092E-44D6-8E45-12248FF5A50E}" presName="conn" presStyleLbl="parChTrans1D2" presStyleIdx="0" presStyleCnt="1"/>
      <dgm:spPr/>
    </dgm:pt>
    <dgm:pt modelId="{B6E9996E-DA56-4ED4-AF84-4C9A3B70E19C}" type="pres">
      <dgm:prSet presAssocID="{41E51633-092E-44D6-8E45-12248FF5A50E}" presName="extraNode" presStyleLbl="node1" presStyleIdx="0" presStyleCnt="4"/>
      <dgm:spPr/>
    </dgm:pt>
    <dgm:pt modelId="{4845872E-4A30-4E95-A316-335E5EE9BB65}" type="pres">
      <dgm:prSet presAssocID="{41E51633-092E-44D6-8E45-12248FF5A50E}" presName="dstNode" presStyleLbl="node1" presStyleIdx="0" presStyleCnt="4"/>
      <dgm:spPr/>
    </dgm:pt>
    <dgm:pt modelId="{A701A324-0C42-45FE-9CAA-F52569009E74}" type="pres">
      <dgm:prSet presAssocID="{8DA6EFB8-C1A2-40E5-AF88-51455D9D005B}" presName="text_1" presStyleLbl="node1" presStyleIdx="0" presStyleCnt="4">
        <dgm:presLayoutVars>
          <dgm:bulletEnabled val="1"/>
        </dgm:presLayoutVars>
      </dgm:prSet>
      <dgm:spPr/>
    </dgm:pt>
    <dgm:pt modelId="{5634CEED-76B2-48BE-9FC1-98E0B1331020}" type="pres">
      <dgm:prSet presAssocID="{8DA6EFB8-C1A2-40E5-AF88-51455D9D005B}" presName="accent_1" presStyleCnt="0"/>
      <dgm:spPr/>
    </dgm:pt>
    <dgm:pt modelId="{6C5FDE1E-F1AD-46C3-B120-D5D8E95608CE}" type="pres">
      <dgm:prSet presAssocID="{8DA6EFB8-C1A2-40E5-AF88-51455D9D005B}" presName="accentRepeatNode" presStyleLbl="solidFgAcc1" presStyleIdx="0" presStyleCnt="4"/>
      <dgm:spPr/>
    </dgm:pt>
    <dgm:pt modelId="{52B2E06C-93C2-415F-9A0E-B85BF79C8B4C}" type="pres">
      <dgm:prSet presAssocID="{E0309523-9D82-43F8-A9E1-EED7734A91B8}" presName="text_2" presStyleLbl="node1" presStyleIdx="1" presStyleCnt="4">
        <dgm:presLayoutVars>
          <dgm:bulletEnabled val="1"/>
        </dgm:presLayoutVars>
      </dgm:prSet>
      <dgm:spPr/>
    </dgm:pt>
    <dgm:pt modelId="{79C276B6-3E9A-4B31-A84F-920579E35B4B}" type="pres">
      <dgm:prSet presAssocID="{E0309523-9D82-43F8-A9E1-EED7734A91B8}" presName="accent_2" presStyleCnt="0"/>
      <dgm:spPr/>
    </dgm:pt>
    <dgm:pt modelId="{B689CB1E-B9AB-4309-B56F-B7D7E91C8BE8}" type="pres">
      <dgm:prSet presAssocID="{E0309523-9D82-43F8-A9E1-EED7734A91B8}" presName="accentRepeatNode" presStyleLbl="solidFgAcc1" presStyleIdx="1" presStyleCnt="4"/>
      <dgm:spPr/>
    </dgm:pt>
    <dgm:pt modelId="{E5406062-E098-4E1B-8B18-1EC5BC95E574}" type="pres">
      <dgm:prSet presAssocID="{F68E819D-67CB-4F77-A76E-147A858B1466}" presName="text_3" presStyleLbl="node1" presStyleIdx="2" presStyleCnt="4">
        <dgm:presLayoutVars>
          <dgm:bulletEnabled val="1"/>
        </dgm:presLayoutVars>
      </dgm:prSet>
      <dgm:spPr/>
    </dgm:pt>
    <dgm:pt modelId="{BDEEFDC1-C224-485D-A104-535889565DD2}" type="pres">
      <dgm:prSet presAssocID="{F68E819D-67CB-4F77-A76E-147A858B1466}" presName="accent_3" presStyleCnt="0"/>
      <dgm:spPr/>
    </dgm:pt>
    <dgm:pt modelId="{E4D7F92F-7FE9-401A-9684-3ADF4BAB0BE7}" type="pres">
      <dgm:prSet presAssocID="{F68E819D-67CB-4F77-A76E-147A858B1466}" presName="accentRepeatNode" presStyleLbl="solidFgAcc1" presStyleIdx="2" presStyleCnt="4"/>
      <dgm:spPr/>
    </dgm:pt>
    <dgm:pt modelId="{207AD30B-DD3E-4C5B-B820-8D37AE3B7092}" type="pres">
      <dgm:prSet presAssocID="{1F9F9AF5-307C-4778-8B84-E2B0E663D161}" presName="text_4" presStyleLbl="node1" presStyleIdx="3" presStyleCnt="4">
        <dgm:presLayoutVars>
          <dgm:bulletEnabled val="1"/>
        </dgm:presLayoutVars>
      </dgm:prSet>
      <dgm:spPr/>
    </dgm:pt>
    <dgm:pt modelId="{0988E6BB-6835-4FEB-AD11-D0A918B5AFEC}" type="pres">
      <dgm:prSet presAssocID="{1F9F9AF5-307C-4778-8B84-E2B0E663D161}" presName="accent_4" presStyleCnt="0"/>
      <dgm:spPr/>
    </dgm:pt>
    <dgm:pt modelId="{65286541-CDF3-4237-A06D-630EA195D38C}" type="pres">
      <dgm:prSet presAssocID="{1F9F9AF5-307C-4778-8B84-E2B0E663D161}" presName="accentRepeatNode" presStyleLbl="solidFgAcc1" presStyleIdx="3" presStyleCnt="4"/>
      <dgm:spPr/>
    </dgm:pt>
  </dgm:ptLst>
  <dgm:cxnLst>
    <dgm:cxn modelId="{A549AD83-767F-4A54-BFA7-DAE3E8D9D5E2}" srcId="{41E51633-092E-44D6-8E45-12248FF5A50E}" destId="{F68E819D-67CB-4F77-A76E-147A858B1466}" srcOrd="2" destOrd="0" parTransId="{35411CFB-C264-4675-A0FB-B2F421218766}" sibTransId="{A8FEF92D-9EAE-487C-A61B-9C7351E5CDC3}"/>
    <dgm:cxn modelId="{793C8C8D-D3B8-4D21-B123-832E9D9F5385}" srcId="{41E51633-092E-44D6-8E45-12248FF5A50E}" destId="{E0309523-9D82-43F8-A9E1-EED7734A91B8}" srcOrd="1" destOrd="0" parTransId="{6FC1B127-99BD-42AA-A410-93839A93BD86}" sibTransId="{27E9AF3D-477C-4503-81A9-B4A9EEBFEB2D}"/>
    <dgm:cxn modelId="{8385919B-C64C-41BF-8092-B12A769E8046}" type="presOf" srcId="{DE5B1290-750E-4B7C-823F-958857D31391}" destId="{AA706B41-CF88-4B9A-B363-59289167C587}" srcOrd="0" destOrd="0" presId="urn:microsoft.com/office/officeart/2008/layout/VerticalCurvedList"/>
    <dgm:cxn modelId="{84A7D2A9-8B9B-42BC-AA12-3396EBFDDEC5}" type="presOf" srcId="{8DA6EFB8-C1A2-40E5-AF88-51455D9D005B}" destId="{A701A324-0C42-45FE-9CAA-F52569009E74}" srcOrd="0" destOrd="0" presId="urn:microsoft.com/office/officeart/2008/layout/VerticalCurvedList"/>
    <dgm:cxn modelId="{A60674AB-9917-41FC-9901-0B94FB75C80D}" type="presOf" srcId="{1F9F9AF5-307C-4778-8B84-E2B0E663D161}" destId="{207AD30B-DD3E-4C5B-B820-8D37AE3B7092}" srcOrd="0" destOrd="0" presId="urn:microsoft.com/office/officeart/2008/layout/VerticalCurvedList"/>
    <dgm:cxn modelId="{B4838DB5-1C74-4164-BB94-E2293790171A}" type="presOf" srcId="{E0309523-9D82-43F8-A9E1-EED7734A91B8}" destId="{52B2E06C-93C2-415F-9A0E-B85BF79C8B4C}" srcOrd="0" destOrd="0" presId="urn:microsoft.com/office/officeart/2008/layout/VerticalCurvedList"/>
    <dgm:cxn modelId="{FDFE38C1-4505-4032-87BA-ABA1DBEC770D}" type="presOf" srcId="{41E51633-092E-44D6-8E45-12248FF5A50E}" destId="{3864609A-B7E2-4CFF-9035-0C145368A5CB}" srcOrd="0" destOrd="0" presId="urn:microsoft.com/office/officeart/2008/layout/VerticalCurvedList"/>
    <dgm:cxn modelId="{A964BBC2-8828-4181-8C8F-827DDD6036C6}" type="presOf" srcId="{F68E819D-67CB-4F77-A76E-147A858B1466}" destId="{E5406062-E098-4E1B-8B18-1EC5BC95E574}" srcOrd="0" destOrd="0" presId="urn:microsoft.com/office/officeart/2008/layout/VerticalCurvedList"/>
    <dgm:cxn modelId="{AC0AB0CA-3C65-483C-AB73-6236FAF963DA}" srcId="{41E51633-092E-44D6-8E45-12248FF5A50E}" destId="{1F9F9AF5-307C-4778-8B84-E2B0E663D161}" srcOrd="3" destOrd="0" parTransId="{97B4D841-399C-42C0-85F2-56FE86F4720E}" sibTransId="{F7F83985-9276-440F-B0E0-35D898DB8D61}"/>
    <dgm:cxn modelId="{220D36EC-1D31-4762-827A-8FF12C76F998}" srcId="{41E51633-092E-44D6-8E45-12248FF5A50E}" destId="{8DA6EFB8-C1A2-40E5-AF88-51455D9D005B}" srcOrd="0" destOrd="0" parTransId="{554265BB-C225-4198-AE4B-E8363653F648}" sibTransId="{DE5B1290-750E-4B7C-823F-958857D31391}"/>
    <dgm:cxn modelId="{753C086A-C7B3-4023-A5DD-E9220E24E452}" type="presParOf" srcId="{3864609A-B7E2-4CFF-9035-0C145368A5CB}" destId="{A58EAC3E-25A7-4B50-BFB8-15E3496B773E}" srcOrd="0" destOrd="0" presId="urn:microsoft.com/office/officeart/2008/layout/VerticalCurvedList"/>
    <dgm:cxn modelId="{A0CDBBFB-C4B5-4AD5-ACAD-7325484C8138}" type="presParOf" srcId="{A58EAC3E-25A7-4B50-BFB8-15E3496B773E}" destId="{252D9AFA-ECBD-4CA2-B934-6CCE8B8CA5FC}" srcOrd="0" destOrd="0" presId="urn:microsoft.com/office/officeart/2008/layout/VerticalCurvedList"/>
    <dgm:cxn modelId="{CEE38D24-8440-408F-AF4B-89428CC53FA4}" type="presParOf" srcId="{252D9AFA-ECBD-4CA2-B934-6CCE8B8CA5FC}" destId="{A87AD995-F462-4AA5-A09A-EA2ED64D59D6}" srcOrd="0" destOrd="0" presId="urn:microsoft.com/office/officeart/2008/layout/VerticalCurvedList"/>
    <dgm:cxn modelId="{A02BAFF3-C264-47F4-BC88-EBB5253E79A5}" type="presParOf" srcId="{252D9AFA-ECBD-4CA2-B934-6CCE8B8CA5FC}" destId="{AA706B41-CF88-4B9A-B363-59289167C587}" srcOrd="1" destOrd="0" presId="urn:microsoft.com/office/officeart/2008/layout/VerticalCurvedList"/>
    <dgm:cxn modelId="{793D46A4-7EC6-47CD-B569-14FAEAA76BEF}" type="presParOf" srcId="{252D9AFA-ECBD-4CA2-B934-6CCE8B8CA5FC}" destId="{B6E9996E-DA56-4ED4-AF84-4C9A3B70E19C}" srcOrd="2" destOrd="0" presId="urn:microsoft.com/office/officeart/2008/layout/VerticalCurvedList"/>
    <dgm:cxn modelId="{31ADDC2B-6A6E-4FDB-B71A-7A31F3FEE1A6}" type="presParOf" srcId="{252D9AFA-ECBD-4CA2-B934-6CCE8B8CA5FC}" destId="{4845872E-4A30-4E95-A316-335E5EE9BB65}" srcOrd="3" destOrd="0" presId="urn:microsoft.com/office/officeart/2008/layout/VerticalCurvedList"/>
    <dgm:cxn modelId="{382FD3F9-9D02-4E74-8FE4-479297C93B4F}" type="presParOf" srcId="{A58EAC3E-25A7-4B50-BFB8-15E3496B773E}" destId="{A701A324-0C42-45FE-9CAA-F52569009E74}" srcOrd="1" destOrd="0" presId="urn:microsoft.com/office/officeart/2008/layout/VerticalCurvedList"/>
    <dgm:cxn modelId="{57BE1B55-FC6B-47E6-97EC-1FFBC23ECB6A}" type="presParOf" srcId="{A58EAC3E-25A7-4B50-BFB8-15E3496B773E}" destId="{5634CEED-76B2-48BE-9FC1-98E0B1331020}" srcOrd="2" destOrd="0" presId="urn:microsoft.com/office/officeart/2008/layout/VerticalCurvedList"/>
    <dgm:cxn modelId="{8AAEE577-F55E-4813-9D1D-9954B7E731B5}" type="presParOf" srcId="{5634CEED-76B2-48BE-9FC1-98E0B1331020}" destId="{6C5FDE1E-F1AD-46C3-B120-D5D8E95608CE}" srcOrd="0" destOrd="0" presId="urn:microsoft.com/office/officeart/2008/layout/VerticalCurvedList"/>
    <dgm:cxn modelId="{F7119E12-1E5B-4A4E-A380-01E648991F9B}" type="presParOf" srcId="{A58EAC3E-25A7-4B50-BFB8-15E3496B773E}" destId="{52B2E06C-93C2-415F-9A0E-B85BF79C8B4C}" srcOrd="3" destOrd="0" presId="urn:microsoft.com/office/officeart/2008/layout/VerticalCurvedList"/>
    <dgm:cxn modelId="{52F2BAB1-8740-40E1-87D3-DD088F808D17}" type="presParOf" srcId="{A58EAC3E-25A7-4B50-BFB8-15E3496B773E}" destId="{79C276B6-3E9A-4B31-A84F-920579E35B4B}" srcOrd="4" destOrd="0" presId="urn:microsoft.com/office/officeart/2008/layout/VerticalCurvedList"/>
    <dgm:cxn modelId="{93A225A4-1992-4564-B538-53F2395CAB81}" type="presParOf" srcId="{79C276B6-3E9A-4B31-A84F-920579E35B4B}" destId="{B689CB1E-B9AB-4309-B56F-B7D7E91C8BE8}" srcOrd="0" destOrd="0" presId="urn:microsoft.com/office/officeart/2008/layout/VerticalCurvedList"/>
    <dgm:cxn modelId="{B201960B-55E9-43C7-A96F-828C68790DF2}" type="presParOf" srcId="{A58EAC3E-25A7-4B50-BFB8-15E3496B773E}" destId="{E5406062-E098-4E1B-8B18-1EC5BC95E574}" srcOrd="5" destOrd="0" presId="urn:microsoft.com/office/officeart/2008/layout/VerticalCurvedList"/>
    <dgm:cxn modelId="{2A9FCF06-7CD7-4453-BF5C-A76ED02FDAEF}" type="presParOf" srcId="{A58EAC3E-25A7-4B50-BFB8-15E3496B773E}" destId="{BDEEFDC1-C224-485D-A104-535889565DD2}" srcOrd="6" destOrd="0" presId="urn:microsoft.com/office/officeart/2008/layout/VerticalCurvedList"/>
    <dgm:cxn modelId="{191C2276-E700-4825-86C0-7480FB2AF3D4}" type="presParOf" srcId="{BDEEFDC1-C224-485D-A104-535889565DD2}" destId="{E4D7F92F-7FE9-401A-9684-3ADF4BAB0BE7}" srcOrd="0" destOrd="0" presId="urn:microsoft.com/office/officeart/2008/layout/VerticalCurvedList"/>
    <dgm:cxn modelId="{37997609-A980-4DB3-86A8-B51C0B9A2E27}" type="presParOf" srcId="{A58EAC3E-25A7-4B50-BFB8-15E3496B773E}" destId="{207AD30B-DD3E-4C5B-B820-8D37AE3B7092}" srcOrd="7" destOrd="0" presId="urn:microsoft.com/office/officeart/2008/layout/VerticalCurvedList"/>
    <dgm:cxn modelId="{CBF1FD77-9610-4C85-90DE-CCD171175D1C}" type="presParOf" srcId="{A58EAC3E-25A7-4B50-BFB8-15E3496B773E}" destId="{0988E6BB-6835-4FEB-AD11-D0A918B5AFEC}" srcOrd="8" destOrd="0" presId="urn:microsoft.com/office/officeart/2008/layout/VerticalCurvedList"/>
    <dgm:cxn modelId="{EE4B5741-C828-48DD-BEEC-5DCF28E47528}" type="presParOf" srcId="{0988E6BB-6835-4FEB-AD11-D0A918B5AFEC}" destId="{65286541-CDF3-4237-A06D-630EA195D38C}"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E27B9BF-FA69-4D3A-AF7A-E22949EF1895}" type="doc">
      <dgm:prSet loTypeId="urn:microsoft.com/office/officeart/2005/8/layout/pyramid2" loCatId="pyramid" qsTypeId="urn:microsoft.com/office/officeart/2005/8/quickstyle/simple1" qsCatId="simple" csTypeId="urn:microsoft.com/office/officeart/2005/8/colors/colorful2" csCatId="colorful" phldr="1"/>
      <dgm:spPr/>
      <dgm:t>
        <a:bodyPr/>
        <a:lstStyle/>
        <a:p>
          <a:endParaRPr lang="en-IN"/>
        </a:p>
      </dgm:t>
    </dgm:pt>
    <dgm:pt modelId="{4D528F7F-8086-4A63-8DAF-C6354816077A}">
      <dgm:prSet custT="1"/>
      <dgm:spPr/>
      <dgm:t>
        <a:bodyPr/>
        <a:lstStyle/>
        <a:p>
          <a:pPr algn="just" rtl="0">
            <a:lnSpc>
              <a:spcPct val="150000"/>
            </a:lnSpc>
          </a:pPr>
          <a:r>
            <a:rPr lang="en-GB" sz="1400" dirty="0">
              <a:latin typeface="Arial" panose="020B0604020202020204" pitchFamily="34" charset="0"/>
              <a:cs typeface="Arial" panose="020B0604020202020204" pitchFamily="34" charset="0"/>
            </a:rPr>
            <a:t>Basil’s bakery faces customer retention issues and lower sales growth.</a:t>
          </a:r>
          <a:endParaRPr lang="en-IN" sz="1400" dirty="0">
            <a:latin typeface="Arial" panose="020B0604020202020204" pitchFamily="34" charset="0"/>
            <a:cs typeface="Arial" panose="020B0604020202020204" pitchFamily="34" charset="0"/>
          </a:endParaRPr>
        </a:p>
      </dgm:t>
    </dgm:pt>
    <dgm:pt modelId="{3CBE1017-0CF0-4787-966B-A08DFD7C3A50}" type="parTrans" cxnId="{A2539487-A2F9-4BEE-84E0-C2C7F509C8C0}">
      <dgm:prSet/>
      <dgm:spPr/>
      <dgm:t>
        <a:bodyPr/>
        <a:lstStyle/>
        <a:p>
          <a:endParaRPr lang="en-IN"/>
        </a:p>
      </dgm:t>
    </dgm:pt>
    <dgm:pt modelId="{3CEC31F7-276D-4DA1-9AD9-079566197693}" type="sibTrans" cxnId="{A2539487-A2F9-4BEE-84E0-C2C7F509C8C0}">
      <dgm:prSet/>
      <dgm:spPr/>
      <dgm:t>
        <a:bodyPr/>
        <a:lstStyle/>
        <a:p>
          <a:endParaRPr lang="en-IN"/>
        </a:p>
      </dgm:t>
    </dgm:pt>
    <dgm:pt modelId="{99AD7BC1-37E7-437C-A8B5-266B35EE0A37}">
      <dgm:prSet custT="1"/>
      <dgm:spPr/>
      <dgm:t>
        <a:bodyPr/>
        <a:lstStyle/>
        <a:p>
          <a:pPr algn="just" rtl="0">
            <a:lnSpc>
              <a:spcPct val="150000"/>
            </a:lnSpc>
          </a:pPr>
          <a:r>
            <a:rPr lang="en-GB" sz="1400" dirty="0">
              <a:latin typeface="Arial" panose="020B0604020202020204" pitchFamily="34" charset="0"/>
              <a:cs typeface="Arial" panose="020B0604020202020204" pitchFamily="34" charset="0"/>
            </a:rPr>
            <a:t>The enterprise needs to take actionable strategies, such as investing in social media marketing and convenient delivery service to attract customers.   </a:t>
          </a:r>
          <a:endParaRPr lang="en-IN" sz="1400" dirty="0">
            <a:latin typeface="Arial" panose="020B0604020202020204" pitchFamily="34" charset="0"/>
            <a:cs typeface="Arial" panose="020B0604020202020204" pitchFamily="34" charset="0"/>
          </a:endParaRPr>
        </a:p>
      </dgm:t>
    </dgm:pt>
    <dgm:pt modelId="{942D25D1-FD93-437C-B7B3-1EDA9D7155E7}" type="parTrans" cxnId="{1F550106-4E79-435E-95A9-374CDD72FF08}">
      <dgm:prSet/>
      <dgm:spPr/>
      <dgm:t>
        <a:bodyPr/>
        <a:lstStyle/>
        <a:p>
          <a:endParaRPr lang="en-IN"/>
        </a:p>
      </dgm:t>
    </dgm:pt>
    <dgm:pt modelId="{60FFB338-1D23-411E-8C54-171B7F124197}" type="sibTrans" cxnId="{1F550106-4E79-435E-95A9-374CDD72FF08}">
      <dgm:prSet/>
      <dgm:spPr/>
      <dgm:t>
        <a:bodyPr/>
        <a:lstStyle/>
        <a:p>
          <a:endParaRPr lang="en-IN"/>
        </a:p>
      </dgm:t>
    </dgm:pt>
    <dgm:pt modelId="{DDF52EE1-4C1F-4572-A081-9CEEEF289694}" type="pres">
      <dgm:prSet presAssocID="{3E27B9BF-FA69-4D3A-AF7A-E22949EF1895}" presName="compositeShape" presStyleCnt="0">
        <dgm:presLayoutVars>
          <dgm:dir/>
          <dgm:resizeHandles/>
        </dgm:presLayoutVars>
      </dgm:prSet>
      <dgm:spPr/>
    </dgm:pt>
    <dgm:pt modelId="{0B26F266-B590-488C-8300-5EB33FAF8371}" type="pres">
      <dgm:prSet presAssocID="{3E27B9BF-FA69-4D3A-AF7A-E22949EF1895}" presName="pyramid" presStyleLbl="node1" presStyleIdx="0" presStyleCnt="1"/>
      <dgm:spPr/>
    </dgm:pt>
    <dgm:pt modelId="{6BB5BA1B-9344-4752-B476-2700DC572B70}" type="pres">
      <dgm:prSet presAssocID="{3E27B9BF-FA69-4D3A-AF7A-E22949EF1895}" presName="theList" presStyleCnt="0"/>
      <dgm:spPr/>
    </dgm:pt>
    <dgm:pt modelId="{33634DAC-9F6A-46E2-8CBF-5EDB1C07A0AC}" type="pres">
      <dgm:prSet presAssocID="{4D528F7F-8086-4A63-8DAF-C6354816077A}" presName="aNode" presStyleLbl="fgAcc1" presStyleIdx="0" presStyleCnt="2" custScaleX="183362">
        <dgm:presLayoutVars>
          <dgm:bulletEnabled val="1"/>
        </dgm:presLayoutVars>
      </dgm:prSet>
      <dgm:spPr/>
    </dgm:pt>
    <dgm:pt modelId="{0E04527B-ABC1-46B2-A311-E6D399C64241}" type="pres">
      <dgm:prSet presAssocID="{4D528F7F-8086-4A63-8DAF-C6354816077A}" presName="aSpace" presStyleCnt="0"/>
      <dgm:spPr/>
    </dgm:pt>
    <dgm:pt modelId="{32D78A98-19B0-47C6-9E0F-9AAAD6D23B3E}" type="pres">
      <dgm:prSet presAssocID="{99AD7BC1-37E7-437C-A8B5-266B35EE0A37}" presName="aNode" presStyleLbl="fgAcc1" presStyleIdx="1" presStyleCnt="2" custScaleX="180243">
        <dgm:presLayoutVars>
          <dgm:bulletEnabled val="1"/>
        </dgm:presLayoutVars>
      </dgm:prSet>
      <dgm:spPr/>
    </dgm:pt>
    <dgm:pt modelId="{6E2F48E9-AC9E-4224-8B00-86A67F0A2443}" type="pres">
      <dgm:prSet presAssocID="{99AD7BC1-37E7-437C-A8B5-266B35EE0A37}" presName="aSpace" presStyleCnt="0"/>
      <dgm:spPr/>
    </dgm:pt>
  </dgm:ptLst>
  <dgm:cxnLst>
    <dgm:cxn modelId="{1F550106-4E79-435E-95A9-374CDD72FF08}" srcId="{3E27B9BF-FA69-4D3A-AF7A-E22949EF1895}" destId="{99AD7BC1-37E7-437C-A8B5-266B35EE0A37}" srcOrd="1" destOrd="0" parTransId="{942D25D1-FD93-437C-B7B3-1EDA9D7155E7}" sibTransId="{60FFB338-1D23-411E-8C54-171B7F124197}"/>
    <dgm:cxn modelId="{A2539487-A2F9-4BEE-84E0-C2C7F509C8C0}" srcId="{3E27B9BF-FA69-4D3A-AF7A-E22949EF1895}" destId="{4D528F7F-8086-4A63-8DAF-C6354816077A}" srcOrd="0" destOrd="0" parTransId="{3CBE1017-0CF0-4787-966B-A08DFD7C3A50}" sibTransId="{3CEC31F7-276D-4DA1-9AD9-079566197693}"/>
    <dgm:cxn modelId="{3DBCBEA6-BA37-4DE8-87BC-F0E64DE3BCA3}" type="presOf" srcId="{99AD7BC1-37E7-437C-A8B5-266B35EE0A37}" destId="{32D78A98-19B0-47C6-9E0F-9AAAD6D23B3E}" srcOrd="0" destOrd="0" presId="urn:microsoft.com/office/officeart/2005/8/layout/pyramid2"/>
    <dgm:cxn modelId="{398667E0-5A2B-410D-9447-11266ED9AB5E}" type="presOf" srcId="{4D528F7F-8086-4A63-8DAF-C6354816077A}" destId="{33634DAC-9F6A-46E2-8CBF-5EDB1C07A0AC}" srcOrd="0" destOrd="0" presId="urn:microsoft.com/office/officeart/2005/8/layout/pyramid2"/>
    <dgm:cxn modelId="{8908CDFA-3AFF-4BE2-8CB2-500C6B9D3009}" type="presOf" srcId="{3E27B9BF-FA69-4D3A-AF7A-E22949EF1895}" destId="{DDF52EE1-4C1F-4572-A081-9CEEEF289694}" srcOrd="0" destOrd="0" presId="urn:microsoft.com/office/officeart/2005/8/layout/pyramid2"/>
    <dgm:cxn modelId="{EF8E9237-C6AB-4B65-9C1F-953B633E498A}" type="presParOf" srcId="{DDF52EE1-4C1F-4572-A081-9CEEEF289694}" destId="{0B26F266-B590-488C-8300-5EB33FAF8371}" srcOrd="0" destOrd="0" presId="urn:microsoft.com/office/officeart/2005/8/layout/pyramid2"/>
    <dgm:cxn modelId="{658DFA42-1E0D-437F-B454-3BFD702BC5FA}" type="presParOf" srcId="{DDF52EE1-4C1F-4572-A081-9CEEEF289694}" destId="{6BB5BA1B-9344-4752-B476-2700DC572B70}" srcOrd="1" destOrd="0" presId="urn:microsoft.com/office/officeart/2005/8/layout/pyramid2"/>
    <dgm:cxn modelId="{E628FFF4-BF6F-423B-A91D-74B77A046553}" type="presParOf" srcId="{6BB5BA1B-9344-4752-B476-2700DC572B70}" destId="{33634DAC-9F6A-46E2-8CBF-5EDB1C07A0AC}" srcOrd="0" destOrd="0" presId="urn:microsoft.com/office/officeart/2005/8/layout/pyramid2"/>
    <dgm:cxn modelId="{301E4A8E-B48B-4161-A59E-0E66EA6033A5}" type="presParOf" srcId="{6BB5BA1B-9344-4752-B476-2700DC572B70}" destId="{0E04527B-ABC1-46B2-A311-E6D399C64241}" srcOrd="1" destOrd="0" presId="urn:microsoft.com/office/officeart/2005/8/layout/pyramid2"/>
    <dgm:cxn modelId="{1024D5C2-5D5E-4B12-B93D-E401B70E8F2D}" type="presParOf" srcId="{6BB5BA1B-9344-4752-B476-2700DC572B70}" destId="{32D78A98-19B0-47C6-9E0F-9AAAD6D23B3E}" srcOrd="2" destOrd="0" presId="urn:microsoft.com/office/officeart/2005/8/layout/pyramid2"/>
    <dgm:cxn modelId="{54D4C85E-04CC-446D-B6BD-9D14803F2944}" type="presParOf" srcId="{6BB5BA1B-9344-4752-B476-2700DC572B70}" destId="{6E2F48E9-AC9E-4224-8B00-86A67F0A2443}" srcOrd="3"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B82838-2992-4116-809E-BA22BC933DF7}">
      <dsp:nvSpPr>
        <dsp:cNvPr id="0" name=""/>
        <dsp:cNvSpPr/>
      </dsp:nvSpPr>
      <dsp:spPr>
        <a:xfrm>
          <a:off x="767442" y="0"/>
          <a:ext cx="8697685" cy="4491446"/>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AA1066-A71A-4F9A-BBBA-9434F6CAB45B}">
      <dsp:nvSpPr>
        <dsp:cNvPr id="0" name=""/>
        <dsp:cNvSpPr/>
      </dsp:nvSpPr>
      <dsp:spPr>
        <a:xfrm>
          <a:off x="1790699" y="1347433"/>
          <a:ext cx="3069771" cy="1796578"/>
        </a:xfrm>
        <a:prstGeom prst="roundRect">
          <a:avLst/>
        </a:prstGeom>
        <a:solidFill>
          <a:schemeClr val="tx2">
            <a:lumMod val="40000"/>
            <a:lumOff val="6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just" defTabSz="622300" rtl="0">
            <a:lnSpc>
              <a:spcPct val="150000"/>
            </a:lnSpc>
            <a:spcBef>
              <a:spcPct val="0"/>
            </a:spcBef>
            <a:spcAft>
              <a:spcPct val="35000"/>
            </a:spcAft>
            <a:buNone/>
          </a:pPr>
          <a:r>
            <a:rPr lang="en-GB" sz="1400" kern="1200" dirty="0">
              <a:solidFill>
                <a:schemeClr val="tx1"/>
              </a:solidFill>
              <a:latin typeface="Arial" panose="020B0604020202020204" pitchFamily="34" charset="0"/>
              <a:cs typeface="Arial" panose="020B0604020202020204" pitchFamily="34" charset="0"/>
            </a:rPr>
            <a:t>The presentation is about to attain a thorough understanding of the problems that are affecting the sales of Basil’s bakery.</a:t>
          </a:r>
          <a:endParaRPr lang="en-IN" sz="1400" kern="1200" dirty="0">
            <a:solidFill>
              <a:schemeClr val="tx1"/>
            </a:solidFill>
            <a:latin typeface="Arial" panose="020B0604020202020204" pitchFamily="34" charset="0"/>
            <a:cs typeface="Arial" panose="020B0604020202020204" pitchFamily="34" charset="0"/>
          </a:endParaRPr>
        </a:p>
      </dsp:txBody>
      <dsp:txXfrm>
        <a:off x="1878401" y="1435135"/>
        <a:ext cx="2894367" cy="1621174"/>
      </dsp:txXfrm>
    </dsp:sp>
    <dsp:sp modelId="{0E8716D8-597D-4C0B-B663-16F8EBAEC90F}">
      <dsp:nvSpPr>
        <dsp:cNvPr id="0" name=""/>
        <dsp:cNvSpPr/>
      </dsp:nvSpPr>
      <dsp:spPr>
        <a:xfrm>
          <a:off x="5372099" y="1347433"/>
          <a:ext cx="3069771" cy="1796578"/>
        </a:xfrm>
        <a:prstGeom prst="roundRect">
          <a:avLst/>
        </a:prstGeom>
        <a:solidFill>
          <a:schemeClr val="accent2">
            <a:lumMod val="20000"/>
            <a:lumOff val="8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just" defTabSz="622300" rtl="0">
            <a:lnSpc>
              <a:spcPct val="150000"/>
            </a:lnSpc>
            <a:spcBef>
              <a:spcPct val="0"/>
            </a:spcBef>
            <a:spcAft>
              <a:spcPct val="35000"/>
            </a:spcAft>
            <a:buNone/>
          </a:pPr>
          <a:r>
            <a:rPr lang="en-GB" sz="1400" kern="1200" dirty="0">
              <a:solidFill>
                <a:schemeClr val="tx1"/>
              </a:solidFill>
              <a:latin typeface="Arial" panose="020B0604020202020204" pitchFamily="34" charset="0"/>
              <a:cs typeface="Arial" panose="020B0604020202020204" pitchFamily="34" charset="0"/>
            </a:rPr>
            <a:t>The study discusses the concepts of 5W2H model, PESTLE Analysis and Fishbone Diagram to identify the factors that affect the sales rate of Basil’s bakery. </a:t>
          </a:r>
          <a:endParaRPr lang="en-IN" sz="1400" kern="1200" dirty="0">
            <a:solidFill>
              <a:schemeClr val="tx1"/>
            </a:solidFill>
            <a:latin typeface="Arial" panose="020B0604020202020204" pitchFamily="34" charset="0"/>
            <a:cs typeface="Arial" panose="020B0604020202020204" pitchFamily="34" charset="0"/>
          </a:endParaRPr>
        </a:p>
      </dsp:txBody>
      <dsp:txXfrm>
        <a:off x="5459801" y="1435135"/>
        <a:ext cx="2894367" cy="16211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706B41-CF88-4B9A-B363-59289167C587}">
      <dsp:nvSpPr>
        <dsp:cNvPr id="0" name=""/>
        <dsp:cNvSpPr/>
      </dsp:nvSpPr>
      <dsp:spPr>
        <a:xfrm>
          <a:off x="-5696105" y="-871906"/>
          <a:ext cx="6781639" cy="6781639"/>
        </a:xfrm>
        <a:prstGeom prst="blockArc">
          <a:avLst>
            <a:gd name="adj1" fmla="val 18900000"/>
            <a:gd name="adj2" fmla="val 2700000"/>
            <a:gd name="adj3" fmla="val 319"/>
          </a:avLst>
        </a:pr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701A324-0C42-45FE-9CAA-F52569009E74}">
      <dsp:nvSpPr>
        <dsp:cNvPr id="0" name=""/>
        <dsp:cNvSpPr/>
      </dsp:nvSpPr>
      <dsp:spPr>
        <a:xfrm>
          <a:off x="568229" y="387308"/>
          <a:ext cx="9370349" cy="775019"/>
        </a:xfrm>
        <a:prstGeom prst="rect">
          <a:avLst/>
        </a:prstGeom>
        <a:solidFill>
          <a:schemeClr val="accent2">
            <a:lumMod val="20000"/>
            <a:lumOff val="80000"/>
          </a:schemeClr>
        </a:solidFill>
        <a:ln w="15875" cap="rnd" cmpd="sng" algn="ctr">
          <a:no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615172" tIns="35560" rIns="35560" bIns="35560" numCol="1" spcCol="1270" anchor="ctr" anchorCtr="0">
          <a:noAutofit/>
        </a:bodyPr>
        <a:lstStyle/>
        <a:p>
          <a:pPr marL="0" lvl="0" indent="0" algn="just" defTabSz="622300" rtl="0">
            <a:lnSpc>
              <a:spcPct val="150000"/>
            </a:lnSpc>
            <a:spcBef>
              <a:spcPct val="0"/>
            </a:spcBef>
            <a:spcAft>
              <a:spcPct val="35000"/>
            </a:spcAft>
            <a:buNone/>
          </a:pPr>
          <a:r>
            <a:rPr lang="en-GB" sz="1400" kern="1200">
              <a:solidFill>
                <a:schemeClr val="tx1"/>
              </a:solidFill>
              <a:latin typeface="Arial" panose="020B0604020202020204" pitchFamily="34" charset="0"/>
              <a:cs typeface="Arial" panose="020B0604020202020204" pitchFamily="34" charset="0"/>
            </a:rPr>
            <a:t>Basil’s bakery was founded in 2015 in a shopping retail park in Coventry, UK. </a:t>
          </a:r>
          <a:endParaRPr lang="en-IN" sz="1400" kern="1200">
            <a:solidFill>
              <a:schemeClr val="tx1"/>
            </a:solidFill>
            <a:latin typeface="Arial" panose="020B0604020202020204" pitchFamily="34" charset="0"/>
            <a:cs typeface="Arial" panose="020B0604020202020204" pitchFamily="34" charset="0"/>
          </a:endParaRPr>
        </a:p>
      </dsp:txBody>
      <dsp:txXfrm>
        <a:off x="568229" y="387308"/>
        <a:ext cx="9370349" cy="775019"/>
      </dsp:txXfrm>
    </dsp:sp>
    <dsp:sp modelId="{6C5FDE1E-F1AD-46C3-B120-D5D8E95608CE}">
      <dsp:nvSpPr>
        <dsp:cNvPr id="0" name=""/>
        <dsp:cNvSpPr/>
      </dsp:nvSpPr>
      <dsp:spPr>
        <a:xfrm>
          <a:off x="83842" y="290430"/>
          <a:ext cx="968774" cy="968774"/>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2B2E06C-93C2-415F-9A0E-B85BF79C8B4C}">
      <dsp:nvSpPr>
        <dsp:cNvPr id="0" name=""/>
        <dsp:cNvSpPr/>
      </dsp:nvSpPr>
      <dsp:spPr>
        <a:xfrm>
          <a:off x="1012565" y="1550038"/>
          <a:ext cx="8926013" cy="775019"/>
        </a:xfrm>
        <a:prstGeom prst="rect">
          <a:avLst/>
        </a:prstGeom>
        <a:solidFill>
          <a:schemeClr val="bg2">
            <a:lumMod val="75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15172" tIns="35560" rIns="35560" bIns="35560" numCol="1" spcCol="1270" anchor="ctr" anchorCtr="0">
          <a:noAutofit/>
        </a:bodyPr>
        <a:lstStyle/>
        <a:p>
          <a:pPr marL="0" lvl="0" indent="0" algn="just" defTabSz="622300" rtl="0">
            <a:lnSpc>
              <a:spcPct val="150000"/>
            </a:lnSpc>
            <a:spcBef>
              <a:spcPct val="0"/>
            </a:spcBef>
            <a:spcAft>
              <a:spcPct val="35000"/>
            </a:spcAft>
            <a:buNone/>
          </a:pPr>
          <a:r>
            <a:rPr lang="en-GB" sz="1400" kern="1200" dirty="0">
              <a:solidFill>
                <a:schemeClr val="tx1"/>
              </a:solidFill>
              <a:latin typeface="Arial" panose="020B0604020202020204" pitchFamily="34" charset="0"/>
              <a:cs typeface="Arial" panose="020B0604020202020204" pitchFamily="34" charset="0"/>
            </a:rPr>
            <a:t>Basil is an accomplished artisan baker, who owns the bakery.</a:t>
          </a:r>
          <a:endParaRPr lang="en-IN" sz="1400" kern="1200" dirty="0">
            <a:solidFill>
              <a:schemeClr val="tx1"/>
            </a:solidFill>
            <a:latin typeface="Arial" panose="020B0604020202020204" pitchFamily="34" charset="0"/>
            <a:cs typeface="Arial" panose="020B0604020202020204" pitchFamily="34" charset="0"/>
          </a:endParaRPr>
        </a:p>
      </dsp:txBody>
      <dsp:txXfrm>
        <a:off x="1012565" y="1550038"/>
        <a:ext cx="8926013" cy="775019"/>
      </dsp:txXfrm>
    </dsp:sp>
    <dsp:sp modelId="{B689CB1E-B9AB-4309-B56F-B7D7E91C8BE8}">
      <dsp:nvSpPr>
        <dsp:cNvPr id="0" name=""/>
        <dsp:cNvSpPr/>
      </dsp:nvSpPr>
      <dsp:spPr>
        <a:xfrm>
          <a:off x="528178" y="1453161"/>
          <a:ext cx="968774" cy="968774"/>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5406062-E098-4E1B-8B18-1EC5BC95E574}">
      <dsp:nvSpPr>
        <dsp:cNvPr id="0" name=""/>
        <dsp:cNvSpPr/>
      </dsp:nvSpPr>
      <dsp:spPr>
        <a:xfrm>
          <a:off x="1012565" y="2712769"/>
          <a:ext cx="8926013" cy="775019"/>
        </a:xfrm>
        <a:prstGeom prst="rect">
          <a:avLst/>
        </a:prstGeom>
        <a:solidFill>
          <a:schemeClr val="accent2">
            <a:lumMod val="20000"/>
            <a:lumOff val="8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15172" tIns="35560" rIns="35560" bIns="35560" numCol="1" spcCol="1270" anchor="ctr" anchorCtr="0">
          <a:noAutofit/>
        </a:bodyPr>
        <a:lstStyle/>
        <a:p>
          <a:pPr marL="0" lvl="0" indent="0" algn="just" defTabSz="622300" rtl="0">
            <a:lnSpc>
              <a:spcPct val="150000"/>
            </a:lnSpc>
            <a:spcBef>
              <a:spcPct val="0"/>
            </a:spcBef>
            <a:spcAft>
              <a:spcPct val="35000"/>
            </a:spcAft>
            <a:buNone/>
          </a:pPr>
          <a:r>
            <a:rPr lang="en-GB" sz="1400" kern="1200" dirty="0">
              <a:solidFill>
                <a:schemeClr val="tx1"/>
              </a:solidFill>
              <a:latin typeface="Arial" panose="020B0604020202020204" pitchFamily="34" charset="0"/>
              <a:cs typeface="Arial" panose="020B0604020202020204" pitchFamily="34" charset="0"/>
            </a:rPr>
            <a:t>The bakery sells styled cakes, pastries, and breads.</a:t>
          </a:r>
          <a:endParaRPr lang="en-IN" sz="1400" kern="1200" dirty="0">
            <a:solidFill>
              <a:schemeClr val="tx1"/>
            </a:solidFill>
            <a:latin typeface="Arial" panose="020B0604020202020204" pitchFamily="34" charset="0"/>
            <a:cs typeface="Arial" panose="020B0604020202020204" pitchFamily="34" charset="0"/>
          </a:endParaRPr>
        </a:p>
      </dsp:txBody>
      <dsp:txXfrm>
        <a:off x="1012565" y="2712769"/>
        <a:ext cx="8926013" cy="775019"/>
      </dsp:txXfrm>
    </dsp:sp>
    <dsp:sp modelId="{E4D7F92F-7FE9-401A-9684-3ADF4BAB0BE7}">
      <dsp:nvSpPr>
        <dsp:cNvPr id="0" name=""/>
        <dsp:cNvSpPr/>
      </dsp:nvSpPr>
      <dsp:spPr>
        <a:xfrm>
          <a:off x="528178" y="2615891"/>
          <a:ext cx="968774" cy="968774"/>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07AD30B-DD3E-4C5B-B820-8D37AE3B7092}">
      <dsp:nvSpPr>
        <dsp:cNvPr id="0" name=""/>
        <dsp:cNvSpPr/>
      </dsp:nvSpPr>
      <dsp:spPr>
        <a:xfrm>
          <a:off x="568229" y="3875499"/>
          <a:ext cx="9370349" cy="775019"/>
        </a:xfrm>
        <a:prstGeom prst="rect">
          <a:avLst/>
        </a:prstGeom>
        <a:solidFill>
          <a:schemeClr val="tx2">
            <a:lumMod val="40000"/>
            <a:lumOff val="6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15172" tIns="35560" rIns="35560" bIns="35560" numCol="1" spcCol="1270" anchor="ctr" anchorCtr="0">
          <a:noAutofit/>
        </a:bodyPr>
        <a:lstStyle/>
        <a:p>
          <a:pPr marL="0" lvl="0" indent="0" algn="just" defTabSz="622300" rtl="0">
            <a:lnSpc>
              <a:spcPct val="150000"/>
            </a:lnSpc>
            <a:spcBef>
              <a:spcPct val="0"/>
            </a:spcBef>
            <a:spcAft>
              <a:spcPct val="35000"/>
            </a:spcAft>
            <a:buNone/>
          </a:pPr>
          <a:r>
            <a:rPr lang="en-GB" sz="1400" kern="1200" dirty="0">
              <a:solidFill>
                <a:schemeClr val="tx1"/>
              </a:solidFill>
              <a:latin typeface="Arial" panose="020B0604020202020204" pitchFamily="34" charset="0"/>
              <a:cs typeface="Arial" panose="020B0604020202020204" pitchFamily="34" charset="0"/>
            </a:rPr>
            <a:t>In the last 10 years, the annual sales figure increased year-on-year, however the footfall and sales decreased from 2020.   </a:t>
          </a:r>
          <a:endParaRPr lang="en-IN" sz="1400" kern="1200" dirty="0">
            <a:solidFill>
              <a:schemeClr val="tx1"/>
            </a:solidFill>
            <a:latin typeface="Arial" panose="020B0604020202020204" pitchFamily="34" charset="0"/>
            <a:cs typeface="Arial" panose="020B0604020202020204" pitchFamily="34" charset="0"/>
          </a:endParaRPr>
        </a:p>
      </dsp:txBody>
      <dsp:txXfrm>
        <a:off x="568229" y="3875499"/>
        <a:ext cx="9370349" cy="775019"/>
      </dsp:txXfrm>
    </dsp:sp>
    <dsp:sp modelId="{65286541-CDF3-4237-A06D-630EA195D38C}">
      <dsp:nvSpPr>
        <dsp:cNvPr id="0" name=""/>
        <dsp:cNvSpPr/>
      </dsp:nvSpPr>
      <dsp:spPr>
        <a:xfrm>
          <a:off x="83842" y="3778622"/>
          <a:ext cx="968774" cy="968774"/>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26F266-B590-488C-8300-5EB33FAF8371}">
      <dsp:nvSpPr>
        <dsp:cNvPr id="0" name=""/>
        <dsp:cNvSpPr/>
      </dsp:nvSpPr>
      <dsp:spPr>
        <a:xfrm>
          <a:off x="1686020" y="0"/>
          <a:ext cx="4268523" cy="4268523"/>
        </a:xfrm>
        <a:prstGeom prst="triangle">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634DAC-9F6A-46E2-8CBF-5EDB1C07A0AC}">
      <dsp:nvSpPr>
        <dsp:cNvPr id="0" name=""/>
        <dsp:cNvSpPr/>
      </dsp:nvSpPr>
      <dsp:spPr>
        <a:xfrm>
          <a:off x="2663825" y="427269"/>
          <a:ext cx="5087451" cy="1517326"/>
        </a:xfrm>
        <a:prstGeom prst="roundRect">
          <a:avLst/>
        </a:prstGeom>
        <a:solidFill>
          <a:schemeClr val="lt1">
            <a:alpha val="90000"/>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just" defTabSz="622300" rtl="0">
            <a:lnSpc>
              <a:spcPct val="150000"/>
            </a:lnSpc>
            <a:spcBef>
              <a:spcPct val="0"/>
            </a:spcBef>
            <a:spcAft>
              <a:spcPct val="35000"/>
            </a:spcAft>
            <a:buNone/>
          </a:pPr>
          <a:r>
            <a:rPr lang="en-GB" sz="1400" kern="1200" dirty="0">
              <a:latin typeface="Arial" panose="020B0604020202020204" pitchFamily="34" charset="0"/>
              <a:cs typeface="Arial" panose="020B0604020202020204" pitchFamily="34" charset="0"/>
            </a:rPr>
            <a:t>Basil’s bakery faces customer retention issues and lower sales growth.</a:t>
          </a:r>
          <a:endParaRPr lang="en-IN" sz="1400" kern="1200" dirty="0">
            <a:latin typeface="Arial" panose="020B0604020202020204" pitchFamily="34" charset="0"/>
            <a:cs typeface="Arial" panose="020B0604020202020204" pitchFamily="34" charset="0"/>
          </a:endParaRPr>
        </a:p>
      </dsp:txBody>
      <dsp:txXfrm>
        <a:off x="2737895" y="501339"/>
        <a:ext cx="4939311" cy="1369186"/>
      </dsp:txXfrm>
    </dsp:sp>
    <dsp:sp modelId="{32D78A98-19B0-47C6-9E0F-9AAAD6D23B3E}">
      <dsp:nvSpPr>
        <dsp:cNvPr id="0" name=""/>
        <dsp:cNvSpPr/>
      </dsp:nvSpPr>
      <dsp:spPr>
        <a:xfrm>
          <a:off x="2707094" y="2134261"/>
          <a:ext cx="5000914" cy="1517326"/>
        </a:xfrm>
        <a:prstGeom prst="roundRect">
          <a:avLst/>
        </a:prstGeom>
        <a:solidFill>
          <a:schemeClr val="lt1">
            <a:alpha val="90000"/>
            <a:hueOff val="0"/>
            <a:satOff val="0"/>
            <a:lumOff val="0"/>
            <a:alphaOff val="0"/>
          </a:schemeClr>
        </a:solidFill>
        <a:ln w="15875" cap="rnd" cmpd="sng" algn="ctr">
          <a:solidFill>
            <a:schemeClr val="accent2">
              <a:hueOff val="889586"/>
              <a:satOff val="-19883"/>
              <a:lumOff val="-1882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just" defTabSz="622300" rtl="0">
            <a:lnSpc>
              <a:spcPct val="150000"/>
            </a:lnSpc>
            <a:spcBef>
              <a:spcPct val="0"/>
            </a:spcBef>
            <a:spcAft>
              <a:spcPct val="35000"/>
            </a:spcAft>
            <a:buNone/>
          </a:pPr>
          <a:r>
            <a:rPr lang="en-GB" sz="1400" kern="1200" dirty="0">
              <a:latin typeface="Arial" panose="020B0604020202020204" pitchFamily="34" charset="0"/>
              <a:cs typeface="Arial" panose="020B0604020202020204" pitchFamily="34" charset="0"/>
            </a:rPr>
            <a:t>The enterprise needs to take actionable strategies, such as investing in social media marketing and convenient delivery service to attract customers.   </a:t>
          </a:r>
          <a:endParaRPr lang="en-IN" sz="1400" kern="1200" dirty="0">
            <a:latin typeface="Arial" panose="020B0604020202020204" pitchFamily="34" charset="0"/>
            <a:cs typeface="Arial" panose="020B0604020202020204" pitchFamily="34" charset="0"/>
          </a:endParaRPr>
        </a:p>
      </dsp:txBody>
      <dsp:txXfrm>
        <a:off x="2781164" y="2208331"/>
        <a:ext cx="4852774" cy="1369186"/>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12/07/2026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The aim of the presentation is to understand the factors that create challenges for Basil’s bakery to increase its customer retention rates and sales rate effectively. I have found that the 5W2H is an actionable problem-definition checklist, which works by collecting all essential details surrounding a situation. The six factors of PESTLE, discusses the external environmental factors that affect the business operations of a bakery business (</a:t>
            </a:r>
            <a:r>
              <a:rPr lang="en-GB" sz="1200" kern="1200" dirty="0" err="1">
                <a:solidFill>
                  <a:schemeClr val="tx1"/>
                </a:solidFill>
                <a:effectLst/>
                <a:latin typeface="Arial" panose="020B0604020202020204" pitchFamily="34" charset="0"/>
                <a:ea typeface="+mn-ea"/>
                <a:cs typeface="Arial" panose="020B0604020202020204" pitchFamily="34" charset="0"/>
              </a:rPr>
              <a:t>Tsvetkova</a:t>
            </a:r>
            <a:r>
              <a:rPr lang="en-GB" sz="1200" kern="1200" dirty="0">
                <a:solidFill>
                  <a:schemeClr val="tx1"/>
                </a:solidFill>
                <a:effectLst/>
                <a:latin typeface="Arial" panose="020B0604020202020204" pitchFamily="34" charset="0"/>
                <a:ea typeface="+mn-ea"/>
                <a:cs typeface="Arial" panose="020B0604020202020204" pitchFamily="34" charset="0"/>
              </a:rPr>
              <a:t> </a:t>
            </a:r>
            <a:r>
              <a:rPr lang="en-GB" sz="1200" i="1" kern="1200" dirty="0">
                <a:solidFill>
                  <a:schemeClr val="tx1"/>
                </a:solidFill>
                <a:effectLst/>
                <a:latin typeface="Arial" panose="020B0604020202020204" pitchFamily="34" charset="0"/>
                <a:ea typeface="+mn-ea"/>
                <a:cs typeface="Arial" panose="020B0604020202020204" pitchFamily="34" charset="0"/>
              </a:rPr>
              <a:t>et al.,</a:t>
            </a:r>
            <a:r>
              <a:rPr lang="en-GB" sz="1200" kern="1200" dirty="0">
                <a:solidFill>
                  <a:schemeClr val="tx1"/>
                </a:solidFill>
                <a:effectLst/>
                <a:latin typeface="Arial" panose="020B0604020202020204" pitchFamily="34" charset="0"/>
                <a:ea typeface="+mn-ea"/>
                <a:cs typeface="Arial" panose="020B0604020202020204" pitchFamily="34" charset="0"/>
              </a:rPr>
              <a:t> 2024). Fishbone diagrams sort’s causes into different categories to recognise the causes of main problems.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EAD5EB9-B321-4627-A96C-408748FB7616}" type="slidenum">
              <a:rPr lang="en-GB" smtClean="0"/>
              <a:t>3</a:t>
            </a:fld>
            <a:endParaRPr lang="en-GB"/>
          </a:p>
        </p:txBody>
      </p:sp>
    </p:spTree>
    <p:extLst>
      <p:ext uri="{BB962C8B-B14F-4D97-AF65-F5344CB8AC3E}">
        <p14:creationId xmlns:p14="http://schemas.microsoft.com/office/powerpoint/2010/main" val="35912223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kern="1200" dirty="0">
                <a:solidFill>
                  <a:schemeClr val="tx1"/>
                </a:solidFill>
                <a:effectLst/>
                <a:latin typeface="Arial" panose="020B0604020202020204" pitchFamily="34" charset="0"/>
                <a:ea typeface="+mn-ea"/>
                <a:cs typeface="Arial" panose="020B0604020202020204" pitchFamily="34" charset="0"/>
              </a:rPr>
              <a:t>I have recognised that Basil’s bakery started its operation in 2015 in Coventry. Basil is a famous artisan baker, who focuses on sustainable sourcing ingredients to manufacture the styled cakes, pastries, and breads. From 2015 to 2019, the sales rate and customer retention was inadequate. However, from 2020, the annual sales rate of the company was declining due to restrictions on social gathering and lockdown. </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EAD5EB9-B321-4627-A96C-408748FB7616}" type="slidenum">
              <a:rPr lang="en-GB" smtClean="0"/>
              <a:t>4</a:t>
            </a:fld>
            <a:endParaRPr lang="en-GB"/>
          </a:p>
        </p:txBody>
      </p:sp>
    </p:spTree>
    <p:extLst>
      <p:ext uri="{BB962C8B-B14F-4D97-AF65-F5344CB8AC3E}">
        <p14:creationId xmlns:p14="http://schemas.microsoft.com/office/powerpoint/2010/main" val="13164317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I have identified why Basil’s bakery is facing customer retention and slow financial growth in its business. It is found that inadequate service delivery, unsatisfactory waiting times along with higher operational costs creates challenges for the enterprise to increase its financial performance. The sales rate of the company has stagnated at an average of 25% below the pre-2020 figures, due to the lower visits to the bakery in the last few years.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EAD5EB9-B321-4627-A96C-408748FB7616}" type="slidenum">
              <a:rPr lang="en-GB" smtClean="0"/>
              <a:t>5</a:t>
            </a:fld>
            <a:endParaRPr lang="en-GB"/>
          </a:p>
        </p:txBody>
      </p:sp>
    </p:spTree>
    <p:extLst>
      <p:ext uri="{BB962C8B-B14F-4D97-AF65-F5344CB8AC3E}">
        <p14:creationId xmlns:p14="http://schemas.microsoft.com/office/powerpoint/2010/main" val="13043588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I have found that increased tax rates enhance the cost of raw materials, which increase the operational cost and decrease the financial performance of the company. In addition, the organisation needs to focus on the principles of HFSS regulations to ensure that stylish cakes and pastries are manufactured from healthier recipes. While the fluctuation in inflation rates lower the profitability of Basil's bakery, slight increases in GDP rates could increase the sales rate of the enterprise. Both ‘work from home schedule’ and ‘increasing demand for convenient delivery services’ affect the business performance of Basil’s bakery negatively.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EAD5EB9-B321-4627-A96C-408748FB7616}" type="slidenum">
              <a:rPr lang="en-GB" smtClean="0"/>
              <a:t>6</a:t>
            </a:fld>
            <a:endParaRPr lang="en-GB"/>
          </a:p>
        </p:txBody>
      </p:sp>
    </p:spTree>
    <p:extLst>
      <p:ext uri="{BB962C8B-B14F-4D97-AF65-F5344CB8AC3E}">
        <p14:creationId xmlns:p14="http://schemas.microsoft.com/office/powerpoint/2010/main" val="36716166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kern="1200" dirty="0">
                <a:solidFill>
                  <a:schemeClr val="tx1"/>
                </a:solidFill>
                <a:effectLst/>
                <a:latin typeface="Arial" panose="020B0604020202020204" pitchFamily="34" charset="0"/>
                <a:ea typeface="+mn-ea"/>
                <a:cs typeface="Arial" panose="020B0604020202020204" pitchFamily="34" charset="0"/>
              </a:rPr>
              <a:t>Based on my understanding, Basil bakery could focus on adapting AI to automate routine tasks and finish the food manufacturing process quickly. The enterprise could increase the customer attraction rates towards the bakery by investing in social media marketing.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r>
              <a:rPr lang="en-GB" sz="1200" kern="1200" dirty="0">
                <a:solidFill>
                  <a:schemeClr val="tx1"/>
                </a:solidFill>
                <a:effectLst/>
                <a:latin typeface="Arial" panose="020B0604020202020204" pitchFamily="34" charset="0"/>
                <a:ea typeface="+mn-ea"/>
                <a:cs typeface="Arial" panose="020B0604020202020204" pitchFamily="34" charset="0"/>
              </a:rPr>
              <a:t>The company must adhere to the Food Standards' to confirm that it offers only fresh made cakes and pastries. The guidelines of ‘Consumer Rights Act 2015’ must be followed by Basil to ensure that all food products are available in satisfactory quality. I have understood that the enterprise must follow the 3R policy and ethical sourcing ingredients to maintain sustainability practices in business operations and attract environmentally aware customers.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EAD5EB9-B321-4627-A96C-408748FB7616}" type="slidenum">
              <a:rPr lang="en-GB" smtClean="0"/>
              <a:t>7</a:t>
            </a:fld>
            <a:endParaRPr lang="en-GB"/>
          </a:p>
        </p:txBody>
      </p:sp>
    </p:spTree>
    <p:extLst>
      <p:ext uri="{BB962C8B-B14F-4D97-AF65-F5344CB8AC3E}">
        <p14:creationId xmlns:p14="http://schemas.microsoft.com/office/powerpoint/2010/main" val="14380098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From the above image, I have found that improper measurement, inadequate people service, improper material and inefficient management creates challenges for Basil’s bakery to increase its customer attraction rate and overall financial performance. In addition, improper customer service skills and unsatisfying waiting times create challenges for the enterprise to increase customer satisfaction rates. Inadequate risk management strategies and improper customer delivery process of Basil’s bakery do not support the business to attract target customers. Insufficient communication with staff and inadequate leadership created issues for the business to manage its valuable resources and address the higher operational costs. However, the concepts of Fishbone diagram halt me from focusing on a specific cause those results in customer retention issues and lower financial performance of the business.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EAD5EB9-B321-4627-A96C-408748FB7616}" type="slidenum">
              <a:rPr lang="en-GB" smtClean="0"/>
              <a:t>8</a:t>
            </a:fld>
            <a:endParaRPr lang="en-GB"/>
          </a:p>
        </p:txBody>
      </p:sp>
    </p:spTree>
    <p:extLst>
      <p:ext uri="{BB962C8B-B14F-4D97-AF65-F5344CB8AC3E}">
        <p14:creationId xmlns:p14="http://schemas.microsoft.com/office/powerpoint/2010/main" val="37021697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From the overall discussion, I have recognised that Basil’s bakery experience customer retention-challenge and lower sales growth at present. The company could address the challenge by investing in social media marketing and a convenient service delivery process.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EAD5EB9-B321-4627-A96C-408748FB7616}" type="slidenum">
              <a:rPr lang="en-GB" smtClean="0"/>
              <a:t>9</a:t>
            </a:fld>
            <a:endParaRPr lang="en-GB"/>
          </a:p>
        </p:txBody>
      </p:sp>
    </p:spTree>
    <p:extLst>
      <p:ext uri="{BB962C8B-B14F-4D97-AF65-F5344CB8AC3E}">
        <p14:creationId xmlns:p14="http://schemas.microsoft.com/office/powerpoint/2010/main" val="39988072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10</a:t>
            </a:fld>
            <a:endParaRPr lang="en-GB"/>
          </a:p>
        </p:txBody>
      </p:sp>
    </p:spTree>
    <p:extLst>
      <p:ext uri="{BB962C8B-B14F-4D97-AF65-F5344CB8AC3E}">
        <p14:creationId xmlns:p14="http://schemas.microsoft.com/office/powerpoint/2010/main" val="25882186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05844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61126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702011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821054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12/07/2026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10996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12/07/2026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80808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12/07/2026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95323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853802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344890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63684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270010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617896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884260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7339912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8931558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37939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12/07/2026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2936958270"/>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www.sciencedirect.com/science/article/pii/S0308597X23005353" TargetMode="External"/><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918706" y="501445"/>
            <a:ext cx="8427720" cy="5265173"/>
          </a:xfrm>
        </p:spPr>
        <p:txBody>
          <a:bodyPr>
            <a:normAutofit fontScale="90000"/>
          </a:bodyPr>
          <a:lstStyle/>
          <a:p>
            <a:pPr algn="ctr">
              <a:lnSpc>
                <a:spcPct val="150000"/>
              </a:lnSpc>
            </a:pPr>
            <a:r>
              <a:rPr lang="en-GB" sz="3200" b="1" dirty="0">
                <a:latin typeface="Arial" panose="020B0604020202020204" pitchFamily="34" charset="0"/>
                <a:cs typeface="Arial" panose="020B0604020202020204" pitchFamily="34" charset="0"/>
              </a:rPr>
              <a:t> </a:t>
            </a:r>
            <a:br>
              <a:rPr lang="en-IN" sz="3200"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LCLM4004</a:t>
            </a:r>
            <a:br>
              <a:rPr lang="en-IN" sz="3200"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Problem Solving and Decision Making</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Assignment 1: Presentation</a:t>
            </a:r>
            <a:br>
              <a:rPr lang="en-IN" sz="3200" dirty="0">
                <a:latin typeface="Arial" panose="020B0604020202020204" pitchFamily="34" charset="0"/>
                <a:cs typeface="Arial" panose="020B0604020202020204" pitchFamily="34" charset="0"/>
              </a:rPr>
            </a:br>
            <a:br>
              <a:rPr lang="en-IN" sz="3200" dirty="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Student Name : Lupu Petronela Raluca</a:t>
            </a:r>
            <a:br>
              <a:rPr lang="en-IN" sz="1400" dirty="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Student ID:2519151</a:t>
            </a:r>
            <a:br>
              <a:rPr lang="en-GB" sz="1400" b="1" dirty="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LECTURER Charles </a:t>
            </a:r>
            <a:r>
              <a:rPr lang="en-GB" sz="1400" b="1" dirty="0" err="1">
                <a:latin typeface="Arial" panose="020B0604020202020204" pitchFamily="34" charset="0"/>
                <a:cs typeface="Arial" panose="020B0604020202020204" pitchFamily="34" charset="0"/>
              </a:rPr>
              <a:t>Obinwa</a:t>
            </a:r>
            <a:br>
              <a:rPr lang="en-IN" sz="3200"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2336032" y="340814"/>
            <a:ext cx="8534401" cy="868680"/>
          </a:xfrm>
        </p:spPr>
        <p:txBody>
          <a:bodyPr>
            <a:noAutofit/>
          </a:bodyPr>
          <a:lstStyle/>
          <a:p>
            <a:pPr algn="ctr">
              <a:lnSpc>
                <a:spcPct val="150000"/>
              </a:lnSpc>
            </a:pPr>
            <a:r>
              <a:rPr lang="en-GB" sz="2800" b="1" dirty="0">
                <a:latin typeface="Arial" panose="020B0604020202020204" pitchFamily="34" charset="0"/>
                <a:cs typeface="Arial" panose="020B0604020202020204" pitchFamily="34" charset="0"/>
              </a:rPr>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2720697" y="1960945"/>
            <a:ext cx="8842037" cy="4092448"/>
          </a:xfrm>
        </p:spPr>
        <p:txBody>
          <a:bodyPr>
            <a:normAutofit/>
          </a:bodyPr>
          <a:lstStyle/>
          <a:p>
            <a:pPr algn="just">
              <a:lnSpc>
                <a:spcPct val="150000"/>
              </a:lnSpc>
            </a:pPr>
            <a:r>
              <a:rPr lang="en-GB" sz="1400" b="1" dirty="0">
                <a:latin typeface="Arial" panose="020B0604020202020204" pitchFamily="34" charset="0"/>
                <a:cs typeface="Arial" panose="020B0604020202020204" pitchFamily="34" charset="0"/>
              </a:rPr>
              <a:t>Introduction </a:t>
            </a:r>
          </a:p>
          <a:p>
            <a:pPr algn="just">
              <a:lnSpc>
                <a:spcPct val="150000"/>
              </a:lnSpc>
            </a:pPr>
            <a:r>
              <a:rPr lang="en-GB" sz="1400" b="1" dirty="0">
                <a:latin typeface="Arial" panose="020B0604020202020204" pitchFamily="34" charset="0"/>
                <a:cs typeface="Arial" panose="020B0604020202020204" pitchFamily="34" charset="0"/>
              </a:rPr>
              <a:t>Company background</a:t>
            </a:r>
          </a:p>
          <a:p>
            <a:pPr algn="just">
              <a:lnSpc>
                <a:spcPct val="150000"/>
              </a:lnSpc>
            </a:pPr>
            <a:r>
              <a:rPr lang="en-GB" sz="1400" b="1" dirty="0">
                <a:latin typeface="Arial" panose="020B0604020202020204" pitchFamily="34" charset="0"/>
                <a:cs typeface="Arial" panose="020B0604020202020204" pitchFamily="34" charset="0"/>
              </a:rPr>
              <a:t>Problem: nature and scope</a:t>
            </a:r>
          </a:p>
          <a:p>
            <a:pPr algn="just">
              <a:lnSpc>
                <a:spcPct val="150000"/>
              </a:lnSpc>
            </a:pPr>
            <a:r>
              <a:rPr lang="en-GB" sz="1400" b="1" dirty="0">
                <a:latin typeface="Arial" panose="020B0604020202020204" pitchFamily="34" charset="0"/>
                <a:cs typeface="Arial" panose="020B0604020202020204" pitchFamily="34" charset="0"/>
              </a:rPr>
              <a:t>PESTLE ANALYSIS: Basil’s Bakery</a:t>
            </a:r>
          </a:p>
          <a:p>
            <a:pPr algn="just">
              <a:lnSpc>
                <a:spcPct val="150000"/>
              </a:lnSpc>
            </a:pPr>
            <a:r>
              <a:rPr lang="en-GB" sz="1400" b="1" dirty="0">
                <a:latin typeface="Arial" panose="020B0604020202020204" pitchFamily="34" charset="0"/>
                <a:cs typeface="Arial" panose="020B0604020202020204" pitchFamily="34" charset="0"/>
              </a:rPr>
              <a:t>Cause and effect analysis: Fishbone diagram</a:t>
            </a:r>
          </a:p>
          <a:p>
            <a:pPr algn="just">
              <a:lnSpc>
                <a:spcPct val="150000"/>
              </a:lnSpc>
            </a:pPr>
            <a:r>
              <a:rPr lang="en-GB" sz="1400" b="1" dirty="0">
                <a:latin typeface="Arial" panose="020B0604020202020204" pitchFamily="34" charset="0"/>
                <a:cs typeface="Arial" panose="020B0604020202020204" pitchFamily="34" charset="0"/>
              </a:rPr>
              <a:t>Conclusion</a:t>
            </a:r>
          </a:p>
          <a:p>
            <a:pPr algn="just">
              <a:lnSpc>
                <a:spcPct val="150000"/>
              </a:lnSpc>
            </a:pPr>
            <a:r>
              <a:rPr lang="en-GB" sz="1400" b="1" dirty="0">
                <a:latin typeface="Arial" panose="020B0604020202020204" pitchFamily="34" charset="0"/>
                <a:cs typeface="Arial" panose="020B0604020202020204" pitchFamily="34" charset="0"/>
              </a:rPr>
              <a:t>Reference List</a:t>
            </a:r>
          </a:p>
          <a:p>
            <a:pPr algn="just">
              <a:lnSpc>
                <a:spcPct val="150000"/>
              </a:lnSpc>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494941" y="221226"/>
            <a:ext cx="11362762" cy="821190"/>
          </a:xfrm>
        </p:spPr>
        <p:txBody>
          <a:bodyPr>
            <a:noAutofit/>
          </a:bodyPr>
          <a:lstStyle/>
          <a:p>
            <a:pPr algn="ctr">
              <a:lnSpc>
                <a:spcPct val="150000"/>
              </a:lnSpc>
            </a:pPr>
            <a:r>
              <a:rPr lang="en-GB" sz="2800" b="1" dirty="0">
                <a:latin typeface="Arial" panose="020B0604020202020204" pitchFamily="34" charset="0"/>
                <a:cs typeface="Arial" panose="020B0604020202020204" pitchFamily="34" charset="0"/>
              </a:rPr>
              <a:t>Introduction</a:t>
            </a:r>
          </a:p>
        </p:txBody>
      </p:sp>
      <p:graphicFrame>
        <p:nvGraphicFramePr>
          <p:cNvPr id="4" name="Diagram 3"/>
          <p:cNvGraphicFramePr/>
          <p:nvPr>
            <p:extLst>
              <p:ext uri="{D42A27DB-BD31-4B8C-83A1-F6EECF244321}">
                <p14:modId xmlns:p14="http://schemas.microsoft.com/office/powerpoint/2010/main" val="2375523075"/>
              </p:ext>
            </p:extLst>
          </p:nvPr>
        </p:nvGraphicFramePr>
        <p:xfrm>
          <a:off x="1752599" y="1589314"/>
          <a:ext cx="10232571" cy="44914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627677" y="275794"/>
            <a:ext cx="11328534" cy="1000915"/>
          </a:xfrm>
        </p:spPr>
        <p:txBody>
          <a:bodyPr>
            <a:noAutofit/>
          </a:bodyPr>
          <a:lstStyle/>
          <a:p>
            <a:pPr algn="ctr">
              <a:lnSpc>
                <a:spcPct val="150000"/>
              </a:lnSpc>
            </a:pPr>
            <a:r>
              <a:rPr lang="en-GB" sz="2800" b="1" dirty="0">
                <a:latin typeface="Arial" panose="020B0604020202020204" pitchFamily="34" charset="0"/>
                <a:cs typeface="Arial" panose="020B0604020202020204" pitchFamily="34" charset="0"/>
              </a:rPr>
              <a:t>Company background</a:t>
            </a:r>
          </a:p>
        </p:txBody>
      </p:sp>
      <p:graphicFrame>
        <p:nvGraphicFramePr>
          <p:cNvPr id="4" name="Diagram 3"/>
          <p:cNvGraphicFramePr/>
          <p:nvPr>
            <p:extLst>
              <p:ext uri="{D42A27DB-BD31-4B8C-83A1-F6EECF244321}">
                <p14:modId xmlns:p14="http://schemas.microsoft.com/office/powerpoint/2010/main" val="812868239"/>
              </p:ext>
            </p:extLst>
          </p:nvPr>
        </p:nvGraphicFramePr>
        <p:xfrm>
          <a:off x="1863306" y="1397479"/>
          <a:ext cx="10009146" cy="50378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877674" y="35066"/>
            <a:ext cx="11444747" cy="713232"/>
          </a:xfrm>
        </p:spPr>
        <p:txBody>
          <a:bodyPr>
            <a:noAutofit/>
          </a:bodyPr>
          <a:lstStyle/>
          <a:p>
            <a:pPr algn="ctr">
              <a:lnSpc>
                <a:spcPct val="150000"/>
              </a:lnSpc>
            </a:pPr>
            <a:r>
              <a:rPr lang="en-GB" sz="2800" b="1" dirty="0">
                <a:latin typeface="Arial" panose="020B0604020202020204" pitchFamily="34" charset="0"/>
                <a:cs typeface="Arial" panose="020B0604020202020204" pitchFamily="34" charset="0"/>
              </a:rPr>
              <a:t>Problem: nature and scope</a:t>
            </a:r>
          </a:p>
        </p:txBody>
      </p:sp>
      <p:graphicFrame>
        <p:nvGraphicFramePr>
          <p:cNvPr id="4" name="Table 3"/>
          <p:cNvGraphicFramePr>
            <a:graphicFrameLocks noGrp="1"/>
          </p:cNvGraphicFramePr>
          <p:nvPr>
            <p:extLst>
              <p:ext uri="{D42A27DB-BD31-4B8C-83A1-F6EECF244321}">
                <p14:modId xmlns:p14="http://schemas.microsoft.com/office/powerpoint/2010/main" val="2432599967"/>
              </p:ext>
            </p:extLst>
          </p:nvPr>
        </p:nvGraphicFramePr>
        <p:xfrm>
          <a:off x="1759680" y="1221504"/>
          <a:ext cx="10218411" cy="5399361"/>
        </p:xfrm>
        <a:graphic>
          <a:graphicData uri="http://schemas.openxmlformats.org/drawingml/2006/table">
            <a:tbl>
              <a:tblPr firstRow="1" bandRow="1">
                <a:tableStyleId>{21E4AEA4-8DFA-4A89-87EB-49C32662AFE0}</a:tableStyleId>
              </a:tblPr>
              <a:tblGrid>
                <a:gridCol w="2191370">
                  <a:extLst>
                    <a:ext uri="{9D8B030D-6E8A-4147-A177-3AD203B41FA5}">
                      <a16:colId xmlns:a16="http://schemas.microsoft.com/office/drawing/2014/main" val="20000"/>
                    </a:ext>
                  </a:extLst>
                </a:gridCol>
                <a:gridCol w="8027041">
                  <a:extLst>
                    <a:ext uri="{9D8B030D-6E8A-4147-A177-3AD203B41FA5}">
                      <a16:colId xmlns:a16="http://schemas.microsoft.com/office/drawing/2014/main" val="20001"/>
                    </a:ext>
                  </a:extLst>
                </a:gridCol>
              </a:tblGrid>
              <a:tr h="917038">
                <a:tc>
                  <a:txBody>
                    <a:bodyPr/>
                    <a:lstStyle/>
                    <a:p>
                      <a:pPr algn="just">
                        <a:lnSpc>
                          <a:spcPct val="150000"/>
                        </a:lnSpc>
                        <a:spcAft>
                          <a:spcPts val="0"/>
                        </a:spcAft>
                      </a:pPr>
                      <a:r>
                        <a:rPr lang="en-GB" sz="1200" b="1" dirty="0">
                          <a:effectLst/>
                          <a:latin typeface="Arial" panose="020B0604020202020204" pitchFamily="34" charset="0"/>
                          <a:ea typeface="Arial" panose="020B0604020202020204" pitchFamily="34" charset="0"/>
                        </a:rPr>
                        <a:t>What</a:t>
                      </a:r>
                      <a:endParaRPr lang="en-IN" sz="1200" dirty="0">
                        <a:effectLst/>
                        <a:latin typeface="Arial" panose="020B0604020202020204" pitchFamily="34" charset="0"/>
                        <a:ea typeface="Arial" panose="020B0604020202020204" pitchFamily="34" charset="0"/>
                      </a:endParaRPr>
                    </a:p>
                  </a:txBody>
                  <a:tcPr marL="63500" marR="63500" marT="63500" marB="63500"/>
                </a:tc>
                <a:tc>
                  <a:txBody>
                    <a:bodyPr/>
                    <a:lstStyle/>
                    <a:p>
                      <a:pPr algn="just">
                        <a:lnSpc>
                          <a:spcPct val="150000"/>
                        </a:lnSpc>
                        <a:spcAft>
                          <a:spcPts val="0"/>
                        </a:spcAft>
                      </a:pPr>
                      <a:r>
                        <a:rPr lang="en-GB" sz="1200" b="0" dirty="0">
                          <a:solidFill>
                            <a:schemeClr val="tx1"/>
                          </a:solidFill>
                          <a:effectLst/>
                          <a:latin typeface="Arial" panose="020B0604020202020204" pitchFamily="34" charset="0"/>
                          <a:ea typeface="Arial" panose="020B0604020202020204" pitchFamily="34" charset="0"/>
                        </a:rPr>
                        <a:t>The number of customers of Basil’s bakery is decreasing, which lowers the sales rate of the company by 25% compared to 2019.</a:t>
                      </a:r>
                      <a:endParaRPr lang="en-IN" sz="1200" b="0" dirty="0">
                        <a:solidFill>
                          <a:schemeClr val="tx1"/>
                        </a:solidFill>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10000"/>
                  </a:ext>
                </a:extLst>
              </a:tr>
              <a:tr h="544707">
                <a:tc>
                  <a:txBody>
                    <a:bodyPr/>
                    <a:lstStyle/>
                    <a:p>
                      <a:pPr algn="just">
                        <a:lnSpc>
                          <a:spcPct val="150000"/>
                        </a:lnSpc>
                        <a:spcAft>
                          <a:spcPts val="0"/>
                        </a:spcAft>
                      </a:pPr>
                      <a:r>
                        <a:rPr lang="en-GB" sz="1200" b="1">
                          <a:effectLst/>
                          <a:latin typeface="Arial" panose="020B0604020202020204" pitchFamily="34" charset="0"/>
                          <a:ea typeface="Arial" panose="020B0604020202020204" pitchFamily="34" charset="0"/>
                        </a:rPr>
                        <a:t>Who </a:t>
                      </a:r>
                      <a:endParaRPr lang="en-IN" sz="1200">
                        <a:effectLst/>
                        <a:latin typeface="Arial" panose="020B0604020202020204" pitchFamily="34" charset="0"/>
                        <a:ea typeface="Arial" panose="020B0604020202020204" pitchFamily="34" charset="0"/>
                      </a:endParaRPr>
                    </a:p>
                  </a:txBody>
                  <a:tcPr marL="63500" marR="63500" marT="63500" marB="63500"/>
                </a:tc>
                <a:tc>
                  <a:txBody>
                    <a:bodyPr/>
                    <a:lstStyle/>
                    <a:p>
                      <a:pPr algn="just">
                        <a:lnSpc>
                          <a:spcPct val="150000"/>
                        </a:lnSpc>
                        <a:spcAft>
                          <a:spcPts val="0"/>
                        </a:spcAft>
                      </a:pPr>
                      <a:r>
                        <a:rPr lang="en-GB" sz="1200" dirty="0">
                          <a:effectLst/>
                          <a:latin typeface="Arial" panose="020B0604020202020204" pitchFamily="34" charset="0"/>
                          <a:ea typeface="Arial" panose="020B0604020202020204" pitchFamily="34" charset="0"/>
                        </a:rPr>
                        <a:t>Loyal customers, who worked in the local shops at Coventry, have been redundant, affecting the footfall and sales rate </a:t>
                      </a:r>
                      <a:endParaRPr lang="en-IN" sz="1200" dirty="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10001"/>
                  </a:ext>
                </a:extLst>
              </a:tr>
              <a:tr h="917038">
                <a:tc>
                  <a:txBody>
                    <a:bodyPr/>
                    <a:lstStyle/>
                    <a:p>
                      <a:pPr algn="just">
                        <a:lnSpc>
                          <a:spcPct val="150000"/>
                        </a:lnSpc>
                        <a:spcAft>
                          <a:spcPts val="0"/>
                        </a:spcAft>
                      </a:pPr>
                      <a:r>
                        <a:rPr lang="en-GB" sz="1200" b="1">
                          <a:effectLst/>
                          <a:latin typeface="Arial" panose="020B0604020202020204" pitchFamily="34" charset="0"/>
                          <a:ea typeface="Arial" panose="020B0604020202020204" pitchFamily="34" charset="0"/>
                        </a:rPr>
                        <a:t>Where</a:t>
                      </a:r>
                      <a:endParaRPr lang="en-IN" sz="1200">
                        <a:effectLst/>
                        <a:latin typeface="Arial" panose="020B0604020202020204" pitchFamily="34" charset="0"/>
                        <a:ea typeface="Arial" panose="020B0604020202020204" pitchFamily="34" charset="0"/>
                      </a:endParaRPr>
                    </a:p>
                  </a:txBody>
                  <a:tcPr marL="63500" marR="63500" marT="63500" marB="63500"/>
                </a:tc>
                <a:tc>
                  <a:txBody>
                    <a:bodyPr/>
                    <a:lstStyle/>
                    <a:p>
                      <a:pPr algn="just">
                        <a:lnSpc>
                          <a:spcPct val="150000"/>
                        </a:lnSpc>
                        <a:spcAft>
                          <a:spcPts val="0"/>
                        </a:spcAft>
                      </a:pPr>
                      <a:r>
                        <a:rPr lang="en-GB" sz="1200" dirty="0">
                          <a:effectLst/>
                          <a:latin typeface="Arial" panose="020B0604020202020204" pitchFamily="34" charset="0"/>
                          <a:ea typeface="Arial" panose="020B0604020202020204" pitchFamily="34" charset="0"/>
                        </a:rPr>
                        <a:t>The majority  of office workers in Coventry complete their tasks from the </a:t>
                      </a:r>
                      <a:r>
                        <a:rPr lang="en-GB" sz="1200" i="1" dirty="0">
                          <a:effectLst/>
                          <a:latin typeface="Arial" panose="020B0604020202020204" pitchFamily="34" charset="0"/>
                          <a:ea typeface="Arial" panose="020B0604020202020204" pitchFamily="34" charset="0"/>
                        </a:rPr>
                        <a:t>‘Work-from-home</a:t>
                      </a:r>
                      <a:r>
                        <a:rPr lang="en-GB" sz="1200" dirty="0">
                          <a:effectLst/>
                          <a:latin typeface="Arial" panose="020B0604020202020204" pitchFamily="34" charset="0"/>
                          <a:ea typeface="Arial" panose="020B0604020202020204" pitchFamily="34" charset="0"/>
                        </a:rPr>
                        <a:t>’ schedule, which lowered the customer visits and purchasing rates at the Basil’s bakery. </a:t>
                      </a:r>
                      <a:endParaRPr lang="en-IN" sz="1200" dirty="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10002"/>
                  </a:ext>
                </a:extLst>
              </a:tr>
              <a:tr h="544707">
                <a:tc>
                  <a:txBody>
                    <a:bodyPr/>
                    <a:lstStyle/>
                    <a:p>
                      <a:pPr algn="just">
                        <a:lnSpc>
                          <a:spcPct val="150000"/>
                        </a:lnSpc>
                        <a:spcAft>
                          <a:spcPts val="0"/>
                        </a:spcAft>
                      </a:pPr>
                      <a:r>
                        <a:rPr lang="en-GB" sz="1200" b="1">
                          <a:effectLst/>
                          <a:latin typeface="Arial" panose="020B0604020202020204" pitchFamily="34" charset="0"/>
                          <a:ea typeface="Arial" panose="020B0604020202020204" pitchFamily="34" charset="0"/>
                        </a:rPr>
                        <a:t>When</a:t>
                      </a:r>
                      <a:endParaRPr lang="en-IN" sz="1200">
                        <a:effectLst/>
                        <a:latin typeface="Arial" panose="020B0604020202020204" pitchFamily="34" charset="0"/>
                        <a:ea typeface="Arial" panose="020B0604020202020204" pitchFamily="34" charset="0"/>
                      </a:endParaRPr>
                    </a:p>
                  </a:txBody>
                  <a:tcPr marL="63500" marR="63500" marT="63500" marB="63500"/>
                </a:tc>
                <a:tc>
                  <a:txBody>
                    <a:bodyPr/>
                    <a:lstStyle/>
                    <a:p>
                      <a:pPr algn="just">
                        <a:lnSpc>
                          <a:spcPct val="150000"/>
                        </a:lnSpc>
                        <a:spcAft>
                          <a:spcPts val="0"/>
                        </a:spcAft>
                      </a:pPr>
                      <a:r>
                        <a:rPr lang="en-GB" sz="1200">
                          <a:effectLst/>
                          <a:latin typeface="Arial" panose="020B0604020202020204" pitchFamily="34" charset="0"/>
                          <a:ea typeface="Arial" panose="020B0604020202020204" pitchFamily="34" charset="0"/>
                        </a:rPr>
                        <a:t>In 2020, lockdown situation and restriction on social gathering decreased the footfall and sales rate of Basil’s bakery. </a:t>
                      </a:r>
                      <a:endParaRPr lang="en-IN" sz="120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10003"/>
                  </a:ext>
                </a:extLst>
              </a:tr>
              <a:tr h="917038">
                <a:tc>
                  <a:txBody>
                    <a:bodyPr/>
                    <a:lstStyle/>
                    <a:p>
                      <a:pPr algn="just">
                        <a:lnSpc>
                          <a:spcPct val="150000"/>
                        </a:lnSpc>
                        <a:spcAft>
                          <a:spcPts val="0"/>
                        </a:spcAft>
                      </a:pPr>
                      <a:r>
                        <a:rPr lang="en-GB" sz="1200" b="1" dirty="0">
                          <a:effectLst/>
                          <a:latin typeface="Arial" panose="020B0604020202020204" pitchFamily="34" charset="0"/>
                          <a:ea typeface="Arial" panose="020B0604020202020204" pitchFamily="34" charset="0"/>
                        </a:rPr>
                        <a:t>Why</a:t>
                      </a:r>
                      <a:endParaRPr lang="en-IN" sz="1200" dirty="0">
                        <a:effectLst/>
                        <a:latin typeface="Arial" panose="020B0604020202020204" pitchFamily="34" charset="0"/>
                        <a:ea typeface="Arial" panose="020B0604020202020204" pitchFamily="34" charset="0"/>
                      </a:endParaRPr>
                    </a:p>
                  </a:txBody>
                  <a:tcPr marL="63500" marR="63500" marT="63500" marB="63500"/>
                </a:tc>
                <a:tc>
                  <a:txBody>
                    <a:bodyPr/>
                    <a:lstStyle/>
                    <a:p>
                      <a:pPr algn="just">
                        <a:lnSpc>
                          <a:spcPct val="150000"/>
                        </a:lnSpc>
                        <a:spcAft>
                          <a:spcPts val="0"/>
                        </a:spcAft>
                      </a:pPr>
                      <a:r>
                        <a:rPr lang="en-GB" sz="1200">
                          <a:effectLst/>
                          <a:latin typeface="Arial" panose="020B0604020202020204" pitchFamily="34" charset="0"/>
                          <a:ea typeface="Arial" panose="020B0604020202020204" pitchFamily="34" charset="0"/>
                        </a:rPr>
                        <a:t>Inadequate service delivery, unsatisfactory waiting times, and higher operational costs negatively affect the financial performance of Basil’s bakery. </a:t>
                      </a:r>
                      <a:endParaRPr lang="en-IN" sz="120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10004"/>
                  </a:ext>
                </a:extLst>
              </a:tr>
              <a:tr h="917038">
                <a:tc>
                  <a:txBody>
                    <a:bodyPr/>
                    <a:lstStyle/>
                    <a:p>
                      <a:pPr algn="just">
                        <a:lnSpc>
                          <a:spcPct val="150000"/>
                        </a:lnSpc>
                        <a:spcAft>
                          <a:spcPts val="0"/>
                        </a:spcAft>
                      </a:pPr>
                      <a:r>
                        <a:rPr lang="en-GB" sz="1200" b="1" dirty="0">
                          <a:effectLst/>
                          <a:latin typeface="Arial" panose="020B0604020202020204" pitchFamily="34" charset="0"/>
                          <a:ea typeface="Arial" panose="020B0604020202020204" pitchFamily="34" charset="0"/>
                        </a:rPr>
                        <a:t>How </a:t>
                      </a:r>
                      <a:endParaRPr lang="en-IN" sz="1200" dirty="0">
                        <a:effectLst/>
                        <a:latin typeface="Arial" panose="020B0604020202020204" pitchFamily="34" charset="0"/>
                        <a:ea typeface="Arial" panose="020B0604020202020204" pitchFamily="34" charset="0"/>
                      </a:endParaRPr>
                    </a:p>
                  </a:txBody>
                  <a:tcPr marL="63500" marR="63500" marT="63500" marB="63500"/>
                </a:tc>
                <a:tc>
                  <a:txBody>
                    <a:bodyPr/>
                    <a:lstStyle/>
                    <a:p>
                      <a:pPr algn="just">
                        <a:lnSpc>
                          <a:spcPct val="150000"/>
                        </a:lnSpc>
                        <a:spcAft>
                          <a:spcPts val="0"/>
                        </a:spcAft>
                      </a:pPr>
                      <a:r>
                        <a:rPr lang="en-GB" sz="1200">
                          <a:effectLst/>
                          <a:latin typeface="Arial" panose="020B0604020202020204" pitchFamily="34" charset="0"/>
                          <a:ea typeface="Arial" panose="020B0604020202020204" pitchFamily="34" charset="0"/>
                        </a:rPr>
                        <a:t>In Coventry, one of the shops in the retail park closes every couple of months, which lowers the customer attraction and retention rates at Basil’s bakery. </a:t>
                      </a:r>
                      <a:endParaRPr lang="en-IN" sz="120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10005"/>
                  </a:ext>
                </a:extLst>
              </a:tr>
              <a:tr h="544707">
                <a:tc>
                  <a:txBody>
                    <a:bodyPr/>
                    <a:lstStyle/>
                    <a:p>
                      <a:pPr algn="just">
                        <a:lnSpc>
                          <a:spcPct val="150000"/>
                        </a:lnSpc>
                        <a:spcAft>
                          <a:spcPts val="0"/>
                        </a:spcAft>
                      </a:pPr>
                      <a:r>
                        <a:rPr lang="en-GB" sz="1200" b="1">
                          <a:effectLst/>
                          <a:latin typeface="Arial" panose="020B0604020202020204" pitchFamily="34" charset="0"/>
                          <a:ea typeface="Arial" panose="020B0604020202020204" pitchFamily="34" charset="0"/>
                        </a:rPr>
                        <a:t>How Much </a:t>
                      </a:r>
                      <a:endParaRPr lang="en-IN" sz="1200">
                        <a:effectLst/>
                        <a:latin typeface="Arial" panose="020B0604020202020204" pitchFamily="34" charset="0"/>
                        <a:ea typeface="Arial" panose="020B0604020202020204" pitchFamily="34" charset="0"/>
                      </a:endParaRPr>
                    </a:p>
                  </a:txBody>
                  <a:tcPr marL="63500" marR="63500" marT="63500" marB="63500"/>
                </a:tc>
                <a:tc>
                  <a:txBody>
                    <a:bodyPr/>
                    <a:lstStyle/>
                    <a:p>
                      <a:pPr algn="just">
                        <a:lnSpc>
                          <a:spcPct val="150000"/>
                        </a:lnSpc>
                        <a:spcAft>
                          <a:spcPts val="0"/>
                        </a:spcAft>
                      </a:pPr>
                      <a:r>
                        <a:rPr lang="en-GB" sz="1200" dirty="0">
                          <a:effectLst/>
                          <a:latin typeface="Arial" panose="020B0604020202020204" pitchFamily="34" charset="0"/>
                          <a:ea typeface="Arial" panose="020B0604020202020204" pitchFamily="34" charset="0"/>
                        </a:rPr>
                        <a:t>The sales figure of Basil’s bakery has stagnated at an average of 25% below the pre-2020 figures. </a:t>
                      </a:r>
                      <a:endParaRPr lang="en-IN" sz="1200" dirty="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10006"/>
                  </a:ext>
                </a:extLst>
              </a:tr>
            </a:tbl>
          </a:graphicData>
        </a:graphic>
      </p:graphicFrame>
      <p:sp>
        <p:nvSpPr>
          <p:cNvPr id="5" name="Rectangle 4"/>
          <p:cNvSpPr/>
          <p:nvPr/>
        </p:nvSpPr>
        <p:spPr>
          <a:xfrm>
            <a:off x="1637673" y="748298"/>
            <a:ext cx="683200" cy="375552"/>
          </a:xfrm>
          <a:prstGeom prst="rect">
            <a:avLst/>
          </a:prstGeom>
        </p:spPr>
        <p:txBody>
          <a:bodyPr wrap="none">
            <a:spAutoFit/>
          </a:bodyPr>
          <a:lstStyle/>
          <a:p>
            <a:pPr algn="just">
              <a:lnSpc>
                <a:spcPct val="150000"/>
              </a:lnSpc>
              <a:spcAft>
                <a:spcPts val="0"/>
              </a:spcAft>
            </a:pPr>
            <a:r>
              <a:rPr lang="en-GB" sz="1400" b="1" dirty="0">
                <a:latin typeface="Arial" panose="020B0604020202020204" pitchFamily="34" charset="0"/>
                <a:ea typeface="Arial" panose="020B0604020202020204" pitchFamily="34" charset="0"/>
              </a:rPr>
              <a:t>5W2H</a:t>
            </a:r>
            <a:endParaRPr lang="en-IN" sz="14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889819" y="12676"/>
            <a:ext cx="11724968" cy="622583"/>
          </a:xfrm>
        </p:spPr>
        <p:txBody>
          <a:bodyPr>
            <a:noAutofit/>
          </a:bodyPr>
          <a:lstStyle/>
          <a:p>
            <a:pPr algn="ctr">
              <a:lnSpc>
                <a:spcPct val="150000"/>
              </a:lnSpc>
            </a:pPr>
            <a:br>
              <a:rPr lang="en-GB" sz="2800" b="1" dirty="0">
                <a:latin typeface="Arial" panose="020B0604020202020204" pitchFamily="34" charset="0"/>
                <a:cs typeface="Arial" panose="020B0604020202020204" pitchFamily="34" charset="0"/>
              </a:rPr>
            </a:br>
            <a:br>
              <a:rPr lang="en-GB" sz="2800" b="1" dirty="0">
                <a:latin typeface="Arial" panose="020B0604020202020204" pitchFamily="34" charset="0"/>
                <a:cs typeface="Arial" panose="020B0604020202020204" pitchFamily="34" charset="0"/>
              </a:rPr>
            </a:br>
            <a:br>
              <a:rPr lang="en-GB" sz="2800" b="1"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PESTLE ANALYSIS: Basil’s Bakery</a:t>
            </a:r>
          </a:p>
        </p:txBody>
      </p:sp>
      <p:sp>
        <p:nvSpPr>
          <p:cNvPr id="6" name="Rectangle 5"/>
          <p:cNvSpPr/>
          <p:nvPr/>
        </p:nvSpPr>
        <p:spPr>
          <a:xfrm>
            <a:off x="5199089" y="1200773"/>
            <a:ext cx="8546582" cy="3693640"/>
          </a:xfrm>
          <a:prstGeom prst="rect">
            <a:avLst/>
          </a:prstGeom>
        </p:spPr>
        <p:txBody>
          <a:bodyPr wrap="square">
            <a:spAutoFit/>
          </a:bodyPr>
          <a:lstStyle/>
          <a:p>
            <a:pPr algn="just">
              <a:lnSpc>
                <a:spcPct val="150000"/>
              </a:lnSpc>
            </a:pPr>
            <a:r>
              <a:rPr lang="en-GB" sz="1400" b="1" dirty="0">
                <a:latin typeface="Arial" panose="020B0604020202020204" pitchFamily="34" charset="0"/>
                <a:ea typeface="Arial" panose="020B0604020202020204" pitchFamily="34" charset="0"/>
              </a:rPr>
              <a:t>Political </a:t>
            </a:r>
          </a:p>
          <a:p>
            <a:pPr marL="285750" indent="-285750" algn="just">
              <a:lnSpc>
                <a:spcPct val="150000"/>
              </a:lnSpc>
              <a:buFont typeface="Arial" panose="020B0604020202020204" pitchFamily="34" charset="0"/>
              <a:buChar char="•"/>
            </a:pPr>
            <a:r>
              <a:rPr lang="en-GB" sz="1600" dirty="0"/>
              <a:t>   Tax increase (13.8%–15%) increased raw material costs.</a:t>
            </a:r>
            <a:endParaRPr lang="en-IN" sz="1600" dirty="0">
              <a:latin typeface="Arial" panose="020B0604020202020204" pitchFamily="34" charset="0"/>
            </a:endParaRPr>
          </a:p>
          <a:p>
            <a:pPr marL="285750" indent="-285750" algn="just">
              <a:lnSpc>
                <a:spcPct val="150000"/>
              </a:lnSpc>
              <a:buFont typeface="Arial" panose="020B0604020202020204" pitchFamily="34" charset="0"/>
              <a:buChar char="•"/>
            </a:pPr>
            <a:r>
              <a:rPr lang="en-IN" sz="1600" dirty="0">
                <a:latin typeface="Arial" panose="020B0604020202020204" pitchFamily="34" charset="0"/>
              </a:rPr>
              <a:t>  </a:t>
            </a:r>
            <a:r>
              <a:rPr lang="en-GB" sz="1600" dirty="0"/>
              <a:t> HFSS regulations require healthier bakery products.</a:t>
            </a:r>
            <a:endParaRPr lang="en-IN" sz="1600" dirty="0">
              <a:latin typeface="Arial" panose="020B0604020202020204" pitchFamily="34" charset="0"/>
              <a:ea typeface="Arial" panose="020B0604020202020204" pitchFamily="34" charset="0"/>
            </a:endParaRPr>
          </a:p>
          <a:p>
            <a:pPr algn="just">
              <a:lnSpc>
                <a:spcPct val="150000"/>
              </a:lnSpc>
              <a:spcAft>
                <a:spcPts val="0"/>
              </a:spcAft>
            </a:pPr>
            <a:r>
              <a:rPr lang="en-GB" sz="1600" b="1" dirty="0">
                <a:latin typeface="Arial" panose="020B0604020202020204" pitchFamily="34" charset="0"/>
                <a:ea typeface="Arial" panose="020B0604020202020204" pitchFamily="34" charset="0"/>
              </a:rPr>
              <a:t>Economic</a:t>
            </a:r>
          </a:p>
          <a:p>
            <a:pPr marL="285750" indent="-285750" algn="just">
              <a:lnSpc>
                <a:spcPct val="150000"/>
              </a:lnSpc>
              <a:spcAft>
                <a:spcPts val="0"/>
              </a:spcAft>
              <a:buFont typeface="Arial" panose="020B0604020202020204" pitchFamily="34" charset="0"/>
              <a:buChar char="•"/>
            </a:pPr>
            <a:r>
              <a:rPr lang="en-GB" sz="1600" dirty="0"/>
              <a:t>   Inflation increased business costs and reduced profits.</a:t>
            </a:r>
          </a:p>
          <a:p>
            <a:pPr marL="285750" indent="-285750" algn="just">
              <a:lnSpc>
                <a:spcPct val="150000"/>
              </a:lnSpc>
              <a:spcAft>
                <a:spcPts val="0"/>
              </a:spcAft>
              <a:buFont typeface="Arial" panose="020B0604020202020204" pitchFamily="34" charset="0"/>
              <a:buChar char="•"/>
            </a:pPr>
            <a:r>
              <a:rPr lang="en-GB" sz="1600" dirty="0"/>
              <a:t>   UK GDP growth improved consumer spending.</a:t>
            </a:r>
            <a:endParaRPr lang="en-GB" sz="1600" b="1" dirty="0">
              <a:latin typeface="Arial" panose="020B0604020202020204" pitchFamily="34" charset="0"/>
              <a:ea typeface="Arial" panose="020B0604020202020204" pitchFamily="34" charset="0"/>
            </a:endParaRPr>
          </a:p>
          <a:p>
            <a:pPr algn="just">
              <a:lnSpc>
                <a:spcPct val="150000"/>
              </a:lnSpc>
              <a:spcAft>
                <a:spcPts val="0"/>
              </a:spcAft>
            </a:pPr>
            <a:endParaRPr lang="en-GB" sz="1600" b="1" dirty="0">
              <a:latin typeface="Arial" panose="020B0604020202020204" pitchFamily="34" charset="0"/>
              <a:ea typeface="Arial" panose="020B0604020202020204" pitchFamily="34" charset="0"/>
            </a:endParaRPr>
          </a:p>
          <a:p>
            <a:pPr marL="285750" indent="-285750" algn="just">
              <a:lnSpc>
                <a:spcPct val="150000"/>
              </a:lnSpc>
              <a:spcAft>
                <a:spcPts val="0"/>
              </a:spcAft>
              <a:buFont typeface="Arial" panose="020B0604020202020204" pitchFamily="34" charset="0"/>
              <a:buChar char="•"/>
            </a:pPr>
            <a:r>
              <a:rPr lang="en-GB" sz="1600" b="1" dirty="0">
                <a:latin typeface="Arial" panose="020B0604020202020204" pitchFamily="34" charset="0"/>
                <a:ea typeface="Arial" panose="020B0604020202020204" pitchFamily="34" charset="0"/>
              </a:rPr>
              <a:t>Social</a:t>
            </a:r>
          </a:p>
          <a:p>
            <a:pPr marL="285750" indent="-285750" algn="just">
              <a:lnSpc>
                <a:spcPct val="150000"/>
              </a:lnSpc>
              <a:spcAft>
                <a:spcPts val="0"/>
              </a:spcAft>
              <a:buFont typeface="Arial" panose="020B0604020202020204" pitchFamily="34" charset="0"/>
              <a:buChar char="•"/>
            </a:pPr>
            <a:r>
              <a:rPr lang="en-GB" sz="1600" dirty="0"/>
              <a:t>  More people work from home, reducing in-store visits. </a:t>
            </a:r>
          </a:p>
          <a:p>
            <a:pPr marL="285750" indent="-285750" algn="just">
              <a:lnSpc>
                <a:spcPct val="150000"/>
              </a:lnSpc>
              <a:spcAft>
                <a:spcPts val="0"/>
              </a:spcAft>
              <a:buFont typeface="Arial" panose="020B0604020202020204" pitchFamily="34" charset="0"/>
              <a:buChar char="•"/>
            </a:pPr>
            <a:r>
              <a:rPr lang="en-GB" sz="1600" dirty="0"/>
              <a:t>    Customers increasingly prefer delivery services.</a:t>
            </a:r>
            <a:endParaRPr lang="en-GB" sz="1600" b="1" dirty="0">
              <a:latin typeface="Arial" panose="020B0604020202020204" pitchFamily="34" charset="0"/>
              <a:ea typeface="Arial" panose="020B0604020202020204" pitchFamily="34" charset="0"/>
            </a:endParaRPr>
          </a:p>
        </p:txBody>
      </p:sp>
      <p:pic>
        <p:nvPicPr>
          <p:cNvPr id="7" name="Picture 6"/>
          <p:cNvPicPr/>
          <p:nvPr/>
        </p:nvPicPr>
        <p:blipFill>
          <a:blip r:embed="rId3"/>
          <a:stretch>
            <a:fillRect/>
          </a:stretch>
        </p:blipFill>
        <p:spPr>
          <a:xfrm>
            <a:off x="1922107" y="966607"/>
            <a:ext cx="3062378" cy="4161972"/>
          </a:xfrm>
          <a:prstGeom prst="rect">
            <a:avLst/>
          </a:prstGeom>
          <a:ln>
            <a:solidFill>
              <a:schemeClr val="accent1"/>
            </a:solidFill>
          </a:ln>
        </p:spPr>
      </p:pic>
      <p:sp>
        <p:nvSpPr>
          <p:cNvPr id="8" name="Rectangle 7"/>
          <p:cNvSpPr/>
          <p:nvPr/>
        </p:nvSpPr>
        <p:spPr>
          <a:xfrm>
            <a:off x="2824481" y="5128579"/>
            <a:ext cx="1465466" cy="304635"/>
          </a:xfrm>
          <a:prstGeom prst="rect">
            <a:avLst/>
          </a:prstGeom>
        </p:spPr>
        <p:txBody>
          <a:bodyPr wrap="none">
            <a:spAutoFit/>
          </a:bodyPr>
          <a:lstStyle/>
          <a:p>
            <a:pPr algn="ctr">
              <a:lnSpc>
                <a:spcPct val="150000"/>
              </a:lnSpc>
            </a:pPr>
            <a:r>
              <a:rPr lang="en-GB" sz="1050" dirty="0">
                <a:latin typeface="Arial" panose="020B0604020202020204" pitchFamily="34" charset="0"/>
                <a:ea typeface="Arial" panose="020B0604020202020204" pitchFamily="34" charset="0"/>
              </a:rPr>
              <a:t>(Source: BBC, 2026).</a:t>
            </a:r>
            <a:endParaRPr lang="en-IN" sz="1050" dirty="0"/>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44402" y="248221"/>
            <a:ext cx="9921394" cy="604561"/>
          </a:xfrm>
        </p:spPr>
        <p:txBody>
          <a:bodyPr>
            <a:noAutofit/>
          </a:bodyPr>
          <a:lstStyle/>
          <a:p>
            <a:pPr algn="ctr">
              <a:lnSpc>
                <a:spcPct val="150000"/>
              </a:lnSpc>
            </a:pPr>
            <a:r>
              <a:rPr lang="en-GB" sz="2800" b="1" dirty="0">
                <a:latin typeface="Arial" panose="020B0604020202020204" pitchFamily="34" charset="0"/>
                <a:cs typeface="Arial" panose="020B0604020202020204" pitchFamily="34" charset="0"/>
              </a:rPr>
              <a:t>PESTLE ANALYSIS: Basil’s Bakery</a:t>
            </a:r>
            <a:br>
              <a:rPr lang="en-GB" sz="2800" dirty="0">
                <a:solidFill>
                  <a:srgbClr val="000000"/>
                </a:solidFill>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graphicFrame>
        <p:nvGraphicFramePr>
          <p:cNvPr id="5" name="Table 4"/>
          <p:cNvGraphicFramePr>
            <a:graphicFrameLocks noGrp="1"/>
          </p:cNvGraphicFramePr>
          <p:nvPr>
            <p:extLst>
              <p:ext uri="{D42A27DB-BD31-4B8C-83A1-F6EECF244321}">
                <p14:modId xmlns:p14="http://schemas.microsoft.com/office/powerpoint/2010/main" val="2437569935"/>
              </p:ext>
            </p:extLst>
          </p:nvPr>
        </p:nvGraphicFramePr>
        <p:xfrm>
          <a:off x="1615594" y="1138335"/>
          <a:ext cx="10134600" cy="4413379"/>
        </p:xfrm>
        <a:graphic>
          <a:graphicData uri="http://schemas.openxmlformats.org/drawingml/2006/table">
            <a:tbl>
              <a:tblPr firstRow="1" bandRow="1">
                <a:tableStyleId>{9DCAF9ED-07DC-4A11-8D7F-57B35C25682E}</a:tableStyleId>
              </a:tblPr>
              <a:tblGrid>
                <a:gridCol w="4982547">
                  <a:extLst>
                    <a:ext uri="{9D8B030D-6E8A-4147-A177-3AD203B41FA5}">
                      <a16:colId xmlns:a16="http://schemas.microsoft.com/office/drawing/2014/main" val="20000"/>
                    </a:ext>
                  </a:extLst>
                </a:gridCol>
                <a:gridCol w="5152053">
                  <a:extLst>
                    <a:ext uri="{9D8B030D-6E8A-4147-A177-3AD203B41FA5}">
                      <a16:colId xmlns:a16="http://schemas.microsoft.com/office/drawing/2014/main" val="20001"/>
                    </a:ext>
                  </a:extLst>
                </a:gridCol>
              </a:tblGrid>
              <a:tr h="1406783">
                <a:tc>
                  <a:txBody>
                    <a:bodyPr/>
                    <a:lstStyle/>
                    <a:p>
                      <a:pPr algn="just">
                        <a:lnSpc>
                          <a:spcPct val="150000"/>
                        </a:lnSpc>
                        <a:spcAft>
                          <a:spcPts val="0"/>
                        </a:spcAft>
                      </a:pPr>
                      <a:r>
                        <a:rPr lang="en-GB" sz="1400" b="1" dirty="0">
                          <a:effectLst/>
                          <a:latin typeface="Arial" panose="020B0604020202020204" pitchFamily="34" charset="0"/>
                          <a:ea typeface="Arial" panose="020B0604020202020204" pitchFamily="34" charset="0"/>
                        </a:rPr>
                        <a:t>Technological </a:t>
                      </a:r>
                      <a:endParaRPr lang="en-IN" sz="1400" b="1" dirty="0">
                        <a:effectLst/>
                        <a:latin typeface="Arial" panose="020B0604020202020204" pitchFamily="34" charset="0"/>
                        <a:ea typeface="Arial" panose="020B0604020202020204" pitchFamily="34" charset="0"/>
                      </a:endParaRPr>
                    </a:p>
                  </a:txBody>
                  <a:tcPr marL="63500" marR="63500" marT="63500" marB="63500"/>
                </a:tc>
                <a:tc>
                  <a:txBody>
                    <a:bodyPr/>
                    <a:lstStyle/>
                    <a:p>
                      <a:pPr marL="285750" lvl="0" indent="-285750" algn="just">
                        <a:lnSpc>
                          <a:spcPct val="150000"/>
                        </a:lnSpc>
                        <a:spcAft>
                          <a:spcPts val="0"/>
                        </a:spcAft>
                        <a:buFont typeface="Arial" panose="020B0604020202020204" pitchFamily="34" charset="0"/>
                        <a:buChar char="•"/>
                      </a:pPr>
                      <a:r>
                        <a:rPr lang="en-GB" sz="1400" dirty="0"/>
                        <a:t>AI can automate bakery operations and improve efficiency.</a:t>
                      </a:r>
                    </a:p>
                    <a:p>
                      <a:pPr marL="285750" lvl="0" indent="-285750" algn="just">
                        <a:lnSpc>
                          <a:spcPct val="150000"/>
                        </a:lnSpc>
                        <a:spcAft>
                          <a:spcPts val="0"/>
                        </a:spcAft>
                        <a:buFont typeface="Arial" panose="020B0604020202020204" pitchFamily="34" charset="0"/>
                        <a:buChar char="•"/>
                      </a:pPr>
                      <a:r>
                        <a:rPr lang="en-GB" sz="1400" dirty="0"/>
                        <a:t> Social media marketing helps attract more customers.</a:t>
                      </a:r>
                      <a:endParaRPr lang="en-IN" sz="1400" b="0" u="none" strike="noStrike" dirty="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10000"/>
                  </a:ext>
                </a:extLst>
              </a:tr>
              <a:tr h="1503298">
                <a:tc>
                  <a:txBody>
                    <a:bodyPr/>
                    <a:lstStyle/>
                    <a:p>
                      <a:pPr algn="just">
                        <a:lnSpc>
                          <a:spcPct val="150000"/>
                        </a:lnSpc>
                        <a:spcAft>
                          <a:spcPts val="0"/>
                        </a:spcAft>
                      </a:pPr>
                      <a:r>
                        <a:rPr lang="en-GB" sz="1400" b="1">
                          <a:effectLst/>
                          <a:latin typeface="Arial" panose="020B0604020202020204" pitchFamily="34" charset="0"/>
                          <a:ea typeface="Arial" panose="020B0604020202020204" pitchFamily="34" charset="0"/>
                        </a:rPr>
                        <a:t>Legal</a:t>
                      </a:r>
                      <a:endParaRPr lang="en-IN" sz="1400" b="1">
                        <a:effectLst/>
                        <a:latin typeface="Arial" panose="020B0604020202020204" pitchFamily="34" charset="0"/>
                        <a:ea typeface="Arial" panose="020B0604020202020204" pitchFamily="34" charset="0"/>
                      </a:endParaRPr>
                    </a:p>
                  </a:txBody>
                  <a:tcPr marL="63500" marR="63500" marT="63500" marB="63500"/>
                </a:tc>
                <a:tc>
                  <a:txBody>
                    <a:bodyPr/>
                    <a:lstStyle/>
                    <a:p>
                      <a:pPr marL="285750" indent="-285750" algn="just">
                        <a:buFont typeface="Arial" panose="020B0604020202020204" pitchFamily="34" charset="0"/>
                        <a:buChar char="•"/>
                      </a:pPr>
                      <a:endParaRPr lang="en-GB" sz="1400" dirty="0"/>
                    </a:p>
                    <a:p>
                      <a:pPr marL="0" indent="0" algn="just">
                        <a:buFont typeface="Arial" panose="020B0604020202020204" pitchFamily="34" charset="0"/>
                        <a:buNone/>
                      </a:pPr>
                      <a:r>
                        <a:rPr lang="en-GB" sz="1400" dirty="0"/>
                        <a:t>   </a:t>
                      </a:r>
                    </a:p>
                    <a:p>
                      <a:pPr marL="285750" indent="-285750" algn="just">
                        <a:buFont typeface="Arial" panose="020B0604020202020204" pitchFamily="34" charset="0"/>
                        <a:buChar char="•"/>
                      </a:pPr>
                      <a:r>
                        <a:rPr lang="en-GB" sz="1400" dirty="0"/>
                        <a:t>    Comply with Food Standards regulations. </a:t>
                      </a:r>
                    </a:p>
                    <a:p>
                      <a:pPr marL="285750" indent="-285750" algn="just">
                        <a:buFont typeface="Arial" panose="020B0604020202020204" pitchFamily="34" charset="0"/>
                        <a:buChar char="•"/>
                      </a:pPr>
                      <a:endParaRPr lang="en-GB" sz="1400" dirty="0"/>
                    </a:p>
                    <a:p>
                      <a:pPr marL="285750" indent="-285750" algn="just">
                        <a:buFont typeface="Arial" panose="020B0604020202020204" pitchFamily="34" charset="0"/>
                        <a:buChar char="•"/>
                      </a:pPr>
                      <a:r>
                        <a:rPr lang="en-GB" sz="1400" dirty="0"/>
                        <a:t>    Follow the Consumer Rights Act 2015.</a:t>
                      </a:r>
                    </a:p>
                    <a:p>
                      <a:pPr marL="342900" lvl="0" indent="-342900" algn="just">
                        <a:lnSpc>
                          <a:spcPct val="150000"/>
                        </a:lnSpc>
                        <a:spcAft>
                          <a:spcPts val="0"/>
                        </a:spcAft>
                        <a:buFont typeface="Arial" panose="020B0604020202020204" pitchFamily="34" charset="0"/>
                        <a:buChar char="•"/>
                      </a:pPr>
                      <a:endParaRPr lang="en-IN" sz="1400" b="0" u="none" strike="noStrike" dirty="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10001"/>
                  </a:ext>
                </a:extLst>
              </a:tr>
              <a:tr h="1503298">
                <a:tc>
                  <a:txBody>
                    <a:bodyPr/>
                    <a:lstStyle/>
                    <a:p>
                      <a:pPr algn="just">
                        <a:lnSpc>
                          <a:spcPct val="150000"/>
                        </a:lnSpc>
                        <a:spcAft>
                          <a:spcPts val="0"/>
                        </a:spcAft>
                      </a:pPr>
                      <a:r>
                        <a:rPr lang="en-GB" sz="1400" b="1" dirty="0">
                          <a:effectLst/>
                          <a:latin typeface="Arial" panose="020B0604020202020204" pitchFamily="34" charset="0"/>
                          <a:ea typeface="Arial" panose="020B0604020202020204" pitchFamily="34" charset="0"/>
                        </a:rPr>
                        <a:t>Environmental </a:t>
                      </a:r>
                      <a:endParaRPr lang="en-IN" sz="1400" b="1" dirty="0">
                        <a:effectLst/>
                        <a:latin typeface="Arial" panose="020B0604020202020204" pitchFamily="34" charset="0"/>
                        <a:ea typeface="Arial" panose="020B0604020202020204" pitchFamily="34" charset="0"/>
                      </a:endParaRPr>
                    </a:p>
                  </a:txBody>
                  <a:tcPr marL="63500" marR="63500" marT="63500" marB="63500"/>
                </a:tc>
                <a:tc>
                  <a:txBody>
                    <a:bodyPr/>
                    <a:lstStyle/>
                    <a:p>
                      <a:pPr marL="342900" lvl="0" indent="-342900" algn="just">
                        <a:lnSpc>
                          <a:spcPct val="150000"/>
                        </a:lnSpc>
                        <a:spcAft>
                          <a:spcPts val="0"/>
                        </a:spcAft>
                        <a:buFont typeface="Arial" panose="020B0604020202020204" pitchFamily="34" charset="0"/>
                        <a:buChar char="●"/>
                      </a:pPr>
                      <a:r>
                        <a:rPr lang="en-GB" sz="1400" b="0" u="none" strike="noStrike" dirty="0">
                          <a:effectLst/>
                          <a:latin typeface="Arial" panose="020B0604020202020204" pitchFamily="34" charset="0"/>
                          <a:ea typeface="Arial" panose="020B0604020202020204" pitchFamily="34" charset="0"/>
                        </a:rPr>
                        <a:t>.</a:t>
                      </a:r>
                      <a:r>
                        <a:rPr lang="en-GB" sz="1400" dirty="0"/>
                        <a:t> Use the 3Rs (Reduce, Reuse, Recycle).</a:t>
                      </a:r>
                    </a:p>
                    <a:p>
                      <a:pPr marL="342900" lvl="0" indent="-342900" algn="just">
                        <a:lnSpc>
                          <a:spcPct val="150000"/>
                        </a:lnSpc>
                        <a:spcAft>
                          <a:spcPts val="0"/>
                        </a:spcAft>
                        <a:buFont typeface="Arial" panose="020B0604020202020204" pitchFamily="34" charset="0"/>
                        <a:buChar char="●"/>
                      </a:pPr>
                      <a:r>
                        <a:rPr lang="en-GB" sz="1400" dirty="0"/>
                        <a:t> Source ingredients sustainably to reduce environmental impact.</a:t>
                      </a:r>
                      <a:r>
                        <a:rPr lang="en-GB" sz="1400" b="0" u="none" strike="noStrike" dirty="0">
                          <a:effectLst/>
                          <a:latin typeface="Arial" panose="020B0604020202020204" pitchFamily="34" charset="0"/>
                          <a:ea typeface="Arial" panose="020B0604020202020204" pitchFamily="34" charset="0"/>
                        </a:rPr>
                        <a:t> </a:t>
                      </a:r>
                      <a:endParaRPr lang="en-IN" sz="1400" b="0" u="none" strike="noStrike" dirty="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10002"/>
                  </a:ext>
                </a:extLst>
              </a:tr>
            </a:tbl>
          </a:graphicData>
        </a:graphic>
      </p:graphicFrame>
      <p:sp>
        <p:nvSpPr>
          <p:cNvPr id="7" name="TextBox 6">
            <a:extLst>
              <a:ext uri="{FF2B5EF4-FFF2-40B4-BE49-F238E27FC236}">
                <a16:creationId xmlns:a16="http://schemas.microsoft.com/office/drawing/2014/main" id="{4E289625-5D08-94AA-E665-457547C9998E}"/>
              </a:ext>
            </a:extLst>
          </p:cNvPr>
          <p:cNvSpPr txBox="1"/>
          <p:nvPr/>
        </p:nvSpPr>
        <p:spPr>
          <a:xfrm>
            <a:off x="3296816" y="6478555"/>
            <a:ext cx="3862874" cy="369332"/>
          </a:xfrm>
          <a:prstGeom prst="rect">
            <a:avLst/>
          </a:prstGeom>
          <a:noFill/>
        </p:spPr>
        <p:txBody>
          <a:bodyPr wrap="square" rtlCol="0">
            <a:spAutoFit/>
          </a:bodyPr>
          <a:lstStyle/>
          <a:p>
            <a:endParaRPr lang="en-GB" dirty="0"/>
          </a:p>
        </p:txBody>
      </p:sp>
      <p:sp>
        <p:nvSpPr>
          <p:cNvPr id="10" name="TextBox 9">
            <a:extLst>
              <a:ext uri="{FF2B5EF4-FFF2-40B4-BE49-F238E27FC236}">
                <a16:creationId xmlns:a16="http://schemas.microsoft.com/office/drawing/2014/main" id="{0F66D97D-CE76-5713-4E8F-129B10704CF0}"/>
              </a:ext>
            </a:extLst>
          </p:cNvPr>
          <p:cNvSpPr txBox="1"/>
          <p:nvPr/>
        </p:nvSpPr>
        <p:spPr>
          <a:xfrm>
            <a:off x="3147527" y="6478555"/>
            <a:ext cx="3657600" cy="369332"/>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638065" y="113793"/>
            <a:ext cx="11933207" cy="671804"/>
          </a:xfrm>
        </p:spPr>
        <p:txBody>
          <a:bodyPr>
            <a:normAutofit/>
          </a:bodyPr>
          <a:lstStyle/>
          <a:p>
            <a:pPr algn="ctr">
              <a:lnSpc>
                <a:spcPct val="150000"/>
              </a:lnSpc>
            </a:pPr>
            <a:r>
              <a:rPr lang="en-GB" sz="2800" b="1" dirty="0">
                <a:latin typeface="Arial" panose="020B0604020202020204" pitchFamily="34" charset="0"/>
                <a:cs typeface="Arial" panose="020B0604020202020204" pitchFamily="34" charset="0"/>
              </a:rPr>
              <a:t>Cause and effect analysis (Fishbone diagram)</a:t>
            </a:r>
            <a:endParaRPr lang="en-US" sz="2800" dirty="0">
              <a:solidFill>
                <a:srgbClr val="000000"/>
              </a:solidFill>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3"/>
          <a:stretch>
            <a:fillRect/>
          </a:stretch>
        </p:blipFill>
        <p:spPr>
          <a:xfrm>
            <a:off x="1652968" y="1163502"/>
            <a:ext cx="10239271" cy="5207481"/>
          </a:xfrm>
          <a:prstGeom prst="rect">
            <a:avLst/>
          </a:prstGeom>
        </p:spPr>
      </p:pic>
      <p:sp>
        <p:nvSpPr>
          <p:cNvPr id="4" name="TextBox 3">
            <a:extLst>
              <a:ext uri="{FF2B5EF4-FFF2-40B4-BE49-F238E27FC236}">
                <a16:creationId xmlns:a16="http://schemas.microsoft.com/office/drawing/2014/main" id="{465BAD7C-BF9C-7EF4-206A-3A3B79B28031}"/>
              </a:ext>
            </a:extLst>
          </p:cNvPr>
          <p:cNvSpPr txBox="1"/>
          <p:nvPr/>
        </p:nvSpPr>
        <p:spPr>
          <a:xfrm>
            <a:off x="1848680" y="4055162"/>
            <a:ext cx="2032855" cy="369332"/>
          </a:xfrm>
          <a:prstGeom prst="rect">
            <a:avLst/>
          </a:prstGeom>
          <a:solidFill>
            <a:schemeClr val="bg2">
              <a:lumMod val="90000"/>
            </a:schemeClr>
          </a:solidFill>
        </p:spPr>
        <p:txBody>
          <a:bodyPr wrap="square" rtlCol="0">
            <a:spAutoFit/>
          </a:bodyPr>
          <a:lstStyle/>
          <a:p>
            <a:r>
              <a:rPr lang="en-GB" dirty="0">
                <a:latin typeface="Aparajita" panose="02020603050405020304" pitchFamily="18" charset="0"/>
                <a:cs typeface="Aparajita" panose="02020603050405020304" pitchFamily="18" charset="0"/>
              </a:rPr>
              <a:t>Low-quality </a:t>
            </a:r>
            <a:r>
              <a:rPr lang="en-GB" dirty="0">
                <a:solidFill>
                  <a:schemeClr val="tx1">
                    <a:lumMod val="95000"/>
                    <a:lumOff val="5000"/>
                  </a:schemeClr>
                </a:solidFill>
                <a:latin typeface="Aparajita" panose="02020603050405020304" pitchFamily="18" charset="0"/>
                <a:cs typeface="Aparajita" panose="02020603050405020304" pitchFamily="18" charset="0"/>
              </a:rPr>
              <a:t>ingredients</a:t>
            </a:r>
          </a:p>
        </p:txBody>
      </p: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465826" y="338328"/>
            <a:ext cx="11038785" cy="932688"/>
          </a:xfrm>
        </p:spPr>
        <p:txBody>
          <a:bodyPr>
            <a:normAutofit/>
          </a:bodyPr>
          <a:lstStyle/>
          <a:p>
            <a:pPr algn="ctr">
              <a:lnSpc>
                <a:spcPct val="150000"/>
              </a:lnSpc>
            </a:pPr>
            <a:r>
              <a:rPr lang="en-GB" sz="2800" b="1" dirty="0">
                <a:latin typeface="Arial" panose="020B0604020202020204" pitchFamily="34" charset="0"/>
                <a:cs typeface="Arial" panose="020B0604020202020204" pitchFamily="34" charset="0"/>
              </a:rPr>
              <a:t>Conclusion</a:t>
            </a:r>
          </a:p>
        </p:txBody>
      </p:sp>
      <p:graphicFrame>
        <p:nvGraphicFramePr>
          <p:cNvPr id="4" name="Diagram 3"/>
          <p:cNvGraphicFramePr/>
          <p:nvPr>
            <p:extLst>
              <p:ext uri="{D42A27DB-BD31-4B8C-83A1-F6EECF244321}">
                <p14:modId xmlns:p14="http://schemas.microsoft.com/office/powerpoint/2010/main" val="4249616102"/>
              </p:ext>
            </p:extLst>
          </p:nvPr>
        </p:nvGraphicFramePr>
        <p:xfrm>
          <a:off x="2363638" y="1856231"/>
          <a:ext cx="9437298" cy="42685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863929" y="88776"/>
            <a:ext cx="10867996" cy="585927"/>
          </a:xfrm>
        </p:spPr>
        <p:txBody>
          <a:bodyPr>
            <a:normAutofit fontScale="90000"/>
          </a:bodyPr>
          <a:lstStyle/>
          <a:p>
            <a:pPr algn="ctr">
              <a:lnSpc>
                <a:spcPct val="150000"/>
              </a:lnSpc>
            </a:pPr>
            <a:r>
              <a:rPr lang="en-GB" sz="2800" b="1" dirty="0">
                <a:latin typeface="Arial" panose="020B0604020202020204" pitchFamily="34" charset="0"/>
                <a:cs typeface="Arial" panose="020B0604020202020204" pitchFamily="34" charset="0"/>
              </a:rPr>
              <a:t>References </a:t>
            </a:r>
          </a:p>
        </p:txBody>
      </p:sp>
      <p:sp>
        <p:nvSpPr>
          <p:cNvPr id="4" name="Text Placeholder 3"/>
          <p:cNvSpPr>
            <a:spLocks noGrp="1"/>
          </p:cNvSpPr>
          <p:nvPr>
            <p:ph type="body" idx="1"/>
          </p:nvPr>
        </p:nvSpPr>
        <p:spPr>
          <a:xfrm>
            <a:off x="1411550" y="826734"/>
            <a:ext cx="10320375" cy="6057900"/>
          </a:xfrm>
        </p:spPr>
        <p:txBody>
          <a:bodyPr>
            <a:noAutofit/>
          </a:bodyPr>
          <a:lstStyle/>
          <a:p>
            <a:pPr marL="342900" indent="-342900" algn="just">
              <a:lnSpc>
                <a:spcPct val="150000"/>
              </a:lnSpc>
              <a:buFont typeface="Arial" panose="020B0604020202020204" pitchFamily="34" charset="0"/>
              <a:buChar char="•"/>
            </a:pPr>
            <a:r>
              <a:rPr lang="en-IN" sz="1400" dirty="0">
                <a:solidFill>
                  <a:schemeClr val="tx1"/>
                </a:solidFill>
                <a:latin typeface="Arial" panose="020B0604020202020204" pitchFamily="34" charset="0"/>
                <a:cs typeface="Arial" panose="020B0604020202020204" pitchFamily="34" charset="0"/>
              </a:rPr>
              <a:t>Bakery Info, (2026). </a:t>
            </a:r>
            <a:r>
              <a:rPr lang="en-IN" sz="1400" i="1" dirty="0">
                <a:solidFill>
                  <a:schemeClr val="tx1"/>
                </a:solidFill>
                <a:latin typeface="Arial" panose="020B0604020202020204" pitchFamily="34" charset="0"/>
                <a:cs typeface="Arial" panose="020B0604020202020204" pitchFamily="34" charset="0"/>
              </a:rPr>
              <a:t>Tackling HFSS in baked goods and patisserie</a:t>
            </a:r>
            <a:r>
              <a:rPr lang="en-IN" sz="1400" dirty="0">
                <a:solidFill>
                  <a:schemeClr val="tx1"/>
                </a:solidFill>
                <a:latin typeface="Arial" panose="020B0604020202020204" pitchFamily="34" charset="0"/>
                <a:cs typeface="Arial" panose="020B0604020202020204" pitchFamily="34" charset="0"/>
              </a:rPr>
              <a:t>. [online] British Baker. Available at: https://bakeryinfo.co.uk/promotional-features/tackling-hfss-in-baked-goods-and-patisserie/658945.article [Accessed 26 June 2026].</a:t>
            </a:r>
          </a:p>
          <a:p>
            <a:pPr marL="342900" indent="-342900" algn="just">
              <a:lnSpc>
                <a:spcPct val="150000"/>
              </a:lnSpc>
              <a:buFont typeface="Arial" panose="020B0604020202020204" pitchFamily="34" charset="0"/>
              <a:buChar char="•"/>
            </a:pPr>
            <a:r>
              <a:rPr lang="en-IN" sz="1400" dirty="0">
                <a:solidFill>
                  <a:schemeClr val="tx1"/>
                </a:solidFill>
                <a:latin typeface="Arial" panose="020B0604020202020204" pitchFamily="34" charset="0"/>
                <a:cs typeface="Arial" panose="020B0604020202020204" pitchFamily="34" charset="0"/>
              </a:rPr>
              <a:t>BBC, (2026). </a:t>
            </a:r>
            <a:r>
              <a:rPr lang="en-IN" sz="1400" i="1" dirty="0">
                <a:solidFill>
                  <a:schemeClr val="tx1"/>
                </a:solidFill>
                <a:latin typeface="Arial" panose="020B0604020202020204" pitchFamily="34" charset="0"/>
                <a:cs typeface="Arial" panose="020B0604020202020204" pitchFamily="34" charset="0"/>
              </a:rPr>
              <a:t>UK inflation: What is the rate and why are prices still rising?</a:t>
            </a:r>
            <a:r>
              <a:rPr lang="en-IN" sz="1400" dirty="0">
                <a:solidFill>
                  <a:schemeClr val="tx1"/>
                </a:solidFill>
                <a:latin typeface="Arial" panose="020B0604020202020204" pitchFamily="34" charset="0"/>
                <a:cs typeface="Arial" panose="020B0604020202020204" pitchFamily="34" charset="0"/>
              </a:rPr>
              <a:t> [online] Bbc.com. Available at: https://www.bbc.com/news/articles/c17rgd8e9gjo [Accessed 29 June 2026].</a:t>
            </a:r>
          </a:p>
          <a:p>
            <a:pPr marL="342900" indent="-342900" algn="just">
              <a:lnSpc>
                <a:spcPct val="150000"/>
              </a:lnSpc>
              <a:buFont typeface="Arial" panose="020B0604020202020204" pitchFamily="34" charset="0"/>
              <a:buChar char="•"/>
            </a:pPr>
            <a:r>
              <a:rPr lang="en-IN" sz="1400" dirty="0">
                <a:solidFill>
                  <a:schemeClr val="tx1"/>
                </a:solidFill>
                <a:latin typeface="Arial" panose="020B0604020202020204" pitchFamily="34" charset="0"/>
                <a:cs typeface="Arial" panose="020B0604020202020204" pitchFamily="34" charset="0"/>
              </a:rPr>
              <a:t>Ellisons, (2025). </a:t>
            </a:r>
            <a:r>
              <a:rPr lang="en-IN" sz="1400" i="1" dirty="0">
                <a:solidFill>
                  <a:schemeClr val="tx1"/>
                </a:solidFill>
                <a:latin typeface="Arial" panose="020B0604020202020204" pitchFamily="34" charset="0"/>
                <a:cs typeface="Arial" panose="020B0604020202020204" pitchFamily="34" charset="0"/>
              </a:rPr>
              <a:t>The Consumer Rights Act 2015: A Breakdown of the Three Key Remedies -  Ellisons</a:t>
            </a:r>
            <a:r>
              <a:rPr lang="en-IN" sz="1400" dirty="0">
                <a:solidFill>
                  <a:schemeClr val="tx1"/>
                </a:solidFill>
                <a:latin typeface="Arial" panose="020B0604020202020204" pitchFamily="34" charset="0"/>
                <a:cs typeface="Arial" panose="020B0604020202020204" pitchFamily="34" charset="0"/>
              </a:rPr>
              <a:t>. [online] Available at: https://ellisons.com/news/the-consumer-rights-act-2015-a-breakdown-of-the-three-key-remedies/ [Accessed 29 June 2026].</a:t>
            </a:r>
          </a:p>
          <a:p>
            <a:pPr marL="342900" indent="-342900" algn="just">
              <a:lnSpc>
                <a:spcPct val="150000"/>
              </a:lnSpc>
              <a:buFont typeface="Arial" panose="020B0604020202020204" pitchFamily="34" charset="0"/>
              <a:buChar char="•"/>
            </a:pPr>
            <a:r>
              <a:rPr lang="en-IN" sz="1400" dirty="0">
                <a:solidFill>
                  <a:schemeClr val="tx1"/>
                </a:solidFill>
                <a:latin typeface="Arial" panose="020B0604020202020204" pitchFamily="34" charset="0"/>
                <a:cs typeface="Arial" panose="020B0604020202020204" pitchFamily="34" charset="0"/>
              </a:rPr>
              <a:t>Lorien , (2025). </a:t>
            </a:r>
            <a:r>
              <a:rPr lang="en-IN" sz="1400" i="1" dirty="0">
                <a:solidFill>
                  <a:schemeClr val="tx1"/>
                </a:solidFill>
                <a:latin typeface="Arial" panose="020B0604020202020204" pitchFamily="34" charset="0"/>
                <a:cs typeface="Arial" panose="020B0604020202020204" pitchFamily="34" charset="0"/>
              </a:rPr>
              <a:t>Understanding the 2025 National Insurance Hike: What it Means for Tech Recruitment.  Lorien Insights</a:t>
            </a:r>
            <a:r>
              <a:rPr lang="en-IN" sz="1400" dirty="0">
                <a:solidFill>
                  <a:schemeClr val="tx1"/>
                </a:solidFill>
                <a:latin typeface="Arial" panose="020B0604020202020204" pitchFamily="34" charset="0"/>
                <a:cs typeface="Arial" panose="020B0604020202020204" pitchFamily="34" charset="0"/>
              </a:rPr>
              <a:t>. [online] Available at: https://www.lorienglobal.com/insights/upcoming-national-insurance-changes [Accessed 26 June 2026].</a:t>
            </a:r>
          </a:p>
          <a:p>
            <a:pPr marL="342900" indent="-342900" algn="just">
              <a:lnSpc>
                <a:spcPct val="150000"/>
              </a:lnSpc>
              <a:buFont typeface="Arial" panose="020B0604020202020204" pitchFamily="34" charset="0"/>
              <a:buChar char="•"/>
            </a:pPr>
            <a:r>
              <a:rPr lang="en-IN" sz="1400" dirty="0">
                <a:solidFill>
                  <a:schemeClr val="tx1"/>
                </a:solidFill>
                <a:latin typeface="Arial" panose="020B0604020202020204" pitchFamily="34" charset="0"/>
                <a:cs typeface="Arial" panose="020B0604020202020204" pitchFamily="34" charset="0"/>
              </a:rPr>
              <a:t>Tsvetkova, A., Hellström, M., Schwartz, H.,  </a:t>
            </a:r>
            <a:r>
              <a:rPr lang="en-IN" sz="1400" dirty="0" err="1">
                <a:solidFill>
                  <a:schemeClr val="tx1"/>
                </a:solidFill>
                <a:latin typeface="Arial" panose="020B0604020202020204" pitchFamily="34" charset="0"/>
                <a:cs typeface="Arial" panose="020B0604020202020204" pitchFamily="34" charset="0"/>
              </a:rPr>
              <a:t>Rabetino</a:t>
            </a:r>
            <a:r>
              <a:rPr lang="en-IN" sz="1400" dirty="0">
                <a:solidFill>
                  <a:schemeClr val="tx1"/>
                </a:solidFill>
                <a:latin typeface="Arial" panose="020B0604020202020204" pitchFamily="34" charset="0"/>
                <a:cs typeface="Arial" panose="020B0604020202020204" pitchFamily="34" charset="0"/>
              </a:rPr>
              <a:t>,  R. and Syed, H., (2024). A transition towards clean propulsion in shipping: The role of PESTLE drivers and implications for policy. </a:t>
            </a:r>
            <a:r>
              <a:rPr lang="en-IN" sz="1400" i="1" dirty="0">
                <a:solidFill>
                  <a:schemeClr val="tx1"/>
                </a:solidFill>
                <a:latin typeface="Arial" panose="020B0604020202020204" pitchFamily="34" charset="0"/>
                <a:cs typeface="Arial" panose="020B0604020202020204" pitchFamily="34" charset="0"/>
              </a:rPr>
              <a:t>Marine Policy</a:t>
            </a:r>
            <a:r>
              <a:rPr lang="en-IN" sz="1400" dirty="0">
                <a:solidFill>
                  <a:schemeClr val="tx1"/>
                </a:solidFill>
                <a:latin typeface="Arial" panose="020B0604020202020204" pitchFamily="34" charset="0"/>
                <a:cs typeface="Arial" panose="020B0604020202020204" pitchFamily="34" charset="0"/>
              </a:rPr>
              <a:t>, </a:t>
            </a:r>
            <a:r>
              <a:rPr lang="en-IN" sz="1400" i="1" dirty="0">
                <a:solidFill>
                  <a:schemeClr val="tx1"/>
                </a:solidFill>
                <a:latin typeface="Arial" panose="020B0604020202020204" pitchFamily="34" charset="0"/>
                <a:cs typeface="Arial" panose="020B0604020202020204" pitchFamily="34" charset="0"/>
              </a:rPr>
              <a:t>161</a:t>
            </a:r>
            <a:r>
              <a:rPr lang="en-IN" sz="1400" dirty="0">
                <a:solidFill>
                  <a:schemeClr val="tx1"/>
                </a:solidFill>
                <a:latin typeface="Arial" panose="020B0604020202020204" pitchFamily="34" charset="0"/>
                <a:cs typeface="Arial" panose="020B0604020202020204" pitchFamily="34" charset="0"/>
              </a:rPr>
              <a:t>, p.106002. </a:t>
            </a:r>
            <a:r>
              <a:rPr lang="en-IN" sz="1400" u="sng" dirty="0">
                <a:solidFill>
                  <a:schemeClr val="tx1"/>
                </a:solidFill>
                <a:latin typeface="Arial" panose="020B0604020202020204" pitchFamily="34" charset="0"/>
                <a:cs typeface="Arial" panose="020B0604020202020204" pitchFamily="34" charset="0"/>
                <a:hlinkClick r:id="rId3"/>
              </a:rPr>
              <a:t>https://www.sciencedirect.com/science/article/pii/S0308597X23005353</a:t>
            </a:r>
            <a:endParaRPr lang="en-IN" sz="1400" dirty="0">
              <a:solidFill>
                <a:schemeClr val="tx1"/>
              </a:solidFill>
              <a:latin typeface="Arial" panose="020B0604020202020204" pitchFamily="34" charset="0"/>
              <a:cs typeface="Arial" panose="020B0604020202020204" pitchFamily="34" charset="0"/>
            </a:endParaRPr>
          </a:p>
          <a:p>
            <a:pPr marL="342900" indent="-342900" algn="just">
              <a:lnSpc>
                <a:spcPct val="150000"/>
              </a:lnSpc>
              <a:buFont typeface="Arial" panose="020B0604020202020204" pitchFamily="34" charset="0"/>
              <a:buChar char="•"/>
            </a:pPr>
            <a:r>
              <a:rPr lang="en-IN" sz="1400" dirty="0">
                <a:solidFill>
                  <a:schemeClr val="tx1"/>
                </a:solidFill>
                <a:latin typeface="Arial" panose="020B0604020202020204" pitchFamily="34" charset="0"/>
                <a:cs typeface="Arial" panose="020B0604020202020204" pitchFamily="34" charset="0"/>
              </a:rPr>
              <a:t>You  Gov, (2025). </a:t>
            </a:r>
            <a:r>
              <a:rPr lang="en-IN" sz="1400" i="1" dirty="0">
                <a:solidFill>
                  <a:schemeClr val="tx1"/>
                </a:solidFill>
                <a:latin typeface="Arial" panose="020B0604020202020204" pitchFamily="34" charset="0"/>
                <a:cs typeface="Arial" panose="020B0604020202020204" pitchFamily="34" charset="0"/>
              </a:rPr>
              <a:t>Half of workers still working from home at least some of the time in 2025</a:t>
            </a:r>
            <a:r>
              <a:rPr lang="en-IN" sz="1400" dirty="0">
                <a:solidFill>
                  <a:schemeClr val="tx1"/>
                </a:solidFill>
                <a:latin typeface="Arial" panose="020B0604020202020204" pitchFamily="34" charset="0"/>
                <a:cs typeface="Arial" panose="020B0604020202020204" pitchFamily="34" charset="0"/>
              </a:rPr>
              <a:t>. [online] Available at: https://yougov.com/en-gb/articles/53653-half-of-workers-still-working-from-home-at-least-some-of-the-time-in-2025 [Accessed 27 June 2026].</a:t>
            </a:r>
          </a:p>
          <a:p>
            <a:pPr marL="342900" indent="-342900" algn="just">
              <a:lnSpc>
                <a:spcPct val="150000"/>
              </a:lnSpc>
              <a:buFont typeface="Arial" panose="020B0604020202020204" pitchFamily="34" charset="0"/>
              <a:buChar char="•"/>
            </a:pPr>
            <a:endParaRPr lang="en-IN" sz="1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Question And Answer Stock Photos, Images and Backgrounds for Free Downloa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64269" y="849702"/>
            <a:ext cx="7677210" cy="52232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72446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2534189" y="715230"/>
            <a:ext cx="5350354" cy="54939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0782885"/>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DDBB7BEDC016D4AB09EBA8CE5405E7F" ma:contentTypeVersion="5" ma:contentTypeDescription="Create a new document." ma:contentTypeScope="" ma:versionID="3b8c392dab11a02141e06f55a097abb1">
  <xsd:schema xmlns:xsd="http://www.w3.org/2001/XMLSchema" xmlns:xs="http://www.w3.org/2001/XMLSchema" xmlns:p="http://schemas.microsoft.com/office/2006/metadata/properties" xmlns:ns3="295d9055-6e6f-4fed-aaa1-e2183dd25008" targetNamespace="http://schemas.microsoft.com/office/2006/metadata/properties" ma:root="true" ma:fieldsID="2e239a58f26b30efc24076c68425c651" ns3:_="">
    <xsd:import namespace="295d9055-6e6f-4fed-aaa1-e2183dd25008"/>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95d9055-6e6f-4fed-aaa1-e2183dd2500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295d9055-6e6f-4fed-aaa1-e2183dd25008"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662B509-B584-4935-8216-5E556C08A8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95d9055-6e6f-4fed-aaa1-e2183dd2500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FE3820E-CD27-4255-A982-46135C64820F}">
  <ds:schemaRefs>
    <ds:schemaRef ds:uri="http://purl.org/dc/dcmitype/"/>
    <ds:schemaRef ds:uri="http://www.w3.org/XML/1998/namespace"/>
    <ds:schemaRef ds:uri="http://schemas.microsoft.com/office/2006/documentManagement/types"/>
    <ds:schemaRef ds:uri="http://purl.org/dc/elements/1.1/"/>
    <ds:schemaRef ds:uri="http://schemas.openxmlformats.org/package/2006/metadata/core-properties"/>
    <ds:schemaRef ds:uri="http://schemas.microsoft.com/office/infopath/2007/PartnerControls"/>
    <ds:schemaRef ds:uri="http://purl.org/dc/terms/"/>
    <ds:schemaRef ds:uri="295d9055-6e6f-4fed-aaa1-e2183dd25008"/>
    <ds:schemaRef ds:uri="http://schemas.microsoft.com/office/2006/metadata/properties"/>
  </ds:schemaRefs>
</ds:datastoreItem>
</file>

<file path=customXml/itemProps3.xml><?xml version="1.0" encoding="utf-8"?>
<ds:datastoreItem xmlns:ds="http://schemas.openxmlformats.org/officeDocument/2006/customXml" ds:itemID="{0DBD2C1C-9AA8-4626-A9A9-7738D51A38A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Wisp</Template>
  <TotalTime>795</TotalTime>
  <Words>1474</Words>
  <Application>Microsoft Office PowerPoint</Application>
  <PresentationFormat>Widescreen</PresentationFormat>
  <Paragraphs>87</Paragraphs>
  <Slides>12</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Aparajita</vt:lpstr>
      <vt:lpstr>Aptos</vt:lpstr>
      <vt:lpstr>Arial</vt:lpstr>
      <vt:lpstr>Century Gothic</vt:lpstr>
      <vt:lpstr>Wingdings 3</vt:lpstr>
      <vt:lpstr>Wisp</vt:lpstr>
      <vt:lpstr>  LCLM4004 Problem Solving and Decision Making Assignment 1: Presentation  Student Name : Lupu Petronela Raluca Student ID:2519151 LECTURER Charles Obinwa </vt:lpstr>
      <vt:lpstr>OVERVIEW</vt:lpstr>
      <vt:lpstr>Introduction</vt:lpstr>
      <vt:lpstr>Company background</vt:lpstr>
      <vt:lpstr>Problem: nature and scope</vt:lpstr>
      <vt:lpstr>   PESTLE ANALYSIS: Basil’s Bakery</vt:lpstr>
      <vt:lpstr>PESTLE ANALYSIS: Basil’s Bakery </vt:lpstr>
      <vt:lpstr>Cause and effect analysis (Fishbone diagram)</vt:lpstr>
      <vt:lpstr>Conclusion</vt:lpstr>
      <vt:lpstr>References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MODULE CODE  STUDENT NAME  STUDENT ID  LECTURER Assignment 1: Presentation</dc:title>
  <cp:lastModifiedBy>Petronela Lupu (2519151)</cp:lastModifiedBy>
  <cp:revision>3</cp:revision>
  <dcterms:created xsi:type="dcterms:W3CDTF">2024-10-08T15:58:04Z</dcterms:created>
  <dcterms:modified xsi:type="dcterms:W3CDTF">2026-07-12T19:56:17Z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0x010100CDDBB7BEDC016D4AB09EBA8CE5405E7F</vt:lpwstr>
  </property>
</Properties>
</file>