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6"/>
  </p:notesMasterIdLst>
  <p:sldIdLst>
    <p:sldId id="256" r:id="rId2"/>
    <p:sldId id="257" r:id="rId3"/>
    <p:sldId id="260" r:id="rId4"/>
    <p:sldId id="263" r:id="rId5"/>
    <p:sldId id="262" r:id="rId6"/>
    <p:sldId id="264" r:id="rId7"/>
    <p:sldId id="265" r:id="rId8"/>
    <p:sldId id="269" r:id="rId9"/>
    <p:sldId id="266" r:id="rId10"/>
    <p:sldId id="270" r:id="rId11"/>
    <p:sldId id="268" r:id="rId12"/>
    <p:sldId id="267" r:id="rId13"/>
    <p:sldId id="271" r:id="rId14"/>
    <p:sldId id="272"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3382" autoAdjust="0"/>
    <p:restoredTop sz="94249" autoAdjust="0"/>
  </p:normalViewPr>
  <p:slideViewPr>
    <p:cSldViewPr snapToGrid="0">
      <p:cViewPr varScale="1">
        <p:scale>
          <a:sx n="72" d="100"/>
          <a:sy n="72" d="100"/>
        </p:scale>
        <p:origin x="3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AE02512-D62A-4A8D-9A79-146B642F651A}" type="datetimeFigureOut">
              <a:rPr lang="en-GB" smtClean="0"/>
              <a:t>15/10/2019</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7FF446-28F4-44BA-B1B9-54A5B6FE2EB7}" type="slidenum">
              <a:rPr lang="en-GB" smtClean="0"/>
              <a:t>‹#›</a:t>
            </a:fld>
            <a:endParaRPr lang="en-GB" dirty="0"/>
          </a:p>
        </p:txBody>
      </p:sp>
    </p:spTree>
    <p:extLst>
      <p:ext uri="{BB962C8B-B14F-4D97-AF65-F5344CB8AC3E}">
        <p14:creationId xmlns:p14="http://schemas.microsoft.com/office/powerpoint/2010/main" val="31909209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4B988CB-CE0B-4DB5-A579-A009E7754805}" type="datetimeFigureOut">
              <a:rPr lang="en-GB" smtClean="0"/>
              <a:t>15/10/2019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5683913-8DB1-4748-80E5-029E69B20D8C}" type="slidenum">
              <a:rPr lang="en-GB" smtClean="0"/>
              <a:t>‹#›</a:t>
            </a:fld>
            <a:endParaRPr lang="en-GB" dirty="0"/>
          </a:p>
        </p:txBody>
      </p:sp>
    </p:spTree>
    <p:extLst>
      <p:ext uri="{BB962C8B-B14F-4D97-AF65-F5344CB8AC3E}">
        <p14:creationId xmlns:p14="http://schemas.microsoft.com/office/powerpoint/2010/main" val="39944499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14B988CB-CE0B-4DB5-A579-A009E7754805}" type="datetimeFigureOut">
              <a:rPr lang="en-GB" smtClean="0"/>
              <a:t>15/10/2019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5683913-8DB1-4748-80E5-029E69B20D8C}" type="slidenum">
              <a:rPr lang="en-GB" smtClean="0"/>
              <a:t>‹#›</a:t>
            </a:fld>
            <a:endParaRPr lang="en-GB" dirty="0"/>
          </a:p>
        </p:txBody>
      </p:sp>
    </p:spTree>
    <p:extLst>
      <p:ext uri="{BB962C8B-B14F-4D97-AF65-F5344CB8AC3E}">
        <p14:creationId xmlns:p14="http://schemas.microsoft.com/office/powerpoint/2010/main" val="38946895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4B988CB-CE0B-4DB5-A579-A009E7754805}" type="datetimeFigureOut">
              <a:rPr lang="en-GB" smtClean="0"/>
              <a:t>15/10/2019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5683913-8DB1-4748-80E5-029E69B20D8C}" type="slidenum">
              <a:rPr lang="en-GB" smtClean="0"/>
              <a:t>‹#›</a:t>
            </a:fld>
            <a:endParaRPr lang="en-GB" dirty="0"/>
          </a:p>
        </p:txBody>
      </p:sp>
    </p:spTree>
    <p:extLst>
      <p:ext uri="{BB962C8B-B14F-4D97-AF65-F5344CB8AC3E}">
        <p14:creationId xmlns:p14="http://schemas.microsoft.com/office/powerpoint/2010/main" val="23969451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B988CB-CE0B-4DB5-A579-A009E7754805}" type="datetimeFigureOut">
              <a:rPr lang="en-GB" smtClean="0"/>
              <a:t>15/10/2019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5683913-8DB1-4748-80E5-029E69B20D8C}" type="slidenum">
              <a:rPr lang="en-GB" smtClean="0"/>
              <a:t>‹#›</a:t>
            </a:fld>
            <a:endParaRPr lang="en-GB" dirty="0"/>
          </a:p>
        </p:txBody>
      </p:sp>
    </p:spTree>
    <p:extLst>
      <p:ext uri="{BB962C8B-B14F-4D97-AF65-F5344CB8AC3E}">
        <p14:creationId xmlns:p14="http://schemas.microsoft.com/office/powerpoint/2010/main" val="33563337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B988CB-CE0B-4DB5-A579-A009E7754805}" type="datetimeFigureOut">
              <a:rPr lang="en-GB" smtClean="0"/>
              <a:t>15/10/2019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15683913-8DB1-4748-80E5-029E69B20D8C}" type="slidenum">
              <a:rPr lang="en-GB" smtClean="0"/>
              <a:t>‹#›</a:t>
            </a:fld>
            <a:endParaRPr lang="en-GB" dirty="0"/>
          </a:p>
        </p:txBody>
      </p:sp>
    </p:spTree>
    <p:extLst>
      <p:ext uri="{BB962C8B-B14F-4D97-AF65-F5344CB8AC3E}">
        <p14:creationId xmlns:p14="http://schemas.microsoft.com/office/powerpoint/2010/main" val="28938550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14B988CB-CE0B-4DB5-A579-A009E7754805}" type="datetimeFigureOut">
              <a:rPr lang="en-GB" smtClean="0"/>
              <a:t>15/10/2019</a:t>
            </a:fld>
            <a:endParaRPr lang="en-GB" dirty="0"/>
          </a:p>
        </p:txBody>
      </p:sp>
      <p:sp>
        <p:nvSpPr>
          <p:cNvPr id="5" name="Footer Placeholder 3"/>
          <p:cNvSpPr>
            <a:spLocks noGrp="1"/>
          </p:cNvSpPr>
          <p:nvPr>
            <p:ph type="ftr" sz="quarter" idx="11"/>
          </p:nvPr>
        </p:nvSpPr>
        <p:spPr/>
        <p:txBody>
          <a:bodyPr/>
          <a:lstStyle/>
          <a:p>
            <a:endParaRPr lang="en-GB" dirty="0"/>
          </a:p>
        </p:txBody>
      </p:sp>
      <p:sp>
        <p:nvSpPr>
          <p:cNvPr id="6" name="Slide Number Placeholder 4"/>
          <p:cNvSpPr>
            <a:spLocks noGrp="1"/>
          </p:cNvSpPr>
          <p:nvPr>
            <p:ph type="sldNum" sz="quarter" idx="12"/>
          </p:nvPr>
        </p:nvSpPr>
        <p:spPr/>
        <p:txBody>
          <a:bodyPr/>
          <a:lstStyle/>
          <a:p>
            <a:fld id="{15683913-8DB1-4748-80E5-029E69B20D8C}" type="slidenum">
              <a:rPr lang="en-GB" smtClean="0"/>
              <a:t>‹#›</a:t>
            </a:fld>
            <a:endParaRPr lang="en-GB" dirty="0"/>
          </a:p>
        </p:txBody>
      </p:sp>
    </p:spTree>
    <p:extLst>
      <p:ext uri="{BB962C8B-B14F-4D97-AF65-F5344CB8AC3E}">
        <p14:creationId xmlns:p14="http://schemas.microsoft.com/office/powerpoint/2010/main" val="13157731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14B988CB-CE0B-4DB5-A579-A009E7754805}" type="datetimeFigureOut">
              <a:rPr lang="en-GB" smtClean="0"/>
              <a:t>15/10/2019</a:t>
            </a:fld>
            <a:endParaRPr lang="en-GB" dirty="0"/>
          </a:p>
        </p:txBody>
      </p:sp>
      <p:sp>
        <p:nvSpPr>
          <p:cNvPr id="5" name="Footer Placeholder 2"/>
          <p:cNvSpPr>
            <a:spLocks noGrp="1"/>
          </p:cNvSpPr>
          <p:nvPr>
            <p:ph type="ftr" sz="quarter" idx="11"/>
          </p:nvPr>
        </p:nvSpPr>
        <p:spPr/>
        <p:txBody>
          <a:bodyPr/>
          <a:lstStyle/>
          <a:p>
            <a:endParaRPr lang="en-GB" dirty="0"/>
          </a:p>
        </p:txBody>
      </p:sp>
      <p:sp>
        <p:nvSpPr>
          <p:cNvPr id="6" name="Slide Number Placeholder 3"/>
          <p:cNvSpPr>
            <a:spLocks noGrp="1"/>
          </p:cNvSpPr>
          <p:nvPr>
            <p:ph type="sldNum" sz="quarter" idx="12"/>
          </p:nvPr>
        </p:nvSpPr>
        <p:spPr/>
        <p:txBody>
          <a:bodyPr/>
          <a:lstStyle/>
          <a:p>
            <a:fld id="{15683913-8DB1-4748-80E5-029E69B20D8C}" type="slidenum">
              <a:rPr lang="en-GB" smtClean="0"/>
              <a:t>‹#›</a:t>
            </a:fld>
            <a:endParaRPr lang="en-GB" dirty="0"/>
          </a:p>
        </p:txBody>
      </p:sp>
    </p:spTree>
    <p:extLst>
      <p:ext uri="{BB962C8B-B14F-4D97-AF65-F5344CB8AC3E}">
        <p14:creationId xmlns:p14="http://schemas.microsoft.com/office/powerpoint/2010/main" val="41725858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14B988CB-CE0B-4DB5-A579-A009E7754805}" type="datetimeFigureOut">
              <a:rPr lang="en-GB" smtClean="0"/>
              <a:t>15/10/2019</a:t>
            </a:fld>
            <a:endParaRPr lang="en-GB" dirty="0"/>
          </a:p>
        </p:txBody>
      </p:sp>
      <p:sp>
        <p:nvSpPr>
          <p:cNvPr id="5" name="Footer Placeholder 5"/>
          <p:cNvSpPr>
            <a:spLocks noGrp="1"/>
          </p:cNvSpPr>
          <p:nvPr>
            <p:ph type="ftr" sz="quarter" idx="11"/>
          </p:nvPr>
        </p:nvSpPr>
        <p:spPr/>
        <p:txBody>
          <a:bodyPr/>
          <a:lstStyle/>
          <a:p>
            <a:endParaRPr lang="en-GB" dirty="0"/>
          </a:p>
        </p:txBody>
      </p:sp>
      <p:sp>
        <p:nvSpPr>
          <p:cNvPr id="6" name="Slide Number Placeholder 6"/>
          <p:cNvSpPr>
            <a:spLocks noGrp="1"/>
          </p:cNvSpPr>
          <p:nvPr>
            <p:ph type="sldNum" sz="quarter" idx="12"/>
          </p:nvPr>
        </p:nvSpPr>
        <p:spPr/>
        <p:txBody>
          <a:bodyPr/>
          <a:lstStyle/>
          <a:p>
            <a:fld id="{15683913-8DB1-4748-80E5-029E69B20D8C}" type="slidenum">
              <a:rPr lang="en-GB" smtClean="0"/>
              <a:t>‹#›</a:t>
            </a:fld>
            <a:endParaRPr lang="en-GB" dirty="0"/>
          </a:p>
        </p:txBody>
      </p:sp>
    </p:spTree>
    <p:extLst>
      <p:ext uri="{BB962C8B-B14F-4D97-AF65-F5344CB8AC3E}">
        <p14:creationId xmlns:p14="http://schemas.microsoft.com/office/powerpoint/2010/main" val="1206850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4B988CB-CE0B-4DB5-A579-A009E7754805}" type="datetimeFigureOut">
              <a:rPr lang="en-GB" smtClean="0"/>
              <a:t>15/10/2019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5683913-8DB1-4748-80E5-029E69B20D8C}" type="slidenum">
              <a:rPr lang="en-GB" smtClean="0"/>
              <a:t>‹#›</a:t>
            </a:fld>
            <a:endParaRPr lang="en-GB" dirty="0"/>
          </a:p>
        </p:txBody>
      </p:sp>
    </p:spTree>
    <p:extLst>
      <p:ext uri="{BB962C8B-B14F-4D97-AF65-F5344CB8AC3E}">
        <p14:creationId xmlns:p14="http://schemas.microsoft.com/office/powerpoint/2010/main" val="38900932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4B988CB-CE0B-4DB5-A579-A009E7754805}" type="datetimeFigureOut">
              <a:rPr lang="en-GB" smtClean="0"/>
              <a:t>15/10/2019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5683913-8DB1-4748-80E5-029E69B20D8C}" type="slidenum">
              <a:rPr lang="en-GB" smtClean="0"/>
              <a:t>‹#›</a:t>
            </a:fld>
            <a:endParaRPr lang="en-GB" dirty="0"/>
          </a:p>
        </p:txBody>
      </p:sp>
    </p:spTree>
    <p:extLst>
      <p:ext uri="{BB962C8B-B14F-4D97-AF65-F5344CB8AC3E}">
        <p14:creationId xmlns:p14="http://schemas.microsoft.com/office/powerpoint/2010/main" val="6012585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14B988CB-CE0B-4DB5-A579-A009E7754805}" type="datetimeFigureOut">
              <a:rPr lang="en-GB" smtClean="0"/>
              <a:t>15/10/2019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5683913-8DB1-4748-80E5-029E69B20D8C}" type="slidenum">
              <a:rPr lang="en-GB" smtClean="0"/>
              <a:t>‹#›</a:t>
            </a:fld>
            <a:endParaRPr lang="en-GB" dirty="0"/>
          </a:p>
        </p:txBody>
      </p:sp>
    </p:spTree>
    <p:extLst>
      <p:ext uri="{BB962C8B-B14F-4D97-AF65-F5344CB8AC3E}">
        <p14:creationId xmlns:p14="http://schemas.microsoft.com/office/powerpoint/2010/main" val="12995596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14B988CB-CE0B-4DB5-A579-A009E7754805}" type="datetimeFigureOut">
              <a:rPr lang="en-GB" smtClean="0"/>
              <a:t>15/10/2019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5683913-8DB1-4748-80E5-029E69B20D8C}" type="slidenum">
              <a:rPr lang="en-GB" smtClean="0"/>
              <a:t>‹#›</a:t>
            </a:fld>
            <a:endParaRPr lang="en-GB"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8259747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4B988CB-CE0B-4DB5-A579-A009E7754805}" type="datetimeFigureOut">
              <a:rPr lang="en-GB" smtClean="0"/>
              <a:t>15/10/2019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5683913-8DB1-4748-80E5-029E69B20D8C}" type="slidenum">
              <a:rPr lang="en-GB" smtClean="0"/>
              <a:t>‹#›</a:t>
            </a:fld>
            <a:endParaRPr lang="en-GB" dirty="0"/>
          </a:p>
        </p:txBody>
      </p:sp>
    </p:spTree>
    <p:extLst>
      <p:ext uri="{BB962C8B-B14F-4D97-AF65-F5344CB8AC3E}">
        <p14:creationId xmlns:p14="http://schemas.microsoft.com/office/powerpoint/2010/main" val="32906247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4B988CB-CE0B-4DB5-A579-A009E7754805}" type="datetimeFigureOut">
              <a:rPr lang="en-GB" smtClean="0"/>
              <a:t>15/10/2019</a:t>
            </a:fld>
            <a:endParaRPr lang="en-GB" dirty="0"/>
          </a:p>
        </p:txBody>
      </p:sp>
      <p:sp>
        <p:nvSpPr>
          <p:cNvPr id="4"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5683913-8DB1-4748-80E5-029E69B20D8C}" type="slidenum">
              <a:rPr lang="en-GB" smtClean="0"/>
              <a:t>‹#›</a:t>
            </a:fld>
            <a:endParaRPr lang="en-GB" dirty="0"/>
          </a:p>
        </p:txBody>
      </p:sp>
    </p:spTree>
    <p:extLst>
      <p:ext uri="{BB962C8B-B14F-4D97-AF65-F5344CB8AC3E}">
        <p14:creationId xmlns:p14="http://schemas.microsoft.com/office/powerpoint/2010/main" val="31563984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4B988CB-CE0B-4DB5-A579-A009E7754805}" type="datetimeFigureOut">
              <a:rPr lang="en-GB" smtClean="0"/>
              <a:t>15/10/2019</a:t>
            </a:fld>
            <a:endParaRPr lang="en-GB" dirty="0"/>
          </a:p>
        </p:txBody>
      </p:sp>
      <p:sp>
        <p:nvSpPr>
          <p:cNvPr id="4"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5683913-8DB1-4748-80E5-029E69B20D8C}" type="slidenum">
              <a:rPr lang="en-GB" smtClean="0"/>
              <a:t>‹#›</a:t>
            </a:fld>
            <a:endParaRPr lang="en-GB" dirty="0"/>
          </a:p>
        </p:txBody>
      </p:sp>
    </p:spTree>
    <p:extLst>
      <p:ext uri="{BB962C8B-B14F-4D97-AF65-F5344CB8AC3E}">
        <p14:creationId xmlns:p14="http://schemas.microsoft.com/office/powerpoint/2010/main" val="15921324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B988CB-CE0B-4DB5-A579-A009E7754805}" type="datetimeFigureOut">
              <a:rPr lang="en-GB" smtClean="0"/>
              <a:t>15/10/2019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5683913-8DB1-4748-80E5-029E69B20D8C}" type="slidenum">
              <a:rPr lang="en-GB" smtClean="0"/>
              <a:t>‹#›</a:t>
            </a:fld>
            <a:endParaRPr lang="en-GB" dirty="0"/>
          </a:p>
        </p:txBody>
      </p:sp>
    </p:spTree>
    <p:extLst>
      <p:ext uri="{BB962C8B-B14F-4D97-AF65-F5344CB8AC3E}">
        <p14:creationId xmlns:p14="http://schemas.microsoft.com/office/powerpoint/2010/main" val="2803866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B988CB-CE0B-4DB5-A579-A009E7754805}" type="datetimeFigureOut">
              <a:rPr lang="en-GB" smtClean="0"/>
              <a:t>15/10/2019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5683913-8DB1-4748-80E5-029E69B20D8C}" type="slidenum">
              <a:rPr lang="en-GB" smtClean="0"/>
              <a:t>‹#›</a:t>
            </a:fld>
            <a:endParaRPr lang="en-GB" dirty="0"/>
          </a:p>
        </p:txBody>
      </p:sp>
    </p:spTree>
    <p:extLst>
      <p:ext uri="{BB962C8B-B14F-4D97-AF65-F5344CB8AC3E}">
        <p14:creationId xmlns:p14="http://schemas.microsoft.com/office/powerpoint/2010/main" val="39453954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14B988CB-CE0B-4DB5-A579-A009E7754805}" type="datetimeFigureOut">
              <a:rPr lang="en-GB" smtClean="0"/>
              <a:t>15/10/2019</a:t>
            </a:fld>
            <a:endParaRPr lang="en-GB"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15683913-8DB1-4748-80E5-029E69B20D8C}" type="slidenum">
              <a:rPr lang="en-GB" smtClean="0"/>
              <a:t>‹#›</a:t>
            </a:fld>
            <a:endParaRPr lang="en-GB" dirty="0"/>
          </a:p>
        </p:txBody>
      </p:sp>
    </p:spTree>
    <p:extLst>
      <p:ext uri="{BB962C8B-B14F-4D97-AF65-F5344CB8AC3E}">
        <p14:creationId xmlns:p14="http://schemas.microsoft.com/office/powerpoint/2010/main" val="83614067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D58BE-5858-4C0D-BFEE-5F5BA62494F9}"/>
              </a:ext>
            </a:extLst>
          </p:cNvPr>
          <p:cNvSpPr>
            <a:spLocks noGrp="1"/>
          </p:cNvSpPr>
          <p:nvPr>
            <p:ph type="ctrTitle"/>
          </p:nvPr>
        </p:nvSpPr>
        <p:spPr>
          <a:xfrm>
            <a:off x="614149" y="1447800"/>
            <a:ext cx="9130352" cy="3329581"/>
          </a:xfrm>
        </p:spPr>
        <p:txBody>
          <a:bodyPr/>
          <a:lstStyle/>
          <a:p>
            <a:r>
              <a:rPr lang="en-GB" dirty="0">
                <a:latin typeface="Times New Roman" panose="02020603050405020304" pitchFamily="18" charset="0"/>
                <a:cs typeface="Times New Roman" panose="02020603050405020304" pitchFamily="18" charset="0"/>
              </a:rPr>
              <a:t>Skills and competences needed for the following job application </a:t>
            </a:r>
          </a:p>
        </p:txBody>
      </p:sp>
      <p:sp>
        <p:nvSpPr>
          <p:cNvPr id="3" name="Subtitle 2">
            <a:extLst>
              <a:ext uri="{FF2B5EF4-FFF2-40B4-BE49-F238E27FC236}">
                <a16:creationId xmlns:a16="http://schemas.microsoft.com/office/drawing/2014/main" id="{ACE64C30-FE29-453C-9C6A-93AAEABCCAA1}"/>
              </a:ext>
            </a:extLst>
          </p:cNvPr>
          <p:cNvSpPr>
            <a:spLocks noGrp="1"/>
          </p:cNvSpPr>
          <p:nvPr>
            <p:ph type="subTitle" idx="1"/>
          </p:nvPr>
        </p:nvSpPr>
        <p:spPr>
          <a:xfrm>
            <a:off x="614149" y="4777380"/>
            <a:ext cx="10422896" cy="861420"/>
          </a:xfrm>
        </p:spPr>
        <p:txBody>
          <a:bodyPr/>
          <a:lstStyle/>
          <a:p>
            <a:r>
              <a:rPr lang="en-GB" dirty="0">
                <a:latin typeface="Times New Roman" panose="02020603050405020304" pitchFamily="18" charset="0"/>
                <a:cs typeface="Times New Roman" panose="02020603050405020304" pitchFamily="18" charset="0"/>
              </a:rPr>
              <a:t>                         BY Libby Jenkins</a:t>
            </a:r>
          </a:p>
          <a:p>
            <a:r>
              <a:rPr lang="en-GB" dirty="0">
                <a:latin typeface="Times New Roman" panose="02020603050405020304" pitchFamily="18" charset="0"/>
                <a:cs typeface="Times New Roman" panose="02020603050405020304" pitchFamily="18" charset="0"/>
              </a:rPr>
              <a:t>                                  (1700284)  </a:t>
            </a:r>
          </a:p>
        </p:txBody>
      </p:sp>
      <p:pic>
        <p:nvPicPr>
          <p:cNvPr id="4" name="Picture 3">
            <a:extLst>
              <a:ext uri="{FF2B5EF4-FFF2-40B4-BE49-F238E27FC236}">
                <a16:creationId xmlns:a16="http://schemas.microsoft.com/office/drawing/2014/main" id="{AF17F3BB-922B-4406-9744-DB8BEA10E79E}"/>
              </a:ext>
            </a:extLst>
          </p:cNvPr>
          <p:cNvPicPr>
            <a:picLocks noChangeAspect="1"/>
          </p:cNvPicPr>
          <p:nvPr/>
        </p:nvPicPr>
        <p:blipFill>
          <a:blip r:embed="rId2"/>
          <a:stretch>
            <a:fillRect/>
          </a:stretch>
        </p:blipFill>
        <p:spPr>
          <a:xfrm>
            <a:off x="6768725" y="1533573"/>
            <a:ext cx="4970543" cy="4105227"/>
          </a:xfrm>
          <a:prstGeom prst="rect">
            <a:avLst/>
          </a:prstGeom>
        </p:spPr>
      </p:pic>
      <p:sp>
        <p:nvSpPr>
          <p:cNvPr id="5" name="TextBox 4">
            <a:extLst>
              <a:ext uri="{FF2B5EF4-FFF2-40B4-BE49-F238E27FC236}">
                <a16:creationId xmlns:a16="http://schemas.microsoft.com/office/drawing/2014/main" id="{14EA235D-2A40-456B-94A9-7073EFD09FCE}"/>
              </a:ext>
            </a:extLst>
          </p:cNvPr>
          <p:cNvSpPr txBox="1"/>
          <p:nvPr/>
        </p:nvSpPr>
        <p:spPr>
          <a:xfrm>
            <a:off x="8523027" y="5724573"/>
            <a:ext cx="2033516"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Herk, (2015). </a:t>
            </a:r>
          </a:p>
        </p:txBody>
      </p:sp>
    </p:spTree>
    <p:extLst>
      <p:ext uri="{BB962C8B-B14F-4D97-AF65-F5344CB8AC3E}">
        <p14:creationId xmlns:p14="http://schemas.microsoft.com/office/powerpoint/2010/main" val="18471303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46C3D-32F6-4599-8E12-CEE10491E948}"/>
              </a:ext>
            </a:extLst>
          </p:cNvPr>
          <p:cNvSpPr>
            <a:spLocks noGrp="1"/>
          </p:cNvSpPr>
          <p:nvPr>
            <p:ph type="title"/>
          </p:nvPr>
        </p:nvSpPr>
        <p:spPr>
          <a:xfrm>
            <a:off x="648930" y="629266"/>
            <a:ext cx="9252154" cy="1223983"/>
          </a:xfrm>
        </p:spPr>
        <p:txBody>
          <a:bodyPr>
            <a:normAutofit/>
          </a:bodyPr>
          <a:lstStyle/>
          <a:p>
            <a:pPr>
              <a:lnSpc>
                <a:spcPct val="90000"/>
              </a:lnSpc>
            </a:pPr>
            <a:r>
              <a:rPr lang="en-GB" sz="3900" dirty="0">
                <a:latin typeface="Times New Roman" panose="02020603050405020304" pitchFamily="18" charset="0"/>
                <a:cs typeface="Times New Roman" panose="02020603050405020304" pitchFamily="18" charset="0"/>
              </a:rPr>
              <a:t>Job description for ‘Team leader within Orbis Education and Care’ :</a:t>
            </a:r>
          </a:p>
        </p:txBody>
      </p:sp>
      <p:sp>
        <p:nvSpPr>
          <p:cNvPr id="3" name="Content Placeholder 2">
            <a:extLst>
              <a:ext uri="{FF2B5EF4-FFF2-40B4-BE49-F238E27FC236}">
                <a16:creationId xmlns:a16="http://schemas.microsoft.com/office/drawing/2014/main" id="{9F7E894A-E796-4214-8206-15103B948762}"/>
              </a:ext>
            </a:extLst>
          </p:cNvPr>
          <p:cNvSpPr>
            <a:spLocks noGrp="1"/>
          </p:cNvSpPr>
          <p:nvPr>
            <p:ph idx="1"/>
          </p:nvPr>
        </p:nvSpPr>
        <p:spPr>
          <a:xfrm>
            <a:off x="283778" y="2052214"/>
            <a:ext cx="7567450" cy="4196185"/>
          </a:xfrm>
        </p:spPr>
        <p:txBody>
          <a:bodyPr>
            <a:normAutofit/>
          </a:bodyPr>
          <a:lstStyle/>
          <a:p>
            <a:pPr>
              <a:lnSpc>
                <a:spcPct val="90000"/>
              </a:lnSpc>
            </a:pPr>
            <a:r>
              <a:rPr lang="en-GB" dirty="0">
                <a:latin typeface="Times New Roman" panose="02020603050405020304" pitchFamily="18" charset="0"/>
                <a:cs typeface="Times New Roman" panose="02020603050405020304" pitchFamily="18" charset="0"/>
              </a:rPr>
              <a:t>The job role involves working alongside children and young people with additional needs.</a:t>
            </a:r>
          </a:p>
          <a:p>
            <a:pPr>
              <a:lnSpc>
                <a:spcPct val="90000"/>
              </a:lnSpc>
            </a:pPr>
            <a:r>
              <a:rPr lang="en-GB" dirty="0">
                <a:latin typeface="Times New Roman" panose="02020603050405020304" pitchFamily="18" charset="0"/>
                <a:cs typeface="Times New Roman" panose="02020603050405020304" pitchFamily="18" charset="0"/>
              </a:rPr>
              <a:t>Within this role I would engage with the children and young people, helping them with their daily routines and expanding the skills they are developing by improving their inter-personal attributes. </a:t>
            </a:r>
          </a:p>
          <a:p>
            <a:pPr>
              <a:lnSpc>
                <a:spcPct val="90000"/>
              </a:lnSpc>
            </a:pPr>
            <a:r>
              <a:rPr lang="en-GB" dirty="0">
                <a:latin typeface="Times New Roman" panose="02020603050405020304" pitchFamily="18" charset="0"/>
                <a:cs typeface="Times New Roman" panose="02020603050405020304" pitchFamily="18" charset="0"/>
              </a:rPr>
              <a:t>For example, introducing domestic skills which will enable the child or young person to feel independent and enhance their self-esteem.</a:t>
            </a:r>
          </a:p>
          <a:p>
            <a:pPr marL="0" indent="0" algn="r">
              <a:lnSpc>
                <a:spcPct val="90000"/>
              </a:lnSpc>
              <a:buNone/>
            </a:pPr>
            <a:r>
              <a:rPr lang="en-GB" dirty="0">
                <a:latin typeface="Times New Roman" panose="02020603050405020304" pitchFamily="18" charset="0"/>
                <a:cs typeface="Times New Roman" panose="02020603050405020304" pitchFamily="18" charset="0"/>
              </a:rPr>
              <a:t>(Indeed, 2019)</a:t>
            </a:r>
            <a:endParaRPr lang="en-GB" dirty="0">
              <a:highlight>
                <a:srgbClr val="FFFF00"/>
              </a:highlight>
              <a:latin typeface="Times New Roman" panose="02020603050405020304" pitchFamily="18" charset="0"/>
              <a:cs typeface="Times New Roman" panose="02020603050405020304" pitchFamily="18" charset="0"/>
            </a:endParaRPr>
          </a:p>
          <a:p>
            <a:pPr marL="0" indent="0" algn="r">
              <a:lnSpc>
                <a:spcPct val="90000"/>
              </a:lnSpc>
              <a:buNone/>
            </a:pPr>
            <a:r>
              <a:rPr lang="en-GB" dirty="0">
                <a:latin typeface="Times New Roman" panose="02020603050405020304" pitchFamily="18" charset="0"/>
                <a:cs typeface="Times New Roman" panose="02020603050405020304" pitchFamily="18" charset="0"/>
              </a:rPr>
              <a:t>(Orbis Education and Care, 2019) </a:t>
            </a:r>
          </a:p>
          <a:p>
            <a:pPr marL="0" indent="0">
              <a:lnSpc>
                <a:spcPct val="90000"/>
              </a:lnSpc>
              <a:buNone/>
            </a:pPr>
            <a:endParaRPr lang="en-GB" sz="17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11BE05F7-C04C-4CA9-B790-BF4CD6F0053B}"/>
              </a:ext>
            </a:extLst>
          </p:cNvPr>
          <p:cNvPicPr>
            <a:picLocks noChangeAspect="1"/>
          </p:cNvPicPr>
          <p:nvPr/>
        </p:nvPicPr>
        <p:blipFill rotWithShape="1">
          <a:blip r:embed="rId3"/>
          <a:srcRect l="19226" t="134" r="18282" b="2888"/>
          <a:stretch/>
        </p:blipFill>
        <p:spPr>
          <a:xfrm>
            <a:off x="8071790" y="1721138"/>
            <a:ext cx="3658588" cy="2980722"/>
          </a:xfrm>
          <a:prstGeom prst="rect">
            <a:avLst/>
          </a:prstGeom>
          <a:effectLst>
            <a:outerShdw blurRad="50800" dist="38100" dir="5400000" algn="t" rotWithShape="0">
              <a:prstClr val="black">
                <a:alpha val="43000"/>
              </a:prstClr>
            </a:outerShdw>
          </a:effectLst>
        </p:spPr>
      </p:pic>
      <p:sp>
        <p:nvSpPr>
          <p:cNvPr id="5" name="TextBox 4">
            <a:extLst>
              <a:ext uri="{FF2B5EF4-FFF2-40B4-BE49-F238E27FC236}">
                <a16:creationId xmlns:a16="http://schemas.microsoft.com/office/drawing/2014/main" id="{38CA7DF6-481D-4704-A3E3-1AC046DE291D}"/>
              </a:ext>
            </a:extLst>
          </p:cNvPr>
          <p:cNvSpPr txBox="1"/>
          <p:nvPr/>
        </p:nvSpPr>
        <p:spPr>
          <a:xfrm>
            <a:off x="8797159" y="4701860"/>
            <a:ext cx="2774731"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Project Resource, (2019).</a:t>
            </a:r>
          </a:p>
        </p:txBody>
      </p:sp>
    </p:spTree>
    <p:extLst>
      <p:ext uri="{BB962C8B-B14F-4D97-AF65-F5344CB8AC3E}">
        <p14:creationId xmlns:p14="http://schemas.microsoft.com/office/powerpoint/2010/main" val="3860200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40BC1-0056-465D-A221-01EE42A8A108}"/>
              </a:ext>
            </a:extLst>
          </p:cNvPr>
          <p:cNvSpPr>
            <a:spLocks noGrp="1"/>
          </p:cNvSpPr>
          <p:nvPr>
            <p:ph type="title"/>
          </p:nvPr>
        </p:nvSpPr>
        <p:spPr>
          <a:xfrm>
            <a:off x="586207" y="254671"/>
            <a:ext cx="9252154" cy="888939"/>
          </a:xfrm>
        </p:spPr>
        <p:txBody>
          <a:bodyPr>
            <a:normAutofit/>
          </a:bodyPr>
          <a:lstStyle/>
          <a:p>
            <a:r>
              <a:rPr lang="en-GB" dirty="0">
                <a:latin typeface="Times New Roman" panose="02020603050405020304" pitchFamily="18" charset="0"/>
                <a:cs typeface="Times New Roman" panose="02020603050405020304" pitchFamily="18" charset="0"/>
              </a:rPr>
              <a:t>Empathy </a:t>
            </a:r>
          </a:p>
        </p:txBody>
      </p:sp>
      <p:sp>
        <p:nvSpPr>
          <p:cNvPr id="3" name="Content Placeholder 2">
            <a:extLst>
              <a:ext uri="{FF2B5EF4-FFF2-40B4-BE49-F238E27FC236}">
                <a16:creationId xmlns:a16="http://schemas.microsoft.com/office/drawing/2014/main" id="{A6F013B7-A18D-438F-8BB1-916A8EA78E00}"/>
              </a:ext>
            </a:extLst>
          </p:cNvPr>
          <p:cNvSpPr>
            <a:spLocks noGrp="1"/>
          </p:cNvSpPr>
          <p:nvPr>
            <p:ph idx="1"/>
          </p:nvPr>
        </p:nvSpPr>
        <p:spPr>
          <a:xfrm>
            <a:off x="254876" y="930166"/>
            <a:ext cx="11937124" cy="3255519"/>
          </a:xfrm>
        </p:spPr>
        <p:txBody>
          <a:bodyPr>
            <a:normAutofit/>
          </a:bodyPr>
          <a:lstStyle/>
          <a:p>
            <a:pPr marL="0" indent="0">
              <a:lnSpc>
                <a:spcPct val="90000"/>
              </a:lnSpc>
              <a:buNone/>
            </a:pPr>
            <a:endParaRPr lang="en-GB" sz="1800" dirty="0">
              <a:highlight>
                <a:srgbClr val="FFFF00"/>
              </a:highlight>
              <a:latin typeface="Times New Roman" panose="02020603050405020304" pitchFamily="18" charset="0"/>
              <a:cs typeface="Times New Roman" panose="02020603050405020304" pitchFamily="18" charset="0"/>
            </a:endParaRPr>
          </a:p>
          <a:p>
            <a:pPr>
              <a:lnSpc>
                <a:spcPct val="90000"/>
              </a:lnSpc>
            </a:pPr>
            <a:r>
              <a:rPr lang="en-GB" dirty="0">
                <a:latin typeface="Times New Roman" panose="02020603050405020304" pitchFamily="18" charset="0"/>
                <a:cs typeface="Times New Roman" panose="02020603050405020304" pitchFamily="18" charset="0"/>
              </a:rPr>
              <a:t>Empathy is a crucial skill when working with vulnerable children and young people (Bayne, 2012).</a:t>
            </a:r>
          </a:p>
          <a:p>
            <a:pPr>
              <a:lnSpc>
                <a:spcPct val="90000"/>
              </a:lnSpc>
            </a:pPr>
            <a:r>
              <a:rPr lang="en-GB" dirty="0">
                <a:latin typeface="Times New Roman" panose="02020603050405020304" pitchFamily="18" charset="0"/>
                <a:cs typeface="Times New Roman" panose="02020603050405020304" pitchFamily="18" charset="0"/>
              </a:rPr>
              <a:t>Therefore, being empathetic allows an individual to transfer this skill (Englander and Eriksson, 2017). </a:t>
            </a:r>
          </a:p>
          <a:p>
            <a:pPr>
              <a:lnSpc>
                <a:spcPct val="90000"/>
              </a:lnSpc>
            </a:pPr>
            <a:r>
              <a:rPr lang="en-GB" dirty="0">
                <a:latin typeface="Times New Roman" panose="02020603050405020304" pitchFamily="18" charset="0"/>
                <a:cs typeface="Times New Roman" panose="02020603050405020304" pitchFamily="18" charset="0"/>
              </a:rPr>
              <a:t>I have been empathetic whilst volunteering for Mind, by conversing with the service users.</a:t>
            </a:r>
          </a:p>
          <a:p>
            <a:pPr>
              <a:lnSpc>
                <a:spcPct val="90000"/>
              </a:lnSpc>
            </a:pPr>
            <a:r>
              <a:rPr lang="en-GB" dirty="0">
                <a:latin typeface="Times New Roman" panose="02020603050405020304" pitchFamily="18" charset="0"/>
                <a:cs typeface="Times New Roman" panose="02020603050405020304" pitchFamily="18" charset="0"/>
              </a:rPr>
              <a:t>Thus, preventing the service users to feel lonely. In time this will progressively improve their mental health due to their social interaction increasing (Claveirole and Gaughan, 2011). </a:t>
            </a:r>
          </a:p>
          <a:p>
            <a:pPr>
              <a:lnSpc>
                <a:spcPct val="90000"/>
              </a:lnSpc>
            </a:pPr>
            <a:r>
              <a:rPr lang="en-GB" dirty="0">
                <a:latin typeface="Times New Roman" panose="02020603050405020304" pitchFamily="18" charset="0"/>
                <a:cs typeface="Times New Roman" panose="02020603050405020304" pitchFamily="18" charset="0"/>
              </a:rPr>
              <a:t>To critically analyse the use of empathy within the workplace it could be perceived as a negative trait, due to the professional values evolving into personal feelings. (Waytz, 2016).  </a:t>
            </a:r>
          </a:p>
        </p:txBody>
      </p:sp>
      <p:pic>
        <p:nvPicPr>
          <p:cNvPr id="4" name="Picture 3">
            <a:extLst>
              <a:ext uri="{FF2B5EF4-FFF2-40B4-BE49-F238E27FC236}">
                <a16:creationId xmlns:a16="http://schemas.microsoft.com/office/drawing/2014/main" id="{CB8CDAD9-0377-442A-99F2-D6610E8C3C2A}"/>
              </a:ext>
            </a:extLst>
          </p:cNvPr>
          <p:cNvPicPr>
            <a:picLocks noChangeAspect="1"/>
          </p:cNvPicPr>
          <p:nvPr/>
        </p:nvPicPr>
        <p:blipFill>
          <a:blip r:embed="rId3"/>
          <a:stretch>
            <a:fillRect/>
          </a:stretch>
        </p:blipFill>
        <p:spPr>
          <a:xfrm>
            <a:off x="4099034" y="4224176"/>
            <a:ext cx="3568730" cy="2379153"/>
          </a:xfrm>
          <a:prstGeom prst="rect">
            <a:avLst/>
          </a:prstGeom>
          <a:effectLst>
            <a:outerShdw blurRad="50800" dist="38100" dir="5400000" algn="t" rotWithShape="0">
              <a:prstClr val="black">
                <a:alpha val="43000"/>
              </a:prstClr>
            </a:outerShdw>
          </a:effectLst>
        </p:spPr>
      </p:pic>
      <p:sp>
        <p:nvSpPr>
          <p:cNvPr id="5" name="TextBox 4">
            <a:extLst>
              <a:ext uri="{FF2B5EF4-FFF2-40B4-BE49-F238E27FC236}">
                <a16:creationId xmlns:a16="http://schemas.microsoft.com/office/drawing/2014/main" id="{0203B7F5-4427-419F-9810-1B07B6CB30D3}"/>
              </a:ext>
            </a:extLst>
          </p:cNvPr>
          <p:cNvSpPr txBox="1"/>
          <p:nvPr/>
        </p:nvSpPr>
        <p:spPr>
          <a:xfrm>
            <a:off x="7945820" y="6233997"/>
            <a:ext cx="3263462"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Sullivan, (2019)</a:t>
            </a:r>
          </a:p>
        </p:txBody>
      </p:sp>
    </p:spTree>
    <p:extLst>
      <p:ext uri="{BB962C8B-B14F-4D97-AF65-F5344CB8AC3E}">
        <p14:creationId xmlns:p14="http://schemas.microsoft.com/office/powerpoint/2010/main" val="17729516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FA9AE-E9D8-4F8F-8ECF-C481CB4D8556}"/>
              </a:ext>
            </a:extLst>
          </p:cNvPr>
          <p:cNvSpPr>
            <a:spLocks noGrp="1"/>
          </p:cNvSpPr>
          <p:nvPr>
            <p:ph type="title"/>
          </p:nvPr>
        </p:nvSpPr>
        <p:spPr>
          <a:xfrm>
            <a:off x="447328" y="213297"/>
            <a:ext cx="9404723" cy="766482"/>
          </a:xfrm>
        </p:spPr>
        <p:txBody>
          <a:bodyPr/>
          <a:lstStyle/>
          <a:p>
            <a:r>
              <a:rPr lang="en-GB" dirty="0">
                <a:latin typeface="Times New Roman" panose="02020603050405020304" pitchFamily="18" charset="0"/>
                <a:cs typeface="Times New Roman" panose="02020603050405020304" pitchFamily="18" charset="0"/>
              </a:rPr>
              <a:t>Versatility</a:t>
            </a:r>
          </a:p>
        </p:txBody>
      </p:sp>
      <p:sp>
        <p:nvSpPr>
          <p:cNvPr id="3" name="Content Placeholder 2">
            <a:extLst>
              <a:ext uri="{FF2B5EF4-FFF2-40B4-BE49-F238E27FC236}">
                <a16:creationId xmlns:a16="http://schemas.microsoft.com/office/drawing/2014/main" id="{895CFCA2-66FE-4E70-BC04-C57EE0E44A26}"/>
              </a:ext>
            </a:extLst>
          </p:cNvPr>
          <p:cNvSpPr>
            <a:spLocks noGrp="1"/>
          </p:cNvSpPr>
          <p:nvPr>
            <p:ph idx="1"/>
          </p:nvPr>
        </p:nvSpPr>
        <p:spPr>
          <a:xfrm>
            <a:off x="0" y="1206361"/>
            <a:ext cx="12192000" cy="2987267"/>
          </a:xfrm>
        </p:spPr>
        <p:txBody>
          <a:bodyPr>
            <a:normAutofit/>
          </a:bodyPr>
          <a:lstStyle/>
          <a:p>
            <a:r>
              <a:rPr lang="en-GB" sz="1800" dirty="0">
                <a:latin typeface="Times New Roman" panose="02020603050405020304" pitchFamily="18" charset="0"/>
                <a:cs typeface="Times New Roman" panose="02020603050405020304" pitchFamily="18" charset="0"/>
              </a:rPr>
              <a:t>I possess the skill of versatility, by being able to adapt to any situation. (Evans- Allvin, 2016). </a:t>
            </a:r>
          </a:p>
          <a:p>
            <a:r>
              <a:rPr lang="en-GB" sz="1800" dirty="0">
                <a:latin typeface="Times New Roman" panose="02020603050405020304" pitchFamily="18" charset="0"/>
                <a:cs typeface="Times New Roman" panose="02020603050405020304" pitchFamily="18" charset="0"/>
              </a:rPr>
              <a:t>This is a particularly effective skill to apply, when working with children and young people with additional needs. (Campbell, </a:t>
            </a:r>
            <a:r>
              <a:rPr lang="en-GB" sz="1800" i="1" dirty="0">
                <a:latin typeface="Times New Roman" panose="02020603050405020304" pitchFamily="18" charset="0"/>
                <a:cs typeface="Times New Roman" panose="02020603050405020304" pitchFamily="18" charset="0"/>
              </a:rPr>
              <a:t>et al</a:t>
            </a:r>
            <a:r>
              <a:rPr lang="en-GB" sz="1800" dirty="0">
                <a:latin typeface="Times New Roman" panose="02020603050405020304" pitchFamily="18" charset="0"/>
                <a:cs typeface="Times New Roman" panose="02020603050405020304" pitchFamily="18" charset="0"/>
              </a:rPr>
              <a:t>. 2019) (Orbis Education and Care, 2019). </a:t>
            </a:r>
          </a:p>
          <a:p>
            <a:r>
              <a:rPr lang="en-GB" sz="1800" dirty="0">
                <a:latin typeface="Times New Roman" panose="02020603050405020304" pitchFamily="18" charset="0"/>
                <a:cs typeface="Times New Roman" panose="02020603050405020304" pitchFamily="18" charset="0"/>
              </a:rPr>
              <a:t>To convey, I have been versatile when I volunteered within an Elderly Persons Residential Home within Torfaen. </a:t>
            </a:r>
          </a:p>
          <a:p>
            <a:r>
              <a:rPr lang="en-GB" sz="1800" dirty="0">
                <a:latin typeface="Times New Roman" panose="02020603050405020304" pitchFamily="18" charset="0"/>
                <a:cs typeface="Times New Roman" panose="02020603050405020304" pitchFamily="18" charset="0"/>
              </a:rPr>
              <a:t>I was able to adapt and change my behaviour for different circumstances within the Residential Home. </a:t>
            </a:r>
          </a:p>
          <a:p>
            <a:r>
              <a:rPr lang="en-GB" sz="1800" dirty="0">
                <a:latin typeface="Times New Roman" panose="02020603050405020304" pitchFamily="18" charset="0"/>
                <a:cs typeface="Times New Roman" panose="02020603050405020304" pitchFamily="18" charset="0"/>
              </a:rPr>
              <a:t>Afterwards, I would engage in a conversation with another resident. I was able to converse with the resident allowing the atmosphere to be relaxed. </a:t>
            </a:r>
          </a:p>
          <a:p>
            <a:r>
              <a:rPr lang="en-GB" sz="1800" dirty="0">
                <a:latin typeface="Times New Roman" panose="02020603050405020304" pitchFamily="18" charset="0"/>
                <a:cs typeface="Times New Roman" panose="02020603050405020304" pitchFamily="18" charset="0"/>
              </a:rPr>
              <a:t>However, the skill of versatility may not be completely successful in the workplace. (Egmond, </a:t>
            </a:r>
            <a:r>
              <a:rPr lang="en-GB" sz="1800" i="1" dirty="0">
                <a:latin typeface="Times New Roman" panose="02020603050405020304" pitchFamily="18" charset="0"/>
                <a:cs typeface="Times New Roman" panose="02020603050405020304" pitchFamily="18" charset="0"/>
              </a:rPr>
              <a:t>et al</a:t>
            </a:r>
            <a:r>
              <a:rPr lang="en-GB" sz="1800" dirty="0">
                <a:latin typeface="Times New Roman" panose="02020603050405020304" pitchFamily="18" charset="0"/>
                <a:cs typeface="Times New Roman" panose="02020603050405020304" pitchFamily="18" charset="0"/>
              </a:rPr>
              <a:t>, 2014). </a:t>
            </a:r>
          </a:p>
          <a:p>
            <a:pPr marL="0" indent="0">
              <a:buNone/>
            </a:pPr>
            <a:endParaRPr lang="en-GB" dirty="0"/>
          </a:p>
        </p:txBody>
      </p:sp>
      <p:pic>
        <p:nvPicPr>
          <p:cNvPr id="4" name="Picture 3">
            <a:extLst>
              <a:ext uri="{FF2B5EF4-FFF2-40B4-BE49-F238E27FC236}">
                <a16:creationId xmlns:a16="http://schemas.microsoft.com/office/drawing/2014/main" id="{E5534BA1-7CF0-41AE-BB9E-40483BE099DB}"/>
              </a:ext>
            </a:extLst>
          </p:cNvPr>
          <p:cNvPicPr>
            <a:picLocks noChangeAspect="1"/>
          </p:cNvPicPr>
          <p:nvPr/>
        </p:nvPicPr>
        <p:blipFill>
          <a:blip r:embed="rId2"/>
          <a:stretch>
            <a:fillRect/>
          </a:stretch>
        </p:blipFill>
        <p:spPr>
          <a:xfrm>
            <a:off x="4351283" y="4248024"/>
            <a:ext cx="3200399" cy="2396679"/>
          </a:xfrm>
          <a:prstGeom prst="rect">
            <a:avLst/>
          </a:prstGeom>
        </p:spPr>
      </p:pic>
      <p:sp>
        <p:nvSpPr>
          <p:cNvPr id="5" name="TextBox 4">
            <a:extLst>
              <a:ext uri="{FF2B5EF4-FFF2-40B4-BE49-F238E27FC236}">
                <a16:creationId xmlns:a16="http://schemas.microsoft.com/office/drawing/2014/main" id="{0259C717-860B-4DB6-AE48-8A29452DEF5D}"/>
              </a:ext>
            </a:extLst>
          </p:cNvPr>
          <p:cNvSpPr txBox="1"/>
          <p:nvPr/>
        </p:nvSpPr>
        <p:spPr>
          <a:xfrm>
            <a:off x="7551682" y="6275371"/>
            <a:ext cx="1418897"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Day, (2019). </a:t>
            </a:r>
          </a:p>
        </p:txBody>
      </p:sp>
    </p:spTree>
    <p:extLst>
      <p:ext uri="{BB962C8B-B14F-4D97-AF65-F5344CB8AC3E}">
        <p14:creationId xmlns:p14="http://schemas.microsoft.com/office/powerpoint/2010/main" val="6193495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77F45-A4EF-439F-B745-90D92F919A25}"/>
              </a:ext>
            </a:extLst>
          </p:cNvPr>
          <p:cNvSpPr>
            <a:spLocks noGrp="1"/>
          </p:cNvSpPr>
          <p:nvPr>
            <p:ph type="title"/>
          </p:nvPr>
        </p:nvSpPr>
        <p:spPr>
          <a:xfrm>
            <a:off x="374443" y="183874"/>
            <a:ext cx="9404723" cy="768626"/>
          </a:xfrm>
        </p:spPr>
        <p:txBody>
          <a:bodyPr/>
          <a:lstStyle/>
          <a:p>
            <a:r>
              <a:rPr lang="en-GB" dirty="0">
                <a:latin typeface="Times New Roman" panose="02020603050405020304" pitchFamily="18" charset="0"/>
                <a:cs typeface="Times New Roman" panose="02020603050405020304" pitchFamily="18" charset="0"/>
              </a:rPr>
              <a:t>Integrity</a:t>
            </a:r>
            <a:r>
              <a:rPr lang="en-GB" dirty="0"/>
              <a:t> </a:t>
            </a:r>
          </a:p>
        </p:txBody>
      </p:sp>
      <p:sp>
        <p:nvSpPr>
          <p:cNvPr id="3" name="Content Placeholder 2">
            <a:extLst>
              <a:ext uri="{FF2B5EF4-FFF2-40B4-BE49-F238E27FC236}">
                <a16:creationId xmlns:a16="http://schemas.microsoft.com/office/drawing/2014/main" id="{E976C6CA-41AE-4B6F-BA4B-ED60B515AEEF}"/>
              </a:ext>
            </a:extLst>
          </p:cNvPr>
          <p:cNvSpPr>
            <a:spLocks noGrp="1"/>
          </p:cNvSpPr>
          <p:nvPr>
            <p:ph idx="1"/>
          </p:nvPr>
        </p:nvSpPr>
        <p:spPr>
          <a:xfrm>
            <a:off x="189186" y="1194048"/>
            <a:ext cx="7961586" cy="5007113"/>
          </a:xfrm>
        </p:spPr>
        <p:txBody>
          <a:bodyPr>
            <a:normAutofit lnSpcReduction="10000"/>
          </a:bodyPr>
          <a:lstStyle/>
          <a:p>
            <a:r>
              <a:rPr lang="en-GB" dirty="0">
                <a:latin typeface="Times New Roman" panose="02020603050405020304" pitchFamily="18" charset="0"/>
                <a:cs typeface="Times New Roman" panose="02020603050405020304" pitchFamily="18" charset="0"/>
              </a:rPr>
              <a:t>Integrity is an essential attribute to possess, by continuing to build trust and ‘rapport’ when working with children and young people who have additional needs (Long, McPhillips and Shevlin, 2012) (British Council, 2019).</a:t>
            </a:r>
          </a:p>
          <a:p>
            <a:r>
              <a:rPr lang="en-GB" dirty="0">
                <a:latin typeface="Times New Roman" panose="02020603050405020304" pitchFamily="18" charset="0"/>
                <a:cs typeface="Times New Roman" panose="02020603050405020304" pitchFamily="18" charset="0"/>
              </a:rPr>
              <a:t>Being honest is a crucial part of this job role. (Ford, Moore and Whittaker, 2016). </a:t>
            </a:r>
          </a:p>
          <a:p>
            <a:r>
              <a:rPr lang="en-GB" dirty="0">
                <a:latin typeface="Times New Roman" panose="02020603050405020304" pitchFamily="18" charset="0"/>
                <a:cs typeface="Times New Roman" panose="02020603050405020304" pitchFamily="18" charset="0"/>
              </a:rPr>
              <a:t>When completing work experience within a Primary School in Torfaen, I was a trustworthy volunteer, helping the children improve their literacy and numeracy skills (Fantuzzo, et al, 2011). This was an essential part of the curriculum (Dyches, 2018). </a:t>
            </a:r>
          </a:p>
          <a:p>
            <a:r>
              <a:rPr lang="en-GB" dirty="0">
                <a:latin typeface="Times New Roman" panose="02020603050405020304" pitchFamily="18" charset="0"/>
                <a:cs typeface="Times New Roman" panose="02020603050405020304" pitchFamily="18" charset="0"/>
              </a:rPr>
              <a:t>Having integrity whilst in a workplace may have its negative connotations. Such as, policies within a school that safeguard and protect children and young people. (Thijs and Verkuyten, 2014). </a:t>
            </a:r>
          </a:p>
          <a:p>
            <a:r>
              <a:rPr lang="en-GB" dirty="0">
                <a:latin typeface="Times New Roman" panose="02020603050405020304" pitchFamily="18" charset="0"/>
                <a:cs typeface="Times New Roman" panose="02020603050405020304" pitchFamily="18" charset="0"/>
              </a:rPr>
              <a:t>I would empower individuals and become their role model (De Wit, </a:t>
            </a:r>
            <a:r>
              <a:rPr lang="en-GB" i="1" dirty="0">
                <a:latin typeface="Times New Roman" panose="02020603050405020304" pitchFamily="18" charset="0"/>
                <a:cs typeface="Times New Roman" panose="02020603050405020304" pitchFamily="18" charset="0"/>
              </a:rPr>
              <a:t>et al</a:t>
            </a:r>
            <a:r>
              <a:rPr lang="en-GB" dirty="0">
                <a:latin typeface="Times New Roman" panose="02020603050405020304" pitchFamily="18" charset="0"/>
                <a:cs typeface="Times New Roman" panose="02020603050405020304" pitchFamily="18" charset="0"/>
              </a:rPr>
              <a:t>, 2011). </a:t>
            </a:r>
          </a:p>
          <a:p>
            <a:pPr marL="0" indent="0">
              <a:buNone/>
            </a:pPr>
            <a:endParaRPr lang="en-GB" sz="1800" dirty="0">
              <a:highlight>
                <a:srgbClr val="FF0000"/>
              </a:highlight>
              <a:latin typeface="Times New Roman" panose="02020603050405020304" pitchFamily="18" charset="0"/>
              <a:cs typeface="Times New Roman" panose="02020603050405020304" pitchFamily="18" charset="0"/>
            </a:endParaRPr>
          </a:p>
          <a:p>
            <a:endParaRPr lang="en-GB" dirty="0"/>
          </a:p>
        </p:txBody>
      </p:sp>
      <p:pic>
        <p:nvPicPr>
          <p:cNvPr id="4" name="Picture 3">
            <a:extLst>
              <a:ext uri="{FF2B5EF4-FFF2-40B4-BE49-F238E27FC236}">
                <a16:creationId xmlns:a16="http://schemas.microsoft.com/office/drawing/2014/main" id="{A59EEB2D-5A6D-460B-B8D0-078D90337271}"/>
              </a:ext>
            </a:extLst>
          </p:cNvPr>
          <p:cNvPicPr>
            <a:picLocks noChangeAspect="1"/>
          </p:cNvPicPr>
          <p:nvPr/>
        </p:nvPicPr>
        <p:blipFill>
          <a:blip r:embed="rId2"/>
          <a:stretch>
            <a:fillRect/>
          </a:stretch>
        </p:blipFill>
        <p:spPr>
          <a:xfrm>
            <a:off x="8576443" y="1748986"/>
            <a:ext cx="3300247" cy="2823013"/>
          </a:xfrm>
          <a:prstGeom prst="rect">
            <a:avLst/>
          </a:prstGeom>
        </p:spPr>
      </p:pic>
      <p:sp>
        <p:nvSpPr>
          <p:cNvPr id="5" name="TextBox 4">
            <a:extLst>
              <a:ext uri="{FF2B5EF4-FFF2-40B4-BE49-F238E27FC236}">
                <a16:creationId xmlns:a16="http://schemas.microsoft.com/office/drawing/2014/main" id="{B7F94152-FED0-4FEE-9C15-46100FFC96E4}"/>
              </a:ext>
            </a:extLst>
          </p:cNvPr>
          <p:cNvSpPr txBox="1"/>
          <p:nvPr/>
        </p:nvSpPr>
        <p:spPr>
          <a:xfrm>
            <a:off x="9648497" y="4630542"/>
            <a:ext cx="2081048"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Mire, (2019). </a:t>
            </a:r>
          </a:p>
        </p:txBody>
      </p:sp>
    </p:spTree>
    <p:extLst>
      <p:ext uri="{BB962C8B-B14F-4D97-AF65-F5344CB8AC3E}">
        <p14:creationId xmlns:p14="http://schemas.microsoft.com/office/powerpoint/2010/main" val="12361752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CFF08-91BC-4BA8-B778-6AD1BC163527}"/>
              </a:ext>
            </a:extLst>
          </p:cNvPr>
          <p:cNvSpPr>
            <a:spLocks noGrp="1"/>
          </p:cNvSpPr>
          <p:nvPr>
            <p:ph type="title"/>
          </p:nvPr>
        </p:nvSpPr>
        <p:spPr>
          <a:xfrm>
            <a:off x="871399" y="315844"/>
            <a:ext cx="9404723" cy="594204"/>
          </a:xfrm>
        </p:spPr>
        <p:txBody>
          <a:bodyPr/>
          <a:lstStyle/>
          <a:p>
            <a:r>
              <a:rPr lang="en-GB" dirty="0">
                <a:latin typeface="Times New Roman" panose="02020603050405020304" pitchFamily="18" charset="0"/>
                <a:cs typeface="Times New Roman" panose="02020603050405020304" pitchFamily="18" charset="0"/>
              </a:rPr>
              <a:t>Problem solving </a:t>
            </a:r>
          </a:p>
        </p:txBody>
      </p:sp>
      <p:sp>
        <p:nvSpPr>
          <p:cNvPr id="3" name="Content Placeholder 2">
            <a:extLst>
              <a:ext uri="{FF2B5EF4-FFF2-40B4-BE49-F238E27FC236}">
                <a16:creationId xmlns:a16="http://schemas.microsoft.com/office/drawing/2014/main" id="{E520115C-BAAC-483F-B268-933413756554}"/>
              </a:ext>
            </a:extLst>
          </p:cNvPr>
          <p:cNvSpPr>
            <a:spLocks noGrp="1"/>
          </p:cNvSpPr>
          <p:nvPr>
            <p:ph idx="1"/>
          </p:nvPr>
        </p:nvSpPr>
        <p:spPr>
          <a:xfrm>
            <a:off x="371061" y="1397000"/>
            <a:ext cx="11476382" cy="2032000"/>
          </a:xfrm>
        </p:spPr>
        <p:txBody>
          <a:bodyPr>
            <a:normAutofit/>
          </a:bodyPr>
          <a:lstStyle/>
          <a:p>
            <a:r>
              <a:rPr lang="en-GB" sz="1800" dirty="0">
                <a:latin typeface="Times New Roman" panose="02020603050405020304" pitchFamily="18" charset="0"/>
                <a:cs typeface="Times New Roman" panose="02020603050405020304" pitchFamily="18" charset="0"/>
              </a:rPr>
              <a:t>Individuals with the ability to problem solve carry other positive attributes (Cottrell, 2003).</a:t>
            </a:r>
          </a:p>
          <a:p>
            <a:r>
              <a:rPr lang="en-GB" sz="1800" dirty="0">
                <a:latin typeface="Times New Roman" panose="02020603050405020304" pitchFamily="18" charset="0"/>
                <a:cs typeface="Times New Roman" panose="02020603050405020304" pitchFamily="18" charset="0"/>
              </a:rPr>
              <a:t>When working within a Primary school, problem solving is an essential skill (Youth Employment, 2019). </a:t>
            </a:r>
          </a:p>
          <a:p>
            <a:r>
              <a:rPr lang="en-GB" sz="1800" dirty="0">
                <a:latin typeface="Times New Roman" panose="02020603050405020304" pitchFamily="18" charset="0"/>
                <a:cs typeface="Times New Roman" panose="02020603050405020304" pitchFamily="18" charset="0"/>
              </a:rPr>
              <a:t>Problem solving may be criticised as not a completely effective skill due to the pressure of the professional having to deal with several situations at once (Buchwald, </a:t>
            </a:r>
            <a:r>
              <a:rPr lang="en-GB" sz="1800" i="1" dirty="0">
                <a:latin typeface="Times New Roman" panose="02020603050405020304" pitchFamily="18" charset="0"/>
                <a:cs typeface="Times New Roman" panose="02020603050405020304" pitchFamily="18" charset="0"/>
              </a:rPr>
              <a:t>et al</a:t>
            </a:r>
            <a:r>
              <a:rPr lang="en-GB" sz="1800" dirty="0">
                <a:latin typeface="Times New Roman" panose="02020603050405020304" pitchFamily="18" charset="0"/>
                <a:cs typeface="Times New Roman" panose="02020603050405020304" pitchFamily="18" charset="0"/>
              </a:rPr>
              <a:t>, 2015). </a:t>
            </a:r>
          </a:p>
          <a:p>
            <a:r>
              <a:rPr lang="en-GB" sz="1800" dirty="0">
                <a:latin typeface="Times New Roman" panose="02020603050405020304" pitchFamily="18" charset="0"/>
                <a:cs typeface="Times New Roman" panose="02020603050405020304" pitchFamily="18" charset="0"/>
              </a:rPr>
              <a:t>Additionally, problem solving can be efficient depending on the professional (Barth-Cohen, </a:t>
            </a:r>
            <a:r>
              <a:rPr lang="en-GB" sz="1800" i="1" dirty="0">
                <a:latin typeface="Times New Roman" panose="02020603050405020304" pitchFamily="18" charset="0"/>
                <a:cs typeface="Times New Roman" panose="02020603050405020304" pitchFamily="18" charset="0"/>
              </a:rPr>
              <a:t>et al</a:t>
            </a:r>
            <a:r>
              <a:rPr lang="en-GB" sz="1800" dirty="0">
                <a:latin typeface="Times New Roman" panose="02020603050405020304" pitchFamily="18" charset="0"/>
                <a:cs typeface="Times New Roman" panose="02020603050405020304" pitchFamily="18" charset="0"/>
              </a:rPr>
              <a:t>, 2017). </a:t>
            </a:r>
          </a:p>
        </p:txBody>
      </p:sp>
      <p:pic>
        <p:nvPicPr>
          <p:cNvPr id="4" name="Picture 3">
            <a:extLst>
              <a:ext uri="{FF2B5EF4-FFF2-40B4-BE49-F238E27FC236}">
                <a16:creationId xmlns:a16="http://schemas.microsoft.com/office/drawing/2014/main" id="{E9C2C563-BF58-4866-892C-0A216042BDDE}"/>
              </a:ext>
            </a:extLst>
          </p:cNvPr>
          <p:cNvPicPr>
            <a:picLocks noChangeAspect="1"/>
          </p:cNvPicPr>
          <p:nvPr/>
        </p:nvPicPr>
        <p:blipFill>
          <a:blip r:embed="rId2"/>
          <a:stretch>
            <a:fillRect/>
          </a:stretch>
        </p:blipFill>
        <p:spPr>
          <a:xfrm>
            <a:off x="3966991" y="3328618"/>
            <a:ext cx="3213538" cy="3213538"/>
          </a:xfrm>
          <a:prstGeom prst="rect">
            <a:avLst/>
          </a:prstGeom>
        </p:spPr>
      </p:pic>
      <p:sp>
        <p:nvSpPr>
          <p:cNvPr id="5" name="TextBox 4">
            <a:extLst>
              <a:ext uri="{FF2B5EF4-FFF2-40B4-BE49-F238E27FC236}">
                <a16:creationId xmlns:a16="http://schemas.microsoft.com/office/drawing/2014/main" id="{80C689C7-022A-4E3E-9EF8-D64C3BADDF4B}"/>
              </a:ext>
            </a:extLst>
          </p:cNvPr>
          <p:cNvSpPr txBox="1"/>
          <p:nvPr/>
        </p:nvSpPr>
        <p:spPr>
          <a:xfrm>
            <a:off x="7306060" y="6172824"/>
            <a:ext cx="2519488"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Coursera Inc, (2019). </a:t>
            </a:r>
          </a:p>
        </p:txBody>
      </p:sp>
    </p:spTree>
    <p:extLst>
      <p:ext uri="{BB962C8B-B14F-4D97-AF65-F5344CB8AC3E}">
        <p14:creationId xmlns:p14="http://schemas.microsoft.com/office/powerpoint/2010/main" val="26537446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AF1D1-42F8-4106-832E-8C1FBFCFD4DB}"/>
              </a:ext>
            </a:extLst>
          </p:cNvPr>
          <p:cNvSpPr>
            <a:spLocks noGrp="1"/>
          </p:cNvSpPr>
          <p:nvPr>
            <p:ph type="title"/>
          </p:nvPr>
        </p:nvSpPr>
        <p:spPr>
          <a:xfrm>
            <a:off x="238540" y="216333"/>
            <a:ext cx="9340100" cy="786535"/>
          </a:xfrm>
        </p:spPr>
        <p:txBody>
          <a:bodyPr/>
          <a:lstStyle/>
          <a:p>
            <a:r>
              <a:rPr lang="en-GB" dirty="0">
                <a:latin typeface="Times New Roman" panose="02020603050405020304" pitchFamily="18" charset="0"/>
                <a:cs typeface="Times New Roman" panose="02020603050405020304" pitchFamily="18" charset="0"/>
              </a:rPr>
              <a:t>Safeguarding Policy </a:t>
            </a:r>
          </a:p>
        </p:txBody>
      </p:sp>
      <p:sp>
        <p:nvSpPr>
          <p:cNvPr id="3" name="Content Placeholder 2">
            <a:extLst>
              <a:ext uri="{FF2B5EF4-FFF2-40B4-BE49-F238E27FC236}">
                <a16:creationId xmlns:a16="http://schemas.microsoft.com/office/drawing/2014/main" id="{5514AA64-FA29-43AA-BD16-8ECA69885098}"/>
              </a:ext>
            </a:extLst>
          </p:cNvPr>
          <p:cNvSpPr>
            <a:spLocks noGrp="1"/>
          </p:cNvSpPr>
          <p:nvPr>
            <p:ph idx="1"/>
          </p:nvPr>
        </p:nvSpPr>
        <p:spPr>
          <a:xfrm>
            <a:off x="424527" y="1192870"/>
            <a:ext cx="7142922" cy="6201842"/>
          </a:xfrm>
        </p:spPr>
        <p:txBody>
          <a:bodyPr/>
          <a:lstStyle/>
          <a:p>
            <a:r>
              <a:rPr lang="en-GB" sz="1800" dirty="0">
                <a:latin typeface="Times New Roman" panose="02020603050405020304" pitchFamily="18" charset="0"/>
                <a:cs typeface="Times New Roman" panose="02020603050405020304" pitchFamily="18" charset="0"/>
              </a:rPr>
              <a:t>‘Orbis Education and Care’ have a Safeguarding Policy regarding their service users. </a:t>
            </a:r>
          </a:p>
          <a:p>
            <a:r>
              <a:rPr lang="en-GB" sz="1800" dirty="0">
                <a:latin typeface="Times New Roman" panose="02020603050405020304" pitchFamily="18" charset="0"/>
                <a:cs typeface="Times New Roman" panose="02020603050405020304" pitchFamily="18" charset="0"/>
              </a:rPr>
              <a:t>Their Safeguarding Policy states ‘statutory responsibility to safeguard and promote the welfare of all children’ (</a:t>
            </a:r>
            <a:r>
              <a:rPr lang="cy-GB" sz="1800" dirty="0">
                <a:latin typeface="Times New Roman" panose="02020603050405020304" pitchFamily="18" charset="0"/>
                <a:cs typeface="Times New Roman" panose="02020603050405020304" pitchFamily="18" charset="0"/>
              </a:rPr>
              <a:t>Tŷ Coryton&amp; Tŷ Bronllys, 2015, p. 4</a:t>
            </a:r>
            <a:r>
              <a:rPr lang="en-GB" sz="1800" dirty="0">
                <a:latin typeface="Times New Roman" panose="02020603050405020304" pitchFamily="18" charset="0"/>
                <a:cs typeface="Times New Roman" panose="02020603050405020304" pitchFamily="18" charset="0"/>
              </a:rPr>
              <a:t>). </a:t>
            </a:r>
          </a:p>
          <a:p>
            <a:r>
              <a:rPr lang="en-GB" sz="1800" dirty="0">
                <a:latin typeface="Times New Roman" panose="02020603050405020304" pitchFamily="18" charset="0"/>
                <a:cs typeface="Times New Roman" panose="02020603050405020304" pitchFamily="18" charset="0"/>
              </a:rPr>
              <a:t>This is effective as it enables children and young people to have the knowledge about what to do if they are experiencing abuse or neglect (Hicks and Stein, 2015).  </a:t>
            </a:r>
          </a:p>
          <a:p>
            <a:r>
              <a:rPr lang="en-GB" sz="1800" dirty="0">
                <a:latin typeface="Times New Roman" panose="02020603050405020304" pitchFamily="18" charset="0"/>
                <a:cs typeface="Times New Roman" panose="02020603050405020304" pitchFamily="18" charset="0"/>
              </a:rPr>
              <a:t>This could be negative due to the children and young people not being able to comprehend the policy (</a:t>
            </a:r>
            <a:r>
              <a:rPr lang="cy-GB" sz="1800" dirty="0">
                <a:latin typeface="Times New Roman" panose="02020603050405020304" pitchFamily="18" charset="0"/>
                <a:cs typeface="Times New Roman" panose="02020603050405020304" pitchFamily="18" charset="0"/>
              </a:rPr>
              <a:t>Coates and Faulkner, 2013</a:t>
            </a:r>
            <a:r>
              <a:rPr lang="en-GB" sz="1800" dirty="0">
                <a:latin typeface="Times New Roman" panose="02020603050405020304" pitchFamily="18" charset="0"/>
                <a:cs typeface="Times New Roman" panose="02020603050405020304" pitchFamily="18" charset="0"/>
              </a:rPr>
              <a:t>). </a:t>
            </a:r>
          </a:p>
          <a:p>
            <a:r>
              <a:rPr lang="en-GB" sz="1800" dirty="0">
                <a:latin typeface="Times New Roman" panose="02020603050405020304" pitchFamily="18" charset="0"/>
                <a:cs typeface="Times New Roman" panose="02020603050405020304" pitchFamily="18" charset="0"/>
              </a:rPr>
              <a:t>The Social Services and Wellbeing (Wales) Act 2017 introduced the ‘National Independent Safeguarding Board’ to ensure the safeguarding of children throughout Wales (Welsh Government, 2017).</a:t>
            </a:r>
          </a:p>
          <a:p>
            <a:endParaRPr lang="en-GB" sz="1800" dirty="0">
              <a:latin typeface="Times New Roman" panose="02020603050405020304" pitchFamily="18" charset="0"/>
              <a:cs typeface="Times New Roman" panose="02020603050405020304" pitchFamily="18" charset="0"/>
            </a:endParaRPr>
          </a:p>
          <a:p>
            <a:endParaRPr lang="en-GB" dirty="0">
              <a:highlight>
                <a:srgbClr val="FF0000"/>
              </a:highlight>
            </a:endParaRPr>
          </a:p>
        </p:txBody>
      </p:sp>
      <p:pic>
        <p:nvPicPr>
          <p:cNvPr id="4" name="Picture 3">
            <a:extLst>
              <a:ext uri="{FF2B5EF4-FFF2-40B4-BE49-F238E27FC236}">
                <a16:creationId xmlns:a16="http://schemas.microsoft.com/office/drawing/2014/main" id="{F1D1515D-CC18-423A-AB3A-95B22B94C74A}"/>
              </a:ext>
            </a:extLst>
          </p:cNvPr>
          <p:cNvPicPr>
            <a:picLocks noChangeAspect="1"/>
          </p:cNvPicPr>
          <p:nvPr/>
        </p:nvPicPr>
        <p:blipFill>
          <a:blip r:embed="rId2"/>
          <a:stretch>
            <a:fillRect/>
          </a:stretch>
        </p:blipFill>
        <p:spPr>
          <a:xfrm>
            <a:off x="7984406" y="1737451"/>
            <a:ext cx="3783067" cy="2702027"/>
          </a:xfrm>
          <a:prstGeom prst="rect">
            <a:avLst/>
          </a:prstGeom>
        </p:spPr>
      </p:pic>
      <p:sp>
        <p:nvSpPr>
          <p:cNvPr id="5" name="TextBox 4">
            <a:extLst>
              <a:ext uri="{FF2B5EF4-FFF2-40B4-BE49-F238E27FC236}">
                <a16:creationId xmlns:a16="http://schemas.microsoft.com/office/drawing/2014/main" id="{D4198DFA-BD63-437C-8863-E6B4807F50DB}"/>
              </a:ext>
            </a:extLst>
          </p:cNvPr>
          <p:cNvSpPr txBox="1"/>
          <p:nvPr/>
        </p:nvSpPr>
        <p:spPr>
          <a:xfrm>
            <a:off x="8136835" y="4439478"/>
            <a:ext cx="3909391"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The Parochial Church Council, (2016).</a:t>
            </a:r>
          </a:p>
        </p:txBody>
      </p:sp>
    </p:spTree>
    <p:extLst>
      <p:ext uri="{BB962C8B-B14F-4D97-AF65-F5344CB8AC3E}">
        <p14:creationId xmlns:p14="http://schemas.microsoft.com/office/powerpoint/2010/main" val="20102529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34BCE-5174-44AB-A202-D9DF59D9CAE7}"/>
              </a:ext>
            </a:extLst>
          </p:cNvPr>
          <p:cNvSpPr>
            <a:spLocks noGrp="1"/>
          </p:cNvSpPr>
          <p:nvPr>
            <p:ph type="title"/>
          </p:nvPr>
        </p:nvSpPr>
        <p:spPr>
          <a:xfrm>
            <a:off x="187929" y="228600"/>
            <a:ext cx="9404723" cy="974557"/>
          </a:xfrm>
        </p:spPr>
        <p:txBody>
          <a:bodyPr/>
          <a:lstStyle/>
          <a:p>
            <a:r>
              <a:rPr lang="en-GB" dirty="0">
                <a:latin typeface="Times New Roman" panose="02020603050405020304" pitchFamily="18" charset="0"/>
                <a:cs typeface="Times New Roman" panose="02020603050405020304" pitchFamily="18" charset="0"/>
              </a:rPr>
              <a:t>GDPR and Data Protection</a:t>
            </a:r>
            <a:br>
              <a:rPr lang="en-GB" dirty="0">
                <a:highlight>
                  <a:srgbClr val="FF0000"/>
                </a:highlight>
                <a:latin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EA644A8C-515D-4C94-842C-19913681BDF4}"/>
              </a:ext>
            </a:extLst>
          </p:cNvPr>
          <p:cNvSpPr>
            <a:spLocks noGrp="1"/>
          </p:cNvSpPr>
          <p:nvPr>
            <p:ph idx="1"/>
          </p:nvPr>
        </p:nvSpPr>
        <p:spPr>
          <a:xfrm>
            <a:off x="0" y="1203157"/>
            <a:ext cx="12191999" cy="3064043"/>
          </a:xfrm>
        </p:spPr>
        <p:txBody>
          <a:bodyPr>
            <a:normAutofit/>
          </a:bodyPr>
          <a:lstStyle/>
          <a:p>
            <a:r>
              <a:rPr lang="en-GB" sz="1800" dirty="0">
                <a:latin typeface="Times New Roman" panose="02020603050405020304" pitchFamily="18" charset="0"/>
                <a:cs typeface="Times New Roman" panose="02020603050405020304" pitchFamily="18" charset="0"/>
              </a:rPr>
              <a:t>‘Orbis Education and Care’ possess a Data Protection policy which ‘requires any personal information about an individual to be processed securely and confidentially’ (Petty, 2018). (Orbis Education and Care, 2019). </a:t>
            </a:r>
          </a:p>
          <a:p>
            <a:r>
              <a:rPr lang="en-GB" sz="1800" dirty="0">
                <a:latin typeface="Times New Roman" panose="02020603050405020304" pitchFamily="18" charset="0"/>
                <a:cs typeface="Times New Roman" panose="02020603050405020304" pitchFamily="18" charset="0"/>
              </a:rPr>
              <a:t>The introduction of General Data Protection Regulation (GDPR) meant that individuals gained reassurance that their data is protected. (Department for Education and UK Government, 2018). </a:t>
            </a:r>
          </a:p>
          <a:p>
            <a:r>
              <a:rPr lang="en-GB" sz="1800" dirty="0">
                <a:latin typeface="Times New Roman" panose="02020603050405020304" pitchFamily="18" charset="0"/>
                <a:cs typeface="Times New Roman" panose="02020603050405020304" pitchFamily="18" charset="0"/>
              </a:rPr>
              <a:t>This is a positive aspect, as it allows those children enrolled within the schooling system to feel protected due to their data being secure (Department for Education and UK Government,2018).</a:t>
            </a:r>
          </a:p>
          <a:p>
            <a:r>
              <a:rPr lang="en-GB" sz="1800" dirty="0">
                <a:latin typeface="Times New Roman" panose="02020603050405020304" pitchFamily="18" charset="0"/>
                <a:cs typeface="Times New Roman" panose="02020603050405020304" pitchFamily="18" charset="0"/>
              </a:rPr>
              <a:t>Some children may feel embarrassed about a certain aspect of their lives and may not tell the complete truth, when providing their data (Burton, 2018). Potentially creating ethical and moral dilemmas within the workplace (Chartered Institute of Personnel and Development, 2019). </a:t>
            </a:r>
          </a:p>
          <a:p>
            <a:endParaRPr lang="en-GB" sz="1800" dirty="0">
              <a:highlight>
                <a:srgbClr val="FFFF00"/>
              </a:highlight>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C09F1BA5-467E-4310-80D5-B387CCB676FC}"/>
              </a:ext>
            </a:extLst>
          </p:cNvPr>
          <p:cNvPicPr>
            <a:picLocks noChangeAspect="1"/>
          </p:cNvPicPr>
          <p:nvPr/>
        </p:nvPicPr>
        <p:blipFill>
          <a:blip r:embed="rId2"/>
          <a:stretch>
            <a:fillRect/>
          </a:stretch>
        </p:blipFill>
        <p:spPr>
          <a:xfrm>
            <a:off x="3291710" y="4315837"/>
            <a:ext cx="4449160" cy="2313563"/>
          </a:xfrm>
          <a:prstGeom prst="rect">
            <a:avLst/>
          </a:prstGeom>
        </p:spPr>
      </p:pic>
      <p:sp>
        <p:nvSpPr>
          <p:cNvPr id="5" name="TextBox 4">
            <a:extLst>
              <a:ext uri="{FF2B5EF4-FFF2-40B4-BE49-F238E27FC236}">
                <a16:creationId xmlns:a16="http://schemas.microsoft.com/office/drawing/2014/main" id="{81744F55-8BA0-4B18-83AA-8CC62C4D066D}"/>
              </a:ext>
            </a:extLst>
          </p:cNvPr>
          <p:cNvSpPr txBox="1"/>
          <p:nvPr/>
        </p:nvSpPr>
        <p:spPr>
          <a:xfrm>
            <a:off x="8056179" y="6260068"/>
            <a:ext cx="2758965"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Consultancy, (2017).</a:t>
            </a:r>
          </a:p>
        </p:txBody>
      </p:sp>
    </p:spTree>
    <p:extLst>
      <p:ext uri="{BB962C8B-B14F-4D97-AF65-F5344CB8AC3E}">
        <p14:creationId xmlns:p14="http://schemas.microsoft.com/office/powerpoint/2010/main" val="20807394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8DBBB-84CA-4F54-B577-02667CFA9328}"/>
              </a:ext>
            </a:extLst>
          </p:cNvPr>
          <p:cNvSpPr>
            <a:spLocks noGrp="1"/>
          </p:cNvSpPr>
          <p:nvPr>
            <p:ph type="title"/>
          </p:nvPr>
        </p:nvSpPr>
        <p:spPr>
          <a:xfrm>
            <a:off x="190500" y="268014"/>
            <a:ext cx="10167446" cy="1363382"/>
          </a:xfrm>
        </p:spPr>
        <p:txBody>
          <a:bodyPr/>
          <a:lstStyle/>
          <a:p>
            <a:r>
              <a:rPr lang="en-GB" dirty="0">
                <a:latin typeface="Times New Roman" panose="02020603050405020304" pitchFamily="18" charset="0"/>
                <a:cs typeface="Times New Roman" panose="02020603050405020304" pitchFamily="18" charset="0"/>
              </a:rPr>
              <a:t>United Nations Convention on the Rights of the Child</a:t>
            </a:r>
            <a:br>
              <a:rPr lang="en-GB"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7926EDD-B096-49A2-8C7F-B68BDCE6C309}"/>
              </a:ext>
            </a:extLst>
          </p:cNvPr>
          <p:cNvSpPr>
            <a:spLocks noGrp="1"/>
          </p:cNvSpPr>
          <p:nvPr>
            <p:ph idx="1"/>
          </p:nvPr>
        </p:nvSpPr>
        <p:spPr>
          <a:xfrm>
            <a:off x="190500" y="1768683"/>
            <a:ext cx="7005430" cy="4195481"/>
          </a:xfrm>
        </p:spPr>
        <p:txBody>
          <a:bodyPr>
            <a:normAutofit/>
          </a:bodyPr>
          <a:lstStyle/>
          <a:p>
            <a:endParaRPr lang="en-GB" dirty="0">
              <a:latin typeface="Times New Roman" panose="02020603050405020304" pitchFamily="18" charset="0"/>
              <a:cs typeface="Times New Roman" panose="02020603050405020304" pitchFamily="18" charset="0"/>
            </a:endParaRPr>
          </a:p>
          <a:p>
            <a:r>
              <a:rPr lang="en-GB" sz="1800" dirty="0">
                <a:latin typeface="Times New Roman" panose="02020603050405020304" pitchFamily="18" charset="0"/>
                <a:cs typeface="Times New Roman" panose="02020603050405020304" pitchFamily="18" charset="0"/>
              </a:rPr>
              <a:t>The United Nations Convention on the Rights of the Child was created to produce a law on what rights a child has within society (Office of the High Commissioner Human Rights, 2019). </a:t>
            </a:r>
          </a:p>
          <a:p>
            <a:r>
              <a:rPr lang="en-GB" sz="1800" dirty="0">
                <a:latin typeface="Times New Roman" panose="02020603050405020304" pitchFamily="18" charset="0"/>
                <a:cs typeface="Times New Roman" panose="02020603050405020304" pitchFamily="18" charset="0"/>
              </a:rPr>
              <a:t>This is effective for the rights of children. The UNCRC educate and train professionals on the children’s rights (Van- Beers, 2018). </a:t>
            </a:r>
          </a:p>
          <a:p>
            <a:r>
              <a:rPr lang="en-GB" sz="1800" dirty="0">
                <a:latin typeface="Times New Roman" panose="02020603050405020304" pitchFamily="18" charset="0"/>
                <a:cs typeface="Times New Roman" panose="02020603050405020304" pitchFamily="18" charset="0"/>
              </a:rPr>
              <a:t>The Additional Learning Needs and Educational Tribunal (Wales) Act enforces the rights of additional needs children. Conveying that the rights of children is enforced by several pieces of legislation (Welsh Government, 2018). </a:t>
            </a:r>
          </a:p>
          <a:p>
            <a:endParaRPr lang="en-GB" sz="18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A2F02CA3-96A5-4CF6-8662-9AD96FFA3122}"/>
              </a:ext>
            </a:extLst>
          </p:cNvPr>
          <p:cNvPicPr>
            <a:picLocks noChangeAspect="1"/>
          </p:cNvPicPr>
          <p:nvPr/>
        </p:nvPicPr>
        <p:blipFill>
          <a:blip r:embed="rId2"/>
          <a:stretch>
            <a:fillRect/>
          </a:stretch>
        </p:blipFill>
        <p:spPr>
          <a:xfrm>
            <a:off x="7408575" y="2333297"/>
            <a:ext cx="4592925" cy="2572038"/>
          </a:xfrm>
          <a:prstGeom prst="rect">
            <a:avLst/>
          </a:prstGeom>
        </p:spPr>
      </p:pic>
      <p:sp>
        <p:nvSpPr>
          <p:cNvPr id="5" name="TextBox 4">
            <a:extLst>
              <a:ext uri="{FF2B5EF4-FFF2-40B4-BE49-F238E27FC236}">
                <a16:creationId xmlns:a16="http://schemas.microsoft.com/office/drawing/2014/main" id="{3136DE40-5A24-4D4D-B748-E851AF74AFF3}"/>
              </a:ext>
            </a:extLst>
          </p:cNvPr>
          <p:cNvSpPr txBox="1"/>
          <p:nvPr/>
        </p:nvSpPr>
        <p:spPr>
          <a:xfrm>
            <a:off x="8965714" y="4854357"/>
            <a:ext cx="3026980"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Ravese, (2019).</a:t>
            </a:r>
          </a:p>
        </p:txBody>
      </p:sp>
    </p:spTree>
    <p:extLst>
      <p:ext uri="{BB962C8B-B14F-4D97-AF65-F5344CB8AC3E}">
        <p14:creationId xmlns:p14="http://schemas.microsoft.com/office/powerpoint/2010/main" val="27712987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F16BA-17B9-4CA5-BFA6-A10A1EDD88F1}"/>
              </a:ext>
            </a:extLst>
          </p:cNvPr>
          <p:cNvSpPr>
            <a:spLocks noGrp="1"/>
          </p:cNvSpPr>
          <p:nvPr>
            <p:ph type="title"/>
          </p:nvPr>
        </p:nvSpPr>
        <p:spPr>
          <a:xfrm>
            <a:off x="272956" y="193411"/>
            <a:ext cx="10631606" cy="1225957"/>
          </a:xfrm>
        </p:spPr>
        <p:txBody>
          <a:bodyPr/>
          <a:lstStyle/>
          <a:p>
            <a:r>
              <a:rPr lang="en-GB" dirty="0">
                <a:latin typeface="Times New Roman" panose="02020603050405020304" pitchFamily="18" charset="0"/>
                <a:cs typeface="Times New Roman" panose="02020603050405020304" pitchFamily="18" charset="0"/>
              </a:rPr>
              <a:t>The Greenhaus </a:t>
            </a:r>
            <a:r>
              <a:rPr lang="en-GB" i="1" dirty="0">
                <a:latin typeface="Times New Roman" panose="02020603050405020304" pitchFamily="18" charset="0"/>
                <a:cs typeface="Times New Roman" panose="02020603050405020304" pitchFamily="18" charset="0"/>
              </a:rPr>
              <a:t>et al </a:t>
            </a:r>
            <a:r>
              <a:rPr lang="en-GB" dirty="0">
                <a:latin typeface="Times New Roman" panose="02020603050405020304" pitchFamily="18" charset="0"/>
                <a:cs typeface="Times New Roman" panose="02020603050405020304" pitchFamily="18" charset="0"/>
              </a:rPr>
              <a:t>model of career management</a:t>
            </a:r>
          </a:p>
        </p:txBody>
      </p:sp>
      <p:sp>
        <p:nvSpPr>
          <p:cNvPr id="3" name="Content Placeholder 2">
            <a:extLst>
              <a:ext uri="{FF2B5EF4-FFF2-40B4-BE49-F238E27FC236}">
                <a16:creationId xmlns:a16="http://schemas.microsoft.com/office/drawing/2014/main" id="{9D980286-AA11-4602-A578-DA60D55BDDF8}"/>
              </a:ext>
            </a:extLst>
          </p:cNvPr>
          <p:cNvSpPr>
            <a:spLocks noGrp="1"/>
          </p:cNvSpPr>
          <p:nvPr>
            <p:ph idx="1"/>
          </p:nvPr>
        </p:nvSpPr>
        <p:spPr>
          <a:xfrm>
            <a:off x="272956" y="1993738"/>
            <a:ext cx="11720261" cy="2333552"/>
          </a:xfrm>
        </p:spPr>
        <p:txBody>
          <a:bodyPr>
            <a:normAutofit/>
          </a:bodyPr>
          <a:lstStyle/>
          <a:p>
            <a:r>
              <a:rPr lang="en-GB" sz="1800" dirty="0">
                <a:latin typeface="Times New Roman" panose="02020603050405020304" pitchFamily="18" charset="0"/>
                <a:cs typeface="Times New Roman" panose="02020603050405020304" pitchFamily="18" charset="0"/>
              </a:rPr>
              <a:t>The Greenhaus </a:t>
            </a:r>
            <a:r>
              <a:rPr lang="en-GB" sz="1800" i="1" dirty="0">
                <a:latin typeface="Times New Roman" panose="02020603050405020304" pitchFamily="18" charset="0"/>
                <a:cs typeface="Times New Roman" panose="02020603050405020304" pitchFamily="18" charset="0"/>
              </a:rPr>
              <a:t>et al </a:t>
            </a:r>
            <a:r>
              <a:rPr lang="en-GB" sz="1800" dirty="0">
                <a:latin typeface="Times New Roman" panose="02020603050405020304" pitchFamily="18" charset="0"/>
                <a:cs typeface="Times New Roman" panose="02020603050405020304" pitchFamily="18" charset="0"/>
              </a:rPr>
              <a:t>model of career management focuses on the individual finding a career path (Callanan, </a:t>
            </a:r>
            <a:r>
              <a:rPr lang="en-GB" sz="1800" i="1" dirty="0">
                <a:latin typeface="Times New Roman" panose="02020603050405020304" pitchFamily="18" charset="0"/>
                <a:cs typeface="Times New Roman" panose="02020603050405020304" pitchFamily="18" charset="0"/>
              </a:rPr>
              <a:t>et al</a:t>
            </a:r>
            <a:r>
              <a:rPr lang="en-GB" sz="1800" dirty="0">
                <a:latin typeface="Times New Roman" panose="02020603050405020304" pitchFamily="18" charset="0"/>
                <a:cs typeface="Times New Roman" panose="02020603050405020304" pitchFamily="18" charset="0"/>
              </a:rPr>
              <a:t>, 2000).</a:t>
            </a:r>
          </a:p>
          <a:p>
            <a:r>
              <a:rPr lang="en-GB" sz="1800" dirty="0">
                <a:latin typeface="Times New Roman" panose="02020603050405020304" pitchFamily="18" charset="0"/>
                <a:cs typeface="Times New Roman" panose="02020603050405020304" pitchFamily="18" charset="0"/>
              </a:rPr>
              <a:t>This model also conveys that once an individual finds a career, they are fulfilled with, their overall performance will improve (</a:t>
            </a:r>
            <a:r>
              <a:rPr lang="de-DE" sz="1800" dirty="0">
                <a:latin typeface="Times New Roman" panose="02020603050405020304" pitchFamily="18" charset="0"/>
                <a:cs typeface="Times New Roman" panose="02020603050405020304" pitchFamily="18" charset="0"/>
              </a:rPr>
              <a:t>Greenhaus and Kossek, 2014</a:t>
            </a:r>
            <a:r>
              <a:rPr lang="en-GB" sz="1800" dirty="0">
                <a:latin typeface="Times New Roman" panose="02020603050405020304" pitchFamily="18" charset="0"/>
                <a:cs typeface="Times New Roman" panose="02020603050405020304" pitchFamily="18" charset="0"/>
              </a:rPr>
              <a:t>). </a:t>
            </a:r>
          </a:p>
          <a:p>
            <a:r>
              <a:rPr lang="en-GB" sz="1800" dirty="0">
                <a:latin typeface="Times New Roman" panose="02020603050405020304" pitchFamily="18" charset="0"/>
                <a:cs typeface="Times New Roman" panose="02020603050405020304" pitchFamily="18" charset="0"/>
              </a:rPr>
              <a:t>This model can be perceived positively due to the determination of the individual (Visi, 2016).</a:t>
            </a:r>
          </a:p>
          <a:p>
            <a:r>
              <a:rPr lang="en-GB" sz="1800" dirty="0">
                <a:latin typeface="Times New Roman" panose="02020603050405020304" pitchFamily="18" charset="0"/>
                <a:cs typeface="Times New Roman" panose="02020603050405020304" pitchFamily="18" charset="0"/>
              </a:rPr>
              <a:t>Critics may argue, that this model does not give credit to large organisations that give advice and guidance to the individual searching for an occupation (Callanan, et al, 2000). </a:t>
            </a:r>
          </a:p>
        </p:txBody>
      </p:sp>
      <p:pic>
        <p:nvPicPr>
          <p:cNvPr id="5" name="Picture 4">
            <a:extLst>
              <a:ext uri="{FF2B5EF4-FFF2-40B4-BE49-F238E27FC236}">
                <a16:creationId xmlns:a16="http://schemas.microsoft.com/office/drawing/2014/main" id="{AE1BA2F2-9B5D-4E40-92C1-58940D24FC96}"/>
              </a:ext>
            </a:extLst>
          </p:cNvPr>
          <p:cNvPicPr>
            <a:picLocks noChangeAspect="1"/>
          </p:cNvPicPr>
          <p:nvPr/>
        </p:nvPicPr>
        <p:blipFill>
          <a:blip r:embed="rId2"/>
          <a:stretch>
            <a:fillRect/>
          </a:stretch>
        </p:blipFill>
        <p:spPr>
          <a:xfrm>
            <a:off x="4361828" y="4327290"/>
            <a:ext cx="2143125" cy="2133600"/>
          </a:xfrm>
          <a:prstGeom prst="rect">
            <a:avLst/>
          </a:prstGeom>
        </p:spPr>
      </p:pic>
      <p:sp>
        <p:nvSpPr>
          <p:cNvPr id="6" name="TextBox 5">
            <a:extLst>
              <a:ext uri="{FF2B5EF4-FFF2-40B4-BE49-F238E27FC236}">
                <a16:creationId xmlns:a16="http://schemas.microsoft.com/office/drawing/2014/main" id="{2CCDE0EE-0A6F-466F-B4FC-1B9F13A713FF}"/>
              </a:ext>
            </a:extLst>
          </p:cNvPr>
          <p:cNvSpPr txBox="1"/>
          <p:nvPr/>
        </p:nvSpPr>
        <p:spPr>
          <a:xfrm>
            <a:off x="6504953" y="5814559"/>
            <a:ext cx="3023360" cy="646331"/>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Financial Executives International, (2018).</a:t>
            </a:r>
          </a:p>
        </p:txBody>
      </p:sp>
    </p:spTree>
    <p:extLst>
      <p:ext uri="{BB962C8B-B14F-4D97-AF65-F5344CB8AC3E}">
        <p14:creationId xmlns:p14="http://schemas.microsoft.com/office/powerpoint/2010/main" val="20878909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80ED2-336E-4D73-A572-E0140F86AEAE}"/>
              </a:ext>
            </a:extLst>
          </p:cNvPr>
          <p:cNvSpPr>
            <a:spLocks noGrp="1"/>
          </p:cNvSpPr>
          <p:nvPr>
            <p:ph type="title"/>
          </p:nvPr>
        </p:nvSpPr>
        <p:spPr>
          <a:xfrm>
            <a:off x="550577" y="290580"/>
            <a:ext cx="9404723" cy="787593"/>
          </a:xfrm>
        </p:spPr>
        <p:txBody>
          <a:bodyPr/>
          <a:lstStyle/>
          <a:p>
            <a:r>
              <a:rPr lang="en-GB" dirty="0">
                <a:latin typeface="Times New Roman" panose="02020603050405020304" pitchFamily="18" charset="0"/>
                <a:cs typeface="Times New Roman" panose="02020603050405020304" pitchFamily="18" charset="0"/>
              </a:rPr>
              <a:t>Conclusion</a:t>
            </a:r>
            <a:r>
              <a:rPr lang="en-GB" dirty="0"/>
              <a:t> </a:t>
            </a:r>
          </a:p>
        </p:txBody>
      </p:sp>
      <p:sp>
        <p:nvSpPr>
          <p:cNvPr id="3" name="Content Placeholder 2">
            <a:extLst>
              <a:ext uri="{FF2B5EF4-FFF2-40B4-BE49-F238E27FC236}">
                <a16:creationId xmlns:a16="http://schemas.microsoft.com/office/drawing/2014/main" id="{8DF54930-AB44-4F14-82B6-F205F6E29E3F}"/>
              </a:ext>
            </a:extLst>
          </p:cNvPr>
          <p:cNvSpPr>
            <a:spLocks noGrp="1"/>
          </p:cNvSpPr>
          <p:nvPr>
            <p:ph idx="1"/>
          </p:nvPr>
        </p:nvSpPr>
        <p:spPr>
          <a:xfrm>
            <a:off x="112643" y="1489958"/>
            <a:ext cx="11966713" cy="2358887"/>
          </a:xfrm>
        </p:spPr>
        <p:txBody>
          <a:bodyPr/>
          <a:lstStyle/>
          <a:p>
            <a:r>
              <a:rPr lang="en-GB" sz="1800" dirty="0">
                <a:latin typeface="Times New Roman" panose="02020603050405020304" pitchFamily="18" charset="0"/>
                <a:cs typeface="Times New Roman" panose="02020603050405020304" pitchFamily="18" charset="0"/>
              </a:rPr>
              <a:t>To conclude, my essential skills are integrity, problem solving, versatility and empathy (Graduate Prospects, 2019). </a:t>
            </a:r>
          </a:p>
          <a:p>
            <a:r>
              <a:rPr lang="en-GB" sz="1800" dirty="0">
                <a:latin typeface="Times New Roman" panose="02020603050405020304" pitchFamily="18" charset="0"/>
                <a:cs typeface="Times New Roman" panose="02020603050405020304" pitchFamily="18" charset="0"/>
              </a:rPr>
              <a:t>The Greenhaus </a:t>
            </a:r>
            <a:r>
              <a:rPr lang="en-GB" sz="1800" i="1" dirty="0">
                <a:latin typeface="Times New Roman" panose="02020603050405020304" pitchFamily="18" charset="0"/>
                <a:cs typeface="Times New Roman" panose="02020603050405020304" pitchFamily="18" charset="0"/>
              </a:rPr>
              <a:t>et al </a:t>
            </a:r>
            <a:r>
              <a:rPr lang="en-GB" sz="1800" dirty="0">
                <a:latin typeface="Times New Roman" panose="02020603050405020304" pitchFamily="18" charset="0"/>
                <a:cs typeface="Times New Roman" panose="02020603050405020304" pitchFamily="18" charset="0"/>
              </a:rPr>
              <a:t>model of career management has taught me the importance of reflection (Visi, 2016). </a:t>
            </a:r>
          </a:p>
          <a:p>
            <a:r>
              <a:rPr lang="en-GB" sz="1800" dirty="0">
                <a:latin typeface="Times New Roman" panose="02020603050405020304" pitchFamily="18" charset="0"/>
                <a:cs typeface="Times New Roman" panose="02020603050405020304" pitchFamily="18" charset="0"/>
              </a:rPr>
              <a:t>Through this module, I have learnt the importance of critical thinking and not being ‘persuaded by personal experience’ (Aveyard, </a:t>
            </a:r>
            <a:r>
              <a:rPr lang="en-GB" sz="1800" i="1" dirty="0">
                <a:latin typeface="Times New Roman" panose="02020603050405020304" pitchFamily="18" charset="0"/>
                <a:cs typeface="Times New Roman" panose="02020603050405020304" pitchFamily="18" charset="0"/>
              </a:rPr>
              <a:t>et al</a:t>
            </a:r>
            <a:r>
              <a:rPr lang="en-GB" sz="1800" dirty="0">
                <a:latin typeface="Times New Roman" panose="02020603050405020304" pitchFamily="18" charset="0"/>
                <a:cs typeface="Times New Roman" panose="02020603050405020304" pitchFamily="18" charset="0"/>
              </a:rPr>
              <a:t>, 2011, p. 7). </a:t>
            </a:r>
          </a:p>
          <a:p>
            <a:r>
              <a:rPr lang="en-GB" sz="1800" dirty="0">
                <a:latin typeface="Times New Roman" panose="02020603050405020304" pitchFamily="18" charset="0"/>
                <a:cs typeface="Times New Roman" panose="02020603050405020304" pitchFamily="18" charset="0"/>
              </a:rPr>
              <a:t>To further my career, I want to become fluent in Welsh and gain qualifications in Safeguarding and First Aid to further improve my professional development (Welsh Government, 2019). </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780303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F4D4B-18D3-4C33-BACD-96A720A8182E}"/>
              </a:ext>
            </a:extLst>
          </p:cNvPr>
          <p:cNvSpPr>
            <a:spLocks noGrp="1"/>
          </p:cNvSpPr>
          <p:nvPr>
            <p:ph type="title"/>
          </p:nvPr>
        </p:nvSpPr>
        <p:spPr>
          <a:xfrm>
            <a:off x="447328" y="0"/>
            <a:ext cx="9404723" cy="739978"/>
          </a:xfrm>
        </p:spPr>
        <p:txBody>
          <a:bodyPr/>
          <a:lstStyle/>
          <a:p>
            <a:r>
              <a:rPr lang="en-GB" dirty="0">
                <a:latin typeface="Times New Roman" panose="02020603050405020304" pitchFamily="18" charset="0"/>
                <a:cs typeface="Times New Roman" panose="02020603050405020304" pitchFamily="18" charset="0"/>
              </a:rPr>
              <a:t>References </a:t>
            </a:r>
          </a:p>
        </p:txBody>
      </p:sp>
      <p:sp>
        <p:nvSpPr>
          <p:cNvPr id="3" name="Content Placeholder 2">
            <a:extLst>
              <a:ext uri="{FF2B5EF4-FFF2-40B4-BE49-F238E27FC236}">
                <a16:creationId xmlns:a16="http://schemas.microsoft.com/office/drawing/2014/main" id="{B4F14918-AB47-4601-9D2E-A83B03F0DDE5}"/>
              </a:ext>
            </a:extLst>
          </p:cNvPr>
          <p:cNvSpPr>
            <a:spLocks noGrp="1"/>
          </p:cNvSpPr>
          <p:nvPr>
            <p:ph idx="1"/>
          </p:nvPr>
        </p:nvSpPr>
        <p:spPr>
          <a:xfrm>
            <a:off x="0" y="834887"/>
            <a:ext cx="12192000" cy="6480313"/>
          </a:xfrm>
        </p:spPr>
        <p:txBody>
          <a:bodyPr>
            <a:normAutofit fontScale="40000" lnSpcReduction="20000"/>
          </a:bodyPr>
          <a:lstStyle/>
          <a:p>
            <a:pPr marL="0" indent="0">
              <a:buNone/>
            </a:pPr>
            <a:r>
              <a:rPr lang="en-GB" sz="3000" dirty="0">
                <a:latin typeface="Times New Roman" panose="02020603050405020304" pitchFamily="18" charset="0"/>
                <a:cs typeface="Times New Roman" panose="02020603050405020304" pitchFamily="18" charset="0"/>
              </a:rPr>
              <a:t>Aveyard, H. </a:t>
            </a:r>
            <a:r>
              <a:rPr lang="en-GB" sz="3000" i="1" dirty="0">
                <a:latin typeface="Times New Roman" panose="02020603050405020304" pitchFamily="18" charset="0"/>
                <a:cs typeface="Times New Roman" panose="02020603050405020304" pitchFamily="18" charset="0"/>
              </a:rPr>
              <a:t>et al</a:t>
            </a:r>
            <a:r>
              <a:rPr lang="en-GB" sz="3000" dirty="0">
                <a:latin typeface="Times New Roman" panose="02020603050405020304" pitchFamily="18" charset="0"/>
                <a:cs typeface="Times New Roman" panose="02020603050405020304" pitchFamily="18" charset="0"/>
              </a:rPr>
              <a:t>, (2011) </a:t>
            </a:r>
            <a:r>
              <a:rPr lang="en-GB" sz="3000" i="1" dirty="0">
                <a:latin typeface="Times New Roman" panose="02020603050405020304" pitchFamily="18" charset="0"/>
                <a:cs typeface="Times New Roman" panose="02020603050405020304" pitchFamily="18" charset="0"/>
              </a:rPr>
              <a:t>A Beginner’s Guide to Critical Thinking and Writing in Health and Social Care</a:t>
            </a:r>
            <a:r>
              <a:rPr lang="en-GB" sz="3000" dirty="0">
                <a:latin typeface="Times New Roman" panose="02020603050405020304" pitchFamily="18" charset="0"/>
                <a:cs typeface="Times New Roman" panose="02020603050405020304" pitchFamily="18" charset="0"/>
              </a:rPr>
              <a:t>, England: Open University Press.</a:t>
            </a:r>
          </a:p>
          <a:p>
            <a:pPr marL="0" indent="0">
              <a:buNone/>
            </a:pPr>
            <a:r>
              <a:rPr lang="en-GB" sz="3000" dirty="0">
                <a:latin typeface="Times New Roman" panose="02020603050405020304" pitchFamily="18" charset="0"/>
                <a:cs typeface="Times New Roman" panose="02020603050405020304" pitchFamily="18" charset="0"/>
              </a:rPr>
              <a:t>Barth-Cohen, L. </a:t>
            </a:r>
            <a:r>
              <a:rPr lang="en-GB" sz="3000" i="1" dirty="0">
                <a:latin typeface="Times New Roman" panose="02020603050405020304" pitchFamily="18" charset="0"/>
                <a:cs typeface="Times New Roman" panose="02020603050405020304" pitchFamily="18" charset="0"/>
              </a:rPr>
              <a:t>et al</a:t>
            </a:r>
            <a:r>
              <a:rPr lang="en-GB" sz="3000" dirty="0">
                <a:latin typeface="Times New Roman" panose="02020603050405020304" pitchFamily="18" charset="0"/>
                <a:cs typeface="Times New Roman" panose="02020603050405020304" pitchFamily="18" charset="0"/>
              </a:rPr>
              <a:t>,</a:t>
            </a:r>
            <a:r>
              <a:rPr lang="en-GB" sz="3000" i="1" dirty="0">
                <a:latin typeface="Times New Roman" panose="02020603050405020304" pitchFamily="18" charset="0"/>
                <a:cs typeface="Times New Roman" panose="02020603050405020304" pitchFamily="18" charset="0"/>
              </a:rPr>
              <a:t> </a:t>
            </a:r>
            <a:r>
              <a:rPr lang="en-GB" sz="3000" dirty="0">
                <a:latin typeface="Times New Roman" panose="02020603050405020304" pitchFamily="18" charset="0"/>
                <a:cs typeface="Times New Roman" panose="02020603050405020304" pitchFamily="18" charset="0"/>
              </a:rPr>
              <a:t>(2017) ‘Assessing elementary students’ computational thinking in everyday reasoning and robotics programming’ </a:t>
            </a:r>
            <a:r>
              <a:rPr lang="en-GB" sz="3000" i="1" dirty="0">
                <a:latin typeface="Times New Roman" panose="02020603050405020304" pitchFamily="18" charset="0"/>
                <a:cs typeface="Times New Roman" panose="02020603050405020304" pitchFamily="18" charset="0"/>
              </a:rPr>
              <a:t>Computers &amp; Education</a:t>
            </a:r>
            <a:r>
              <a:rPr lang="en-GB" sz="3000" dirty="0">
                <a:latin typeface="Times New Roman" panose="02020603050405020304" pitchFamily="18" charset="0"/>
                <a:cs typeface="Times New Roman" panose="02020603050405020304" pitchFamily="18" charset="0"/>
              </a:rPr>
              <a:t>, Vol.109, p. 162-175 (Accessed: 9</a:t>
            </a:r>
            <a:r>
              <a:rPr lang="en-GB" sz="3000" baseline="30000" dirty="0">
                <a:latin typeface="Times New Roman" panose="02020603050405020304" pitchFamily="18" charset="0"/>
                <a:cs typeface="Times New Roman" panose="02020603050405020304" pitchFamily="18" charset="0"/>
              </a:rPr>
              <a:t>th</a:t>
            </a:r>
            <a:r>
              <a:rPr lang="en-GB" sz="3000" dirty="0">
                <a:latin typeface="Times New Roman" panose="02020603050405020304" pitchFamily="18" charset="0"/>
                <a:cs typeface="Times New Roman" panose="02020603050405020304" pitchFamily="18" charset="0"/>
              </a:rPr>
              <a:t> October 2019).  </a:t>
            </a:r>
          </a:p>
          <a:p>
            <a:pPr marL="0" indent="0">
              <a:buNone/>
            </a:pPr>
            <a:r>
              <a:rPr lang="en-GB" sz="3000" dirty="0">
                <a:latin typeface="Times New Roman" panose="02020603050405020304" pitchFamily="18" charset="0"/>
                <a:cs typeface="Times New Roman" panose="02020603050405020304" pitchFamily="18" charset="0"/>
              </a:rPr>
              <a:t>Bayne, H, B. (2012) ‘The Use of Empathy in Human Services: Strategies for Diverse Professional Roles’ </a:t>
            </a:r>
            <a:r>
              <a:rPr lang="en-GB" sz="3000" i="1" dirty="0">
                <a:latin typeface="Times New Roman" panose="02020603050405020304" pitchFamily="18" charset="0"/>
                <a:cs typeface="Times New Roman" panose="02020603050405020304" pitchFamily="18" charset="0"/>
              </a:rPr>
              <a:t>Overview of Empathy, </a:t>
            </a:r>
            <a:r>
              <a:rPr lang="en-GB" sz="3000" dirty="0">
                <a:latin typeface="Times New Roman" panose="02020603050405020304" pitchFamily="18" charset="0"/>
                <a:cs typeface="Times New Roman" panose="02020603050405020304" pitchFamily="18" charset="0"/>
              </a:rPr>
              <a:t>Vol. 32, (1), p. 72-89. (Accessed: 6</a:t>
            </a:r>
            <a:r>
              <a:rPr lang="en-GB" sz="3000" baseline="30000" dirty="0">
                <a:latin typeface="Times New Roman" panose="02020603050405020304" pitchFamily="18" charset="0"/>
                <a:cs typeface="Times New Roman" panose="02020603050405020304" pitchFamily="18" charset="0"/>
              </a:rPr>
              <a:t>th</a:t>
            </a:r>
            <a:r>
              <a:rPr lang="en-GB" sz="3000" dirty="0">
                <a:latin typeface="Times New Roman" panose="02020603050405020304" pitchFamily="18" charset="0"/>
                <a:cs typeface="Times New Roman" panose="02020603050405020304" pitchFamily="18" charset="0"/>
              </a:rPr>
              <a:t> October 2019). </a:t>
            </a:r>
          </a:p>
          <a:p>
            <a:pPr marL="0" indent="0">
              <a:buNone/>
            </a:pPr>
            <a:r>
              <a:rPr lang="en-GB" sz="3000" dirty="0">
                <a:latin typeface="Times New Roman" panose="02020603050405020304" pitchFamily="18" charset="0"/>
                <a:cs typeface="Times New Roman" panose="02020603050405020304" pitchFamily="18" charset="0"/>
              </a:rPr>
              <a:t>British Council (2019) </a:t>
            </a:r>
            <a:r>
              <a:rPr lang="en-GB" sz="3000" i="1" dirty="0">
                <a:latin typeface="Times New Roman" panose="02020603050405020304" pitchFamily="18" charset="0"/>
                <a:cs typeface="Times New Roman" panose="02020603050405020304" pitchFamily="18" charset="0"/>
              </a:rPr>
              <a:t>Rapport </a:t>
            </a:r>
            <a:r>
              <a:rPr lang="en-GB" sz="3000" u="sng" dirty="0">
                <a:latin typeface="Times New Roman" panose="02020603050405020304" pitchFamily="18" charset="0"/>
                <a:cs typeface="Times New Roman" panose="02020603050405020304" pitchFamily="18" charset="0"/>
              </a:rPr>
              <a:t>https://www.teachingenglish.or#g.uk/article/rapport </a:t>
            </a:r>
            <a:r>
              <a:rPr lang="en-GB" sz="3000" dirty="0">
                <a:latin typeface="Times New Roman" panose="02020603050405020304" pitchFamily="18" charset="0"/>
                <a:cs typeface="Times New Roman" panose="02020603050405020304" pitchFamily="18" charset="0"/>
              </a:rPr>
              <a:t> (Accessed: 12</a:t>
            </a:r>
            <a:r>
              <a:rPr lang="en-GB" sz="3000" baseline="30000" dirty="0">
                <a:latin typeface="Times New Roman" panose="02020603050405020304" pitchFamily="18" charset="0"/>
                <a:cs typeface="Times New Roman" panose="02020603050405020304" pitchFamily="18" charset="0"/>
              </a:rPr>
              <a:t>th</a:t>
            </a:r>
            <a:r>
              <a:rPr lang="en-GB" sz="3000" dirty="0">
                <a:latin typeface="Times New Roman" panose="02020603050405020304" pitchFamily="18" charset="0"/>
                <a:cs typeface="Times New Roman" panose="02020603050405020304" pitchFamily="18" charset="0"/>
              </a:rPr>
              <a:t> October 2019).</a:t>
            </a:r>
          </a:p>
          <a:p>
            <a:pPr marL="0" indent="0">
              <a:buNone/>
            </a:pPr>
            <a:r>
              <a:rPr lang="en-GB" sz="3000" dirty="0">
                <a:latin typeface="Times New Roman" panose="02020603050405020304" pitchFamily="18" charset="0"/>
                <a:cs typeface="Times New Roman" panose="02020603050405020304" pitchFamily="18" charset="0"/>
              </a:rPr>
              <a:t>Buchwald, F. </a:t>
            </a:r>
            <a:r>
              <a:rPr lang="en-GB" sz="3000" i="1" dirty="0">
                <a:latin typeface="Times New Roman" panose="02020603050405020304" pitchFamily="18" charset="0"/>
                <a:cs typeface="Times New Roman" panose="02020603050405020304" pitchFamily="18" charset="0"/>
              </a:rPr>
              <a:t>et al</a:t>
            </a:r>
            <a:r>
              <a:rPr lang="en-GB" sz="3000" dirty="0">
                <a:latin typeface="Times New Roman" panose="02020603050405020304" pitchFamily="18" charset="0"/>
                <a:cs typeface="Times New Roman" panose="02020603050405020304" pitchFamily="18" charset="0"/>
              </a:rPr>
              <a:t>, (2015) ‘Assessing analytic and interactive aspects of problem-solving competency’ </a:t>
            </a:r>
            <a:r>
              <a:rPr lang="en-GB" sz="3000" i="1" dirty="0">
                <a:latin typeface="Times New Roman" panose="02020603050405020304" pitchFamily="18" charset="0"/>
                <a:cs typeface="Times New Roman" panose="02020603050405020304" pitchFamily="18" charset="0"/>
              </a:rPr>
              <a:t>Learning and Individual Differences</a:t>
            </a:r>
            <a:r>
              <a:rPr lang="en-GB" sz="3000" dirty="0">
                <a:latin typeface="Times New Roman" panose="02020603050405020304" pitchFamily="18" charset="0"/>
                <a:cs typeface="Times New Roman" panose="02020603050405020304" pitchFamily="18" charset="0"/>
              </a:rPr>
              <a:t>, Vol.39, p. 172-179 (Accessed: 9</a:t>
            </a:r>
            <a:r>
              <a:rPr lang="en-GB" sz="3000" baseline="30000" dirty="0">
                <a:latin typeface="Times New Roman" panose="02020603050405020304" pitchFamily="18" charset="0"/>
                <a:cs typeface="Times New Roman" panose="02020603050405020304" pitchFamily="18" charset="0"/>
              </a:rPr>
              <a:t>th</a:t>
            </a:r>
            <a:r>
              <a:rPr lang="en-GB" sz="3000" dirty="0">
                <a:latin typeface="Times New Roman" panose="02020603050405020304" pitchFamily="18" charset="0"/>
                <a:cs typeface="Times New Roman" panose="02020603050405020304" pitchFamily="18" charset="0"/>
              </a:rPr>
              <a:t> October 2019). </a:t>
            </a:r>
          </a:p>
          <a:p>
            <a:pPr marL="0" indent="0">
              <a:buNone/>
            </a:pPr>
            <a:r>
              <a:rPr lang="en-GB" sz="3000" dirty="0">
                <a:latin typeface="Times New Roman" panose="02020603050405020304" pitchFamily="18" charset="0"/>
                <a:cs typeface="Times New Roman" panose="02020603050405020304" pitchFamily="18" charset="0"/>
              </a:rPr>
              <a:t>Burton, L. (2018) </a:t>
            </a:r>
            <a:r>
              <a:rPr lang="en-GB" sz="3000" i="1" dirty="0">
                <a:latin typeface="Times New Roman" panose="02020603050405020304" pitchFamily="18" charset="0"/>
                <a:cs typeface="Times New Roman" panose="02020603050405020304" pitchFamily="18" charset="0"/>
              </a:rPr>
              <a:t>Data Protection in Schools: How to Comply with The Data Protection Act 2018 </a:t>
            </a:r>
            <a:r>
              <a:rPr lang="en-GB" sz="3000" u="sng" dirty="0">
                <a:latin typeface="Times New Roman" panose="02020603050405020304" pitchFamily="18" charset="0"/>
                <a:cs typeface="Times New Roman" panose="02020603050405020304" pitchFamily="18" charset="0"/>
              </a:rPr>
              <a:t>https://www.highspeedtraining.co.uk/hub/data-protection-act-compliance-schools</a:t>
            </a:r>
            <a:r>
              <a:rPr lang="en-GB" sz="3000" dirty="0">
                <a:latin typeface="Times New Roman" panose="02020603050405020304" pitchFamily="18" charset="0"/>
                <a:cs typeface="Times New Roman" panose="02020603050405020304" pitchFamily="18" charset="0"/>
              </a:rPr>
              <a:t>/ (Accessed: 9</a:t>
            </a:r>
            <a:r>
              <a:rPr lang="en-GB" sz="3000" baseline="30000" dirty="0">
                <a:latin typeface="Times New Roman" panose="02020603050405020304" pitchFamily="18" charset="0"/>
                <a:cs typeface="Times New Roman" panose="02020603050405020304" pitchFamily="18" charset="0"/>
              </a:rPr>
              <a:t>th</a:t>
            </a:r>
            <a:r>
              <a:rPr lang="en-GB" sz="3000" dirty="0">
                <a:latin typeface="Times New Roman" panose="02020603050405020304" pitchFamily="18" charset="0"/>
                <a:cs typeface="Times New Roman" panose="02020603050405020304" pitchFamily="18" charset="0"/>
              </a:rPr>
              <a:t> October 2019).</a:t>
            </a:r>
          </a:p>
          <a:p>
            <a:pPr marL="0" indent="0">
              <a:buNone/>
            </a:pPr>
            <a:r>
              <a:rPr lang="en-GB" sz="3000" dirty="0">
                <a:latin typeface="Times New Roman" panose="02020603050405020304" pitchFamily="18" charset="0"/>
                <a:cs typeface="Times New Roman" panose="02020603050405020304" pitchFamily="18" charset="0"/>
              </a:rPr>
              <a:t>Callanan, G, A. </a:t>
            </a:r>
            <a:r>
              <a:rPr lang="en-GB" sz="3000" i="1" dirty="0">
                <a:latin typeface="Times New Roman" panose="02020603050405020304" pitchFamily="18" charset="0"/>
                <a:cs typeface="Times New Roman" panose="02020603050405020304" pitchFamily="18" charset="0"/>
              </a:rPr>
              <a:t>et al</a:t>
            </a:r>
            <a:r>
              <a:rPr lang="en-GB" sz="3000" dirty="0">
                <a:latin typeface="Times New Roman" panose="02020603050405020304" pitchFamily="18" charset="0"/>
                <a:cs typeface="Times New Roman" panose="02020603050405020304" pitchFamily="18" charset="0"/>
              </a:rPr>
              <a:t>, (2000) </a:t>
            </a:r>
            <a:r>
              <a:rPr lang="en-GB" sz="3000" i="1" dirty="0">
                <a:latin typeface="Times New Roman" panose="02020603050405020304" pitchFamily="18" charset="0"/>
                <a:cs typeface="Times New Roman" panose="02020603050405020304" pitchFamily="18" charset="0"/>
              </a:rPr>
              <a:t>The Greenhaus et al model of career management </a:t>
            </a:r>
            <a:r>
              <a:rPr lang="en-GB" sz="3000" u="sng" dirty="0">
                <a:latin typeface="Times New Roman" panose="02020603050405020304" pitchFamily="18" charset="0"/>
                <a:cs typeface="Times New Roman" panose="02020603050405020304" pitchFamily="18" charset="0"/>
              </a:rPr>
              <a:t>http://www.marchetti-group.it/montana/uploaded_pdf/prodotti_2.pdf </a:t>
            </a:r>
            <a:r>
              <a:rPr lang="en-GB" sz="3000" dirty="0">
                <a:latin typeface="Times New Roman" panose="02020603050405020304" pitchFamily="18" charset="0"/>
                <a:cs typeface="Times New Roman" panose="02020603050405020304" pitchFamily="18" charset="0"/>
              </a:rPr>
              <a:t>(Accessed: 11</a:t>
            </a:r>
            <a:r>
              <a:rPr lang="en-GB" sz="3000" baseline="30000" dirty="0">
                <a:latin typeface="Times New Roman" panose="02020603050405020304" pitchFamily="18" charset="0"/>
                <a:cs typeface="Times New Roman" panose="02020603050405020304" pitchFamily="18" charset="0"/>
              </a:rPr>
              <a:t>th</a:t>
            </a:r>
            <a:r>
              <a:rPr lang="en-GB" sz="3000" dirty="0">
                <a:latin typeface="Times New Roman" panose="02020603050405020304" pitchFamily="18" charset="0"/>
                <a:cs typeface="Times New Roman" panose="02020603050405020304" pitchFamily="18" charset="0"/>
              </a:rPr>
              <a:t> October 2019). </a:t>
            </a:r>
          </a:p>
          <a:p>
            <a:pPr marL="0" indent="0">
              <a:buNone/>
            </a:pPr>
            <a:r>
              <a:rPr lang="en-GB" sz="3000" dirty="0">
                <a:latin typeface="Times New Roman" panose="02020603050405020304" pitchFamily="18" charset="0"/>
                <a:cs typeface="Times New Roman" panose="02020603050405020304" pitchFamily="18" charset="0"/>
              </a:rPr>
              <a:t>Campbell, D. et al. (2019) ‘An Innovative Model of Care for Meeting the Health and Social Needs of Children and Young People with Intellectual Disability’ </a:t>
            </a:r>
            <a:r>
              <a:rPr lang="en-GB" sz="3000" i="1" dirty="0">
                <a:latin typeface="Times New Roman" panose="02020603050405020304" pitchFamily="18" charset="0"/>
                <a:cs typeface="Times New Roman" panose="02020603050405020304" pitchFamily="18" charset="0"/>
              </a:rPr>
              <a:t>International Journal of Integrated Care</a:t>
            </a:r>
            <a:r>
              <a:rPr lang="en-GB" sz="3000" dirty="0">
                <a:latin typeface="Times New Roman" panose="02020603050405020304" pitchFamily="18" charset="0"/>
                <a:cs typeface="Times New Roman" panose="02020603050405020304" pitchFamily="18" charset="0"/>
              </a:rPr>
              <a:t>, Vol. 19, (4). (Accessed: 6</a:t>
            </a:r>
            <a:r>
              <a:rPr lang="en-GB" sz="3000" baseline="30000" dirty="0">
                <a:latin typeface="Times New Roman" panose="02020603050405020304" pitchFamily="18" charset="0"/>
                <a:cs typeface="Times New Roman" panose="02020603050405020304" pitchFamily="18" charset="0"/>
              </a:rPr>
              <a:t>th</a:t>
            </a:r>
            <a:r>
              <a:rPr lang="en-GB" sz="3000" dirty="0">
                <a:latin typeface="Times New Roman" panose="02020603050405020304" pitchFamily="18" charset="0"/>
                <a:cs typeface="Times New Roman" panose="02020603050405020304" pitchFamily="18" charset="0"/>
              </a:rPr>
              <a:t> October 2019). </a:t>
            </a:r>
          </a:p>
          <a:p>
            <a:pPr marL="0" indent="0">
              <a:buNone/>
            </a:pPr>
            <a:r>
              <a:rPr lang="en-GB" sz="3000" dirty="0">
                <a:latin typeface="Times New Roman" panose="02020603050405020304" pitchFamily="18" charset="0"/>
                <a:cs typeface="Times New Roman" panose="02020603050405020304" pitchFamily="18" charset="0"/>
              </a:rPr>
              <a:t>Chartered Institute of Personnel and Development, (2019) </a:t>
            </a:r>
            <a:r>
              <a:rPr lang="en-GB" sz="3000" i="1" dirty="0">
                <a:latin typeface="Times New Roman" panose="02020603050405020304" pitchFamily="18" charset="0"/>
                <a:cs typeface="Times New Roman" panose="02020603050405020304" pitchFamily="18" charset="0"/>
              </a:rPr>
              <a:t>Ethics</a:t>
            </a:r>
            <a:r>
              <a:rPr lang="en-GB" sz="3000" dirty="0">
                <a:latin typeface="Times New Roman" panose="02020603050405020304" pitchFamily="18" charset="0"/>
                <a:cs typeface="Times New Roman" panose="02020603050405020304" pitchFamily="18" charset="0"/>
              </a:rPr>
              <a:t> </a:t>
            </a:r>
            <a:r>
              <a:rPr lang="en-GB" sz="3000" u="sng" dirty="0">
                <a:latin typeface="Times New Roman" panose="02020603050405020304" pitchFamily="18" charset="0"/>
                <a:cs typeface="Times New Roman" panose="02020603050405020304" pitchFamily="18" charset="0"/>
              </a:rPr>
              <a:t>https://www.cipd.co.uk/knowledge/culture/ethics</a:t>
            </a:r>
            <a:r>
              <a:rPr lang="en-GB" sz="3000" dirty="0">
                <a:latin typeface="Times New Roman" panose="02020603050405020304" pitchFamily="18" charset="0"/>
                <a:cs typeface="Times New Roman" panose="02020603050405020304" pitchFamily="18" charset="0"/>
              </a:rPr>
              <a:t> (Accessed: 11</a:t>
            </a:r>
            <a:r>
              <a:rPr lang="en-GB" sz="3000" baseline="30000" dirty="0">
                <a:latin typeface="Times New Roman" panose="02020603050405020304" pitchFamily="18" charset="0"/>
                <a:cs typeface="Times New Roman" panose="02020603050405020304" pitchFamily="18" charset="0"/>
              </a:rPr>
              <a:t>th</a:t>
            </a:r>
            <a:r>
              <a:rPr lang="en-GB" sz="3000" dirty="0">
                <a:latin typeface="Times New Roman" panose="02020603050405020304" pitchFamily="18" charset="0"/>
                <a:cs typeface="Times New Roman" panose="02020603050405020304" pitchFamily="18" charset="0"/>
              </a:rPr>
              <a:t> October 2019). </a:t>
            </a:r>
          </a:p>
          <a:p>
            <a:pPr marL="0" indent="0">
              <a:buNone/>
            </a:pPr>
            <a:r>
              <a:rPr lang="en-GB" sz="3000" dirty="0">
                <a:latin typeface="Times New Roman" panose="02020603050405020304" pitchFamily="18" charset="0"/>
                <a:cs typeface="Times New Roman" panose="02020603050405020304" pitchFamily="18" charset="0"/>
              </a:rPr>
              <a:t>Claveirole, A. and Gaughan, M. (2011) </a:t>
            </a:r>
            <a:r>
              <a:rPr lang="en-GB" sz="3000" i="1" dirty="0">
                <a:latin typeface="Times New Roman" panose="02020603050405020304" pitchFamily="18" charset="0"/>
                <a:cs typeface="Times New Roman" panose="02020603050405020304" pitchFamily="18" charset="0"/>
              </a:rPr>
              <a:t>Understanding Children and Young People’s Mental Health</a:t>
            </a:r>
            <a:r>
              <a:rPr lang="en-GB" sz="3000" dirty="0">
                <a:latin typeface="Times New Roman" panose="02020603050405020304" pitchFamily="18" charset="0"/>
                <a:cs typeface="Times New Roman" panose="02020603050405020304" pitchFamily="18" charset="0"/>
              </a:rPr>
              <a:t>, West Sussex: John Wiley &amp; Sons Ltd. </a:t>
            </a:r>
          </a:p>
          <a:p>
            <a:pPr marL="0" indent="0">
              <a:buNone/>
            </a:pPr>
            <a:r>
              <a:rPr lang="en-GB" sz="3000" dirty="0">
                <a:latin typeface="Times New Roman" panose="02020603050405020304" pitchFamily="18" charset="0"/>
                <a:cs typeface="Times New Roman" panose="02020603050405020304" pitchFamily="18" charset="0"/>
              </a:rPr>
              <a:t>Coates, E, A. and Faulkner, D. (2013) ‘Early childhood policy and practice in England: twenty years of change’ </a:t>
            </a:r>
            <a:r>
              <a:rPr lang="en-GB" sz="3000" i="1" dirty="0">
                <a:latin typeface="Times New Roman" panose="02020603050405020304" pitchFamily="18" charset="0"/>
                <a:cs typeface="Times New Roman" panose="02020603050405020304" pitchFamily="18" charset="0"/>
              </a:rPr>
              <a:t>International Journal of Early Years Education</a:t>
            </a:r>
            <a:r>
              <a:rPr lang="en-GB" sz="3000" dirty="0">
                <a:latin typeface="Times New Roman" panose="02020603050405020304" pitchFamily="18" charset="0"/>
                <a:cs typeface="Times New Roman" panose="02020603050405020304" pitchFamily="18" charset="0"/>
              </a:rPr>
              <a:t>, Vol. 21 (2/3) p. 244- 264 (Accessed: 8</a:t>
            </a:r>
            <a:r>
              <a:rPr lang="en-GB" sz="3000" baseline="30000" dirty="0">
                <a:latin typeface="Times New Roman" panose="02020603050405020304" pitchFamily="18" charset="0"/>
                <a:cs typeface="Times New Roman" panose="02020603050405020304" pitchFamily="18" charset="0"/>
              </a:rPr>
              <a:t>th</a:t>
            </a:r>
            <a:r>
              <a:rPr lang="en-GB" sz="3000" dirty="0">
                <a:latin typeface="Times New Roman" panose="02020603050405020304" pitchFamily="18" charset="0"/>
                <a:cs typeface="Times New Roman" panose="02020603050405020304" pitchFamily="18" charset="0"/>
              </a:rPr>
              <a:t> October 2019). </a:t>
            </a:r>
          </a:p>
          <a:p>
            <a:pPr marL="0" indent="0">
              <a:buNone/>
            </a:pPr>
            <a:r>
              <a:rPr lang="en-GB" sz="3000" dirty="0">
                <a:latin typeface="Times New Roman" panose="02020603050405020304" pitchFamily="18" charset="0"/>
                <a:cs typeface="Times New Roman" panose="02020603050405020304" pitchFamily="18" charset="0"/>
              </a:rPr>
              <a:t>Consultancy, (2017) </a:t>
            </a:r>
            <a:r>
              <a:rPr lang="en-GB" sz="3000" i="1" dirty="0">
                <a:latin typeface="Times New Roman" panose="02020603050405020304" pitchFamily="18" charset="0"/>
                <a:cs typeface="Times New Roman" panose="02020603050405020304" pitchFamily="18" charset="0"/>
              </a:rPr>
              <a:t>Six privacy principles for General Data Protection Regulation compliance </a:t>
            </a:r>
            <a:r>
              <a:rPr lang="en-GB" sz="3000" u="sng" dirty="0">
                <a:latin typeface="Times New Roman" panose="02020603050405020304" pitchFamily="18" charset="0"/>
                <a:cs typeface="Times New Roman" panose="02020603050405020304" pitchFamily="18" charset="0"/>
              </a:rPr>
              <a:t>https://www.consultancy.uk/news/13487/six-privacy-principles-for-general-data-protection-regulation-compliance </a:t>
            </a:r>
            <a:r>
              <a:rPr lang="en-GB" sz="3000" dirty="0">
                <a:latin typeface="Times New Roman" panose="02020603050405020304" pitchFamily="18" charset="0"/>
                <a:cs typeface="Times New Roman" panose="02020603050405020304" pitchFamily="18" charset="0"/>
              </a:rPr>
              <a:t>(Accessed: 12</a:t>
            </a:r>
            <a:r>
              <a:rPr lang="en-GB" sz="3000" baseline="30000" dirty="0">
                <a:latin typeface="Times New Roman" panose="02020603050405020304" pitchFamily="18" charset="0"/>
                <a:cs typeface="Times New Roman" panose="02020603050405020304" pitchFamily="18" charset="0"/>
              </a:rPr>
              <a:t>th</a:t>
            </a:r>
            <a:r>
              <a:rPr lang="en-GB" sz="3000" dirty="0">
                <a:latin typeface="Times New Roman" panose="02020603050405020304" pitchFamily="18" charset="0"/>
                <a:cs typeface="Times New Roman" panose="02020603050405020304" pitchFamily="18" charset="0"/>
              </a:rPr>
              <a:t> October 2019).  </a:t>
            </a:r>
          </a:p>
          <a:p>
            <a:pPr marL="0" indent="0">
              <a:buNone/>
            </a:pPr>
            <a:r>
              <a:rPr lang="en-GB" sz="3000" dirty="0">
                <a:latin typeface="Times New Roman" panose="02020603050405020304" pitchFamily="18" charset="0"/>
                <a:cs typeface="Times New Roman" panose="02020603050405020304" pitchFamily="18" charset="0"/>
              </a:rPr>
              <a:t>Cottrell, S. (2003) </a:t>
            </a:r>
            <a:r>
              <a:rPr lang="en-GB" sz="3000" i="1" dirty="0">
                <a:latin typeface="Times New Roman" panose="02020603050405020304" pitchFamily="18" charset="0"/>
                <a:cs typeface="Times New Roman" panose="02020603050405020304" pitchFamily="18" charset="0"/>
              </a:rPr>
              <a:t>Skills for Success- The Personal Development Planning Handbook</a:t>
            </a:r>
            <a:r>
              <a:rPr lang="en-GB" sz="3000" dirty="0">
                <a:latin typeface="Times New Roman" panose="02020603050405020304" pitchFamily="18" charset="0"/>
                <a:cs typeface="Times New Roman" panose="02020603050405020304" pitchFamily="18" charset="0"/>
              </a:rPr>
              <a:t>, Hampshire and New York: Palgrave MacMillan. </a:t>
            </a:r>
          </a:p>
          <a:p>
            <a:pPr marL="0" indent="0">
              <a:buNone/>
            </a:pPr>
            <a:r>
              <a:rPr lang="en-GB" sz="3000" dirty="0">
                <a:latin typeface="Times New Roman" panose="02020603050405020304" pitchFamily="18" charset="0"/>
                <a:cs typeface="Times New Roman" panose="02020603050405020304" pitchFamily="18" charset="0"/>
              </a:rPr>
              <a:t>Coursera Inc, (2019) </a:t>
            </a:r>
            <a:r>
              <a:rPr lang="en-GB" sz="3000" i="1" dirty="0">
                <a:latin typeface="Times New Roman" panose="02020603050405020304" pitchFamily="18" charset="0"/>
                <a:cs typeface="Times New Roman" panose="02020603050405020304" pitchFamily="18" charset="0"/>
              </a:rPr>
              <a:t>Creative Problem Solving </a:t>
            </a:r>
            <a:r>
              <a:rPr lang="en-GB" sz="3000" u="sng" dirty="0">
                <a:latin typeface="Times New Roman" panose="02020603050405020304" pitchFamily="18" charset="0"/>
                <a:cs typeface="Times New Roman" panose="02020603050405020304" pitchFamily="18" charset="0"/>
              </a:rPr>
              <a:t>https://www.coursera.org/learn/creative-problem-solving</a:t>
            </a:r>
            <a:r>
              <a:rPr lang="en-GB" sz="3000" dirty="0">
                <a:latin typeface="Times New Roman" panose="02020603050405020304" pitchFamily="18" charset="0"/>
                <a:cs typeface="Times New Roman" panose="02020603050405020304" pitchFamily="18" charset="0"/>
              </a:rPr>
              <a:t> (Accessed: 12</a:t>
            </a:r>
            <a:r>
              <a:rPr lang="en-GB" sz="3000" baseline="30000" dirty="0">
                <a:latin typeface="Times New Roman" panose="02020603050405020304" pitchFamily="18" charset="0"/>
                <a:cs typeface="Times New Roman" panose="02020603050405020304" pitchFamily="18" charset="0"/>
              </a:rPr>
              <a:t>th</a:t>
            </a:r>
            <a:r>
              <a:rPr lang="en-GB" sz="3000" dirty="0">
                <a:latin typeface="Times New Roman" panose="02020603050405020304" pitchFamily="18" charset="0"/>
                <a:cs typeface="Times New Roman" panose="02020603050405020304" pitchFamily="18" charset="0"/>
              </a:rPr>
              <a:t> October 2019). </a:t>
            </a:r>
          </a:p>
          <a:p>
            <a:pPr marL="0" indent="0">
              <a:buNone/>
            </a:pPr>
            <a:r>
              <a:rPr lang="en-GB" sz="3000" dirty="0">
                <a:latin typeface="Times New Roman" panose="02020603050405020304" pitchFamily="18" charset="0"/>
                <a:cs typeface="Times New Roman" panose="02020603050405020304" pitchFamily="18" charset="0"/>
              </a:rPr>
              <a:t>Day, D. (2019) </a:t>
            </a:r>
            <a:r>
              <a:rPr lang="en-GB" sz="3000" i="1" dirty="0">
                <a:latin typeface="Times New Roman" panose="02020603050405020304" pitchFamily="18" charset="0"/>
                <a:cs typeface="Times New Roman" panose="02020603050405020304" pitchFamily="18" charset="0"/>
              </a:rPr>
              <a:t>Versatility Powers Today’s Workforce </a:t>
            </a:r>
            <a:r>
              <a:rPr lang="en-GB" sz="3000" u="sng" dirty="0">
                <a:latin typeface="Times New Roman" panose="02020603050405020304" pitchFamily="18" charset="0"/>
                <a:cs typeface="Times New Roman" panose="02020603050405020304" pitchFamily="18" charset="0"/>
              </a:rPr>
              <a:t>http://www.hci.org/blog/versatility-powers-today-s-workforce</a:t>
            </a:r>
            <a:r>
              <a:rPr lang="en-GB" sz="3000" dirty="0">
                <a:latin typeface="Times New Roman" panose="02020603050405020304" pitchFamily="18" charset="0"/>
                <a:cs typeface="Times New Roman" panose="02020603050405020304" pitchFamily="18" charset="0"/>
              </a:rPr>
              <a:t> (Accessed: 12</a:t>
            </a:r>
            <a:r>
              <a:rPr lang="en-GB" sz="3000" baseline="30000" dirty="0">
                <a:latin typeface="Times New Roman" panose="02020603050405020304" pitchFamily="18" charset="0"/>
                <a:cs typeface="Times New Roman" panose="02020603050405020304" pitchFamily="18" charset="0"/>
              </a:rPr>
              <a:t>th</a:t>
            </a:r>
            <a:r>
              <a:rPr lang="en-GB" sz="3000" dirty="0">
                <a:latin typeface="Times New Roman" panose="02020603050405020304" pitchFamily="18" charset="0"/>
                <a:cs typeface="Times New Roman" panose="02020603050405020304" pitchFamily="18" charset="0"/>
              </a:rPr>
              <a:t> October 2019). </a:t>
            </a:r>
          </a:p>
          <a:p>
            <a:pPr marL="0" indent="0">
              <a:buNone/>
            </a:pPr>
            <a:r>
              <a:rPr lang="en-GB" sz="3000" dirty="0">
                <a:latin typeface="Times New Roman" panose="02020603050405020304" pitchFamily="18" charset="0"/>
                <a:cs typeface="Times New Roman" panose="02020603050405020304" pitchFamily="18" charset="0"/>
              </a:rPr>
              <a:t>De Wit, </a:t>
            </a:r>
            <a:r>
              <a:rPr lang="en-GB" sz="3000" i="1" dirty="0">
                <a:latin typeface="Times New Roman" panose="02020603050405020304" pitchFamily="18" charset="0"/>
                <a:cs typeface="Times New Roman" panose="02020603050405020304" pitchFamily="18" charset="0"/>
              </a:rPr>
              <a:t>et al</a:t>
            </a:r>
            <a:r>
              <a:rPr lang="en-GB" sz="3000" dirty="0">
                <a:latin typeface="Times New Roman" panose="02020603050405020304" pitchFamily="18" charset="0"/>
                <a:cs typeface="Times New Roman" panose="02020603050405020304" pitchFamily="18" charset="0"/>
              </a:rPr>
              <a:t>, (2011) ‘Multi-level aspects of social cohesion of secondary schools and pupils’ feelings of safety’ </a:t>
            </a:r>
            <a:r>
              <a:rPr lang="en-GB" sz="3000" i="1" dirty="0">
                <a:latin typeface="Times New Roman" panose="02020603050405020304" pitchFamily="18" charset="0"/>
                <a:cs typeface="Times New Roman" panose="02020603050405020304" pitchFamily="18" charset="0"/>
              </a:rPr>
              <a:t>British Journal of Educational Psychology</a:t>
            </a:r>
            <a:r>
              <a:rPr lang="en-GB" sz="3000" dirty="0">
                <a:latin typeface="Times New Roman" panose="02020603050405020304" pitchFamily="18" charset="0"/>
                <a:cs typeface="Times New Roman" panose="02020603050405020304" pitchFamily="18" charset="0"/>
              </a:rPr>
              <a:t>, Vol. 81. (3) p. 369- 390 (Accessed: 7</a:t>
            </a:r>
            <a:r>
              <a:rPr lang="en-GB" sz="3000" baseline="30000" dirty="0">
                <a:latin typeface="Times New Roman" panose="02020603050405020304" pitchFamily="18" charset="0"/>
                <a:cs typeface="Times New Roman" panose="02020603050405020304" pitchFamily="18" charset="0"/>
              </a:rPr>
              <a:t>th</a:t>
            </a:r>
            <a:r>
              <a:rPr lang="en-GB" sz="3000" dirty="0">
                <a:latin typeface="Times New Roman" panose="02020603050405020304" pitchFamily="18" charset="0"/>
                <a:cs typeface="Times New Roman" panose="02020603050405020304" pitchFamily="18" charset="0"/>
              </a:rPr>
              <a:t> October 2019). </a:t>
            </a:r>
          </a:p>
          <a:p>
            <a:pPr marL="0" indent="0">
              <a:buNone/>
            </a:pPr>
            <a:r>
              <a:rPr lang="en-GB" sz="3000" dirty="0">
                <a:latin typeface="Times New Roman" panose="02020603050405020304" pitchFamily="18" charset="0"/>
                <a:cs typeface="Times New Roman" panose="02020603050405020304" pitchFamily="18" charset="0"/>
              </a:rPr>
              <a:t>Department for Education and UK Government, (2018) Guide to the General Data Protection Regulation https://www.gov.uk/government/publications/guide-to-the-general-data-protection-regulation (Accessed: 9th October 2019). </a:t>
            </a:r>
          </a:p>
          <a:p>
            <a:pPr marL="0" indent="0">
              <a:buNone/>
            </a:pPr>
            <a:endParaRPr lang="en-GB" sz="2700" dirty="0">
              <a:latin typeface="Times New Roman" panose="02020603050405020304" pitchFamily="18" charset="0"/>
              <a:cs typeface="Times New Roman" panose="02020603050405020304" pitchFamily="18" charset="0"/>
            </a:endParaRPr>
          </a:p>
          <a:p>
            <a:pPr marL="0" indent="0">
              <a:buNone/>
            </a:pPr>
            <a:endParaRPr lang="en-GB" sz="1100" u="sng"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716110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F48EA-4984-4E58-A4DB-3EDB6F136EFF}"/>
              </a:ext>
            </a:extLst>
          </p:cNvPr>
          <p:cNvSpPr>
            <a:spLocks noGrp="1"/>
          </p:cNvSpPr>
          <p:nvPr>
            <p:ph type="title"/>
          </p:nvPr>
        </p:nvSpPr>
        <p:spPr>
          <a:xfrm>
            <a:off x="274251" y="-8472"/>
            <a:ext cx="9404723" cy="639482"/>
          </a:xfrm>
        </p:spPr>
        <p:txBody>
          <a:bodyPr/>
          <a:lstStyle/>
          <a:p>
            <a:r>
              <a:rPr lang="en-GB" dirty="0">
                <a:latin typeface="Times New Roman" panose="02020603050405020304" pitchFamily="18" charset="0"/>
                <a:cs typeface="Times New Roman" panose="02020603050405020304" pitchFamily="18" charset="0"/>
              </a:rPr>
              <a:t>References </a:t>
            </a:r>
          </a:p>
        </p:txBody>
      </p:sp>
      <p:sp>
        <p:nvSpPr>
          <p:cNvPr id="3" name="Content Placeholder 2">
            <a:extLst>
              <a:ext uri="{FF2B5EF4-FFF2-40B4-BE49-F238E27FC236}">
                <a16:creationId xmlns:a16="http://schemas.microsoft.com/office/drawing/2014/main" id="{895C23A5-B98A-4A2D-809D-ABEE452EB94A}"/>
              </a:ext>
            </a:extLst>
          </p:cNvPr>
          <p:cNvSpPr>
            <a:spLocks noGrp="1"/>
          </p:cNvSpPr>
          <p:nvPr>
            <p:ph idx="1"/>
          </p:nvPr>
        </p:nvSpPr>
        <p:spPr>
          <a:xfrm>
            <a:off x="0" y="631010"/>
            <a:ext cx="12192000" cy="6909477"/>
          </a:xfrm>
        </p:spPr>
        <p:txBody>
          <a:bodyPr>
            <a:normAutofit/>
          </a:bodyPr>
          <a:lstStyle/>
          <a:p>
            <a:pPr marL="0" indent="0">
              <a:buNone/>
            </a:pPr>
            <a:r>
              <a:rPr lang="en-GB" sz="1200" dirty="0">
                <a:latin typeface="Times New Roman" panose="02020603050405020304" pitchFamily="18" charset="0"/>
                <a:ea typeface="Times New Roman" panose="02020603050405020304" pitchFamily="18" charset="0"/>
              </a:rPr>
              <a:t>Department for Education, (2018) </a:t>
            </a:r>
            <a:r>
              <a:rPr lang="en-GB" sz="1200" i="1" dirty="0">
                <a:latin typeface="Times New Roman" panose="02020603050405020304" pitchFamily="18" charset="0"/>
                <a:ea typeface="Times New Roman" panose="02020603050405020304" pitchFamily="18" charset="0"/>
              </a:rPr>
              <a:t>Data protection: a toolkit for schools </a:t>
            </a:r>
            <a:r>
              <a:rPr lang="en-GB" sz="1200" u="sng" dirty="0">
                <a:latin typeface="Times New Roman" panose="02020603050405020304" pitchFamily="18" charset="0"/>
                <a:ea typeface="Times New Roman" panose="02020603050405020304" pitchFamily="18" charset="0"/>
              </a:rPr>
              <a:t>https://assets.publishing.service.gov.uk/government/uploads/system/uploads/attachment_data/file/747620/Data_Protection_Toolkit_for_Schools_OpenBeta.pdf </a:t>
            </a:r>
            <a:r>
              <a:rPr lang="en-GB" sz="1200" dirty="0">
                <a:latin typeface="Times New Roman" panose="02020603050405020304" pitchFamily="18" charset="0"/>
                <a:ea typeface="Times New Roman" panose="02020603050405020304" pitchFamily="18" charset="0"/>
              </a:rPr>
              <a:t>(Accessed: 9</a:t>
            </a:r>
            <a:r>
              <a:rPr lang="en-GB" sz="1200" baseline="30000" dirty="0">
                <a:latin typeface="Times New Roman" panose="02020603050405020304" pitchFamily="18" charset="0"/>
                <a:ea typeface="Times New Roman" panose="02020603050405020304" pitchFamily="18" charset="0"/>
              </a:rPr>
              <a:t>th</a:t>
            </a:r>
            <a:r>
              <a:rPr lang="en-GB" sz="1200" dirty="0">
                <a:latin typeface="Times New Roman" panose="02020603050405020304" pitchFamily="18" charset="0"/>
                <a:ea typeface="Times New Roman" panose="02020603050405020304" pitchFamily="18" charset="0"/>
              </a:rPr>
              <a:t> October 2019).</a:t>
            </a:r>
          </a:p>
          <a:p>
            <a:pPr marL="0" indent="0">
              <a:buNone/>
            </a:pPr>
            <a:r>
              <a:rPr lang="en-GB" sz="1200" dirty="0">
                <a:latin typeface="Times New Roman" panose="02020603050405020304" pitchFamily="18" charset="0"/>
                <a:ea typeface="Times New Roman" panose="02020603050405020304" pitchFamily="18" charset="0"/>
              </a:rPr>
              <a:t>Dyches, J. (2018) ‘Investigating Curricular Injustices to Uncover the Injustices of Curricula: Curriculum Evaluation as Critical Disciplinary Literacy Practice’ </a:t>
            </a:r>
            <a:r>
              <a:rPr lang="en-GB" sz="1200" i="1" dirty="0">
                <a:latin typeface="Times New Roman" panose="02020603050405020304" pitchFamily="18" charset="0"/>
                <a:ea typeface="Times New Roman" panose="02020603050405020304" pitchFamily="18" charset="0"/>
              </a:rPr>
              <a:t>High School Journal</a:t>
            </a:r>
            <a:r>
              <a:rPr lang="en-GB" sz="1200" dirty="0">
                <a:latin typeface="Times New Roman" panose="02020603050405020304" pitchFamily="18" charset="0"/>
                <a:ea typeface="Times New Roman" panose="02020603050405020304" pitchFamily="18" charset="0"/>
              </a:rPr>
              <a:t>, Vol. 101. (4) p. 236- 252 (Accessed: 7</a:t>
            </a:r>
            <a:r>
              <a:rPr lang="en-GB" sz="1200" baseline="30000" dirty="0">
                <a:latin typeface="Times New Roman" panose="02020603050405020304" pitchFamily="18" charset="0"/>
                <a:ea typeface="Times New Roman" panose="02020603050405020304" pitchFamily="18" charset="0"/>
              </a:rPr>
              <a:t>th</a:t>
            </a:r>
            <a:r>
              <a:rPr lang="en-GB" sz="1200" dirty="0">
                <a:latin typeface="Times New Roman" panose="02020603050405020304" pitchFamily="18" charset="0"/>
                <a:ea typeface="Times New Roman" panose="02020603050405020304" pitchFamily="18" charset="0"/>
              </a:rPr>
              <a:t> October 2019). </a:t>
            </a:r>
          </a:p>
          <a:p>
            <a:pPr marL="0" indent="0">
              <a:buNone/>
            </a:pPr>
            <a:r>
              <a:rPr lang="en-GB" sz="1200" dirty="0">
                <a:latin typeface="Times New Roman" panose="02020603050405020304" pitchFamily="18" charset="0"/>
                <a:ea typeface="Times New Roman" panose="02020603050405020304" pitchFamily="18" charset="0"/>
              </a:rPr>
              <a:t>Egmond, et al, (2014) ‘I disagree; therefore, I am: how to test and strengthen cultural versatility’ </a:t>
            </a:r>
            <a:r>
              <a:rPr lang="en-GB" sz="1200" i="1" dirty="0">
                <a:latin typeface="Times New Roman" panose="02020603050405020304" pitchFamily="18" charset="0"/>
                <a:ea typeface="Times New Roman" panose="02020603050405020304" pitchFamily="18" charset="0"/>
              </a:rPr>
              <a:t>Innovation: The European Journal of Social Science Research</a:t>
            </a:r>
            <a:r>
              <a:rPr lang="en-GB" sz="1200" dirty="0">
                <a:latin typeface="Times New Roman" panose="02020603050405020304" pitchFamily="18" charset="0"/>
                <a:ea typeface="Times New Roman" panose="02020603050405020304" pitchFamily="18" charset="0"/>
              </a:rPr>
              <a:t>, Vol. 27. (2) p. 83-98. (Accessed: 6</a:t>
            </a:r>
            <a:r>
              <a:rPr lang="en-GB" sz="1200" baseline="30000" dirty="0">
                <a:latin typeface="Times New Roman" panose="02020603050405020304" pitchFamily="18" charset="0"/>
                <a:ea typeface="Times New Roman" panose="02020603050405020304" pitchFamily="18" charset="0"/>
              </a:rPr>
              <a:t>th</a:t>
            </a:r>
            <a:r>
              <a:rPr lang="en-GB" sz="1200" dirty="0">
                <a:latin typeface="Times New Roman" panose="02020603050405020304" pitchFamily="18" charset="0"/>
                <a:ea typeface="Times New Roman" panose="02020603050405020304" pitchFamily="18" charset="0"/>
              </a:rPr>
              <a:t> October 2019).  </a:t>
            </a:r>
          </a:p>
          <a:p>
            <a:pPr marL="0" indent="0">
              <a:lnSpc>
                <a:spcPct val="150000"/>
              </a:lnSpc>
              <a:buNone/>
            </a:pPr>
            <a:r>
              <a:rPr lang="en-GB" sz="1200" dirty="0">
                <a:latin typeface="Times New Roman" panose="02020603050405020304" pitchFamily="18" charset="0"/>
                <a:ea typeface="Times New Roman" panose="02020603050405020304" pitchFamily="18" charset="0"/>
              </a:rPr>
              <a:t>Englander, M. and Eriksson, K. (2017) ‘Empathy in Social Work’ </a:t>
            </a:r>
            <a:r>
              <a:rPr lang="en-GB" sz="1200" i="1" dirty="0">
                <a:latin typeface="Times New Roman" panose="02020603050405020304" pitchFamily="18" charset="0"/>
                <a:ea typeface="Times New Roman" panose="02020603050405020304" pitchFamily="18" charset="0"/>
              </a:rPr>
              <a:t>Journal of Social Work Education, </a:t>
            </a:r>
            <a:r>
              <a:rPr lang="en-GB" sz="1200" dirty="0">
                <a:latin typeface="Times New Roman" panose="02020603050405020304" pitchFamily="18" charset="0"/>
                <a:ea typeface="Times New Roman" panose="02020603050405020304" pitchFamily="18" charset="0"/>
              </a:rPr>
              <a:t>Vol. 53, (4) p. 607-621. (Accessed: 6</a:t>
            </a:r>
            <a:r>
              <a:rPr lang="en-GB" sz="1200" baseline="30000" dirty="0">
                <a:latin typeface="Times New Roman" panose="02020603050405020304" pitchFamily="18" charset="0"/>
                <a:ea typeface="Times New Roman" panose="02020603050405020304" pitchFamily="18" charset="0"/>
              </a:rPr>
              <a:t>th</a:t>
            </a:r>
            <a:r>
              <a:rPr lang="en-GB" sz="1200" dirty="0">
                <a:latin typeface="Times New Roman" panose="02020603050405020304" pitchFamily="18" charset="0"/>
                <a:ea typeface="Times New Roman" panose="02020603050405020304" pitchFamily="18" charset="0"/>
              </a:rPr>
              <a:t> October 2019). </a:t>
            </a:r>
          </a:p>
          <a:p>
            <a:pPr marL="0" indent="0">
              <a:lnSpc>
                <a:spcPct val="150000"/>
              </a:lnSpc>
              <a:buNone/>
            </a:pPr>
            <a:r>
              <a:rPr lang="en-GB" sz="1200" dirty="0">
                <a:latin typeface="Times New Roman" panose="02020603050405020304" pitchFamily="18" charset="0"/>
                <a:ea typeface="Times New Roman" panose="02020603050405020304" pitchFamily="18" charset="0"/>
              </a:rPr>
              <a:t>Evans- Allvin, R. (2016) ‘The Push Up of 21stCentury Learning Skills the Answer Has Always Been in the Early Years’ </a:t>
            </a:r>
            <a:r>
              <a:rPr lang="en-GB" sz="1200" i="1" dirty="0">
                <a:latin typeface="Times New Roman" panose="02020603050405020304" pitchFamily="18" charset="0"/>
                <a:ea typeface="Times New Roman" panose="02020603050405020304" pitchFamily="18" charset="0"/>
              </a:rPr>
              <a:t>National Association for the Education of Young Children</a:t>
            </a:r>
            <a:r>
              <a:rPr lang="en-GB" sz="1200" dirty="0">
                <a:latin typeface="Times New Roman" panose="02020603050405020304" pitchFamily="18" charset="0"/>
                <a:ea typeface="Times New Roman" panose="02020603050405020304" pitchFamily="18" charset="0"/>
              </a:rPr>
              <a:t>, Vol. 71. (3) p. 48-52 (Accessed: 7</a:t>
            </a:r>
            <a:r>
              <a:rPr lang="en-GB" sz="1200" baseline="30000" dirty="0">
                <a:latin typeface="Times New Roman" panose="02020603050405020304" pitchFamily="18" charset="0"/>
                <a:ea typeface="Times New Roman" panose="02020603050405020304" pitchFamily="18" charset="0"/>
              </a:rPr>
              <a:t>th</a:t>
            </a:r>
            <a:r>
              <a:rPr lang="en-GB" sz="1200" dirty="0">
                <a:latin typeface="Times New Roman" panose="02020603050405020304" pitchFamily="18" charset="0"/>
                <a:ea typeface="Times New Roman" panose="02020603050405020304" pitchFamily="18" charset="0"/>
              </a:rPr>
              <a:t> October 2019). </a:t>
            </a:r>
          </a:p>
          <a:p>
            <a:pPr marL="0" indent="0">
              <a:buNone/>
            </a:pPr>
            <a:r>
              <a:rPr lang="en-GB" sz="1200" dirty="0">
                <a:latin typeface="Times New Roman" panose="02020603050405020304" pitchFamily="18" charset="0"/>
                <a:ea typeface="Times New Roman" panose="02020603050405020304" pitchFamily="18" charset="0"/>
              </a:rPr>
              <a:t>Fantuzzo, J, W. </a:t>
            </a:r>
            <a:r>
              <a:rPr lang="en-GB" sz="1200" i="1" dirty="0">
                <a:latin typeface="Times New Roman" panose="02020603050405020304" pitchFamily="18" charset="0"/>
                <a:ea typeface="Times New Roman" panose="02020603050405020304" pitchFamily="18" charset="0"/>
              </a:rPr>
              <a:t>et al</a:t>
            </a:r>
            <a:r>
              <a:rPr lang="en-GB" sz="1200" dirty="0">
                <a:latin typeface="Times New Roman" panose="02020603050405020304" pitchFamily="18" charset="0"/>
                <a:ea typeface="Times New Roman" panose="02020603050405020304" pitchFamily="18" charset="0"/>
              </a:rPr>
              <a:t>, (2011) ‘An Integrated Curriculum to Improve Mathematics, Language, and Literacy for Head Start Children’ </a:t>
            </a:r>
            <a:r>
              <a:rPr lang="en-GB" sz="1200" i="1" dirty="0">
                <a:latin typeface="Times New Roman" panose="02020603050405020304" pitchFamily="18" charset="0"/>
                <a:ea typeface="Times New Roman" panose="02020603050405020304" pitchFamily="18" charset="0"/>
              </a:rPr>
              <a:t>American Educational Research Journal</a:t>
            </a:r>
            <a:r>
              <a:rPr lang="en-GB" sz="1200" dirty="0">
                <a:latin typeface="Times New Roman" panose="02020603050405020304" pitchFamily="18" charset="0"/>
                <a:ea typeface="Times New Roman" panose="02020603050405020304" pitchFamily="18" charset="0"/>
              </a:rPr>
              <a:t>, Vol. 48. (3) p. 763-793 (Accessed: 7</a:t>
            </a:r>
            <a:r>
              <a:rPr lang="en-GB" sz="1200" baseline="30000" dirty="0">
                <a:latin typeface="Times New Roman" panose="02020603050405020304" pitchFamily="18" charset="0"/>
                <a:ea typeface="Times New Roman" panose="02020603050405020304" pitchFamily="18" charset="0"/>
              </a:rPr>
              <a:t>th</a:t>
            </a:r>
            <a:r>
              <a:rPr lang="en-GB" sz="1200" dirty="0">
                <a:latin typeface="Times New Roman" panose="02020603050405020304" pitchFamily="18" charset="0"/>
                <a:ea typeface="Times New Roman" panose="02020603050405020304" pitchFamily="18" charset="0"/>
              </a:rPr>
              <a:t> October 2019). </a:t>
            </a:r>
          </a:p>
          <a:p>
            <a:pPr marL="0" indent="0">
              <a:buNone/>
            </a:pPr>
            <a:r>
              <a:rPr lang="en-GB" sz="1200" dirty="0">
                <a:latin typeface="Times New Roman" panose="02020603050405020304" pitchFamily="18" charset="0"/>
                <a:ea typeface="Times New Roman" panose="02020603050405020304" pitchFamily="18" charset="0"/>
              </a:rPr>
              <a:t>Financial Executives International, (2018) </a:t>
            </a:r>
            <a:r>
              <a:rPr lang="en-GB" sz="1200" i="1" dirty="0">
                <a:latin typeface="Times New Roman" panose="02020603050405020304" pitchFamily="18" charset="0"/>
                <a:ea typeface="Times New Roman" panose="02020603050405020304" pitchFamily="18" charset="0"/>
              </a:rPr>
              <a:t>Career Management Roundtable </a:t>
            </a:r>
            <a:r>
              <a:rPr lang="en-GB" sz="1200" u="sng" dirty="0">
                <a:latin typeface="Times New Roman" panose="02020603050405020304" pitchFamily="18" charset="0"/>
                <a:ea typeface="Times New Roman" panose="02020603050405020304" pitchFamily="18" charset="0"/>
              </a:rPr>
              <a:t>http://feikc.org/event/career-management-roundtable-7/</a:t>
            </a:r>
            <a:r>
              <a:rPr lang="en-GB" sz="1200" dirty="0">
                <a:latin typeface="Times New Roman" panose="02020603050405020304" pitchFamily="18" charset="0"/>
                <a:ea typeface="Times New Roman" panose="02020603050405020304" pitchFamily="18" charset="0"/>
              </a:rPr>
              <a:t> (Accessed: 12</a:t>
            </a:r>
            <a:r>
              <a:rPr lang="en-GB" sz="1200" baseline="30000" dirty="0">
                <a:latin typeface="Times New Roman" panose="02020603050405020304" pitchFamily="18" charset="0"/>
                <a:ea typeface="Times New Roman" panose="02020603050405020304" pitchFamily="18" charset="0"/>
              </a:rPr>
              <a:t>th</a:t>
            </a:r>
            <a:r>
              <a:rPr lang="en-GB" sz="1200" dirty="0">
                <a:latin typeface="Times New Roman" panose="02020603050405020304" pitchFamily="18" charset="0"/>
                <a:ea typeface="Times New Roman" panose="02020603050405020304" pitchFamily="18" charset="0"/>
              </a:rPr>
              <a:t> October 2019). </a:t>
            </a:r>
          </a:p>
          <a:p>
            <a:pPr marL="0" indent="0">
              <a:lnSpc>
                <a:spcPct val="150000"/>
              </a:lnSpc>
              <a:buNone/>
            </a:pPr>
            <a:r>
              <a:rPr lang="en-GB" sz="1200" dirty="0">
                <a:latin typeface="Times New Roman" panose="02020603050405020304" pitchFamily="18" charset="0"/>
                <a:ea typeface="Times New Roman" panose="02020603050405020304" pitchFamily="18" charset="0"/>
              </a:rPr>
              <a:t>Ford, T, J. Moore, D, A. and Whittaker, S. (2016) ‘ORIGINAL ARTICLE Daily report cards as a school-based intervention for children with attention-deficit/hyperactivity disorder’ </a:t>
            </a:r>
            <a:r>
              <a:rPr lang="en-GB" sz="1200" i="1" dirty="0">
                <a:latin typeface="Times New Roman" panose="02020603050405020304" pitchFamily="18" charset="0"/>
                <a:ea typeface="Times New Roman" panose="02020603050405020304" pitchFamily="18" charset="0"/>
              </a:rPr>
              <a:t>Promotes parental involvement and improves home---school collaboration</a:t>
            </a:r>
            <a:r>
              <a:rPr lang="en-GB" sz="1200" dirty="0">
                <a:latin typeface="Times New Roman" panose="02020603050405020304" pitchFamily="18" charset="0"/>
                <a:ea typeface="Times New Roman" panose="02020603050405020304" pitchFamily="18" charset="0"/>
              </a:rPr>
              <a:t>, Vol. 31 (1) p. 71-83. (Accessed: 6</a:t>
            </a:r>
            <a:r>
              <a:rPr lang="en-GB" sz="1200" baseline="30000" dirty="0">
                <a:latin typeface="Times New Roman" panose="02020603050405020304" pitchFamily="18" charset="0"/>
                <a:ea typeface="Times New Roman" panose="02020603050405020304" pitchFamily="18" charset="0"/>
              </a:rPr>
              <a:t>th</a:t>
            </a:r>
            <a:r>
              <a:rPr lang="en-GB" sz="1200" dirty="0">
                <a:latin typeface="Times New Roman" panose="02020603050405020304" pitchFamily="18" charset="0"/>
                <a:ea typeface="Times New Roman" panose="02020603050405020304" pitchFamily="18" charset="0"/>
              </a:rPr>
              <a:t> October 2019).</a:t>
            </a:r>
          </a:p>
          <a:p>
            <a:pPr marL="0" indent="0">
              <a:buNone/>
            </a:pPr>
            <a:r>
              <a:rPr lang="en-GB" sz="1200" dirty="0">
                <a:latin typeface="Times New Roman" panose="02020603050405020304" pitchFamily="18" charset="0"/>
                <a:ea typeface="Times New Roman" panose="02020603050405020304" pitchFamily="18" charset="0"/>
              </a:rPr>
              <a:t>Graduate Prospects, (2019) </a:t>
            </a:r>
            <a:r>
              <a:rPr lang="en-GB" sz="1200" i="1" dirty="0">
                <a:latin typeface="Times New Roman" panose="02020603050405020304" pitchFamily="18" charset="0"/>
                <a:ea typeface="Times New Roman" panose="02020603050405020304" pitchFamily="18" charset="0"/>
              </a:rPr>
              <a:t>What skills do employers want? </a:t>
            </a:r>
            <a:r>
              <a:rPr lang="en-GB" sz="1200" u="sng" dirty="0">
                <a:latin typeface="Times New Roman" panose="02020603050405020304" pitchFamily="18" charset="0"/>
                <a:ea typeface="Times New Roman" panose="02020603050405020304" pitchFamily="18" charset="0"/>
              </a:rPr>
              <a:t>https://www.prospects.ac.uk/careers-advice/applying-for-jobs/what-skills-do-employers-want</a:t>
            </a:r>
            <a:r>
              <a:rPr lang="en-GB" sz="1200" dirty="0">
                <a:latin typeface="Times New Roman" panose="02020603050405020304" pitchFamily="18" charset="0"/>
                <a:ea typeface="Times New Roman" panose="02020603050405020304" pitchFamily="18" charset="0"/>
              </a:rPr>
              <a:t> (Accessed: 11</a:t>
            </a:r>
            <a:r>
              <a:rPr lang="en-GB" sz="1200" baseline="30000" dirty="0">
                <a:latin typeface="Times New Roman" panose="02020603050405020304" pitchFamily="18" charset="0"/>
                <a:ea typeface="Times New Roman" panose="02020603050405020304" pitchFamily="18" charset="0"/>
              </a:rPr>
              <a:t>th</a:t>
            </a:r>
            <a:r>
              <a:rPr lang="en-GB" sz="1200" dirty="0">
                <a:latin typeface="Times New Roman" panose="02020603050405020304" pitchFamily="18" charset="0"/>
                <a:ea typeface="Times New Roman" panose="02020603050405020304" pitchFamily="18" charset="0"/>
              </a:rPr>
              <a:t> October 2019). </a:t>
            </a:r>
          </a:p>
          <a:p>
            <a:pPr marL="0" indent="0">
              <a:buNone/>
            </a:pPr>
            <a:r>
              <a:rPr lang="en-GB" sz="1200" dirty="0">
                <a:latin typeface="Times New Roman" panose="02020603050405020304" pitchFamily="18" charset="0"/>
                <a:ea typeface="Times New Roman" panose="02020603050405020304" pitchFamily="18" charset="0"/>
              </a:rPr>
              <a:t>Greenhaus, J, H. and Kossek, E, E. (2014) ‘The Contemporary Career: A Work–Home Perspective’ </a:t>
            </a:r>
            <a:r>
              <a:rPr lang="en-GB" sz="1200" i="1" dirty="0">
                <a:latin typeface="Times New Roman" panose="02020603050405020304" pitchFamily="18" charset="0"/>
                <a:ea typeface="Times New Roman" panose="02020603050405020304" pitchFamily="18" charset="0"/>
              </a:rPr>
              <a:t>Annual Review of Organizational Psychology and Organizational Behaviour,</a:t>
            </a:r>
            <a:r>
              <a:rPr lang="en-GB" sz="1200" dirty="0">
                <a:latin typeface="Times New Roman" panose="02020603050405020304" pitchFamily="18" charset="0"/>
                <a:ea typeface="Times New Roman" panose="02020603050405020304" pitchFamily="18" charset="0"/>
              </a:rPr>
              <a:t> Vol. 1 p. 361-388 (Accessed: 11</a:t>
            </a:r>
            <a:r>
              <a:rPr lang="en-GB" sz="1200" baseline="30000" dirty="0">
                <a:latin typeface="Times New Roman" panose="02020603050405020304" pitchFamily="18" charset="0"/>
                <a:ea typeface="Times New Roman" panose="02020603050405020304" pitchFamily="18" charset="0"/>
              </a:rPr>
              <a:t>th</a:t>
            </a:r>
            <a:r>
              <a:rPr lang="en-GB" sz="1200" dirty="0">
                <a:latin typeface="Times New Roman" panose="02020603050405020304" pitchFamily="18" charset="0"/>
                <a:ea typeface="Times New Roman" panose="02020603050405020304" pitchFamily="18" charset="0"/>
              </a:rPr>
              <a:t> October 2019). </a:t>
            </a:r>
          </a:p>
          <a:p>
            <a:pPr marL="0" indent="0">
              <a:buNone/>
            </a:pPr>
            <a:r>
              <a:rPr lang="en-GB" sz="1200" dirty="0">
                <a:latin typeface="Times New Roman" panose="02020603050405020304" pitchFamily="18" charset="0"/>
                <a:ea typeface="Times New Roman" panose="02020603050405020304" pitchFamily="18" charset="0"/>
              </a:rPr>
              <a:t>Hicks, L. and Stein, M. (2015</a:t>
            </a:r>
            <a:r>
              <a:rPr lang="cy-GB" sz="1200" dirty="0">
                <a:latin typeface="Times New Roman" panose="02020603050405020304" pitchFamily="18" charset="0"/>
                <a:ea typeface="Times New Roman" panose="02020603050405020304" pitchFamily="18" charset="0"/>
              </a:rPr>
              <a:t>) ‘</a:t>
            </a:r>
            <a:r>
              <a:rPr lang="en-GB" sz="1200" dirty="0">
                <a:latin typeface="Times New Roman" panose="02020603050405020304" pitchFamily="18" charset="0"/>
                <a:ea typeface="Times New Roman" panose="02020603050405020304" pitchFamily="18" charset="0"/>
              </a:rPr>
              <a:t>Understanding and working with adolescent neglect: perspectives from research, young people and professionals’ </a:t>
            </a:r>
            <a:r>
              <a:rPr lang="en-GB" sz="1200" i="1" dirty="0">
                <a:latin typeface="Times New Roman" panose="02020603050405020304" pitchFamily="18" charset="0"/>
                <a:ea typeface="Times New Roman" panose="02020603050405020304" pitchFamily="18" charset="0"/>
              </a:rPr>
              <a:t>Child &amp; Family Social Work</a:t>
            </a:r>
            <a:r>
              <a:rPr lang="en-GB" sz="1200" dirty="0">
                <a:latin typeface="Times New Roman" panose="02020603050405020304" pitchFamily="18" charset="0"/>
                <a:ea typeface="Times New Roman" panose="02020603050405020304" pitchFamily="18" charset="0"/>
              </a:rPr>
              <a:t>, Vol. 20 (2) p. 223- 233 (Accessed: 8</a:t>
            </a:r>
            <a:r>
              <a:rPr lang="en-GB" sz="1200" baseline="30000" dirty="0">
                <a:latin typeface="Times New Roman" panose="02020603050405020304" pitchFamily="18" charset="0"/>
                <a:ea typeface="Times New Roman" panose="02020603050405020304" pitchFamily="18" charset="0"/>
              </a:rPr>
              <a:t>th</a:t>
            </a:r>
            <a:r>
              <a:rPr lang="en-GB" sz="1200" dirty="0">
                <a:latin typeface="Times New Roman" panose="02020603050405020304" pitchFamily="18" charset="0"/>
                <a:ea typeface="Times New Roman" panose="02020603050405020304" pitchFamily="18" charset="0"/>
              </a:rPr>
              <a:t> October 2019). </a:t>
            </a:r>
          </a:p>
          <a:p>
            <a:pPr marL="0" indent="0">
              <a:lnSpc>
                <a:spcPct val="150000"/>
              </a:lnSpc>
              <a:buNone/>
            </a:pPr>
            <a:r>
              <a:rPr lang="en-GB" sz="1200" dirty="0">
                <a:latin typeface="Times New Roman" panose="02020603050405020304" pitchFamily="18" charset="0"/>
                <a:ea typeface="Times New Roman" panose="02020603050405020304" pitchFamily="18" charset="0"/>
              </a:rPr>
              <a:t>Indeed, (2019) </a:t>
            </a:r>
            <a:r>
              <a:rPr lang="en-GB" sz="1200" i="1" dirty="0">
                <a:latin typeface="Times New Roman" panose="02020603050405020304" pitchFamily="18" charset="0"/>
                <a:ea typeface="Times New Roman" panose="02020603050405020304" pitchFamily="18" charset="0"/>
              </a:rPr>
              <a:t>Team Leader Care Setting - Dan-Y-Coed   </a:t>
            </a:r>
            <a:r>
              <a:rPr lang="en-GB" sz="1200" u="sng" dirty="0">
                <a:latin typeface="Times New Roman" panose="02020603050405020304" pitchFamily="18" charset="0"/>
                <a:ea typeface="Times New Roman" panose="02020603050405020304" pitchFamily="18" charset="0"/>
              </a:rPr>
              <a:t>https://www.indeed.co.uk/jobs?q=working%20with%20additional%20needs%20children&amp;l=%20carmarthenshire&amp;advn=1675967992482397&amp;vjk=34caf128990a0beb </a:t>
            </a:r>
            <a:r>
              <a:rPr lang="en-GB" sz="1200" dirty="0">
                <a:latin typeface="Times New Roman" panose="02020603050405020304" pitchFamily="18" charset="0"/>
                <a:ea typeface="Times New Roman" panose="02020603050405020304" pitchFamily="18" charset="0"/>
              </a:rPr>
              <a:t>(Accessed: 6</a:t>
            </a:r>
            <a:r>
              <a:rPr lang="en-GB" sz="1200" baseline="30000" dirty="0">
                <a:latin typeface="Times New Roman" panose="02020603050405020304" pitchFamily="18" charset="0"/>
                <a:ea typeface="Times New Roman" panose="02020603050405020304" pitchFamily="18" charset="0"/>
              </a:rPr>
              <a:t>th</a:t>
            </a:r>
            <a:r>
              <a:rPr lang="en-GB" sz="1200" dirty="0">
                <a:latin typeface="Times New Roman" panose="02020603050405020304" pitchFamily="18" charset="0"/>
                <a:ea typeface="Times New Roman" panose="02020603050405020304" pitchFamily="18" charset="0"/>
              </a:rPr>
              <a:t> October 2019). </a:t>
            </a:r>
          </a:p>
          <a:p>
            <a:pPr marL="0" indent="0">
              <a:buNone/>
            </a:pPr>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664701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6B288-9264-44EE-822C-0933A21ED9A0}"/>
              </a:ext>
            </a:extLst>
          </p:cNvPr>
          <p:cNvSpPr>
            <a:spLocks noGrp="1"/>
          </p:cNvSpPr>
          <p:nvPr>
            <p:ph type="title"/>
          </p:nvPr>
        </p:nvSpPr>
        <p:spPr>
          <a:xfrm>
            <a:off x="115043" y="-132521"/>
            <a:ext cx="9404723" cy="490330"/>
          </a:xfrm>
        </p:spPr>
        <p:txBody>
          <a:bodyPr/>
          <a:lstStyle/>
          <a:p>
            <a:r>
              <a:rPr lang="en-GB" dirty="0">
                <a:latin typeface="Times New Roman" panose="02020603050405020304" pitchFamily="18" charset="0"/>
                <a:cs typeface="Times New Roman" panose="02020603050405020304" pitchFamily="18" charset="0"/>
              </a:rPr>
              <a:t>References </a:t>
            </a:r>
          </a:p>
        </p:txBody>
      </p:sp>
      <p:sp>
        <p:nvSpPr>
          <p:cNvPr id="3" name="Content Placeholder 2">
            <a:extLst>
              <a:ext uri="{FF2B5EF4-FFF2-40B4-BE49-F238E27FC236}">
                <a16:creationId xmlns:a16="http://schemas.microsoft.com/office/drawing/2014/main" id="{485E8725-9437-41DC-8526-9F4558F24F6A}"/>
              </a:ext>
            </a:extLst>
          </p:cNvPr>
          <p:cNvSpPr>
            <a:spLocks noGrp="1"/>
          </p:cNvSpPr>
          <p:nvPr>
            <p:ph idx="1"/>
          </p:nvPr>
        </p:nvSpPr>
        <p:spPr>
          <a:xfrm>
            <a:off x="1" y="689112"/>
            <a:ext cx="12192000" cy="6168887"/>
          </a:xfrm>
        </p:spPr>
        <p:txBody>
          <a:bodyPr>
            <a:normAutofit fontScale="25000" lnSpcReduction="20000"/>
          </a:bodyPr>
          <a:lstStyle/>
          <a:p>
            <a:pPr marL="0" indent="0">
              <a:lnSpc>
                <a:spcPct val="150000"/>
              </a:lnSpc>
              <a:buNone/>
            </a:pPr>
            <a:r>
              <a:rPr lang="en-GB" sz="4400" dirty="0">
                <a:latin typeface="Times New Roman" panose="02020603050405020304" pitchFamily="18" charset="0"/>
                <a:ea typeface="Times New Roman" panose="02020603050405020304" pitchFamily="18" charset="0"/>
              </a:rPr>
              <a:t>Long, L. McPhillips, T. and Shevlin, M. (2012) ‘Literacy  Volume 46  Number 2  July 201259A right to be heard: learning from learners with additional needs in literacy’ </a:t>
            </a:r>
            <a:r>
              <a:rPr lang="en-GB" sz="4400" i="1" dirty="0">
                <a:latin typeface="Times New Roman" panose="02020603050405020304" pitchFamily="18" charset="0"/>
                <a:ea typeface="Times New Roman" panose="02020603050405020304" pitchFamily="18" charset="0"/>
              </a:rPr>
              <a:t>Children with reading difficulties</a:t>
            </a:r>
            <a:r>
              <a:rPr lang="en-GB" sz="4400" dirty="0">
                <a:latin typeface="Times New Roman" panose="02020603050405020304" pitchFamily="18" charset="0"/>
                <a:ea typeface="Times New Roman" panose="02020603050405020304" pitchFamily="18" charset="0"/>
              </a:rPr>
              <a:t>, Vol. 46, (2) p. 59-66. (Accessed: 6</a:t>
            </a:r>
            <a:r>
              <a:rPr lang="en-GB" sz="4400" baseline="30000" dirty="0">
                <a:latin typeface="Times New Roman" panose="02020603050405020304" pitchFamily="18" charset="0"/>
                <a:ea typeface="Times New Roman" panose="02020603050405020304" pitchFamily="18" charset="0"/>
              </a:rPr>
              <a:t>th</a:t>
            </a:r>
            <a:r>
              <a:rPr lang="en-GB" sz="4400" dirty="0">
                <a:latin typeface="Times New Roman" panose="02020603050405020304" pitchFamily="18" charset="0"/>
                <a:ea typeface="Times New Roman" panose="02020603050405020304" pitchFamily="18" charset="0"/>
              </a:rPr>
              <a:t> October 2019). </a:t>
            </a:r>
          </a:p>
          <a:p>
            <a:pPr marL="0" indent="0">
              <a:buNone/>
            </a:pPr>
            <a:r>
              <a:rPr lang="en-GB" sz="4400" dirty="0">
                <a:latin typeface="Times New Roman" panose="02020603050405020304" pitchFamily="18" charset="0"/>
                <a:ea typeface="Times New Roman" panose="02020603050405020304" pitchFamily="18" charset="0"/>
              </a:rPr>
              <a:t>Mire, M. (2019) </a:t>
            </a:r>
            <a:r>
              <a:rPr lang="en-GB" sz="4400" i="1" dirty="0">
                <a:latin typeface="Times New Roman" panose="02020603050405020304" pitchFamily="18" charset="0"/>
                <a:ea typeface="Times New Roman" panose="02020603050405020304" pitchFamily="18" charset="0"/>
              </a:rPr>
              <a:t>Why Integrity is the Ultimate Employee Perk </a:t>
            </a:r>
            <a:r>
              <a:rPr lang="en-GB" sz="4400" u="sng" dirty="0">
                <a:latin typeface="Times New Roman" panose="02020603050405020304" pitchFamily="18" charset="0"/>
                <a:ea typeface="Times New Roman" panose="02020603050405020304" pitchFamily="18" charset="0"/>
              </a:rPr>
              <a:t>https://www.score.org/blog/why-integrity-ultimate-employee-perk</a:t>
            </a:r>
            <a:r>
              <a:rPr lang="en-GB" sz="4400" dirty="0">
                <a:latin typeface="Times New Roman" panose="02020603050405020304" pitchFamily="18" charset="0"/>
                <a:ea typeface="Times New Roman" panose="02020603050405020304" pitchFamily="18" charset="0"/>
              </a:rPr>
              <a:t> (Accessed: 12</a:t>
            </a:r>
            <a:r>
              <a:rPr lang="en-GB" sz="4400" baseline="30000" dirty="0">
                <a:latin typeface="Times New Roman" panose="02020603050405020304" pitchFamily="18" charset="0"/>
                <a:ea typeface="Times New Roman" panose="02020603050405020304" pitchFamily="18" charset="0"/>
              </a:rPr>
              <a:t>th</a:t>
            </a:r>
            <a:r>
              <a:rPr lang="en-GB" sz="4400" dirty="0">
                <a:latin typeface="Times New Roman" panose="02020603050405020304" pitchFamily="18" charset="0"/>
                <a:ea typeface="Times New Roman" panose="02020603050405020304" pitchFamily="18" charset="0"/>
              </a:rPr>
              <a:t> October 2019). </a:t>
            </a:r>
          </a:p>
          <a:p>
            <a:pPr marL="0" indent="0">
              <a:buNone/>
            </a:pPr>
            <a:r>
              <a:rPr lang="en-GB" sz="4400" dirty="0">
                <a:latin typeface="Times New Roman" panose="02020603050405020304" pitchFamily="18" charset="0"/>
                <a:ea typeface="Times New Roman" panose="02020603050405020304" pitchFamily="18" charset="0"/>
              </a:rPr>
              <a:t>Office of the High Commissioner Human Rights, (2019) </a:t>
            </a:r>
            <a:r>
              <a:rPr lang="en-GB" sz="4400" i="1" dirty="0">
                <a:latin typeface="Times New Roman" panose="02020603050405020304" pitchFamily="18" charset="0"/>
                <a:ea typeface="Times New Roman" panose="02020603050405020304" pitchFamily="18" charset="0"/>
              </a:rPr>
              <a:t>Convention on the Rights of the Child </a:t>
            </a:r>
            <a:r>
              <a:rPr lang="en-GB" sz="4400" u="sng" dirty="0">
                <a:latin typeface="Times New Roman" panose="02020603050405020304" pitchFamily="18" charset="0"/>
                <a:ea typeface="Times New Roman" panose="02020603050405020304" pitchFamily="18" charset="0"/>
              </a:rPr>
              <a:t>https://www.ohchr.org/en/professionalinterest/pages/crc.aspx </a:t>
            </a:r>
            <a:r>
              <a:rPr lang="en-GB" sz="4400" dirty="0">
                <a:latin typeface="Times New Roman" panose="02020603050405020304" pitchFamily="18" charset="0"/>
                <a:ea typeface="Times New Roman" panose="02020603050405020304" pitchFamily="18" charset="0"/>
              </a:rPr>
              <a:t>(Accessed: 10</a:t>
            </a:r>
            <a:r>
              <a:rPr lang="en-GB" sz="4400" baseline="30000" dirty="0">
                <a:latin typeface="Times New Roman" panose="02020603050405020304" pitchFamily="18" charset="0"/>
                <a:ea typeface="Times New Roman" panose="02020603050405020304" pitchFamily="18" charset="0"/>
              </a:rPr>
              <a:t>th</a:t>
            </a:r>
            <a:r>
              <a:rPr lang="en-GB" sz="4400" dirty="0">
                <a:latin typeface="Times New Roman" panose="02020603050405020304" pitchFamily="18" charset="0"/>
                <a:ea typeface="Times New Roman" panose="02020603050405020304" pitchFamily="18" charset="0"/>
              </a:rPr>
              <a:t> October 2019). </a:t>
            </a:r>
          </a:p>
          <a:p>
            <a:pPr marL="0" indent="0">
              <a:buNone/>
            </a:pPr>
            <a:r>
              <a:rPr lang="en-GB" sz="4400" dirty="0">
                <a:latin typeface="Times New Roman" panose="02020603050405020304" pitchFamily="18" charset="0"/>
                <a:ea typeface="Times New Roman" panose="02020603050405020304" pitchFamily="18" charset="0"/>
              </a:rPr>
              <a:t>Orbis Education and Care, (2019) </a:t>
            </a:r>
            <a:r>
              <a:rPr lang="en-GB" sz="4400" i="1" dirty="0">
                <a:latin typeface="Times New Roman" panose="02020603050405020304" pitchFamily="18" charset="0"/>
                <a:ea typeface="Times New Roman" panose="02020603050405020304" pitchFamily="18" charset="0"/>
              </a:rPr>
              <a:t>Team Leader Care Setting - Dan-Y-Coed </a:t>
            </a:r>
            <a:r>
              <a:rPr lang="en-GB" sz="4400" u="sng" dirty="0">
                <a:latin typeface="Times New Roman" panose="02020603050405020304" pitchFamily="18" charset="0"/>
                <a:ea typeface="Times New Roman" panose="02020603050405020304" pitchFamily="18" charset="0"/>
              </a:rPr>
              <a:t>https://orbis-education-care.breezy.hr/p/64c996a9d61601-team-leader-care-setting-dan-y-coed</a:t>
            </a:r>
            <a:r>
              <a:rPr lang="en-GB" sz="4400" dirty="0">
                <a:latin typeface="Times New Roman" panose="02020603050405020304" pitchFamily="18" charset="0"/>
                <a:ea typeface="Times New Roman" panose="02020603050405020304" pitchFamily="18" charset="0"/>
              </a:rPr>
              <a:t> (Accessed: 8</a:t>
            </a:r>
            <a:r>
              <a:rPr lang="en-GB" sz="4400" baseline="30000" dirty="0">
                <a:latin typeface="Times New Roman" panose="02020603050405020304" pitchFamily="18" charset="0"/>
                <a:ea typeface="Times New Roman" panose="02020603050405020304" pitchFamily="18" charset="0"/>
              </a:rPr>
              <a:t>th</a:t>
            </a:r>
            <a:r>
              <a:rPr lang="en-GB" sz="4400" dirty="0">
                <a:latin typeface="Times New Roman" panose="02020603050405020304" pitchFamily="18" charset="0"/>
                <a:ea typeface="Times New Roman" panose="02020603050405020304" pitchFamily="18" charset="0"/>
              </a:rPr>
              <a:t> October 2019). </a:t>
            </a:r>
          </a:p>
          <a:p>
            <a:pPr marL="0" indent="0">
              <a:buNone/>
            </a:pPr>
            <a:r>
              <a:rPr lang="en-GB" sz="4400" dirty="0">
                <a:latin typeface="Times New Roman" panose="02020603050405020304" pitchFamily="18" charset="0"/>
                <a:ea typeface="Times New Roman" panose="02020603050405020304" pitchFamily="18" charset="0"/>
              </a:rPr>
              <a:t>Petty, L. (2018) </a:t>
            </a:r>
            <a:r>
              <a:rPr lang="en-GB" sz="4400" i="1" dirty="0">
                <a:latin typeface="Times New Roman" panose="02020603050405020304" pitchFamily="18" charset="0"/>
                <a:ea typeface="Times New Roman" panose="02020603050405020304" pitchFamily="18" charset="0"/>
              </a:rPr>
              <a:t>Data Protection in Schools – Guidance for the Education Sector </a:t>
            </a:r>
            <a:r>
              <a:rPr lang="en-GB" sz="4400" u="sng" dirty="0">
                <a:latin typeface="Times New Roman" panose="02020603050405020304" pitchFamily="18" charset="0"/>
                <a:ea typeface="Times New Roman" panose="02020603050405020304" pitchFamily="18" charset="0"/>
              </a:rPr>
              <a:t>https://www.highspeedtraining.co.uk/hub/data-protection-in-schools/</a:t>
            </a:r>
            <a:r>
              <a:rPr lang="en-GB" sz="4400" dirty="0">
                <a:latin typeface="Times New Roman" panose="02020603050405020304" pitchFamily="18" charset="0"/>
                <a:ea typeface="Times New Roman" panose="02020603050405020304" pitchFamily="18" charset="0"/>
              </a:rPr>
              <a:t> (Accessed: 9</a:t>
            </a:r>
            <a:r>
              <a:rPr lang="en-GB" sz="4400" baseline="30000" dirty="0">
                <a:latin typeface="Times New Roman" panose="02020603050405020304" pitchFamily="18" charset="0"/>
                <a:ea typeface="Times New Roman" panose="02020603050405020304" pitchFamily="18" charset="0"/>
              </a:rPr>
              <a:t>th</a:t>
            </a:r>
            <a:r>
              <a:rPr lang="en-GB" sz="4400" dirty="0">
                <a:latin typeface="Times New Roman" panose="02020603050405020304" pitchFamily="18" charset="0"/>
                <a:ea typeface="Times New Roman" panose="02020603050405020304" pitchFamily="18" charset="0"/>
              </a:rPr>
              <a:t> October 2019). </a:t>
            </a:r>
          </a:p>
          <a:p>
            <a:pPr marL="0" indent="0">
              <a:buNone/>
            </a:pPr>
            <a:r>
              <a:rPr lang="en-GB" sz="4400" dirty="0">
                <a:latin typeface="Times New Roman" panose="02020603050405020304" pitchFamily="18" charset="0"/>
                <a:ea typeface="Times New Roman" panose="02020603050405020304" pitchFamily="18" charset="0"/>
              </a:rPr>
              <a:t>Project Resource, (2019) </a:t>
            </a:r>
            <a:r>
              <a:rPr lang="en-GB" sz="4400" i="1" dirty="0">
                <a:latin typeface="Times New Roman" panose="02020603050405020304" pitchFamily="18" charset="0"/>
                <a:ea typeface="Times New Roman" panose="02020603050405020304" pitchFamily="18" charset="0"/>
              </a:rPr>
              <a:t>What makes a great team leader? </a:t>
            </a:r>
            <a:r>
              <a:rPr lang="en-GB" sz="4400" u="sng" dirty="0">
                <a:latin typeface="Times New Roman" panose="02020603050405020304" pitchFamily="18" charset="0"/>
                <a:ea typeface="Times New Roman" panose="02020603050405020304" pitchFamily="18" charset="0"/>
              </a:rPr>
              <a:t>https://www.project-resource.co.uk/blog/2017/07/what-makes-a-great-team-leader</a:t>
            </a:r>
            <a:r>
              <a:rPr lang="en-GB" sz="4400" dirty="0">
                <a:latin typeface="Times New Roman" panose="02020603050405020304" pitchFamily="18" charset="0"/>
                <a:ea typeface="Times New Roman" panose="02020603050405020304" pitchFamily="18" charset="0"/>
              </a:rPr>
              <a:t> (Accessed: 12</a:t>
            </a:r>
            <a:r>
              <a:rPr lang="en-GB" sz="4400" baseline="30000" dirty="0">
                <a:latin typeface="Times New Roman" panose="02020603050405020304" pitchFamily="18" charset="0"/>
                <a:ea typeface="Times New Roman" panose="02020603050405020304" pitchFamily="18" charset="0"/>
              </a:rPr>
              <a:t>th</a:t>
            </a:r>
            <a:r>
              <a:rPr lang="en-GB" sz="4400" dirty="0">
                <a:latin typeface="Times New Roman" panose="02020603050405020304" pitchFamily="18" charset="0"/>
                <a:ea typeface="Times New Roman" panose="02020603050405020304" pitchFamily="18" charset="0"/>
              </a:rPr>
              <a:t> October 2019). </a:t>
            </a:r>
          </a:p>
          <a:p>
            <a:pPr marL="0" indent="0">
              <a:buNone/>
            </a:pPr>
            <a:r>
              <a:rPr lang="en-GB" sz="4400" dirty="0">
                <a:latin typeface="Times New Roman" panose="02020603050405020304" pitchFamily="18" charset="0"/>
                <a:ea typeface="Times New Roman" panose="02020603050405020304" pitchFamily="18" charset="0"/>
              </a:rPr>
              <a:t>Ravese, J. (2019) </a:t>
            </a:r>
            <a:r>
              <a:rPr lang="en-GB" sz="4400" i="1" dirty="0">
                <a:latin typeface="Times New Roman" panose="02020603050405020304" pitchFamily="18" charset="0"/>
                <a:ea typeface="Times New Roman" panose="02020603050405020304" pitchFamily="18" charset="0"/>
              </a:rPr>
              <a:t>Ratify the United Nations Convention on the Rights of the Child (UNCRC) </a:t>
            </a:r>
            <a:r>
              <a:rPr lang="en-GB" sz="4400" u="sng" dirty="0">
                <a:latin typeface="Times New Roman" panose="02020603050405020304" pitchFamily="18" charset="0"/>
                <a:ea typeface="Times New Roman" panose="02020603050405020304" pitchFamily="18" charset="0"/>
              </a:rPr>
              <a:t>https://www.change.org/p/united-states-senate-ratify-the-united-nations-convention-on-the-rights-of-the-child-uncrc </a:t>
            </a:r>
            <a:r>
              <a:rPr lang="en-GB" sz="4400" dirty="0">
                <a:latin typeface="Times New Roman" panose="02020603050405020304" pitchFamily="18" charset="0"/>
                <a:ea typeface="Times New Roman" panose="02020603050405020304" pitchFamily="18" charset="0"/>
              </a:rPr>
              <a:t>(Accessed: 12</a:t>
            </a:r>
            <a:r>
              <a:rPr lang="en-GB" sz="4400" baseline="30000" dirty="0">
                <a:latin typeface="Times New Roman" panose="02020603050405020304" pitchFamily="18" charset="0"/>
                <a:ea typeface="Times New Roman" panose="02020603050405020304" pitchFamily="18" charset="0"/>
              </a:rPr>
              <a:t>th</a:t>
            </a:r>
            <a:r>
              <a:rPr lang="en-GB" sz="4400" dirty="0">
                <a:latin typeface="Times New Roman" panose="02020603050405020304" pitchFamily="18" charset="0"/>
                <a:ea typeface="Times New Roman" panose="02020603050405020304" pitchFamily="18" charset="0"/>
              </a:rPr>
              <a:t> October 2019). </a:t>
            </a:r>
          </a:p>
          <a:p>
            <a:pPr marL="0" indent="0">
              <a:buNone/>
            </a:pPr>
            <a:r>
              <a:rPr lang="en-GB" sz="4400" dirty="0">
                <a:latin typeface="Times New Roman" panose="02020603050405020304" pitchFamily="18" charset="0"/>
                <a:ea typeface="Times New Roman" panose="02020603050405020304" pitchFamily="18" charset="0"/>
              </a:rPr>
              <a:t>Sullivan , M. (2019) </a:t>
            </a:r>
            <a:r>
              <a:rPr lang="en-GB" sz="4400" i="1" dirty="0">
                <a:latin typeface="Times New Roman" panose="02020603050405020304" pitchFamily="18" charset="0"/>
                <a:ea typeface="Times New Roman" panose="02020603050405020304" pitchFamily="18" charset="0"/>
              </a:rPr>
              <a:t>Empathy: How It Can Help Us All Right Now </a:t>
            </a:r>
            <a:r>
              <a:rPr lang="en-GB" sz="4400" u="sng" dirty="0">
                <a:latin typeface="Times New Roman" panose="02020603050405020304" pitchFamily="18" charset="0"/>
                <a:ea typeface="Times New Roman" panose="02020603050405020304" pitchFamily="18" charset="0"/>
              </a:rPr>
              <a:t>https://www.psychalive.org/empathy-can-help-us-right-now</a:t>
            </a:r>
            <a:r>
              <a:rPr lang="en-GB" sz="4400" dirty="0">
                <a:latin typeface="Times New Roman" panose="02020603050405020304" pitchFamily="18" charset="0"/>
                <a:ea typeface="Times New Roman" panose="02020603050405020304" pitchFamily="18" charset="0"/>
              </a:rPr>
              <a:t>/ (Accessed: 12</a:t>
            </a:r>
            <a:r>
              <a:rPr lang="en-GB" sz="4400" baseline="30000" dirty="0">
                <a:latin typeface="Times New Roman" panose="02020603050405020304" pitchFamily="18" charset="0"/>
                <a:ea typeface="Times New Roman" panose="02020603050405020304" pitchFamily="18" charset="0"/>
              </a:rPr>
              <a:t>th</a:t>
            </a:r>
            <a:r>
              <a:rPr lang="en-GB" sz="4400" dirty="0">
                <a:latin typeface="Times New Roman" panose="02020603050405020304" pitchFamily="18" charset="0"/>
                <a:ea typeface="Times New Roman" panose="02020603050405020304" pitchFamily="18" charset="0"/>
              </a:rPr>
              <a:t> October 2019). </a:t>
            </a:r>
          </a:p>
          <a:p>
            <a:pPr marL="0" indent="0">
              <a:buNone/>
            </a:pPr>
            <a:r>
              <a:rPr lang="en-GB" sz="4400" dirty="0">
                <a:latin typeface="Times New Roman" panose="02020603050405020304" pitchFamily="18" charset="0"/>
                <a:ea typeface="Times New Roman" panose="02020603050405020304" pitchFamily="18" charset="0"/>
              </a:rPr>
              <a:t>The Parochial Church Council, (2016) </a:t>
            </a:r>
            <a:r>
              <a:rPr lang="en-GB" sz="4400" i="1" dirty="0">
                <a:latin typeface="Times New Roman" panose="02020603050405020304" pitchFamily="18" charset="0"/>
                <a:ea typeface="Times New Roman" panose="02020603050405020304" pitchFamily="18" charset="0"/>
              </a:rPr>
              <a:t>Safeguarding &amp; Inclusion </a:t>
            </a:r>
            <a:r>
              <a:rPr lang="en-GB" sz="4400" u="sng" dirty="0">
                <a:latin typeface="Times New Roman" panose="02020603050405020304" pitchFamily="18" charset="0"/>
                <a:ea typeface="Times New Roman" panose="02020603050405020304" pitchFamily="18" charset="0"/>
              </a:rPr>
              <a:t>https://www.windleshamchurch.org.uk/safeguarding/</a:t>
            </a:r>
            <a:r>
              <a:rPr lang="en-GB" sz="4400" dirty="0">
                <a:latin typeface="Times New Roman" panose="02020603050405020304" pitchFamily="18" charset="0"/>
                <a:ea typeface="Times New Roman" panose="02020603050405020304" pitchFamily="18" charset="0"/>
              </a:rPr>
              <a:t> (Accessed: 12 October 2019). </a:t>
            </a:r>
          </a:p>
          <a:p>
            <a:pPr marL="0" indent="0">
              <a:buNone/>
            </a:pPr>
            <a:r>
              <a:rPr lang="en-GB" sz="4400" dirty="0">
                <a:latin typeface="Times New Roman" panose="02020603050405020304" pitchFamily="18" charset="0"/>
                <a:ea typeface="Times New Roman" panose="02020603050405020304" pitchFamily="18" charset="0"/>
              </a:rPr>
              <a:t>Thijs, J. and Verkuyten, M. (2014) ‘School ethnic diversity and students’ interethnic relations’ </a:t>
            </a:r>
            <a:r>
              <a:rPr lang="en-GB" sz="4400" i="1" dirty="0">
                <a:latin typeface="Times New Roman" panose="02020603050405020304" pitchFamily="18" charset="0"/>
                <a:ea typeface="Times New Roman" panose="02020603050405020304" pitchFamily="18" charset="0"/>
              </a:rPr>
              <a:t>British Journal of Educational Psychology</a:t>
            </a:r>
            <a:r>
              <a:rPr lang="en-GB" sz="4400" dirty="0">
                <a:latin typeface="Times New Roman" panose="02020603050405020304" pitchFamily="18" charset="0"/>
                <a:ea typeface="Times New Roman" panose="02020603050405020304" pitchFamily="18" charset="0"/>
              </a:rPr>
              <a:t>, Vol. 84. (1) p. 1-22 (Accessed: 7</a:t>
            </a:r>
            <a:r>
              <a:rPr lang="en-GB" sz="4400" baseline="30000" dirty="0">
                <a:latin typeface="Times New Roman" panose="02020603050405020304" pitchFamily="18" charset="0"/>
                <a:ea typeface="Times New Roman" panose="02020603050405020304" pitchFamily="18" charset="0"/>
              </a:rPr>
              <a:t>th</a:t>
            </a:r>
            <a:r>
              <a:rPr lang="en-GB" sz="4400" dirty="0">
                <a:latin typeface="Times New Roman" panose="02020603050405020304" pitchFamily="18" charset="0"/>
                <a:ea typeface="Times New Roman" panose="02020603050405020304" pitchFamily="18" charset="0"/>
              </a:rPr>
              <a:t> October 2019). </a:t>
            </a:r>
          </a:p>
          <a:p>
            <a:pPr marL="0" indent="0">
              <a:buNone/>
            </a:pPr>
            <a:r>
              <a:rPr lang="cy-GB" sz="4400" dirty="0">
                <a:latin typeface="Times New Roman" panose="02020603050405020304" pitchFamily="18" charset="0"/>
                <a:ea typeface="Times New Roman" panose="02020603050405020304" pitchFamily="18" charset="0"/>
              </a:rPr>
              <a:t>Tŷ Coryton&amp; Tŷ Bronllys, (2015) </a:t>
            </a:r>
            <a:r>
              <a:rPr lang="cy-GB" sz="4400" i="1" dirty="0">
                <a:latin typeface="Times New Roman" panose="02020603050405020304" pitchFamily="18" charset="0"/>
                <a:ea typeface="Times New Roman" panose="02020603050405020304" pitchFamily="18" charset="0"/>
              </a:rPr>
              <a:t>Safeguarding Policy </a:t>
            </a:r>
            <a:r>
              <a:rPr lang="cy-GB" sz="4400" u="sng" dirty="0">
                <a:latin typeface="Times New Roman" panose="02020603050405020304" pitchFamily="18" charset="0"/>
                <a:ea typeface="Times New Roman" panose="02020603050405020304" pitchFamily="18" charset="0"/>
              </a:rPr>
              <a:t>https://www.orbis-group.co.uk/wp-content/uploads/2014/06/Safeguarding-Policy.pdf </a:t>
            </a:r>
            <a:r>
              <a:rPr lang="cy-GB" sz="4400" dirty="0">
                <a:latin typeface="Times New Roman" panose="02020603050405020304" pitchFamily="18" charset="0"/>
                <a:ea typeface="Times New Roman" panose="02020603050405020304" pitchFamily="18" charset="0"/>
              </a:rPr>
              <a:t>(Accessed: 7th October 2019). </a:t>
            </a:r>
            <a:endParaRPr lang="en-GB" sz="4400" dirty="0">
              <a:latin typeface="Times New Roman" panose="02020603050405020304" pitchFamily="18" charset="0"/>
              <a:ea typeface="Times New Roman" panose="02020603050405020304" pitchFamily="18" charset="0"/>
            </a:endParaRPr>
          </a:p>
          <a:p>
            <a:pPr marL="0" indent="0">
              <a:lnSpc>
                <a:spcPct val="150000"/>
              </a:lnSpc>
              <a:buNone/>
            </a:pPr>
            <a:r>
              <a:rPr lang="en-GB" sz="4400" dirty="0">
                <a:latin typeface="Times New Roman" panose="02020603050405020304" pitchFamily="18" charset="0"/>
                <a:ea typeface="Times New Roman" panose="02020603050405020304" pitchFamily="18" charset="0"/>
              </a:rPr>
              <a:t>UNICEF, UK, (2018) </a:t>
            </a:r>
            <a:r>
              <a:rPr lang="en-GB" sz="4400" i="1" dirty="0">
                <a:latin typeface="Times New Roman" panose="02020603050405020304" pitchFamily="18" charset="0"/>
                <a:ea typeface="Times New Roman" panose="02020603050405020304" pitchFamily="18" charset="0"/>
              </a:rPr>
              <a:t>How we protect Children's rights with the UN Convention on the Rights of the Child</a:t>
            </a:r>
            <a:r>
              <a:rPr lang="en-GB" sz="4400" dirty="0">
                <a:latin typeface="Times New Roman" panose="02020603050405020304" pitchFamily="18" charset="0"/>
                <a:ea typeface="Times New Roman" panose="02020603050405020304" pitchFamily="18" charset="0"/>
              </a:rPr>
              <a:t> </a:t>
            </a:r>
            <a:r>
              <a:rPr lang="en-GB" sz="4400" u="sng" dirty="0">
                <a:latin typeface="Times New Roman" panose="02020603050405020304" pitchFamily="18" charset="0"/>
                <a:ea typeface="Times New Roman" panose="02020603050405020304" pitchFamily="18" charset="0"/>
              </a:rPr>
              <a:t>https://www.unicef.org.uk/what-we-do/un-convention-child-rights/ </a:t>
            </a:r>
            <a:r>
              <a:rPr lang="en-GB" sz="4400" dirty="0">
                <a:latin typeface="Times New Roman" panose="02020603050405020304" pitchFamily="18" charset="0"/>
                <a:ea typeface="Times New Roman" panose="02020603050405020304" pitchFamily="18" charset="0"/>
              </a:rPr>
              <a:t>(Accessed: 9th October 2019). </a:t>
            </a:r>
          </a:p>
          <a:p>
            <a:pPr marL="0" indent="0">
              <a:buNone/>
            </a:pPr>
            <a:r>
              <a:rPr lang="en-GB" sz="4400" dirty="0">
                <a:latin typeface="Times New Roman" panose="02020603050405020304" pitchFamily="18" charset="0"/>
                <a:ea typeface="Times New Roman" panose="02020603050405020304" pitchFamily="18" charset="0"/>
              </a:rPr>
              <a:t>Van Beers- R, A. (2018) ‘Children’s Rights, Educational Research and the UNCRC : Past, Present and Future’ </a:t>
            </a:r>
            <a:r>
              <a:rPr lang="en-GB" sz="4400" i="1" dirty="0">
                <a:latin typeface="Times New Roman" panose="02020603050405020304" pitchFamily="18" charset="0"/>
                <a:ea typeface="Times New Roman" panose="02020603050405020304" pitchFamily="18" charset="0"/>
              </a:rPr>
              <a:t>Alberta Journal of Educational Research</a:t>
            </a:r>
            <a:r>
              <a:rPr lang="en-GB" sz="4400" dirty="0">
                <a:latin typeface="Times New Roman" panose="02020603050405020304" pitchFamily="18" charset="0"/>
                <a:ea typeface="Times New Roman" panose="02020603050405020304" pitchFamily="18" charset="0"/>
              </a:rPr>
              <a:t>, </a:t>
            </a:r>
            <a:r>
              <a:rPr lang="nl-NL" sz="4400" dirty="0">
                <a:latin typeface="Times New Roman" panose="02020603050405020304" pitchFamily="18" charset="0"/>
                <a:ea typeface="Times New Roman" panose="02020603050405020304" pitchFamily="18" charset="0"/>
              </a:rPr>
              <a:t>Vol.64 (1), p. 88-92 (Accessed: 10th October 2019). </a:t>
            </a:r>
            <a:endParaRPr lang="en-GB" sz="4400" dirty="0">
              <a:latin typeface="Times New Roman" panose="02020603050405020304" pitchFamily="18" charset="0"/>
              <a:ea typeface="Times New Roman" panose="02020603050405020304" pitchFamily="18" charset="0"/>
            </a:endParaRPr>
          </a:p>
          <a:p>
            <a:pPr marL="0" indent="0">
              <a:buNone/>
            </a:pPr>
            <a:r>
              <a:rPr lang="en-GB" sz="4400" dirty="0">
                <a:latin typeface="Times New Roman" panose="02020603050405020304" pitchFamily="18" charset="0"/>
                <a:ea typeface="Times New Roman" panose="02020603050405020304" pitchFamily="18" charset="0"/>
              </a:rPr>
              <a:t>Visi, O. (2016) ‘Theoretical Aspects of Career Patterns Under the Organization and Individual Career Management Perspectives’ </a:t>
            </a:r>
            <a:r>
              <a:rPr lang="en-GB" sz="4400" i="1" dirty="0">
                <a:latin typeface="Times New Roman" panose="02020603050405020304" pitchFamily="18" charset="0"/>
                <a:ea typeface="Times New Roman" panose="02020603050405020304" pitchFamily="18" charset="0"/>
              </a:rPr>
              <a:t>European Scientific Journal</a:t>
            </a:r>
            <a:r>
              <a:rPr lang="en-GB" sz="4400" dirty="0">
                <a:latin typeface="Times New Roman" panose="02020603050405020304" pitchFamily="18" charset="0"/>
                <a:ea typeface="Times New Roman" panose="02020603050405020304" pitchFamily="18" charset="0"/>
              </a:rPr>
              <a:t>, Vol. 12, (12) p. 501- 513 (Accessed: 11</a:t>
            </a:r>
            <a:r>
              <a:rPr lang="en-GB" sz="4400" baseline="30000" dirty="0">
                <a:latin typeface="Times New Roman" panose="02020603050405020304" pitchFamily="18" charset="0"/>
                <a:ea typeface="Times New Roman" panose="02020603050405020304" pitchFamily="18" charset="0"/>
              </a:rPr>
              <a:t>th</a:t>
            </a:r>
            <a:r>
              <a:rPr lang="en-GB" sz="4400" dirty="0">
                <a:latin typeface="Times New Roman" panose="02020603050405020304" pitchFamily="18" charset="0"/>
                <a:ea typeface="Times New Roman" panose="02020603050405020304" pitchFamily="18" charset="0"/>
              </a:rPr>
              <a:t> October 2019). </a:t>
            </a:r>
          </a:p>
          <a:p>
            <a:pPr marL="0" indent="0">
              <a:lnSpc>
                <a:spcPct val="150000"/>
              </a:lnSpc>
              <a:buNone/>
            </a:pPr>
            <a:r>
              <a:rPr lang="en-GB" sz="4400" dirty="0">
                <a:latin typeface="Times New Roman" panose="02020603050405020304" pitchFamily="18" charset="0"/>
                <a:ea typeface="Times New Roman" panose="02020603050405020304" pitchFamily="18" charset="0"/>
              </a:rPr>
              <a:t>Watyz, A. (2016) ‘The Limits of Empathy’ </a:t>
            </a:r>
            <a:r>
              <a:rPr lang="en-GB" sz="4400" i="1" dirty="0">
                <a:latin typeface="Times New Roman" panose="02020603050405020304" pitchFamily="18" charset="0"/>
                <a:ea typeface="Times New Roman" panose="02020603050405020304" pitchFamily="18" charset="0"/>
              </a:rPr>
              <a:t>Spotlight on the Emotional Organization</a:t>
            </a:r>
            <a:r>
              <a:rPr lang="en-GB" sz="4400" dirty="0">
                <a:latin typeface="Times New Roman" panose="02020603050405020304" pitchFamily="18" charset="0"/>
                <a:ea typeface="Times New Roman" panose="02020603050405020304" pitchFamily="18" charset="0"/>
              </a:rPr>
              <a:t>, Vol. 92, (1) p. 68-73. (Accessed: 6</a:t>
            </a:r>
            <a:r>
              <a:rPr lang="en-GB" sz="4400" baseline="30000" dirty="0">
                <a:latin typeface="Times New Roman" panose="02020603050405020304" pitchFamily="18" charset="0"/>
                <a:ea typeface="Times New Roman" panose="02020603050405020304" pitchFamily="18" charset="0"/>
              </a:rPr>
              <a:t>th</a:t>
            </a:r>
            <a:r>
              <a:rPr lang="en-GB" sz="4400" dirty="0">
                <a:latin typeface="Times New Roman" panose="02020603050405020304" pitchFamily="18" charset="0"/>
                <a:ea typeface="Times New Roman" panose="02020603050405020304" pitchFamily="18" charset="0"/>
              </a:rPr>
              <a:t> October 2019). </a:t>
            </a:r>
          </a:p>
          <a:p>
            <a:pPr marL="0" indent="0">
              <a:buNone/>
            </a:pPr>
            <a:r>
              <a:rPr lang="en-GB" sz="4400" dirty="0">
                <a:latin typeface="Times New Roman" panose="02020603050405020304" pitchFamily="18" charset="0"/>
                <a:ea typeface="Times New Roman" panose="02020603050405020304" pitchFamily="18" charset="0"/>
              </a:rPr>
              <a:t>Welsh Government, (2017) </a:t>
            </a:r>
            <a:r>
              <a:rPr lang="en-GB" sz="4400" i="1" dirty="0">
                <a:latin typeface="Times New Roman" panose="02020603050405020304" pitchFamily="18" charset="0"/>
                <a:ea typeface="Times New Roman" panose="02020603050405020304" pitchFamily="18" charset="0"/>
              </a:rPr>
              <a:t>Safeguarding</a:t>
            </a:r>
            <a:r>
              <a:rPr lang="en-GB" sz="4400" dirty="0">
                <a:latin typeface="Times New Roman" panose="02020603050405020304" pitchFamily="18" charset="0"/>
                <a:ea typeface="Times New Roman" panose="02020603050405020304" pitchFamily="18" charset="0"/>
              </a:rPr>
              <a:t> </a:t>
            </a:r>
            <a:r>
              <a:rPr lang="en-GB" sz="4400" u="sng" dirty="0">
                <a:latin typeface="Times New Roman" panose="02020603050405020304" pitchFamily="18" charset="0"/>
                <a:ea typeface="Times New Roman" panose="02020603050405020304" pitchFamily="18" charset="0"/>
              </a:rPr>
              <a:t>https://gweddill.gov.wales/topics/health/socialcare/safeguarding/?lang=en</a:t>
            </a:r>
            <a:r>
              <a:rPr lang="en-GB" sz="4400" dirty="0">
                <a:latin typeface="Times New Roman" panose="02020603050405020304" pitchFamily="18" charset="0"/>
                <a:ea typeface="Times New Roman" panose="02020603050405020304" pitchFamily="18" charset="0"/>
              </a:rPr>
              <a:t> (Accessed: 11</a:t>
            </a:r>
            <a:r>
              <a:rPr lang="en-GB" sz="4400" baseline="30000" dirty="0">
                <a:latin typeface="Times New Roman" panose="02020603050405020304" pitchFamily="18" charset="0"/>
                <a:ea typeface="Times New Roman" panose="02020603050405020304" pitchFamily="18" charset="0"/>
              </a:rPr>
              <a:t>th</a:t>
            </a:r>
            <a:r>
              <a:rPr lang="en-GB" sz="4400" dirty="0">
                <a:latin typeface="Times New Roman" panose="02020603050405020304" pitchFamily="18" charset="0"/>
                <a:ea typeface="Times New Roman" panose="02020603050405020304" pitchFamily="18" charset="0"/>
              </a:rPr>
              <a:t> October 2019). </a:t>
            </a:r>
          </a:p>
          <a:p>
            <a:pPr marL="0" indent="0">
              <a:buNone/>
            </a:pPr>
            <a:r>
              <a:rPr lang="en-GB" sz="4400" dirty="0">
                <a:latin typeface="Times New Roman" panose="02020603050405020304" pitchFamily="18" charset="0"/>
                <a:ea typeface="Times New Roman" panose="02020603050405020304" pitchFamily="18" charset="0"/>
              </a:rPr>
              <a:t>Welsh Government, (2018) </a:t>
            </a:r>
            <a:r>
              <a:rPr lang="en-GB" sz="4400" i="1" dirty="0">
                <a:latin typeface="Times New Roman" panose="02020603050405020304" pitchFamily="18" charset="0"/>
                <a:ea typeface="Times New Roman" panose="02020603050405020304" pitchFamily="18" charset="0"/>
              </a:rPr>
              <a:t>ADDITIONAL LEARNING NEEDS AND EDUCATION TRIBUNAL (WALES) ACT 2018 </a:t>
            </a:r>
            <a:r>
              <a:rPr lang="en-GB" sz="4400" u="sng" dirty="0">
                <a:latin typeface="Times New Roman" panose="02020603050405020304" pitchFamily="18" charset="0"/>
                <a:ea typeface="Times New Roman" panose="02020603050405020304" pitchFamily="18" charset="0"/>
              </a:rPr>
              <a:t>https://gov.wales/sites/default/files/publications/2018-02/additional-learning-needs-and-education-tribunal-wales-act-2018-explanatory-notes.pdf</a:t>
            </a:r>
            <a:r>
              <a:rPr lang="en-GB" sz="4400" dirty="0">
                <a:latin typeface="Times New Roman" panose="02020603050405020304" pitchFamily="18" charset="0"/>
                <a:ea typeface="Times New Roman" panose="02020603050405020304" pitchFamily="18" charset="0"/>
              </a:rPr>
              <a:t> (Accessed: 10</a:t>
            </a:r>
            <a:r>
              <a:rPr lang="en-GB" sz="4400" baseline="30000" dirty="0">
                <a:latin typeface="Times New Roman" panose="02020603050405020304" pitchFamily="18" charset="0"/>
                <a:ea typeface="Times New Roman" panose="02020603050405020304" pitchFamily="18" charset="0"/>
              </a:rPr>
              <a:t>th</a:t>
            </a:r>
            <a:r>
              <a:rPr lang="en-GB" sz="4400" dirty="0">
                <a:latin typeface="Times New Roman" panose="02020603050405020304" pitchFamily="18" charset="0"/>
                <a:ea typeface="Times New Roman" panose="02020603050405020304" pitchFamily="18" charset="0"/>
              </a:rPr>
              <a:t> October 2019). </a:t>
            </a:r>
          </a:p>
          <a:p>
            <a:pPr marL="0" indent="0">
              <a:buNone/>
            </a:pPr>
            <a:r>
              <a:rPr lang="en-GB" sz="4400" dirty="0">
                <a:latin typeface="Times New Roman" panose="02020603050405020304" pitchFamily="18" charset="0"/>
                <a:ea typeface="Times New Roman" panose="02020603050405020304" pitchFamily="18" charset="0"/>
              </a:rPr>
              <a:t>Welsh Government, (2019) </a:t>
            </a:r>
            <a:r>
              <a:rPr lang="en-GB" sz="4400" i="1" dirty="0">
                <a:latin typeface="Times New Roman" panose="02020603050405020304" pitchFamily="18" charset="0"/>
                <a:ea typeface="Times New Roman" panose="02020603050405020304" pitchFamily="18" charset="0"/>
              </a:rPr>
              <a:t>Welsh language </a:t>
            </a:r>
            <a:r>
              <a:rPr lang="en-GB" sz="4400" u="sng" dirty="0">
                <a:latin typeface="Times New Roman" panose="02020603050405020304" pitchFamily="18" charset="0"/>
                <a:ea typeface="Times New Roman" panose="02020603050405020304" pitchFamily="18" charset="0"/>
              </a:rPr>
              <a:t>https://gov.wales/welsh-language</a:t>
            </a:r>
            <a:r>
              <a:rPr lang="en-GB" sz="4400" dirty="0">
                <a:latin typeface="Times New Roman" panose="02020603050405020304" pitchFamily="18" charset="0"/>
                <a:ea typeface="Times New Roman" panose="02020603050405020304" pitchFamily="18" charset="0"/>
              </a:rPr>
              <a:t> (Accessed: 11</a:t>
            </a:r>
            <a:r>
              <a:rPr lang="en-GB" sz="4400" baseline="30000" dirty="0">
                <a:latin typeface="Times New Roman" panose="02020603050405020304" pitchFamily="18" charset="0"/>
                <a:ea typeface="Times New Roman" panose="02020603050405020304" pitchFamily="18" charset="0"/>
              </a:rPr>
              <a:t>th</a:t>
            </a:r>
            <a:r>
              <a:rPr lang="en-GB" sz="4400" dirty="0">
                <a:latin typeface="Times New Roman" panose="02020603050405020304" pitchFamily="18" charset="0"/>
                <a:ea typeface="Times New Roman" panose="02020603050405020304" pitchFamily="18" charset="0"/>
              </a:rPr>
              <a:t> October 2019). </a:t>
            </a:r>
          </a:p>
          <a:p>
            <a:pPr marL="0" indent="0">
              <a:buNone/>
            </a:pPr>
            <a:r>
              <a:rPr lang="en-GB" sz="4400" dirty="0">
                <a:latin typeface="Times New Roman" panose="02020603050405020304" pitchFamily="18" charset="0"/>
                <a:ea typeface="Times New Roman" panose="02020603050405020304" pitchFamily="18" charset="0"/>
              </a:rPr>
              <a:t>Youth Employment, (2019) What are teamwork skills? https://www.youthemployment.org.uk/young-professional-training/teamwork-skills-young-professional/ (Accessed: 11</a:t>
            </a:r>
            <a:r>
              <a:rPr lang="en-GB" sz="4400" baseline="30000" dirty="0">
                <a:latin typeface="Times New Roman" panose="02020603050405020304" pitchFamily="18" charset="0"/>
                <a:ea typeface="Times New Roman" panose="02020603050405020304" pitchFamily="18" charset="0"/>
              </a:rPr>
              <a:t>th</a:t>
            </a:r>
            <a:r>
              <a:rPr lang="en-GB" sz="4400" dirty="0">
                <a:latin typeface="Times New Roman" panose="02020603050405020304" pitchFamily="18" charset="0"/>
                <a:ea typeface="Times New Roman" panose="02020603050405020304" pitchFamily="18" charset="0"/>
              </a:rPr>
              <a:t> October 2019). </a:t>
            </a:r>
          </a:p>
          <a:p>
            <a:pPr marL="0" indent="0">
              <a:lnSpc>
                <a:spcPct val="107000"/>
              </a:lnSpc>
              <a:spcAft>
                <a:spcPts val="800"/>
              </a:spcAft>
              <a:buNone/>
            </a:pPr>
            <a:r>
              <a:rPr lang="en-GB" sz="2500" dirty="0">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112546972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69</TotalTime>
  <Words>2271</Words>
  <Application>Microsoft Office PowerPoint</Application>
  <PresentationFormat>Widescreen</PresentationFormat>
  <Paragraphs>122</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Century Gothic</vt:lpstr>
      <vt:lpstr>Times New Roman</vt:lpstr>
      <vt:lpstr>Wingdings 3</vt:lpstr>
      <vt:lpstr>Ion</vt:lpstr>
      <vt:lpstr>Skills and competences needed for the following job application </vt:lpstr>
      <vt:lpstr>Job description for ‘Team leader within Orbis Education and Care’ :</vt:lpstr>
      <vt:lpstr>Empathy </vt:lpstr>
      <vt:lpstr>Versatility</vt:lpstr>
      <vt:lpstr>Integrity </vt:lpstr>
      <vt:lpstr>Problem solving </vt:lpstr>
      <vt:lpstr>Safeguarding Policy </vt:lpstr>
      <vt:lpstr>GDPR and Data Protection </vt:lpstr>
      <vt:lpstr>United Nations Convention on the Rights of the Child </vt:lpstr>
      <vt:lpstr>The Greenhaus et al model of career management</vt:lpstr>
      <vt:lpstr>Conclusion </vt:lpstr>
      <vt:lpstr>References </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Skills and competences needed for the following job application</dc:title>
  <dc:creator>Libby Jenkins</dc:creator>
  <cp:lastModifiedBy>Libby Jenkins</cp:lastModifiedBy>
  <cp:revision>21</cp:revision>
  <dcterms:created xsi:type="dcterms:W3CDTF">2019-10-15T19:45:32Z</dcterms:created>
  <dcterms:modified xsi:type="dcterms:W3CDTF">2019-10-15T21:03:21Z</dcterms:modified>
</cp:coreProperties>
</file>