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2" r:id="rId1"/>
  </p:sldMasterIdLst>
  <p:notesMasterIdLst>
    <p:notesMasterId r:id="rId19"/>
  </p:notesMasterIdLst>
  <p:sldIdLst>
    <p:sldId id="256" r:id="rId2"/>
    <p:sldId id="258" r:id="rId3"/>
    <p:sldId id="257" r:id="rId4"/>
    <p:sldId id="259" r:id="rId5"/>
    <p:sldId id="261" r:id="rId6"/>
    <p:sldId id="265" r:id="rId7"/>
    <p:sldId id="266" r:id="rId8"/>
    <p:sldId id="270" r:id="rId9"/>
    <p:sldId id="260" r:id="rId10"/>
    <p:sldId id="264" r:id="rId11"/>
    <p:sldId id="263" r:id="rId12"/>
    <p:sldId id="262" r:id="rId13"/>
    <p:sldId id="269" r:id="rId14"/>
    <p:sldId id="271" r:id="rId15"/>
    <p:sldId id="272" r:id="rId16"/>
    <p:sldId id="274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8FF64-447D-8546-BB20-FF903CAD1443}" v="392" dt="2024-02-28T20:14:04.8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105"/>
    <p:restoredTop sz="95921"/>
  </p:normalViewPr>
  <p:slideViewPr>
    <p:cSldViewPr snapToGrid="0">
      <p:cViewPr varScale="1">
        <p:scale>
          <a:sx n="78" d="100"/>
          <a:sy n="78" d="100"/>
        </p:scale>
        <p:origin x="200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82CDD1-62C4-4B75-9904-5AC08ECA450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3240388-DC8A-4C69-AD8E-693B66B060A5}">
      <dgm:prSet/>
      <dgm:spPr/>
      <dgm:t>
        <a:bodyPr/>
        <a:lstStyle/>
        <a:p>
          <a:r>
            <a:rPr lang="en-US" b="1" baseline="0"/>
            <a:t>. Approachable.</a:t>
          </a:r>
          <a:endParaRPr lang="en-US"/>
        </a:p>
      </dgm:t>
    </dgm:pt>
    <dgm:pt modelId="{5804A01C-D3D9-4A3B-BC6B-85B90A87526D}" type="parTrans" cxnId="{F17B046B-2C7E-4F47-A865-125928E1CAFB}">
      <dgm:prSet/>
      <dgm:spPr/>
      <dgm:t>
        <a:bodyPr/>
        <a:lstStyle/>
        <a:p>
          <a:endParaRPr lang="en-US"/>
        </a:p>
      </dgm:t>
    </dgm:pt>
    <dgm:pt modelId="{0D801732-B1B3-40EE-8E5E-5DDF9C3469F6}" type="sibTrans" cxnId="{F17B046B-2C7E-4F47-A865-125928E1CAFB}">
      <dgm:prSet/>
      <dgm:spPr/>
      <dgm:t>
        <a:bodyPr/>
        <a:lstStyle/>
        <a:p>
          <a:endParaRPr lang="en-US"/>
        </a:p>
      </dgm:t>
    </dgm:pt>
    <dgm:pt modelId="{A22744BF-8674-4A72-8E32-EACF7ED564E3}">
      <dgm:prSet/>
      <dgm:spPr/>
      <dgm:t>
        <a:bodyPr/>
        <a:lstStyle/>
        <a:p>
          <a:r>
            <a:rPr lang="en-US" b="1" baseline="0"/>
            <a:t>.Non-Judgemental.</a:t>
          </a:r>
          <a:endParaRPr lang="en-US"/>
        </a:p>
      </dgm:t>
    </dgm:pt>
    <dgm:pt modelId="{3C5AD4BB-EC06-4F5E-A1E0-6C127395C693}" type="parTrans" cxnId="{5E9E5089-3489-4F60-83A7-45C97D4FB699}">
      <dgm:prSet/>
      <dgm:spPr/>
      <dgm:t>
        <a:bodyPr/>
        <a:lstStyle/>
        <a:p>
          <a:endParaRPr lang="en-US"/>
        </a:p>
      </dgm:t>
    </dgm:pt>
    <dgm:pt modelId="{F3FD033A-870D-4813-B649-04A4925A9C18}" type="sibTrans" cxnId="{5E9E5089-3489-4F60-83A7-45C97D4FB699}">
      <dgm:prSet/>
      <dgm:spPr/>
      <dgm:t>
        <a:bodyPr/>
        <a:lstStyle/>
        <a:p>
          <a:endParaRPr lang="en-US"/>
        </a:p>
      </dgm:t>
    </dgm:pt>
    <dgm:pt modelId="{A9C16FA7-2255-4C40-A40D-BB6EB8057B67}">
      <dgm:prSet/>
      <dgm:spPr/>
      <dgm:t>
        <a:bodyPr/>
        <a:lstStyle/>
        <a:p>
          <a:r>
            <a:rPr lang="en-US" b="1" baseline="0"/>
            <a:t>.Supportive.</a:t>
          </a:r>
          <a:endParaRPr lang="en-US"/>
        </a:p>
      </dgm:t>
    </dgm:pt>
    <dgm:pt modelId="{7F02E6FF-EF74-4411-9EEF-31C0E78E7325}" type="parTrans" cxnId="{BC4CDCA0-61F3-4E9C-8789-039ACFCA73B4}">
      <dgm:prSet/>
      <dgm:spPr/>
      <dgm:t>
        <a:bodyPr/>
        <a:lstStyle/>
        <a:p>
          <a:endParaRPr lang="en-US"/>
        </a:p>
      </dgm:t>
    </dgm:pt>
    <dgm:pt modelId="{6B076137-48ED-4FA0-B759-E84FA56D136E}" type="sibTrans" cxnId="{BC4CDCA0-61F3-4E9C-8789-039ACFCA73B4}">
      <dgm:prSet/>
      <dgm:spPr/>
      <dgm:t>
        <a:bodyPr/>
        <a:lstStyle/>
        <a:p>
          <a:endParaRPr lang="en-US"/>
        </a:p>
      </dgm:t>
    </dgm:pt>
    <dgm:pt modelId="{D7652166-C062-4B75-8728-4145D4B63B89}">
      <dgm:prSet/>
      <dgm:spPr/>
      <dgm:t>
        <a:bodyPr/>
        <a:lstStyle/>
        <a:p>
          <a:r>
            <a:rPr lang="en-US" b="1" baseline="0"/>
            <a:t>.Empathetic.</a:t>
          </a:r>
          <a:endParaRPr lang="en-US"/>
        </a:p>
      </dgm:t>
    </dgm:pt>
    <dgm:pt modelId="{10558AE6-2751-466E-AA7D-F0A8AAC843B5}" type="parTrans" cxnId="{A790C642-7C50-4350-8FD4-6FF15F4C6409}">
      <dgm:prSet/>
      <dgm:spPr/>
      <dgm:t>
        <a:bodyPr/>
        <a:lstStyle/>
        <a:p>
          <a:endParaRPr lang="en-US"/>
        </a:p>
      </dgm:t>
    </dgm:pt>
    <dgm:pt modelId="{B54380D8-B116-42BD-95C0-43171DE5B70B}" type="sibTrans" cxnId="{A790C642-7C50-4350-8FD4-6FF15F4C6409}">
      <dgm:prSet/>
      <dgm:spPr/>
      <dgm:t>
        <a:bodyPr/>
        <a:lstStyle/>
        <a:p>
          <a:endParaRPr lang="en-US"/>
        </a:p>
      </dgm:t>
    </dgm:pt>
    <dgm:pt modelId="{00002F67-A29E-4C3B-962C-D5D319AD27AA}">
      <dgm:prSet/>
      <dgm:spPr/>
      <dgm:t>
        <a:bodyPr/>
        <a:lstStyle/>
        <a:p>
          <a:r>
            <a:rPr lang="en-US" b="1" baseline="0"/>
            <a:t>.Good listening/ communication skills.</a:t>
          </a:r>
          <a:endParaRPr lang="en-US"/>
        </a:p>
      </dgm:t>
    </dgm:pt>
    <dgm:pt modelId="{782C8841-0A9C-432F-B4DB-E573775F4D57}" type="parTrans" cxnId="{B5ECBBE9-067E-4252-AB86-0A690C22181D}">
      <dgm:prSet/>
      <dgm:spPr/>
      <dgm:t>
        <a:bodyPr/>
        <a:lstStyle/>
        <a:p>
          <a:endParaRPr lang="en-US"/>
        </a:p>
      </dgm:t>
    </dgm:pt>
    <dgm:pt modelId="{CA880BD3-9434-45D2-8C16-F698452BB1C9}" type="sibTrans" cxnId="{B5ECBBE9-067E-4252-AB86-0A690C22181D}">
      <dgm:prSet/>
      <dgm:spPr/>
      <dgm:t>
        <a:bodyPr/>
        <a:lstStyle/>
        <a:p>
          <a:endParaRPr lang="en-US"/>
        </a:p>
      </dgm:t>
    </dgm:pt>
    <dgm:pt modelId="{B1C9287A-C8C5-405A-B94A-C64BA8C79668}">
      <dgm:prSet/>
      <dgm:spPr/>
      <dgm:t>
        <a:bodyPr/>
        <a:lstStyle/>
        <a:p>
          <a:r>
            <a:rPr lang="en-US" b="1" baseline="0"/>
            <a:t>.Be informed.</a:t>
          </a:r>
          <a:endParaRPr lang="en-US"/>
        </a:p>
      </dgm:t>
    </dgm:pt>
    <dgm:pt modelId="{90718962-B888-4C84-9E50-658C1955D8D1}" type="parTrans" cxnId="{9D036E41-1AE2-4691-B98A-674ED0F882F4}">
      <dgm:prSet/>
      <dgm:spPr/>
      <dgm:t>
        <a:bodyPr/>
        <a:lstStyle/>
        <a:p>
          <a:endParaRPr lang="en-US"/>
        </a:p>
      </dgm:t>
    </dgm:pt>
    <dgm:pt modelId="{48BFAEE8-A900-47E3-BE20-B8C2904505EA}" type="sibTrans" cxnId="{9D036E41-1AE2-4691-B98A-674ED0F882F4}">
      <dgm:prSet/>
      <dgm:spPr/>
      <dgm:t>
        <a:bodyPr/>
        <a:lstStyle/>
        <a:p>
          <a:endParaRPr lang="en-US"/>
        </a:p>
      </dgm:t>
    </dgm:pt>
    <dgm:pt modelId="{3828215D-3DF4-441A-B303-E7C39862DC93}">
      <dgm:prSet/>
      <dgm:spPr/>
      <dgm:t>
        <a:bodyPr/>
        <a:lstStyle/>
        <a:p>
          <a:r>
            <a:rPr lang="en-US" b="1" baseline="0"/>
            <a:t>.Patience.</a:t>
          </a:r>
          <a:endParaRPr lang="en-US"/>
        </a:p>
      </dgm:t>
    </dgm:pt>
    <dgm:pt modelId="{35874300-2842-46AE-B3C5-8569147C2436}" type="parTrans" cxnId="{ABC07846-EBA0-475D-BDDF-B8D9A8D8FB7B}">
      <dgm:prSet/>
      <dgm:spPr/>
      <dgm:t>
        <a:bodyPr/>
        <a:lstStyle/>
        <a:p>
          <a:endParaRPr lang="en-US"/>
        </a:p>
      </dgm:t>
    </dgm:pt>
    <dgm:pt modelId="{750D4D47-DB0A-40D5-8FCD-0C3BE1634718}" type="sibTrans" cxnId="{ABC07846-EBA0-475D-BDDF-B8D9A8D8FB7B}">
      <dgm:prSet/>
      <dgm:spPr/>
      <dgm:t>
        <a:bodyPr/>
        <a:lstStyle/>
        <a:p>
          <a:endParaRPr lang="en-US"/>
        </a:p>
      </dgm:t>
    </dgm:pt>
    <dgm:pt modelId="{20846F7F-6A45-C548-9B27-573FAD6C2D23}" type="pres">
      <dgm:prSet presAssocID="{4082CDD1-62C4-4B75-9904-5AC08ECA4507}" presName="linear" presStyleCnt="0">
        <dgm:presLayoutVars>
          <dgm:animLvl val="lvl"/>
          <dgm:resizeHandles val="exact"/>
        </dgm:presLayoutVars>
      </dgm:prSet>
      <dgm:spPr/>
    </dgm:pt>
    <dgm:pt modelId="{4E296D91-1D0A-2043-BEFD-40B01E4F18CD}" type="pres">
      <dgm:prSet presAssocID="{B3240388-DC8A-4C69-AD8E-693B66B060A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CF94F20-B2A4-BE44-ACF7-AED018027C3F}" type="pres">
      <dgm:prSet presAssocID="{0D801732-B1B3-40EE-8E5E-5DDF9C3469F6}" presName="spacer" presStyleCnt="0"/>
      <dgm:spPr/>
    </dgm:pt>
    <dgm:pt modelId="{7FE84D1D-BDD7-6440-8FC7-B4D8D4A8DF6C}" type="pres">
      <dgm:prSet presAssocID="{A22744BF-8674-4A72-8E32-EACF7ED564E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CEC0A96-7A84-9D4A-8A0F-04BB140D0A2D}" type="pres">
      <dgm:prSet presAssocID="{F3FD033A-870D-4813-B649-04A4925A9C18}" presName="spacer" presStyleCnt="0"/>
      <dgm:spPr/>
    </dgm:pt>
    <dgm:pt modelId="{ACDEBEF9-2A0E-FB4E-B25B-0056B0D9EE76}" type="pres">
      <dgm:prSet presAssocID="{A9C16FA7-2255-4C40-A40D-BB6EB8057B6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D98BDA7-515A-9049-B168-A45069CB509E}" type="pres">
      <dgm:prSet presAssocID="{6B076137-48ED-4FA0-B759-E84FA56D136E}" presName="spacer" presStyleCnt="0"/>
      <dgm:spPr/>
    </dgm:pt>
    <dgm:pt modelId="{F7520CFA-FD98-2744-BB1A-1FBDEE456686}" type="pres">
      <dgm:prSet presAssocID="{D7652166-C062-4B75-8728-4145D4B63B8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508296E-5489-1041-B68C-3940049499AB}" type="pres">
      <dgm:prSet presAssocID="{B54380D8-B116-42BD-95C0-43171DE5B70B}" presName="spacer" presStyleCnt="0"/>
      <dgm:spPr/>
    </dgm:pt>
    <dgm:pt modelId="{2D227AB5-7EAE-9D42-B50D-06F33A36307D}" type="pres">
      <dgm:prSet presAssocID="{00002F67-A29E-4C3B-962C-D5D319AD27A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94D9BEC-AB6E-B845-BE9C-A4FA87B461C0}" type="pres">
      <dgm:prSet presAssocID="{CA880BD3-9434-45D2-8C16-F698452BB1C9}" presName="spacer" presStyleCnt="0"/>
      <dgm:spPr/>
    </dgm:pt>
    <dgm:pt modelId="{D8D9F3B5-CA12-194D-9913-C67C84062376}" type="pres">
      <dgm:prSet presAssocID="{B1C9287A-C8C5-405A-B94A-C64BA8C7966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43EF983-76B2-AD4F-9F22-86068773080D}" type="pres">
      <dgm:prSet presAssocID="{48BFAEE8-A900-47E3-BE20-B8C2904505EA}" presName="spacer" presStyleCnt="0"/>
      <dgm:spPr/>
    </dgm:pt>
    <dgm:pt modelId="{465518CE-57F9-C546-8D98-DE5256FD3AC8}" type="pres">
      <dgm:prSet presAssocID="{3828215D-3DF4-441A-B303-E7C39862DC9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9241C03-3E67-714D-9803-3B8603F85074}" type="presOf" srcId="{3828215D-3DF4-441A-B303-E7C39862DC93}" destId="{465518CE-57F9-C546-8D98-DE5256FD3AC8}" srcOrd="0" destOrd="0" presId="urn:microsoft.com/office/officeart/2005/8/layout/vList2"/>
    <dgm:cxn modelId="{CE0D8006-37CE-9848-A085-793F08EFC1C4}" type="presOf" srcId="{4082CDD1-62C4-4B75-9904-5AC08ECA4507}" destId="{20846F7F-6A45-C548-9B27-573FAD6C2D23}" srcOrd="0" destOrd="0" presId="urn:microsoft.com/office/officeart/2005/8/layout/vList2"/>
    <dgm:cxn modelId="{9D036E41-1AE2-4691-B98A-674ED0F882F4}" srcId="{4082CDD1-62C4-4B75-9904-5AC08ECA4507}" destId="{B1C9287A-C8C5-405A-B94A-C64BA8C79668}" srcOrd="5" destOrd="0" parTransId="{90718962-B888-4C84-9E50-658C1955D8D1}" sibTransId="{48BFAEE8-A900-47E3-BE20-B8C2904505EA}"/>
    <dgm:cxn modelId="{A790C642-7C50-4350-8FD4-6FF15F4C6409}" srcId="{4082CDD1-62C4-4B75-9904-5AC08ECA4507}" destId="{D7652166-C062-4B75-8728-4145D4B63B89}" srcOrd="3" destOrd="0" parTransId="{10558AE6-2751-466E-AA7D-F0A8AAC843B5}" sibTransId="{B54380D8-B116-42BD-95C0-43171DE5B70B}"/>
    <dgm:cxn modelId="{ABC07846-EBA0-475D-BDDF-B8D9A8D8FB7B}" srcId="{4082CDD1-62C4-4B75-9904-5AC08ECA4507}" destId="{3828215D-3DF4-441A-B303-E7C39862DC93}" srcOrd="6" destOrd="0" parTransId="{35874300-2842-46AE-B3C5-8569147C2436}" sibTransId="{750D4D47-DB0A-40D5-8FCD-0C3BE1634718}"/>
    <dgm:cxn modelId="{F17B046B-2C7E-4F47-A865-125928E1CAFB}" srcId="{4082CDD1-62C4-4B75-9904-5AC08ECA4507}" destId="{B3240388-DC8A-4C69-AD8E-693B66B060A5}" srcOrd="0" destOrd="0" parTransId="{5804A01C-D3D9-4A3B-BC6B-85B90A87526D}" sibTransId="{0D801732-B1B3-40EE-8E5E-5DDF9C3469F6}"/>
    <dgm:cxn modelId="{8E1A8F6C-4091-5349-81EC-C9645FDA1D12}" type="presOf" srcId="{B1C9287A-C8C5-405A-B94A-C64BA8C79668}" destId="{D8D9F3B5-CA12-194D-9913-C67C84062376}" srcOrd="0" destOrd="0" presId="urn:microsoft.com/office/officeart/2005/8/layout/vList2"/>
    <dgm:cxn modelId="{5E9E5089-3489-4F60-83A7-45C97D4FB699}" srcId="{4082CDD1-62C4-4B75-9904-5AC08ECA4507}" destId="{A22744BF-8674-4A72-8E32-EACF7ED564E3}" srcOrd="1" destOrd="0" parTransId="{3C5AD4BB-EC06-4F5E-A1E0-6C127395C693}" sibTransId="{F3FD033A-870D-4813-B649-04A4925A9C18}"/>
    <dgm:cxn modelId="{17B6359B-5C18-7747-BEBE-AEE9A64164CD}" type="presOf" srcId="{D7652166-C062-4B75-8728-4145D4B63B89}" destId="{F7520CFA-FD98-2744-BB1A-1FBDEE456686}" srcOrd="0" destOrd="0" presId="urn:microsoft.com/office/officeart/2005/8/layout/vList2"/>
    <dgm:cxn modelId="{BC4CDCA0-61F3-4E9C-8789-039ACFCA73B4}" srcId="{4082CDD1-62C4-4B75-9904-5AC08ECA4507}" destId="{A9C16FA7-2255-4C40-A40D-BB6EB8057B67}" srcOrd="2" destOrd="0" parTransId="{7F02E6FF-EF74-4411-9EEF-31C0E78E7325}" sibTransId="{6B076137-48ED-4FA0-B759-E84FA56D136E}"/>
    <dgm:cxn modelId="{69E3C3A6-5B87-3449-8A33-BEA26340035B}" type="presOf" srcId="{A22744BF-8674-4A72-8E32-EACF7ED564E3}" destId="{7FE84D1D-BDD7-6440-8FC7-B4D8D4A8DF6C}" srcOrd="0" destOrd="0" presId="urn:microsoft.com/office/officeart/2005/8/layout/vList2"/>
    <dgm:cxn modelId="{2034AEC0-5F92-D54A-85F4-CD8F0BE0BE80}" type="presOf" srcId="{00002F67-A29E-4C3B-962C-D5D319AD27AA}" destId="{2D227AB5-7EAE-9D42-B50D-06F33A36307D}" srcOrd="0" destOrd="0" presId="urn:microsoft.com/office/officeart/2005/8/layout/vList2"/>
    <dgm:cxn modelId="{CC73B0E0-A539-CA4E-9181-8C76D3301D27}" type="presOf" srcId="{A9C16FA7-2255-4C40-A40D-BB6EB8057B67}" destId="{ACDEBEF9-2A0E-FB4E-B25B-0056B0D9EE76}" srcOrd="0" destOrd="0" presId="urn:microsoft.com/office/officeart/2005/8/layout/vList2"/>
    <dgm:cxn modelId="{B5ECBBE9-067E-4252-AB86-0A690C22181D}" srcId="{4082CDD1-62C4-4B75-9904-5AC08ECA4507}" destId="{00002F67-A29E-4C3B-962C-D5D319AD27AA}" srcOrd="4" destOrd="0" parTransId="{782C8841-0A9C-432F-B4DB-E573775F4D57}" sibTransId="{CA880BD3-9434-45D2-8C16-F698452BB1C9}"/>
    <dgm:cxn modelId="{2A1586ED-21BB-3E47-96A1-83400C821415}" type="presOf" srcId="{B3240388-DC8A-4C69-AD8E-693B66B060A5}" destId="{4E296D91-1D0A-2043-BEFD-40B01E4F18CD}" srcOrd="0" destOrd="0" presId="urn:microsoft.com/office/officeart/2005/8/layout/vList2"/>
    <dgm:cxn modelId="{C487D9FC-5F9C-BB48-9C5A-0238846DCE98}" type="presParOf" srcId="{20846F7F-6A45-C548-9B27-573FAD6C2D23}" destId="{4E296D91-1D0A-2043-BEFD-40B01E4F18CD}" srcOrd="0" destOrd="0" presId="urn:microsoft.com/office/officeart/2005/8/layout/vList2"/>
    <dgm:cxn modelId="{7CFA5543-D7B9-6841-B0F8-C52426B0D792}" type="presParOf" srcId="{20846F7F-6A45-C548-9B27-573FAD6C2D23}" destId="{CCF94F20-B2A4-BE44-ACF7-AED018027C3F}" srcOrd="1" destOrd="0" presId="urn:microsoft.com/office/officeart/2005/8/layout/vList2"/>
    <dgm:cxn modelId="{3615EC75-B774-3E45-9941-5D02810CC046}" type="presParOf" srcId="{20846F7F-6A45-C548-9B27-573FAD6C2D23}" destId="{7FE84D1D-BDD7-6440-8FC7-B4D8D4A8DF6C}" srcOrd="2" destOrd="0" presId="urn:microsoft.com/office/officeart/2005/8/layout/vList2"/>
    <dgm:cxn modelId="{9EDE099E-4C92-964C-9D47-32602202D5B9}" type="presParOf" srcId="{20846F7F-6A45-C548-9B27-573FAD6C2D23}" destId="{CCEC0A96-7A84-9D4A-8A0F-04BB140D0A2D}" srcOrd="3" destOrd="0" presId="urn:microsoft.com/office/officeart/2005/8/layout/vList2"/>
    <dgm:cxn modelId="{E4B5A210-F1D5-B741-A0B9-F42C253B39E8}" type="presParOf" srcId="{20846F7F-6A45-C548-9B27-573FAD6C2D23}" destId="{ACDEBEF9-2A0E-FB4E-B25B-0056B0D9EE76}" srcOrd="4" destOrd="0" presId="urn:microsoft.com/office/officeart/2005/8/layout/vList2"/>
    <dgm:cxn modelId="{7E3DAA79-F2B8-9E42-A1BB-0249AED8C6E6}" type="presParOf" srcId="{20846F7F-6A45-C548-9B27-573FAD6C2D23}" destId="{CD98BDA7-515A-9049-B168-A45069CB509E}" srcOrd="5" destOrd="0" presId="urn:microsoft.com/office/officeart/2005/8/layout/vList2"/>
    <dgm:cxn modelId="{4E66D0E3-F4A6-4848-9F02-8AF2969D846A}" type="presParOf" srcId="{20846F7F-6A45-C548-9B27-573FAD6C2D23}" destId="{F7520CFA-FD98-2744-BB1A-1FBDEE456686}" srcOrd="6" destOrd="0" presId="urn:microsoft.com/office/officeart/2005/8/layout/vList2"/>
    <dgm:cxn modelId="{1A0ABE9B-34FB-934B-BBBE-6304C4D5FAD1}" type="presParOf" srcId="{20846F7F-6A45-C548-9B27-573FAD6C2D23}" destId="{B508296E-5489-1041-B68C-3940049499AB}" srcOrd="7" destOrd="0" presId="urn:microsoft.com/office/officeart/2005/8/layout/vList2"/>
    <dgm:cxn modelId="{7019D739-B954-2A4F-B0A0-8F74B4A750F6}" type="presParOf" srcId="{20846F7F-6A45-C548-9B27-573FAD6C2D23}" destId="{2D227AB5-7EAE-9D42-B50D-06F33A36307D}" srcOrd="8" destOrd="0" presId="urn:microsoft.com/office/officeart/2005/8/layout/vList2"/>
    <dgm:cxn modelId="{07A4EDB6-BFC1-4642-98A7-76557EEC4BF7}" type="presParOf" srcId="{20846F7F-6A45-C548-9B27-573FAD6C2D23}" destId="{494D9BEC-AB6E-B845-BE9C-A4FA87B461C0}" srcOrd="9" destOrd="0" presId="urn:microsoft.com/office/officeart/2005/8/layout/vList2"/>
    <dgm:cxn modelId="{2E165D6F-308D-4E4F-9EAE-26CA6C64E613}" type="presParOf" srcId="{20846F7F-6A45-C548-9B27-573FAD6C2D23}" destId="{D8D9F3B5-CA12-194D-9913-C67C84062376}" srcOrd="10" destOrd="0" presId="urn:microsoft.com/office/officeart/2005/8/layout/vList2"/>
    <dgm:cxn modelId="{CAC12A05-FAA8-E042-8FF5-D47EE9F85011}" type="presParOf" srcId="{20846F7F-6A45-C548-9B27-573FAD6C2D23}" destId="{543EF983-76B2-AD4F-9F22-86068773080D}" srcOrd="11" destOrd="0" presId="urn:microsoft.com/office/officeart/2005/8/layout/vList2"/>
    <dgm:cxn modelId="{9DE4D810-FBF4-9141-ADDD-DA0242269AD9}" type="presParOf" srcId="{20846F7F-6A45-C548-9B27-573FAD6C2D23}" destId="{465518CE-57F9-C546-8D98-DE5256FD3AC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82CDD1-62C4-4B75-9904-5AC08ECA450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A4CC4A-5C50-4444-B385-40E431A77E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Arts and Crafts.</a:t>
          </a:r>
        </a:p>
      </dgm:t>
    </dgm:pt>
    <dgm:pt modelId="{324C182F-CEDE-9C49-A1F8-B39E184DEDC7}" type="parTrans" cxnId="{47780FCF-ED8D-EB4D-B029-4AF99DCE1BFA}">
      <dgm:prSet/>
      <dgm:spPr/>
      <dgm:t>
        <a:bodyPr/>
        <a:lstStyle/>
        <a:p>
          <a:endParaRPr lang="en-GB"/>
        </a:p>
      </dgm:t>
    </dgm:pt>
    <dgm:pt modelId="{5B1FA696-014F-5048-9A90-4E35B664383A}" type="sibTrans" cxnId="{47780FCF-ED8D-EB4D-B029-4AF99DCE1BFA}">
      <dgm:prSet/>
      <dgm:spPr/>
      <dgm:t>
        <a:bodyPr/>
        <a:lstStyle/>
        <a:p>
          <a:endParaRPr lang="en-GB"/>
        </a:p>
      </dgm:t>
    </dgm:pt>
    <dgm:pt modelId="{1CDA60BE-BFFB-2E46-9751-6548944CB0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Healthy Eating.</a:t>
          </a:r>
        </a:p>
      </dgm:t>
    </dgm:pt>
    <dgm:pt modelId="{97812101-BCDB-7F48-9483-DEDE7552C0F5}" type="parTrans" cxnId="{AD1F4C30-0410-2A40-8428-2203C244AF31}">
      <dgm:prSet/>
      <dgm:spPr/>
      <dgm:t>
        <a:bodyPr/>
        <a:lstStyle/>
        <a:p>
          <a:endParaRPr lang="en-GB"/>
        </a:p>
      </dgm:t>
    </dgm:pt>
    <dgm:pt modelId="{10DDBB94-CF7E-7F42-A603-762F042053D4}" type="sibTrans" cxnId="{AD1F4C30-0410-2A40-8428-2203C244AF31}">
      <dgm:prSet/>
      <dgm:spPr/>
      <dgm:t>
        <a:bodyPr/>
        <a:lstStyle/>
        <a:p>
          <a:endParaRPr lang="en-GB"/>
        </a:p>
      </dgm:t>
    </dgm:pt>
    <dgm:pt modelId="{240D4DA1-0C3E-D44A-ADB7-3930EBA1BC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Sports.</a:t>
          </a:r>
        </a:p>
      </dgm:t>
    </dgm:pt>
    <dgm:pt modelId="{2CB4A65B-CB0A-5B4D-8C68-141CE68D392A}" type="parTrans" cxnId="{0C09F649-B78D-3E42-96C4-114A7973A580}">
      <dgm:prSet/>
      <dgm:spPr/>
      <dgm:t>
        <a:bodyPr/>
        <a:lstStyle/>
        <a:p>
          <a:endParaRPr lang="en-GB"/>
        </a:p>
      </dgm:t>
    </dgm:pt>
    <dgm:pt modelId="{7AAB5E83-5966-2C42-AF38-CA8E5C35918F}" type="sibTrans" cxnId="{0C09F649-B78D-3E42-96C4-114A7973A580}">
      <dgm:prSet/>
      <dgm:spPr/>
      <dgm:t>
        <a:bodyPr/>
        <a:lstStyle/>
        <a:p>
          <a:endParaRPr lang="en-GB"/>
        </a:p>
      </dgm:t>
    </dgm:pt>
    <dgm:pt modelId="{E1C47DC1-12D6-804D-A5A2-A2207B7C42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Games.</a:t>
          </a:r>
        </a:p>
      </dgm:t>
    </dgm:pt>
    <dgm:pt modelId="{72D4DD56-B25F-B440-B3FA-F19373DCC3F4}" type="parTrans" cxnId="{43FE5CAF-CE8B-674E-90B5-C6944A4C4D27}">
      <dgm:prSet/>
      <dgm:spPr/>
      <dgm:t>
        <a:bodyPr/>
        <a:lstStyle/>
        <a:p>
          <a:endParaRPr lang="en-GB"/>
        </a:p>
      </dgm:t>
    </dgm:pt>
    <dgm:pt modelId="{4DC80BBE-87A2-A748-AEB0-73FB7E4E108E}" type="sibTrans" cxnId="{43FE5CAF-CE8B-674E-90B5-C6944A4C4D27}">
      <dgm:prSet/>
      <dgm:spPr/>
      <dgm:t>
        <a:bodyPr/>
        <a:lstStyle/>
        <a:p>
          <a:endParaRPr lang="en-GB"/>
        </a:p>
      </dgm:t>
    </dgm:pt>
    <dgm:pt modelId="{CFACB630-AEC2-1543-8BDC-4D179F232F5D}" type="pres">
      <dgm:prSet presAssocID="{4082CDD1-62C4-4B75-9904-5AC08ECA4507}" presName="outerComposite" presStyleCnt="0">
        <dgm:presLayoutVars>
          <dgm:chMax val="5"/>
          <dgm:dir/>
          <dgm:resizeHandles val="exact"/>
        </dgm:presLayoutVars>
      </dgm:prSet>
      <dgm:spPr/>
    </dgm:pt>
    <dgm:pt modelId="{EFD58135-C1A9-9847-83B5-49002C892008}" type="pres">
      <dgm:prSet presAssocID="{4082CDD1-62C4-4B75-9904-5AC08ECA4507}" presName="dummyMaxCanvas" presStyleCnt="0">
        <dgm:presLayoutVars/>
      </dgm:prSet>
      <dgm:spPr/>
    </dgm:pt>
    <dgm:pt modelId="{AF641161-5E9A-4D4E-BE9F-33BE51EB02A9}" type="pres">
      <dgm:prSet presAssocID="{4082CDD1-62C4-4B75-9904-5AC08ECA4507}" presName="FourNodes_1" presStyleLbl="node1" presStyleIdx="0" presStyleCnt="4">
        <dgm:presLayoutVars>
          <dgm:bulletEnabled val="1"/>
        </dgm:presLayoutVars>
      </dgm:prSet>
      <dgm:spPr/>
    </dgm:pt>
    <dgm:pt modelId="{A29E4FEC-8003-2D41-975E-25DED5974BFF}" type="pres">
      <dgm:prSet presAssocID="{4082CDD1-62C4-4B75-9904-5AC08ECA4507}" presName="FourNodes_2" presStyleLbl="node1" presStyleIdx="1" presStyleCnt="4">
        <dgm:presLayoutVars>
          <dgm:bulletEnabled val="1"/>
        </dgm:presLayoutVars>
      </dgm:prSet>
      <dgm:spPr/>
    </dgm:pt>
    <dgm:pt modelId="{B414191C-F55F-7B47-88DB-15C2D93912DB}" type="pres">
      <dgm:prSet presAssocID="{4082CDD1-62C4-4B75-9904-5AC08ECA4507}" presName="FourNodes_3" presStyleLbl="node1" presStyleIdx="2" presStyleCnt="4">
        <dgm:presLayoutVars>
          <dgm:bulletEnabled val="1"/>
        </dgm:presLayoutVars>
      </dgm:prSet>
      <dgm:spPr/>
    </dgm:pt>
    <dgm:pt modelId="{6D699BF6-9A27-264A-A0DB-B61DA9196854}" type="pres">
      <dgm:prSet presAssocID="{4082CDD1-62C4-4B75-9904-5AC08ECA4507}" presName="FourNodes_4" presStyleLbl="node1" presStyleIdx="3" presStyleCnt="4">
        <dgm:presLayoutVars>
          <dgm:bulletEnabled val="1"/>
        </dgm:presLayoutVars>
      </dgm:prSet>
      <dgm:spPr/>
    </dgm:pt>
    <dgm:pt modelId="{94279364-A86F-5C4F-84DF-BF6E2EA5FA11}" type="pres">
      <dgm:prSet presAssocID="{4082CDD1-62C4-4B75-9904-5AC08ECA4507}" presName="FourConn_1-2" presStyleLbl="fgAccFollowNode1" presStyleIdx="0" presStyleCnt="3">
        <dgm:presLayoutVars>
          <dgm:bulletEnabled val="1"/>
        </dgm:presLayoutVars>
      </dgm:prSet>
      <dgm:spPr/>
    </dgm:pt>
    <dgm:pt modelId="{A5A90455-78AC-D445-8402-84EE9CBF5060}" type="pres">
      <dgm:prSet presAssocID="{4082CDD1-62C4-4B75-9904-5AC08ECA4507}" presName="FourConn_2-3" presStyleLbl="fgAccFollowNode1" presStyleIdx="1" presStyleCnt="3">
        <dgm:presLayoutVars>
          <dgm:bulletEnabled val="1"/>
        </dgm:presLayoutVars>
      </dgm:prSet>
      <dgm:spPr/>
    </dgm:pt>
    <dgm:pt modelId="{2A5455CC-E822-8B4A-BF40-29A4EF87CD72}" type="pres">
      <dgm:prSet presAssocID="{4082CDD1-62C4-4B75-9904-5AC08ECA4507}" presName="FourConn_3-4" presStyleLbl="fgAccFollowNode1" presStyleIdx="2" presStyleCnt="3">
        <dgm:presLayoutVars>
          <dgm:bulletEnabled val="1"/>
        </dgm:presLayoutVars>
      </dgm:prSet>
      <dgm:spPr/>
    </dgm:pt>
    <dgm:pt modelId="{F8E6C484-B550-1844-A93A-8836A2674E39}" type="pres">
      <dgm:prSet presAssocID="{4082CDD1-62C4-4B75-9904-5AC08ECA4507}" presName="FourNodes_1_text" presStyleLbl="node1" presStyleIdx="3" presStyleCnt="4">
        <dgm:presLayoutVars>
          <dgm:bulletEnabled val="1"/>
        </dgm:presLayoutVars>
      </dgm:prSet>
      <dgm:spPr/>
    </dgm:pt>
    <dgm:pt modelId="{CC83C181-9958-5E43-AEBF-21D838C28619}" type="pres">
      <dgm:prSet presAssocID="{4082CDD1-62C4-4B75-9904-5AC08ECA4507}" presName="FourNodes_2_text" presStyleLbl="node1" presStyleIdx="3" presStyleCnt="4">
        <dgm:presLayoutVars>
          <dgm:bulletEnabled val="1"/>
        </dgm:presLayoutVars>
      </dgm:prSet>
      <dgm:spPr/>
    </dgm:pt>
    <dgm:pt modelId="{BB7E5B11-7138-534E-AD30-640A8783BB91}" type="pres">
      <dgm:prSet presAssocID="{4082CDD1-62C4-4B75-9904-5AC08ECA4507}" presName="FourNodes_3_text" presStyleLbl="node1" presStyleIdx="3" presStyleCnt="4">
        <dgm:presLayoutVars>
          <dgm:bulletEnabled val="1"/>
        </dgm:presLayoutVars>
      </dgm:prSet>
      <dgm:spPr/>
    </dgm:pt>
    <dgm:pt modelId="{3199A828-888D-D246-8288-D247B1776F0A}" type="pres">
      <dgm:prSet presAssocID="{4082CDD1-62C4-4B75-9904-5AC08ECA450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8407006-C29E-3548-9B23-D752996D425E}" type="presOf" srcId="{4082CDD1-62C4-4B75-9904-5AC08ECA4507}" destId="{CFACB630-AEC2-1543-8BDC-4D179F232F5D}" srcOrd="0" destOrd="0" presId="urn:microsoft.com/office/officeart/2005/8/layout/vProcess5"/>
    <dgm:cxn modelId="{AD1F4C30-0410-2A40-8428-2203C244AF31}" srcId="{4082CDD1-62C4-4B75-9904-5AC08ECA4507}" destId="{1CDA60BE-BFFB-2E46-9751-6548944CB09D}" srcOrd="1" destOrd="0" parTransId="{97812101-BCDB-7F48-9483-DEDE7552C0F5}" sibTransId="{10DDBB94-CF7E-7F42-A603-762F042053D4}"/>
    <dgm:cxn modelId="{06AD083D-0258-D44C-8375-54B5A5F0F013}" type="presOf" srcId="{E1C47DC1-12D6-804D-A5A2-A2207B7C42B2}" destId="{6D699BF6-9A27-264A-A0DB-B61DA9196854}" srcOrd="0" destOrd="0" presId="urn:microsoft.com/office/officeart/2005/8/layout/vProcess5"/>
    <dgm:cxn modelId="{0C09F649-B78D-3E42-96C4-114A7973A580}" srcId="{4082CDD1-62C4-4B75-9904-5AC08ECA4507}" destId="{240D4DA1-0C3E-D44A-ADB7-3930EBA1BCA6}" srcOrd="2" destOrd="0" parTransId="{2CB4A65B-CB0A-5B4D-8C68-141CE68D392A}" sibTransId="{7AAB5E83-5966-2C42-AF38-CA8E5C35918F}"/>
    <dgm:cxn modelId="{686F704F-54DC-334C-9D92-E043D105BF8F}" type="presOf" srcId="{1CDA60BE-BFFB-2E46-9751-6548944CB09D}" destId="{A29E4FEC-8003-2D41-975E-25DED5974BFF}" srcOrd="0" destOrd="0" presId="urn:microsoft.com/office/officeart/2005/8/layout/vProcess5"/>
    <dgm:cxn modelId="{F4290C58-B79A-A24F-A48E-4FD123C55C05}" type="presOf" srcId="{E1C47DC1-12D6-804D-A5A2-A2207B7C42B2}" destId="{3199A828-888D-D246-8288-D247B1776F0A}" srcOrd="1" destOrd="0" presId="urn:microsoft.com/office/officeart/2005/8/layout/vProcess5"/>
    <dgm:cxn modelId="{56409B71-CC4F-B048-9A80-F265E8C4F1D7}" type="presOf" srcId="{1CDA60BE-BFFB-2E46-9751-6548944CB09D}" destId="{CC83C181-9958-5E43-AEBF-21D838C28619}" srcOrd="1" destOrd="0" presId="urn:microsoft.com/office/officeart/2005/8/layout/vProcess5"/>
    <dgm:cxn modelId="{76E2C475-5AF1-2E4F-A937-5583DA77C8C4}" type="presOf" srcId="{29A4CC4A-5C50-4444-B385-40E431A77EF0}" destId="{F8E6C484-B550-1844-A93A-8836A2674E39}" srcOrd="1" destOrd="0" presId="urn:microsoft.com/office/officeart/2005/8/layout/vProcess5"/>
    <dgm:cxn modelId="{96F03196-06EA-8A43-B562-9E0103A0A3D1}" type="presOf" srcId="{240D4DA1-0C3E-D44A-ADB7-3930EBA1BCA6}" destId="{BB7E5B11-7138-534E-AD30-640A8783BB91}" srcOrd="1" destOrd="0" presId="urn:microsoft.com/office/officeart/2005/8/layout/vProcess5"/>
    <dgm:cxn modelId="{3CC0429B-53B4-7541-A793-7BFF7B14DB93}" type="presOf" srcId="{29A4CC4A-5C50-4444-B385-40E431A77EF0}" destId="{AF641161-5E9A-4D4E-BE9F-33BE51EB02A9}" srcOrd="0" destOrd="0" presId="urn:microsoft.com/office/officeart/2005/8/layout/vProcess5"/>
    <dgm:cxn modelId="{597CD09B-2247-D041-95BD-D3C1BA299ED3}" type="presOf" srcId="{5B1FA696-014F-5048-9A90-4E35B664383A}" destId="{94279364-A86F-5C4F-84DF-BF6E2EA5FA11}" srcOrd="0" destOrd="0" presId="urn:microsoft.com/office/officeart/2005/8/layout/vProcess5"/>
    <dgm:cxn modelId="{D3B42FA1-6718-4343-9693-210FC1D84C1C}" type="presOf" srcId="{240D4DA1-0C3E-D44A-ADB7-3930EBA1BCA6}" destId="{B414191C-F55F-7B47-88DB-15C2D93912DB}" srcOrd="0" destOrd="0" presId="urn:microsoft.com/office/officeart/2005/8/layout/vProcess5"/>
    <dgm:cxn modelId="{B5DB9AA8-11BF-1F4E-8EEC-9B6B6F6AF943}" type="presOf" srcId="{10DDBB94-CF7E-7F42-A603-762F042053D4}" destId="{A5A90455-78AC-D445-8402-84EE9CBF5060}" srcOrd="0" destOrd="0" presId="urn:microsoft.com/office/officeart/2005/8/layout/vProcess5"/>
    <dgm:cxn modelId="{43FE5CAF-CE8B-674E-90B5-C6944A4C4D27}" srcId="{4082CDD1-62C4-4B75-9904-5AC08ECA4507}" destId="{E1C47DC1-12D6-804D-A5A2-A2207B7C42B2}" srcOrd="3" destOrd="0" parTransId="{72D4DD56-B25F-B440-B3FA-F19373DCC3F4}" sibTransId="{4DC80BBE-87A2-A748-AEB0-73FB7E4E108E}"/>
    <dgm:cxn modelId="{47780FCF-ED8D-EB4D-B029-4AF99DCE1BFA}" srcId="{4082CDD1-62C4-4B75-9904-5AC08ECA4507}" destId="{29A4CC4A-5C50-4444-B385-40E431A77EF0}" srcOrd="0" destOrd="0" parTransId="{324C182F-CEDE-9C49-A1F8-B39E184DEDC7}" sibTransId="{5B1FA696-014F-5048-9A90-4E35B664383A}"/>
    <dgm:cxn modelId="{9880E2E9-3538-7745-84DC-F8AB6D8D0295}" type="presOf" srcId="{7AAB5E83-5966-2C42-AF38-CA8E5C35918F}" destId="{2A5455CC-E822-8B4A-BF40-29A4EF87CD72}" srcOrd="0" destOrd="0" presId="urn:microsoft.com/office/officeart/2005/8/layout/vProcess5"/>
    <dgm:cxn modelId="{A0F2EFE9-C565-E746-82AF-DD0B0AA22B4B}" type="presParOf" srcId="{CFACB630-AEC2-1543-8BDC-4D179F232F5D}" destId="{EFD58135-C1A9-9847-83B5-49002C892008}" srcOrd="0" destOrd="0" presId="urn:microsoft.com/office/officeart/2005/8/layout/vProcess5"/>
    <dgm:cxn modelId="{959D4C93-F338-0D41-8F42-CB1CAABA3927}" type="presParOf" srcId="{CFACB630-AEC2-1543-8BDC-4D179F232F5D}" destId="{AF641161-5E9A-4D4E-BE9F-33BE51EB02A9}" srcOrd="1" destOrd="0" presId="urn:microsoft.com/office/officeart/2005/8/layout/vProcess5"/>
    <dgm:cxn modelId="{84CAA0E7-FD4A-294A-B494-AC6F8813B0D0}" type="presParOf" srcId="{CFACB630-AEC2-1543-8BDC-4D179F232F5D}" destId="{A29E4FEC-8003-2D41-975E-25DED5974BFF}" srcOrd="2" destOrd="0" presId="urn:microsoft.com/office/officeart/2005/8/layout/vProcess5"/>
    <dgm:cxn modelId="{1A796133-138B-E346-A870-435941FC4A54}" type="presParOf" srcId="{CFACB630-AEC2-1543-8BDC-4D179F232F5D}" destId="{B414191C-F55F-7B47-88DB-15C2D93912DB}" srcOrd="3" destOrd="0" presId="urn:microsoft.com/office/officeart/2005/8/layout/vProcess5"/>
    <dgm:cxn modelId="{90F708E2-4B3E-D341-8CA4-597FE39F8FE9}" type="presParOf" srcId="{CFACB630-AEC2-1543-8BDC-4D179F232F5D}" destId="{6D699BF6-9A27-264A-A0DB-B61DA9196854}" srcOrd="4" destOrd="0" presId="urn:microsoft.com/office/officeart/2005/8/layout/vProcess5"/>
    <dgm:cxn modelId="{60D930C2-CD12-5F40-A07D-F33F72B9D465}" type="presParOf" srcId="{CFACB630-AEC2-1543-8BDC-4D179F232F5D}" destId="{94279364-A86F-5C4F-84DF-BF6E2EA5FA11}" srcOrd="5" destOrd="0" presId="urn:microsoft.com/office/officeart/2005/8/layout/vProcess5"/>
    <dgm:cxn modelId="{1666A786-5F52-2D42-8B9E-B33780E04102}" type="presParOf" srcId="{CFACB630-AEC2-1543-8BDC-4D179F232F5D}" destId="{A5A90455-78AC-D445-8402-84EE9CBF5060}" srcOrd="6" destOrd="0" presId="urn:microsoft.com/office/officeart/2005/8/layout/vProcess5"/>
    <dgm:cxn modelId="{67F8944F-C6B9-8840-BF3A-397A31CE789E}" type="presParOf" srcId="{CFACB630-AEC2-1543-8BDC-4D179F232F5D}" destId="{2A5455CC-E822-8B4A-BF40-29A4EF87CD72}" srcOrd="7" destOrd="0" presId="urn:microsoft.com/office/officeart/2005/8/layout/vProcess5"/>
    <dgm:cxn modelId="{BFCD3DED-F89D-0D4E-AEF3-3D2BA8786406}" type="presParOf" srcId="{CFACB630-AEC2-1543-8BDC-4D179F232F5D}" destId="{F8E6C484-B550-1844-A93A-8836A2674E39}" srcOrd="8" destOrd="0" presId="urn:microsoft.com/office/officeart/2005/8/layout/vProcess5"/>
    <dgm:cxn modelId="{C1273FFC-46CF-1744-B125-16522952489A}" type="presParOf" srcId="{CFACB630-AEC2-1543-8BDC-4D179F232F5D}" destId="{CC83C181-9958-5E43-AEBF-21D838C28619}" srcOrd="9" destOrd="0" presId="urn:microsoft.com/office/officeart/2005/8/layout/vProcess5"/>
    <dgm:cxn modelId="{2CFEADB5-DA62-7C4A-80E5-5DD837A8AAA6}" type="presParOf" srcId="{CFACB630-AEC2-1543-8BDC-4D179F232F5D}" destId="{BB7E5B11-7138-534E-AD30-640A8783BB91}" srcOrd="10" destOrd="0" presId="urn:microsoft.com/office/officeart/2005/8/layout/vProcess5"/>
    <dgm:cxn modelId="{88AE6981-44AD-5342-8A32-90A196CC65AB}" type="presParOf" srcId="{CFACB630-AEC2-1543-8BDC-4D179F232F5D}" destId="{3199A828-888D-D246-8288-D247B1776F0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96D91-1D0A-2043-BEFD-40B01E4F18CD}">
      <dsp:nvSpPr>
        <dsp:cNvPr id="0" name=""/>
        <dsp:cNvSpPr/>
      </dsp:nvSpPr>
      <dsp:spPr>
        <a:xfrm>
          <a:off x="0" y="23554"/>
          <a:ext cx="6790606" cy="5768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 Approachable.</a:t>
          </a:r>
          <a:endParaRPr lang="en-US" sz="1700" kern="1200"/>
        </a:p>
      </dsp:txBody>
      <dsp:txXfrm>
        <a:off x="28158" y="51712"/>
        <a:ext cx="6734290" cy="520494"/>
      </dsp:txXfrm>
    </dsp:sp>
    <dsp:sp modelId="{7FE84D1D-BDD7-6440-8FC7-B4D8D4A8DF6C}">
      <dsp:nvSpPr>
        <dsp:cNvPr id="0" name=""/>
        <dsp:cNvSpPr/>
      </dsp:nvSpPr>
      <dsp:spPr>
        <a:xfrm>
          <a:off x="0" y="649324"/>
          <a:ext cx="6790606" cy="576810"/>
        </a:xfrm>
        <a:prstGeom prst="roundRect">
          <a:avLst/>
        </a:prstGeom>
        <a:solidFill>
          <a:schemeClr val="accent5">
            <a:hueOff val="-3120063"/>
            <a:satOff val="4253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.Non-Judgemental.</a:t>
          </a:r>
          <a:endParaRPr lang="en-US" sz="1700" kern="1200"/>
        </a:p>
      </dsp:txBody>
      <dsp:txXfrm>
        <a:off x="28158" y="677482"/>
        <a:ext cx="6734290" cy="520494"/>
      </dsp:txXfrm>
    </dsp:sp>
    <dsp:sp modelId="{ACDEBEF9-2A0E-FB4E-B25B-0056B0D9EE76}">
      <dsp:nvSpPr>
        <dsp:cNvPr id="0" name=""/>
        <dsp:cNvSpPr/>
      </dsp:nvSpPr>
      <dsp:spPr>
        <a:xfrm>
          <a:off x="0" y="1275094"/>
          <a:ext cx="6790606" cy="576810"/>
        </a:xfrm>
        <a:prstGeom prst="roundRect">
          <a:avLst/>
        </a:prstGeom>
        <a:solidFill>
          <a:schemeClr val="accent5">
            <a:hueOff val="-6240126"/>
            <a:satOff val="8505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.Supportive.</a:t>
          </a:r>
          <a:endParaRPr lang="en-US" sz="1700" kern="1200"/>
        </a:p>
      </dsp:txBody>
      <dsp:txXfrm>
        <a:off x="28158" y="1303252"/>
        <a:ext cx="6734290" cy="520494"/>
      </dsp:txXfrm>
    </dsp:sp>
    <dsp:sp modelId="{F7520CFA-FD98-2744-BB1A-1FBDEE456686}">
      <dsp:nvSpPr>
        <dsp:cNvPr id="0" name=""/>
        <dsp:cNvSpPr/>
      </dsp:nvSpPr>
      <dsp:spPr>
        <a:xfrm>
          <a:off x="0" y="1900864"/>
          <a:ext cx="6790606" cy="576810"/>
        </a:xfrm>
        <a:prstGeom prst="roundRect">
          <a:avLst/>
        </a:prstGeom>
        <a:solidFill>
          <a:schemeClr val="accent5">
            <a:hueOff val="-9360190"/>
            <a:satOff val="12758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.Empathetic.</a:t>
          </a:r>
          <a:endParaRPr lang="en-US" sz="1700" kern="1200"/>
        </a:p>
      </dsp:txBody>
      <dsp:txXfrm>
        <a:off x="28158" y="1929022"/>
        <a:ext cx="6734290" cy="520494"/>
      </dsp:txXfrm>
    </dsp:sp>
    <dsp:sp modelId="{2D227AB5-7EAE-9D42-B50D-06F33A36307D}">
      <dsp:nvSpPr>
        <dsp:cNvPr id="0" name=""/>
        <dsp:cNvSpPr/>
      </dsp:nvSpPr>
      <dsp:spPr>
        <a:xfrm>
          <a:off x="0" y="2526634"/>
          <a:ext cx="6790606" cy="576810"/>
        </a:xfrm>
        <a:prstGeom prst="roundRect">
          <a:avLst/>
        </a:prstGeom>
        <a:solidFill>
          <a:schemeClr val="accent5">
            <a:hueOff val="-12480253"/>
            <a:satOff val="1701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.Good listening/ communication skills.</a:t>
          </a:r>
          <a:endParaRPr lang="en-US" sz="1700" kern="1200"/>
        </a:p>
      </dsp:txBody>
      <dsp:txXfrm>
        <a:off x="28158" y="2554792"/>
        <a:ext cx="6734290" cy="520494"/>
      </dsp:txXfrm>
    </dsp:sp>
    <dsp:sp modelId="{D8D9F3B5-CA12-194D-9913-C67C84062376}">
      <dsp:nvSpPr>
        <dsp:cNvPr id="0" name=""/>
        <dsp:cNvSpPr/>
      </dsp:nvSpPr>
      <dsp:spPr>
        <a:xfrm>
          <a:off x="0" y="3152404"/>
          <a:ext cx="6790606" cy="576810"/>
        </a:xfrm>
        <a:prstGeom prst="roundRect">
          <a:avLst/>
        </a:prstGeom>
        <a:solidFill>
          <a:schemeClr val="accent5">
            <a:hueOff val="-15600315"/>
            <a:satOff val="21263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.Be informed.</a:t>
          </a:r>
          <a:endParaRPr lang="en-US" sz="1700" kern="1200"/>
        </a:p>
      </dsp:txBody>
      <dsp:txXfrm>
        <a:off x="28158" y="3180562"/>
        <a:ext cx="6734290" cy="520494"/>
      </dsp:txXfrm>
    </dsp:sp>
    <dsp:sp modelId="{465518CE-57F9-C546-8D98-DE5256FD3AC8}">
      <dsp:nvSpPr>
        <dsp:cNvPr id="0" name=""/>
        <dsp:cNvSpPr/>
      </dsp:nvSpPr>
      <dsp:spPr>
        <a:xfrm>
          <a:off x="0" y="3778174"/>
          <a:ext cx="6790606" cy="576810"/>
        </a:xfrm>
        <a:prstGeom prst="roundRect">
          <a:avLst/>
        </a:prstGeom>
        <a:solidFill>
          <a:schemeClr val="accent5">
            <a:hueOff val="-18720379"/>
            <a:satOff val="25516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.Patience.</a:t>
          </a:r>
          <a:endParaRPr lang="en-US" sz="1700" kern="1200"/>
        </a:p>
      </dsp:txBody>
      <dsp:txXfrm>
        <a:off x="28158" y="3806332"/>
        <a:ext cx="6734290" cy="5204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41161-5E9A-4D4E-BE9F-33BE51EB02A9}">
      <dsp:nvSpPr>
        <dsp:cNvPr id="0" name=""/>
        <dsp:cNvSpPr/>
      </dsp:nvSpPr>
      <dsp:spPr>
        <a:xfrm>
          <a:off x="0" y="0"/>
          <a:ext cx="5417507" cy="9023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Arts and Crafts.</a:t>
          </a:r>
        </a:p>
      </dsp:txBody>
      <dsp:txXfrm>
        <a:off x="26429" y="26429"/>
        <a:ext cx="4367531" cy="849510"/>
      </dsp:txXfrm>
    </dsp:sp>
    <dsp:sp modelId="{A29E4FEC-8003-2D41-975E-25DED5974BFF}">
      <dsp:nvSpPr>
        <dsp:cNvPr id="0" name=""/>
        <dsp:cNvSpPr/>
      </dsp:nvSpPr>
      <dsp:spPr>
        <a:xfrm>
          <a:off x="453716" y="1066436"/>
          <a:ext cx="5417507" cy="902368"/>
        </a:xfrm>
        <a:prstGeom prst="roundRect">
          <a:avLst>
            <a:gd name="adj" fmla="val 10000"/>
          </a:avLst>
        </a:prstGeom>
        <a:solidFill>
          <a:schemeClr val="accent5">
            <a:hueOff val="-6240126"/>
            <a:satOff val="8505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Healthy Eating.</a:t>
          </a:r>
        </a:p>
      </dsp:txBody>
      <dsp:txXfrm>
        <a:off x="480145" y="1092865"/>
        <a:ext cx="4324393" cy="849510"/>
      </dsp:txXfrm>
    </dsp:sp>
    <dsp:sp modelId="{B414191C-F55F-7B47-88DB-15C2D93912DB}">
      <dsp:nvSpPr>
        <dsp:cNvPr id="0" name=""/>
        <dsp:cNvSpPr/>
      </dsp:nvSpPr>
      <dsp:spPr>
        <a:xfrm>
          <a:off x="900660" y="2132872"/>
          <a:ext cx="5417507" cy="902368"/>
        </a:xfrm>
        <a:prstGeom prst="roundRect">
          <a:avLst>
            <a:gd name="adj" fmla="val 10000"/>
          </a:avLst>
        </a:prstGeom>
        <a:solidFill>
          <a:schemeClr val="accent5">
            <a:hueOff val="-12480253"/>
            <a:satOff val="1701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Sports.</a:t>
          </a:r>
        </a:p>
      </dsp:txBody>
      <dsp:txXfrm>
        <a:off x="927089" y="2159301"/>
        <a:ext cx="4331165" cy="849510"/>
      </dsp:txXfrm>
    </dsp:sp>
    <dsp:sp modelId="{6D699BF6-9A27-264A-A0DB-B61DA9196854}">
      <dsp:nvSpPr>
        <dsp:cNvPr id="0" name=""/>
        <dsp:cNvSpPr/>
      </dsp:nvSpPr>
      <dsp:spPr>
        <a:xfrm>
          <a:off x="1354376" y="3199308"/>
          <a:ext cx="5417507" cy="902368"/>
        </a:xfrm>
        <a:prstGeom prst="roundRect">
          <a:avLst>
            <a:gd name="adj" fmla="val 10000"/>
          </a:avLst>
        </a:prstGeom>
        <a:solidFill>
          <a:schemeClr val="accent5">
            <a:hueOff val="-18720379"/>
            <a:satOff val="25516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Games.</a:t>
          </a:r>
        </a:p>
      </dsp:txBody>
      <dsp:txXfrm>
        <a:off x="1380805" y="3225737"/>
        <a:ext cx="4324393" cy="849510"/>
      </dsp:txXfrm>
    </dsp:sp>
    <dsp:sp modelId="{94279364-A86F-5C4F-84DF-BF6E2EA5FA11}">
      <dsp:nvSpPr>
        <dsp:cNvPr id="0" name=""/>
        <dsp:cNvSpPr/>
      </dsp:nvSpPr>
      <dsp:spPr>
        <a:xfrm>
          <a:off x="4830967" y="691132"/>
          <a:ext cx="586539" cy="58653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4962938" y="691132"/>
        <a:ext cx="322597" cy="441371"/>
      </dsp:txXfrm>
    </dsp:sp>
    <dsp:sp modelId="{A5A90455-78AC-D445-8402-84EE9CBF5060}">
      <dsp:nvSpPr>
        <dsp:cNvPr id="0" name=""/>
        <dsp:cNvSpPr/>
      </dsp:nvSpPr>
      <dsp:spPr>
        <a:xfrm>
          <a:off x="5284683" y="1757568"/>
          <a:ext cx="586539" cy="58653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9446924"/>
            <a:satOff val="10405"/>
            <a:lumOff val="-71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416654" y="1757568"/>
        <a:ext cx="322597" cy="441371"/>
      </dsp:txXfrm>
    </dsp:sp>
    <dsp:sp modelId="{2A5455CC-E822-8B4A-BF40-29A4EF87CD72}">
      <dsp:nvSpPr>
        <dsp:cNvPr id="0" name=""/>
        <dsp:cNvSpPr/>
      </dsp:nvSpPr>
      <dsp:spPr>
        <a:xfrm>
          <a:off x="5731627" y="2824004"/>
          <a:ext cx="586539" cy="58653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8893848"/>
            <a:satOff val="20809"/>
            <a:lumOff val="-143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863598" y="2824004"/>
        <a:ext cx="322597" cy="441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1294F-FD70-3444-8EBE-97ACBEC64180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8A588-3DD9-4341-A08A-6260A0B50A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9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902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31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773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801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9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046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57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54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802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462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388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31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collegesuccess-2/chapter/mental-health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0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95508"/>
            <a:ext cx="7582419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73DD4-38E5-38C5-06B5-97FA7D6E20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589" y="1709530"/>
            <a:ext cx="5837464" cy="3311479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tx2"/>
                </a:solidFill>
              </a:rPr>
              <a:t>Rachel Jones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268DB-E2F2-4550-0ACD-80EEAF49B5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021008"/>
            <a:ext cx="5834053" cy="958441"/>
          </a:xfrm>
        </p:spPr>
        <p:txBody>
          <a:bodyPr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500">
                <a:solidFill>
                  <a:schemeClr val="tx2"/>
                </a:solidFill>
              </a:rPr>
              <a:t>2308282</a:t>
            </a:r>
          </a:p>
          <a:p>
            <a:pPr>
              <a:lnSpc>
                <a:spcPct val="140000"/>
              </a:lnSpc>
            </a:pPr>
            <a:r>
              <a:rPr lang="en-US" sz="1500">
                <a:solidFill>
                  <a:schemeClr val="tx2"/>
                </a:solidFill>
              </a:rPr>
              <a:t>ECYW4004</a:t>
            </a:r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86A082BE-3B8A-5E97-E8CF-27BC93FD4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78" b="4851"/>
          <a:stretch/>
        </p:blipFill>
        <p:spPr>
          <a:xfrm>
            <a:off x="8057478" y="2580522"/>
            <a:ext cx="3638888" cy="2046865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477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0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95508"/>
            <a:ext cx="7582419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73DD4-38E5-38C5-06B5-97FA7D6E20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194" y="1549986"/>
            <a:ext cx="5837464" cy="3311479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POSITIVE Relationships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E268DB-E2F2-4550-0ACD-80EEAF49B5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021008"/>
            <a:ext cx="5834053" cy="958441"/>
          </a:xfrm>
        </p:spPr>
        <p:txBody>
          <a:bodyPr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500" dirty="0">
                <a:solidFill>
                  <a:schemeClr val="tx2"/>
                </a:solidFill>
              </a:rPr>
              <a:t>With young people.</a:t>
            </a:r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86A082BE-3B8A-5E97-E8CF-27BC93FD4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78" b="4851"/>
          <a:stretch/>
        </p:blipFill>
        <p:spPr>
          <a:xfrm>
            <a:off x="8057478" y="2580522"/>
            <a:ext cx="3638888" cy="2046865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546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1757-3FC2-B08D-0B13-380D08F2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”Youth work starts at whatever point young people are in their lives”</a:t>
            </a:r>
            <a:br>
              <a:rPr lang="en-US" dirty="0"/>
            </a:br>
            <a:r>
              <a:rPr lang="en-US" dirty="0"/>
              <a:t> </a:t>
            </a:r>
            <a:r>
              <a:rPr lang="en-US" sz="2000" dirty="0">
                <a:latin typeface="Arial" panose="020B0604020202020204" pitchFamily="34" charset="0"/>
              </a:rPr>
              <a:t>(Youthwork Wales(2019)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7F20D-6B08-80EF-6456-E1CC1447A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Active participation.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Voluntary engagement.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Meaningful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Development of skills/educative outcomes/opportunities.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Inclusion/Equality.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Wellbeing/Mental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Safegaurding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5240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8C1757-3FC2-B08D-0B13-380D08F2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1858057"/>
            <a:ext cx="3119717" cy="430600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Skills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”</a:t>
            </a:r>
            <a:r>
              <a:rPr lang="en-US" sz="2200" dirty="0">
                <a:solidFill>
                  <a:schemeClr val="bg1"/>
                </a:solidFill>
              </a:rPr>
              <a:t>Puddle Jump”</a:t>
            </a:r>
            <a:br>
              <a:rPr lang="en-US" sz="2200" dirty="0">
                <a:solidFill>
                  <a:schemeClr val="bg1"/>
                </a:solidFill>
              </a:rPr>
            </a:br>
            <a:r>
              <a:rPr lang="en-US" sz="2200" dirty="0">
                <a:solidFill>
                  <a:schemeClr val="bg1"/>
                </a:solidFill>
              </a:rPr>
              <a:t>(Slade, 2024).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9B012696-B8F9-A798-4FF6-61F232AF13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950911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7475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1757-3FC2-B08D-0B13-380D08F2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”Youth Work engages and recognises young people as partners “</a:t>
            </a:r>
            <a:br>
              <a:rPr lang="en-US" sz="2200" dirty="0"/>
            </a:br>
            <a:r>
              <a:rPr lang="en-US" sz="2200" dirty="0"/>
              <a:t>(</a:t>
            </a:r>
            <a:r>
              <a:rPr lang="en-US" sz="2200" dirty="0" err="1"/>
              <a:t>Cld</a:t>
            </a:r>
            <a:r>
              <a:rPr lang="en-US" sz="2200" dirty="0"/>
              <a:t> Standards Council Scotland,(2019).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7F20D-6B08-80EF-6456-E1CC1447A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•Use appropriate forms and styles of communication suited to the needs and abilities of young people.</a:t>
            </a:r>
          </a:p>
          <a:p>
            <a:endParaRPr lang="en-US" dirty="0"/>
          </a:p>
          <a:p>
            <a:r>
              <a:rPr lang="en-US" dirty="0"/>
              <a:t>•Model </a:t>
            </a:r>
            <a:r>
              <a:rPr lang="en-US" dirty="0" err="1"/>
              <a:t>behaviour</a:t>
            </a:r>
            <a:r>
              <a:rPr lang="en-US" dirty="0"/>
              <a:t> which shows respect, helpfulness and cooperation.</a:t>
            </a:r>
          </a:p>
          <a:p>
            <a:endParaRPr lang="en-US" dirty="0"/>
          </a:p>
          <a:p>
            <a:r>
              <a:rPr lang="en-US" dirty="0"/>
              <a:t>•Treat young people with respect.</a:t>
            </a:r>
          </a:p>
          <a:p>
            <a:endParaRPr lang="en-US" dirty="0"/>
          </a:p>
          <a:p>
            <a:r>
              <a:rPr lang="en-US" dirty="0"/>
              <a:t>•Reflection/personal growth/self care.</a:t>
            </a:r>
          </a:p>
          <a:p>
            <a:r>
              <a:rPr lang="en-US" dirty="0"/>
              <a:t>(</a:t>
            </a:r>
            <a:r>
              <a:rPr lang="en-US" dirty="0" err="1"/>
              <a:t>cld</a:t>
            </a:r>
            <a:r>
              <a:rPr lang="en-US" dirty="0"/>
              <a:t> standards council Scotland,(2019).</a:t>
            </a:r>
          </a:p>
        </p:txBody>
      </p:sp>
    </p:spTree>
    <p:extLst>
      <p:ext uri="{BB962C8B-B14F-4D97-AF65-F5344CB8AC3E}">
        <p14:creationId xmlns:p14="http://schemas.microsoft.com/office/powerpoint/2010/main" val="3020591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81D5-B456-E39B-D2B3-AD7D7487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000" dirty="0"/>
              <a:t>”Adolescence presents many challenges throughout a young person’s development through the period of adolescence with each unique to the individual young person”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(Gerald, Gerald, Yin Foo,(2016).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0FDCE-EF0D-3A7A-E339-3B49DF9BC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6137" y="830251"/>
            <a:ext cx="7175863" cy="5197498"/>
          </a:xfrm>
        </p:spPr>
        <p:txBody>
          <a:bodyPr>
            <a:normAutofit/>
          </a:bodyPr>
          <a:lstStyle/>
          <a:p>
            <a:r>
              <a:rPr lang="en-US" sz="2000" dirty="0"/>
              <a:t>• Home life.</a:t>
            </a:r>
          </a:p>
          <a:p>
            <a:r>
              <a:rPr lang="en-US" sz="2000" dirty="0"/>
              <a:t>•Social groups, bullying /peer pressure/ Risky </a:t>
            </a:r>
            <a:r>
              <a:rPr lang="en-US" sz="2000" dirty="0" err="1"/>
              <a:t>behaviour</a:t>
            </a:r>
            <a:r>
              <a:rPr lang="en-US" sz="2000" dirty="0"/>
              <a:t>.</a:t>
            </a:r>
          </a:p>
          <a:p>
            <a:r>
              <a:rPr lang="en-US" sz="2000" dirty="0"/>
              <a:t>•Brain development.</a:t>
            </a:r>
          </a:p>
          <a:p>
            <a:r>
              <a:rPr lang="en-US" sz="2000" dirty="0"/>
              <a:t>•Social media.</a:t>
            </a:r>
          </a:p>
          <a:p>
            <a:r>
              <a:rPr lang="en-US" sz="2000" dirty="0"/>
              <a:t>•School.</a:t>
            </a:r>
          </a:p>
          <a:p>
            <a:r>
              <a:rPr lang="en-US" sz="2000" dirty="0"/>
              <a:t>•Mental Health.</a:t>
            </a:r>
          </a:p>
          <a:p>
            <a:r>
              <a:rPr lang="en-US" sz="2000" dirty="0"/>
              <a:t>(NHS Wales,(2022).</a:t>
            </a:r>
          </a:p>
        </p:txBody>
      </p:sp>
    </p:spTree>
    <p:extLst>
      <p:ext uri="{BB962C8B-B14F-4D97-AF65-F5344CB8AC3E}">
        <p14:creationId xmlns:p14="http://schemas.microsoft.com/office/powerpoint/2010/main" val="2401893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Content Placeholder 9" descr="A silhouette of a person's head with tags on it&#10;&#10;Description automatically generated">
            <a:extLst>
              <a:ext uri="{FF2B5EF4-FFF2-40B4-BE49-F238E27FC236}">
                <a16:creationId xmlns:a16="http://schemas.microsoft.com/office/drawing/2014/main" id="{08BB4E67-F05F-D605-7B3F-54591A07A0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5000"/>
          <a:stretch/>
        </p:blipFill>
        <p:spPr>
          <a:xfrm>
            <a:off x="643466" y="1301607"/>
            <a:ext cx="6216561" cy="3496815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DB429-987F-3671-6504-EECEBF585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9743" y="1791943"/>
            <a:ext cx="3808791" cy="2600443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1200" b="0" cap="all" dirty="0">
                <a:solidFill>
                  <a:schemeClr val="tx2"/>
                </a:solidFill>
              </a:rPr>
              <a:t>“young people today grow up in a complex context, surrounded by diverse social, local and global issues, in vast diverse settings and surroundings which all directly or indirectly impact and shape a young person’s life experiences”</a:t>
            </a:r>
            <a:br>
              <a:rPr lang="en-US" sz="1200" b="0" cap="all" dirty="0">
                <a:solidFill>
                  <a:schemeClr val="tx2"/>
                </a:solidFill>
              </a:rPr>
            </a:br>
            <a:br>
              <a:rPr lang="en-US" sz="1200" b="0" cap="all" dirty="0">
                <a:solidFill>
                  <a:schemeClr val="tx2"/>
                </a:solidFill>
              </a:rPr>
            </a:br>
            <a:r>
              <a:rPr lang="en-US" sz="1200" b="0" cap="all" dirty="0">
                <a:solidFill>
                  <a:schemeClr val="tx2"/>
                </a:solidFill>
              </a:rPr>
              <a:t>(G</a:t>
            </a:r>
            <a:r>
              <a:rPr lang="en-US" sz="1200" b="0" cap="all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erald ,Gerald,  yin foo,2016).</a:t>
            </a:r>
            <a:endParaRPr lang="en-US" sz="1200" b="0" cap="all" dirty="0">
              <a:solidFill>
                <a:schemeClr val="tx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2165EB-9399-D818-E00E-0E2846083A10}"/>
              </a:ext>
            </a:extLst>
          </p:cNvPr>
          <p:cNvSpPr txBox="1"/>
          <p:nvPr/>
        </p:nvSpPr>
        <p:spPr>
          <a:xfrm>
            <a:off x="1640115" y="6208413"/>
            <a:ext cx="3419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(Picture by Power point Design).</a:t>
            </a:r>
          </a:p>
        </p:txBody>
      </p:sp>
    </p:spTree>
    <p:extLst>
      <p:ext uri="{BB962C8B-B14F-4D97-AF65-F5344CB8AC3E}">
        <p14:creationId xmlns:p14="http://schemas.microsoft.com/office/powerpoint/2010/main" val="3873469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EE865D-5A59-4DD1-A94D-A8DBE4A9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465BEC9-9A64-4330-A094-2323D0EE1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891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1DA58A-A755-4FCE-9BED-1E4AD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146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olorful circles with white text&#10;&#10;Description automatically generated">
            <a:extLst>
              <a:ext uri="{FF2B5EF4-FFF2-40B4-BE49-F238E27FC236}">
                <a16:creationId xmlns:a16="http://schemas.microsoft.com/office/drawing/2014/main" id="{DFEA44E5-FE4C-BB5A-1001-83CE2A996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1060" y="1300913"/>
            <a:ext cx="6809880" cy="425617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E23EFB5-5855-497F-AC57-6C194148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8455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14EFBA-DEC5-4782-9B45-CEF1661DB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21586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3BEA32-31F3-CE63-14E9-FE45CF1C6F81}"/>
              </a:ext>
            </a:extLst>
          </p:cNvPr>
          <p:cNvSpPr txBox="1"/>
          <p:nvPr/>
        </p:nvSpPr>
        <p:spPr>
          <a:xfrm>
            <a:off x="3291840" y="6248559"/>
            <a:ext cx="4781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Bounce Together)</a:t>
            </a:r>
          </a:p>
        </p:txBody>
      </p:sp>
    </p:spTree>
    <p:extLst>
      <p:ext uri="{BB962C8B-B14F-4D97-AF65-F5344CB8AC3E}">
        <p14:creationId xmlns:p14="http://schemas.microsoft.com/office/powerpoint/2010/main" val="742344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 descr="Plant growing in a concrete crack">
            <a:extLst>
              <a:ext uri="{FF2B5EF4-FFF2-40B4-BE49-F238E27FC236}">
                <a16:creationId xmlns:a16="http://schemas.microsoft.com/office/drawing/2014/main" id="{1A0A530C-35B9-3D41-5C60-5FB8EA7B1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77" r="25110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BB232-B699-79AE-3668-BBC8A3B8E18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882101" y="2146851"/>
            <a:ext cx="6666980" cy="2658269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15000"/>
              </a:lnSpc>
            </a:pPr>
            <a:r>
              <a:rPr lang="en-US" sz="2000" b="0" cap="all" dirty="0"/>
              <a:t>“Enable young people to develop holistically, working with them to facilitate their personal, social and educational development can also include physical, political and spiritual development”</a:t>
            </a:r>
            <a:br>
              <a:rPr lang="en-US" sz="2000" b="0" cap="all" dirty="0"/>
            </a:br>
            <a:br>
              <a:rPr lang="en-US" sz="2000" b="0" cap="all" dirty="0"/>
            </a:br>
            <a:r>
              <a:rPr lang="en-US" sz="1600" b="0" cap="all" dirty="0"/>
              <a:t>(</a:t>
            </a:r>
            <a:r>
              <a:rPr lang="en-US" sz="1600" b="0" cap="all" dirty="0" err="1"/>
              <a:t>Cld</a:t>
            </a:r>
            <a:r>
              <a:rPr lang="en-US" sz="1600" b="0" cap="all" dirty="0"/>
              <a:t> standards council Scotland, (2019).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94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7235" y="758246"/>
            <a:ext cx="4658480" cy="538631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60C0F7-61A6-4E64-A77E-AFBD8112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84060" y="0"/>
            <a:ext cx="7507940" cy="7652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46CF4-79FC-5D05-9FE1-C953D3B5F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622" y="1702677"/>
            <a:ext cx="3623326" cy="3629302"/>
          </a:xfrm>
        </p:spPr>
        <p:txBody>
          <a:bodyPr anchor="t">
            <a:normAutofit/>
          </a:bodyPr>
          <a:lstStyle/>
          <a:p>
            <a:r>
              <a:rPr lang="en-US" dirty="0"/>
              <a:t>• Authoritarian.</a:t>
            </a:r>
          </a:p>
          <a:p>
            <a:endParaRPr lang="en-US" dirty="0"/>
          </a:p>
          <a:p>
            <a:r>
              <a:rPr lang="en-US" dirty="0"/>
              <a:t>•Co-operative.</a:t>
            </a:r>
          </a:p>
          <a:p>
            <a:endParaRPr lang="en-US" dirty="0"/>
          </a:p>
          <a:p>
            <a:r>
              <a:rPr lang="en-US" dirty="0"/>
              <a:t>•Autonomous.</a:t>
            </a:r>
          </a:p>
          <a:p>
            <a:endParaRPr lang="en-US" dirty="0"/>
          </a:p>
          <a:p>
            <a:r>
              <a:rPr lang="en-US" dirty="0"/>
              <a:t>Heron(1989).</a:t>
            </a:r>
          </a:p>
        </p:txBody>
      </p:sp>
      <p:pic>
        <p:nvPicPr>
          <p:cNvPr id="5" name="Picture 4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4DEA2F0A-4B78-DF0D-8F94-789389A9A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8233" y="1295962"/>
            <a:ext cx="4455432" cy="426607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6" y="6144564"/>
            <a:ext cx="4656246" cy="7134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122" y="6167615"/>
            <a:ext cx="747382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624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71343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C24790-AD2B-F1D0-ECCE-216798792FD1}"/>
              </a:ext>
            </a:extLst>
          </p:cNvPr>
          <p:cNvSpPr txBox="1"/>
          <p:nvPr/>
        </p:nvSpPr>
        <p:spPr>
          <a:xfrm>
            <a:off x="6952593" y="6339482"/>
            <a:ext cx="3721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Tuckman Theory </a:t>
            </a:r>
            <a:r>
              <a:rPr lang="en-US" sz="1000" dirty="0"/>
              <a:t>image by Patterson ,D. (2022).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412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1757-3FC2-B08D-0B13-380D08F2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dirty="0"/>
            </a:br>
            <a:r>
              <a:rPr lang="en-US" dirty="0"/>
              <a:t>“The core of youth work is education”</a:t>
            </a:r>
            <a:br>
              <a:rPr lang="en-US" dirty="0"/>
            </a:br>
            <a:r>
              <a:rPr lang="en-US" sz="1300" dirty="0"/>
              <a:t>(National youth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7F20D-6B08-80EF-6456-E1CC1447A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“Youth Work complements formal education, promoting their access to learning opportunities which enable them to fulfil their potential and become positive integrated members of community”  </a:t>
            </a:r>
          </a:p>
          <a:p>
            <a:r>
              <a:rPr lang="en-US" dirty="0"/>
              <a:t>(</a:t>
            </a:r>
            <a:r>
              <a:rPr lang="en-US" dirty="0" err="1"/>
              <a:t>Cld</a:t>
            </a:r>
            <a:r>
              <a:rPr lang="en-US" dirty="0"/>
              <a:t> Standards Council Scotland,(2019).</a:t>
            </a:r>
          </a:p>
        </p:txBody>
      </p:sp>
    </p:spTree>
    <p:extLst>
      <p:ext uri="{BB962C8B-B14F-4D97-AF65-F5344CB8AC3E}">
        <p14:creationId xmlns:p14="http://schemas.microsoft.com/office/powerpoint/2010/main" val="3417882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DB426D6-FD66-4A48-A6EB-235CF408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9873" y="-10597"/>
            <a:ext cx="4067173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5047" y="717163"/>
            <a:ext cx="8068913" cy="545045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C509E6C1-B33E-49E8-8D77-7D2A9B49E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9872" y="717163"/>
            <a:ext cx="4059075" cy="53922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8C1757-3FC2-B08D-0B13-380D08F2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6984" y="1030414"/>
            <a:ext cx="3031550" cy="4394440"/>
          </a:xfrm>
        </p:spPr>
        <p:txBody>
          <a:bodyPr>
            <a:normAutofit fontScale="90000"/>
          </a:bodyPr>
          <a:lstStyle/>
          <a:p>
            <a:pPr>
              <a:lnSpc>
                <a:spcPct val="140000"/>
              </a:lnSpc>
            </a:pPr>
            <a:r>
              <a:rPr lang="en-US" sz="2000" dirty="0">
                <a:solidFill>
                  <a:srgbClr val="FFFFFF"/>
                </a:solidFill>
              </a:rPr>
              <a:t>• Active participation.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• Wider skills development.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• Enhanced emotional competence.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r>
              <a:rPr lang="en-US" sz="1500" dirty="0">
                <a:solidFill>
                  <a:srgbClr val="FFFFFF"/>
                </a:solidFill>
              </a:rPr>
              <a:t>(wag,2007)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67615"/>
            <a:ext cx="8063866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891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D0687CC-D1D8-44B2-9573-CC65510EC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32924" y="6134669"/>
            <a:ext cx="4059075" cy="72333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9B012696-B8F9-A798-4FF6-61F232AF13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1109451"/>
              </p:ext>
            </p:extLst>
          </p:nvPr>
        </p:nvGraphicFramePr>
        <p:xfrm>
          <a:off x="643467" y="1375554"/>
          <a:ext cx="6771884" cy="41016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8292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 descr="Abstract blurred public library with bookshelves">
            <a:extLst>
              <a:ext uri="{FF2B5EF4-FFF2-40B4-BE49-F238E27FC236}">
                <a16:creationId xmlns:a16="http://schemas.microsoft.com/office/drawing/2014/main" id="{CD61C568-05E1-9125-FD0B-748A4ED139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0" b="14420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1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820CD-1F78-3AFA-CECB-EBCB0CFDA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9237" y="863600"/>
            <a:ext cx="6007100" cy="3366494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15000"/>
              </a:lnSpc>
            </a:pPr>
            <a:br>
              <a:rPr lang="en-US" sz="4200" b="0" cap="all" dirty="0">
                <a:solidFill>
                  <a:schemeClr val="bg1"/>
                </a:solidFill>
              </a:rPr>
            </a:br>
            <a:r>
              <a:rPr lang="en-US" sz="4200" b="0" cap="all" dirty="0">
                <a:solidFill>
                  <a:schemeClr val="bg1"/>
                </a:solidFill>
              </a:rPr>
              <a:t>Non-Formal Informal education</a:t>
            </a:r>
            <a:br>
              <a:rPr lang="en-US" sz="4200" b="0" cap="all" dirty="0">
                <a:solidFill>
                  <a:schemeClr val="bg1"/>
                </a:solidFill>
              </a:rPr>
            </a:br>
            <a:r>
              <a:rPr lang="en-US" sz="4200" b="0" cap="all" dirty="0">
                <a:solidFill>
                  <a:schemeClr val="bg1"/>
                </a:solidFill>
              </a:rPr>
              <a:t>Accreditation.</a:t>
            </a:r>
          </a:p>
        </p:txBody>
      </p:sp>
    </p:spTree>
    <p:extLst>
      <p:ext uri="{BB962C8B-B14F-4D97-AF65-F5344CB8AC3E}">
        <p14:creationId xmlns:p14="http://schemas.microsoft.com/office/powerpoint/2010/main" val="3300998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5D90C25C-3ECE-C4F1-65B9-4A85DC3B2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0" r="-1" b="-1"/>
          <a:stretch/>
        </p:blipFill>
        <p:spPr>
          <a:xfrm>
            <a:off x="20" y="1074544"/>
            <a:ext cx="7562606" cy="506986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4F4AA-F074-CA59-26BA-A7ACACF8A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tx2"/>
                </a:solidFill>
              </a:rPr>
              <a:t>Group Activity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002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6F01E9F-6B0E-4CF9-87AF-27ECD8D46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iece of paper with blue writing&#10;&#10;Description automatically generated">
            <a:extLst>
              <a:ext uri="{FF2B5EF4-FFF2-40B4-BE49-F238E27FC236}">
                <a16:creationId xmlns:a16="http://schemas.microsoft.com/office/drawing/2014/main" id="{798491FF-CEFE-57A8-E0EF-C4115F1316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" r="13301" b="1"/>
          <a:stretch/>
        </p:blipFill>
        <p:spPr>
          <a:xfrm>
            <a:off x="20" y="10"/>
            <a:ext cx="4635480" cy="3428986"/>
          </a:xfrm>
          <a:prstGeom prst="rect">
            <a:avLst/>
          </a:prstGeom>
        </p:spPr>
      </p:pic>
      <p:pic>
        <p:nvPicPr>
          <p:cNvPr id="11" name="Picture 10" descr="Close-up of a note on a piece of paper&#10;&#10;Description automatically generated">
            <a:extLst>
              <a:ext uri="{FF2B5EF4-FFF2-40B4-BE49-F238E27FC236}">
                <a16:creationId xmlns:a16="http://schemas.microsoft.com/office/drawing/2014/main" id="{8B2E0453-DFAC-E411-564B-C44189CF9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4" r="8702"/>
          <a:stretch/>
        </p:blipFill>
        <p:spPr>
          <a:xfrm>
            <a:off x="20" y="3548987"/>
            <a:ext cx="4635480" cy="3309011"/>
          </a:xfrm>
          <a:prstGeom prst="rect">
            <a:avLst/>
          </a:prstGeom>
        </p:spPr>
      </p:pic>
      <p:pic>
        <p:nvPicPr>
          <p:cNvPr id="3" name="Picture 2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40DE27ED-F0CB-B01F-0C8E-2E7456CD49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697" r="2" b="6302"/>
          <a:stretch/>
        </p:blipFill>
        <p:spPr>
          <a:xfrm>
            <a:off x="4738959" y="10"/>
            <a:ext cx="7453039" cy="4422801"/>
          </a:xfrm>
          <a:prstGeom prst="rect">
            <a:avLst/>
          </a:prstGeom>
        </p:spPr>
      </p:pic>
      <p:pic>
        <p:nvPicPr>
          <p:cNvPr id="13" name="Picture 12" descr="A box with a handle&#10;&#10;Description automatically generated">
            <a:extLst>
              <a:ext uri="{FF2B5EF4-FFF2-40B4-BE49-F238E27FC236}">
                <a16:creationId xmlns:a16="http://schemas.microsoft.com/office/drawing/2014/main" id="{33D23794-82FA-2A33-696E-B96F59ABFD4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5" b="14149"/>
          <a:stretch/>
        </p:blipFill>
        <p:spPr>
          <a:xfrm>
            <a:off x="4735912" y="4526276"/>
            <a:ext cx="2430949" cy="2331725"/>
          </a:xfrm>
          <a:prstGeom prst="rect">
            <a:avLst/>
          </a:prstGeom>
        </p:spPr>
      </p:pic>
      <p:pic>
        <p:nvPicPr>
          <p:cNvPr id="15" name="Picture 14" descr="A piece of paper with a couple hearts drawn on it&#10;&#10;Description automatically generated">
            <a:extLst>
              <a:ext uri="{FF2B5EF4-FFF2-40B4-BE49-F238E27FC236}">
                <a16:creationId xmlns:a16="http://schemas.microsoft.com/office/drawing/2014/main" id="{55244B49-1DCB-17CE-4C6C-92C3C4F7F12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1384" r="5" b="19411"/>
          <a:stretch/>
        </p:blipFill>
        <p:spPr>
          <a:xfrm>
            <a:off x="7267272" y="4526276"/>
            <a:ext cx="2412157" cy="2331725"/>
          </a:xfrm>
          <a:prstGeom prst="rect">
            <a:avLst/>
          </a:prstGeom>
        </p:spPr>
      </p:pic>
      <p:pic>
        <p:nvPicPr>
          <p:cNvPr id="7" name="Picture 6" descr="A box with a rope handle&#10;&#10;Description automatically generated">
            <a:extLst>
              <a:ext uri="{FF2B5EF4-FFF2-40B4-BE49-F238E27FC236}">
                <a16:creationId xmlns:a16="http://schemas.microsoft.com/office/drawing/2014/main" id="{1F6CBC7A-B800-ABB7-0B8F-EE30A1CD2C3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9228" r="-4" b="5370"/>
          <a:stretch/>
        </p:blipFill>
        <p:spPr>
          <a:xfrm>
            <a:off x="9779836" y="4526274"/>
            <a:ext cx="2412157" cy="233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302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734169-DADA-60AD-7015-BA1CA99A21E0}"/>
              </a:ext>
            </a:extLst>
          </p:cNvPr>
          <p:cNvSpPr txBox="1"/>
          <p:nvPr/>
        </p:nvSpPr>
        <p:spPr>
          <a:xfrm>
            <a:off x="182880" y="1075437"/>
            <a:ext cx="11730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Bouncetogether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en-GB" sz="20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teachappy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training solution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(no date)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Bounce icon </a:t>
            </a:r>
            <a:r>
              <a:rPr lang="en-GB" sz="20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svg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www.bouncetogether.co.uk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/well-together (Accessed: 22 February 2024).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0CD7F3-F4CA-F68E-25E6-18228E4555F3}"/>
              </a:ext>
            </a:extLst>
          </p:cNvPr>
          <p:cNvSpPr txBox="1"/>
          <p:nvPr/>
        </p:nvSpPr>
        <p:spPr>
          <a:xfrm>
            <a:off x="248193" y="2618988"/>
            <a:ext cx="83079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Geldard, K., Geldard, D. and Foo, R.Y. p,4(2016)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Counselling adolescents: The proactive approach for young people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Los Angeles: SAGE.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22FAD4-0F65-B5D5-868B-75A2BE63F957}"/>
              </a:ext>
            </a:extLst>
          </p:cNvPr>
          <p:cNvSpPr txBox="1"/>
          <p:nvPr/>
        </p:nvSpPr>
        <p:spPr>
          <a:xfrm>
            <a:off x="117564" y="3531127"/>
            <a:ext cx="830797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Geldard, K., Geldard, D. and Foo, R.Y. p,59 (2016)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Counselling adolescents: The proactive approach for young people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Los Angeles: SAGE.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DE9E92-601C-424B-132C-96056D6625AB}"/>
              </a:ext>
            </a:extLst>
          </p:cNvPr>
          <p:cNvSpPr txBox="1"/>
          <p:nvPr/>
        </p:nvSpPr>
        <p:spPr>
          <a:xfrm>
            <a:off x="130628" y="4431881"/>
            <a:ext cx="723682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Heron, J. (1999)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complete facilitators handbook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johnheron-archive.co.uk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wp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-content/uploads/2020/03/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cfh.pdf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27 February 2024).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48047F-ECFB-1842-FE7C-569394CCABA8}"/>
              </a:ext>
            </a:extLst>
          </p:cNvPr>
          <p:cNvSpPr txBox="1"/>
          <p:nvPr/>
        </p:nvSpPr>
        <p:spPr>
          <a:xfrm>
            <a:off x="130628" y="5632210"/>
            <a:ext cx="74980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youth Agency (no date)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is youth work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NYA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www.nya.org.uk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/what-is-youth-work/ (Accessed: 20 February 2024).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7EC1A1-3458-5F7A-C4BD-9741A322E4CB}"/>
              </a:ext>
            </a:extLst>
          </p:cNvPr>
          <p:cNvSpPr txBox="1"/>
          <p:nvPr/>
        </p:nvSpPr>
        <p:spPr>
          <a:xfrm>
            <a:off x="3239589" y="418011"/>
            <a:ext cx="5617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References.</a:t>
            </a:r>
          </a:p>
        </p:txBody>
      </p:sp>
    </p:spTree>
    <p:extLst>
      <p:ext uri="{BB962C8B-B14F-4D97-AF65-F5344CB8AC3E}">
        <p14:creationId xmlns:p14="http://schemas.microsoft.com/office/powerpoint/2010/main" val="26252296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991FBBD-F09E-9E89-374F-11131E205EDE}"/>
              </a:ext>
            </a:extLst>
          </p:cNvPr>
          <p:cNvSpPr txBox="1"/>
          <p:nvPr/>
        </p:nvSpPr>
        <p:spPr>
          <a:xfrm>
            <a:off x="548641" y="4681528"/>
            <a:ext cx="107376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youth work Wales (2019)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Youth work strategy 2019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www.gov.wales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/youth-work-strategy-2019 (Accessed: 19 February 2024). </a:t>
            </a:r>
            <a:r>
              <a:rPr lang="en-GB" sz="2000" i="1" dirty="0">
                <a:solidFill>
                  <a:srgbClr val="00318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i="1" kern="100" dirty="0">
                <a:solidFill>
                  <a:srgbClr val="00318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440711-A4F1-F5D3-E189-C5F91CBDB99D}"/>
              </a:ext>
            </a:extLst>
          </p:cNvPr>
          <p:cNvSpPr txBox="1"/>
          <p:nvPr/>
        </p:nvSpPr>
        <p:spPr>
          <a:xfrm>
            <a:off x="574766" y="5886551"/>
            <a:ext cx="107376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Youth Work Wales National Occupational Standards</a:t>
            </a:r>
          </a:p>
          <a:p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(CLD standards council Scotland, (2019).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C0FBA5-CF28-6245-F98A-8D19102CF9FE}"/>
              </a:ext>
            </a:extLst>
          </p:cNvPr>
          <p:cNvSpPr txBox="1"/>
          <p:nvPr/>
        </p:nvSpPr>
        <p:spPr>
          <a:xfrm>
            <a:off x="574766" y="705394"/>
            <a:ext cx="105025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Wales (2022)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 and Young People’s Mental Health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Children and young people’s mental health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phw.nhs.wales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/publications/publications1/children-and-young-peoples-mental-health/ (Accessed: 27 February 2024).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272A0C-8FEF-ED04-0BB7-B987084ADA77}"/>
              </a:ext>
            </a:extLst>
          </p:cNvPr>
          <p:cNvSpPr txBox="1"/>
          <p:nvPr/>
        </p:nvSpPr>
        <p:spPr>
          <a:xfrm>
            <a:off x="496389" y="2228671"/>
            <a:ext cx="1050253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Patterson, D. (2022)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4.5. in-depth look: Tuckman’s Model – Five Stages of Team Development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Strategic Project Management Theory and Practice for Human Resource Professionals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ecampusontario.pressbooks.pub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hrstrategicprojectmanagementtheory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/chapter/4-6-in-depth-look-tuckmans-model-five-stages-of-team-development/ (Accessed: 20 February 2024).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A730C2-63F0-B91D-843D-DE9638F1CA8D}"/>
              </a:ext>
            </a:extLst>
          </p:cNvPr>
          <p:cNvSpPr txBox="1"/>
          <p:nvPr/>
        </p:nvSpPr>
        <p:spPr>
          <a:xfrm>
            <a:off x="548641" y="3967391"/>
            <a:ext cx="107376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Slade, C (2024) Guest Lecture ECYW4004: “Working Therapeutically with Young People”, 22</a:t>
            </a:r>
            <a:r>
              <a:rPr lang="en-GB" sz="20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February 2024.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77CCD55-945E-292E-C26F-F7E09B4AB4CE}"/>
              </a:ext>
            </a:extLst>
          </p:cNvPr>
          <p:cNvSpPr txBox="1"/>
          <p:nvPr/>
        </p:nvSpPr>
        <p:spPr>
          <a:xfrm>
            <a:off x="574766" y="1877759"/>
            <a:ext cx="9895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Youth service Strategy Wales, (WAG, 2007)</a:t>
            </a:r>
          </a:p>
        </p:txBody>
      </p:sp>
    </p:spTree>
    <p:extLst>
      <p:ext uri="{BB962C8B-B14F-4D97-AF65-F5344CB8AC3E}">
        <p14:creationId xmlns:p14="http://schemas.microsoft.com/office/powerpoint/2010/main" val="3211602575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12416</TotalTime>
  <Words>840</Words>
  <Application>Microsoft Macintosh PowerPoint</Application>
  <PresentationFormat>Widescreen</PresentationFormat>
  <Paragraphs>76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Meiryo</vt:lpstr>
      <vt:lpstr>Arial</vt:lpstr>
      <vt:lpstr>Calibri</vt:lpstr>
      <vt:lpstr>Corbel</vt:lpstr>
      <vt:lpstr>Times New Roman</vt:lpstr>
      <vt:lpstr>ShojiVTI</vt:lpstr>
      <vt:lpstr>Rachel Jones</vt:lpstr>
      <vt:lpstr>POSITIVE Relationships</vt:lpstr>
      <vt:lpstr>”Youth work starts at whatever point young people are in their lives”  (Youthwork Wales(2019)</vt:lpstr>
      <vt:lpstr>Skills   ”Puddle Jump” (Slade, 2024). </vt:lpstr>
      <vt:lpstr>”Youth Work engages and recognises young people as partners “ (Cld Standards Council Scotland,(2019).</vt:lpstr>
      <vt:lpstr>”Adolescence presents many challenges throughout a young person’s development through the period of adolescence with each unique to the individual young person”  (Gerald, Gerald, Yin Foo,(2016).</vt:lpstr>
      <vt:lpstr>“young people today grow up in a complex context, surrounded by diverse social, local and global issues, in vast diverse settings and surroundings which all directly or indirectly impact and shape a young person’s life experiences”  (Gerald ,Gerald,  yin foo,2016).</vt:lpstr>
      <vt:lpstr>PowerPoint Presentation</vt:lpstr>
      <vt:lpstr>“Enable young people to develop holistically, working with them to facilitate their personal, social and educational development can also include physical, political and spiritual development”  (Cld standards council Scotland, (2019).</vt:lpstr>
      <vt:lpstr>PowerPoint Presentation</vt:lpstr>
      <vt:lpstr> “The core of youth work is education” (National youth Agency)</vt:lpstr>
      <vt:lpstr>• Active participation.  • Wider skills development.  • Enhanced emotional competence.  (wag,2007)</vt:lpstr>
      <vt:lpstr> Non-Formal Informal education Accreditation.</vt:lpstr>
      <vt:lpstr>Group Activity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Rachel Jones</dc:title>
  <dc:creator>Rachel Jones</dc:creator>
  <cp:lastModifiedBy>Rachel Jones</cp:lastModifiedBy>
  <cp:revision>5</cp:revision>
  <dcterms:created xsi:type="dcterms:W3CDTF">2024-02-19T09:47:37Z</dcterms:created>
  <dcterms:modified xsi:type="dcterms:W3CDTF">2024-02-28T21:56:07Z</dcterms:modified>
</cp:coreProperties>
</file>