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2" r:id="rId3"/>
    <p:sldId id="280" r:id="rId4"/>
    <p:sldId id="286" r:id="rId5"/>
    <p:sldId id="263" r:id="rId6"/>
    <p:sldId id="266" r:id="rId7"/>
    <p:sldId id="28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12/3/2018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12/3/2018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12/3/2018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12/3/2018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12/3/2018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12/3/2018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12/3/2018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12/3/2018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12/3/2018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0817" y="540912"/>
            <a:ext cx="9144000" cy="1700011"/>
          </a:xfrm>
          <a:prstGeom prst="ellipse">
            <a:avLst/>
          </a:prstGeom>
          <a:ln>
            <a:noFill/>
          </a:ln>
          <a:effectLst>
            <a:reflection blurRad="6350" stA="50000" endA="300" endPos="90000" dir="5400000" sy="-100000" algn="bl" rotWithShape="0"/>
            <a:softEdge rad="112500"/>
          </a:effec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Enterprise Business Proposal: </a:t>
            </a:r>
            <a:br>
              <a:rPr lang="en-GB" dirty="0"/>
            </a:br>
            <a:r>
              <a:rPr lang="en-GB" dirty="0"/>
              <a:t>Translate 24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Presented by </a:t>
            </a:r>
            <a:r>
              <a:rPr lang="en-GB" dirty="0" err="1"/>
              <a:t>Manik</a:t>
            </a:r>
            <a:r>
              <a:rPr lang="en-GB" dirty="0"/>
              <a:t> </a:t>
            </a:r>
            <a:r>
              <a:rPr lang="en-GB" dirty="0" err="1"/>
              <a:t>miah</a:t>
            </a:r>
            <a:r>
              <a:rPr lang="en-GB" dirty="0"/>
              <a:t>, Abdul </a:t>
            </a:r>
            <a:r>
              <a:rPr lang="en-GB" dirty="0" err="1"/>
              <a:t>muhit</a:t>
            </a:r>
            <a:r>
              <a:rPr lang="en-GB" dirty="0"/>
              <a:t>, </a:t>
            </a:r>
            <a:r>
              <a:rPr lang="en-GB" dirty="0" err="1"/>
              <a:t>monika</a:t>
            </a:r>
            <a:r>
              <a:rPr lang="en-GB" dirty="0"/>
              <a:t> </a:t>
            </a:r>
            <a:r>
              <a:rPr lang="en-GB" dirty="0" err="1"/>
              <a:t>serafin</a:t>
            </a:r>
            <a:r>
              <a:rPr lang="en-GB" dirty="0"/>
              <a:t>, </a:t>
            </a:r>
            <a:r>
              <a:rPr lang="en-GB" dirty="0" err="1"/>
              <a:t>rabia</a:t>
            </a:r>
            <a:r>
              <a:rPr lang="en-GB" dirty="0"/>
              <a:t> </a:t>
            </a:r>
            <a:r>
              <a:rPr lang="en-GB" dirty="0" err="1"/>
              <a:t>hamed</a:t>
            </a:r>
            <a:r>
              <a:rPr lang="en-GB" dirty="0"/>
              <a:t>, </a:t>
            </a:r>
            <a:r>
              <a:rPr lang="en-GB" dirty="0" err="1"/>
              <a:t>angela</a:t>
            </a:r>
            <a:r>
              <a:rPr lang="en-GB" dirty="0"/>
              <a:t> VISCIUN.</a:t>
            </a:r>
          </a:p>
        </p:txBody>
      </p:sp>
    </p:spTree>
    <p:extLst>
      <p:ext uri="{BB962C8B-B14F-4D97-AF65-F5344CB8AC3E}">
        <p14:creationId xmlns:p14="http://schemas.microsoft.com/office/powerpoint/2010/main" val="6945364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Physical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 Translate 24 we have decided to be a brick and click business. This means we are not just a physical or online outlet but both (Ecommerce 2018). We have chosen this to make the company we are running more recognized. </a:t>
            </a:r>
          </a:p>
          <a:p>
            <a:r>
              <a:rPr lang="en-GB" dirty="0"/>
              <a:t>Ecommerce. 2018. Brick &amp; Click Store. [Online]. [30 October 2018]. Available from: https</a:t>
            </a:r>
            <a:r>
              <a:rPr lang="en-GB"/>
              <a:t>://ecommerce-platforms.com/glossary/brick-click-store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78885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BUSINESS LOCATION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Our business is based in Swansea on 29 Singleton St, SA1 3QN</a:t>
            </a:r>
          </a:p>
          <a:p>
            <a:r>
              <a:rPr lang="en-GB" dirty="0"/>
              <a:t>We choose this location because one of our team member give us an opportunity to use his premises at low cost ( £50 weekly)</a:t>
            </a:r>
          </a:p>
          <a:p>
            <a:r>
              <a:rPr lang="en-GB" dirty="0"/>
              <a:t>The benefit of the location is that is situated in the city centre, opposite to the Grand Theatre, next to Bus station.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0425431"/>
              </p:ext>
            </p:extLst>
          </p:nvPr>
        </p:nvGraphicFramePr>
        <p:xfrm>
          <a:off x="1358900" y="4411133"/>
          <a:ext cx="8761412" cy="1803420"/>
        </p:xfrm>
        <a:graphic>
          <a:graphicData uri="http://schemas.openxmlformats.org/drawingml/2006/table">
            <a:tbl>
              <a:tblPr/>
              <a:tblGrid>
                <a:gridCol w="4380706">
                  <a:extLst>
                    <a:ext uri="{9D8B030D-6E8A-4147-A177-3AD203B41FA5}">
                      <a16:colId xmlns:a16="http://schemas.microsoft.com/office/drawing/2014/main" val="3545229892"/>
                    </a:ext>
                  </a:extLst>
                </a:gridCol>
                <a:gridCol w="4380706">
                  <a:extLst>
                    <a:ext uri="{9D8B030D-6E8A-4147-A177-3AD203B41FA5}">
                      <a16:colId xmlns:a16="http://schemas.microsoft.com/office/drawing/2014/main" val="1500884819"/>
                    </a:ext>
                  </a:extLst>
                </a:gridCol>
              </a:tblGrid>
              <a:tr h="409533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Advantages</a:t>
                      </a:r>
                      <a:endParaRPr lang="en-GB" sz="1500">
                        <a:effectLst/>
                      </a:endParaRPr>
                    </a:p>
                  </a:txBody>
                  <a:tcPr marL="81124" marR="81124" marT="81124" marB="81124">
                    <a:lnL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Disadvantages</a:t>
                      </a:r>
                      <a:endParaRPr lang="en-GB" sz="1500">
                        <a:effectLst/>
                      </a:endParaRPr>
                    </a:p>
                  </a:txBody>
                  <a:tcPr marL="81124" marR="81124" marT="81124" marB="81124">
                    <a:lnL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27016267"/>
                  </a:ext>
                </a:extLst>
              </a:tr>
              <a:tr h="1393887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Close to ethnic community</a:t>
                      </a:r>
                      <a:endParaRPr lang="en-GB" sz="1500" dirty="0">
                        <a:effectLst/>
                      </a:endParaRP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Low rent</a:t>
                      </a:r>
                      <a:endParaRPr lang="en-GB" sz="1500" dirty="0">
                        <a:effectLst/>
                      </a:endParaRP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High foot Traffic</a:t>
                      </a:r>
                      <a:endParaRPr lang="en-GB" sz="1500" dirty="0">
                        <a:effectLst/>
                      </a:endParaRP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Basic office chairs and tables included</a:t>
                      </a:r>
                      <a:endParaRPr lang="en-GB" sz="1500" dirty="0">
                        <a:effectLst/>
                      </a:endParaRP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Main road</a:t>
                      </a: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Table &amp; desk</a:t>
                      </a:r>
                      <a:endParaRPr lang="en-GB" sz="1500" dirty="0">
                        <a:effectLst/>
                      </a:endParaRPr>
                    </a:p>
                  </a:txBody>
                  <a:tcPr marL="81124" marR="81124" marT="81124" marB="81124">
                    <a:lnL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Equipment</a:t>
                      </a:r>
                      <a:endParaRPr lang="en-GB" sz="1500" dirty="0">
                        <a:effectLst/>
                      </a:endParaRP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No lease</a:t>
                      </a:r>
                      <a:endParaRPr lang="en-GB" sz="1500" dirty="0">
                        <a:effectLst/>
                      </a:endParaRP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Main road - parking</a:t>
                      </a:r>
                      <a:endParaRPr lang="en-GB" sz="1500" dirty="0">
                        <a:effectLst/>
                      </a:endParaRPr>
                    </a:p>
                    <a:p>
                      <a:pPr fontAlgn="t"/>
                      <a:br>
                        <a:rPr lang="en-GB" sz="1500" dirty="0">
                          <a:effectLst/>
                        </a:rPr>
                      </a:br>
                      <a:endParaRPr lang="en-GB" sz="1500" dirty="0">
                        <a:effectLst/>
                      </a:endParaRPr>
                    </a:p>
                  </a:txBody>
                  <a:tcPr marL="81124" marR="81124" marT="81124" marB="81124">
                    <a:lnL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53609218"/>
                  </a:ext>
                </a:extLst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358900" y="4694238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5043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AC12E-5A33-40B3-A571-91D9C6B12F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LOCATION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D5B1192-4C5A-4521-A172-45592D89FF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036" t="19605" r="6418" b="17553"/>
          <a:stretch/>
        </p:blipFill>
        <p:spPr>
          <a:xfrm>
            <a:off x="1974573" y="2891092"/>
            <a:ext cx="8242853" cy="3289021"/>
          </a:xfrm>
        </p:spPr>
      </p:pic>
    </p:spTree>
    <p:extLst>
      <p:ext uri="{BB962C8B-B14F-4D97-AF65-F5344CB8AC3E}">
        <p14:creationId xmlns:p14="http://schemas.microsoft.com/office/powerpoint/2010/main" val="36920971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1129452"/>
          </a:xfrm>
        </p:spPr>
        <p:txBody>
          <a:bodyPr/>
          <a:lstStyle/>
          <a:p>
            <a:pPr algn="ctr"/>
            <a:r>
              <a:rPr lang="en-GB" dirty="0"/>
              <a:t>Physical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402378"/>
            <a:ext cx="8825659" cy="3617422"/>
          </a:xfrm>
        </p:spPr>
        <p:txBody>
          <a:bodyPr>
            <a:normAutofit/>
          </a:bodyPr>
          <a:lstStyle/>
          <a:p>
            <a:r>
              <a:rPr lang="en-GB" dirty="0"/>
              <a:t>PRINTER					= £1,500	</a:t>
            </a:r>
          </a:p>
          <a:p>
            <a:r>
              <a:rPr lang="en-GB" dirty="0"/>
              <a:t>LAPTOP/PC				= N/A (PROVIDED)	</a:t>
            </a:r>
          </a:p>
          <a:p>
            <a:r>
              <a:rPr lang="en-GB" dirty="0"/>
              <a:t>PAPER COSTS				= £20	</a:t>
            </a:r>
          </a:p>
          <a:p>
            <a:r>
              <a:rPr lang="en-GB" dirty="0"/>
              <a:t>INK FOR PRINTER			= £60</a:t>
            </a:r>
          </a:p>
          <a:p>
            <a:r>
              <a:rPr lang="en-GB" dirty="0"/>
              <a:t>BUSINESS CARDS			= £72</a:t>
            </a:r>
          </a:p>
          <a:p>
            <a:r>
              <a:rPr lang="en-GB" dirty="0"/>
              <a:t>LEAFLETS AND FLYERS		= £40</a:t>
            </a:r>
          </a:p>
          <a:p>
            <a:r>
              <a:rPr lang="en-GB" dirty="0"/>
              <a:t>TABLE AND DESK			= N/A (PROVIDED)</a:t>
            </a:r>
          </a:p>
        </p:txBody>
      </p:sp>
    </p:spTree>
    <p:extLst>
      <p:ext uri="{BB962C8B-B14F-4D97-AF65-F5344CB8AC3E}">
        <p14:creationId xmlns:p14="http://schemas.microsoft.com/office/powerpoint/2010/main" val="2947938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449" y="932104"/>
            <a:ext cx="8761413" cy="706964"/>
          </a:xfrm>
        </p:spPr>
        <p:txBody>
          <a:bodyPr/>
          <a:lstStyle/>
          <a:p>
            <a:pPr algn="ctr"/>
            <a:r>
              <a:rPr lang="en-GB" dirty="0"/>
              <a:t>Conclusion- SWOT analysis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3121807"/>
              </p:ext>
            </p:extLst>
          </p:nvPr>
        </p:nvGraphicFramePr>
        <p:xfrm>
          <a:off x="1155700" y="2809542"/>
          <a:ext cx="8824912" cy="3267062"/>
        </p:xfrm>
        <a:graphic>
          <a:graphicData uri="http://schemas.openxmlformats.org/drawingml/2006/table">
            <a:tbl>
              <a:tblPr/>
              <a:tblGrid>
                <a:gridCol w="4463704">
                  <a:extLst>
                    <a:ext uri="{9D8B030D-6E8A-4147-A177-3AD203B41FA5}">
                      <a16:colId xmlns:a16="http://schemas.microsoft.com/office/drawing/2014/main" val="2767319982"/>
                    </a:ext>
                  </a:extLst>
                </a:gridCol>
                <a:gridCol w="4361208">
                  <a:extLst>
                    <a:ext uri="{9D8B030D-6E8A-4147-A177-3AD203B41FA5}">
                      <a16:colId xmlns:a16="http://schemas.microsoft.com/office/drawing/2014/main" val="3917750024"/>
                    </a:ext>
                  </a:extLst>
                </a:gridCol>
              </a:tblGrid>
              <a:tr h="1560169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Strengths:</a:t>
                      </a:r>
                    </a:p>
                    <a:p>
                      <a:pPr marL="171450" indent="-17145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Price</a:t>
                      </a:r>
                    </a:p>
                    <a:p>
                      <a:pPr marL="171450" indent="-17145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Location</a:t>
                      </a:r>
                    </a:p>
                    <a:p>
                      <a:pPr marL="171450" indent="-17145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Availability</a:t>
                      </a:r>
                      <a:r>
                        <a:rPr lang="en-GB" sz="1200" b="0" i="0" u="none" strike="noStrike" baseline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24/7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L="0" indent="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endParaRPr lang="en-GB" sz="1500" dirty="0">
                        <a:effectLst/>
                      </a:endParaRPr>
                    </a:p>
                  </a:txBody>
                  <a:tcPr marL="81712" marR="81712" marT="81712" marB="81712">
                    <a:lnL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Weaknesses:</a:t>
                      </a:r>
                    </a:p>
                    <a:p>
                      <a:pPr marL="171450" indent="-17145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Limited languages at the moment</a:t>
                      </a:r>
                    </a:p>
                    <a:p>
                      <a:pPr marL="171450" indent="-17145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Not legal translator at this point</a:t>
                      </a:r>
                    </a:p>
                    <a:p>
                      <a:pPr marL="171450" indent="-17145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500" dirty="0">
                        <a:effectLst/>
                      </a:endParaRPr>
                    </a:p>
                  </a:txBody>
                  <a:tcPr marL="81712" marR="81712" marT="81712" marB="81712">
                    <a:lnL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42461354"/>
                  </a:ext>
                </a:extLst>
              </a:tr>
              <a:tr h="1706893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Opportunities:</a:t>
                      </a:r>
                    </a:p>
                    <a:p>
                      <a:pPr marL="171450" indent="-17145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r>
                        <a:rPr lang="en-GB" sz="1200" b="0" i="0" u="none" strike="noStrike" baseline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Training provided </a:t>
                      </a:r>
                    </a:p>
                    <a:p>
                      <a:pPr marL="171450" indent="-17145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r>
                        <a:rPr lang="en-GB" sz="1200" b="0" i="0" u="none" strike="noStrike" baseline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Expansion of business</a:t>
                      </a:r>
                    </a:p>
                    <a:p>
                      <a:pPr marL="171450" indent="-17145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r>
                        <a:rPr lang="en-GB" sz="1200" b="0" i="0" u="none" strike="noStrike" baseline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Reduce the competition  </a:t>
                      </a:r>
                    </a:p>
                    <a:p>
                      <a:pPr marL="0" indent="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endParaRPr lang="en-GB" sz="1200" b="0" i="0" u="none" strike="noStrike" baseline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L="0" indent="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endParaRPr lang="en-GB" sz="1200" b="0" i="0" u="none" strike="noStrike" baseline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L="0" indent="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endParaRPr lang="en-GB" sz="1500" dirty="0">
                        <a:effectLst/>
                      </a:endParaRPr>
                    </a:p>
                  </a:txBody>
                  <a:tcPr marL="81712" marR="81712" marT="81712" marB="81712">
                    <a:lnL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Threats:</a:t>
                      </a: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 -Competition</a:t>
                      </a: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 Limited clientele  </a:t>
                      </a:r>
                      <a:endParaRPr lang="en-GB" sz="1500" dirty="0">
                        <a:effectLst/>
                      </a:endParaRPr>
                    </a:p>
                  </a:txBody>
                  <a:tcPr marL="81712" marR="81712" marT="81712" marB="81712">
                    <a:lnL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24674998"/>
                  </a:ext>
                </a:extLst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0" y="-712465"/>
            <a:ext cx="2674130" cy="1877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EBEBEB"/>
                </a:solidFill>
                <a:effectLst/>
                <a:latin typeface="Century Gothic" panose="020B0502020202020204" pitchFamily="34" charset="0"/>
              </a:rPr>
              <a:t>Conclusion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7236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SMART targets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913678"/>
          </a:xfrm>
        </p:spPr>
        <p:txBody>
          <a:bodyPr>
            <a:normAutofit/>
          </a:bodyPr>
          <a:lstStyle/>
          <a:p>
            <a:r>
              <a:rPr lang="en-GB" dirty="0"/>
              <a:t>SPECIFIC: - DELIVERING A NEED TO THE MULTICULTURALLY DIVERSE SOCIETY FOR TRANSLATING SERVICES</a:t>
            </a:r>
          </a:p>
          <a:p>
            <a:r>
              <a:rPr lang="en-GB" dirty="0"/>
              <a:t>MEASURABLE:- THIS GOAL WILL BE MEASURED UPON THE SUCCESS OF THE ENTERPRISE</a:t>
            </a:r>
          </a:p>
          <a:p>
            <a:r>
              <a:rPr lang="en-GB" dirty="0"/>
              <a:t>ATTAINABLE:- THIS IS A REALISTIC GOAL, REQUIRING MINIMAL FUNDING, DELIVERING A SERVICE TO AN EVER GROWING MULICULTURALLY DIVERSE SOCIETY.</a:t>
            </a:r>
          </a:p>
          <a:p>
            <a:r>
              <a:rPr lang="en-GB" dirty="0"/>
              <a:t>RELEVANT:-  THIS ENTERPRISE IS CURRENT AND IN TOUCH WITH THE NEEDS OF SOCIETY</a:t>
            </a:r>
          </a:p>
          <a:p>
            <a:r>
              <a:rPr lang="en-GB" dirty="0"/>
              <a:t>TIME-BOUND:-  THIS ENTERPRISE WILL RUN AS A PROJECT FOR ONE YEAR TO ESTABLISH A REALISTIC MARKET.  THE PROJECT HAS THE ABILITY TO BE ENTIRELY FLEXIBLE AND CAN ADJUST TO SUIT THE CLIMATE.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76626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1608</TotalTime>
  <Words>311</Words>
  <Application>Microsoft Office PowerPoint</Application>
  <PresentationFormat>Widescreen</PresentationFormat>
  <Paragraphs>56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 Boardroom</vt:lpstr>
      <vt:lpstr>Enterprise Business Proposal:  Translate 24</vt:lpstr>
      <vt:lpstr>Physical Resources</vt:lpstr>
      <vt:lpstr>BUSINESS LOCATION </vt:lpstr>
      <vt:lpstr>LOCATION</vt:lpstr>
      <vt:lpstr>Physical Resources</vt:lpstr>
      <vt:lpstr>Conclusion- SWOT analysis</vt:lpstr>
      <vt:lpstr>SMART targets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Enterprise Business Proposal:  Translate 24</dc:title>
  <dc:creator>SBSTablet28</dc:creator>
  <cp:lastModifiedBy>Manik</cp:lastModifiedBy>
  <cp:revision>21</cp:revision>
  <dcterms:created xsi:type="dcterms:W3CDTF">2018-10-30T13:25:18Z</dcterms:created>
  <dcterms:modified xsi:type="dcterms:W3CDTF">2018-12-03T23:45:18Z</dcterms:modified>
</cp:coreProperties>
</file>