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9" d="100"/>
          <a:sy n="79" d="100"/>
        </p:scale>
        <p:origin x="4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E02E-16CD-4A4F-BBC0-28B1108EA3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B02DC1-CF59-434D-A11B-47B1BCE75C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A35736-719B-4855-8CE8-1EB2F1E12EB5}"/>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5" name="Footer Placeholder 4">
            <a:extLst>
              <a:ext uri="{FF2B5EF4-FFF2-40B4-BE49-F238E27FC236}">
                <a16:creationId xmlns:a16="http://schemas.microsoft.com/office/drawing/2014/main" id="{15847553-8C4E-44AA-8B62-2CD22576AE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43A099-C547-4E19-AAB7-3860BB5769D5}"/>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2529822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5F6C9-3EF4-4856-B00A-228BB5332B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426C64-4AC9-4E83-A68F-AAE9C40433E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14F19-4ED8-460F-AA8D-E2A389AF102E}"/>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5" name="Footer Placeholder 4">
            <a:extLst>
              <a:ext uri="{FF2B5EF4-FFF2-40B4-BE49-F238E27FC236}">
                <a16:creationId xmlns:a16="http://schemas.microsoft.com/office/drawing/2014/main" id="{B1758A2A-C89B-42AA-9EF3-920B5121AA3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3150735-5C12-4D15-AF13-D66AC03664D0}"/>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1074906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AB0F0-0A8C-4971-8C7E-7407102E28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B26D76-2DCF-421E-9AE0-4FD642D3BA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153E9EC-6599-4350-8539-5629418197BE}"/>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5" name="Footer Placeholder 4">
            <a:extLst>
              <a:ext uri="{FF2B5EF4-FFF2-40B4-BE49-F238E27FC236}">
                <a16:creationId xmlns:a16="http://schemas.microsoft.com/office/drawing/2014/main" id="{A2D7714F-F3AF-4472-A797-6BA67E56B29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B27E7AF-4314-436D-B196-B5014DEC166F}"/>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200818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B29DD-0534-4ECA-957E-B35BE9C024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1C7EE9-DCCB-4AA3-8672-42D4CD7C070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AA7A38-C36B-43BD-B5AE-C2C0428ABBC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80D4D3-6079-44C2-8D68-7FB819505AB3}"/>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6" name="Footer Placeholder 5">
            <a:extLst>
              <a:ext uri="{FF2B5EF4-FFF2-40B4-BE49-F238E27FC236}">
                <a16:creationId xmlns:a16="http://schemas.microsoft.com/office/drawing/2014/main" id="{7F05E79B-CA84-4E6A-9F08-7135885698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C2E0DC0-1C28-486A-874A-632828B1FBB6}"/>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1970693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21D5-7913-4747-9787-FEB1453A23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5E1AE4-6251-406B-A2FC-6A2F9DAD6C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B8D0E7D-FDAB-49C1-B5A0-3AF30192D57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6E422E-3059-4E56-90FF-267107EC18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75AA40D-0BF4-4E72-B381-88304AFE01E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10A01F-1FBF-43B0-A670-BC76180837EF}"/>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8" name="Footer Placeholder 7">
            <a:extLst>
              <a:ext uri="{FF2B5EF4-FFF2-40B4-BE49-F238E27FC236}">
                <a16:creationId xmlns:a16="http://schemas.microsoft.com/office/drawing/2014/main" id="{04B77312-F0D4-4DBE-8231-FC37D74478D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9993C49-792F-432C-8037-DA98AE4F72D9}"/>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553782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BCEE9-10CB-40DD-AA13-CDE16F72C9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609965-2D24-4089-9024-B17DE9CD203D}"/>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4" name="Footer Placeholder 3">
            <a:extLst>
              <a:ext uri="{FF2B5EF4-FFF2-40B4-BE49-F238E27FC236}">
                <a16:creationId xmlns:a16="http://schemas.microsoft.com/office/drawing/2014/main" id="{7EA720E4-A63D-4D45-A069-671BF949B87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DDA0188-E992-47D3-88AB-590EDF6FCECC}"/>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2669973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4584D8-B337-46D4-8BFF-AEFF5856E0DA}"/>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3" name="Footer Placeholder 2">
            <a:extLst>
              <a:ext uri="{FF2B5EF4-FFF2-40B4-BE49-F238E27FC236}">
                <a16:creationId xmlns:a16="http://schemas.microsoft.com/office/drawing/2014/main" id="{E8BDA7A1-2DC8-415F-9AA6-CD87F83BF8D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4E2519C-D870-4BBC-B975-3B675A7B5416}"/>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202974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FCFD4-A104-48A5-BA9F-2F1C569179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B03B18-2DC7-4300-B319-7EA1F4C2DE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3F82AA-D72D-466C-AA5B-C877AD6DD6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9C0271-3C15-44D6-9F9F-D74D156514B3}"/>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6" name="Footer Placeholder 5">
            <a:extLst>
              <a:ext uri="{FF2B5EF4-FFF2-40B4-BE49-F238E27FC236}">
                <a16:creationId xmlns:a16="http://schemas.microsoft.com/office/drawing/2014/main" id="{5E5CB85B-3B67-4D0E-B1F7-7F1FA6146D1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1E31BEB-5DE4-4D27-96D4-5E03FD40E236}"/>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3569762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04697-CD6B-4507-8E64-3F6DDFDA47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C8B99C-B061-4579-B457-6B996C4B52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878E166-7C2E-4099-AE8F-176D978105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EE793A5-06A7-4C08-9A5D-55A3490F7520}"/>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6" name="Footer Placeholder 5">
            <a:extLst>
              <a:ext uri="{FF2B5EF4-FFF2-40B4-BE49-F238E27FC236}">
                <a16:creationId xmlns:a16="http://schemas.microsoft.com/office/drawing/2014/main" id="{3A4877A8-70E9-4321-8B50-7552AF0812B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3CCE732-60C4-4870-8EDA-D23AC502B9D3}"/>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821782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D009B-4E1E-4ADD-95A8-E4EFB94F8E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38334B-5677-4C61-A760-152B2A1FA3D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C87B5E-9A26-44FD-BBC1-06CB6C0E2139}"/>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5" name="Footer Placeholder 4">
            <a:extLst>
              <a:ext uri="{FF2B5EF4-FFF2-40B4-BE49-F238E27FC236}">
                <a16:creationId xmlns:a16="http://schemas.microsoft.com/office/drawing/2014/main" id="{0EF6384B-C110-43AB-8942-CFAF70897B8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E50A303-4766-4534-BE98-0C48C15A7023}"/>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2803816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3ACA8F-58E9-4124-A2EE-2FB5BB5129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313DF7-1005-4C21-872C-FA9D9A23EE6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5013C2-FE2C-4ADE-A190-D9F6128E8753}"/>
              </a:ext>
            </a:extLst>
          </p:cNvPr>
          <p:cNvSpPr>
            <a:spLocks noGrp="1"/>
          </p:cNvSpPr>
          <p:nvPr>
            <p:ph type="dt" sz="half" idx="10"/>
          </p:nvPr>
        </p:nvSpPr>
        <p:spPr/>
        <p:txBody>
          <a:bodyPr/>
          <a:lstStyle/>
          <a:p>
            <a:fld id="{0A6DDF84-AA75-4A95-A6DF-54D26FE81B74}" type="datetimeFigureOut">
              <a:rPr lang="en-GB" smtClean="0"/>
              <a:t>12/01/2018</a:t>
            </a:fld>
            <a:endParaRPr lang="en-GB" dirty="0"/>
          </a:p>
        </p:txBody>
      </p:sp>
      <p:sp>
        <p:nvSpPr>
          <p:cNvPr id="5" name="Footer Placeholder 4">
            <a:extLst>
              <a:ext uri="{FF2B5EF4-FFF2-40B4-BE49-F238E27FC236}">
                <a16:creationId xmlns:a16="http://schemas.microsoft.com/office/drawing/2014/main" id="{0242A029-7B24-4E7C-A375-E82CE39AB91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88CFD7A-B6DF-4014-BCEC-2554C47F6435}"/>
              </a:ext>
            </a:extLst>
          </p:cNvPr>
          <p:cNvSpPr>
            <a:spLocks noGrp="1"/>
          </p:cNvSpPr>
          <p:nvPr>
            <p:ph type="sldNum" sz="quarter" idx="12"/>
          </p:nvPr>
        </p:nvSpPr>
        <p:spPr/>
        <p:txBody>
          <a:bodyPr/>
          <a:lstStyle/>
          <a:p>
            <a:fld id="{4EC4F550-9168-4682-B5AB-EEEDD7E86BC8}" type="slidenum">
              <a:rPr lang="en-GB" smtClean="0"/>
              <a:t>‹#›</a:t>
            </a:fld>
            <a:endParaRPr lang="en-GB" dirty="0"/>
          </a:p>
        </p:txBody>
      </p:sp>
    </p:spTree>
    <p:extLst>
      <p:ext uri="{BB962C8B-B14F-4D97-AF65-F5344CB8AC3E}">
        <p14:creationId xmlns:p14="http://schemas.microsoft.com/office/powerpoint/2010/main" val="2631224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7D5220-3E78-4BF7-B9D8-61212C15D3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7AA67E-5514-4E80-A20E-BAC6EF2CDD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D7A4F2-C64C-41DF-9F00-53EC85958F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6DDF84-AA75-4A95-A6DF-54D26FE81B74}" type="datetimeFigureOut">
              <a:rPr lang="en-GB" smtClean="0"/>
              <a:t>12/01/2018</a:t>
            </a:fld>
            <a:endParaRPr lang="en-GB" dirty="0"/>
          </a:p>
        </p:txBody>
      </p:sp>
      <p:sp>
        <p:nvSpPr>
          <p:cNvPr id="5" name="Footer Placeholder 4">
            <a:extLst>
              <a:ext uri="{FF2B5EF4-FFF2-40B4-BE49-F238E27FC236}">
                <a16:creationId xmlns:a16="http://schemas.microsoft.com/office/drawing/2014/main" id="{A4FD9EEE-F673-46FE-994E-6E023C78FE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FBCEF4E-F97C-47F5-8C91-B82A20EC76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C4F550-9168-4682-B5AB-EEEDD7E86BC8}" type="slidenum">
              <a:rPr lang="en-GB" smtClean="0"/>
              <a:t>‹#›</a:t>
            </a:fld>
            <a:endParaRPr lang="en-GB" dirty="0"/>
          </a:p>
        </p:txBody>
      </p:sp>
    </p:spTree>
    <p:extLst>
      <p:ext uri="{BB962C8B-B14F-4D97-AF65-F5344CB8AC3E}">
        <p14:creationId xmlns:p14="http://schemas.microsoft.com/office/powerpoint/2010/main" val="32486807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dailymail.co.uk/sciencetech/article-2582835/Archaeologists-3-200-year-old-skeleton-cancer-The-young-mans-bones-help-disease-evolved.html" TargetMode="External"/><Relationship Id="rId2" Type="http://schemas.openxmlformats.org/officeDocument/2006/relationships/hyperlink" Target="http://toddbrie.blogspot.co.uk/2012/05/final-project-kung-san-way-of-life.html" TargetMode="External"/><Relationship Id="rId1" Type="http://schemas.openxmlformats.org/officeDocument/2006/relationships/slideLayout" Target="../slideLayouts/slideLayout2.xml"/><Relationship Id="rId5" Type="http://schemas.openxmlformats.org/officeDocument/2006/relationships/hyperlink" Target="https://www.webmd.com/oral-health/picture-of-the-teeth#1" TargetMode="External"/><Relationship Id="rId4" Type="http://schemas.openxmlformats.org/officeDocument/2006/relationships/hyperlink" Target="https://www.researchgate.net/figure/Schela-Cladovei-extended-supine-burial-at-Schela-Cladovei-excavated-in-1996-This-is_3048262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7CE28-0E02-40FE-A489-B89635F1E035}"/>
              </a:ext>
            </a:extLst>
          </p:cNvPr>
          <p:cNvSpPr>
            <a:spLocks noGrp="1"/>
          </p:cNvSpPr>
          <p:nvPr>
            <p:ph type="ctrTitle"/>
          </p:nvPr>
        </p:nvSpPr>
        <p:spPr/>
        <p:txBody>
          <a:bodyPr>
            <a:normAutofit fontScale="90000"/>
          </a:bodyPr>
          <a:lstStyle/>
          <a:p>
            <a:r>
              <a:rPr lang="en-GB" dirty="0">
                <a:solidFill>
                  <a:schemeClr val="accent4"/>
                </a:solidFill>
              </a:rPr>
              <a:t>Did humanity’s health improve or decline after the move to agriculturalism?</a:t>
            </a:r>
          </a:p>
        </p:txBody>
      </p:sp>
      <p:sp>
        <p:nvSpPr>
          <p:cNvPr id="3" name="Subtitle 2">
            <a:extLst>
              <a:ext uri="{FF2B5EF4-FFF2-40B4-BE49-F238E27FC236}">
                <a16:creationId xmlns:a16="http://schemas.microsoft.com/office/drawing/2014/main" id="{419FEAA2-71EF-47CC-BD30-3CD71BD73C2B}"/>
              </a:ext>
            </a:extLst>
          </p:cNvPr>
          <p:cNvSpPr>
            <a:spLocks noGrp="1"/>
          </p:cNvSpPr>
          <p:nvPr>
            <p:ph type="subTitle" idx="1"/>
          </p:nvPr>
        </p:nvSpPr>
        <p:spPr/>
        <p:txBody>
          <a:bodyPr/>
          <a:lstStyle/>
          <a:p>
            <a:r>
              <a:rPr lang="en-GB" dirty="0">
                <a:solidFill>
                  <a:schemeClr val="accent4"/>
                </a:solidFill>
              </a:rPr>
              <a:t>By Sarah Marshall</a:t>
            </a:r>
          </a:p>
        </p:txBody>
      </p:sp>
      <p:sp>
        <p:nvSpPr>
          <p:cNvPr id="5" name="TextBox 4">
            <a:extLst>
              <a:ext uri="{FF2B5EF4-FFF2-40B4-BE49-F238E27FC236}">
                <a16:creationId xmlns:a16="http://schemas.microsoft.com/office/drawing/2014/main" id="{B11D17EA-5942-4D8B-B956-8047BAE3E55A}"/>
              </a:ext>
            </a:extLst>
          </p:cNvPr>
          <p:cNvSpPr txBox="1"/>
          <p:nvPr/>
        </p:nvSpPr>
        <p:spPr>
          <a:xfrm flipH="1">
            <a:off x="7772401" y="5897563"/>
            <a:ext cx="2542310" cy="369332"/>
          </a:xfrm>
          <a:prstGeom prst="rect">
            <a:avLst/>
          </a:prstGeom>
          <a:noFill/>
        </p:spPr>
        <p:txBody>
          <a:bodyPr wrap="square" rtlCol="0">
            <a:spAutoFit/>
          </a:bodyPr>
          <a:lstStyle/>
          <a:p>
            <a:r>
              <a:rPr lang="en-GB" dirty="0">
                <a:solidFill>
                  <a:schemeClr val="bg1"/>
                </a:solidFill>
              </a:rPr>
              <a:t>Image 2, !Kung people</a:t>
            </a:r>
          </a:p>
        </p:txBody>
      </p:sp>
      <p:pic>
        <p:nvPicPr>
          <p:cNvPr id="7" name="Picture 6">
            <a:extLst>
              <a:ext uri="{FF2B5EF4-FFF2-40B4-BE49-F238E27FC236}">
                <a16:creationId xmlns:a16="http://schemas.microsoft.com/office/drawing/2014/main" id="{691F9834-B4AD-443B-ADA7-4AC1884E1157}"/>
              </a:ext>
            </a:extLst>
          </p:cNvPr>
          <p:cNvPicPr>
            <a:picLocks noChangeAspect="1"/>
          </p:cNvPicPr>
          <p:nvPr/>
        </p:nvPicPr>
        <p:blipFill>
          <a:blip r:embed="rId2"/>
          <a:stretch>
            <a:fillRect/>
          </a:stretch>
        </p:blipFill>
        <p:spPr>
          <a:xfrm>
            <a:off x="7894320" y="3602038"/>
            <a:ext cx="4038599" cy="2271713"/>
          </a:xfrm>
          <a:prstGeom prst="rect">
            <a:avLst/>
          </a:prstGeom>
        </p:spPr>
      </p:pic>
      <p:pic>
        <p:nvPicPr>
          <p:cNvPr id="8" name="Picture 7">
            <a:extLst>
              <a:ext uri="{FF2B5EF4-FFF2-40B4-BE49-F238E27FC236}">
                <a16:creationId xmlns:a16="http://schemas.microsoft.com/office/drawing/2014/main" id="{28E8D7D8-4D8F-497E-A6D1-4B4C71C3D224}"/>
              </a:ext>
            </a:extLst>
          </p:cNvPr>
          <p:cNvPicPr>
            <a:picLocks noChangeAspect="1"/>
          </p:cNvPicPr>
          <p:nvPr/>
        </p:nvPicPr>
        <p:blipFill>
          <a:blip r:embed="rId3"/>
          <a:stretch>
            <a:fillRect/>
          </a:stretch>
        </p:blipFill>
        <p:spPr>
          <a:xfrm>
            <a:off x="249556" y="3613813"/>
            <a:ext cx="4048126" cy="2271713"/>
          </a:xfrm>
          <a:prstGeom prst="rect">
            <a:avLst/>
          </a:prstGeom>
        </p:spPr>
      </p:pic>
      <p:sp>
        <p:nvSpPr>
          <p:cNvPr id="9" name="TextBox 8">
            <a:extLst>
              <a:ext uri="{FF2B5EF4-FFF2-40B4-BE49-F238E27FC236}">
                <a16:creationId xmlns:a16="http://schemas.microsoft.com/office/drawing/2014/main" id="{8D2866EA-F531-4E30-85E4-C84886DFB8FD}"/>
              </a:ext>
            </a:extLst>
          </p:cNvPr>
          <p:cNvSpPr txBox="1"/>
          <p:nvPr/>
        </p:nvSpPr>
        <p:spPr>
          <a:xfrm>
            <a:off x="434340" y="6082228"/>
            <a:ext cx="3985260" cy="369332"/>
          </a:xfrm>
          <a:prstGeom prst="rect">
            <a:avLst/>
          </a:prstGeom>
          <a:noFill/>
        </p:spPr>
        <p:txBody>
          <a:bodyPr wrap="square" rtlCol="0">
            <a:spAutoFit/>
          </a:bodyPr>
          <a:lstStyle/>
          <a:p>
            <a:r>
              <a:rPr lang="en-GB" dirty="0">
                <a:solidFill>
                  <a:schemeClr val="bg1"/>
                </a:solidFill>
              </a:rPr>
              <a:t>Image 1, Lepenski Vir Burial</a:t>
            </a:r>
          </a:p>
        </p:txBody>
      </p:sp>
    </p:spTree>
    <p:extLst>
      <p:ext uri="{BB962C8B-B14F-4D97-AF65-F5344CB8AC3E}">
        <p14:creationId xmlns:p14="http://schemas.microsoft.com/office/powerpoint/2010/main" val="3510961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A22D9-6EA8-4B21-9815-E513BC63D83D}"/>
              </a:ext>
            </a:extLst>
          </p:cNvPr>
          <p:cNvSpPr>
            <a:spLocks noGrp="1"/>
          </p:cNvSpPr>
          <p:nvPr>
            <p:ph type="title"/>
          </p:nvPr>
        </p:nvSpPr>
        <p:spPr/>
        <p:txBody>
          <a:bodyPr/>
          <a:lstStyle/>
          <a:p>
            <a:r>
              <a:rPr lang="en-GB" dirty="0">
                <a:solidFill>
                  <a:schemeClr val="accent4"/>
                </a:solidFill>
              </a:rPr>
              <a:t>Aims and objectives</a:t>
            </a:r>
          </a:p>
        </p:txBody>
      </p:sp>
      <p:sp>
        <p:nvSpPr>
          <p:cNvPr id="3" name="Content Placeholder 2">
            <a:extLst>
              <a:ext uri="{FF2B5EF4-FFF2-40B4-BE49-F238E27FC236}">
                <a16:creationId xmlns:a16="http://schemas.microsoft.com/office/drawing/2014/main" id="{113A6335-F299-4736-BE23-4811186B042C}"/>
              </a:ext>
            </a:extLst>
          </p:cNvPr>
          <p:cNvSpPr>
            <a:spLocks noGrp="1"/>
          </p:cNvSpPr>
          <p:nvPr>
            <p:ph idx="1"/>
          </p:nvPr>
        </p:nvSpPr>
        <p:spPr>
          <a:xfrm>
            <a:off x="838200" y="1825625"/>
            <a:ext cx="7688580" cy="4351338"/>
          </a:xfrm>
        </p:spPr>
        <p:txBody>
          <a:bodyPr>
            <a:normAutofit fontScale="92500" lnSpcReduction="20000"/>
          </a:bodyPr>
          <a:lstStyle/>
          <a:p>
            <a:pPr marL="0" indent="0">
              <a:buNone/>
            </a:pPr>
            <a:r>
              <a:rPr lang="en-GB" dirty="0">
                <a:solidFill>
                  <a:schemeClr val="accent4"/>
                </a:solidFill>
              </a:rPr>
              <a:t>Aims:</a:t>
            </a:r>
          </a:p>
          <a:p>
            <a:pPr marL="0" indent="0">
              <a:buNone/>
            </a:pPr>
            <a:r>
              <a:rPr lang="en-GB" dirty="0">
                <a:solidFill>
                  <a:schemeClr val="accent4"/>
                </a:solidFill>
              </a:rPr>
              <a:t>I am looking at how changes in life style can effect our bodies, specifically the change from hunter gatherer to agriculture.</a:t>
            </a:r>
          </a:p>
          <a:p>
            <a:pPr marL="0" indent="0">
              <a:buNone/>
            </a:pPr>
            <a:endParaRPr lang="en-GB" dirty="0">
              <a:solidFill>
                <a:schemeClr val="accent4"/>
              </a:solidFill>
            </a:endParaRPr>
          </a:p>
          <a:p>
            <a:pPr marL="0" indent="0">
              <a:buNone/>
            </a:pPr>
            <a:r>
              <a:rPr lang="en-GB" dirty="0">
                <a:solidFill>
                  <a:schemeClr val="accent4"/>
                </a:solidFill>
              </a:rPr>
              <a:t>Objectives:</a:t>
            </a:r>
          </a:p>
          <a:p>
            <a:pPr marL="0" indent="0">
              <a:buNone/>
            </a:pPr>
            <a:r>
              <a:rPr lang="en-GB" dirty="0">
                <a:solidFill>
                  <a:schemeClr val="accent4"/>
                </a:solidFill>
              </a:rPr>
              <a:t>I am doing this by analysing different aspects of human remains to see what is different and then looking at why these differences are here. I will be using different sources in order to gather all the information needed, both archaeological and some anthropological sources will be needed in order to get the full picture. </a:t>
            </a:r>
          </a:p>
        </p:txBody>
      </p:sp>
      <p:pic>
        <p:nvPicPr>
          <p:cNvPr id="4" name="Picture 3">
            <a:extLst>
              <a:ext uri="{FF2B5EF4-FFF2-40B4-BE49-F238E27FC236}">
                <a16:creationId xmlns:a16="http://schemas.microsoft.com/office/drawing/2014/main" id="{A3DBFD2A-E038-4EFA-BD3A-E2A0DA58B2E4}"/>
              </a:ext>
            </a:extLst>
          </p:cNvPr>
          <p:cNvPicPr>
            <a:picLocks noChangeAspect="1"/>
          </p:cNvPicPr>
          <p:nvPr/>
        </p:nvPicPr>
        <p:blipFill>
          <a:blip r:embed="rId2"/>
          <a:stretch>
            <a:fillRect/>
          </a:stretch>
        </p:blipFill>
        <p:spPr>
          <a:xfrm>
            <a:off x="8526780" y="274320"/>
            <a:ext cx="3368040" cy="5454986"/>
          </a:xfrm>
          <a:prstGeom prst="rect">
            <a:avLst/>
          </a:prstGeom>
        </p:spPr>
      </p:pic>
      <p:sp>
        <p:nvSpPr>
          <p:cNvPr id="6" name="TextBox 5">
            <a:extLst>
              <a:ext uri="{FF2B5EF4-FFF2-40B4-BE49-F238E27FC236}">
                <a16:creationId xmlns:a16="http://schemas.microsoft.com/office/drawing/2014/main" id="{C5CCE84C-AAAC-47F9-9B01-4DFB00B66805}"/>
              </a:ext>
            </a:extLst>
          </p:cNvPr>
          <p:cNvSpPr txBox="1"/>
          <p:nvPr/>
        </p:nvSpPr>
        <p:spPr>
          <a:xfrm>
            <a:off x="8526780" y="5971381"/>
            <a:ext cx="3368040" cy="707886"/>
          </a:xfrm>
          <a:prstGeom prst="rect">
            <a:avLst/>
          </a:prstGeom>
          <a:noFill/>
        </p:spPr>
        <p:txBody>
          <a:bodyPr wrap="square" rtlCol="0">
            <a:spAutoFit/>
          </a:bodyPr>
          <a:lstStyle/>
          <a:p>
            <a:r>
              <a:rPr lang="en-GB" sz="2000" dirty="0">
                <a:solidFill>
                  <a:schemeClr val="bg1"/>
                </a:solidFill>
              </a:rPr>
              <a:t>Image 3, Part of the dig at Lepenski Vir</a:t>
            </a:r>
          </a:p>
        </p:txBody>
      </p:sp>
    </p:spTree>
    <p:extLst>
      <p:ext uri="{BB962C8B-B14F-4D97-AF65-F5344CB8AC3E}">
        <p14:creationId xmlns:p14="http://schemas.microsoft.com/office/powerpoint/2010/main" val="22748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DEF01-8263-4D42-BC24-5B6E689154DB}"/>
              </a:ext>
            </a:extLst>
          </p:cNvPr>
          <p:cNvSpPr>
            <a:spLocks noGrp="1"/>
          </p:cNvSpPr>
          <p:nvPr>
            <p:ph type="title"/>
          </p:nvPr>
        </p:nvSpPr>
        <p:spPr/>
        <p:txBody>
          <a:bodyPr/>
          <a:lstStyle/>
          <a:p>
            <a:r>
              <a:rPr lang="en-GB" dirty="0">
                <a:solidFill>
                  <a:schemeClr val="accent4"/>
                </a:solidFill>
              </a:rPr>
              <a:t>Teeth and dietary</a:t>
            </a:r>
          </a:p>
        </p:txBody>
      </p:sp>
      <p:sp>
        <p:nvSpPr>
          <p:cNvPr id="3" name="Content Placeholder 2">
            <a:extLst>
              <a:ext uri="{FF2B5EF4-FFF2-40B4-BE49-F238E27FC236}">
                <a16:creationId xmlns:a16="http://schemas.microsoft.com/office/drawing/2014/main" id="{C22D2498-6192-4B6B-A989-ABB2EBE5A4A8}"/>
              </a:ext>
            </a:extLst>
          </p:cNvPr>
          <p:cNvSpPr>
            <a:spLocks noGrp="1"/>
          </p:cNvSpPr>
          <p:nvPr>
            <p:ph idx="1"/>
          </p:nvPr>
        </p:nvSpPr>
        <p:spPr>
          <a:xfrm>
            <a:off x="838200" y="1361392"/>
            <a:ext cx="5257800" cy="4351338"/>
          </a:xfrm>
        </p:spPr>
        <p:txBody>
          <a:bodyPr/>
          <a:lstStyle/>
          <a:p>
            <a:pPr marL="0" indent="0">
              <a:buNone/>
            </a:pPr>
            <a:r>
              <a:rPr lang="en-GB" dirty="0">
                <a:solidFill>
                  <a:schemeClr val="accent4"/>
                </a:solidFill>
              </a:rPr>
              <a:t>This chapter will be mostly based on teeth however as dietary effects the teeth a lot I will be doing some aspects of this as well:</a:t>
            </a:r>
          </a:p>
          <a:p>
            <a:r>
              <a:rPr lang="en-GB" dirty="0">
                <a:solidFill>
                  <a:schemeClr val="accent4"/>
                </a:solidFill>
              </a:rPr>
              <a:t>!Kung and their teeth.</a:t>
            </a:r>
          </a:p>
          <a:p>
            <a:r>
              <a:rPr lang="en-GB" dirty="0">
                <a:solidFill>
                  <a:schemeClr val="accent4"/>
                </a:solidFill>
              </a:rPr>
              <a:t>Dental disease- Vipeholm experiment</a:t>
            </a:r>
          </a:p>
          <a:p>
            <a:r>
              <a:rPr lang="en-GB" dirty="0">
                <a:solidFill>
                  <a:schemeClr val="accent4"/>
                </a:solidFill>
              </a:rPr>
              <a:t>Dental reduction</a:t>
            </a:r>
          </a:p>
          <a:p>
            <a:r>
              <a:rPr lang="en-GB" dirty="0">
                <a:solidFill>
                  <a:schemeClr val="accent4"/>
                </a:solidFill>
              </a:rPr>
              <a:t>Ice man</a:t>
            </a:r>
          </a:p>
          <a:p>
            <a:pPr marL="0" indent="0">
              <a:buNone/>
            </a:pPr>
            <a:endParaRPr lang="en-GB" dirty="0">
              <a:solidFill>
                <a:schemeClr val="accent4"/>
              </a:solidFill>
            </a:endParaRPr>
          </a:p>
          <a:p>
            <a:pPr marL="0" indent="0">
              <a:buNone/>
            </a:pPr>
            <a:endParaRPr lang="en-GB" dirty="0">
              <a:solidFill>
                <a:schemeClr val="accent4"/>
              </a:solidFill>
            </a:endParaRPr>
          </a:p>
        </p:txBody>
      </p:sp>
      <p:pic>
        <p:nvPicPr>
          <p:cNvPr id="4" name="Picture 3">
            <a:extLst>
              <a:ext uri="{FF2B5EF4-FFF2-40B4-BE49-F238E27FC236}">
                <a16:creationId xmlns:a16="http://schemas.microsoft.com/office/drawing/2014/main" id="{DD9E54CB-277A-44DC-91E7-11FFAA0FC96D}"/>
              </a:ext>
            </a:extLst>
          </p:cNvPr>
          <p:cNvPicPr>
            <a:picLocks noChangeAspect="1"/>
          </p:cNvPicPr>
          <p:nvPr/>
        </p:nvPicPr>
        <p:blipFill>
          <a:blip r:embed="rId2"/>
          <a:stretch>
            <a:fillRect/>
          </a:stretch>
        </p:blipFill>
        <p:spPr>
          <a:xfrm>
            <a:off x="6096000" y="1451086"/>
            <a:ext cx="5705474" cy="3868417"/>
          </a:xfrm>
          <a:prstGeom prst="rect">
            <a:avLst/>
          </a:prstGeom>
        </p:spPr>
      </p:pic>
      <p:sp>
        <p:nvSpPr>
          <p:cNvPr id="5" name="TextBox 4">
            <a:extLst>
              <a:ext uri="{FF2B5EF4-FFF2-40B4-BE49-F238E27FC236}">
                <a16:creationId xmlns:a16="http://schemas.microsoft.com/office/drawing/2014/main" id="{B034B958-6F7A-4581-8242-4F9300350D6E}"/>
              </a:ext>
            </a:extLst>
          </p:cNvPr>
          <p:cNvSpPr txBox="1"/>
          <p:nvPr/>
        </p:nvSpPr>
        <p:spPr>
          <a:xfrm>
            <a:off x="6286500" y="5712729"/>
            <a:ext cx="5514974" cy="369332"/>
          </a:xfrm>
          <a:prstGeom prst="rect">
            <a:avLst/>
          </a:prstGeom>
          <a:noFill/>
        </p:spPr>
        <p:txBody>
          <a:bodyPr wrap="square" rtlCol="0">
            <a:spAutoFit/>
          </a:bodyPr>
          <a:lstStyle/>
          <a:p>
            <a:r>
              <a:rPr lang="en-GB" dirty="0">
                <a:solidFill>
                  <a:schemeClr val="bg1"/>
                </a:solidFill>
              </a:rPr>
              <a:t>Image 4, a diagram of  teeth</a:t>
            </a:r>
          </a:p>
        </p:txBody>
      </p:sp>
    </p:spTree>
    <p:extLst>
      <p:ext uri="{BB962C8B-B14F-4D97-AF65-F5344CB8AC3E}">
        <p14:creationId xmlns:p14="http://schemas.microsoft.com/office/powerpoint/2010/main" val="3546750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2B2B3-02AC-4576-8236-1CB95C3B2017}"/>
              </a:ext>
            </a:extLst>
          </p:cNvPr>
          <p:cNvSpPr>
            <a:spLocks noGrp="1"/>
          </p:cNvSpPr>
          <p:nvPr>
            <p:ph type="title"/>
          </p:nvPr>
        </p:nvSpPr>
        <p:spPr/>
        <p:txBody>
          <a:bodyPr/>
          <a:lstStyle/>
          <a:p>
            <a:r>
              <a:rPr lang="en-GB" dirty="0">
                <a:solidFill>
                  <a:schemeClr val="accent4"/>
                </a:solidFill>
              </a:rPr>
              <a:t>Life expectancy and medical</a:t>
            </a:r>
          </a:p>
        </p:txBody>
      </p:sp>
      <p:sp>
        <p:nvSpPr>
          <p:cNvPr id="3" name="Content Placeholder 2">
            <a:extLst>
              <a:ext uri="{FF2B5EF4-FFF2-40B4-BE49-F238E27FC236}">
                <a16:creationId xmlns:a16="http://schemas.microsoft.com/office/drawing/2014/main" id="{42291C14-7F2A-47F6-B779-E08488DF86D4}"/>
              </a:ext>
            </a:extLst>
          </p:cNvPr>
          <p:cNvSpPr>
            <a:spLocks noGrp="1"/>
          </p:cNvSpPr>
          <p:nvPr>
            <p:ph idx="1"/>
          </p:nvPr>
        </p:nvSpPr>
        <p:spPr>
          <a:xfrm>
            <a:off x="838200" y="1825625"/>
            <a:ext cx="5257800" cy="4351338"/>
          </a:xfrm>
        </p:spPr>
        <p:txBody>
          <a:bodyPr/>
          <a:lstStyle/>
          <a:p>
            <a:pPr marL="0" indent="0">
              <a:buNone/>
            </a:pPr>
            <a:r>
              <a:rPr lang="en-GB" dirty="0">
                <a:solidFill>
                  <a:schemeClr val="accent4"/>
                </a:solidFill>
              </a:rPr>
              <a:t>My main focus will be the life expectancy but since the two point are closely related I am doing a bit of both in this chapter</a:t>
            </a:r>
          </a:p>
          <a:p>
            <a:r>
              <a:rPr lang="en-GB" dirty="0">
                <a:solidFill>
                  <a:schemeClr val="accent4"/>
                </a:solidFill>
              </a:rPr>
              <a:t>Loss amongst the !Kung </a:t>
            </a:r>
          </a:p>
          <a:p>
            <a:r>
              <a:rPr lang="en-GB" dirty="0">
                <a:solidFill>
                  <a:schemeClr val="accent4"/>
                </a:solidFill>
              </a:rPr>
              <a:t>Lepenski Vir</a:t>
            </a:r>
          </a:p>
          <a:p>
            <a:endParaRPr lang="en-GB" dirty="0">
              <a:solidFill>
                <a:schemeClr val="accent4"/>
              </a:solidFill>
            </a:endParaRPr>
          </a:p>
        </p:txBody>
      </p:sp>
      <p:pic>
        <p:nvPicPr>
          <p:cNvPr id="4" name="Picture 3">
            <a:extLst>
              <a:ext uri="{FF2B5EF4-FFF2-40B4-BE49-F238E27FC236}">
                <a16:creationId xmlns:a16="http://schemas.microsoft.com/office/drawing/2014/main" id="{EFE2DC3E-76A7-47FC-863D-4D46917308C3}"/>
              </a:ext>
            </a:extLst>
          </p:cNvPr>
          <p:cNvPicPr>
            <a:picLocks noChangeAspect="1"/>
          </p:cNvPicPr>
          <p:nvPr/>
        </p:nvPicPr>
        <p:blipFill>
          <a:blip r:embed="rId2"/>
          <a:stretch>
            <a:fillRect/>
          </a:stretch>
        </p:blipFill>
        <p:spPr>
          <a:xfrm>
            <a:off x="7231380" y="1690688"/>
            <a:ext cx="4122420" cy="4169325"/>
          </a:xfrm>
          <a:prstGeom prst="rect">
            <a:avLst/>
          </a:prstGeom>
        </p:spPr>
      </p:pic>
      <p:sp>
        <p:nvSpPr>
          <p:cNvPr id="5" name="TextBox 4">
            <a:extLst>
              <a:ext uri="{FF2B5EF4-FFF2-40B4-BE49-F238E27FC236}">
                <a16:creationId xmlns:a16="http://schemas.microsoft.com/office/drawing/2014/main" id="{CE33A323-8E57-44B3-8ACE-16CB182B797A}"/>
              </a:ext>
            </a:extLst>
          </p:cNvPr>
          <p:cNvSpPr txBox="1"/>
          <p:nvPr/>
        </p:nvSpPr>
        <p:spPr>
          <a:xfrm>
            <a:off x="7589520" y="5897027"/>
            <a:ext cx="3764280" cy="646331"/>
          </a:xfrm>
          <a:prstGeom prst="rect">
            <a:avLst/>
          </a:prstGeom>
          <a:noFill/>
        </p:spPr>
        <p:txBody>
          <a:bodyPr wrap="square" rtlCol="0">
            <a:spAutoFit/>
          </a:bodyPr>
          <a:lstStyle/>
          <a:p>
            <a:r>
              <a:rPr lang="en-GB" dirty="0">
                <a:solidFill>
                  <a:schemeClr val="bg1"/>
                </a:solidFill>
              </a:rPr>
              <a:t>Image 5, Front cover of Nisa book, !Kung women</a:t>
            </a:r>
          </a:p>
        </p:txBody>
      </p:sp>
    </p:spTree>
    <p:extLst>
      <p:ext uri="{BB962C8B-B14F-4D97-AF65-F5344CB8AC3E}">
        <p14:creationId xmlns:p14="http://schemas.microsoft.com/office/powerpoint/2010/main" val="1381193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2D63AEA-3203-48CB-8D67-2117F024DB31}"/>
              </a:ext>
            </a:extLst>
          </p:cNvPr>
          <p:cNvPicPr>
            <a:picLocks noChangeAspect="1"/>
          </p:cNvPicPr>
          <p:nvPr/>
        </p:nvPicPr>
        <p:blipFill>
          <a:blip r:embed="rId2"/>
          <a:stretch>
            <a:fillRect/>
          </a:stretch>
        </p:blipFill>
        <p:spPr>
          <a:xfrm>
            <a:off x="7600523" y="1027906"/>
            <a:ext cx="3753277" cy="4519594"/>
          </a:xfrm>
          <a:prstGeom prst="rect">
            <a:avLst/>
          </a:prstGeom>
        </p:spPr>
      </p:pic>
      <p:sp>
        <p:nvSpPr>
          <p:cNvPr id="2" name="Title 1">
            <a:extLst>
              <a:ext uri="{FF2B5EF4-FFF2-40B4-BE49-F238E27FC236}">
                <a16:creationId xmlns:a16="http://schemas.microsoft.com/office/drawing/2014/main" id="{F86C7A6C-F8E9-499D-9E50-44E9E4D4A71B}"/>
              </a:ext>
            </a:extLst>
          </p:cNvPr>
          <p:cNvSpPr>
            <a:spLocks noGrp="1"/>
          </p:cNvSpPr>
          <p:nvPr>
            <p:ph type="title"/>
          </p:nvPr>
        </p:nvSpPr>
        <p:spPr/>
        <p:txBody>
          <a:bodyPr/>
          <a:lstStyle/>
          <a:p>
            <a:r>
              <a:rPr lang="en-GB" dirty="0">
                <a:solidFill>
                  <a:schemeClr val="accent4"/>
                </a:solidFill>
              </a:rPr>
              <a:t>Diseases and bone differences</a:t>
            </a:r>
          </a:p>
        </p:txBody>
      </p:sp>
      <p:sp>
        <p:nvSpPr>
          <p:cNvPr id="3" name="Content Placeholder 2">
            <a:extLst>
              <a:ext uri="{FF2B5EF4-FFF2-40B4-BE49-F238E27FC236}">
                <a16:creationId xmlns:a16="http://schemas.microsoft.com/office/drawing/2014/main" id="{DC844DCB-1AC0-4EAF-94C8-6A862411F865}"/>
              </a:ext>
            </a:extLst>
          </p:cNvPr>
          <p:cNvSpPr>
            <a:spLocks noGrp="1"/>
          </p:cNvSpPr>
          <p:nvPr>
            <p:ph idx="1"/>
          </p:nvPr>
        </p:nvSpPr>
        <p:spPr>
          <a:xfrm>
            <a:off x="838200" y="1825625"/>
            <a:ext cx="5257800" cy="4351338"/>
          </a:xfrm>
        </p:spPr>
        <p:txBody>
          <a:bodyPr>
            <a:normAutofit fontScale="92500" lnSpcReduction="10000"/>
          </a:bodyPr>
          <a:lstStyle/>
          <a:p>
            <a:pPr marL="0" indent="0">
              <a:buNone/>
            </a:pPr>
            <a:r>
              <a:rPr lang="en-GB" dirty="0">
                <a:solidFill>
                  <a:schemeClr val="accent4"/>
                </a:solidFill>
              </a:rPr>
              <a:t>For this chapter I will be looking at what types of diseases hunter gatherers have and how they got them and comparing these diseases to those found in agriculturalist societies. By looking at bone trauma you can see how different jobs or a different way of life can effect the body</a:t>
            </a:r>
          </a:p>
          <a:p>
            <a:r>
              <a:rPr lang="en-GB" dirty="0">
                <a:solidFill>
                  <a:schemeClr val="accent4"/>
                </a:solidFill>
              </a:rPr>
              <a:t>Illness in hunter gatherer communities</a:t>
            </a:r>
          </a:p>
          <a:p>
            <a:r>
              <a:rPr lang="en-GB" dirty="0">
                <a:solidFill>
                  <a:schemeClr val="accent4"/>
                </a:solidFill>
              </a:rPr>
              <a:t>Hunting injuries</a:t>
            </a:r>
          </a:p>
          <a:p>
            <a:pPr marL="0" indent="0">
              <a:buNone/>
            </a:pPr>
            <a:endParaRPr lang="en-GB" dirty="0">
              <a:solidFill>
                <a:schemeClr val="accent4"/>
              </a:solidFill>
            </a:endParaRPr>
          </a:p>
        </p:txBody>
      </p:sp>
      <p:sp>
        <p:nvSpPr>
          <p:cNvPr id="5" name="TextBox 4">
            <a:extLst>
              <a:ext uri="{FF2B5EF4-FFF2-40B4-BE49-F238E27FC236}">
                <a16:creationId xmlns:a16="http://schemas.microsoft.com/office/drawing/2014/main" id="{365980E8-FD58-40D6-A69B-6DEC0A2D7D11}"/>
              </a:ext>
            </a:extLst>
          </p:cNvPr>
          <p:cNvSpPr txBox="1"/>
          <p:nvPr/>
        </p:nvSpPr>
        <p:spPr>
          <a:xfrm>
            <a:off x="7869555" y="5471617"/>
            <a:ext cx="3758565" cy="1477328"/>
          </a:xfrm>
          <a:prstGeom prst="rect">
            <a:avLst/>
          </a:prstGeom>
          <a:noFill/>
        </p:spPr>
        <p:txBody>
          <a:bodyPr wrap="square" rtlCol="0">
            <a:spAutoFit/>
          </a:bodyPr>
          <a:lstStyle/>
          <a:p>
            <a:r>
              <a:rPr lang="en-GB" dirty="0">
                <a:solidFill>
                  <a:schemeClr val="bg1"/>
                </a:solidFill>
              </a:rPr>
              <a:t>Image 6, the sternum of the skeleton, believed to have belonged to a man aged between 25 and 35, pictured, shows evidence of cancer, highlighted by the arrows</a:t>
            </a:r>
          </a:p>
        </p:txBody>
      </p:sp>
    </p:spTree>
    <p:extLst>
      <p:ext uri="{BB962C8B-B14F-4D97-AF65-F5344CB8AC3E}">
        <p14:creationId xmlns:p14="http://schemas.microsoft.com/office/powerpoint/2010/main" val="3553116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3123-A7DF-406B-96CD-6DA10A5364D0}"/>
              </a:ext>
            </a:extLst>
          </p:cNvPr>
          <p:cNvSpPr>
            <a:spLocks noGrp="1"/>
          </p:cNvSpPr>
          <p:nvPr>
            <p:ph type="title"/>
          </p:nvPr>
        </p:nvSpPr>
        <p:spPr/>
        <p:txBody>
          <a:bodyPr/>
          <a:lstStyle/>
          <a:p>
            <a:r>
              <a:rPr lang="en-GB" dirty="0">
                <a:solidFill>
                  <a:schemeClr val="accent4"/>
                </a:solidFill>
              </a:rPr>
              <a:t>To do</a:t>
            </a:r>
          </a:p>
        </p:txBody>
      </p:sp>
      <p:sp>
        <p:nvSpPr>
          <p:cNvPr id="3" name="Content Placeholder 2">
            <a:extLst>
              <a:ext uri="{FF2B5EF4-FFF2-40B4-BE49-F238E27FC236}">
                <a16:creationId xmlns:a16="http://schemas.microsoft.com/office/drawing/2014/main" id="{DE0A040B-0128-4BF1-8714-10F73199F436}"/>
              </a:ext>
            </a:extLst>
          </p:cNvPr>
          <p:cNvSpPr>
            <a:spLocks noGrp="1"/>
          </p:cNvSpPr>
          <p:nvPr>
            <p:ph idx="1"/>
          </p:nvPr>
        </p:nvSpPr>
        <p:spPr>
          <a:xfrm>
            <a:off x="838200" y="1825625"/>
            <a:ext cx="5257800" cy="4351338"/>
          </a:xfrm>
        </p:spPr>
        <p:txBody>
          <a:bodyPr>
            <a:normAutofit fontScale="92500" lnSpcReduction="20000"/>
          </a:bodyPr>
          <a:lstStyle/>
          <a:p>
            <a:pPr marL="0" indent="0">
              <a:buNone/>
            </a:pPr>
            <a:r>
              <a:rPr lang="en-GB" dirty="0">
                <a:solidFill>
                  <a:schemeClr val="accent4"/>
                </a:solidFill>
              </a:rPr>
              <a:t>The order of the chapters might change depending on what other research I find. I have done the first Chapter and started the second each one is about 3000 words.</a:t>
            </a:r>
          </a:p>
          <a:p>
            <a:pPr marL="0" indent="0">
              <a:buNone/>
            </a:pPr>
            <a:r>
              <a:rPr lang="en-GB" dirty="0">
                <a:solidFill>
                  <a:schemeClr val="accent4"/>
                </a:solidFill>
              </a:rPr>
              <a:t>The Introduction and conclusion will be written when I have done the main chapters of the dissertation.</a:t>
            </a:r>
          </a:p>
          <a:p>
            <a:pPr marL="0" indent="0">
              <a:buNone/>
            </a:pPr>
            <a:r>
              <a:rPr lang="en-GB" dirty="0">
                <a:solidFill>
                  <a:schemeClr val="accent4"/>
                </a:solidFill>
              </a:rPr>
              <a:t>I will be doing a graph for the life expectancy, this graph will include data from archaeological sources and anthropological (I will need to learn how to do this)</a:t>
            </a:r>
          </a:p>
          <a:p>
            <a:pPr marL="0" indent="0">
              <a:buNone/>
            </a:pPr>
            <a:endParaRPr lang="en-GB" dirty="0"/>
          </a:p>
        </p:txBody>
      </p:sp>
      <p:pic>
        <p:nvPicPr>
          <p:cNvPr id="4" name="Picture 3">
            <a:extLst>
              <a:ext uri="{FF2B5EF4-FFF2-40B4-BE49-F238E27FC236}">
                <a16:creationId xmlns:a16="http://schemas.microsoft.com/office/drawing/2014/main" id="{33C484B0-6128-493A-9578-CCE8184F1AEE}"/>
              </a:ext>
            </a:extLst>
          </p:cNvPr>
          <p:cNvPicPr>
            <a:picLocks noChangeAspect="1"/>
          </p:cNvPicPr>
          <p:nvPr/>
        </p:nvPicPr>
        <p:blipFill rotWithShape="1">
          <a:blip r:embed="rId2"/>
          <a:srcRect t="20278" b="42500"/>
          <a:stretch/>
        </p:blipFill>
        <p:spPr>
          <a:xfrm>
            <a:off x="6457951" y="1820862"/>
            <a:ext cx="5257800" cy="4023099"/>
          </a:xfrm>
          <a:prstGeom prst="rect">
            <a:avLst/>
          </a:prstGeom>
        </p:spPr>
      </p:pic>
      <p:sp>
        <p:nvSpPr>
          <p:cNvPr id="5" name="TextBox 4">
            <a:extLst>
              <a:ext uri="{FF2B5EF4-FFF2-40B4-BE49-F238E27FC236}">
                <a16:creationId xmlns:a16="http://schemas.microsoft.com/office/drawing/2014/main" id="{153D3975-9056-4D8D-83F5-A6067123FE93}"/>
              </a:ext>
            </a:extLst>
          </p:cNvPr>
          <p:cNvSpPr txBox="1"/>
          <p:nvPr/>
        </p:nvSpPr>
        <p:spPr>
          <a:xfrm flipH="1">
            <a:off x="7150440" y="4289611"/>
            <a:ext cx="4203360" cy="830997"/>
          </a:xfrm>
          <a:prstGeom prst="rect">
            <a:avLst/>
          </a:prstGeom>
          <a:noFill/>
        </p:spPr>
        <p:txBody>
          <a:bodyPr wrap="square" rtlCol="0">
            <a:spAutoFit/>
          </a:bodyPr>
          <a:lstStyle/>
          <a:p>
            <a:r>
              <a:rPr lang="en-GB" sz="2400" dirty="0">
                <a:solidFill>
                  <a:schemeClr val="bg1"/>
                </a:solidFill>
              </a:rPr>
              <a:t>Just my dissertation hitting me in the head </a:t>
            </a:r>
          </a:p>
        </p:txBody>
      </p:sp>
    </p:spTree>
    <p:extLst>
      <p:ext uri="{BB962C8B-B14F-4D97-AF65-F5344CB8AC3E}">
        <p14:creationId xmlns:p14="http://schemas.microsoft.com/office/powerpoint/2010/main" val="931046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C9BDD-EEC7-4764-A291-9F68359156C1}"/>
              </a:ext>
            </a:extLst>
          </p:cNvPr>
          <p:cNvSpPr>
            <a:spLocks noGrp="1"/>
          </p:cNvSpPr>
          <p:nvPr>
            <p:ph type="title"/>
          </p:nvPr>
        </p:nvSpPr>
        <p:spPr/>
        <p:txBody>
          <a:bodyPr/>
          <a:lstStyle/>
          <a:p>
            <a:r>
              <a:rPr lang="en-GB" dirty="0">
                <a:solidFill>
                  <a:schemeClr val="accent4"/>
                </a:solidFill>
              </a:rPr>
              <a:t>References</a:t>
            </a:r>
          </a:p>
        </p:txBody>
      </p:sp>
      <p:sp>
        <p:nvSpPr>
          <p:cNvPr id="3" name="Content Placeholder 2">
            <a:extLst>
              <a:ext uri="{FF2B5EF4-FFF2-40B4-BE49-F238E27FC236}">
                <a16:creationId xmlns:a16="http://schemas.microsoft.com/office/drawing/2014/main" id="{CC08265D-71EE-43BA-981C-2912715D5A36}"/>
              </a:ext>
            </a:extLst>
          </p:cNvPr>
          <p:cNvSpPr>
            <a:spLocks noGrp="1"/>
          </p:cNvSpPr>
          <p:nvPr>
            <p:ph idx="1"/>
          </p:nvPr>
        </p:nvSpPr>
        <p:spPr>
          <a:xfrm>
            <a:off x="838200" y="1303020"/>
            <a:ext cx="10515600" cy="5189855"/>
          </a:xfrm>
        </p:spPr>
        <p:txBody>
          <a:bodyPr>
            <a:normAutofit fontScale="62500" lnSpcReduction="20000"/>
          </a:bodyPr>
          <a:lstStyle/>
          <a:p>
            <a:pPr marL="0" indent="0">
              <a:buNone/>
            </a:pPr>
            <a:r>
              <a:rPr lang="en-GB" dirty="0">
                <a:solidFill>
                  <a:schemeClr val="accent4"/>
                </a:solidFill>
              </a:rPr>
              <a:t>Dusan, B and Sofija, S. 2004. Birth and Death: Infant Burials from Vlasac and Lepenski Vir. </a:t>
            </a:r>
            <a:r>
              <a:rPr lang="en-GB" i="1" dirty="0">
                <a:solidFill>
                  <a:schemeClr val="accent4"/>
                </a:solidFill>
              </a:rPr>
              <a:t>Antiquity.</a:t>
            </a:r>
            <a:r>
              <a:rPr lang="en-GB" dirty="0">
                <a:solidFill>
                  <a:schemeClr val="accent4"/>
                </a:solidFill>
              </a:rPr>
              <a:t> Vol 78, pp526-542</a:t>
            </a:r>
          </a:p>
          <a:p>
            <a:pPr marL="0" indent="0">
              <a:buNone/>
            </a:pPr>
            <a:r>
              <a:rPr lang="en-GB" dirty="0">
                <a:solidFill>
                  <a:schemeClr val="accent4"/>
                </a:solidFill>
              </a:rPr>
              <a:t>Hillson, S. 1996. Dental Anthropology. London. Cambridge university press.</a:t>
            </a:r>
          </a:p>
          <a:p>
            <a:pPr marL="0" indent="0">
              <a:buNone/>
            </a:pPr>
            <a:r>
              <a:rPr lang="en-GB" dirty="0">
                <a:solidFill>
                  <a:schemeClr val="accent4"/>
                </a:solidFill>
              </a:rPr>
              <a:t>Hillson, S. 2005. Teeth: Second edition. London. Cambridge Manuals in Archaeology.</a:t>
            </a:r>
          </a:p>
          <a:p>
            <a:pPr marL="0" indent="0">
              <a:buNone/>
            </a:pPr>
            <a:r>
              <a:rPr lang="en-GB" dirty="0">
                <a:solidFill>
                  <a:schemeClr val="accent4"/>
                </a:solidFill>
              </a:rPr>
              <a:t>Pinhasi, R, and Stock, J. 2011. Human Bioarchaeology of the transition to agriculture. UK. Wiley and Blackwell.</a:t>
            </a:r>
          </a:p>
          <a:p>
            <a:pPr marL="0" indent="0">
              <a:buNone/>
            </a:pPr>
            <a:r>
              <a:rPr lang="en-GB" dirty="0">
                <a:solidFill>
                  <a:schemeClr val="accent4"/>
                </a:solidFill>
              </a:rPr>
              <a:t>Shostak, M. 1990. Nisa: The Life and Words of a !Kung woman. London. Earthscan publications ltd.</a:t>
            </a:r>
          </a:p>
          <a:p>
            <a:pPr marL="0" indent="0">
              <a:buNone/>
            </a:pPr>
            <a:r>
              <a:rPr lang="en-GB" dirty="0">
                <a:solidFill>
                  <a:schemeClr val="accent4"/>
                </a:solidFill>
              </a:rPr>
              <a:t>Spindler, K. 1994. The Man in The Ice. Great Britain. Phoenix</a:t>
            </a:r>
          </a:p>
          <a:p>
            <a:pPr marL="0" indent="0">
              <a:buNone/>
            </a:pPr>
            <a:r>
              <a:rPr lang="en-GB" dirty="0">
                <a:solidFill>
                  <a:schemeClr val="accent4"/>
                </a:solidFill>
              </a:rPr>
              <a:t>Waldron, T. 2001. Shadows in the soil: human bones and Archaeology. Gloucestershire. Tempus Publishing.</a:t>
            </a:r>
          </a:p>
          <a:p>
            <a:pPr marL="0" indent="0">
              <a:buNone/>
            </a:pPr>
            <a:r>
              <a:rPr lang="en-GB" dirty="0">
                <a:solidFill>
                  <a:schemeClr val="accent4"/>
                </a:solidFill>
              </a:rPr>
              <a:t>Images</a:t>
            </a:r>
          </a:p>
          <a:p>
            <a:pPr marL="0" indent="0">
              <a:buNone/>
            </a:pPr>
            <a:r>
              <a:rPr lang="en-GB" dirty="0">
                <a:solidFill>
                  <a:schemeClr val="accent4"/>
                </a:solidFill>
              </a:rPr>
              <a:t>Anthropology Blog stop.  2012. The !Kung San Way of Life.  Anthropology Blog stop. Available from </a:t>
            </a:r>
            <a:r>
              <a:rPr lang="en-GB" dirty="0">
                <a:solidFill>
                  <a:schemeClr val="accent4"/>
                </a:solidFill>
                <a:hlinkClick r:id="rId2"/>
              </a:rPr>
              <a:t>http://toddbrie.blogspot.co.uk/2012/05/final-project-kung-san-way-of-life.html</a:t>
            </a:r>
            <a:r>
              <a:rPr lang="en-GB" dirty="0">
                <a:solidFill>
                  <a:schemeClr val="accent4"/>
                </a:solidFill>
              </a:rPr>
              <a:t> [Accessed on 13/01/2018]</a:t>
            </a:r>
          </a:p>
          <a:p>
            <a:pPr marL="0" indent="0">
              <a:buNone/>
            </a:pPr>
            <a:r>
              <a:rPr lang="en-GB" dirty="0">
                <a:solidFill>
                  <a:schemeClr val="accent4"/>
                </a:solidFill>
              </a:rPr>
              <a:t>Daily mail. 2014. Archaeologists find 3,200 year old skeleton with cancer. Daily mail. Available from </a:t>
            </a:r>
            <a:r>
              <a:rPr lang="en-GB" dirty="0">
                <a:solidFill>
                  <a:schemeClr val="accent4"/>
                </a:solidFill>
                <a:hlinkClick r:id="rId3"/>
              </a:rPr>
              <a:t>http://www.dailymail.co.uk/sciencetech/article-2582835/Archaeologists-3-200-year-old-skeleton-cancer-The-young-mans-bones-help-disease-evolved.html</a:t>
            </a:r>
            <a:r>
              <a:rPr lang="en-GB" dirty="0">
                <a:solidFill>
                  <a:schemeClr val="accent4"/>
                </a:solidFill>
              </a:rPr>
              <a:t>  [Accessed on 13/01/2018]</a:t>
            </a:r>
          </a:p>
          <a:p>
            <a:pPr marL="0" indent="0">
              <a:buNone/>
            </a:pPr>
            <a:r>
              <a:rPr lang="en-GB" dirty="0">
                <a:solidFill>
                  <a:schemeClr val="accent4"/>
                </a:solidFill>
              </a:rPr>
              <a:t>Research Gate. 2012.  Available from </a:t>
            </a:r>
            <a:r>
              <a:rPr lang="en-GB" dirty="0">
                <a:solidFill>
                  <a:schemeClr val="accent4"/>
                </a:solidFill>
                <a:hlinkClick r:id="rId4"/>
              </a:rPr>
              <a:t>https://www.researchgate.net/figure/Schela-Cladovei-extended-supine-burial-at-Schela-Cladovei-excavated-in-1996-This-is_304826218</a:t>
            </a:r>
            <a:r>
              <a:rPr lang="en-GB" dirty="0">
                <a:solidFill>
                  <a:schemeClr val="accent4"/>
                </a:solidFill>
              </a:rPr>
              <a:t> [Accessed on 13/01/2018]</a:t>
            </a:r>
          </a:p>
          <a:p>
            <a:pPr marL="0" indent="0">
              <a:buNone/>
            </a:pPr>
            <a:r>
              <a:rPr lang="en-GB" dirty="0">
                <a:solidFill>
                  <a:schemeClr val="accent4"/>
                </a:solidFill>
              </a:rPr>
              <a:t>Web MD. 2005-2018. Picture of teeth. Web MD. Available from </a:t>
            </a:r>
            <a:r>
              <a:rPr lang="en-GB" dirty="0">
                <a:solidFill>
                  <a:schemeClr val="accent4"/>
                </a:solidFill>
                <a:hlinkClick r:id="rId5"/>
              </a:rPr>
              <a:t>https://www.webmd.com/oral-health/picture-of-the-teeth#1</a:t>
            </a:r>
            <a:r>
              <a:rPr lang="en-GB" dirty="0">
                <a:solidFill>
                  <a:schemeClr val="accent4"/>
                </a:solidFill>
              </a:rPr>
              <a:t>  [accessed on 13/01/2018]</a:t>
            </a:r>
          </a:p>
          <a:p>
            <a:pPr marL="0" indent="0">
              <a:buNone/>
            </a:pPr>
            <a:endParaRPr lang="en-GB" dirty="0">
              <a:solidFill>
                <a:schemeClr val="accent4"/>
              </a:solidFill>
            </a:endParaRPr>
          </a:p>
        </p:txBody>
      </p:sp>
    </p:spTree>
    <p:extLst>
      <p:ext uri="{BB962C8B-B14F-4D97-AF65-F5344CB8AC3E}">
        <p14:creationId xmlns:p14="http://schemas.microsoft.com/office/powerpoint/2010/main" val="2557753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2423</TotalTime>
  <Words>700</Words>
  <Application>Microsoft Office PowerPoint</Application>
  <PresentationFormat>Widescreen</PresentationFormat>
  <Paragraphs>46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Did humanity’s health improve or decline after the move to agriculturalism?</vt:lpstr>
      <vt:lpstr>Aims and objectives</vt:lpstr>
      <vt:lpstr>Teeth and dietary</vt:lpstr>
      <vt:lpstr>Life expectancy and medical</vt:lpstr>
      <vt:lpstr>Diseases and bone differences</vt:lpstr>
      <vt:lpstr>To do</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Was we healthier before or after we became agriculturalist?</dc:title>
  <dc:creator>Sarah Marshall</dc:creator>
  <cp:lastModifiedBy>Sarah Marshall</cp:lastModifiedBy>
  <cp:revision>35</cp:revision>
  <dcterms:created xsi:type="dcterms:W3CDTF">2018-01-09T14:51:14Z</dcterms:created>
  <dcterms:modified xsi:type="dcterms:W3CDTF">2018-01-14T11:33:57Z</dcterms:modified>
</cp:coreProperties>
</file>