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364" r:id="rId2"/>
    <p:sldId id="383" r:id="rId3"/>
    <p:sldId id="365" r:id="rId4"/>
    <p:sldId id="381" r:id="rId5"/>
    <p:sldId id="378" r:id="rId6"/>
    <p:sldId id="384" r:id="rId7"/>
    <p:sldId id="385" r:id="rId8"/>
    <p:sldId id="379" r:id="rId9"/>
    <p:sldId id="38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365" autoAdjust="0"/>
    <p:restoredTop sz="94689"/>
  </p:normalViewPr>
  <p:slideViewPr>
    <p:cSldViewPr snapToGrid="0" showGuides="1">
      <p:cViewPr varScale="1">
        <p:scale>
          <a:sx n="20" d="100"/>
          <a:sy n="20" d="100"/>
        </p:scale>
        <p:origin x="1368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zaneh Biglar" userId="32f56c96eb1dfdfd" providerId="LiveId" clId="{0543BD17-21BD-4DB8-B395-8A3763C169A8}"/>
    <pc:docChg chg="custSel modSld">
      <pc:chgData name="Farzaneh Biglar" userId="32f56c96eb1dfdfd" providerId="LiveId" clId="{0543BD17-21BD-4DB8-B395-8A3763C169A8}" dt="2025-11-10T08:46:07.366" v="225" actId="9405"/>
      <pc:docMkLst>
        <pc:docMk/>
      </pc:docMkLst>
      <pc:sldChg chg="addSp delSp modSp mod">
        <pc:chgData name="Farzaneh Biglar" userId="32f56c96eb1dfdfd" providerId="LiveId" clId="{0543BD17-21BD-4DB8-B395-8A3763C169A8}" dt="2025-11-10T08:46:07.366" v="225" actId="9405"/>
        <pc:sldMkLst>
          <pc:docMk/>
          <pc:sldMk cId="1287151132" sldId="383"/>
        </pc:sldMkLst>
        <pc:spChg chg="add mod">
          <ac:chgData name="Farzaneh Biglar" userId="32f56c96eb1dfdfd" providerId="LiveId" clId="{0543BD17-21BD-4DB8-B395-8A3763C169A8}" dt="2025-11-10T08:38:24.097" v="224" actId="20577"/>
          <ac:spMkLst>
            <pc:docMk/>
            <pc:sldMk cId="1287151132" sldId="383"/>
            <ac:spMk id="3" creationId="{20030E86-31DD-158B-F479-FBB928DEF8BB}"/>
          </ac:spMkLst>
        </pc:spChg>
        <pc:spChg chg="del">
          <ac:chgData name="Farzaneh Biglar" userId="32f56c96eb1dfdfd" providerId="LiveId" clId="{0543BD17-21BD-4DB8-B395-8A3763C169A8}" dt="2025-11-10T08:31:20.222" v="0" actId="478"/>
          <ac:spMkLst>
            <pc:docMk/>
            <pc:sldMk cId="1287151132" sldId="383"/>
            <ac:spMk id="6" creationId="{821F16CE-DEED-4C94-75BF-EFB6299484D7}"/>
          </ac:spMkLst>
        </pc:spChg>
        <pc:inkChg chg="add">
          <ac:chgData name="Farzaneh Biglar" userId="32f56c96eb1dfdfd" providerId="LiveId" clId="{0543BD17-21BD-4DB8-B395-8A3763C169A8}" dt="2025-11-10T08:46:07.366" v="225" actId="9405"/>
          <ac:inkMkLst>
            <pc:docMk/>
            <pc:sldMk cId="1287151132" sldId="383"/>
            <ac:inkMk id="7" creationId="{BDEE73F8-B853-BD07-4CBB-787F7AE2E5BA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10T08:46:07.36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22 18 12571 0 0,'-6'-9'16'0'0,"-1"5"-80"0"0,1-1-296 0 0,4 14-417 0 0,2 4-423 0 0,4 6-248 0 0,3 7 168 0 0,6 0-1497 0 0,2 4-664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3444CE-59D3-4A92-850D-647D578608C4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1F4AB3-4741-4C18-B411-E1470B304F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45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1F4AB3-4741-4C18-B411-E1470B304FF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520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433" y="1016418"/>
            <a:ext cx="11649019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sz="2800" b="1" i="1" dirty="0"/>
              <a:t>Professional Career Development within H&amp;SC</a:t>
            </a:r>
          </a:p>
          <a:p>
            <a:r>
              <a:rPr lang="en-GB" altLang="en-US" dirty="0"/>
              <a:t>Module Number</a:t>
            </a:r>
            <a:r>
              <a:rPr lang="en-GB" altLang="en-US" b="1" dirty="0"/>
              <a:t>:</a:t>
            </a:r>
            <a:r>
              <a:rPr lang="en-GB" altLang="en-US" dirty="0"/>
              <a:t> </a:t>
            </a:r>
            <a:r>
              <a:rPr lang="en-GB" altLang="en-US" sz="2800" b="1" i="1" dirty="0"/>
              <a:t>LCHS 4009 (LON)</a:t>
            </a:r>
          </a:p>
          <a:p>
            <a:r>
              <a:rPr lang="en-GB" altLang="en-US" dirty="0"/>
              <a:t>Assignment No</a:t>
            </a:r>
            <a:r>
              <a:rPr lang="en-GB" altLang="en-US" b="1" i="1" dirty="0"/>
              <a:t>:  </a:t>
            </a:r>
            <a:r>
              <a:rPr lang="en-GB" altLang="en-US" sz="2800" b="1" i="1" dirty="0"/>
              <a:t>ASSIGNMENT 1</a:t>
            </a:r>
          </a:p>
          <a:p>
            <a:r>
              <a:rPr lang="en-GB" altLang="en-US" dirty="0"/>
              <a:t>Student Name</a:t>
            </a:r>
            <a:r>
              <a:rPr lang="en-GB" altLang="en-US" b="1" i="1" dirty="0"/>
              <a:t>:   Farzaneh Biglar</a:t>
            </a:r>
          </a:p>
          <a:p>
            <a:r>
              <a:rPr lang="en-GB" altLang="en-US" dirty="0"/>
              <a:t>Student ID: </a:t>
            </a:r>
            <a:r>
              <a:rPr lang="en-GB" altLang="en-US" b="1" dirty="0"/>
              <a:t>2417680</a:t>
            </a:r>
            <a:endParaRPr lang="en-GB" altLang="en-US" b="1" i="1" dirty="0"/>
          </a:p>
          <a:p>
            <a:r>
              <a:rPr lang="en-GB" altLang="en-US" dirty="0"/>
              <a:t>Lecturer’s Name</a:t>
            </a:r>
            <a:r>
              <a:rPr lang="en-GB" altLang="en-US" b="1" i="1" dirty="0"/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30E86-31DD-158B-F479-FBB928DEF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598" y="2118282"/>
            <a:ext cx="10972800" cy="3917032"/>
          </a:xfrm>
        </p:spPr>
        <p:txBody>
          <a:bodyPr/>
          <a:lstStyle/>
          <a:p>
            <a:r>
              <a:rPr lang="en-GB" dirty="0"/>
              <a:t>I have used AI were used to support in writing, language refinement and content.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DEE73F8-B853-BD07-4CBB-787F7AE2E5BA}"/>
                  </a:ext>
                </a:extLst>
              </p14:cNvPr>
              <p14:cNvContentPartPr/>
              <p14:nvPr/>
            </p14:nvContentPartPr>
            <p14:xfrm>
              <a:off x="6455595" y="3808982"/>
              <a:ext cx="14400" cy="446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DEE73F8-B853-BD07-4CBB-787F7AE2E5B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449475" y="3802862"/>
                <a:ext cx="26640" cy="56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3840" y="1412875"/>
            <a:ext cx="8696960" cy="410368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 My name is Farzaneh Biglar, I am  going to present my personal SWOT analysis based on my future career. I would like to be a psychologist for children who are in need of it. </a:t>
            </a: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presentation is about my personal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swoat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analysis for my future career in child psychology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702128" y="1273629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000" b="1" dirty="0"/>
          </a:p>
          <a:p>
            <a:r>
              <a:rPr lang="en-GB" sz="2000" dirty="0"/>
              <a:t>A SWOT analysis is a tool to look at your Strengths, Weaknesses, Opportunities, and Threats to understand yourself and your progress better  </a:t>
            </a:r>
            <a:r>
              <a:rPr lang="de-DE" sz="2000" dirty="0"/>
              <a:t>(Gürel &amp; Tat, 2017; Weihrich, 1982)</a:t>
            </a:r>
            <a:endParaRPr lang="en-GB" sz="2000" dirty="0"/>
          </a:p>
          <a:p>
            <a:pPr marL="0" indent="0">
              <a:buNone/>
            </a:pPr>
            <a:r>
              <a:rPr lang="en-GB" sz="2000" b="1" u="sng" dirty="0"/>
              <a:t>Why it matters for me:</a:t>
            </a:r>
          </a:p>
          <a:p>
            <a:pPr marL="0" indent="0">
              <a:buNone/>
            </a:pPr>
            <a:r>
              <a:rPr lang="en-GB" sz="2000" dirty="0"/>
              <a:t> - Helps me use my strengths like empathy and good communication effectively.</a:t>
            </a:r>
          </a:p>
          <a:p>
            <a:pPr marL="0" indent="0">
              <a:buNone/>
            </a:pPr>
            <a:r>
              <a:rPr lang="en-GB" sz="2000" dirty="0"/>
              <a:t> - Shows areas I can improve, such as confidence or time management.</a:t>
            </a:r>
          </a:p>
          <a:p>
            <a:pPr marL="0" indent="0">
              <a:buNone/>
            </a:pPr>
            <a:r>
              <a:rPr lang="en-GB" sz="2000" dirty="0"/>
              <a:t> - Points out growth opportunities, like gaining experience with children.</a:t>
            </a:r>
          </a:p>
          <a:p>
            <a:pPr marL="0" indent="0">
              <a:buNone/>
            </a:pPr>
            <a:r>
              <a:rPr lang="en-GB" sz="2000" dirty="0"/>
              <a:t> - Helps me prepare for challenges like competition in the field.</a:t>
            </a:r>
          </a:p>
          <a:p>
            <a:pPr marL="0" indent="0">
              <a:buNone/>
            </a:pPr>
            <a:r>
              <a:rPr lang="en-GB" sz="2000" dirty="0"/>
              <a:t> - It guides my personal and professional development and supports my goal of becoming a child psychologist.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 </a:t>
            </a:r>
          </a:p>
          <a:p>
            <a:endParaRPr lang="en-GB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49828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endParaRPr lang="en-GB" sz="1400" b="1" dirty="0"/>
          </a:p>
          <a:p>
            <a:r>
              <a:rPr lang="en-GB" sz="1400" b="1" dirty="0"/>
              <a:t>.  Sometimes lack confidence in new situations </a:t>
            </a:r>
          </a:p>
          <a:p>
            <a:endParaRPr lang="en-GB" sz="1400" b="1" dirty="0"/>
          </a:p>
          <a:p>
            <a:r>
              <a:rPr lang="en-GB" sz="1400" b="1" dirty="0"/>
              <a:t>. Overthinking decisions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endParaRPr lang="en-GB" b="1" dirty="0"/>
          </a:p>
          <a:p>
            <a:r>
              <a:rPr lang="en-GB" b="1" dirty="0"/>
              <a:t>. Work experience with children</a:t>
            </a:r>
          </a:p>
          <a:p>
            <a:r>
              <a:rPr lang="en-GB" b="1" dirty="0"/>
              <a:t>. Further study and training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endParaRPr lang="en-GB" sz="1400" b="1" dirty="0"/>
          </a:p>
          <a:p>
            <a:r>
              <a:rPr lang="en-GB" sz="1400" b="1" dirty="0"/>
              <a:t>.</a:t>
            </a:r>
            <a:r>
              <a:rPr lang="en-GB" sz="1400" dirty="0"/>
              <a:t> </a:t>
            </a:r>
            <a:r>
              <a:rPr lang="en-GB" sz="1400" b="1" dirty="0"/>
              <a:t>High competition in psychology roles</a:t>
            </a:r>
          </a:p>
          <a:p>
            <a:r>
              <a:rPr lang="en-GB" sz="1400" b="1" dirty="0"/>
              <a:t>. Limited job opportunities locally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EC1C05A-6116-9F82-5329-5C34D54D8C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3135177"/>
              </p:ext>
            </p:extLst>
          </p:nvPr>
        </p:nvGraphicFramePr>
        <p:xfrm>
          <a:off x="334433" y="1736204"/>
          <a:ext cx="5662082" cy="914400"/>
        </p:xfrm>
        <a:graphic>
          <a:graphicData uri="http://schemas.openxmlformats.org/drawingml/2006/table">
            <a:tbl>
              <a:tblPr/>
              <a:tblGrid>
                <a:gridCol w="2831041">
                  <a:extLst>
                    <a:ext uri="{9D8B030D-6E8A-4147-A177-3AD203B41FA5}">
                      <a16:colId xmlns:a16="http://schemas.microsoft.com/office/drawing/2014/main" val="2193305198"/>
                    </a:ext>
                  </a:extLst>
                </a:gridCol>
                <a:gridCol w="2831041">
                  <a:extLst>
                    <a:ext uri="{9D8B030D-6E8A-4147-A177-3AD203B41FA5}">
                      <a16:colId xmlns:a16="http://schemas.microsoft.com/office/drawing/2014/main" val="2144146585"/>
                    </a:ext>
                  </a:extLst>
                </a:gridCol>
              </a:tblGrid>
              <a:tr h="5824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.Empathy and understanding children</a:t>
                      </a:r>
                    </a:p>
                    <a:p>
                      <a:pPr>
                        <a:buNone/>
                      </a:pPr>
                      <a:r>
                        <a:rPr lang="en-GB" b="1" dirty="0"/>
                        <a:t>. Active listening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485438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5CB44142-B898-55F7-D37E-FFE3F6F88A0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98653" y="2199640"/>
            <a:ext cx="11393347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Empathy &amp; communication - Build confidence by speaking up in groups and with children.</a:t>
            </a:r>
          </a:p>
          <a:p>
            <a:pPr>
              <a:spcBef>
                <a:spcPct val="0"/>
              </a:spcBef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 &amp; collaboration - Improve time management by working with peers and mentors.</a:t>
            </a:r>
          </a:p>
          <a:p>
            <a:pPr>
              <a:spcBef>
                <a:spcPct val="0"/>
              </a:spcBef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listening - Stand out in a competitive field by learning from feedback.</a:t>
            </a:r>
          </a:p>
          <a:p>
            <a:pPr>
              <a:spcBef>
                <a:spcPct val="0"/>
              </a:spcBef>
            </a:pP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 communication - Reduce stress by asking for support and managing workload effectively.</a:t>
            </a:r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can use opportunities like work experience, training, volunteering, and networking to grow. By applying my strengths — empathy, communication, teamwork, and active listening—I can learn, connect with children, and prepare for a future career as a child psychologist.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474" y="1600201"/>
            <a:ext cx="8887326" cy="3916363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400" dirty="0"/>
              <a:t>In this slideshow, I have presented my SWOT in detail and how to leverage your strengths to overcome your weaknesses.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63AB783-0816-BBB4-FECA-ED8A0866FD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10653" y="1633081"/>
            <a:ext cx="10425135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>
              <a:spcBef>
                <a:spcPct val="0"/>
              </a:spcBef>
              <a:buFontTx/>
              <a:buChar char="•"/>
            </a:pPr>
            <a:r>
              <a:rPr lang="en-GB" sz="2800" b="1" dirty="0"/>
              <a:t>American Psychological Association</a:t>
            </a:r>
            <a:r>
              <a:rPr lang="en-GB" sz="2800" dirty="0"/>
              <a:t> (2023) </a:t>
            </a:r>
            <a:r>
              <a:rPr lang="en-GB" sz="2800" i="1" dirty="0"/>
              <a:t>Guidelines for child and adolescent mental health training</a:t>
            </a:r>
            <a:r>
              <a:rPr lang="en-GB" sz="2800" dirty="0"/>
              <a:t>. Washington, DC: APA.</a:t>
            </a:r>
          </a:p>
          <a:p>
            <a:pPr marL="0" lvl="0" indent="0">
              <a:spcBef>
                <a:spcPct val="0"/>
              </a:spcBef>
              <a:buFontTx/>
              <a:buChar char="•"/>
            </a:pPr>
            <a:r>
              <a:rPr lang="en-GB" sz="2800" b="1" dirty="0"/>
              <a:t>Rogers, C.R.</a:t>
            </a:r>
            <a:r>
              <a:rPr lang="en-GB" sz="2800" dirty="0"/>
              <a:t> (1957) ‘The necessary and sufficient conditions of therapeutic personality change’, </a:t>
            </a:r>
            <a:r>
              <a:rPr lang="en-GB" sz="2800" i="1" dirty="0"/>
              <a:t>Journal of Consulting Psychology</a:t>
            </a:r>
          </a:p>
          <a:p>
            <a:pPr marL="0" indent="0">
              <a:spcBef>
                <a:spcPct val="0"/>
              </a:spcBef>
              <a:buFontTx/>
              <a:buChar char="•"/>
            </a:pPr>
            <a:r>
              <a:rPr lang="en-GB" sz="2800" b="1" dirty="0"/>
              <a:t>Gürel, E. and Tat, M.</a:t>
            </a:r>
            <a:r>
              <a:rPr lang="en-GB" sz="2800" dirty="0"/>
              <a:t> (2017) ‘SWOT Analysis: A theoretical review’, </a:t>
            </a:r>
            <a:r>
              <a:rPr lang="en-GB" sz="2800" i="1" dirty="0"/>
              <a:t>Journal of International Social Research</a:t>
            </a:r>
            <a:r>
              <a:rPr lang="en-GB" sz="2800" dirty="0"/>
              <a:t>, 10(51), pp. 994–1006.</a:t>
            </a:r>
          </a:p>
          <a:p>
            <a:pPr marL="0" lvl="0" indent="0">
              <a:spcBef>
                <a:spcPct val="0"/>
              </a:spcBef>
              <a:buFontTx/>
              <a:buChar char="•"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602</TotalTime>
  <Words>561</Words>
  <Application>Microsoft Office PowerPoint</Application>
  <PresentationFormat>Widescreen</PresentationFormat>
  <Paragraphs>69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Farzaneh Biglar</cp:lastModifiedBy>
  <cp:revision>26</cp:revision>
  <dcterms:created xsi:type="dcterms:W3CDTF">2025-02-21T18:28:54Z</dcterms:created>
  <dcterms:modified xsi:type="dcterms:W3CDTF">2025-11-10T08:51:10Z</dcterms:modified>
</cp:coreProperties>
</file>