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7" r:id="rId4"/>
    <p:sldId id="261" r:id="rId5"/>
    <p:sldId id="263" r:id="rId6"/>
    <p:sldId id="259" r:id="rId7"/>
    <p:sldId id="260" r:id="rId8"/>
    <p:sldId id="262" r:id="rId9"/>
    <p:sldId id="265" r:id="rId10"/>
    <p:sldId id="266" r:id="rId11"/>
    <p:sldId id="291" r:id="rId12"/>
    <p:sldId id="267" r:id="rId13"/>
    <p:sldId id="268" r:id="rId14"/>
    <p:sldId id="269" r:id="rId15"/>
    <p:sldId id="271" r:id="rId16"/>
    <p:sldId id="270" r:id="rId17"/>
    <p:sldId id="272" r:id="rId18"/>
    <p:sldId id="273" r:id="rId19"/>
    <p:sldId id="275" r:id="rId20"/>
    <p:sldId id="274" r:id="rId21"/>
    <p:sldId id="278" r:id="rId22"/>
    <p:sldId id="280" r:id="rId23"/>
    <p:sldId id="279" r:id="rId24"/>
    <p:sldId id="282" r:id="rId25"/>
    <p:sldId id="283" r:id="rId26"/>
    <p:sldId id="284" r:id="rId27"/>
    <p:sldId id="285" r:id="rId28"/>
    <p:sldId id="286" r:id="rId29"/>
    <p:sldId id="287" r:id="rId30"/>
    <p:sldId id="288" r:id="rId31"/>
    <p:sldId id="264" r:id="rId32"/>
    <p:sldId id="289" r:id="rId33"/>
    <p:sldId id="290" r:id="rId34"/>
    <p:sldId id="292"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434" y="-102"/>
      </p:cViewPr>
      <p:guideLst>
        <p:guide orient="horz" pos="2160"/>
        <p:guide pos="2880"/>
      </p:guideLst>
    </p:cSldViewPr>
  </p:slideViewPr>
  <p:notesTextViewPr>
    <p:cViewPr>
      <p:scale>
        <a:sx n="1" d="1"/>
        <a:sy n="1" d="1"/>
      </p:scale>
      <p:origin x="0" y="0"/>
    </p:cViewPr>
  </p:notesTextViewPr>
  <p:sorterViewPr>
    <p:cViewPr>
      <p:scale>
        <a:sx n="100" d="100"/>
        <a:sy n="100" d="100"/>
      </p:scale>
      <p:origin x="0" y="321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3503F721-6147-4CE2-BD90-342FC18E113E}" type="datetimeFigureOut">
              <a:rPr lang="en-GB" smtClean="0"/>
              <a:t>28/01/2013</a:t>
            </a:fld>
            <a:endParaRPr lang="en-GB"/>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GB"/>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E27E3211-006D-4F4C-BD54-804292CF6C3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503F721-6147-4CE2-BD90-342FC18E113E}" type="datetimeFigureOut">
              <a:rPr lang="en-GB" smtClean="0"/>
              <a:t>28/01/2013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27E3211-006D-4F4C-BD54-804292CF6C3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3503F721-6147-4CE2-BD90-342FC18E113E}" type="datetimeFigureOut">
              <a:rPr lang="en-GB" smtClean="0"/>
              <a:t>28/01/2013</a:t>
            </a:fld>
            <a:endParaRPr lang="en-GB"/>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GB"/>
          </a:p>
        </p:txBody>
      </p:sp>
      <p:sp>
        <p:nvSpPr>
          <p:cNvPr id="6" name="Slide Number Placeholder 5"/>
          <p:cNvSpPr>
            <a:spLocks noGrp="1"/>
          </p:cNvSpPr>
          <p:nvPr>
            <p:ph type="sldNum" sz="quarter" idx="12"/>
          </p:nvPr>
        </p:nvSpPr>
        <p:spPr>
          <a:xfrm>
            <a:off x="6733952" y="6555112"/>
            <a:ext cx="588336" cy="228600"/>
          </a:xfrm>
        </p:spPr>
        <p:txBody>
          <a:bodyPr/>
          <a:lstStyle>
            <a:extLst/>
          </a:lstStyle>
          <a:p>
            <a:fld id="{E27E3211-006D-4F4C-BD54-804292CF6C3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503F721-6147-4CE2-BD90-342FC18E113E}" type="datetimeFigureOut">
              <a:rPr lang="en-GB" smtClean="0"/>
              <a:t>28/01/2013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27E3211-006D-4F4C-BD54-804292CF6C3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503F721-6147-4CE2-BD90-342FC18E113E}" type="datetimeFigureOut">
              <a:rPr lang="en-GB" smtClean="0"/>
              <a:t>28/01/2013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27E3211-006D-4F4C-BD54-804292CF6C3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3503F721-6147-4CE2-BD90-342FC18E113E}" type="datetimeFigureOut">
              <a:rPr lang="en-GB" smtClean="0"/>
              <a:t>28/01/2013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27E3211-006D-4F4C-BD54-804292CF6C3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3503F721-6147-4CE2-BD90-342FC18E113E}" type="datetimeFigureOut">
              <a:rPr lang="en-GB" smtClean="0"/>
              <a:t>28/01/2013</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GB"/>
          </a:p>
        </p:txBody>
      </p:sp>
      <p:sp>
        <p:nvSpPr>
          <p:cNvPr id="4" name="Slide Number Placeholder 3"/>
          <p:cNvSpPr>
            <a:spLocks noGrp="1"/>
          </p:cNvSpPr>
          <p:nvPr>
            <p:ph type="sldNum" sz="quarter" idx="12"/>
          </p:nvPr>
        </p:nvSpPr>
        <p:spPr/>
        <p:txBody>
          <a:bodyPr/>
          <a:lstStyle>
            <a:extLst/>
          </a:lstStyle>
          <a:p>
            <a:fld id="{E27E3211-006D-4F4C-BD54-804292CF6C3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503F721-6147-4CE2-BD90-342FC18E113E}" type="datetimeFigureOut">
              <a:rPr lang="en-GB" smtClean="0"/>
              <a:t>28/01/2013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27E3211-006D-4F4C-BD54-804292CF6C3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3503F721-6147-4CE2-BD90-342FC18E113E}" type="datetimeFigureOut">
              <a:rPr lang="en-GB" smtClean="0"/>
              <a:t>28/01/2013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27E3211-006D-4F4C-BD54-804292CF6C31}" type="slidenum">
              <a:rPr lang="en-GB" smtClean="0"/>
              <a:t>‹#›</a:t>
            </a:fld>
            <a:endParaRPr lang="en-GB"/>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503F721-6147-4CE2-BD90-342FC18E113E}" type="datetimeFigureOut">
              <a:rPr lang="en-GB" smtClean="0"/>
              <a:t>28/01/2013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27E3211-006D-4F4C-BD54-804292CF6C3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3503F721-6147-4CE2-BD90-342FC18E113E}" type="datetimeFigureOut">
              <a:rPr lang="en-GB" smtClean="0"/>
              <a:t>28/01/2013</a:t>
            </a:fld>
            <a:endParaRPr lang="en-GB"/>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GB"/>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E27E3211-006D-4F4C-BD54-804292CF6C3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3503F721-6147-4CE2-BD90-342FC18E113E}" type="datetimeFigureOut">
              <a:rPr lang="en-GB" smtClean="0"/>
              <a:t>28/01/2013</a:t>
            </a:fld>
            <a:endParaRPr lang="en-GB"/>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GB"/>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E27E3211-006D-4F4C-BD54-804292CF6C3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www.wales.nhs.uk/sitesplus/888/page/page/46350" TargetMode="External"/><Relationship Id="rId3" Type="http://schemas.openxmlformats.org/officeDocument/2006/relationships/hyperlink" Target="http://www.wales.nhs.uk/sitesplus/888/page/page/46344" TargetMode="External"/><Relationship Id="rId7" Type="http://schemas.openxmlformats.org/officeDocument/2006/relationships/hyperlink" Target="http://www.wales.nhs.uk/sitesplus/888/page/page/46349" TargetMode="External"/><Relationship Id="rId2" Type="http://schemas.openxmlformats.org/officeDocument/2006/relationships/hyperlink" Target="http://www.wales.nhs.uk/sitesplus/888/page/page/46335" TargetMode="External"/><Relationship Id="rId1" Type="http://schemas.openxmlformats.org/officeDocument/2006/relationships/slideLayout" Target="../slideLayouts/slideLayout2.xml"/><Relationship Id="rId6" Type="http://schemas.openxmlformats.org/officeDocument/2006/relationships/hyperlink" Target="http://www.wales.nhs.uk/sitesplus/888/page/page/46348" TargetMode="External"/><Relationship Id="rId5" Type="http://schemas.openxmlformats.org/officeDocument/2006/relationships/hyperlink" Target="http://www.wales.nhs.uk/sitesplus/888/page/page/46347" TargetMode="External"/><Relationship Id="rId4" Type="http://schemas.openxmlformats.org/officeDocument/2006/relationships/hyperlink" Target="http://www.wales.nhs.uk/sitesplus/888/page/page/46346"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www.phorcast.org.uk/page.php?page_id=296"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wales.nhs.uk/sitesplus/888/page/43833"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nhscareers.nhs.uk/explore-by-career/wider-healthcare-team/careers-in-the-wider-healthcare-team/corporate-services/health-promotion-specialist/" TargetMode="External"/><Relationship Id="rId2" Type="http://schemas.openxmlformats.org/officeDocument/2006/relationships/hyperlink" Target="http://www.dh.gov.uk/health/policy/" TargetMode="External"/><Relationship Id="rId1" Type="http://schemas.openxmlformats.org/officeDocument/2006/relationships/slideLayout" Target="../slideLayouts/slideLayout2.xml"/><Relationship Id="rId4" Type="http://schemas.openxmlformats.org/officeDocument/2006/relationships/hyperlink" Target="http://www.wales.nhs.uk/sitesplus/862/page/40322"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healthpromotionagency.org.uk/Healthpromotion/Health/section2.htm" TargetMode="External"/><Relationship Id="rId2" Type="http://schemas.openxmlformats.org/officeDocument/2006/relationships/hyperlink" Target="http://www.phorcast.org.uk/page.php?area_id=1"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who.int/topics/health_policy/en/" TargetMode="External"/><Relationship Id="rId2" Type="http://schemas.openxmlformats.org/officeDocument/2006/relationships/hyperlink" Target="http://www.wales.nhs.uk/sitesplus/888/page/44942" TargetMode="External"/><Relationship Id="rId1" Type="http://schemas.openxmlformats.org/officeDocument/2006/relationships/slideLayout" Target="../slideLayouts/slideLayout2.xml"/><Relationship Id="rId4" Type="http://schemas.openxmlformats.org/officeDocument/2006/relationships/hyperlink" Target="http://www.who.int/topics/health_promotion/en/"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www.who.int/healthpromotion/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GB" dirty="0" smtClean="0"/>
              <a:t>Public Policy &amp; Strategies in Health Promotion</a:t>
            </a:r>
            <a:endParaRPr lang="en-GB" dirty="0"/>
          </a:p>
        </p:txBody>
      </p:sp>
      <p:sp>
        <p:nvSpPr>
          <p:cNvPr id="3" name="Subtitle 2"/>
          <p:cNvSpPr>
            <a:spLocks noGrp="1"/>
          </p:cNvSpPr>
          <p:nvPr>
            <p:ph type="subTitle" idx="1"/>
          </p:nvPr>
        </p:nvSpPr>
        <p:spPr/>
        <p:txBody>
          <a:bodyPr>
            <a:normAutofit/>
          </a:bodyPr>
          <a:lstStyle/>
          <a:p>
            <a:pPr algn="l"/>
            <a:r>
              <a:rPr lang="en-GB" sz="4000" dirty="0" smtClean="0"/>
              <a:t>SHSS6032</a:t>
            </a:r>
            <a:endParaRPr lang="en-GB" sz="4000" dirty="0"/>
          </a:p>
        </p:txBody>
      </p:sp>
    </p:spTree>
    <p:extLst>
      <p:ext uri="{BB962C8B-B14F-4D97-AF65-F5344CB8AC3E}">
        <p14:creationId xmlns:p14="http://schemas.microsoft.com/office/powerpoint/2010/main" val="30303207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Strategy?</a:t>
            </a:r>
            <a:endParaRPr lang="en-GB" dirty="0"/>
          </a:p>
        </p:txBody>
      </p:sp>
      <p:sp>
        <p:nvSpPr>
          <p:cNvPr id="2" name="Content Placeholder 1"/>
          <p:cNvSpPr>
            <a:spLocks noGrp="1"/>
          </p:cNvSpPr>
          <p:nvPr>
            <p:ph idx="1"/>
          </p:nvPr>
        </p:nvSpPr>
        <p:spPr/>
        <p:txBody>
          <a:bodyPr/>
          <a:lstStyle/>
          <a:p>
            <a:r>
              <a:rPr lang="en-GB" dirty="0" smtClean="0"/>
              <a:t>Definition in Collins English Dictionary (1999):</a:t>
            </a:r>
          </a:p>
          <a:p>
            <a:endParaRPr lang="en-GB" dirty="0"/>
          </a:p>
          <a:p>
            <a:r>
              <a:rPr lang="en-GB" i="1" dirty="0" smtClean="0"/>
              <a:t>“A long term plan for success, such as in politics or business”</a:t>
            </a:r>
            <a:endParaRPr lang="en-GB" i="1" dirty="0"/>
          </a:p>
        </p:txBody>
      </p:sp>
    </p:spTree>
    <p:extLst>
      <p:ext uri="{BB962C8B-B14F-4D97-AF65-F5344CB8AC3E}">
        <p14:creationId xmlns:p14="http://schemas.microsoft.com/office/powerpoint/2010/main" val="33638080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Strategy?</a:t>
            </a:r>
            <a:endParaRPr lang="en-GB" dirty="0"/>
          </a:p>
        </p:txBody>
      </p:sp>
      <p:sp>
        <p:nvSpPr>
          <p:cNvPr id="2" name="Content Placeholder 1"/>
          <p:cNvSpPr>
            <a:spLocks noGrp="1"/>
          </p:cNvSpPr>
          <p:nvPr>
            <p:ph idx="1"/>
          </p:nvPr>
        </p:nvSpPr>
        <p:spPr/>
        <p:txBody>
          <a:bodyPr>
            <a:normAutofit fontScale="92500" lnSpcReduction="10000"/>
          </a:bodyPr>
          <a:lstStyle/>
          <a:p>
            <a:r>
              <a:rPr lang="en-GB" i="1" dirty="0" smtClean="0"/>
              <a:t>A strategy is a plan, i.e. something that is written in the form of a document regarding what we are going to do (a direction, a course of action into the future, a path from here to there, a pattern, a perspective)</a:t>
            </a:r>
          </a:p>
          <a:p>
            <a:endParaRPr lang="en-GB" i="1" dirty="0"/>
          </a:p>
          <a:p>
            <a:r>
              <a:rPr lang="en-GB" i="1" dirty="0" smtClean="0"/>
              <a:t>A strategy should be “what you will do” not what you say you will do.</a:t>
            </a:r>
          </a:p>
          <a:p>
            <a:endParaRPr lang="en-GB" i="1" dirty="0"/>
          </a:p>
          <a:p>
            <a:r>
              <a:rPr lang="en-GB" dirty="0" smtClean="0"/>
              <a:t>There are many documents online regarding things the government propose to do, however, they may still not know what they are going to do!</a:t>
            </a:r>
            <a:endParaRPr lang="en-GB" dirty="0"/>
          </a:p>
        </p:txBody>
      </p:sp>
    </p:spTree>
    <p:extLst>
      <p:ext uri="{BB962C8B-B14F-4D97-AF65-F5344CB8AC3E}">
        <p14:creationId xmlns:p14="http://schemas.microsoft.com/office/powerpoint/2010/main" val="21692400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Policy?</a:t>
            </a:r>
            <a:endParaRPr lang="en-GB" dirty="0"/>
          </a:p>
        </p:txBody>
      </p:sp>
      <p:sp>
        <p:nvSpPr>
          <p:cNvPr id="2" name="Content Placeholder 1"/>
          <p:cNvSpPr>
            <a:spLocks noGrp="1"/>
          </p:cNvSpPr>
          <p:nvPr>
            <p:ph idx="1"/>
          </p:nvPr>
        </p:nvSpPr>
        <p:spPr/>
        <p:txBody>
          <a:bodyPr>
            <a:normAutofit/>
          </a:bodyPr>
          <a:lstStyle/>
          <a:p>
            <a:r>
              <a:rPr lang="en-GB" dirty="0"/>
              <a:t>Health policy refers to decisions, plans, and actions that are undertaken to achieve specific health care goals within a society. An explicit health policy can achieve several things: it defines a vision for the future which in turn helps to establish targets and points of reference for the short and medium term. It outlines priorities and the expected roles of different groups; and it builds consensus and informs </a:t>
            </a:r>
            <a:r>
              <a:rPr lang="en-GB" dirty="0" smtClean="0"/>
              <a:t>people.  </a:t>
            </a:r>
            <a:endParaRPr lang="en-GB" dirty="0" smtClean="0"/>
          </a:p>
          <a:p>
            <a:pPr marL="0" indent="0">
              <a:buNone/>
            </a:pPr>
            <a:r>
              <a:rPr lang="en-GB" sz="2000" dirty="0" smtClean="0"/>
              <a:t>					(</a:t>
            </a:r>
            <a:r>
              <a:rPr lang="en-GB" sz="2000" dirty="0" smtClean="0"/>
              <a:t>WHO, </a:t>
            </a:r>
            <a:r>
              <a:rPr lang="en-GB" sz="2000" dirty="0" smtClean="0"/>
              <a:t>2013a)</a:t>
            </a:r>
            <a:endParaRPr lang="en-GB" sz="2000" dirty="0" smtClean="0"/>
          </a:p>
          <a:p>
            <a:pPr marL="109728" indent="0">
              <a:buNone/>
            </a:pPr>
            <a:endParaRPr lang="en-GB" sz="1800" dirty="0" smtClean="0"/>
          </a:p>
        </p:txBody>
      </p:sp>
    </p:spTree>
    <p:extLst>
      <p:ext uri="{BB962C8B-B14F-4D97-AF65-F5344CB8AC3E}">
        <p14:creationId xmlns:p14="http://schemas.microsoft.com/office/powerpoint/2010/main" val="13981620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Policy?</a:t>
            </a:r>
            <a:endParaRPr lang="en-GB" dirty="0"/>
          </a:p>
        </p:txBody>
      </p:sp>
      <p:sp>
        <p:nvSpPr>
          <p:cNvPr id="2" name="Content Placeholder 1"/>
          <p:cNvSpPr>
            <a:spLocks noGrp="1"/>
          </p:cNvSpPr>
          <p:nvPr>
            <p:ph idx="1"/>
          </p:nvPr>
        </p:nvSpPr>
        <p:spPr/>
        <p:txBody>
          <a:bodyPr>
            <a:normAutofit lnSpcReduction="10000"/>
          </a:bodyPr>
          <a:lstStyle/>
          <a:p>
            <a:pPr marL="109728" indent="0">
              <a:buNone/>
            </a:pPr>
            <a:r>
              <a:rPr lang="en-GB" dirty="0" smtClean="0"/>
              <a:t>When </a:t>
            </a:r>
            <a:r>
              <a:rPr lang="en-GB" dirty="0"/>
              <a:t>we talk about health policy what we usually mean are the decisions and actions </a:t>
            </a:r>
            <a:br>
              <a:rPr lang="en-GB" dirty="0"/>
            </a:br>
            <a:r>
              <a:rPr lang="en-GB" dirty="0"/>
              <a:t>taken to change things in the NHS. Health policy is usually written down in a formal </a:t>
            </a:r>
            <a:br>
              <a:rPr lang="en-GB" dirty="0"/>
            </a:br>
            <a:r>
              <a:rPr lang="en-GB" dirty="0"/>
              <a:t>document but can also be expressed informally. Health policy can be made at variety of </a:t>
            </a:r>
            <a:br>
              <a:rPr lang="en-GB" dirty="0"/>
            </a:br>
            <a:r>
              <a:rPr lang="en-GB" dirty="0"/>
              <a:t>levels in the NHS including by Trusts, Local Health Boards and in primary care. However, </a:t>
            </a:r>
            <a:br>
              <a:rPr lang="en-GB" dirty="0"/>
            </a:br>
            <a:r>
              <a:rPr lang="en-GB" dirty="0"/>
              <a:t>policy is usually made at a government level and in Wales this means the </a:t>
            </a:r>
            <a:r>
              <a:rPr lang="en-GB" dirty="0" smtClean="0"/>
              <a:t>Welsh Government.</a:t>
            </a:r>
          </a:p>
          <a:p>
            <a:pPr marL="109728" indent="0">
              <a:buNone/>
            </a:pPr>
            <a:r>
              <a:rPr lang="en-GB" sz="1900" dirty="0" smtClean="0"/>
              <a:t>					(NHS Wales, 2011)</a:t>
            </a:r>
          </a:p>
          <a:p>
            <a:endParaRPr lang="en-GB" sz="1900" dirty="0"/>
          </a:p>
        </p:txBody>
      </p:sp>
    </p:spTree>
    <p:extLst>
      <p:ext uri="{BB962C8B-B14F-4D97-AF65-F5344CB8AC3E}">
        <p14:creationId xmlns:p14="http://schemas.microsoft.com/office/powerpoint/2010/main" val="10059010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Policy?</a:t>
            </a:r>
            <a:endParaRPr lang="en-GB" dirty="0"/>
          </a:p>
        </p:txBody>
      </p:sp>
      <p:sp>
        <p:nvSpPr>
          <p:cNvPr id="2" name="Content Placeholder 1"/>
          <p:cNvSpPr>
            <a:spLocks noGrp="1"/>
          </p:cNvSpPr>
          <p:nvPr>
            <p:ph idx="1"/>
          </p:nvPr>
        </p:nvSpPr>
        <p:spPr/>
        <p:txBody>
          <a:bodyPr>
            <a:normAutofit lnSpcReduction="10000"/>
          </a:bodyPr>
          <a:lstStyle/>
          <a:p>
            <a:pPr marL="109728" indent="0">
              <a:buNone/>
            </a:pPr>
            <a:r>
              <a:rPr lang="en-GB" dirty="0" smtClean="0"/>
              <a:t>Making </a:t>
            </a:r>
            <a:r>
              <a:rPr lang="en-GB" dirty="0"/>
              <a:t>and implementing policy is a key strand of the Department of Health’s work. DH policies are designed to improve on existing arrangements in health and social care, and turn political vision into actions that should benefit staff, patients and the public. They aim to ensure services funded or supported by the Department are delivered in the most responsive, flexible and patient-centred way</a:t>
            </a:r>
            <a:r>
              <a:rPr lang="en-GB" dirty="0" smtClean="0"/>
              <a:t>. </a:t>
            </a:r>
          </a:p>
          <a:p>
            <a:pPr marL="109728" indent="0">
              <a:buNone/>
            </a:pPr>
            <a:r>
              <a:rPr lang="en-GB" dirty="0"/>
              <a:t>	</a:t>
            </a:r>
            <a:r>
              <a:rPr lang="en-GB" dirty="0" smtClean="0"/>
              <a:t>										</a:t>
            </a:r>
            <a:r>
              <a:rPr lang="en-GB" sz="2000" dirty="0" smtClean="0"/>
              <a:t>(Department of Health, </a:t>
            </a:r>
            <a:r>
              <a:rPr lang="en-GB" sz="2000" dirty="0" err="1" smtClean="0"/>
              <a:t>n.d.</a:t>
            </a:r>
            <a:r>
              <a:rPr lang="en-GB" sz="2000" dirty="0" smtClean="0"/>
              <a:t>)</a:t>
            </a:r>
            <a:endParaRPr lang="en-GB" sz="2000" dirty="0" smtClean="0"/>
          </a:p>
          <a:p>
            <a:pPr marL="109728" indent="0">
              <a:buNone/>
            </a:pPr>
            <a:endParaRPr lang="en-GB" sz="2000" dirty="0" smtClean="0"/>
          </a:p>
        </p:txBody>
      </p:sp>
    </p:spTree>
    <p:extLst>
      <p:ext uri="{BB962C8B-B14F-4D97-AF65-F5344CB8AC3E}">
        <p14:creationId xmlns:p14="http://schemas.microsoft.com/office/powerpoint/2010/main" val="21812182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Policies &amp; Strategies in Health</a:t>
            </a:r>
            <a:endParaRPr lang="en-GB" dirty="0"/>
          </a:p>
        </p:txBody>
      </p:sp>
      <p:sp>
        <p:nvSpPr>
          <p:cNvPr id="2" name="Content Placeholder 1"/>
          <p:cNvSpPr>
            <a:spLocks noGrp="1"/>
          </p:cNvSpPr>
          <p:nvPr>
            <p:ph idx="1"/>
          </p:nvPr>
        </p:nvSpPr>
        <p:spPr/>
        <p:txBody>
          <a:bodyPr>
            <a:normAutofit/>
          </a:bodyPr>
          <a:lstStyle/>
          <a:p>
            <a:pPr marL="109728" indent="0">
              <a:buNone/>
            </a:pPr>
            <a:r>
              <a:rPr lang="en-GB" sz="3200" b="1" dirty="0"/>
              <a:t>NHS</a:t>
            </a:r>
          </a:p>
          <a:p>
            <a:r>
              <a:rPr lang="en-GB" sz="3200" dirty="0"/>
              <a:t>The National Health </a:t>
            </a:r>
            <a:r>
              <a:rPr lang="en-GB" sz="3200" dirty="0" smtClean="0"/>
              <a:t>Service </a:t>
            </a:r>
            <a:r>
              <a:rPr lang="en-GB" sz="3200" dirty="0"/>
              <a:t>provides free healthcare for all, based on need, not on ability to pay. The </a:t>
            </a:r>
            <a:r>
              <a:rPr lang="en-GB" sz="3200" dirty="0" smtClean="0"/>
              <a:t>DH </a:t>
            </a:r>
            <a:r>
              <a:rPr lang="en-GB" sz="3200" dirty="0"/>
              <a:t>publishes strategies and policies on wide ranging issues that are relevant for the NHS including modernisation, innovation, patient safety and resources for NHS managers.</a:t>
            </a:r>
          </a:p>
          <a:p>
            <a:pPr marL="109728" indent="0">
              <a:buNone/>
            </a:pPr>
            <a:endParaRPr lang="en-GB" sz="3200" dirty="0"/>
          </a:p>
          <a:p>
            <a:endParaRPr lang="en-GB" dirty="0"/>
          </a:p>
        </p:txBody>
      </p:sp>
    </p:spTree>
    <p:extLst>
      <p:ext uri="{BB962C8B-B14F-4D97-AF65-F5344CB8AC3E}">
        <p14:creationId xmlns:p14="http://schemas.microsoft.com/office/powerpoint/2010/main" val="11364434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Policies &amp; Strategies in Health</a:t>
            </a:r>
          </a:p>
        </p:txBody>
      </p:sp>
      <p:sp>
        <p:nvSpPr>
          <p:cNvPr id="2" name="Content Placeholder 1"/>
          <p:cNvSpPr>
            <a:spLocks noGrp="1"/>
          </p:cNvSpPr>
          <p:nvPr>
            <p:ph idx="1"/>
          </p:nvPr>
        </p:nvSpPr>
        <p:spPr/>
        <p:txBody>
          <a:bodyPr>
            <a:normAutofit fontScale="77500" lnSpcReduction="20000"/>
          </a:bodyPr>
          <a:lstStyle/>
          <a:p>
            <a:pPr marL="109728" indent="0">
              <a:buNone/>
            </a:pPr>
            <a:r>
              <a:rPr lang="en-GB" sz="2800" b="1" dirty="0"/>
              <a:t>Public health</a:t>
            </a:r>
          </a:p>
          <a:p>
            <a:r>
              <a:rPr lang="en-GB" sz="2800" dirty="0"/>
              <a:t>Public health is about helping people to stay healthy and avoid getting ill, so this includes work on a whole range of policy areas such as immunisation, nutrition, tobacco and alcohol, drugs recovery, sexual health, pregnancy and children’s health.</a:t>
            </a:r>
          </a:p>
          <a:p>
            <a:endParaRPr lang="en-GB" sz="2800" dirty="0"/>
          </a:p>
          <a:p>
            <a:pPr marL="109728" indent="0">
              <a:buNone/>
            </a:pPr>
            <a:r>
              <a:rPr lang="en-GB" sz="2800" b="1" dirty="0"/>
              <a:t>Social care</a:t>
            </a:r>
          </a:p>
          <a:p>
            <a:r>
              <a:rPr lang="en-GB" sz="2800" dirty="0"/>
              <a:t>The Department of Health works to define policy and guidance for delivering a social care system that provides care equally for all, while enabling people to retain their independence, control and dignity</a:t>
            </a:r>
            <a:r>
              <a:rPr lang="en-GB" sz="2800" dirty="0" smtClean="0"/>
              <a:t>.</a:t>
            </a:r>
          </a:p>
          <a:p>
            <a:endParaRPr lang="en-GB" sz="2300" dirty="0" smtClean="0"/>
          </a:p>
          <a:p>
            <a:pPr marL="0" indent="0">
              <a:buNone/>
            </a:pPr>
            <a:r>
              <a:rPr lang="en-GB" sz="2800" dirty="0" smtClean="0"/>
              <a:t>						(DH, </a:t>
            </a:r>
            <a:r>
              <a:rPr lang="en-GB" sz="2800" dirty="0" err="1" smtClean="0"/>
              <a:t>n.d.</a:t>
            </a:r>
            <a:r>
              <a:rPr lang="en-GB" sz="2800" dirty="0" smtClean="0"/>
              <a:t>)</a:t>
            </a:r>
            <a:endParaRPr lang="en-GB" sz="2800" dirty="0"/>
          </a:p>
          <a:p>
            <a:pPr marL="109728" indent="0">
              <a:buNone/>
            </a:pPr>
            <a:endParaRPr lang="en-GB" dirty="0"/>
          </a:p>
          <a:p>
            <a:endParaRPr lang="en-GB" dirty="0"/>
          </a:p>
        </p:txBody>
      </p:sp>
    </p:spTree>
    <p:extLst>
      <p:ext uri="{BB962C8B-B14F-4D97-AF65-F5344CB8AC3E}">
        <p14:creationId xmlns:p14="http://schemas.microsoft.com/office/powerpoint/2010/main" val="33587397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latin typeface="Aharoni" pitchFamily="2" charset="-79"/>
                <a:cs typeface="Aharoni" pitchFamily="2" charset="-79"/>
              </a:rPr>
              <a:t>What are the differences between Health Promotion &amp; Public Health?</a:t>
            </a:r>
            <a:endParaRPr lang="en-GB" sz="2800" dirty="0"/>
          </a:p>
          <a:p>
            <a:endParaRPr lang="en-GB" dirty="0"/>
          </a:p>
        </p:txBody>
      </p:sp>
    </p:spTree>
    <p:extLst>
      <p:ext uri="{BB962C8B-B14F-4D97-AF65-F5344CB8AC3E}">
        <p14:creationId xmlns:p14="http://schemas.microsoft.com/office/powerpoint/2010/main" val="4852465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Health Promotion?</a:t>
            </a:r>
            <a:endParaRPr lang="en-GB" dirty="0"/>
          </a:p>
        </p:txBody>
      </p:sp>
      <p:sp>
        <p:nvSpPr>
          <p:cNvPr id="3" name="Content Placeholder 2"/>
          <p:cNvSpPr>
            <a:spLocks noGrp="1"/>
          </p:cNvSpPr>
          <p:nvPr>
            <p:ph idx="1"/>
          </p:nvPr>
        </p:nvSpPr>
        <p:spPr/>
        <p:txBody>
          <a:bodyPr/>
          <a:lstStyle/>
          <a:p>
            <a:r>
              <a:rPr lang="en-GB" sz="2800" dirty="0"/>
              <a:t>Health promotion is the process of enabling people to increase control over, and to improve, their health. It moves beyond a focus on individual behaviour towards a wide range of social and environmental interventions.                                                        					(WHO, </a:t>
            </a:r>
            <a:r>
              <a:rPr lang="en-GB" sz="2800" dirty="0" smtClean="0"/>
              <a:t>2013b)</a:t>
            </a:r>
            <a:endParaRPr lang="en-GB" sz="2800" dirty="0"/>
          </a:p>
          <a:p>
            <a:endParaRPr lang="en-GB" dirty="0"/>
          </a:p>
        </p:txBody>
      </p:sp>
    </p:spTree>
    <p:extLst>
      <p:ext uri="{BB962C8B-B14F-4D97-AF65-F5344CB8AC3E}">
        <p14:creationId xmlns:p14="http://schemas.microsoft.com/office/powerpoint/2010/main" val="32801671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Health Promotion?</a:t>
            </a:r>
            <a:endParaRPr lang="en-US" dirty="0"/>
          </a:p>
        </p:txBody>
      </p:sp>
      <p:sp>
        <p:nvSpPr>
          <p:cNvPr id="3" name="Content Placeholder 2"/>
          <p:cNvSpPr>
            <a:spLocks noGrp="1"/>
          </p:cNvSpPr>
          <p:nvPr>
            <p:ph idx="1"/>
          </p:nvPr>
        </p:nvSpPr>
        <p:spPr/>
        <p:txBody>
          <a:bodyPr>
            <a:normAutofit/>
          </a:bodyPr>
          <a:lstStyle/>
          <a:p>
            <a:r>
              <a:rPr lang="en-US" dirty="0"/>
              <a:t>This perspective is derived from a conception of “health” as the extent to which an individual or group is able, on the one hand, to </a:t>
            </a:r>
            <a:r>
              <a:rPr lang="en-US" dirty="0" err="1"/>
              <a:t>realise</a:t>
            </a:r>
            <a:r>
              <a:rPr lang="en-US" dirty="0"/>
              <a:t> aspirations and satisfy needs; and, on the other hand, to change or cope with the environment. Health is, therefore, seen as a resource for everyday </a:t>
            </a:r>
            <a:r>
              <a:rPr lang="en-US" dirty="0" smtClean="0"/>
              <a:t>life</a:t>
            </a:r>
            <a:r>
              <a:rPr lang="en-US" dirty="0"/>
              <a:t>, not the objective of living; it is a positive concept </a:t>
            </a:r>
            <a:r>
              <a:rPr lang="en-US" dirty="0" err="1"/>
              <a:t>emphasising</a:t>
            </a:r>
            <a:r>
              <a:rPr lang="en-US" dirty="0"/>
              <a:t> social and personal resources, as well as physical capacities. </a:t>
            </a:r>
            <a:endParaRPr lang="en-US" dirty="0" smtClean="0"/>
          </a:p>
          <a:p>
            <a:pPr marL="0" indent="0">
              <a:buNone/>
            </a:pPr>
            <a:r>
              <a:rPr lang="en-US" sz="2000" dirty="0" smtClean="0"/>
              <a:t>					(WHO, 2013c)</a:t>
            </a:r>
            <a:endParaRPr lang="en-US" sz="2000" dirty="0"/>
          </a:p>
          <a:p>
            <a:endParaRPr lang="en-US" dirty="0"/>
          </a:p>
        </p:txBody>
      </p:sp>
    </p:spTree>
    <p:extLst>
      <p:ext uri="{BB962C8B-B14F-4D97-AF65-F5344CB8AC3E}">
        <p14:creationId xmlns:p14="http://schemas.microsoft.com/office/powerpoint/2010/main" val="301798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Health Promotion?</a:t>
            </a:r>
          </a:p>
        </p:txBody>
      </p:sp>
      <p:sp>
        <p:nvSpPr>
          <p:cNvPr id="3" name="Content Placeholder 2"/>
          <p:cNvSpPr>
            <a:spLocks noGrp="1"/>
          </p:cNvSpPr>
          <p:nvPr>
            <p:ph idx="1"/>
          </p:nvPr>
        </p:nvSpPr>
        <p:spPr/>
        <p:txBody>
          <a:bodyPr>
            <a:normAutofit/>
          </a:bodyPr>
          <a:lstStyle/>
          <a:p>
            <a:r>
              <a:rPr lang="en-GB" sz="2800" dirty="0" smtClean="0"/>
              <a:t>As </a:t>
            </a:r>
            <a:r>
              <a:rPr lang="en-GB" sz="2800" dirty="0"/>
              <a:t>a concept and set of practical strategies it remains an essential guide in addressing the major health challenges faced by developing and developed nations, including communicable and non-communicable diseases, and issues related to human development and health.</a:t>
            </a:r>
          </a:p>
          <a:p>
            <a:pPr marL="2103120" lvl="8" indent="0">
              <a:buNone/>
            </a:pPr>
            <a:r>
              <a:rPr lang="en-GB" sz="2000" dirty="0"/>
              <a:t>		</a:t>
            </a:r>
            <a:r>
              <a:rPr lang="en-GB" sz="2000" dirty="0" smtClean="0"/>
              <a:t>(</a:t>
            </a:r>
            <a:r>
              <a:rPr lang="en-GB" sz="2000" dirty="0"/>
              <a:t>Public Health Agency, </a:t>
            </a:r>
            <a:r>
              <a:rPr lang="en-GB" sz="2000" dirty="0" err="1"/>
              <a:t>n.d</a:t>
            </a:r>
            <a:r>
              <a:rPr lang="en-GB" sz="2000" dirty="0"/>
              <a:t>)</a:t>
            </a:r>
          </a:p>
          <a:p>
            <a:endParaRPr lang="en-GB" dirty="0"/>
          </a:p>
          <a:p>
            <a:endParaRPr lang="en-GB" dirty="0"/>
          </a:p>
        </p:txBody>
      </p:sp>
    </p:spTree>
    <p:extLst>
      <p:ext uri="{BB962C8B-B14F-4D97-AF65-F5344CB8AC3E}">
        <p14:creationId xmlns:p14="http://schemas.microsoft.com/office/powerpoint/2010/main" val="16561549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Health Promotion?</a:t>
            </a:r>
            <a:endParaRPr lang="en-GB" dirty="0"/>
          </a:p>
        </p:txBody>
      </p:sp>
      <p:sp>
        <p:nvSpPr>
          <p:cNvPr id="3" name="Content Placeholder 2"/>
          <p:cNvSpPr>
            <a:spLocks noGrp="1"/>
          </p:cNvSpPr>
          <p:nvPr>
            <p:ph idx="1"/>
          </p:nvPr>
        </p:nvSpPr>
        <p:spPr/>
        <p:txBody>
          <a:bodyPr/>
          <a:lstStyle/>
          <a:p>
            <a:r>
              <a:rPr lang="en-GB" sz="2400" dirty="0"/>
              <a:t>Health promotion is a process directed towards enabling people to take action. Thus, health promotion is not something that is done on or to people; it is done by, with and for people either as individuals or as groups. The purpose of this activity is to strengthen the skills and capabilities of individuals to take action and the capacity of groups or communities to act collectively to exert control over the determinants of health and achieve positive change. </a:t>
            </a:r>
          </a:p>
          <a:p>
            <a:pPr marL="114300" indent="0">
              <a:buNone/>
            </a:pPr>
            <a:r>
              <a:rPr lang="en-GB" sz="2400" dirty="0"/>
              <a:t>				</a:t>
            </a:r>
            <a:r>
              <a:rPr lang="en-GB" sz="1800" dirty="0" smtClean="0"/>
              <a:t>(</a:t>
            </a:r>
            <a:r>
              <a:rPr lang="en-GB" sz="1800" dirty="0"/>
              <a:t>Public Health Agency, </a:t>
            </a:r>
            <a:r>
              <a:rPr lang="en-GB" sz="1800" dirty="0" err="1" smtClean="0"/>
              <a:t>n.d.</a:t>
            </a:r>
            <a:r>
              <a:rPr lang="en-GB" sz="1800" dirty="0" smtClean="0"/>
              <a:t>)</a:t>
            </a:r>
            <a:endParaRPr lang="en-GB" sz="1800" dirty="0"/>
          </a:p>
          <a:p>
            <a:endParaRPr lang="en-GB" sz="2400" dirty="0"/>
          </a:p>
          <a:p>
            <a:endParaRPr lang="en-GB" dirty="0"/>
          </a:p>
        </p:txBody>
      </p:sp>
    </p:spTree>
    <p:extLst>
      <p:ext uri="{BB962C8B-B14F-4D97-AF65-F5344CB8AC3E}">
        <p14:creationId xmlns:p14="http://schemas.microsoft.com/office/powerpoint/2010/main" val="36369142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Health Promotion?</a:t>
            </a:r>
          </a:p>
        </p:txBody>
      </p:sp>
      <p:sp>
        <p:nvSpPr>
          <p:cNvPr id="3" name="Content Placeholder 2"/>
          <p:cNvSpPr>
            <a:spLocks noGrp="1"/>
          </p:cNvSpPr>
          <p:nvPr>
            <p:ph idx="1"/>
          </p:nvPr>
        </p:nvSpPr>
        <p:spPr/>
        <p:txBody>
          <a:bodyPr>
            <a:normAutofit fontScale="85000" lnSpcReduction="10000"/>
          </a:bodyPr>
          <a:lstStyle/>
          <a:p>
            <a:r>
              <a:rPr lang="en-GB" dirty="0"/>
              <a:t>Health promotion staff work at a number of levels from face to face contact with individuals, groups and communities to more strategic work such as policy development. The work is much more than simply advising or persuading individuals to make lifestyle changes and includes:</a:t>
            </a:r>
          </a:p>
          <a:p>
            <a:pPr marL="114300" indent="0">
              <a:buNone/>
            </a:pPr>
            <a:endParaRPr lang="en-GB" dirty="0"/>
          </a:p>
          <a:p>
            <a:r>
              <a:rPr lang="en-GB" dirty="0"/>
              <a:t>Organisational Development - developing organisations to be more health promoting e.g. in schools, workplaces and hospitals</a:t>
            </a:r>
          </a:p>
          <a:p>
            <a:pPr marL="114300" indent="0">
              <a:buNone/>
            </a:pPr>
            <a:endParaRPr lang="en-GB" dirty="0"/>
          </a:p>
          <a:p>
            <a:r>
              <a:rPr lang="en-GB" dirty="0"/>
              <a:t>Community Development - developing communities to be more health promoting e.g. neighbourhoods, cultural communities and communities of interest</a:t>
            </a:r>
          </a:p>
          <a:p>
            <a:endParaRPr lang="en-GB" dirty="0"/>
          </a:p>
        </p:txBody>
      </p:sp>
    </p:spTree>
    <p:extLst>
      <p:ext uri="{BB962C8B-B14F-4D97-AF65-F5344CB8AC3E}">
        <p14:creationId xmlns:p14="http://schemas.microsoft.com/office/powerpoint/2010/main" val="6683734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Health Promotion?</a:t>
            </a:r>
          </a:p>
        </p:txBody>
      </p:sp>
      <p:sp>
        <p:nvSpPr>
          <p:cNvPr id="3" name="Content Placeholder 2"/>
          <p:cNvSpPr>
            <a:spLocks noGrp="1"/>
          </p:cNvSpPr>
          <p:nvPr>
            <p:ph idx="1"/>
          </p:nvPr>
        </p:nvSpPr>
        <p:spPr/>
        <p:txBody>
          <a:bodyPr>
            <a:normAutofit lnSpcReduction="10000"/>
          </a:bodyPr>
          <a:lstStyle/>
          <a:p>
            <a:r>
              <a:rPr lang="en-GB" dirty="0"/>
              <a:t>Strategy Development - developing a strategic approach to improving health and ensuring that local, regional and national policies that can affect public health do so in a health promoting way.</a:t>
            </a:r>
          </a:p>
          <a:p>
            <a:pPr marL="114300" indent="0">
              <a:buNone/>
            </a:pPr>
            <a:endParaRPr lang="en-GB" dirty="0"/>
          </a:p>
          <a:p>
            <a:r>
              <a:rPr lang="en-GB" dirty="0"/>
              <a:t>Personal Development - developing the personal, emotional, and social skills and abilities of lay and professional people in order for them to maximise their own health and build a health promoting capacity for those around them.</a:t>
            </a:r>
          </a:p>
          <a:p>
            <a:endParaRPr lang="en-GB" dirty="0"/>
          </a:p>
          <a:p>
            <a:endParaRPr lang="en-GB" dirty="0"/>
          </a:p>
          <a:p>
            <a:endParaRPr lang="en-GB" dirty="0"/>
          </a:p>
        </p:txBody>
      </p:sp>
    </p:spTree>
    <p:extLst>
      <p:ext uri="{BB962C8B-B14F-4D97-AF65-F5344CB8AC3E}">
        <p14:creationId xmlns:p14="http://schemas.microsoft.com/office/powerpoint/2010/main" val="109622531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Health Promotion?</a:t>
            </a:r>
          </a:p>
        </p:txBody>
      </p:sp>
      <p:sp>
        <p:nvSpPr>
          <p:cNvPr id="3" name="Content Placeholder 2"/>
          <p:cNvSpPr>
            <a:spLocks noGrp="1"/>
          </p:cNvSpPr>
          <p:nvPr>
            <p:ph idx="1"/>
          </p:nvPr>
        </p:nvSpPr>
        <p:spPr/>
        <p:txBody>
          <a:bodyPr>
            <a:normAutofit fontScale="85000" lnSpcReduction="20000"/>
          </a:bodyPr>
          <a:lstStyle/>
          <a:p>
            <a:r>
              <a:rPr lang="en-GB" dirty="0"/>
              <a:t>Partnership Development - developing partnerships with key people, communities and organisations who can affect or influence public health, and to enable these partnerships to be better able to promote health.</a:t>
            </a:r>
          </a:p>
          <a:p>
            <a:pPr marL="114300" indent="0">
              <a:buNone/>
            </a:pPr>
            <a:endParaRPr lang="en-GB" dirty="0"/>
          </a:p>
          <a:p>
            <a:r>
              <a:rPr lang="en-GB" dirty="0"/>
              <a:t>Health Information - developing ways of providing appropriate and accurate information about people's health, what social and behavioural factors can affect their health, and what can be done to improve health.</a:t>
            </a:r>
          </a:p>
          <a:p>
            <a:pPr marL="114300" indent="0">
              <a:buNone/>
            </a:pPr>
            <a:endParaRPr lang="en-GB" dirty="0"/>
          </a:p>
          <a:p>
            <a:r>
              <a:rPr lang="en-GB" dirty="0"/>
              <a:t>Project Management - managing specific health promoting projects in order to ensure they are ethical, effective and efficiently delivered.</a:t>
            </a:r>
          </a:p>
          <a:p>
            <a:pPr marL="114300" indent="0">
              <a:buNone/>
            </a:pPr>
            <a:r>
              <a:rPr lang="en-GB" dirty="0"/>
              <a:t>					</a:t>
            </a:r>
            <a:r>
              <a:rPr lang="en-GB" dirty="0" smtClean="0"/>
              <a:t>(</a:t>
            </a:r>
            <a:r>
              <a:rPr lang="en-GB" dirty="0"/>
              <a:t>NHS Careers, </a:t>
            </a:r>
            <a:r>
              <a:rPr lang="en-GB" dirty="0" err="1" smtClean="0"/>
              <a:t>n.d.</a:t>
            </a:r>
            <a:r>
              <a:rPr lang="en-GB" dirty="0" smtClean="0"/>
              <a:t>)</a:t>
            </a:r>
            <a:endParaRPr lang="en-GB" dirty="0"/>
          </a:p>
          <a:p>
            <a:endParaRPr lang="en-GB" dirty="0"/>
          </a:p>
        </p:txBody>
      </p:sp>
    </p:spTree>
    <p:extLst>
      <p:ext uri="{BB962C8B-B14F-4D97-AF65-F5344CB8AC3E}">
        <p14:creationId xmlns:p14="http://schemas.microsoft.com/office/powerpoint/2010/main" val="94245641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 Promotion in Practice</a:t>
            </a:r>
            <a:endParaRPr lang="en-GB" dirty="0"/>
          </a:p>
        </p:txBody>
      </p:sp>
      <p:sp>
        <p:nvSpPr>
          <p:cNvPr id="3" name="Content Placeholder 2"/>
          <p:cNvSpPr>
            <a:spLocks noGrp="1"/>
          </p:cNvSpPr>
          <p:nvPr>
            <p:ph idx="1"/>
          </p:nvPr>
        </p:nvSpPr>
        <p:spPr/>
        <p:txBody>
          <a:bodyPr/>
          <a:lstStyle/>
          <a:p>
            <a:r>
              <a:rPr lang="en-GB" sz="2400" dirty="0"/>
              <a:t>Health promotion specialists work in a range of locations like communities, health centres, local authority buildings, hospitals, offices, and sports and fitness centres.</a:t>
            </a:r>
          </a:p>
          <a:p>
            <a:pPr marL="0" indent="0">
              <a:buNone/>
            </a:pPr>
            <a:endParaRPr lang="en-GB" dirty="0"/>
          </a:p>
        </p:txBody>
      </p:sp>
    </p:spTree>
    <p:extLst>
      <p:ext uri="{BB962C8B-B14F-4D97-AF65-F5344CB8AC3E}">
        <p14:creationId xmlns:p14="http://schemas.microsoft.com/office/powerpoint/2010/main" val="24379105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Health Promotion in Practice</a:t>
            </a:r>
          </a:p>
        </p:txBody>
      </p:sp>
      <p:sp>
        <p:nvSpPr>
          <p:cNvPr id="3" name="Content Placeholder 2"/>
          <p:cNvSpPr>
            <a:spLocks noGrp="1"/>
          </p:cNvSpPr>
          <p:nvPr>
            <p:ph idx="1"/>
          </p:nvPr>
        </p:nvSpPr>
        <p:spPr/>
        <p:txBody>
          <a:bodyPr>
            <a:normAutofit lnSpcReduction="10000"/>
          </a:bodyPr>
          <a:lstStyle/>
          <a:p>
            <a:pPr marL="114300" indent="0">
              <a:buNone/>
            </a:pPr>
            <a:r>
              <a:rPr lang="en-GB" sz="2400" dirty="0"/>
              <a:t>Health promotion specialists must be able to:</a:t>
            </a:r>
          </a:p>
          <a:p>
            <a:r>
              <a:rPr lang="en-GB" sz="2400" dirty="0"/>
              <a:t>develop expert knowledge of health and its determinants.</a:t>
            </a:r>
          </a:p>
          <a:p>
            <a:pPr marL="114300" indent="0">
              <a:buNone/>
            </a:pPr>
            <a:endParaRPr lang="en-GB" sz="2400" dirty="0"/>
          </a:p>
          <a:p>
            <a:r>
              <a:rPr lang="en-GB" sz="2400" dirty="0"/>
              <a:t>analyse complex issues regarding how health is created and how health behaviours are brought about.</a:t>
            </a:r>
          </a:p>
          <a:p>
            <a:pPr marL="114300" indent="0">
              <a:buNone/>
            </a:pPr>
            <a:endParaRPr lang="en-GB" sz="2400" dirty="0"/>
          </a:p>
          <a:p>
            <a:r>
              <a:rPr lang="en-GB" sz="2400" dirty="0"/>
              <a:t>think strategically and work for strategic change, which often calls for a level of influence and leadership beyond the authority and status of many health promotion posts.</a:t>
            </a:r>
          </a:p>
          <a:p>
            <a:endParaRPr lang="en-GB" dirty="0"/>
          </a:p>
          <a:p>
            <a:endParaRPr lang="en-GB" dirty="0"/>
          </a:p>
        </p:txBody>
      </p:sp>
    </p:spTree>
    <p:extLst>
      <p:ext uri="{BB962C8B-B14F-4D97-AF65-F5344CB8AC3E}">
        <p14:creationId xmlns:p14="http://schemas.microsoft.com/office/powerpoint/2010/main" val="40667377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Health Promotion in Practice</a:t>
            </a:r>
          </a:p>
        </p:txBody>
      </p:sp>
      <p:sp>
        <p:nvSpPr>
          <p:cNvPr id="3" name="Content Placeholder 2"/>
          <p:cNvSpPr>
            <a:spLocks noGrp="1"/>
          </p:cNvSpPr>
          <p:nvPr>
            <p:ph idx="1"/>
          </p:nvPr>
        </p:nvSpPr>
        <p:spPr/>
        <p:txBody>
          <a:bodyPr/>
          <a:lstStyle/>
          <a:p>
            <a:pPr marL="114300" indent="0">
              <a:buNone/>
            </a:pPr>
            <a:r>
              <a:rPr lang="en-GB" sz="2400" dirty="0"/>
              <a:t>Health promotion specialists must be able to:</a:t>
            </a:r>
          </a:p>
          <a:p>
            <a:r>
              <a:rPr lang="en-GB" sz="2400" dirty="0"/>
              <a:t>champion ways of working based on evidence of effectiveness and also clear ethical principles.</a:t>
            </a:r>
          </a:p>
          <a:p>
            <a:pPr marL="114300" indent="0">
              <a:buNone/>
            </a:pPr>
            <a:endParaRPr lang="en-GB" sz="2400" dirty="0"/>
          </a:p>
          <a:p>
            <a:r>
              <a:rPr lang="en-GB" sz="2400" dirty="0"/>
              <a:t>committed to working with rigour and in ways which involve people and encourage participation. Rather than becoming the expert on which others come to depend, the health promotion specialist is committed to building capacity and skills in others to do health promotion themselves.</a:t>
            </a:r>
          </a:p>
          <a:p>
            <a:endParaRPr lang="en-GB" dirty="0"/>
          </a:p>
          <a:p>
            <a:endParaRPr lang="en-GB" dirty="0"/>
          </a:p>
        </p:txBody>
      </p:sp>
    </p:spTree>
    <p:extLst>
      <p:ext uri="{BB962C8B-B14F-4D97-AF65-F5344CB8AC3E}">
        <p14:creationId xmlns:p14="http://schemas.microsoft.com/office/powerpoint/2010/main" val="2230506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Health Promotion in Practice</a:t>
            </a:r>
          </a:p>
        </p:txBody>
      </p:sp>
      <p:sp>
        <p:nvSpPr>
          <p:cNvPr id="3" name="Content Placeholder 2"/>
          <p:cNvSpPr>
            <a:spLocks noGrp="1"/>
          </p:cNvSpPr>
          <p:nvPr>
            <p:ph idx="1"/>
          </p:nvPr>
        </p:nvSpPr>
        <p:spPr/>
        <p:txBody>
          <a:bodyPr>
            <a:normAutofit fontScale="85000" lnSpcReduction="10000"/>
          </a:bodyPr>
          <a:lstStyle/>
          <a:p>
            <a:pPr marL="114300" indent="0">
              <a:buNone/>
            </a:pPr>
            <a:r>
              <a:rPr lang="en-GB" dirty="0"/>
              <a:t>They must also:</a:t>
            </a:r>
          </a:p>
          <a:p>
            <a:r>
              <a:rPr lang="en-GB" dirty="0"/>
              <a:t>have excellent communication and negotiation skills.</a:t>
            </a:r>
          </a:p>
          <a:p>
            <a:pPr marL="114300" indent="0">
              <a:buNone/>
            </a:pPr>
            <a:endParaRPr lang="en-GB" dirty="0"/>
          </a:p>
          <a:p>
            <a:r>
              <a:rPr lang="en-GB" dirty="0"/>
              <a:t>be caring and empathetic.</a:t>
            </a:r>
          </a:p>
          <a:p>
            <a:pPr marL="114300" indent="0">
              <a:buNone/>
            </a:pPr>
            <a:endParaRPr lang="en-GB" dirty="0"/>
          </a:p>
          <a:p>
            <a:r>
              <a:rPr lang="en-GB" dirty="0"/>
              <a:t>be understanding, supportive and non-judgmental.</a:t>
            </a:r>
          </a:p>
          <a:p>
            <a:pPr marL="114300" indent="0">
              <a:buNone/>
            </a:pPr>
            <a:endParaRPr lang="en-GB" dirty="0"/>
          </a:p>
          <a:p>
            <a:r>
              <a:rPr lang="en-GB" dirty="0"/>
              <a:t>have the ability to focus on the needs and issues of individual people, their communities and cultures.</a:t>
            </a:r>
          </a:p>
          <a:p>
            <a:endParaRPr lang="en-GB" dirty="0"/>
          </a:p>
          <a:p>
            <a:r>
              <a:rPr lang="en-GB" dirty="0"/>
              <a:t>be able to reflect on their actions and motivations and think outside of orthodox, safe ways of working.</a:t>
            </a:r>
          </a:p>
          <a:p>
            <a:pPr marL="114300" indent="0">
              <a:buNone/>
            </a:pPr>
            <a:r>
              <a:rPr lang="en-GB" dirty="0"/>
              <a:t>					</a:t>
            </a:r>
            <a:r>
              <a:rPr lang="en-GB" dirty="0" smtClean="0"/>
              <a:t>(</a:t>
            </a:r>
            <a:r>
              <a:rPr lang="en-GB" dirty="0"/>
              <a:t>NHS Careers, </a:t>
            </a:r>
            <a:r>
              <a:rPr lang="en-GB" dirty="0" err="1" smtClean="0"/>
              <a:t>n.d.</a:t>
            </a:r>
            <a:r>
              <a:rPr lang="en-GB" dirty="0" smtClean="0"/>
              <a:t>)</a:t>
            </a:r>
            <a:endParaRPr lang="en-GB" dirty="0"/>
          </a:p>
          <a:p>
            <a:endParaRPr lang="en-GB" dirty="0"/>
          </a:p>
        </p:txBody>
      </p:sp>
    </p:spTree>
    <p:extLst>
      <p:ext uri="{BB962C8B-B14F-4D97-AF65-F5344CB8AC3E}">
        <p14:creationId xmlns:p14="http://schemas.microsoft.com/office/powerpoint/2010/main" val="27873617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Public Health?</a:t>
            </a:r>
            <a:endParaRPr lang="en-GB" dirty="0"/>
          </a:p>
        </p:txBody>
      </p:sp>
      <p:sp>
        <p:nvSpPr>
          <p:cNvPr id="3" name="Content Placeholder 2"/>
          <p:cNvSpPr>
            <a:spLocks noGrp="1"/>
          </p:cNvSpPr>
          <p:nvPr>
            <p:ph idx="1"/>
          </p:nvPr>
        </p:nvSpPr>
        <p:spPr/>
        <p:txBody>
          <a:bodyPr/>
          <a:lstStyle/>
          <a:p>
            <a:r>
              <a:rPr lang="en-GB" sz="2400" dirty="0"/>
              <a:t>Public health is at the forefront of tackling those factors that influence health and lead to health inequalities, such as differences in life span or infant deaths. Public health practice depends on good evidence. Evidence-based practice builds on epidemiological analysis to help us understand what makes an effective policy, programme or clinical intervention, in terms of their impact on people’s health and wellbeing.</a:t>
            </a:r>
          </a:p>
          <a:p>
            <a:pPr marL="114300" indent="0">
              <a:buNone/>
            </a:pPr>
            <a:r>
              <a:rPr lang="en-GB" sz="2400" dirty="0"/>
              <a:t>					</a:t>
            </a:r>
            <a:r>
              <a:rPr lang="en-GB" sz="1800" dirty="0" smtClean="0"/>
              <a:t>(</a:t>
            </a:r>
            <a:r>
              <a:rPr lang="en-GB" sz="1800" dirty="0"/>
              <a:t>PHORCAST, </a:t>
            </a:r>
            <a:r>
              <a:rPr lang="en-GB" sz="1800" dirty="0" err="1" smtClean="0"/>
              <a:t>n.d.</a:t>
            </a:r>
            <a:r>
              <a:rPr lang="en-GB" sz="1800" dirty="0" smtClean="0"/>
              <a:t>)</a:t>
            </a:r>
            <a:endParaRPr lang="en-GB" sz="1800" dirty="0"/>
          </a:p>
          <a:p>
            <a:endParaRPr lang="en-GB" dirty="0"/>
          </a:p>
        </p:txBody>
      </p:sp>
    </p:spTree>
    <p:extLst>
      <p:ext uri="{BB962C8B-B14F-4D97-AF65-F5344CB8AC3E}">
        <p14:creationId xmlns:p14="http://schemas.microsoft.com/office/powerpoint/2010/main" val="13127098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Public Health?</a:t>
            </a:r>
          </a:p>
        </p:txBody>
      </p:sp>
      <p:sp>
        <p:nvSpPr>
          <p:cNvPr id="3" name="Content Placeholder 2"/>
          <p:cNvSpPr>
            <a:spLocks noGrp="1"/>
          </p:cNvSpPr>
          <p:nvPr>
            <p:ph idx="1"/>
          </p:nvPr>
        </p:nvSpPr>
        <p:spPr/>
        <p:txBody>
          <a:bodyPr>
            <a:normAutofit fontScale="85000" lnSpcReduction="10000"/>
          </a:bodyPr>
          <a:lstStyle/>
          <a:p>
            <a:r>
              <a:rPr lang="en-GB" sz="2800" dirty="0"/>
              <a:t>The public health function in the UK ensures that public funding through the NHS is prioritised and targeted. It also helps individuals make the best use of the opportunities to protect and improve their own health. Because the factors that influence health lie mostly outside what the NHS can do, other government policies, such as those relating to food and agriculture, community safety and local government also have an impact on population health. Consequently, many public health professionals work outside the NHS and Department of Health.</a:t>
            </a:r>
          </a:p>
          <a:p>
            <a:pPr marL="114300" indent="0">
              <a:buNone/>
            </a:pPr>
            <a:r>
              <a:rPr lang="en-GB" sz="2800" dirty="0"/>
              <a:t>					</a:t>
            </a:r>
            <a:r>
              <a:rPr lang="en-GB" sz="2400" dirty="0" smtClean="0"/>
              <a:t>(</a:t>
            </a:r>
            <a:r>
              <a:rPr lang="en-GB" sz="2400" dirty="0"/>
              <a:t>PHORCAST, </a:t>
            </a:r>
            <a:r>
              <a:rPr lang="en-GB" sz="2400" dirty="0" err="1" smtClean="0"/>
              <a:t>n.d.</a:t>
            </a:r>
            <a:r>
              <a:rPr lang="en-GB" sz="2400" dirty="0" smtClean="0"/>
              <a:t>)</a:t>
            </a:r>
            <a:endParaRPr lang="en-GB" sz="2400" dirty="0"/>
          </a:p>
          <a:p>
            <a:endParaRPr lang="en-GB" dirty="0"/>
          </a:p>
        </p:txBody>
      </p:sp>
    </p:spTree>
    <p:extLst>
      <p:ext uri="{BB962C8B-B14F-4D97-AF65-F5344CB8AC3E}">
        <p14:creationId xmlns:p14="http://schemas.microsoft.com/office/powerpoint/2010/main" val="177790954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Health in Wales</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ambition of Public Health Wales is to achieve a healthier, happier and fairer Wales. This is a vision we share with our stakeholders, but we can only do it by working together.</a:t>
            </a:r>
          </a:p>
          <a:p>
            <a:pPr marL="114300" indent="0">
              <a:buNone/>
            </a:pPr>
            <a:endParaRPr lang="en-GB" dirty="0"/>
          </a:p>
          <a:p>
            <a:r>
              <a:rPr lang="en-GB" dirty="0"/>
              <a:t>Public Health Wales provides an expert public health resource as part of the NHS in Wales.</a:t>
            </a:r>
          </a:p>
          <a:p>
            <a:pPr marL="114300" indent="0">
              <a:buNone/>
            </a:pPr>
            <a:endParaRPr lang="en-GB" dirty="0"/>
          </a:p>
          <a:p>
            <a:r>
              <a:rPr lang="en-GB" dirty="0"/>
              <a:t>Our purpose is to give people power to protect and improve health and wellbeing and reduce inequities by informing, advising and speaking up for them.</a:t>
            </a:r>
          </a:p>
          <a:p>
            <a:pPr marL="2103120" lvl="8" indent="0">
              <a:buNone/>
            </a:pPr>
            <a:r>
              <a:rPr lang="en-GB" dirty="0"/>
              <a:t>		</a:t>
            </a:r>
            <a:r>
              <a:rPr lang="en-GB" sz="2000" dirty="0" smtClean="0"/>
              <a:t>(</a:t>
            </a:r>
            <a:r>
              <a:rPr lang="en-GB" sz="2000" dirty="0"/>
              <a:t>Public Health Wales, 2012)</a:t>
            </a:r>
          </a:p>
        </p:txBody>
      </p:sp>
    </p:spTree>
    <p:extLst>
      <p:ext uri="{BB962C8B-B14F-4D97-AF65-F5344CB8AC3E}">
        <p14:creationId xmlns:p14="http://schemas.microsoft.com/office/powerpoint/2010/main" val="27381451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Health in Wales</a:t>
            </a:r>
          </a:p>
        </p:txBody>
      </p:sp>
      <p:sp>
        <p:nvSpPr>
          <p:cNvPr id="3" name="Content Placeholder 2"/>
          <p:cNvSpPr>
            <a:spLocks noGrp="1"/>
          </p:cNvSpPr>
          <p:nvPr>
            <p:ph idx="1"/>
          </p:nvPr>
        </p:nvSpPr>
        <p:spPr/>
        <p:txBody>
          <a:bodyPr/>
          <a:lstStyle/>
          <a:p>
            <a:r>
              <a:rPr lang="en-GB" sz="2400" b="1" dirty="0"/>
              <a:t>Public Health Wales was established as an NHS Trust on 1 October 2009.</a:t>
            </a:r>
          </a:p>
          <a:p>
            <a:endParaRPr lang="en-GB" sz="2400" dirty="0"/>
          </a:p>
          <a:p>
            <a:r>
              <a:rPr lang="en-GB" sz="2400" dirty="0"/>
              <a:t>Public Health Wales provides each health board and it’s Director of Public Health with specialist public health support.</a:t>
            </a:r>
            <a:br>
              <a:rPr lang="en-GB" sz="2400" dirty="0"/>
            </a:br>
            <a:endParaRPr lang="en-GB" sz="2400" dirty="0"/>
          </a:p>
          <a:p>
            <a:endParaRPr lang="en-GB" dirty="0"/>
          </a:p>
        </p:txBody>
      </p:sp>
    </p:spTree>
    <p:extLst>
      <p:ext uri="{BB962C8B-B14F-4D97-AF65-F5344CB8AC3E}">
        <p14:creationId xmlns:p14="http://schemas.microsoft.com/office/powerpoint/2010/main" val="388633505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Health in Wales</a:t>
            </a:r>
          </a:p>
        </p:txBody>
      </p:sp>
      <p:sp>
        <p:nvSpPr>
          <p:cNvPr id="3" name="Content Placeholder 2"/>
          <p:cNvSpPr>
            <a:spLocks noGrp="1"/>
          </p:cNvSpPr>
          <p:nvPr>
            <p:ph idx="1"/>
          </p:nvPr>
        </p:nvSpPr>
        <p:spPr/>
        <p:txBody>
          <a:bodyPr>
            <a:normAutofit fontScale="85000" lnSpcReduction="20000"/>
          </a:bodyPr>
          <a:lstStyle/>
          <a:p>
            <a:r>
              <a:rPr lang="en-GB" sz="2800" dirty="0"/>
              <a:t>Public Health Wales provides specific support to health boards in fulfilling their statutory functions, including:-</a:t>
            </a:r>
          </a:p>
          <a:p>
            <a:endParaRPr lang="en-GB" sz="2800" dirty="0"/>
          </a:p>
          <a:p>
            <a:r>
              <a:rPr lang="en-GB" sz="2800" i="1" dirty="0"/>
              <a:t>Investigation and management of communicable diseases</a:t>
            </a:r>
          </a:p>
          <a:p>
            <a:endParaRPr lang="en-GB" sz="2800" i="1" dirty="0"/>
          </a:p>
          <a:p>
            <a:r>
              <a:rPr lang="en-GB" sz="2800" i="1" dirty="0"/>
              <a:t>Surveillance of communicable diseases</a:t>
            </a:r>
          </a:p>
          <a:p>
            <a:endParaRPr lang="en-GB" sz="2800" i="1" dirty="0"/>
          </a:p>
          <a:p>
            <a:r>
              <a:rPr lang="en-GB" sz="2800" i="1" dirty="0"/>
              <a:t>Developing immunisation strategy, supporting and monitoring immunisation programmes</a:t>
            </a:r>
          </a:p>
          <a:p>
            <a:endParaRPr lang="en-GB" sz="2800" i="1" dirty="0"/>
          </a:p>
          <a:p>
            <a:r>
              <a:rPr lang="en-GB" sz="2800" i="1" dirty="0"/>
              <a:t>Providing advice on community infection control</a:t>
            </a:r>
          </a:p>
          <a:p>
            <a:endParaRPr lang="en-GB" dirty="0"/>
          </a:p>
          <a:p>
            <a:endParaRPr lang="en-GB" dirty="0"/>
          </a:p>
        </p:txBody>
      </p:sp>
    </p:spTree>
    <p:extLst>
      <p:ext uri="{BB962C8B-B14F-4D97-AF65-F5344CB8AC3E}">
        <p14:creationId xmlns:p14="http://schemas.microsoft.com/office/powerpoint/2010/main" val="32337490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Health in Wales</a:t>
            </a:r>
          </a:p>
        </p:txBody>
      </p:sp>
      <p:sp>
        <p:nvSpPr>
          <p:cNvPr id="3" name="Content Placeholder 2"/>
          <p:cNvSpPr>
            <a:spLocks noGrp="1"/>
          </p:cNvSpPr>
          <p:nvPr>
            <p:ph idx="1"/>
          </p:nvPr>
        </p:nvSpPr>
        <p:spPr/>
        <p:txBody>
          <a:bodyPr>
            <a:normAutofit fontScale="92500" lnSpcReduction="20000"/>
          </a:bodyPr>
          <a:lstStyle/>
          <a:p>
            <a:r>
              <a:rPr lang="en-GB" sz="2800" i="1" dirty="0"/>
              <a:t>Preparation and communication of information on communicable diseases to community</a:t>
            </a:r>
          </a:p>
          <a:p>
            <a:endParaRPr lang="en-GB" sz="2800" i="1" dirty="0"/>
          </a:p>
          <a:p>
            <a:r>
              <a:rPr lang="en-GB" sz="2800" i="1" dirty="0"/>
              <a:t>Providing advice on environmental health issues</a:t>
            </a:r>
          </a:p>
          <a:p>
            <a:endParaRPr lang="en-GB" sz="2800" i="1" dirty="0"/>
          </a:p>
          <a:p>
            <a:r>
              <a:rPr lang="en-GB" sz="2800" i="1" dirty="0"/>
              <a:t>Dealing with health protection queries from professionals, public and media on a daily basis</a:t>
            </a:r>
          </a:p>
          <a:p>
            <a:endParaRPr lang="en-GB" sz="2800" i="1" dirty="0"/>
          </a:p>
          <a:p>
            <a:r>
              <a:rPr lang="en-GB" sz="2800" i="1" dirty="0"/>
              <a:t>Facilitating the completion of the LHB audits of child protection</a:t>
            </a:r>
          </a:p>
          <a:p>
            <a:endParaRPr lang="en-GB" i="1" dirty="0"/>
          </a:p>
          <a:p>
            <a:endParaRPr lang="en-GB" i="1" dirty="0"/>
          </a:p>
          <a:p>
            <a:endParaRPr lang="en-GB" dirty="0"/>
          </a:p>
        </p:txBody>
      </p:sp>
    </p:spTree>
    <p:extLst>
      <p:ext uri="{BB962C8B-B14F-4D97-AF65-F5344CB8AC3E}">
        <p14:creationId xmlns:p14="http://schemas.microsoft.com/office/powerpoint/2010/main" val="24009895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Health in Wales</a:t>
            </a:r>
          </a:p>
        </p:txBody>
      </p:sp>
      <p:sp>
        <p:nvSpPr>
          <p:cNvPr id="3" name="Content Placeholder 2"/>
          <p:cNvSpPr>
            <a:spLocks noGrp="1"/>
          </p:cNvSpPr>
          <p:nvPr>
            <p:ph idx="1"/>
          </p:nvPr>
        </p:nvSpPr>
        <p:spPr/>
        <p:txBody>
          <a:bodyPr/>
          <a:lstStyle/>
          <a:p>
            <a:r>
              <a:rPr lang="en-GB" sz="2400" i="1" dirty="0"/>
              <a:t>Involvement in child protection case reviews</a:t>
            </a:r>
          </a:p>
          <a:p>
            <a:pPr marL="114300" indent="0">
              <a:buNone/>
            </a:pPr>
            <a:endParaRPr lang="en-GB" sz="2400" i="1" dirty="0"/>
          </a:p>
          <a:p>
            <a:r>
              <a:rPr lang="en-GB" sz="2400" i="1" dirty="0"/>
              <a:t>Advice on Out of County placements</a:t>
            </a:r>
          </a:p>
          <a:p>
            <a:endParaRPr lang="en-GB" sz="2400" i="1" dirty="0"/>
          </a:p>
          <a:p>
            <a:r>
              <a:rPr lang="en-GB" sz="2400" i="1" dirty="0"/>
              <a:t>Planning child protection training for Boards </a:t>
            </a:r>
          </a:p>
          <a:p>
            <a:endParaRPr lang="en-GB" sz="2400" i="1" dirty="0"/>
          </a:p>
          <a:p>
            <a:pPr marL="114300" indent="0">
              <a:buNone/>
            </a:pPr>
            <a:r>
              <a:rPr lang="en-GB" sz="2400" i="1" dirty="0"/>
              <a:t>				</a:t>
            </a:r>
            <a:r>
              <a:rPr lang="en-GB" sz="1800" i="1" dirty="0" smtClean="0"/>
              <a:t>(</a:t>
            </a:r>
            <a:r>
              <a:rPr lang="en-GB" sz="1800" i="1" dirty="0"/>
              <a:t>Public Health Wales, 2012)</a:t>
            </a:r>
          </a:p>
          <a:p>
            <a:endParaRPr lang="en-GB" dirty="0"/>
          </a:p>
        </p:txBody>
      </p:sp>
    </p:spTree>
    <p:extLst>
      <p:ext uri="{BB962C8B-B14F-4D97-AF65-F5344CB8AC3E}">
        <p14:creationId xmlns:p14="http://schemas.microsoft.com/office/powerpoint/2010/main" val="5743340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Local Public Health in Wales</a:t>
            </a:r>
            <a:endParaRPr lang="en-GB" dirty="0"/>
          </a:p>
        </p:txBody>
      </p:sp>
      <p:sp>
        <p:nvSpPr>
          <p:cNvPr id="3" name="Content Placeholder 2"/>
          <p:cNvSpPr>
            <a:spLocks noGrp="1"/>
          </p:cNvSpPr>
          <p:nvPr>
            <p:ph idx="1"/>
          </p:nvPr>
        </p:nvSpPr>
        <p:spPr/>
        <p:txBody>
          <a:bodyPr>
            <a:normAutofit fontScale="85000" lnSpcReduction="10000"/>
          </a:bodyPr>
          <a:lstStyle/>
          <a:p>
            <a:r>
              <a:rPr lang="en-GB" dirty="0"/>
              <a:t>There are seven Health Boards responsible for delivering all healthcare services within specified geographical areas.</a:t>
            </a:r>
          </a:p>
          <a:p>
            <a:r>
              <a:rPr lang="en-GB" b="1" dirty="0"/>
              <a:t>The seven health boards in Wales are:</a:t>
            </a:r>
          </a:p>
          <a:p>
            <a:r>
              <a:rPr lang="en-GB" dirty="0" err="1">
                <a:ln>
                  <a:solidFill>
                    <a:schemeClr val="tx1"/>
                  </a:solidFill>
                </a:ln>
                <a:hlinkClick r:id="rId2" action="ppaction://hlinkfile"/>
              </a:rPr>
              <a:t>Abertawe</a:t>
            </a:r>
            <a:r>
              <a:rPr lang="en-GB" dirty="0">
                <a:ln>
                  <a:solidFill>
                    <a:schemeClr val="tx1"/>
                  </a:solidFill>
                </a:ln>
                <a:hlinkClick r:id="rId2" action="ppaction://hlinkfile"/>
              </a:rPr>
              <a:t> Bro </a:t>
            </a:r>
            <a:r>
              <a:rPr lang="en-GB" dirty="0" err="1">
                <a:ln>
                  <a:solidFill>
                    <a:schemeClr val="tx1"/>
                  </a:solidFill>
                </a:ln>
                <a:hlinkClick r:id="rId2" action="ppaction://hlinkfile"/>
              </a:rPr>
              <a:t>Morgannwg</a:t>
            </a:r>
            <a:r>
              <a:rPr lang="en-GB" dirty="0">
                <a:ln>
                  <a:solidFill>
                    <a:schemeClr val="tx1"/>
                  </a:solidFill>
                </a:ln>
                <a:hlinkClick r:id="rId2" action="ppaction://hlinkfile"/>
              </a:rPr>
              <a:t> University Health Board</a:t>
            </a:r>
            <a:endParaRPr lang="en-GB" dirty="0">
              <a:ln>
                <a:solidFill>
                  <a:schemeClr val="tx1"/>
                </a:solidFill>
              </a:ln>
            </a:endParaRPr>
          </a:p>
          <a:p>
            <a:r>
              <a:rPr lang="en-GB" dirty="0" err="1">
                <a:ln>
                  <a:solidFill>
                    <a:schemeClr val="tx1"/>
                  </a:solidFill>
                </a:ln>
                <a:hlinkClick r:id="rId3" action="ppaction://hlinkfile"/>
              </a:rPr>
              <a:t>Aneurin</a:t>
            </a:r>
            <a:r>
              <a:rPr lang="en-GB" dirty="0">
                <a:ln>
                  <a:solidFill>
                    <a:schemeClr val="tx1"/>
                  </a:solidFill>
                </a:ln>
                <a:hlinkClick r:id="rId3" action="ppaction://hlinkfile"/>
              </a:rPr>
              <a:t> Bevan Health Board</a:t>
            </a:r>
            <a:endParaRPr lang="en-GB" dirty="0">
              <a:ln>
                <a:solidFill>
                  <a:schemeClr val="tx1"/>
                </a:solidFill>
              </a:ln>
            </a:endParaRPr>
          </a:p>
          <a:p>
            <a:r>
              <a:rPr lang="en-GB" dirty="0" err="1">
                <a:ln>
                  <a:solidFill>
                    <a:schemeClr val="tx1"/>
                  </a:solidFill>
                </a:ln>
                <a:hlinkClick r:id="rId4" action="ppaction://hlinkfile"/>
              </a:rPr>
              <a:t>Betsi</a:t>
            </a:r>
            <a:r>
              <a:rPr lang="en-GB" dirty="0">
                <a:ln>
                  <a:solidFill>
                    <a:schemeClr val="tx1"/>
                  </a:solidFill>
                </a:ln>
                <a:hlinkClick r:id="rId4" action="ppaction://hlinkfile"/>
              </a:rPr>
              <a:t> </a:t>
            </a:r>
            <a:r>
              <a:rPr lang="en-GB" dirty="0" err="1">
                <a:ln>
                  <a:solidFill>
                    <a:schemeClr val="tx1"/>
                  </a:solidFill>
                </a:ln>
                <a:hlinkClick r:id="rId4" action="ppaction://hlinkfile"/>
              </a:rPr>
              <a:t>Cadwaladr</a:t>
            </a:r>
            <a:r>
              <a:rPr lang="en-GB" dirty="0">
                <a:ln>
                  <a:solidFill>
                    <a:schemeClr val="tx1"/>
                  </a:solidFill>
                </a:ln>
                <a:hlinkClick r:id="rId4" action="ppaction://hlinkfile"/>
              </a:rPr>
              <a:t> University Health Board</a:t>
            </a:r>
            <a:endParaRPr lang="en-GB" dirty="0">
              <a:ln>
                <a:solidFill>
                  <a:schemeClr val="tx1"/>
                </a:solidFill>
              </a:ln>
            </a:endParaRPr>
          </a:p>
          <a:p>
            <a:r>
              <a:rPr lang="en-GB" dirty="0">
                <a:ln>
                  <a:solidFill>
                    <a:schemeClr val="tx1"/>
                  </a:solidFill>
                </a:ln>
                <a:hlinkClick r:id="rId5" action="ppaction://hlinkfile"/>
              </a:rPr>
              <a:t>Cardiff and Vale University Health Board</a:t>
            </a:r>
            <a:endParaRPr lang="en-GB" dirty="0">
              <a:ln>
                <a:solidFill>
                  <a:schemeClr val="tx1"/>
                </a:solidFill>
              </a:ln>
            </a:endParaRPr>
          </a:p>
          <a:p>
            <a:r>
              <a:rPr lang="en-GB" dirty="0">
                <a:ln>
                  <a:solidFill>
                    <a:schemeClr val="tx1"/>
                  </a:solidFill>
                </a:ln>
                <a:hlinkClick r:id="rId6" action="ppaction://hlinkfile"/>
              </a:rPr>
              <a:t>Cwm </a:t>
            </a:r>
            <a:r>
              <a:rPr lang="en-GB" dirty="0" err="1">
                <a:ln>
                  <a:solidFill>
                    <a:schemeClr val="tx1"/>
                  </a:solidFill>
                </a:ln>
                <a:hlinkClick r:id="rId6" action="ppaction://hlinkfile"/>
              </a:rPr>
              <a:t>Taf</a:t>
            </a:r>
            <a:r>
              <a:rPr lang="en-GB" dirty="0">
                <a:ln>
                  <a:solidFill>
                    <a:schemeClr val="tx1"/>
                  </a:solidFill>
                </a:ln>
                <a:hlinkClick r:id="rId6" action="ppaction://hlinkfile"/>
              </a:rPr>
              <a:t> Health Board</a:t>
            </a:r>
            <a:endParaRPr lang="en-GB" dirty="0">
              <a:ln>
                <a:solidFill>
                  <a:schemeClr val="tx1"/>
                </a:solidFill>
              </a:ln>
            </a:endParaRPr>
          </a:p>
          <a:p>
            <a:r>
              <a:rPr lang="en-GB" b="1" i="1" dirty="0" err="1">
                <a:ln>
                  <a:solidFill>
                    <a:schemeClr val="tx1"/>
                  </a:solidFill>
                </a:ln>
                <a:hlinkClick r:id="rId7" action="ppaction://hlinkfile"/>
              </a:rPr>
              <a:t>Hywel</a:t>
            </a:r>
            <a:r>
              <a:rPr lang="en-GB" b="1" i="1" dirty="0">
                <a:ln>
                  <a:solidFill>
                    <a:schemeClr val="tx1"/>
                  </a:solidFill>
                </a:ln>
                <a:hlinkClick r:id="rId7" action="ppaction://hlinkfile"/>
              </a:rPr>
              <a:t> </a:t>
            </a:r>
            <a:r>
              <a:rPr lang="en-GB" b="1" i="1" dirty="0" err="1">
                <a:ln>
                  <a:solidFill>
                    <a:schemeClr val="tx1"/>
                  </a:solidFill>
                </a:ln>
                <a:hlinkClick r:id="rId7" action="ppaction://hlinkfile"/>
              </a:rPr>
              <a:t>Dda</a:t>
            </a:r>
            <a:r>
              <a:rPr lang="en-GB" b="1" i="1" dirty="0">
                <a:ln>
                  <a:solidFill>
                    <a:schemeClr val="tx1"/>
                  </a:solidFill>
                </a:ln>
                <a:hlinkClick r:id="rId7" action="ppaction://hlinkfile"/>
              </a:rPr>
              <a:t> Health Board</a:t>
            </a:r>
            <a:endParaRPr lang="en-GB" b="1" i="1" dirty="0">
              <a:ln>
                <a:solidFill>
                  <a:schemeClr val="tx1"/>
                </a:solidFill>
              </a:ln>
            </a:endParaRPr>
          </a:p>
          <a:p>
            <a:r>
              <a:rPr lang="en-GB" dirty="0">
                <a:ln>
                  <a:solidFill>
                    <a:schemeClr val="tx1"/>
                  </a:solidFill>
                </a:ln>
                <a:hlinkClick r:id="rId8" action="ppaction://hlinkfile"/>
              </a:rPr>
              <a:t>Powys Teaching Health Board</a:t>
            </a:r>
            <a:endParaRPr lang="en-GB" dirty="0">
              <a:ln>
                <a:solidFill>
                  <a:schemeClr val="tx1"/>
                </a:solidFill>
              </a:ln>
            </a:endParaRPr>
          </a:p>
          <a:p>
            <a:pPr marL="114300" indent="0">
              <a:buNone/>
            </a:pPr>
            <a:r>
              <a:rPr lang="en-GB" dirty="0"/>
              <a:t>				</a:t>
            </a:r>
            <a:r>
              <a:rPr lang="en-GB" sz="2400" dirty="0" smtClean="0"/>
              <a:t>(</a:t>
            </a:r>
            <a:r>
              <a:rPr lang="en-GB" sz="2400" dirty="0"/>
              <a:t>Public Health Wales, 2012)</a:t>
            </a:r>
          </a:p>
          <a:p>
            <a:endParaRPr lang="en-GB" dirty="0"/>
          </a:p>
        </p:txBody>
      </p:sp>
    </p:spTree>
    <p:extLst>
      <p:ext uri="{BB962C8B-B14F-4D97-AF65-F5344CB8AC3E}">
        <p14:creationId xmlns:p14="http://schemas.microsoft.com/office/powerpoint/2010/main" val="394158778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boards in wales</a:t>
            </a:r>
            <a:endParaRPr lang="en-GB" dirty="0"/>
          </a:p>
        </p:txBody>
      </p:sp>
      <p:sp>
        <p:nvSpPr>
          <p:cNvPr id="3" name="Content Placeholder 2"/>
          <p:cNvSpPr>
            <a:spLocks noGrp="1"/>
          </p:cNvSpPr>
          <p:nvPr>
            <p:ph idx="1"/>
          </p:nvPr>
        </p:nvSpPr>
        <p:spPr/>
        <p:txBody>
          <a:bodyPr/>
          <a:lstStyle/>
          <a:p>
            <a:r>
              <a:rPr lang="en-GB" dirty="0">
                <a:ln>
                  <a:solidFill>
                    <a:schemeClr val="tx1"/>
                  </a:solidFill>
                </a:ln>
                <a:hlinkClick r:id="rId2"/>
              </a:rPr>
              <a:t>http://www.phorcast.org.uk/page.php?page_id=296</a:t>
            </a:r>
            <a:endParaRPr lang="en-GB" dirty="0">
              <a:ln>
                <a:solidFill>
                  <a:schemeClr val="tx1"/>
                </a:solidFill>
              </a:ln>
            </a:endParaRPr>
          </a:p>
          <a:p>
            <a:endParaRPr lang="en-GB" dirty="0"/>
          </a:p>
          <a:p>
            <a:r>
              <a:rPr lang="en-GB" dirty="0"/>
              <a:t>See above link for overview of Welsh Health Boards and key Documents</a:t>
            </a:r>
          </a:p>
          <a:p>
            <a:endParaRPr lang="en-GB" dirty="0"/>
          </a:p>
        </p:txBody>
      </p:sp>
    </p:spTree>
    <p:extLst>
      <p:ext uri="{BB962C8B-B14F-4D97-AF65-F5344CB8AC3E}">
        <p14:creationId xmlns:p14="http://schemas.microsoft.com/office/powerpoint/2010/main" val="7041038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Local public health teams</a:t>
            </a:r>
            <a:endParaRPr lang="en-GB" dirty="0"/>
          </a:p>
        </p:txBody>
      </p:sp>
      <p:sp>
        <p:nvSpPr>
          <p:cNvPr id="3" name="Content Placeholder 2"/>
          <p:cNvSpPr>
            <a:spLocks noGrp="1"/>
          </p:cNvSpPr>
          <p:nvPr>
            <p:ph idx="1"/>
          </p:nvPr>
        </p:nvSpPr>
        <p:spPr/>
        <p:txBody>
          <a:bodyPr/>
          <a:lstStyle/>
          <a:p>
            <a:r>
              <a:rPr lang="en-GB" dirty="0">
                <a:ln>
                  <a:solidFill>
                    <a:schemeClr val="tx1"/>
                  </a:solidFill>
                </a:ln>
                <a:hlinkClick r:id="rId2"/>
              </a:rPr>
              <a:t>http://www.wales.nhs.uk/sitesplus/888/page/43833</a:t>
            </a:r>
            <a:endParaRPr lang="en-GB" dirty="0">
              <a:ln>
                <a:solidFill>
                  <a:schemeClr val="tx1"/>
                </a:solidFill>
              </a:ln>
            </a:endParaRPr>
          </a:p>
          <a:p>
            <a:endParaRPr lang="en-GB" dirty="0"/>
          </a:p>
          <a:p>
            <a:r>
              <a:rPr lang="en-GB" sz="2400" dirty="0"/>
              <a:t>See above link for Carmarthenshire Projects delivered by the Local Public Health Team</a:t>
            </a:r>
          </a:p>
          <a:p>
            <a:endParaRPr lang="en-GB" dirty="0"/>
          </a:p>
        </p:txBody>
      </p:sp>
    </p:spTree>
    <p:extLst>
      <p:ext uri="{BB962C8B-B14F-4D97-AF65-F5344CB8AC3E}">
        <p14:creationId xmlns:p14="http://schemas.microsoft.com/office/powerpoint/2010/main" val="38076549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GB" sz="2000" dirty="0"/>
              <a:t>Department of Health (</a:t>
            </a:r>
            <a:r>
              <a:rPr lang="en-GB" sz="2000" dirty="0" err="1" smtClean="0"/>
              <a:t>n.d.</a:t>
            </a:r>
            <a:r>
              <a:rPr lang="en-GB" sz="2000" dirty="0" smtClean="0"/>
              <a:t>) </a:t>
            </a:r>
            <a:r>
              <a:rPr lang="en-GB" sz="2000" dirty="0"/>
              <a:t>Policy [online] Available: </a:t>
            </a:r>
            <a:r>
              <a:rPr lang="en-GB" sz="2000" dirty="0">
                <a:ln>
                  <a:solidFill>
                    <a:schemeClr val="tx1"/>
                  </a:solidFill>
                </a:ln>
                <a:hlinkClick r:id="rId2"/>
              </a:rPr>
              <a:t>http://www.dh.gov.uk/health/policy/</a:t>
            </a:r>
            <a:r>
              <a:rPr lang="en-GB" sz="2000" dirty="0">
                <a:ln>
                  <a:solidFill>
                    <a:schemeClr val="tx1"/>
                  </a:solidFill>
                </a:ln>
              </a:rPr>
              <a:t> </a:t>
            </a:r>
          </a:p>
          <a:p>
            <a:pPr marL="0" indent="0">
              <a:buNone/>
            </a:pPr>
            <a:r>
              <a:rPr lang="en-GB" sz="2000" dirty="0"/>
              <a:t>(Accessed 26</a:t>
            </a:r>
            <a:r>
              <a:rPr lang="en-GB" sz="2000" baseline="30000" dirty="0"/>
              <a:t>th</a:t>
            </a:r>
            <a:r>
              <a:rPr lang="en-GB" sz="2000" dirty="0"/>
              <a:t> Jan, 2013</a:t>
            </a:r>
            <a:r>
              <a:rPr lang="en-GB" sz="2000" dirty="0" smtClean="0"/>
              <a:t>)</a:t>
            </a:r>
          </a:p>
          <a:p>
            <a:pPr marL="0" indent="0">
              <a:buNone/>
            </a:pPr>
            <a:endParaRPr lang="en-GB" sz="2000" dirty="0"/>
          </a:p>
          <a:p>
            <a:pPr marL="0" indent="0">
              <a:buNone/>
            </a:pPr>
            <a:r>
              <a:rPr lang="en-GB" sz="2000" dirty="0"/>
              <a:t>NHS Careers (</a:t>
            </a:r>
            <a:r>
              <a:rPr lang="en-GB" sz="2000" dirty="0" err="1" smtClean="0"/>
              <a:t>n.d.</a:t>
            </a:r>
            <a:r>
              <a:rPr lang="en-GB" sz="2000" dirty="0" smtClean="0"/>
              <a:t>) </a:t>
            </a:r>
            <a:r>
              <a:rPr lang="en-GB" sz="2000" dirty="0"/>
              <a:t>Health Promotion Specialist [online] Available: </a:t>
            </a:r>
            <a:r>
              <a:rPr lang="en-GB" sz="2000" dirty="0">
                <a:ln>
                  <a:solidFill>
                    <a:schemeClr val="tx1"/>
                  </a:solidFill>
                </a:ln>
                <a:hlinkClick r:id="rId3"/>
              </a:rPr>
              <a:t>http://www.nhscareers.nhs.uk/explore-by-career/wider-healthcare-team/careers-in-the-wider-healthcare-team/corporate-services/health-promotion-specialist/</a:t>
            </a:r>
            <a:endParaRPr lang="en-GB" sz="2000" dirty="0">
              <a:ln>
                <a:solidFill>
                  <a:schemeClr val="tx1"/>
                </a:solidFill>
              </a:ln>
            </a:endParaRPr>
          </a:p>
          <a:p>
            <a:pPr marL="0" indent="0">
              <a:buNone/>
            </a:pPr>
            <a:r>
              <a:rPr lang="en-GB" sz="2000" dirty="0"/>
              <a:t>(Accessed 26</a:t>
            </a:r>
            <a:r>
              <a:rPr lang="en-GB" sz="2000" baseline="30000" dirty="0"/>
              <a:t>th</a:t>
            </a:r>
            <a:r>
              <a:rPr lang="en-GB" sz="2000" dirty="0"/>
              <a:t> Jan, 2013)</a:t>
            </a:r>
          </a:p>
          <a:p>
            <a:pPr marL="0" indent="0">
              <a:buNone/>
            </a:pPr>
            <a:endParaRPr lang="en-GB" sz="2000" dirty="0"/>
          </a:p>
          <a:p>
            <a:pPr marL="0" indent="0">
              <a:buNone/>
            </a:pPr>
            <a:r>
              <a:rPr lang="en-GB" sz="2000" dirty="0" smtClean="0"/>
              <a:t>NHS Wales (2011) </a:t>
            </a:r>
            <a:r>
              <a:rPr lang="en-GB" sz="2000" dirty="0" err="1" smtClean="0"/>
              <a:t>Hywel</a:t>
            </a:r>
            <a:r>
              <a:rPr lang="en-GB" sz="2000" dirty="0" smtClean="0"/>
              <a:t> </a:t>
            </a:r>
            <a:r>
              <a:rPr lang="en-GB" sz="2000" dirty="0" err="1" smtClean="0"/>
              <a:t>Dda</a:t>
            </a:r>
            <a:r>
              <a:rPr lang="en-GB" sz="2000" dirty="0" smtClean="0"/>
              <a:t> Health Board: NHS Wales and Us[online] Available: </a:t>
            </a:r>
            <a:r>
              <a:rPr lang="en-GB" sz="2000" dirty="0" smtClean="0">
                <a:ln>
                  <a:solidFill>
                    <a:schemeClr val="tx1"/>
                  </a:solidFill>
                </a:ln>
                <a:hlinkClick r:id="rId4"/>
              </a:rPr>
              <a:t>http</a:t>
            </a:r>
            <a:r>
              <a:rPr lang="en-GB" sz="2000" dirty="0">
                <a:ln>
                  <a:solidFill>
                    <a:schemeClr val="tx1"/>
                  </a:solidFill>
                </a:ln>
                <a:hlinkClick r:id="rId4"/>
              </a:rPr>
              <a:t>://</a:t>
            </a:r>
            <a:r>
              <a:rPr lang="en-GB" sz="2000" dirty="0" smtClean="0">
                <a:ln>
                  <a:solidFill>
                    <a:schemeClr val="tx1"/>
                  </a:solidFill>
                </a:ln>
                <a:hlinkClick r:id="rId4"/>
              </a:rPr>
              <a:t>www.wales.nhs.uk/sitesplus/862/page/40322</a:t>
            </a:r>
            <a:r>
              <a:rPr lang="en-GB" sz="2000" dirty="0" smtClean="0">
                <a:ln>
                  <a:solidFill>
                    <a:schemeClr val="tx1"/>
                  </a:solidFill>
                </a:ln>
              </a:rPr>
              <a:t> </a:t>
            </a:r>
            <a:r>
              <a:rPr lang="en-GB" sz="2000" dirty="0" smtClean="0"/>
              <a:t>(Accessed 26 Jan, 2013)</a:t>
            </a:r>
            <a:endParaRPr lang="en-GB" sz="2000" dirty="0"/>
          </a:p>
          <a:p>
            <a:pPr marL="0" indent="0">
              <a:buNone/>
            </a:pPr>
            <a:endParaRPr lang="en-GB" sz="2000" dirty="0" smtClean="0"/>
          </a:p>
          <a:p>
            <a:pPr marL="0" indent="0">
              <a:buNone/>
            </a:pPr>
            <a:endParaRPr lang="en-GB" sz="2000" dirty="0"/>
          </a:p>
          <a:p>
            <a:pPr marL="0" indent="0">
              <a:buNone/>
            </a:pPr>
            <a:endParaRPr lang="en-GB" sz="2000" dirty="0" smtClean="0"/>
          </a:p>
          <a:p>
            <a:pPr marL="0" indent="0">
              <a:buNone/>
            </a:pPr>
            <a:endParaRPr lang="en-GB" sz="2000" dirty="0"/>
          </a:p>
          <a:p>
            <a:pPr marL="0" indent="0">
              <a:buNone/>
            </a:pPr>
            <a:endParaRPr lang="en-GB" sz="2000" dirty="0"/>
          </a:p>
          <a:p>
            <a:pPr marL="0" indent="0">
              <a:buNone/>
            </a:pPr>
            <a:endParaRPr lang="en-GB" sz="2000" dirty="0"/>
          </a:p>
          <a:p>
            <a:endParaRPr lang="en-GB" dirty="0"/>
          </a:p>
        </p:txBody>
      </p:sp>
    </p:spTree>
    <p:extLst>
      <p:ext uri="{BB962C8B-B14F-4D97-AF65-F5344CB8AC3E}">
        <p14:creationId xmlns:p14="http://schemas.microsoft.com/office/powerpoint/2010/main" val="329732600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marL="0" indent="0">
              <a:buNone/>
            </a:pPr>
            <a:r>
              <a:rPr lang="en-GB" sz="2400" dirty="0" smtClean="0"/>
              <a:t>PHORCAST </a:t>
            </a:r>
            <a:r>
              <a:rPr lang="en-GB" sz="2400" dirty="0"/>
              <a:t>(</a:t>
            </a:r>
            <a:r>
              <a:rPr lang="en-GB" sz="2400" dirty="0" err="1" smtClean="0"/>
              <a:t>n.d.</a:t>
            </a:r>
            <a:r>
              <a:rPr lang="en-GB" sz="2400" dirty="0" smtClean="0"/>
              <a:t>) </a:t>
            </a:r>
            <a:r>
              <a:rPr lang="en-GB" sz="2400" dirty="0"/>
              <a:t>Introduction [online] Available: </a:t>
            </a:r>
            <a:r>
              <a:rPr lang="en-GB" sz="2400" dirty="0">
                <a:ln>
                  <a:solidFill>
                    <a:schemeClr val="tx1"/>
                  </a:solidFill>
                </a:ln>
                <a:hlinkClick r:id="rId2"/>
              </a:rPr>
              <a:t>http://www.phorcast.org.uk/page.php?area_id=1</a:t>
            </a:r>
            <a:r>
              <a:rPr lang="en-GB" sz="2400" dirty="0">
                <a:ln>
                  <a:solidFill>
                    <a:schemeClr val="tx1"/>
                  </a:solidFill>
                </a:ln>
              </a:rPr>
              <a:t> </a:t>
            </a:r>
            <a:r>
              <a:rPr lang="en-GB" sz="2400" dirty="0"/>
              <a:t>(Accessed 26 Jan, 2013</a:t>
            </a:r>
            <a:r>
              <a:rPr lang="en-GB" sz="2400" dirty="0" smtClean="0"/>
              <a:t>)</a:t>
            </a:r>
          </a:p>
          <a:p>
            <a:pPr marL="0" indent="0">
              <a:buNone/>
            </a:pPr>
            <a:endParaRPr lang="en-GB" sz="2400" dirty="0"/>
          </a:p>
          <a:p>
            <a:pPr marL="0" indent="0" fontAlgn="base">
              <a:buNone/>
            </a:pPr>
            <a:r>
              <a:rPr lang="en-GB" sz="2400" dirty="0"/>
              <a:t>Public Health Agency (</a:t>
            </a:r>
            <a:r>
              <a:rPr lang="en-GB" sz="2400" dirty="0" err="1" smtClean="0"/>
              <a:t>n.d.</a:t>
            </a:r>
            <a:r>
              <a:rPr lang="en-GB" sz="2400" dirty="0" smtClean="0"/>
              <a:t>) </a:t>
            </a:r>
            <a:r>
              <a:rPr lang="en-GB" sz="2400" dirty="0"/>
              <a:t> What is Health Promotion [online] Available:</a:t>
            </a:r>
          </a:p>
          <a:p>
            <a:pPr marL="0" indent="0" fontAlgn="base">
              <a:buNone/>
            </a:pPr>
            <a:r>
              <a:rPr lang="en-GB" sz="2400" u="sng" dirty="0">
                <a:ln>
                  <a:solidFill>
                    <a:schemeClr val="tx1"/>
                  </a:solidFill>
                </a:ln>
                <a:hlinkClick r:id="rId3"/>
              </a:rPr>
              <a:t>http://www.healthpromotionagency.org.uk/Healthpromotion/Health/section2.htm</a:t>
            </a:r>
            <a:r>
              <a:rPr lang="en-GB" sz="2400" u="sng" dirty="0">
                <a:ln>
                  <a:solidFill>
                    <a:schemeClr val="tx1"/>
                  </a:solidFill>
                </a:ln>
              </a:rPr>
              <a:t> </a:t>
            </a:r>
            <a:r>
              <a:rPr lang="en-GB" sz="2400" dirty="0"/>
              <a:t>(Accessed 26th Jan, 2013)</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8302417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dirty="0"/>
              <a:t>Public Health Wales (2012) About us [online] Available: </a:t>
            </a:r>
            <a:r>
              <a:rPr lang="en-GB" dirty="0">
                <a:ln>
                  <a:solidFill>
                    <a:schemeClr val="tx1"/>
                  </a:solidFill>
                </a:ln>
                <a:hlinkClick r:id="rId2"/>
              </a:rPr>
              <a:t>http://www.wales.nhs.uk/sitesplus/888/page/44942</a:t>
            </a:r>
            <a:endParaRPr lang="en-GB" dirty="0">
              <a:ln>
                <a:solidFill>
                  <a:schemeClr val="tx1"/>
                </a:solidFill>
              </a:ln>
            </a:endParaRPr>
          </a:p>
          <a:p>
            <a:pPr marL="0" indent="0">
              <a:buNone/>
            </a:pPr>
            <a:r>
              <a:rPr lang="en-GB" dirty="0"/>
              <a:t>(Accessed 26</a:t>
            </a:r>
            <a:r>
              <a:rPr lang="en-GB" baseline="30000" dirty="0"/>
              <a:t>th</a:t>
            </a:r>
            <a:r>
              <a:rPr lang="en-GB" dirty="0"/>
              <a:t> Jan, 2013)</a:t>
            </a:r>
          </a:p>
          <a:p>
            <a:pPr marL="0" indent="0">
              <a:buNone/>
            </a:pPr>
            <a:endParaRPr lang="en-GB" dirty="0"/>
          </a:p>
          <a:p>
            <a:pPr marL="0" indent="0">
              <a:buNone/>
            </a:pPr>
            <a:r>
              <a:rPr lang="en-GB" sz="2400" dirty="0" smtClean="0"/>
              <a:t>WHO </a:t>
            </a:r>
            <a:r>
              <a:rPr lang="en-GB" sz="2400" dirty="0"/>
              <a:t>(</a:t>
            </a:r>
            <a:r>
              <a:rPr lang="en-GB" sz="2400" dirty="0" smtClean="0"/>
              <a:t>2013a) </a:t>
            </a:r>
            <a:r>
              <a:rPr lang="en-GB" sz="2400" dirty="0"/>
              <a:t>Health Policy [online] Available: </a:t>
            </a:r>
            <a:r>
              <a:rPr lang="en-GB" sz="2400" dirty="0">
                <a:ln>
                  <a:solidFill>
                    <a:schemeClr val="tx1"/>
                  </a:solidFill>
                </a:ln>
                <a:noFill/>
                <a:hlinkClick r:id="rId3"/>
              </a:rPr>
              <a:t>http://www.who.int/topics/health_policy/en/</a:t>
            </a:r>
            <a:r>
              <a:rPr lang="en-GB" sz="2400" dirty="0">
                <a:ln>
                  <a:solidFill>
                    <a:schemeClr val="tx1"/>
                  </a:solidFill>
                </a:ln>
              </a:rPr>
              <a:t> </a:t>
            </a:r>
            <a:r>
              <a:rPr lang="en-GB" sz="2400" dirty="0"/>
              <a:t>(Accessed 26 Jan, 2013)</a:t>
            </a:r>
          </a:p>
          <a:p>
            <a:pPr marL="0" indent="0">
              <a:buNone/>
            </a:pPr>
            <a:endParaRPr lang="en-GB" dirty="0"/>
          </a:p>
          <a:p>
            <a:pPr marL="0" indent="0">
              <a:buNone/>
            </a:pPr>
            <a:r>
              <a:rPr lang="en-GB" dirty="0" smtClean="0"/>
              <a:t>WHO </a:t>
            </a:r>
            <a:r>
              <a:rPr lang="en-GB" dirty="0"/>
              <a:t>(</a:t>
            </a:r>
            <a:r>
              <a:rPr lang="en-GB" dirty="0" smtClean="0"/>
              <a:t>2013b) </a:t>
            </a:r>
            <a:r>
              <a:rPr lang="en-GB" dirty="0"/>
              <a:t>Health Promotion [online] Available: </a:t>
            </a:r>
            <a:r>
              <a:rPr lang="en-GB" dirty="0">
                <a:ln>
                  <a:solidFill>
                    <a:schemeClr val="tx1"/>
                  </a:solidFill>
                </a:ln>
                <a:hlinkClick r:id="rId4"/>
              </a:rPr>
              <a:t>http://www.who.int/topics/health_promotion/en/</a:t>
            </a:r>
            <a:r>
              <a:rPr lang="en-GB" dirty="0">
                <a:ln>
                  <a:solidFill>
                    <a:schemeClr val="tx1"/>
                  </a:solidFill>
                </a:ln>
              </a:rPr>
              <a:t> </a:t>
            </a:r>
            <a:r>
              <a:rPr lang="en-GB" dirty="0"/>
              <a:t>(Accessed 26</a:t>
            </a:r>
            <a:r>
              <a:rPr lang="en-GB" baseline="30000" dirty="0"/>
              <a:t>th</a:t>
            </a:r>
            <a:r>
              <a:rPr lang="en-GB" dirty="0"/>
              <a:t> Jan, 2013</a:t>
            </a:r>
            <a:r>
              <a:rPr lang="en-GB" dirty="0" smtClean="0"/>
              <a:t>)</a:t>
            </a:r>
          </a:p>
          <a:p>
            <a:pPr marL="0" indent="0">
              <a:buNone/>
            </a:pPr>
            <a:endParaRPr lang="en-GB" dirty="0"/>
          </a:p>
          <a:p>
            <a:pPr marL="0" indent="0">
              <a:buNone/>
            </a:pPr>
            <a:endParaRPr lang="en-GB" sz="2800" dirty="0"/>
          </a:p>
          <a:p>
            <a:pPr marL="0" indent="0">
              <a:buNone/>
            </a:pPr>
            <a:endParaRPr lang="en-GB" dirty="0"/>
          </a:p>
        </p:txBody>
      </p:sp>
    </p:spTree>
    <p:extLst>
      <p:ext uri="{BB962C8B-B14F-4D97-AF65-F5344CB8AC3E}">
        <p14:creationId xmlns:p14="http://schemas.microsoft.com/office/powerpoint/2010/main" val="16066793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en-US" dirty="0"/>
          </a:p>
        </p:txBody>
      </p:sp>
      <p:sp>
        <p:nvSpPr>
          <p:cNvPr id="3" name="Content Placeholder 2"/>
          <p:cNvSpPr>
            <a:spLocks noGrp="1"/>
          </p:cNvSpPr>
          <p:nvPr>
            <p:ph idx="1"/>
          </p:nvPr>
        </p:nvSpPr>
        <p:spPr/>
        <p:txBody>
          <a:bodyPr/>
          <a:lstStyle/>
          <a:p>
            <a:r>
              <a:rPr lang="en-US" dirty="0" smtClean="0"/>
              <a:t>WHO (</a:t>
            </a:r>
            <a:r>
              <a:rPr lang="en-US" dirty="0" smtClean="0"/>
              <a:t>2013c</a:t>
            </a:r>
            <a:r>
              <a:rPr lang="en-US" dirty="0" smtClean="0"/>
              <a:t>) Milestones in Health Promotion, Statements from Global Conferences (2009) [online]. Geneva: WHO Press.  Available from: </a:t>
            </a:r>
            <a:r>
              <a:rPr lang="en-US" dirty="0" smtClean="0">
                <a:ln>
                  <a:solidFill>
                    <a:schemeClr val="tx1"/>
                  </a:solidFill>
                </a:ln>
                <a:hlinkClick r:id="rId2"/>
              </a:rPr>
              <a:t>http</a:t>
            </a:r>
            <a:r>
              <a:rPr lang="en-US" dirty="0">
                <a:ln>
                  <a:solidFill>
                    <a:schemeClr val="tx1"/>
                  </a:solidFill>
                </a:ln>
                <a:hlinkClick r:id="rId2"/>
              </a:rPr>
              <a:t>://www.who.int/healthpromotion/en</a:t>
            </a:r>
            <a:r>
              <a:rPr lang="en-US" dirty="0" smtClean="0">
                <a:ln>
                  <a:solidFill>
                    <a:schemeClr val="tx1"/>
                  </a:solidFill>
                </a:ln>
                <a:hlinkClick r:id="rId2"/>
              </a:rPr>
              <a:t>/</a:t>
            </a:r>
            <a:r>
              <a:rPr lang="en-US" dirty="0">
                <a:ln>
                  <a:solidFill>
                    <a:schemeClr val="tx1"/>
                  </a:solidFill>
                </a:ln>
              </a:rPr>
              <a:t> </a:t>
            </a:r>
            <a:r>
              <a:rPr lang="en-US" dirty="0" smtClean="0"/>
              <a:t>(26</a:t>
            </a:r>
            <a:r>
              <a:rPr lang="en-US" baseline="30000" dirty="0" smtClean="0"/>
              <a:t>th</a:t>
            </a:r>
            <a:r>
              <a:rPr lang="en-US" dirty="0" smtClean="0"/>
              <a:t> Jan 2013)</a:t>
            </a:r>
            <a:endParaRPr lang="en-US" dirty="0"/>
          </a:p>
        </p:txBody>
      </p:sp>
    </p:spTree>
    <p:extLst>
      <p:ext uri="{BB962C8B-B14F-4D97-AF65-F5344CB8AC3E}">
        <p14:creationId xmlns:p14="http://schemas.microsoft.com/office/powerpoint/2010/main" val="6986411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448</TotalTime>
  <Words>1949</Words>
  <Application>Microsoft Office PowerPoint</Application>
  <PresentationFormat>On-screen Show (4:3)</PresentationFormat>
  <Paragraphs>181</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Opulent</vt:lpstr>
      <vt:lpstr>Public Policy &amp; Strategies in Health Promotion</vt:lpstr>
      <vt:lpstr>What is a Strategy?</vt:lpstr>
      <vt:lpstr>What is a Strategy?</vt:lpstr>
      <vt:lpstr>What is a Policy?</vt:lpstr>
      <vt:lpstr>What is a Policy?</vt:lpstr>
      <vt:lpstr>What is a Policy?</vt:lpstr>
      <vt:lpstr>Policies &amp; Strategies in Health</vt:lpstr>
      <vt:lpstr>Policies &amp; Strategies in Health</vt:lpstr>
      <vt:lpstr>PowerPoint Presentation</vt:lpstr>
      <vt:lpstr>What is Health Promotion?</vt:lpstr>
      <vt:lpstr>What is Health Promotion?</vt:lpstr>
      <vt:lpstr>What is Health Promotion?</vt:lpstr>
      <vt:lpstr>What is Health Promotion?</vt:lpstr>
      <vt:lpstr>What is Health Promotion?</vt:lpstr>
      <vt:lpstr>What is Health Promotion?</vt:lpstr>
      <vt:lpstr>What is Health Promotion?</vt:lpstr>
      <vt:lpstr>Health Promotion in Practice</vt:lpstr>
      <vt:lpstr>Health Promotion in Practice</vt:lpstr>
      <vt:lpstr>Health Promotion in Practice</vt:lpstr>
      <vt:lpstr>Health Promotion in Practice</vt:lpstr>
      <vt:lpstr>What is Public Health?</vt:lpstr>
      <vt:lpstr>What is Public Health?</vt:lpstr>
      <vt:lpstr>Public Health in Wales</vt:lpstr>
      <vt:lpstr>Public Health in Wales</vt:lpstr>
      <vt:lpstr>Public Health in Wales</vt:lpstr>
      <vt:lpstr>Public Health in Wales</vt:lpstr>
      <vt:lpstr>Public Health in Wales</vt:lpstr>
      <vt:lpstr>Local Public Health in Wales</vt:lpstr>
      <vt:lpstr>Health boards in wales</vt:lpstr>
      <vt:lpstr>Local public health teams</vt:lpstr>
      <vt:lpstr>References</vt:lpstr>
      <vt:lpstr>References</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Policy &amp; Strategies in Health Promotion</dc:title>
  <dc:creator>Nola</dc:creator>
  <cp:lastModifiedBy>Nola</cp:lastModifiedBy>
  <cp:revision>20</cp:revision>
  <dcterms:created xsi:type="dcterms:W3CDTF">2013-01-15T15:16:44Z</dcterms:created>
  <dcterms:modified xsi:type="dcterms:W3CDTF">2013-01-28T21:25:57Z</dcterms:modified>
</cp:coreProperties>
</file>