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25"/>
  </p:notesMasterIdLst>
  <p:sldIdLst>
    <p:sldId id="256" r:id="rId5"/>
    <p:sldId id="378" r:id="rId6"/>
    <p:sldId id="265" r:id="rId7"/>
    <p:sldId id="280" r:id="rId8"/>
    <p:sldId id="281" r:id="rId9"/>
    <p:sldId id="282" r:id="rId10"/>
    <p:sldId id="285" r:id="rId11"/>
    <p:sldId id="286" r:id="rId12"/>
    <p:sldId id="259" r:id="rId13"/>
    <p:sldId id="260" r:id="rId14"/>
    <p:sldId id="261" r:id="rId15"/>
    <p:sldId id="263" r:id="rId16"/>
    <p:sldId id="264" r:id="rId17"/>
    <p:sldId id="380" r:id="rId18"/>
    <p:sldId id="266" r:id="rId19"/>
    <p:sldId id="267" r:id="rId20"/>
    <p:sldId id="381" r:id="rId21"/>
    <p:sldId id="382" r:id="rId22"/>
    <p:sldId id="379" r:id="rId23"/>
    <p:sldId id="377"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660066"/>
    <a:srgbClr val="CC3300"/>
    <a:srgbClr val="FF66CC"/>
    <a:srgbClr val="009900"/>
    <a:srgbClr val="FF0066"/>
    <a:srgbClr val="FF00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695872-5497-43D3-A437-716BDB25ED31}" v="1" dt="2022-04-19T07:37:01.8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572" autoAdjust="0"/>
  </p:normalViewPr>
  <p:slideViewPr>
    <p:cSldViewPr>
      <p:cViewPr varScale="1">
        <p:scale>
          <a:sx n="83" d="100"/>
          <a:sy n="83" d="100"/>
        </p:scale>
        <p:origin x="242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3C695872-5497-43D3-A437-716BDB25ED31}"/>
    <pc:docChg chg="custSel modSld">
      <pc:chgData name="Paul Tinkler" userId="bcebf29c-73c2-433d-80d2-6bad896374bf" providerId="ADAL" clId="{3C695872-5497-43D3-A437-716BDB25ED31}" dt="2022-04-19T07:42:19.484" v="26" actId="20577"/>
      <pc:docMkLst>
        <pc:docMk/>
      </pc:docMkLst>
      <pc:sldChg chg="modSp mod">
        <pc:chgData name="Paul Tinkler" userId="bcebf29c-73c2-433d-80d2-6bad896374bf" providerId="ADAL" clId="{3C695872-5497-43D3-A437-716BDB25ED31}" dt="2022-04-19T07:42:19.484" v="26" actId="20577"/>
        <pc:sldMkLst>
          <pc:docMk/>
          <pc:sldMk cId="3169044310" sldId="256"/>
        </pc:sldMkLst>
        <pc:spChg chg="mod">
          <ac:chgData name="Paul Tinkler" userId="bcebf29c-73c2-433d-80d2-6bad896374bf" providerId="ADAL" clId="{3C695872-5497-43D3-A437-716BDB25ED31}" dt="2022-04-19T07:37:09.884" v="12" actId="207"/>
          <ac:spMkLst>
            <pc:docMk/>
            <pc:sldMk cId="3169044310" sldId="256"/>
            <ac:spMk id="2" creationId="{00000000-0000-0000-0000-000000000000}"/>
          </ac:spMkLst>
        </pc:spChg>
        <pc:spChg chg="mod">
          <ac:chgData name="Paul Tinkler" userId="bcebf29c-73c2-433d-80d2-6bad896374bf" providerId="ADAL" clId="{3C695872-5497-43D3-A437-716BDB25ED31}" dt="2022-04-19T07:42:19.484" v="26" actId="20577"/>
          <ac:spMkLst>
            <pc:docMk/>
            <pc:sldMk cId="3169044310" sldId="256"/>
            <ac:spMk id="3" creationId="{00000000-0000-0000-0000-000000000000}"/>
          </ac:spMkLst>
        </pc:spChg>
      </pc:sldChg>
      <pc:sldChg chg="modSp">
        <pc:chgData name="Paul Tinkler" userId="bcebf29c-73c2-433d-80d2-6bad896374bf" providerId="ADAL" clId="{3C695872-5497-43D3-A437-716BDB25ED31}" dt="2022-04-19T07:37:01.833" v="0"/>
        <pc:sldMkLst>
          <pc:docMk/>
          <pc:sldMk cId="2580422864" sldId="259"/>
        </pc:sldMkLst>
        <pc:spChg chg="mod">
          <ac:chgData name="Paul Tinkler" userId="bcebf29c-73c2-433d-80d2-6bad896374bf" providerId="ADAL" clId="{3C695872-5497-43D3-A437-716BDB25ED31}" dt="2022-04-19T07:37:01.833" v="0"/>
          <ac:spMkLst>
            <pc:docMk/>
            <pc:sldMk cId="2580422864" sldId="259"/>
            <ac:spMk id="2" creationId="{00000000-0000-0000-0000-000000000000}"/>
          </ac:spMkLst>
        </pc:spChg>
      </pc:sldChg>
      <pc:sldChg chg="modSp mod">
        <pc:chgData name="Paul Tinkler" userId="bcebf29c-73c2-433d-80d2-6bad896374bf" providerId="ADAL" clId="{3C695872-5497-43D3-A437-716BDB25ED31}" dt="2022-04-19T07:37:02.264" v="6" actId="27636"/>
        <pc:sldMkLst>
          <pc:docMk/>
          <pc:sldMk cId="1880165925" sldId="260"/>
        </pc:sldMkLst>
        <pc:spChg chg="mod">
          <ac:chgData name="Paul Tinkler" userId="bcebf29c-73c2-433d-80d2-6bad896374bf" providerId="ADAL" clId="{3C695872-5497-43D3-A437-716BDB25ED31}" dt="2022-04-19T07:37:02.264" v="6" actId="27636"/>
          <ac:spMkLst>
            <pc:docMk/>
            <pc:sldMk cId="1880165925" sldId="260"/>
            <ac:spMk id="2" creationId="{00000000-0000-0000-0000-000000000000}"/>
          </ac:spMkLst>
        </pc:spChg>
      </pc:sldChg>
      <pc:sldChg chg="modSp mod">
        <pc:chgData name="Paul Tinkler" userId="bcebf29c-73c2-433d-80d2-6bad896374bf" providerId="ADAL" clId="{3C695872-5497-43D3-A437-716BDB25ED31}" dt="2022-04-19T07:37:02.272" v="7" actId="27636"/>
        <pc:sldMkLst>
          <pc:docMk/>
          <pc:sldMk cId="2425082558" sldId="261"/>
        </pc:sldMkLst>
        <pc:spChg chg="mod">
          <ac:chgData name="Paul Tinkler" userId="bcebf29c-73c2-433d-80d2-6bad896374bf" providerId="ADAL" clId="{3C695872-5497-43D3-A437-716BDB25ED31}" dt="2022-04-19T07:37:02.272" v="7" actId="27636"/>
          <ac:spMkLst>
            <pc:docMk/>
            <pc:sldMk cId="2425082558" sldId="261"/>
            <ac:spMk id="4" creationId="{00000000-0000-0000-0000-000000000000}"/>
          </ac:spMkLst>
        </pc:spChg>
      </pc:sldChg>
      <pc:sldChg chg="modSp mod">
        <pc:chgData name="Paul Tinkler" userId="bcebf29c-73c2-433d-80d2-6bad896374bf" providerId="ADAL" clId="{3C695872-5497-43D3-A437-716BDB25ED31}" dt="2022-04-19T07:37:02.293" v="8" actId="27636"/>
        <pc:sldMkLst>
          <pc:docMk/>
          <pc:sldMk cId="440418560" sldId="264"/>
        </pc:sldMkLst>
        <pc:spChg chg="mod">
          <ac:chgData name="Paul Tinkler" userId="bcebf29c-73c2-433d-80d2-6bad896374bf" providerId="ADAL" clId="{3C695872-5497-43D3-A437-716BDB25ED31}" dt="2022-04-19T07:37:02.293" v="8" actId="27636"/>
          <ac:spMkLst>
            <pc:docMk/>
            <pc:sldMk cId="440418560" sldId="264"/>
            <ac:spMk id="4" creationId="{00000000-0000-0000-0000-000000000000}"/>
          </ac:spMkLst>
        </pc:spChg>
      </pc:sldChg>
      <pc:sldChg chg="modSp">
        <pc:chgData name="Paul Tinkler" userId="bcebf29c-73c2-433d-80d2-6bad896374bf" providerId="ADAL" clId="{3C695872-5497-43D3-A437-716BDB25ED31}" dt="2022-04-19T07:37:01.833" v="0"/>
        <pc:sldMkLst>
          <pc:docMk/>
          <pc:sldMk cId="412184342" sldId="265"/>
        </pc:sldMkLst>
        <pc:spChg chg="mod">
          <ac:chgData name="Paul Tinkler" userId="bcebf29c-73c2-433d-80d2-6bad896374bf" providerId="ADAL" clId="{3C695872-5497-43D3-A437-716BDB25ED31}" dt="2022-04-19T07:37:01.833" v="0"/>
          <ac:spMkLst>
            <pc:docMk/>
            <pc:sldMk cId="412184342" sldId="265"/>
            <ac:spMk id="2" creationId="{F7CC5653-F7E3-4642-9F39-C537C822219B}"/>
          </ac:spMkLst>
        </pc:spChg>
      </pc:sldChg>
      <pc:sldChg chg="modSp mod">
        <pc:chgData name="Paul Tinkler" userId="bcebf29c-73c2-433d-80d2-6bad896374bf" providerId="ADAL" clId="{3C695872-5497-43D3-A437-716BDB25ED31}" dt="2022-04-19T07:37:02.300" v="10" actId="27636"/>
        <pc:sldMkLst>
          <pc:docMk/>
          <pc:sldMk cId="2703400973" sldId="266"/>
        </pc:sldMkLst>
        <pc:spChg chg="mod">
          <ac:chgData name="Paul Tinkler" userId="bcebf29c-73c2-433d-80d2-6bad896374bf" providerId="ADAL" clId="{3C695872-5497-43D3-A437-716BDB25ED31}" dt="2022-04-19T07:37:02.297" v="9" actId="27636"/>
          <ac:spMkLst>
            <pc:docMk/>
            <pc:sldMk cId="2703400973" sldId="266"/>
            <ac:spMk id="2" creationId="{00000000-0000-0000-0000-000000000000}"/>
          </ac:spMkLst>
        </pc:spChg>
        <pc:spChg chg="mod">
          <ac:chgData name="Paul Tinkler" userId="bcebf29c-73c2-433d-80d2-6bad896374bf" providerId="ADAL" clId="{3C695872-5497-43D3-A437-716BDB25ED31}" dt="2022-04-19T07:37:02.300" v="10" actId="27636"/>
          <ac:spMkLst>
            <pc:docMk/>
            <pc:sldMk cId="2703400973" sldId="266"/>
            <ac:spMk id="4" creationId="{00000000-0000-0000-0000-000000000000}"/>
          </ac:spMkLst>
        </pc:spChg>
      </pc:sldChg>
      <pc:sldChg chg="modSp">
        <pc:chgData name="Paul Tinkler" userId="bcebf29c-73c2-433d-80d2-6bad896374bf" providerId="ADAL" clId="{3C695872-5497-43D3-A437-716BDB25ED31}" dt="2022-04-19T07:37:01.833" v="0"/>
        <pc:sldMkLst>
          <pc:docMk/>
          <pc:sldMk cId="0" sldId="280"/>
        </pc:sldMkLst>
        <pc:spChg chg="mod">
          <ac:chgData name="Paul Tinkler" userId="bcebf29c-73c2-433d-80d2-6bad896374bf" providerId="ADAL" clId="{3C695872-5497-43D3-A437-716BDB25ED31}" dt="2022-04-19T07:37:01.833" v="0"/>
          <ac:spMkLst>
            <pc:docMk/>
            <pc:sldMk cId="0" sldId="280"/>
            <ac:spMk id="34819" creationId="{1980CCE4-5432-41F1-A2F3-258839540A83}"/>
          </ac:spMkLst>
        </pc:spChg>
        <pc:spChg chg="mod">
          <ac:chgData name="Paul Tinkler" userId="bcebf29c-73c2-433d-80d2-6bad896374bf" providerId="ADAL" clId="{3C695872-5497-43D3-A437-716BDB25ED31}" dt="2022-04-19T07:37:01.833" v="0"/>
          <ac:spMkLst>
            <pc:docMk/>
            <pc:sldMk cId="0" sldId="280"/>
            <ac:spMk id="50178" creationId="{3D16554D-312D-404D-AA28-B633D7464687}"/>
          </ac:spMkLst>
        </pc:spChg>
      </pc:sldChg>
      <pc:sldChg chg="modSp mod">
        <pc:chgData name="Paul Tinkler" userId="bcebf29c-73c2-433d-80d2-6bad896374bf" providerId="ADAL" clId="{3C695872-5497-43D3-A437-716BDB25ED31}" dt="2022-04-19T07:37:02.101" v="1" actId="27636"/>
        <pc:sldMkLst>
          <pc:docMk/>
          <pc:sldMk cId="0" sldId="281"/>
        </pc:sldMkLst>
        <pc:spChg chg="mod">
          <ac:chgData name="Paul Tinkler" userId="bcebf29c-73c2-433d-80d2-6bad896374bf" providerId="ADAL" clId="{3C695872-5497-43D3-A437-716BDB25ED31}" dt="2022-04-19T07:37:02.101" v="1" actId="27636"/>
          <ac:spMkLst>
            <pc:docMk/>
            <pc:sldMk cId="0" sldId="281"/>
            <ac:spMk id="3" creationId="{0AF20FB1-680F-4254-85E2-B81F1421BC8E}"/>
          </ac:spMkLst>
        </pc:spChg>
        <pc:spChg chg="mod">
          <ac:chgData name="Paul Tinkler" userId="bcebf29c-73c2-433d-80d2-6bad896374bf" providerId="ADAL" clId="{3C695872-5497-43D3-A437-716BDB25ED31}" dt="2022-04-19T07:37:01.833" v="0"/>
          <ac:spMkLst>
            <pc:docMk/>
            <pc:sldMk cId="0" sldId="281"/>
            <ac:spMk id="51202" creationId="{7581C9BF-C836-4127-8413-7C47D643BC6E}"/>
          </ac:spMkLst>
        </pc:spChg>
      </pc:sldChg>
      <pc:sldChg chg="modSp mod">
        <pc:chgData name="Paul Tinkler" userId="bcebf29c-73c2-433d-80d2-6bad896374bf" providerId="ADAL" clId="{3C695872-5497-43D3-A437-716BDB25ED31}" dt="2022-04-19T07:37:02.136" v="2" actId="27636"/>
        <pc:sldMkLst>
          <pc:docMk/>
          <pc:sldMk cId="0" sldId="282"/>
        </pc:sldMkLst>
        <pc:spChg chg="mod">
          <ac:chgData name="Paul Tinkler" userId="bcebf29c-73c2-433d-80d2-6bad896374bf" providerId="ADAL" clId="{3C695872-5497-43D3-A437-716BDB25ED31}" dt="2022-04-19T07:37:02.136" v="2" actId="27636"/>
          <ac:spMkLst>
            <pc:docMk/>
            <pc:sldMk cId="0" sldId="282"/>
            <ac:spMk id="3" creationId="{F1B4D6D6-9D0C-404A-AEDC-A8A25039DE92}"/>
          </ac:spMkLst>
        </pc:spChg>
        <pc:spChg chg="mod">
          <ac:chgData name="Paul Tinkler" userId="bcebf29c-73c2-433d-80d2-6bad896374bf" providerId="ADAL" clId="{3C695872-5497-43D3-A437-716BDB25ED31}" dt="2022-04-19T07:37:01.833" v="0"/>
          <ac:spMkLst>
            <pc:docMk/>
            <pc:sldMk cId="0" sldId="282"/>
            <ac:spMk id="52226" creationId="{9A014826-1FF6-4F8C-8983-C353131C43F4}"/>
          </ac:spMkLst>
        </pc:spChg>
      </pc:sldChg>
      <pc:sldChg chg="modSp mod">
        <pc:chgData name="Paul Tinkler" userId="bcebf29c-73c2-433d-80d2-6bad896374bf" providerId="ADAL" clId="{3C695872-5497-43D3-A437-716BDB25ED31}" dt="2022-04-19T07:37:02.152" v="3" actId="27636"/>
        <pc:sldMkLst>
          <pc:docMk/>
          <pc:sldMk cId="0" sldId="285"/>
        </pc:sldMkLst>
        <pc:spChg chg="mod">
          <ac:chgData name="Paul Tinkler" userId="bcebf29c-73c2-433d-80d2-6bad896374bf" providerId="ADAL" clId="{3C695872-5497-43D3-A437-716BDB25ED31}" dt="2022-04-19T07:37:02.152" v="3" actId="27636"/>
          <ac:spMkLst>
            <pc:docMk/>
            <pc:sldMk cId="0" sldId="285"/>
            <ac:spMk id="3" creationId="{2DE3D5EB-7847-4E6B-B7B1-7ECECCBE6813}"/>
          </ac:spMkLst>
        </pc:spChg>
        <pc:spChg chg="mod">
          <ac:chgData name="Paul Tinkler" userId="bcebf29c-73c2-433d-80d2-6bad896374bf" providerId="ADAL" clId="{3C695872-5497-43D3-A437-716BDB25ED31}" dt="2022-04-19T07:37:01.833" v="0"/>
          <ac:spMkLst>
            <pc:docMk/>
            <pc:sldMk cId="0" sldId="285"/>
            <ac:spMk id="54274" creationId="{AB4B9878-608E-4B15-94B9-1E55225070F9}"/>
          </ac:spMkLst>
        </pc:spChg>
      </pc:sldChg>
      <pc:sldChg chg="modSp mod">
        <pc:chgData name="Paul Tinkler" userId="bcebf29c-73c2-433d-80d2-6bad896374bf" providerId="ADAL" clId="{3C695872-5497-43D3-A437-716BDB25ED31}" dt="2022-04-19T07:37:02.175" v="5" actId="27636"/>
        <pc:sldMkLst>
          <pc:docMk/>
          <pc:sldMk cId="0" sldId="286"/>
        </pc:sldMkLst>
        <pc:spChg chg="mod">
          <ac:chgData name="Paul Tinkler" userId="bcebf29c-73c2-433d-80d2-6bad896374bf" providerId="ADAL" clId="{3C695872-5497-43D3-A437-716BDB25ED31}" dt="2022-04-19T07:37:02.175" v="5" actId="27636"/>
          <ac:spMkLst>
            <pc:docMk/>
            <pc:sldMk cId="0" sldId="286"/>
            <ac:spMk id="2" creationId="{D23066C8-8E80-414E-B909-10F0CF469D4A}"/>
          </ac:spMkLst>
        </pc:spChg>
        <pc:spChg chg="mod">
          <ac:chgData name="Paul Tinkler" userId="bcebf29c-73c2-433d-80d2-6bad896374bf" providerId="ADAL" clId="{3C695872-5497-43D3-A437-716BDB25ED31}" dt="2022-04-19T07:37:02.173" v="4" actId="27636"/>
          <ac:spMkLst>
            <pc:docMk/>
            <pc:sldMk cId="0" sldId="286"/>
            <ac:spMk id="3" creationId="{DB07B33B-B8E3-48E0-9A30-72EF3D05DC86}"/>
          </ac:spMkLst>
        </pc:spChg>
      </pc:sldChg>
      <pc:sldChg chg="modSp">
        <pc:chgData name="Paul Tinkler" userId="bcebf29c-73c2-433d-80d2-6bad896374bf" providerId="ADAL" clId="{3C695872-5497-43D3-A437-716BDB25ED31}" dt="2022-04-19T07:37:01.833" v="0"/>
        <pc:sldMkLst>
          <pc:docMk/>
          <pc:sldMk cId="2058534929" sldId="377"/>
        </pc:sldMkLst>
        <pc:spChg chg="mod">
          <ac:chgData name="Paul Tinkler" userId="bcebf29c-73c2-433d-80d2-6bad896374bf" providerId="ADAL" clId="{3C695872-5497-43D3-A437-716BDB25ED31}" dt="2022-04-19T07:37:01.833" v="0"/>
          <ac:spMkLst>
            <pc:docMk/>
            <pc:sldMk cId="2058534929" sldId="377"/>
            <ac:spMk id="2" creationId="{2AC89C35-4F29-4E58-BE04-20D965CAEBF8}"/>
          </ac:spMkLst>
        </pc:spChg>
        <pc:spChg chg="mod">
          <ac:chgData name="Paul Tinkler" userId="bcebf29c-73c2-433d-80d2-6bad896374bf" providerId="ADAL" clId="{3C695872-5497-43D3-A437-716BDB25ED31}" dt="2022-04-19T07:37:01.833" v="0"/>
          <ac:spMkLst>
            <pc:docMk/>
            <pc:sldMk cId="2058534929" sldId="377"/>
            <ac:spMk id="4" creationId="{9B1590A9-85E1-44C4-8875-F82C6BB63C21}"/>
          </ac:spMkLst>
        </pc:spChg>
      </pc:sldChg>
      <pc:sldChg chg="modSp">
        <pc:chgData name="Paul Tinkler" userId="bcebf29c-73c2-433d-80d2-6bad896374bf" providerId="ADAL" clId="{3C695872-5497-43D3-A437-716BDB25ED31}" dt="2022-04-19T07:37:01.833" v="0"/>
        <pc:sldMkLst>
          <pc:docMk/>
          <pc:sldMk cId="3254800580" sldId="378"/>
        </pc:sldMkLst>
        <pc:spChg chg="mod">
          <ac:chgData name="Paul Tinkler" userId="bcebf29c-73c2-433d-80d2-6bad896374bf" providerId="ADAL" clId="{3C695872-5497-43D3-A437-716BDB25ED31}" dt="2022-04-19T07:37:01.833" v="0"/>
          <ac:spMkLst>
            <pc:docMk/>
            <pc:sldMk cId="3254800580" sldId="378"/>
            <ac:spMk id="2" creationId="{F517140B-19D6-427E-98B2-A5C2C0809F78}"/>
          </ac:spMkLst>
        </pc:spChg>
        <pc:spChg chg="mod">
          <ac:chgData name="Paul Tinkler" userId="bcebf29c-73c2-433d-80d2-6bad896374bf" providerId="ADAL" clId="{3C695872-5497-43D3-A437-716BDB25ED31}" dt="2022-04-19T07:37:01.833" v="0"/>
          <ac:spMkLst>
            <pc:docMk/>
            <pc:sldMk cId="3254800580" sldId="378"/>
            <ac:spMk id="3" creationId="{656DFEBC-83E2-4D34-AC5E-6E0A47BE73CE}"/>
          </ac:spMkLst>
        </pc:spChg>
      </pc:sldChg>
      <pc:sldChg chg="modSp">
        <pc:chgData name="Paul Tinkler" userId="bcebf29c-73c2-433d-80d2-6bad896374bf" providerId="ADAL" clId="{3C695872-5497-43D3-A437-716BDB25ED31}" dt="2022-04-19T07:37:01.833" v="0"/>
        <pc:sldMkLst>
          <pc:docMk/>
          <pc:sldMk cId="3643099484" sldId="379"/>
        </pc:sldMkLst>
        <pc:spChg chg="mod">
          <ac:chgData name="Paul Tinkler" userId="bcebf29c-73c2-433d-80d2-6bad896374bf" providerId="ADAL" clId="{3C695872-5497-43D3-A437-716BDB25ED31}" dt="2022-04-19T07:37:01.833" v="0"/>
          <ac:spMkLst>
            <pc:docMk/>
            <pc:sldMk cId="3643099484" sldId="379"/>
            <ac:spMk id="2" creationId="{2FB9A943-CA74-406F-9834-1DA9C56D6D2B}"/>
          </ac:spMkLst>
        </pc:spChg>
        <pc:spChg chg="mod">
          <ac:chgData name="Paul Tinkler" userId="bcebf29c-73c2-433d-80d2-6bad896374bf" providerId="ADAL" clId="{3C695872-5497-43D3-A437-716BDB25ED31}" dt="2022-04-19T07:37:01.833" v="0"/>
          <ac:spMkLst>
            <pc:docMk/>
            <pc:sldMk cId="3643099484" sldId="379"/>
            <ac:spMk id="3" creationId="{2A4335A4-21C7-42AA-9462-7BB405F7938D}"/>
          </ac:spMkLst>
        </pc:spChg>
      </pc:sldChg>
      <pc:sldChg chg="modSp">
        <pc:chgData name="Paul Tinkler" userId="bcebf29c-73c2-433d-80d2-6bad896374bf" providerId="ADAL" clId="{3C695872-5497-43D3-A437-716BDB25ED31}" dt="2022-04-19T07:37:01.833" v="0"/>
        <pc:sldMkLst>
          <pc:docMk/>
          <pc:sldMk cId="541310917" sldId="381"/>
        </pc:sldMkLst>
        <pc:spChg chg="mod">
          <ac:chgData name="Paul Tinkler" userId="bcebf29c-73c2-433d-80d2-6bad896374bf" providerId="ADAL" clId="{3C695872-5497-43D3-A437-716BDB25ED31}" dt="2022-04-19T07:37:01.833" v="0"/>
          <ac:spMkLst>
            <pc:docMk/>
            <pc:sldMk cId="541310917" sldId="381"/>
            <ac:spMk id="2" creationId="{E35C31CE-7735-4A18-8C99-D8DC4E213C7E}"/>
          </ac:spMkLst>
        </pc:spChg>
        <pc:spChg chg="mod">
          <ac:chgData name="Paul Tinkler" userId="bcebf29c-73c2-433d-80d2-6bad896374bf" providerId="ADAL" clId="{3C695872-5497-43D3-A437-716BDB25ED31}" dt="2022-04-19T07:37:01.833" v="0"/>
          <ac:spMkLst>
            <pc:docMk/>
            <pc:sldMk cId="541310917" sldId="381"/>
            <ac:spMk id="3" creationId="{D1ADD6DD-F31F-4271-A829-77E5A085461D}"/>
          </ac:spMkLst>
        </pc:spChg>
        <pc:spChg chg="mod">
          <ac:chgData name="Paul Tinkler" userId="bcebf29c-73c2-433d-80d2-6bad896374bf" providerId="ADAL" clId="{3C695872-5497-43D3-A437-716BDB25ED31}" dt="2022-04-19T07:37:01.833" v="0"/>
          <ac:spMkLst>
            <pc:docMk/>
            <pc:sldMk cId="541310917" sldId="381"/>
            <ac:spMk id="4" creationId="{DE7A498C-F1D6-4CEB-B202-E365462B2FEC}"/>
          </ac:spMkLst>
        </pc:spChg>
      </pc:sldChg>
      <pc:sldChg chg="modSp mod">
        <pc:chgData name="Paul Tinkler" userId="bcebf29c-73c2-433d-80d2-6bad896374bf" providerId="ADAL" clId="{3C695872-5497-43D3-A437-716BDB25ED31}" dt="2022-04-19T07:37:02.392" v="11" actId="27636"/>
        <pc:sldMkLst>
          <pc:docMk/>
          <pc:sldMk cId="3626971087" sldId="382"/>
        </pc:sldMkLst>
        <pc:spChg chg="mod">
          <ac:chgData name="Paul Tinkler" userId="bcebf29c-73c2-433d-80d2-6bad896374bf" providerId="ADAL" clId="{3C695872-5497-43D3-A437-716BDB25ED31}" dt="2022-04-19T07:37:01.833" v="0"/>
          <ac:spMkLst>
            <pc:docMk/>
            <pc:sldMk cId="3626971087" sldId="382"/>
            <ac:spMk id="2" creationId="{84321F10-5468-4CAE-930C-DA583A0661E2}"/>
          </ac:spMkLst>
        </pc:spChg>
        <pc:spChg chg="mod">
          <ac:chgData name="Paul Tinkler" userId="bcebf29c-73c2-433d-80d2-6bad896374bf" providerId="ADAL" clId="{3C695872-5497-43D3-A437-716BDB25ED31}" dt="2022-04-19T07:37:02.392" v="11" actId="27636"/>
          <ac:spMkLst>
            <pc:docMk/>
            <pc:sldMk cId="3626971087" sldId="382"/>
            <ac:spMk id="3" creationId="{2F50DD02-0060-4A94-94F8-9A357FD2FF63}"/>
          </ac:spMkLst>
        </pc:spChg>
      </pc:sldChg>
    </pc:docChg>
  </pc:docChgLst>
  <pc:docChgLst>
    <pc:chgData name="Paul Tinkler" userId="bcebf29c-73c2-433d-80d2-6bad896374bf" providerId="ADAL" clId="{C571D700-DD91-4595-9B69-86957F205397}"/>
    <pc:docChg chg="custSel modSld">
      <pc:chgData name="Paul Tinkler" userId="bcebf29c-73c2-433d-80d2-6bad896374bf" providerId="ADAL" clId="{C571D700-DD91-4595-9B69-86957F205397}" dt="2020-04-29T09:27:39.137" v="0" actId="478"/>
      <pc:docMkLst>
        <pc:docMk/>
      </pc:docMkLst>
      <pc:sldChg chg="delSp mod">
        <pc:chgData name="Paul Tinkler" userId="bcebf29c-73c2-433d-80d2-6bad896374bf" providerId="ADAL" clId="{C571D700-DD91-4595-9B69-86957F205397}" dt="2020-04-29T09:27:39.137" v="0" actId="478"/>
        <pc:sldMkLst>
          <pc:docMk/>
          <pc:sldMk cId="3643099484" sldId="379"/>
        </pc:sldMkLst>
        <pc:spChg chg="del">
          <ac:chgData name="Paul Tinkler" userId="bcebf29c-73c2-433d-80d2-6bad896374bf" providerId="ADAL" clId="{C571D700-DD91-4595-9B69-86957F205397}" dt="2020-04-29T09:27:39.137" v="0" actId="478"/>
          <ac:spMkLst>
            <pc:docMk/>
            <pc:sldMk cId="3643099484" sldId="379"/>
            <ac:spMk id="4" creationId="{ED7F9867-2A07-4B7A-8C66-70DD9AFEF5E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18/04/2022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solidFill>
                  <a:srgbClr val="333333"/>
                </a:solidFill>
                <a:effectLst/>
                <a:latin typeface="arial"/>
              </a:rPr>
              <a:t>The aim of this section is to describe and provide insights into the practical application of the Achieve Coaching Model</a:t>
            </a:r>
            <a:r>
              <a:rPr lang="en-GB" baseline="30000" dirty="0">
                <a:solidFill>
                  <a:srgbClr val="333333"/>
                </a:solidFill>
                <a:effectLst/>
                <a:latin typeface="Verdana"/>
              </a:rPr>
              <a:t>®</a:t>
            </a:r>
            <a:r>
              <a:rPr lang="en-GB" dirty="0">
                <a:solidFill>
                  <a:srgbClr val="333333"/>
                </a:solidFill>
                <a:effectLst/>
                <a:latin typeface="arial"/>
              </a:rPr>
              <a:t>. Coaches can use the model to structure their coaching sessions and coaching programs without confining the coach to a "straightjacket" which inhibits flexibility and individuality. For those considering hiring a coach, the model provides a transparent, forthright description of coaching methodology. It can also help potential clients to evaluate coaches when choosing those with whom they wish to work</a:t>
            </a:r>
          </a:p>
          <a:p>
            <a:pPr algn="l"/>
            <a:endParaRPr lang="en-GB" b="1" dirty="0">
              <a:solidFill>
                <a:srgbClr val="333333"/>
              </a:solidFill>
              <a:effectLst/>
              <a:latin typeface="arial"/>
            </a:endParaRPr>
          </a:p>
        </p:txBody>
      </p:sp>
      <p:sp>
        <p:nvSpPr>
          <p:cNvPr id="4" name="Slide Number Placeholder 3"/>
          <p:cNvSpPr>
            <a:spLocks noGrp="1"/>
          </p:cNvSpPr>
          <p:nvPr>
            <p:ph type="sldNum" sz="quarter" idx="10"/>
          </p:nvPr>
        </p:nvSpPr>
        <p:spPr/>
        <p:txBody>
          <a:bodyPr/>
          <a:lstStyle/>
          <a:p>
            <a:fld id="{EBA7EE7C-5B1E-45F3-9969-F314B7434EB1}" type="slidenum">
              <a:rPr lang="en-GB" smtClean="0"/>
              <a:t>9</a:t>
            </a:fld>
            <a:endParaRPr lang="en-GB"/>
          </a:p>
        </p:txBody>
      </p:sp>
    </p:spTree>
    <p:extLst>
      <p:ext uri="{BB962C8B-B14F-4D97-AF65-F5344CB8AC3E}">
        <p14:creationId xmlns:p14="http://schemas.microsoft.com/office/powerpoint/2010/main" val="23026893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333333"/>
                </a:solidFill>
                <a:effectLst/>
                <a:latin typeface="arial"/>
              </a:rPr>
              <a:t>Step 1:  Assess the current situation</a:t>
            </a:r>
            <a:br>
              <a:rPr lang="en-GB" dirty="0">
                <a:solidFill>
                  <a:srgbClr val="333333"/>
                </a:solidFill>
                <a:effectLst/>
                <a:latin typeface="arial"/>
              </a:rPr>
            </a:br>
            <a:r>
              <a:rPr lang="en-GB" dirty="0">
                <a:solidFill>
                  <a:srgbClr val="333333"/>
                </a:solidFill>
                <a:effectLst/>
                <a:latin typeface="arial"/>
              </a:rPr>
              <a:t>In this step, the executive is encouraged to reflect deeply about his or her current situation. The enhanced self-awareness obtained by describing that situation helps in identifying areas to address, and provides a useful context for the sessions ahead. However, the most important benefit of this step is the client's opportunity to reflect on past events, enhance understanding of what specific actions contributed to the current situation, and how those actions may have stimulated specific responses in others. </a:t>
            </a:r>
          </a:p>
          <a:p>
            <a:pPr algn="l"/>
            <a:r>
              <a:rPr lang="en-GB" b="1" dirty="0">
                <a:solidFill>
                  <a:srgbClr val="333333"/>
                </a:solidFill>
                <a:effectLst/>
                <a:latin typeface="arial"/>
              </a:rPr>
              <a:t>Key coaching behaviours</a:t>
            </a:r>
            <a:endParaRPr lang="en-GB" dirty="0">
              <a:solidFill>
                <a:srgbClr val="333333"/>
              </a:solidFill>
              <a:effectLst/>
              <a:latin typeface="arial"/>
            </a:endParaRPr>
          </a:p>
          <a:p>
            <a:pPr algn="l">
              <a:buFont typeface="Arial"/>
              <a:buChar char="•"/>
            </a:pPr>
            <a:r>
              <a:rPr lang="en-GB" dirty="0">
                <a:solidFill>
                  <a:srgbClr val="333333"/>
                </a:solidFill>
                <a:effectLst/>
                <a:latin typeface="arial"/>
              </a:rPr>
              <a:t>Makes informed use of assessment instruments (without relying solely on those instruments) to gain an understanding of the client's situation</a:t>
            </a:r>
          </a:p>
          <a:p>
            <a:pPr algn="l">
              <a:buFont typeface="Arial"/>
              <a:buChar char="•"/>
            </a:pPr>
            <a:r>
              <a:rPr lang="en-GB" dirty="0">
                <a:solidFill>
                  <a:srgbClr val="333333"/>
                </a:solidFill>
                <a:effectLst/>
                <a:latin typeface="arial"/>
              </a:rPr>
              <a:t>Expresses sincere interest in the client's life stories</a:t>
            </a:r>
          </a:p>
          <a:p>
            <a:pPr algn="l">
              <a:buFont typeface="Arial"/>
              <a:buChar char="•"/>
            </a:pPr>
            <a:r>
              <a:rPr lang="en-GB" dirty="0">
                <a:solidFill>
                  <a:srgbClr val="333333"/>
                </a:solidFill>
                <a:effectLst/>
                <a:latin typeface="arial"/>
              </a:rPr>
              <a:t>Takes time to understand the situation from the client's perspective</a:t>
            </a:r>
          </a:p>
          <a:p>
            <a:pPr algn="l">
              <a:buFont typeface="Arial"/>
              <a:buChar char="•"/>
            </a:pPr>
            <a:r>
              <a:rPr lang="en-GB" dirty="0">
                <a:solidFill>
                  <a:srgbClr val="333333"/>
                </a:solidFill>
                <a:effectLst/>
                <a:latin typeface="arial"/>
              </a:rPr>
              <a:t>Listens deeply so that the client is fully engaged and feels genuinely understood and valued</a:t>
            </a:r>
          </a:p>
          <a:p>
            <a:pPr algn="l">
              <a:buFont typeface="Arial"/>
              <a:buChar char="•"/>
            </a:pPr>
            <a:r>
              <a:rPr lang="en-GB" dirty="0">
                <a:solidFill>
                  <a:srgbClr val="333333"/>
                </a:solidFill>
                <a:effectLst/>
                <a:latin typeface="arial"/>
              </a:rPr>
              <a:t>Creates a sense of connection and comfort, fostering a climate of openness and trust</a:t>
            </a:r>
          </a:p>
          <a:p>
            <a:pPr algn="l">
              <a:buFont typeface="Arial"/>
              <a:buChar char="•"/>
            </a:pPr>
            <a:r>
              <a:rPr lang="en-GB" dirty="0">
                <a:solidFill>
                  <a:srgbClr val="333333"/>
                </a:solidFill>
                <a:effectLst/>
                <a:latin typeface="arial"/>
              </a:rPr>
              <a:t>Observes and registers all verbal and non-verbal communication</a:t>
            </a:r>
          </a:p>
          <a:p>
            <a:pPr algn="l"/>
            <a:endParaRPr lang="en-GB" b="1" dirty="0">
              <a:solidFill>
                <a:srgbClr val="333333"/>
              </a:solidFill>
              <a:effectLst/>
              <a:latin typeface="arial"/>
            </a:endParaRPr>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10</a:t>
            </a:fld>
            <a:endParaRPr lang="en-GB"/>
          </a:p>
        </p:txBody>
      </p:sp>
    </p:spTree>
    <p:extLst>
      <p:ext uri="{BB962C8B-B14F-4D97-AF65-F5344CB8AC3E}">
        <p14:creationId xmlns:p14="http://schemas.microsoft.com/office/powerpoint/2010/main" val="1284683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333333"/>
                </a:solidFill>
                <a:effectLst/>
                <a:latin typeface="arial"/>
              </a:rPr>
              <a:t>Step 2:  Brainstorm creative alternatives to the client's current situation</a:t>
            </a:r>
            <a:br>
              <a:rPr lang="en-GB" b="1" dirty="0">
                <a:solidFill>
                  <a:srgbClr val="333333"/>
                </a:solidFill>
                <a:effectLst/>
                <a:latin typeface="arial"/>
              </a:rPr>
            </a:br>
            <a:r>
              <a:rPr lang="en-GB" dirty="0">
                <a:solidFill>
                  <a:srgbClr val="333333"/>
                </a:solidFill>
                <a:effectLst/>
                <a:latin typeface="arial"/>
              </a:rPr>
              <a:t>This phase broadens the executive's perspective and creates a sound foundation for the development of creative solutions and </a:t>
            </a:r>
            <a:r>
              <a:rPr lang="en-GB" dirty="0" err="1">
                <a:solidFill>
                  <a:srgbClr val="333333"/>
                </a:solidFill>
                <a:effectLst/>
                <a:latin typeface="arial"/>
              </a:rPr>
              <a:t>behavioral</a:t>
            </a:r>
            <a:r>
              <a:rPr lang="en-GB" dirty="0">
                <a:solidFill>
                  <a:srgbClr val="333333"/>
                </a:solidFill>
                <a:effectLst/>
                <a:latin typeface="arial"/>
              </a:rPr>
              <a:t> change. The objective is to increase the choices available to a client who is facing a challenging situation.</a:t>
            </a:r>
          </a:p>
          <a:p>
            <a:pPr algn="l"/>
            <a:r>
              <a:rPr lang="en-GB" dirty="0">
                <a:solidFill>
                  <a:srgbClr val="333333"/>
                </a:solidFill>
                <a:effectLst/>
                <a:latin typeface="arial"/>
              </a:rPr>
              <a:t>One of the most pressing issues for clients is the feeling of being "stuck" in a particular situation with no visible alternate course of action available. In some circumstances, particularly in times of heightened stress, perspective can narrow, resulting in mental and emotional "tunnel vision." The effect resembles a confrontation with a massive wall--nothing is visible but that wall.</a:t>
            </a:r>
          </a:p>
          <a:p>
            <a:pPr algn="l"/>
            <a:r>
              <a:rPr lang="en-GB" dirty="0">
                <a:solidFill>
                  <a:srgbClr val="333333"/>
                </a:solidFill>
                <a:effectLst/>
                <a:latin typeface="arial"/>
              </a:rPr>
              <a:t>An effective coach draws the client back and restores a broader perspective, which is a prerequisite for the next stages in the coaching partnership. Absent creative brainstorming, the client continues to circle and repeat the same patterns of </a:t>
            </a:r>
            <a:r>
              <a:rPr lang="en-GB" dirty="0" err="1">
                <a:solidFill>
                  <a:srgbClr val="333333"/>
                </a:solidFill>
                <a:effectLst/>
                <a:latin typeface="arial"/>
              </a:rPr>
              <a:t>behavior</a:t>
            </a:r>
            <a:r>
              <a:rPr lang="en-GB" dirty="0">
                <a:solidFill>
                  <a:srgbClr val="333333"/>
                </a:solidFill>
                <a:effectLst/>
                <a:latin typeface="arial"/>
              </a:rPr>
              <a:t>. Essentially, the first natural reaction in this "stuck state" is to do "more of the same."</a:t>
            </a:r>
          </a:p>
          <a:p>
            <a:pPr algn="l"/>
            <a:r>
              <a:rPr lang="en-GB" b="1" dirty="0">
                <a:solidFill>
                  <a:srgbClr val="333333"/>
                </a:solidFill>
                <a:effectLst/>
                <a:latin typeface="arial"/>
              </a:rPr>
              <a:t>Key coaching behaviours</a:t>
            </a:r>
            <a:r>
              <a:rPr lang="en-GB" dirty="0">
                <a:solidFill>
                  <a:srgbClr val="333333"/>
                </a:solidFill>
                <a:effectLst/>
                <a:latin typeface="arial"/>
              </a:rPr>
              <a:t> </a:t>
            </a:r>
          </a:p>
          <a:p>
            <a:pPr algn="l">
              <a:buFont typeface="Arial"/>
              <a:buChar char="•"/>
            </a:pPr>
            <a:r>
              <a:rPr lang="en-GB" dirty="0">
                <a:solidFill>
                  <a:srgbClr val="333333"/>
                </a:solidFill>
                <a:effectLst/>
                <a:latin typeface="arial"/>
              </a:rPr>
              <a:t>Utilizes a variety of tools and techniques to interrupt the client's habitual patterns, thus breaking the "stuck state"</a:t>
            </a:r>
          </a:p>
          <a:p>
            <a:pPr algn="l">
              <a:buFont typeface="Arial"/>
              <a:buChar char="•"/>
            </a:pPr>
            <a:r>
              <a:rPr lang="en-GB" dirty="0">
                <a:solidFill>
                  <a:srgbClr val="333333"/>
                </a:solidFill>
                <a:effectLst/>
                <a:latin typeface="arial"/>
              </a:rPr>
              <a:t>Surprises clients with creative, unexpected questions</a:t>
            </a:r>
          </a:p>
          <a:p>
            <a:pPr algn="l">
              <a:buFont typeface="Arial"/>
              <a:buChar char="•"/>
            </a:pPr>
            <a:r>
              <a:rPr lang="en-GB" dirty="0">
                <a:solidFill>
                  <a:srgbClr val="333333"/>
                </a:solidFill>
                <a:effectLst/>
                <a:latin typeface="arial"/>
              </a:rPr>
              <a:t>Brainstorms a variety of alternatives to the current situation, probing beyond initial responses to unearth a broad spectrum of options</a:t>
            </a:r>
          </a:p>
          <a:p>
            <a:pPr algn="l"/>
            <a:endParaRPr lang="en-GB" b="1" dirty="0">
              <a:solidFill>
                <a:srgbClr val="333333"/>
              </a:solidFill>
              <a:effectLst/>
              <a:latin typeface="arial"/>
            </a:endParaRPr>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11</a:t>
            </a:fld>
            <a:endParaRPr lang="en-GB"/>
          </a:p>
        </p:txBody>
      </p:sp>
    </p:spTree>
    <p:extLst>
      <p:ext uri="{BB962C8B-B14F-4D97-AF65-F5344CB8AC3E}">
        <p14:creationId xmlns:p14="http://schemas.microsoft.com/office/powerpoint/2010/main" val="37360443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333333"/>
                </a:solidFill>
                <a:effectLst/>
                <a:latin typeface="arial"/>
              </a:rPr>
              <a:t>Step 3:  Hone goals</a:t>
            </a:r>
            <a:br>
              <a:rPr lang="en-GB" dirty="0">
                <a:solidFill>
                  <a:srgbClr val="333333"/>
                </a:solidFill>
                <a:effectLst/>
                <a:latin typeface="arial"/>
              </a:rPr>
            </a:br>
            <a:r>
              <a:rPr lang="en-GB" dirty="0">
                <a:solidFill>
                  <a:srgbClr val="333333"/>
                </a:solidFill>
                <a:effectLst/>
                <a:latin typeface="arial"/>
              </a:rPr>
              <a:t>In Step 3, the client forges alternatives and possibilities into specific goals. This is the stage at which SMART goals are created and/or refined, and it is essential that the principles of effective goals formulation be taken into account. This is more difficult than it may first appear. Most executives are very aware of what they do </a:t>
            </a:r>
            <a:r>
              <a:rPr lang="en-GB" u="sng" dirty="0">
                <a:solidFill>
                  <a:srgbClr val="333333"/>
                </a:solidFill>
                <a:effectLst/>
                <a:latin typeface="arial"/>
              </a:rPr>
              <a:t>not</a:t>
            </a:r>
            <a:r>
              <a:rPr lang="en-GB" dirty="0">
                <a:solidFill>
                  <a:srgbClr val="333333"/>
                </a:solidFill>
                <a:effectLst/>
                <a:latin typeface="arial"/>
              </a:rPr>
              <a:t> want. However, they frequently find it highly challenging to specify exactly what they </a:t>
            </a:r>
            <a:r>
              <a:rPr lang="en-GB" u="sng" dirty="0">
                <a:solidFill>
                  <a:srgbClr val="333333"/>
                </a:solidFill>
                <a:effectLst/>
                <a:latin typeface="arial"/>
              </a:rPr>
              <a:t>do</a:t>
            </a:r>
            <a:r>
              <a:rPr lang="en-GB" dirty="0">
                <a:solidFill>
                  <a:srgbClr val="333333"/>
                </a:solidFill>
                <a:effectLst/>
                <a:latin typeface="arial"/>
              </a:rPr>
              <a:t> want. In this step, the coach helps the executive to clearly articulate specific, desired results.</a:t>
            </a:r>
          </a:p>
          <a:p>
            <a:pPr algn="l"/>
            <a:r>
              <a:rPr lang="en-GB" b="1" dirty="0">
                <a:solidFill>
                  <a:srgbClr val="333333"/>
                </a:solidFill>
                <a:effectLst/>
                <a:latin typeface="arial"/>
              </a:rPr>
              <a:t>Key coaching behaviours</a:t>
            </a:r>
            <a:endParaRPr lang="en-GB" dirty="0">
              <a:solidFill>
                <a:srgbClr val="333333"/>
              </a:solidFill>
              <a:effectLst/>
              <a:latin typeface="arial"/>
            </a:endParaRPr>
          </a:p>
          <a:p>
            <a:pPr algn="l">
              <a:buFont typeface="Arial"/>
              <a:buChar char="•"/>
            </a:pPr>
            <a:r>
              <a:rPr lang="en-GB" dirty="0">
                <a:solidFill>
                  <a:srgbClr val="333333"/>
                </a:solidFill>
                <a:effectLst/>
                <a:latin typeface="arial"/>
              </a:rPr>
              <a:t>Encourages precise definition of goals (in positive terms)</a:t>
            </a:r>
          </a:p>
          <a:p>
            <a:pPr algn="l">
              <a:buFont typeface="Arial"/>
              <a:buChar char="•"/>
            </a:pPr>
            <a:r>
              <a:rPr lang="en-GB" dirty="0">
                <a:solidFill>
                  <a:srgbClr val="333333"/>
                </a:solidFill>
                <a:effectLst/>
                <a:latin typeface="arial"/>
              </a:rPr>
              <a:t>Takes time to develop SMART goals</a:t>
            </a:r>
          </a:p>
          <a:p>
            <a:pPr algn="l">
              <a:buFont typeface="Arial"/>
              <a:buChar char="•"/>
            </a:pPr>
            <a:r>
              <a:rPr lang="en-GB" dirty="0">
                <a:solidFill>
                  <a:srgbClr val="333333"/>
                </a:solidFill>
                <a:effectLst/>
                <a:latin typeface="arial"/>
              </a:rPr>
              <a:t>Works with the client to develop goal(s) with high personal meaning and relevance</a:t>
            </a:r>
          </a:p>
          <a:p>
            <a:pPr algn="l">
              <a:buFont typeface="Arial"/>
              <a:buChar char="•"/>
            </a:pPr>
            <a:r>
              <a:rPr lang="en-GB" dirty="0">
                <a:solidFill>
                  <a:srgbClr val="333333"/>
                </a:solidFill>
                <a:effectLst/>
                <a:latin typeface="arial"/>
              </a:rPr>
              <a:t>Ensures that the goals are, in fact, the client's</a:t>
            </a:r>
          </a:p>
          <a:p>
            <a:pPr algn="l">
              <a:buFont typeface="Arial"/>
              <a:buChar char="•"/>
            </a:pPr>
            <a:r>
              <a:rPr lang="en-GB" dirty="0">
                <a:solidFill>
                  <a:srgbClr val="333333"/>
                </a:solidFill>
                <a:effectLst/>
                <a:latin typeface="arial"/>
              </a:rPr>
              <a:t>Develops a specific set of measurements with the client to provide clear evidence of goal achievement</a:t>
            </a:r>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12</a:t>
            </a:fld>
            <a:endParaRPr lang="en-GB"/>
          </a:p>
        </p:txBody>
      </p:sp>
    </p:spTree>
    <p:extLst>
      <p:ext uri="{BB962C8B-B14F-4D97-AF65-F5344CB8AC3E}">
        <p14:creationId xmlns:p14="http://schemas.microsoft.com/office/powerpoint/2010/main" val="16048336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333333"/>
                </a:solidFill>
                <a:effectLst/>
                <a:latin typeface="arial"/>
              </a:rPr>
              <a:t>Step 4:  Generate options for goal achievement</a:t>
            </a:r>
            <a:br>
              <a:rPr lang="en-GB" dirty="0">
                <a:solidFill>
                  <a:srgbClr val="333333"/>
                </a:solidFill>
                <a:effectLst/>
                <a:latin typeface="arial"/>
              </a:rPr>
            </a:br>
            <a:r>
              <a:rPr lang="en-GB" dirty="0">
                <a:solidFill>
                  <a:srgbClr val="333333"/>
                </a:solidFill>
                <a:effectLst/>
                <a:latin typeface="arial"/>
              </a:rPr>
              <a:t>Having decided upon a specific goal, the aim at Step 4 is to develop a wide range of methods of achieving it. At this point, the purpose is not to find the "right" option, but rather to stimulate the client to develop an abundant array of alternatives. No option, however seemingly appealing, should form the sole focus of attention. At this stage, the quantity, novelty and variety of the options are more important than their quality or feasibility.</a:t>
            </a:r>
          </a:p>
          <a:p>
            <a:pPr algn="l"/>
            <a:r>
              <a:rPr lang="en-GB" b="1" dirty="0">
                <a:solidFill>
                  <a:srgbClr val="333333"/>
                </a:solidFill>
                <a:effectLst/>
                <a:latin typeface="arial"/>
              </a:rPr>
              <a:t>Key coaching behaviours</a:t>
            </a:r>
            <a:endParaRPr lang="en-GB" dirty="0">
              <a:solidFill>
                <a:srgbClr val="333333"/>
              </a:solidFill>
              <a:effectLst/>
              <a:latin typeface="arial"/>
            </a:endParaRPr>
          </a:p>
          <a:p>
            <a:pPr algn="l">
              <a:buFont typeface="Arial"/>
              <a:buChar char="•"/>
            </a:pPr>
            <a:r>
              <a:rPr lang="en-GB" dirty="0">
                <a:solidFill>
                  <a:srgbClr val="333333"/>
                </a:solidFill>
                <a:effectLst/>
                <a:latin typeface="arial"/>
              </a:rPr>
              <a:t>Exhibits confidence in the process and works with the client to develop alternative pathways to the desired goal</a:t>
            </a:r>
          </a:p>
          <a:p>
            <a:pPr algn="l">
              <a:buFont typeface="Arial"/>
              <a:buChar char="•"/>
            </a:pPr>
            <a:r>
              <a:rPr lang="en-GB" dirty="0">
                <a:solidFill>
                  <a:srgbClr val="333333"/>
                </a:solidFill>
                <a:effectLst/>
                <a:latin typeface="arial"/>
              </a:rPr>
              <a:t>Uses a broad spectrum of techniques and questioning styles to stimulate the client to generate options</a:t>
            </a:r>
          </a:p>
          <a:p>
            <a:pPr algn="l">
              <a:buFont typeface="Arial"/>
              <a:buChar char="•"/>
            </a:pPr>
            <a:r>
              <a:rPr lang="en-GB" dirty="0">
                <a:solidFill>
                  <a:srgbClr val="333333"/>
                </a:solidFill>
                <a:effectLst/>
                <a:latin typeface="arial"/>
              </a:rPr>
              <a:t>Provides space and time for the client to think creatively</a:t>
            </a:r>
          </a:p>
          <a:p>
            <a:pPr algn="l">
              <a:buFont typeface="Arial"/>
              <a:buChar char="•"/>
            </a:pPr>
            <a:r>
              <a:rPr lang="en-GB" dirty="0">
                <a:solidFill>
                  <a:srgbClr val="333333"/>
                </a:solidFill>
                <a:effectLst/>
                <a:latin typeface="arial"/>
              </a:rPr>
              <a:t>Ensures that the client  "owns" the options generated</a:t>
            </a:r>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13</a:t>
            </a:fld>
            <a:endParaRPr lang="en-GB"/>
          </a:p>
        </p:txBody>
      </p:sp>
    </p:spTree>
    <p:extLst>
      <p:ext uri="{BB962C8B-B14F-4D97-AF65-F5344CB8AC3E}">
        <p14:creationId xmlns:p14="http://schemas.microsoft.com/office/powerpoint/2010/main" val="1912937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333333"/>
                </a:solidFill>
                <a:effectLst/>
                <a:latin typeface="arial"/>
              </a:rPr>
              <a:t>Step 5:  Evaluate options</a:t>
            </a:r>
            <a:br>
              <a:rPr lang="en-GB" dirty="0">
                <a:solidFill>
                  <a:srgbClr val="333333"/>
                </a:solidFill>
                <a:effectLst/>
                <a:latin typeface="arial"/>
              </a:rPr>
            </a:br>
            <a:r>
              <a:rPr lang="en-GB" dirty="0">
                <a:solidFill>
                  <a:srgbClr val="333333"/>
                </a:solidFill>
                <a:effectLst/>
                <a:latin typeface="arial"/>
              </a:rPr>
              <a:t>Having generated a comprehensive list of options, the next step is for the client to evaluate and prioritize them. As is the case in Step 3, "Hone Goals," this is the stage at which an experienced coach can guide the executive towards developing focus. Without a well-defined focus for action, the executive is unlikely to move forward effectively. </a:t>
            </a:r>
          </a:p>
          <a:p>
            <a:pPr algn="l"/>
            <a:r>
              <a:rPr lang="en-GB" dirty="0">
                <a:solidFill>
                  <a:srgbClr val="333333"/>
                </a:solidFill>
                <a:effectLst/>
                <a:latin typeface="arial"/>
              </a:rPr>
              <a:t>We have found that executives who are skilled at evaluating options for their business objectives often find it difficult to apply the same techniques to their private lives. In such situations, the coach can serve to remind the client of the value of these techniques, and encourage their application on a personal level.</a:t>
            </a:r>
          </a:p>
          <a:p>
            <a:pPr algn="l"/>
            <a:r>
              <a:rPr lang="en-GB" b="1" dirty="0">
                <a:solidFill>
                  <a:srgbClr val="333333"/>
                </a:solidFill>
                <a:effectLst/>
                <a:latin typeface="arial"/>
              </a:rPr>
              <a:t>Key coaching behaviours</a:t>
            </a:r>
            <a:endParaRPr lang="en-GB" dirty="0">
              <a:solidFill>
                <a:srgbClr val="333333"/>
              </a:solidFill>
              <a:effectLst/>
              <a:latin typeface="arial"/>
            </a:endParaRPr>
          </a:p>
          <a:p>
            <a:pPr algn="l">
              <a:buFont typeface="Arial"/>
              <a:buChar char="•"/>
            </a:pPr>
            <a:r>
              <a:rPr lang="en-GB" dirty="0">
                <a:solidFill>
                  <a:srgbClr val="333333"/>
                </a:solidFill>
                <a:effectLst/>
                <a:latin typeface="arial"/>
              </a:rPr>
              <a:t>Encourages the client to develop personally meaningful criteria for the evaluation of options, since these criteria form the basis for option selection</a:t>
            </a:r>
          </a:p>
          <a:p>
            <a:pPr algn="l">
              <a:buFont typeface="Arial"/>
              <a:buChar char="•"/>
            </a:pPr>
            <a:r>
              <a:rPr lang="en-GB" dirty="0">
                <a:solidFill>
                  <a:srgbClr val="333333"/>
                </a:solidFill>
                <a:effectLst/>
                <a:latin typeface="arial"/>
              </a:rPr>
              <a:t>Probes the client to develop a comprehensive evaluation of each option</a:t>
            </a:r>
          </a:p>
          <a:p>
            <a:pPr algn="l">
              <a:buFont typeface="Arial"/>
              <a:buChar char="•"/>
            </a:pPr>
            <a:r>
              <a:rPr lang="en-GB" dirty="0">
                <a:solidFill>
                  <a:srgbClr val="333333"/>
                </a:solidFill>
                <a:effectLst/>
                <a:latin typeface="arial"/>
              </a:rPr>
              <a:t>Ensures that the key options and their evaluation are fixed in writing for future reference</a:t>
            </a:r>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14</a:t>
            </a:fld>
            <a:endParaRPr lang="en-GB"/>
          </a:p>
        </p:txBody>
      </p:sp>
    </p:spTree>
    <p:extLst>
      <p:ext uri="{BB962C8B-B14F-4D97-AF65-F5344CB8AC3E}">
        <p14:creationId xmlns:p14="http://schemas.microsoft.com/office/powerpoint/2010/main" val="19590314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333333"/>
                </a:solidFill>
                <a:effectLst/>
                <a:latin typeface="arial"/>
              </a:rPr>
              <a:t>Step 6:  Design a valid action plan</a:t>
            </a:r>
            <a:br>
              <a:rPr lang="en-GB" dirty="0">
                <a:solidFill>
                  <a:srgbClr val="333333"/>
                </a:solidFill>
                <a:effectLst/>
                <a:latin typeface="arial"/>
              </a:rPr>
            </a:br>
            <a:r>
              <a:rPr lang="en-GB" dirty="0">
                <a:solidFill>
                  <a:srgbClr val="333333"/>
                </a:solidFill>
                <a:effectLst/>
                <a:latin typeface="arial"/>
              </a:rPr>
              <a:t>As one coach described it, "This is where the rubber meets the road!"  At this stage, a concrete and pragmatic action plan is designed. One of the main advantages of executive coaching in industry and commerce is that it provides "just in time" learning and development when and where an executive needs it. This stage of committing to a plan means that the executive is ready to take action. </a:t>
            </a:r>
          </a:p>
          <a:p>
            <a:pPr algn="l"/>
            <a:r>
              <a:rPr lang="en-GB" dirty="0">
                <a:solidFill>
                  <a:srgbClr val="333333"/>
                </a:solidFill>
                <a:effectLst/>
                <a:latin typeface="arial"/>
              </a:rPr>
              <a:t>With many executive development programs, the challenge is translating "classroom learning" into everyday practice. Coaching helps bridge this gap, and the executive commits to taking action using newly acquired skills. </a:t>
            </a:r>
          </a:p>
          <a:p>
            <a:pPr algn="l"/>
            <a:r>
              <a:rPr lang="en-GB" b="1" dirty="0">
                <a:solidFill>
                  <a:srgbClr val="333333"/>
                </a:solidFill>
                <a:effectLst/>
                <a:latin typeface="arial"/>
              </a:rPr>
              <a:t>Key coaching behaviours</a:t>
            </a:r>
            <a:endParaRPr lang="en-GB" dirty="0">
              <a:solidFill>
                <a:srgbClr val="333333"/>
              </a:solidFill>
              <a:effectLst/>
              <a:latin typeface="arial"/>
            </a:endParaRPr>
          </a:p>
          <a:p>
            <a:pPr algn="l">
              <a:buFont typeface="Arial"/>
              <a:buChar char="•"/>
            </a:pPr>
            <a:r>
              <a:rPr lang="en-GB" dirty="0">
                <a:solidFill>
                  <a:srgbClr val="333333"/>
                </a:solidFill>
                <a:effectLst/>
                <a:latin typeface="arial"/>
              </a:rPr>
              <a:t>Creates a detailed action plan with the client</a:t>
            </a:r>
          </a:p>
          <a:p>
            <a:pPr algn="l">
              <a:buFont typeface="Arial"/>
              <a:buChar char="•"/>
            </a:pPr>
            <a:r>
              <a:rPr lang="en-GB" dirty="0">
                <a:solidFill>
                  <a:srgbClr val="333333"/>
                </a:solidFill>
                <a:effectLst/>
                <a:latin typeface="arial"/>
              </a:rPr>
              <a:t>Works with the client to check the feasibility and achievability of the plan</a:t>
            </a:r>
          </a:p>
          <a:p>
            <a:pPr algn="l">
              <a:buFont typeface="Arial"/>
              <a:buChar char="•"/>
            </a:pPr>
            <a:r>
              <a:rPr lang="en-GB" dirty="0">
                <a:solidFill>
                  <a:srgbClr val="333333"/>
                </a:solidFill>
                <a:effectLst/>
                <a:latin typeface="arial"/>
              </a:rPr>
              <a:t>Fixes the action plan in writing</a:t>
            </a:r>
          </a:p>
          <a:p>
            <a:pPr algn="l">
              <a:buFont typeface="Arial"/>
              <a:buChar char="•"/>
            </a:pPr>
            <a:r>
              <a:rPr lang="en-GB" dirty="0">
                <a:solidFill>
                  <a:srgbClr val="333333"/>
                </a:solidFill>
                <a:effectLst/>
                <a:latin typeface="arial"/>
              </a:rPr>
              <a:t>Ensures the client's commitment to the action plan</a:t>
            </a:r>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15</a:t>
            </a:fld>
            <a:endParaRPr lang="en-GB"/>
          </a:p>
        </p:txBody>
      </p:sp>
    </p:spTree>
    <p:extLst>
      <p:ext uri="{BB962C8B-B14F-4D97-AF65-F5344CB8AC3E}">
        <p14:creationId xmlns:p14="http://schemas.microsoft.com/office/powerpoint/2010/main" val="32242666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dirty="0">
                <a:solidFill>
                  <a:srgbClr val="333333"/>
                </a:solidFill>
                <a:effectLst/>
                <a:latin typeface="arial"/>
              </a:rPr>
              <a:t>Step 7:  Encourage momentum</a:t>
            </a:r>
            <a:br>
              <a:rPr lang="en-GB" dirty="0">
                <a:solidFill>
                  <a:srgbClr val="333333"/>
                </a:solidFill>
                <a:effectLst/>
                <a:latin typeface="arial"/>
              </a:rPr>
            </a:br>
            <a:r>
              <a:rPr lang="en-GB" dirty="0">
                <a:solidFill>
                  <a:srgbClr val="333333"/>
                </a:solidFill>
                <a:effectLst/>
                <a:latin typeface="arial"/>
              </a:rPr>
              <a:t>This is represented as the final stage in the Achieve Coaching Model</a:t>
            </a:r>
            <a:r>
              <a:rPr lang="en-GB" baseline="30000" dirty="0">
                <a:solidFill>
                  <a:srgbClr val="333333"/>
                </a:solidFill>
                <a:effectLst/>
                <a:latin typeface="Verdana"/>
              </a:rPr>
              <a:t>®</a:t>
            </a:r>
            <a:r>
              <a:rPr lang="en-GB" dirty="0">
                <a:solidFill>
                  <a:srgbClr val="333333"/>
                </a:solidFill>
                <a:effectLst/>
                <a:latin typeface="arial"/>
              </a:rPr>
              <a:t>. While the final step in a coaching partnership may be to facilitate the client's execution of the defined action plan, the role of the coach in encouraging momentum between coaching sessions is equally important.</a:t>
            </a:r>
          </a:p>
          <a:p>
            <a:pPr algn="l"/>
            <a:r>
              <a:rPr lang="en-GB" dirty="0">
                <a:solidFill>
                  <a:srgbClr val="333333"/>
                </a:solidFill>
                <a:effectLst/>
                <a:latin typeface="arial"/>
              </a:rPr>
              <a:t>As a US coach explained, encouraging momentum is a "crucial part of the process. Until the new </a:t>
            </a:r>
            <a:r>
              <a:rPr lang="en-GB" dirty="0" err="1">
                <a:solidFill>
                  <a:srgbClr val="333333"/>
                </a:solidFill>
                <a:effectLst/>
                <a:latin typeface="arial"/>
              </a:rPr>
              <a:t>behavior</a:t>
            </a:r>
            <a:r>
              <a:rPr lang="en-GB" dirty="0">
                <a:solidFill>
                  <a:srgbClr val="333333"/>
                </a:solidFill>
                <a:effectLst/>
                <a:latin typeface="arial"/>
              </a:rPr>
              <a:t> becomes the new reality, it remains difficult...executives who are in the transformation process need encouragement and reinforcement."  We have found that it is important to reinforce even the smallest steps, since this helps to build and maintain momentum and increase the executive's level of confidence. Cumulative small action steps create the critical mass necessary to accomplish the desired goal. Sustainable change is easier to achieve with continuous reinforcement and encouragement.  </a:t>
            </a:r>
          </a:p>
          <a:p>
            <a:pPr algn="l"/>
            <a:r>
              <a:rPr lang="en-GB" b="1" dirty="0">
                <a:solidFill>
                  <a:srgbClr val="333333"/>
                </a:solidFill>
                <a:effectLst/>
                <a:latin typeface="arial"/>
              </a:rPr>
              <a:t>Key coaching behaviours</a:t>
            </a:r>
            <a:endParaRPr lang="en-GB" dirty="0">
              <a:solidFill>
                <a:srgbClr val="333333"/>
              </a:solidFill>
              <a:effectLst/>
              <a:latin typeface="arial"/>
            </a:endParaRPr>
          </a:p>
          <a:p>
            <a:pPr algn="l">
              <a:buFont typeface="Arial"/>
              <a:buChar char="•"/>
            </a:pPr>
            <a:r>
              <a:rPr lang="en-GB" dirty="0">
                <a:solidFill>
                  <a:srgbClr val="333333"/>
                </a:solidFill>
                <a:effectLst/>
                <a:latin typeface="arial"/>
              </a:rPr>
              <a:t>Demonstrates continuing interest in the development of the client</a:t>
            </a:r>
          </a:p>
          <a:p>
            <a:pPr algn="l">
              <a:buFont typeface="Arial"/>
              <a:buChar char="•"/>
            </a:pPr>
            <a:r>
              <a:rPr lang="en-GB" dirty="0">
                <a:solidFill>
                  <a:srgbClr val="333333"/>
                </a:solidFill>
                <a:effectLst/>
                <a:latin typeface="arial"/>
              </a:rPr>
              <a:t>Organizes regular "check-in/keep-on-track/follow-up" coaching sessions</a:t>
            </a:r>
          </a:p>
          <a:p>
            <a:pPr algn="l">
              <a:buFont typeface="Arial"/>
              <a:buChar char="•"/>
            </a:pPr>
            <a:r>
              <a:rPr lang="en-GB" dirty="0">
                <a:solidFill>
                  <a:srgbClr val="333333"/>
                </a:solidFill>
                <a:effectLst/>
                <a:latin typeface="arial"/>
              </a:rPr>
              <a:t>Takes measures throughout the coaching program to avoid dependency, and knows when to end the partnership</a:t>
            </a:r>
          </a:p>
          <a:p>
            <a:endParaRPr lang="en-GB" dirty="0"/>
          </a:p>
        </p:txBody>
      </p:sp>
      <p:sp>
        <p:nvSpPr>
          <p:cNvPr id="4" name="Slide Number Placeholder 3"/>
          <p:cNvSpPr>
            <a:spLocks noGrp="1"/>
          </p:cNvSpPr>
          <p:nvPr>
            <p:ph type="sldNum" sz="quarter" idx="5"/>
          </p:nvPr>
        </p:nvSpPr>
        <p:spPr/>
        <p:txBody>
          <a:bodyPr/>
          <a:lstStyle/>
          <a:p>
            <a:fld id="{EBA7EE7C-5B1E-45F3-9969-F314B7434EB1}" type="slidenum">
              <a:rPr lang="en-GB" smtClean="0"/>
              <a:t>16</a:t>
            </a:fld>
            <a:endParaRPr lang="en-GB"/>
          </a:p>
        </p:txBody>
      </p:sp>
    </p:spTree>
    <p:extLst>
      <p:ext uri="{BB962C8B-B14F-4D97-AF65-F5344CB8AC3E}">
        <p14:creationId xmlns:p14="http://schemas.microsoft.com/office/powerpoint/2010/main" val="10487458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19</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557566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18/04/2022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75011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18/04/2022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322466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18/04/2022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8018798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18/04/2022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21418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18/04/2022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565602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18/04/2022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394890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18/04/2022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54273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18/04/2022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893183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18/04/2022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36664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18/04/2022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647201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3172297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becco.be/2018/08/29/beccotis-bloquez-votre-agenda/"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mariapcclass.blogspot.com/2015/12/assignment-book-review-presentation.html"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stylishcorpse.wordpress.com/2009/11/" TargetMode="External"/><Relationship Id="rId2" Type="http://schemas.openxmlformats.org/officeDocument/2006/relationships/image" Target="../media/image5.gif"/><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6.xml"/><Relationship Id="rId5" Type="http://schemas.openxmlformats.org/officeDocument/2006/relationships/hyperlink" Target="http://nuevagerencia.com/coaching-ontologico-herramienta-gerencial-en-la-gestion-de-calidad/" TargetMode="Externa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hyperlink" Target="https://www.pexels.com/photo/beautiful-businesswomen-career-caucasian-60117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hyperlink" Target="https://myenglishthought.wordpress.com/2011/07/15/what-do-i-like-to-do/"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hyperlink" Target="https://pixabay.com/en/target-dart-aim-objective-success-1414788/"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hyperlink" Target="http://boagworld.com/design/redesigning-the-buffer-iphone-app-a-design-story/"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hyperlink" Target="http://shaneatkins.co.uk/2013/05/01/when-its-time-to-reevaluate-your-social-media-approach/"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www.publicdomainpictures.net/view-image.php?image=102620&amp;picture=asphalt-road-into-distance"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hyperlink" Target="http://networks.miazamoraphd.com/"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solidFill>
                  <a:srgbClr val="0000CC"/>
                </a:solidFill>
              </a:rPr>
              <a:t>BMSK6005 Coaching &amp; Mentoring Skills of the Workplace</a:t>
            </a:r>
          </a:p>
        </p:txBody>
      </p:sp>
      <p:sp>
        <p:nvSpPr>
          <p:cNvPr id="3" name="Subtitle 2"/>
          <p:cNvSpPr>
            <a:spLocks noGrp="1"/>
          </p:cNvSpPr>
          <p:nvPr>
            <p:ph type="subTitle" idx="1"/>
          </p:nvPr>
        </p:nvSpPr>
        <p:spPr>
          <a:xfrm>
            <a:off x="1143000" y="3933056"/>
            <a:ext cx="6858000" cy="763066"/>
          </a:xfrm>
        </p:spPr>
        <p:txBody>
          <a:bodyPr/>
          <a:lstStyle/>
          <a:p>
            <a:r>
              <a:rPr lang="en-GB" sz="4400" dirty="0">
                <a:solidFill>
                  <a:srgbClr val="0000CC"/>
                </a:solidFill>
              </a:rPr>
              <a:t>Evening </a:t>
            </a:r>
            <a:r>
              <a:rPr lang="en-GB" sz="4400">
                <a:solidFill>
                  <a:srgbClr val="0000CC"/>
                </a:solidFill>
              </a:rPr>
              <a:t>Session 4</a:t>
            </a:r>
            <a:endParaRPr lang="en-GB" sz="4400" dirty="0">
              <a:solidFill>
                <a:srgbClr val="0000CC"/>
              </a:solidFill>
            </a:endParaRP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p:txBody>
          <a:bodyPr/>
          <a:lstStyle/>
          <a:p>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p:txBody>
          <a:bodyPr/>
          <a:lstStyle/>
          <a:p>
            <a:r>
              <a:rPr lang="en-GB" dirty="0">
                <a:solidFill>
                  <a:srgbClr val="CC3300"/>
                </a:solidFill>
              </a:rPr>
              <a:t>Activity Review</a:t>
            </a:r>
          </a:p>
          <a:p>
            <a:r>
              <a:rPr lang="en-GB" dirty="0">
                <a:solidFill>
                  <a:srgbClr val="009900"/>
                </a:solidFill>
              </a:rPr>
              <a:t>Evaluation</a:t>
            </a:r>
          </a:p>
          <a:p>
            <a:r>
              <a:rPr lang="en-GB" dirty="0">
                <a:solidFill>
                  <a:srgbClr val="002060"/>
                </a:solidFill>
              </a:rPr>
              <a:t>Coaching: Another Model</a:t>
            </a:r>
          </a:p>
          <a:p>
            <a:r>
              <a:rPr lang="en-GB" dirty="0">
                <a:solidFill>
                  <a:srgbClr val="FF0066"/>
                </a:solidFill>
              </a:rPr>
              <a:t>Contracting</a:t>
            </a:r>
          </a:p>
          <a:p>
            <a:r>
              <a:rPr lang="en-GB" dirty="0">
                <a:solidFill>
                  <a:srgbClr val="7030A0"/>
                </a:solidFill>
              </a:rPr>
              <a:t>Q &amp; A</a:t>
            </a:r>
          </a:p>
          <a:p>
            <a:endParaRPr lang="en-GB" dirty="0"/>
          </a:p>
        </p:txBody>
      </p:sp>
      <p:pic>
        <p:nvPicPr>
          <p:cNvPr id="7" name="Picture 6" descr="A picture containing table, wooden&#10;&#10;Description automatically generated">
            <a:extLst>
              <a:ext uri="{FF2B5EF4-FFF2-40B4-BE49-F238E27FC236}">
                <a16:creationId xmlns:a16="http://schemas.microsoft.com/office/drawing/2014/main" id="{021E4DA0-B0DB-47BF-828E-C0F772E1C9A5}"/>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56176" y="3707913"/>
            <a:ext cx="2987824" cy="1991883"/>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031328B2-B40B-4BC1-859D-14E42531588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00191" y="2492896"/>
            <a:ext cx="2815911" cy="2082742"/>
          </a:xfrm>
          <a:prstGeom prst="rect">
            <a:avLst/>
          </a:prstGeom>
        </p:spPr>
      </p:pic>
      <p:sp>
        <p:nvSpPr>
          <p:cNvPr id="2" name="Title 1">
            <a:extLst>
              <a:ext uri="{FF2B5EF4-FFF2-40B4-BE49-F238E27FC236}">
                <a16:creationId xmlns:a16="http://schemas.microsoft.com/office/drawing/2014/main" id="{F7CC5653-F7E3-4642-9F39-C537C822219B}"/>
              </a:ext>
            </a:extLst>
          </p:cNvPr>
          <p:cNvSpPr>
            <a:spLocks noGrp="1"/>
          </p:cNvSpPr>
          <p:nvPr>
            <p:ph type="title"/>
          </p:nvPr>
        </p:nvSpPr>
        <p:spPr/>
        <p:txBody>
          <a:bodyPr/>
          <a:lstStyle/>
          <a:p>
            <a:r>
              <a:rPr lang="en-GB" dirty="0"/>
              <a:t>Quick Group Review</a:t>
            </a:r>
          </a:p>
        </p:txBody>
      </p:sp>
      <p:sp>
        <p:nvSpPr>
          <p:cNvPr id="3" name="Content Placeholder 2">
            <a:extLst>
              <a:ext uri="{FF2B5EF4-FFF2-40B4-BE49-F238E27FC236}">
                <a16:creationId xmlns:a16="http://schemas.microsoft.com/office/drawing/2014/main" id="{49F61D63-F3B0-42BE-A719-49787D51C899}"/>
              </a:ext>
            </a:extLst>
          </p:cNvPr>
          <p:cNvSpPr>
            <a:spLocks noGrp="1"/>
          </p:cNvSpPr>
          <p:nvPr>
            <p:ph idx="1"/>
          </p:nvPr>
        </p:nvSpPr>
        <p:spPr>
          <a:xfrm>
            <a:off x="457200" y="1600201"/>
            <a:ext cx="6563072" cy="3917032"/>
          </a:xfrm>
        </p:spPr>
        <p:txBody>
          <a:bodyPr/>
          <a:lstStyle/>
          <a:p>
            <a:r>
              <a:rPr lang="en-GB" dirty="0">
                <a:solidFill>
                  <a:srgbClr val="0070C0"/>
                </a:solidFill>
              </a:rPr>
              <a:t>How are you getting on?</a:t>
            </a:r>
          </a:p>
          <a:p>
            <a:r>
              <a:rPr lang="en-GB" dirty="0">
                <a:solidFill>
                  <a:srgbClr val="7030A0"/>
                </a:solidFill>
              </a:rPr>
              <a:t>What names/authors are you coming across with your research?</a:t>
            </a:r>
          </a:p>
          <a:p>
            <a:r>
              <a:rPr lang="en-GB" dirty="0">
                <a:solidFill>
                  <a:srgbClr val="00B050"/>
                </a:solidFill>
              </a:rPr>
              <a:t>Reading and Research</a:t>
            </a:r>
          </a:p>
          <a:p>
            <a:r>
              <a:rPr lang="en-GB" dirty="0">
                <a:solidFill>
                  <a:srgbClr val="FF0066"/>
                </a:solidFill>
              </a:rPr>
              <a:t>Feedback on previous task</a:t>
            </a:r>
          </a:p>
        </p:txBody>
      </p:sp>
    </p:spTree>
    <p:extLst>
      <p:ext uri="{BB962C8B-B14F-4D97-AF65-F5344CB8AC3E}">
        <p14:creationId xmlns:p14="http://schemas.microsoft.com/office/powerpoint/2010/main" val="41218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3D16554D-312D-404D-AA28-B633D7464687}"/>
              </a:ext>
            </a:extLst>
          </p:cNvPr>
          <p:cNvSpPr>
            <a:spLocks noGrp="1" noChangeArrowheads="1"/>
          </p:cNvSpPr>
          <p:nvPr>
            <p:ph type="title"/>
          </p:nvPr>
        </p:nvSpPr>
        <p:spPr/>
        <p:txBody>
          <a:bodyPr anchor="ctr">
            <a:normAutofit/>
          </a:bodyPr>
          <a:lstStyle/>
          <a:p>
            <a:r>
              <a:rPr lang="en-GB" altLang="en-US" dirty="0"/>
              <a:t>Three key questions</a:t>
            </a:r>
          </a:p>
        </p:txBody>
      </p:sp>
      <p:sp>
        <p:nvSpPr>
          <p:cNvPr id="34819" name="Content Placeholder 2">
            <a:extLst>
              <a:ext uri="{FF2B5EF4-FFF2-40B4-BE49-F238E27FC236}">
                <a16:creationId xmlns:a16="http://schemas.microsoft.com/office/drawing/2014/main" id="{1980CCE4-5432-41F1-A2F3-258839540A83}"/>
              </a:ext>
            </a:extLst>
          </p:cNvPr>
          <p:cNvSpPr>
            <a:spLocks noGrp="1" noChangeArrowheads="1"/>
          </p:cNvSpPr>
          <p:nvPr>
            <p:ph sz="half" idx="1"/>
          </p:nvPr>
        </p:nvSpPr>
        <p:spPr/>
        <p:txBody>
          <a:bodyPr>
            <a:normAutofit/>
          </a:bodyPr>
          <a:lstStyle/>
          <a:p>
            <a:pPr>
              <a:lnSpc>
                <a:spcPct val="90000"/>
              </a:lnSpc>
            </a:pPr>
            <a:r>
              <a:rPr lang="en-GB" altLang="en-US" sz="2400" dirty="0">
                <a:solidFill>
                  <a:srgbClr val="7030A0"/>
                </a:solidFill>
              </a:rPr>
              <a:t>How will I know whether the coaching and mentoring scheme has been successful or not?</a:t>
            </a:r>
          </a:p>
          <a:p>
            <a:pPr>
              <a:lnSpc>
                <a:spcPct val="90000"/>
              </a:lnSpc>
            </a:pPr>
            <a:r>
              <a:rPr lang="en-GB" altLang="en-US" sz="2400" dirty="0">
                <a:solidFill>
                  <a:srgbClr val="FF0000"/>
                </a:solidFill>
              </a:rPr>
              <a:t>What criteria will I use to make these judgements?</a:t>
            </a:r>
          </a:p>
          <a:p>
            <a:pPr>
              <a:lnSpc>
                <a:spcPct val="90000"/>
              </a:lnSpc>
            </a:pPr>
            <a:r>
              <a:rPr lang="en-GB" altLang="en-US" sz="2400" dirty="0">
                <a:solidFill>
                  <a:srgbClr val="009900"/>
                </a:solidFill>
              </a:rPr>
              <a:t>What measures will I use to assess the scheme against these criteria?</a:t>
            </a:r>
          </a:p>
          <a:p>
            <a:pPr>
              <a:lnSpc>
                <a:spcPct val="90000"/>
              </a:lnSpc>
            </a:pPr>
            <a:endParaRPr lang="en-GB" altLang="en-US" sz="2400" dirty="0"/>
          </a:p>
        </p:txBody>
      </p:sp>
      <p:pic>
        <p:nvPicPr>
          <p:cNvPr id="3" name="Picture 2" descr="A picture containing drawing&#10;&#10;Description automatically generated">
            <a:extLst>
              <a:ext uri="{FF2B5EF4-FFF2-40B4-BE49-F238E27FC236}">
                <a16:creationId xmlns:a16="http://schemas.microsoft.com/office/drawing/2014/main" id="{BACFCB6D-4FDF-4C64-B50C-3530CE961E2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48200" y="2231693"/>
            <a:ext cx="4038600" cy="2726055"/>
          </a:xfrm>
          <a:prstGeom prst="rect">
            <a:avLst/>
          </a:prstGeom>
          <a:noFill/>
        </p:spPr>
      </p:pic>
      <p:sp>
        <p:nvSpPr>
          <p:cNvPr id="4" name="TextBox 3">
            <a:extLst>
              <a:ext uri="{FF2B5EF4-FFF2-40B4-BE49-F238E27FC236}">
                <a16:creationId xmlns:a16="http://schemas.microsoft.com/office/drawing/2014/main" id="{FD2F6115-E305-4A44-A9B9-E9C1A50A7F65}"/>
              </a:ext>
            </a:extLst>
          </p:cNvPr>
          <p:cNvSpPr txBox="1"/>
          <p:nvPr/>
        </p:nvSpPr>
        <p:spPr>
          <a:xfrm>
            <a:off x="6014274" y="4757693"/>
            <a:ext cx="267252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stylishcorpse.wordpress.com/2009/1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Effect transition="in" filter="fade">
                                      <p:cBhvr>
                                        <p:cTn id="7" dur="500"/>
                                        <p:tgtEl>
                                          <p:spTgt spid="348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4819">
                                            <p:txEl>
                                              <p:pRg st="1" end="1"/>
                                            </p:txEl>
                                          </p:spTgt>
                                        </p:tgtEl>
                                        <p:attrNameLst>
                                          <p:attrName>style.visibility</p:attrName>
                                        </p:attrNameLst>
                                      </p:cBhvr>
                                      <p:to>
                                        <p:strVal val="visible"/>
                                      </p:to>
                                    </p:set>
                                    <p:animEffect transition="in" filter="fade">
                                      <p:cBhvr>
                                        <p:cTn id="12" dur="500"/>
                                        <p:tgtEl>
                                          <p:spTgt spid="348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4819">
                                            <p:txEl>
                                              <p:pRg st="2" end="2"/>
                                            </p:txEl>
                                          </p:spTgt>
                                        </p:tgtEl>
                                        <p:attrNameLst>
                                          <p:attrName>style.visibility</p:attrName>
                                        </p:attrNameLst>
                                      </p:cBhvr>
                                      <p:to>
                                        <p:strVal val="visible"/>
                                      </p:to>
                                    </p:set>
                                    <p:animEffect transition="in" filter="fade">
                                      <p:cBhvr>
                                        <p:cTn id="17" dur="500"/>
                                        <p:tgtEl>
                                          <p:spTgt spid="348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7581C9BF-C836-4127-8413-7C47D643BC6E}"/>
              </a:ext>
            </a:extLst>
          </p:cNvPr>
          <p:cNvSpPr>
            <a:spLocks noGrp="1" noChangeArrowheads="1"/>
          </p:cNvSpPr>
          <p:nvPr>
            <p:ph type="title"/>
          </p:nvPr>
        </p:nvSpPr>
        <p:spPr/>
        <p:txBody>
          <a:bodyPr/>
          <a:lstStyle/>
          <a:p>
            <a:r>
              <a:rPr lang="en-GB" altLang="en-US"/>
              <a:t>Kirkpatrick model of evaluation</a:t>
            </a:r>
          </a:p>
        </p:txBody>
      </p:sp>
      <p:sp>
        <p:nvSpPr>
          <p:cNvPr id="3" name="Content Placeholder 2">
            <a:extLst>
              <a:ext uri="{FF2B5EF4-FFF2-40B4-BE49-F238E27FC236}">
                <a16:creationId xmlns:a16="http://schemas.microsoft.com/office/drawing/2014/main" id="{0AF20FB1-680F-4254-85E2-B81F1421BC8E}"/>
              </a:ext>
            </a:extLst>
          </p:cNvPr>
          <p:cNvSpPr>
            <a:spLocks noGrp="1"/>
          </p:cNvSpPr>
          <p:nvPr>
            <p:ph idx="1"/>
          </p:nvPr>
        </p:nvSpPr>
        <p:spPr/>
        <p:txBody>
          <a:bodyPr>
            <a:normAutofit fontScale="92500"/>
          </a:bodyPr>
          <a:lstStyle/>
          <a:p>
            <a:pPr>
              <a:buFont typeface="Arial" panose="020B0604020202020204" pitchFamily="34" charset="0"/>
              <a:buNone/>
              <a:defRPr/>
            </a:pPr>
            <a:r>
              <a:rPr lang="en-GB" dirty="0"/>
              <a:t>Kirkpatrick bases the model on four different levels</a:t>
            </a:r>
          </a:p>
          <a:p>
            <a:pPr>
              <a:buFont typeface="Arial" panose="020B0604020202020204" pitchFamily="34" charset="0"/>
              <a:buNone/>
              <a:defRPr/>
            </a:pPr>
            <a:r>
              <a:rPr lang="en-GB" dirty="0"/>
              <a:t>as follows:</a:t>
            </a:r>
          </a:p>
          <a:p>
            <a:pPr>
              <a:defRPr/>
            </a:pPr>
            <a:r>
              <a:rPr lang="en-GB" dirty="0">
                <a:solidFill>
                  <a:srgbClr val="000066"/>
                </a:solidFill>
              </a:rPr>
              <a:t>Reaction – participants’ responses and reactions to the training, whether they themselves found it useful</a:t>
            </a:r>
          </a:p>
          <a:p>
            <a:pPr>
              <a:defRPr/>
            </a:pPr>
            <a:r>
              <a:rPr lang="en-US" dirty="0">
                <a:solidFill>
                  <a:srgbClr val="0000CC"/>
                </a:solidFill>
              </a:rPr>
              <a:t>Learning – whether participants have increased their capability or knowledge as a result of the training</a:t>
            </a:r>
            <a:endParaRPr lang="en-GB" dirty="0">
              <a:solidFill>
                <a:srgbClr val="0000CC"/>
              </a:solidFill>
            </a:endParaRPr>
          </a:p>
          <a:p>
            <a:pPr>
              <a:defRPr/>
            </a:pPr>
            <a:r>
              <a:rPr lang="en-US" dirty="0">
                <a:solidFill>
                  <a:srgbClr val="009900"/>
                </a:solidFill>
              </a:rPr>
              <a:t>Behaviour – what impact the training has had on participants’ behaviour</a:t>
            </a:r>
            <a:endParaRPr lang="en-GB" dirty="0">
              <a:solidFill>
                <a:srgbClr val="009900"/>
              </a:solidFill>
            </a:endParaRPr>
          </a:p>
          <a:p>
            <a:pPr>
              <a:defRPr/>
            </a:pPr>
            <a:r>
              <a:rPr lang="en-US" dirty="0">
                <a:solidFill>
                  <a:srgbClr val="CC00CC"/>
                </a:solidFill>
              </a:rPr>
              <a:t>Results – what impact the training has ultimately had on business results or the wider environment</a:t>
            </a:r>
            <a:endParaRPr lang="en-GB" dirty="0">
              <a:solidFill>
                <a:srgbClr val="CC00CC"/>
              </a:solidFill>
            </a:endParaRPr>
          </a:p>
          <a:p>
            <a:pPr marL="0" indent="0">
              <a:buFont typeface="Arial" panose="020B0604020202020204" pitchFamily="34" charset="0"/>
              <a:buNone/>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10" presetClass="entr" presetSubtype="0" fill="hold"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9A014826-1FF6-4F8C-8983-C353131C43F4}"/>
              </a:ext>
            </a:extLst>
          </p:cNvPr>
          <p:cNvSpPr>
            <a:spLocks noGrp="1" noChangeArrowheads="1"/>
          </p:cNvSpPr>
          <p:nvPr>
            <p:ph type="title"/>
          </p:nvPr>
        </p:nvSpPr>
        <p:spPr/>
        <p:txBody>
          <a:bodyPr/>
          <a:lstStyle/>
          <a:p>
            <a:r>
              <a:rPr lang="en-GB" altLang="en-US"/>
              <a:t>The CIRO model</a:t>
            </a:r>
          </a:p>
        </p:txBody>
      </p:sp>
      <p:sp>
        <p:nvSpPr>
          <p:cNvPr id="3" name="Content Placeholder 2">
            <a:extLst>
              <a:ext uri="{FF2B5EF4-FFF2-40B4-BE49-F238E27FC236}">
                <a16:creationId xmlns:a16="http://schemas.microsoft.com/office/drawing/2014/main" id="{F1B4D6D6-9D0C-404A-AEDC-A8A25039DE92}"/>
              </a:ext>
            </a:extLst>
          </p:cNvPr>
          <p:cNvSpPr>
            <a:spLocks noGrp="1"/>
          </p:cNvSpPr>
          <p:nvPr>
            <p:ph idx="1"/>
          </p:nvPr>
        </p:nvSpPr>
        <p:spPr/>
        <p:txBody>
          <a:bodyPr>
            <a:normAutofit lnSpcReduction="10000"/>
          </a:bodyPr>
          <a:lstStyle/>
          <a:p>
            <a:pPr>
              <a:defRPr/>
            </a:pPr>
            <a:r>
              <a:rPr lang="en-GB" dirty="0"/>
              <a:t>The CIRO model is another approach to evaluation. Developed by </a:t>
            </a:r>
            <a:r>
              <a:rPr lang="en-GB" dirty="0" err="1"/>
              <a:t>Warr</a:t>
            </a:r>
            <a:r>
              <a:rPr lang="en-GB" dirty="0"/>
              <a:t> et al. (1978), it again has four levels:</a:t>
            </a:r>
          </a:p>
          <a:p>
            <a:pPr lvl="1">
              <a:defRPr/>
            </a:pPr>
            <a:r>
              <a:rPr lang="en-GB" b="1" dirty="0">
                <a:solidFill>
                  <a:srgbClr val="CC00CC"/>
                </a:solidFill>
              </a:rPr>
              <a:t>C</a:t>
            </a:r>
            <a:r>
              <a:rPr lang="en-GB" dirty="0">
                <a:solidFill>
                  <a:srgbClr val="CC00CC"/>
                </a:solidFill>
              </a:rPr>
              <a:t>ontext – involves gathering data about the context in which the development intervention is located, including the identification of needs</a:t>
            </a:r>
          </a:p>
          <a:p>
            <a:pPr lvl="1">
              <a:defRPr/>
            </a:pPr>
            <a:r>
              <a:rPr lang="en-US" b="1" dirty="0">
                <a:solidFill>
                  <a:srgbClr val="0066FF"/>
                </a:solidFill>
              </a:rPr>
              <a:t>I</a:t>
            </a:r>
            <a:r>
              <a:rPr lang="en-US" dirty="0">
                <a:solidFill>
                  <a:srgbClr val="0066FF"/>
                </a:solidFill>
              </a:rPr>
              <a:t>nput – involves evaluation of the inputs used in the intervention</a:t>
            </a:r>
            <a:endParaRPr lang="en-GB" dirty="0">
              <a:solidFill>
                <a:srgbClr val="0066FF"/>
              </a:solidFill>
            </a:endParaRPr>
          </a:p>
          <a:p>
            <a:pPr lvl="1">
              <a:defRPr/>
            </a:pPr>
            <a:r>
              <a:rPr lang="en-US" b="1" dirty="0">
                <a:solidFill>
                  <a:srgbClr val="FF0066"/>
                </a:solidFill>
              </a:rPr>
              <a:t>R</a:t>
            </a:r>
            <a:r>
              <a:rPr lang="en-US" dirty="0">
                <a:solidFill>
                  <a:srgbClr val="FF0066"/>
                </a:solidFill>
              </a:rPr>
              <a:t>eaction – using participants’ reactions to improve the process</a:t>
            </a:r>
            <a:endParaRPr lang="en-GB" dirty="0">
              <a:solidFill>
                <a:srgbClr val="FF0066"/>
              </a:solidFill>
            </a:endParaRPr>
          </a:p>
          <a:p>
            <a:pPr lvl="1">
              <a:defRPr/>
            </a:pPr>
            <a:r>
              <a:rPr lang="en-US" b="1" dirty="0">
                <a:solidFill>
                  <a:srgbClr val="993300"/>
                </a:solidFill>
              </a:rPr>
              <a:t>O</a:t>
            </a:r>
            <a:r>
              <a:rPr lang="en-US" dirty="0">
                <a:solidFill>
                  <a:srgbClr val="993300"/>
                </a:solidFill>
              </a:rPr>
              <a:t>utcome – obtaining information about the outcome or results</a:t>
            </a:r>
            <a:endParaRPr lang="en-GB" dirty="0">
              <a:solidFill>
                <a:srgbClr val="993300"/>
              </a:solidFill>
            </a:endParaRPr>
          </a:p>
          <a:p>
            <a:pP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AB4B9878-608E-4B15-94B9-1E55225070F9}"/>
              </a:ext>
            </a:extLst>
          </p:cNvPr>
          <p:cNvSpPr>
            <a:spLocks noGrp="1" noChangeArrowheads="1"/>
          </p:cNvSpPr>
          <p:nvPr>
            <p:ph type="title"/>
          </p:nvPr>
        </p:nvSpPr>
        <p:spPr/>
        <p:txBody>
          <a:bodyPr/>
          <a:lstStyle/>
          <a:p>
            <a:r>
              <a:rPr lang="en-GB" altLang="en-US"/>
              <a:t>Key questions in scheme design</a:t>
            </a:r>
          </a:p>
        </p:txBody>
      </p:sp>
      <p:sp>
        <p:nvSpPr>
          <p:cNvPr id="3" name="Content Placeholder 2">
            <a:extLst>
              <a:ext uri="{FF2B5EF4-FFF2-40B4-BE49-F238E27FC236}">
                <a16:creationId xmlns:a16="http://schemas.microsoft.com/office/drawing/2014/main" id="{2DE3D5EB-7847-4E6B-B7B1-7ECECCBE6813}"/>
              </a:ext>
            </a:extLst>
          </p:cNvPr>
          <p:cNvSpPr>
            <a:spLocks noGrp="1"/>
          </p:cNvSpPr>
          <p:nvPr>
            <p:ph idx="1"/>
          </p:nvPr>
        </p:nvSpPr>
        <p:spPr/>
        <p:txBody>
          <a:bodyPr>
            <a:normAutofit/>
          </a:bodyPr>
          <a:lstStyle/>
          <a:p>
            <a:pPr>
              <a:defRPr/>
            </a:pPr>
            <a:r>
              <a:rPr lang="en-GB" dirty="0">
                <a:solidFill>
                  <a:srgbClr val="FF0066"/>
                </a:solidFill>
              </a:rPr>
              <a:t>Purpose - what's it intended to achieve and how will this be measured?</a:t>
            </a:r>
          </a:p>
          <a:p>
            <a:pPr>
              <a:defRPr/>
            </a:pPr>
            <a:r>
              <a:rPr lang="en-GB" dirty="0">
                <a:solidFill>
                  <a:srgbClr val="CC00CC"/>
                </a:solidFill>
              </a:rPr>
              <a:t>Recruitment and Selection - who's it for and how do you decide who is eligible?</a:t>
            </a:r>
          </a:p>
          <a:p>
            <a:pPr>
              <a:defRPr/>
            </a:pPr>
            <a:r>
              <a:rPr lang="en-GB" dirty="0">
                <a:solidFill>
                  <a:srgbClr val="0066FF"/>
                </a:solidFill>
              </a:rPr>
              <a:t>Matching - by what criteria do you match people and how much choice do you allow?</a:t>
            </a:r>
          </a:p>
          <a:p>
            <a:pPr>
              <a:defRPr/>
            </a:pPr>
            <a:r>
              <a:rPr lang="en-GB" dirty="0">
                <a:solidFill>
                  <a:srgbClr val="7030A0"/>
                </a:solidFill>
              </a:rPr>
              <a:t>Training and Development - who do you train and develop and in what ways?</a:t>
            </a:r>
          </a:p>
          <a:p>
            <a:pPr>
              <a:defRPr/>
            </a:pPr>
            <a:r>
              <a:rPr lang="en-GB" dirty="0">
                <a:solidFill>
                  <a:srgbClr val="000066"/>
                </a:solidFill>
              </a:rPr>
              <a:t>Marketing - formal or organic?</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066C8-8E80-414E-B909-10F0CF469D4A}"/>
              </a:ext>
            </a:extLst>
          </p:cNvPr>
          <p:cNvSpPr>
            <a:spLocks noGrp="1"/>
          </p:cNvSpPr>
          <p:nvPr>
            <p:ph type="title"/>
          </p:nvPr>
        </p:nvSpPr>
        <p:spPr/>
        <p:txBody>
          <a:bodyPr>
            <a:normAutofit/>
          </a:bodyPr>
          <a:lstStyle/>
          <a:p>
            <a:pPr>
              <a:defRPr/>
            </a:pPr>
            <a:r>
              <a:rPr lang="en-GB" dirty="0"/>
              <a:t>Practical ways of promoting a scheme</a:t>
            </a:r>
          </a:p>
        </p:txBody>
      </p:sp>
      <p:sp>
        <p:nvSpPr>
          <p:cNvPr id="3" name="Content Placeholder 2">
            <a:extLst>
              <a:ext uri="{FF2B5EF4-FFF2-40B4-BE49-F238E27FC236}">
                <a16:creationId xmlns:a16="http://schemas.microsoft.com/office/drawing/2014/main" id="{DB07B33B-B8E3-48E0-9A30-72EF3D05DC86}"/>
              </a:ext>
            </a:extLst>
          </p:cNvPr>
          <p:cNvSpPr>
            <a:spLocks noGrp="1"/>
          </p:cNvSpPr>
          <p:nvPr>
            <p:ph idx="1"/>
          </p:nvPr>
        </p:nvSpPr>
        <p:spPr/>
        <p:txBody>
          <a:bodyPr>
            <a:normAutofit fontScale="77500" lnSpcReduction="20000"/>
          </a:bodyPr>
          <a:lstStyle/>
          <a:p>
            <a:pPr>
              <a:defRPr/>
            </a:pPr>
            <a:r>
              <a:rPr lang="en-GB" dirty="0">
                <a:solidFill>
                  <a:srgbClr val="000066"/>
                </a:solidFill>
              </a:rPr>
              <a:t>Booklets – giving details of objectives, benefits, roles and responsibilities of participants</a:t>
            </a:r>
          </a:p>
          <a:p>
            <a:pPr>
              <a:defRPr/>
            </a:pPr>
            <a:r>
              <a:rPr lang="en-GB" dirty="0">
                <a:solidFill>
                  <a:srgbClr val="FF0000"/>
                </a:solidFill>
              </a:rPr>
              <a:t>Policy/process documents – giving details of eligibility, processes involved and possible content of meetings</a:t>
            </a:r>
          </a:p>
          <a:p>
            <a:pPr>
              <a:defRPr/>
            </a:pPr>
            <a:r>
              <a:rPr lang="en-GB" dirty="0">
                <a:solidFill>
                  <a:srgbClr val="0000CC"/>
                </a:solidFill>
              </a:rPr>
              <a:t>Websites – giving details contained in the above two categories but also links to other resources, e.g. models, useful questions, FAQs</a:t>
            </a:r>
          </a:p>
          <a:p>
            <a:pPr>
              <a:defRPr/>
            </a:pPr>
            <a:r>
              <a:rPr lang="en-GB" dirty="0">
                <a:solidFill>
                  <a:srgbClr val="993300"/>
                </a:solidFill>
              </a:rPr>
              <a:t>Use of champions – identifying people who have been coaches, coachees, mentors or mentees and who have benefited from the scheme</a:t>
            </a:r>
          </a:p>
          <a:p>
            <a:pPr>
              <a:defRPr/>
            </a:pPr>
            <a:r>
              <a:rPr lang="en-GB" dirty="0">
                <a:solidFill>
                  <a:srgbClr val="009900"/>
                </a:solidFill>
              </a:rPr>
              <a:t>Information workshops – short lunchtime sessions to inform people about the scheme</a:t>
            </a:r>
          </a:p>
          <a:p>
            <a:pPr>
              <a:defRPr/>
            </a:pPr>
            <a:r>
              <a:rPr lang="en-GB" dirty="0">
                <a:solidFill>
                  <a:srgbClr val="FF0066"/>
                </a:solidFill>
              </a:rPr>
              <a:t>Email and voice mail – two normal organisational communication mechanisms which might be used to promote the scheme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ACHIEVE Coaching model</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683891"/>
            <a:ext cx="5915000" cy="34902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a:extLst>
              <a:ext uri="{FF2B5EF4-FFF2-40B4-BE49-F238E27FC236}">
                <a16:creationId xmlns:a16="http://schemas.microsoft.com/office/drawing/2014/main" id="{229AF9A3-3DE0-4CB6-B90F-E1FF71AEB0EE}"/>
              </a:ext>
            </a:extLst>
          </p:cNvPr>
          <p:cNvSpPr/>
          <p:nvPr/>
        </p:nvSpPr>
        <p:spPr>
          <a:xfrm>
            <a:off x="5156475" y="4581128"/>
            <a:ext cx="3530325" cy="369332"/>
          </a:xfrm>
          <a:prstGeom prst="rect">
            <a:avLst/>
          </a:prstGeom>
        </p:spPr>
        <p:txBody>
          <a:bodyPr wrap="none">
            <a:spAutoFit/>
          </a:bodyPr>
          <a:lstStyle/>
          <a:p>
            <a:r>
              <a:rPr lang="en-GB" dirty="0"/>
              <a:t>Eldridge and Dembkowski (2003)</a:t>
            </a:r>
          </a:p>
        </p:txBody>
      </p:sp>
      <p:pic>
        <p:nvPicPr>
          <p:cNvPr id="5" name="Picture 4" descr="Two people smiling at the camera&#10;&#10;Description automatically generated">
            <a:extLst>
              <a:ext uri="{FF2B5EF4-FFF2-40B4-BE49-F238E27FC236}">
                <a16:creationId xmlns:a16="http://schemas.microsoft.com/office/drawing/2014/main" id="{A69161EB-7563-40F9-9031-7D7A67EFE03C}"/>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652543" y="1572191"/>
            <a:ext cx="3491457" cy="2326729"/>
          </a:xfrm>
          <a:prstGeom prst="rect">
            <a:avLst/>
          </a:prstGeom>
        </p:spPr>
      </p:pic>
    </p:spTree>
    <p:extLst>
      <p:ext uri="{BB962C8B-B14F-4D97-AF65-F5344CB8AC3E}">
        <p14:creationId xmlns:p14="http://schemas.microsoft.com/office/powerpoint/2010/main" val="25804228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A702C88-8E53-49B4-9765-331F59593D4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51010" y="4365104"/>
            <a:ext cx="1979887" cy="1322733"/>
          </a:xfrm>
          <a:prstGeom prst="rect">
            <a:avLst/>
          </a:prstGeom>
        </p:spPr>
      </p:pic>
      <p:sp>
        <p:nvSpPr>
          <p:cNvPr id="2" name="Title 1"/>
          <p:cNvSpPr>
            <a:spLocks noGrp="1"/>
          </p:cNvSpPr>
          <p:nvPr>
            <p:ph type="title"/>
          </p:nvPr>
        </p:nvSpPr>
        <p:spPr/>
        <p:txBody>
          <a:bodyPr>
            <a:normAutofit/>
          </a:bodyPr>
          <a:lstStyle/>
          <a:p>
            <a:r>
              <a:rPr lang="en-GB" dirty="0"/>
              <a:t>Step 1:  Assess the current situation</a:t>
            </a:r>
          </a:p>
        </p:txBody>
      </p:sp>
      <p:sp>
        <p:nvSpPr>
          <p:cNvPr id="3" name="Text Placeholder 2"/>
          <p:cNvSpPr>
            <a:spLocks noGrp="1"/>
          </p:cNvSpPr>
          <p:nvPr>
            <p:ph type="body" idx="1"/>
          </p:nvPr>
        </p:nvSpPr>
        <p:spPr>
          <a:xfrm>
            <a:off x="611560" y="1268760"/>
            <a:ext cx="8208912" cy="639762"/>
          </a:xfrm>
        </p:spPr>
        <p:txBody>
          <a:bodyPr>
            <a:normAutofit fontScale="55000" lnSpcReduction="20000"/>
          </a:bodyPr>
          <a:lstStyle/>
          <a:p>
            <a:endParaRPr lang="en-GB" dirty="0"/>
          </a:p>
          <a:p>
            <a:r>
              <a:rPr lang="en-GB" sz="4100" dirty="0">
                <a:solidFill>
                  <a:srgbClr val="002060"/>
                </a:solidFill>
              </a:rPr>
              <a:t>Key coaching behaviours</a:t>
            </a:r>
          </a:p>
          <a:p>
            <a:endParaRPr lang="en-GB" dirty="0"/>
          </a:p>
        </p:txBody>
      </p:sp>
      <p:sp>
        <p:nvSpPr>
          <p:cNvPr id="4" name="Content Placeholder 3"/>
          <p:cNvSpPr>
            <a:spLocks noGrp="1"/>
          </p:cNvSpPr>
          <p:nvPr>
            <p:ph sz="half" idx="2"/>
          </p:nvPr>
        </p:nvSpPr>
        <p:spPr>
          <a:xfrm>
            <a:off x="153900" y="1772816"/>
            <a:ext cx="8666572" cy="3702126"/>
          </a:xfrm>
        </p:spPr>
        <p:txBody>
          <a:bodyPr/>
          <a:lstStyle/>
          <a:p>
            <a:r>
              <a:rPr lang="en-GB" dirty="0">
                <a:solidFill>
                  <a:srgbClr val="CC0066"/>
                </a:solidFill>
              </a:rPr>
              <a:t>Expresses sincere interest in the client's life stories</a:t>
            </a:r>
          </a:p>
          <a:p>
            <a:r>
              <a:rPr lang="en-GB" dirty="0">
                <a:solidFill>
                  <a:srgbClr val="FF0000"/>
                </a:solidFill>
              </a:rPr>
              <a:t>Takes time to understand the situation from the client's perspective</a:t>
            </a:r>
          </a:p>
          <a:p>
            <a:r>
              <a:rPr lang="en-GB" dirty="0">
                <a:solidFill>
                  <a:srgbClr val="6600CC"/>
                </a:solidFill>
              </a:rPr>
              <a:t>Listens deeply so that the client is fully engaged and feels genuinely understood and valued</a:t>
            </a:r>
          </a:p>
          <a:p>
            <a:r>
              <a:rPr lang="en-GB" dirty="0">
                <a:solidFill>
                  <a:srgbClr val="33CC33"/>
                </a:solidFill>
              </a:rPr>
              <a:t>Creates a sense of connection and comfort, fostering a climate of openness and trust</a:t>
            </a:r>
          </a:p>
          <a:p>
            <a:r>
              <a:rPr lang="en-GB" dirty="0">
                <a:solidFill>
                  <a:srgbClr val="000099"/>
                </a:solidFill>
              </a:rPr>
              <a:t>Observes and registers all verbal and non-verbal communication</a:t>
            </a:r>
          </a:p>
        </p:txBody>
      </p:sp>
    </p:spTree>
    <p:extLst>
      <p:ext uri="{BB962C8B-B14F-4D97-AF65-F5344CB8AC3E}">
        <p14:creationId xmlns:p14="http://schemas.microsoft.com/office/powerpoint/2010/main" val="1880165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04664"/>
            <a:ext cx="8784976" cy="1143000"/>
          </a:xfrm>
        </p:spPr>
        <p:txBody>
          <a:bodyPr>
            <a:noAutofit/>
          </a:bodyPr>
          <a:lstStyle/>
          <a:p>
            <a:r>
              <a:rPr lang="en-GB" sz="3600" dirty="0"/>
              <a:t>Step 2:  Brainstorm creative alternatives to the client's current situation</a:t>
            </a:r>
          </a:p>
        </p:txBody>
      </p:sp>
      <p:sp>
        <p:nvSpPr>
          <p:cNvPr id="5" name="Text Placeholder 2"/>
          <p:cNvSpPr>
            <a:spLocks noGrp="1"/>
          </p:cNvSpPr>
          <p:nvPr>
            <p:ph type="body" idx="1"/>
          </p:nvPr>
        </p:nvSpPr>
        <p:spPr>
          <a:xfrm>
            <a:off x="206207" y="1634445"/>
            <a:ext cx="8208912" cy="639762"/>
          </a:xfrm>
        </p:spPr>
        <p:txBody>
          <a:bodyPr>
            <a:normAutofit fontScale="55000" lnSpcReduction="20000"/>
          </a:bodyPr>
          <a:lstStyle/>
          <a:p>
            <a:endParaRPr lang="en-GB" dirty="0"/>
          </a:p>
          <a:p>
            <a:r>
              <a:rPr lang="en-GB" sz="4100" dirty="0">
                <a:solidFill>
                  <a:srgbClr val="002060"/>
                </a:solidFill>
              </a:rPr>
              <a:t>Key coaching behaviours</a:t>
            </a:r>
          </a:p>
          <a:p>
            <a:endParaRPr lang="en-GB" dirty="0"/>
          </a:p>
        </p:txBody>
      </p:sp>
      <p:sp>
        <p:nvSpPr>
          <p:cNvPr id="4" name="Content Placeholder 3"/>
          <p:cNvSpPr>
            <a:spLocks noGrp="1"/>
          </p:cNvSpPr>
          <p:nvPr>
            <p:ph sz="half" idx="2"/>
          </p:nvPr>
        </p:nvSpPr>
        <p:spPr>
          <a:xfrm>
            <a:off x="152094" y="2305830"/>
            <a:ext cx="7444242" cy="3087960"/>
          </a:xfrm>
        </p:spPr>
        <p:txBody>
          <a:bodyPr>
            <a:normAutofit fontScale="92500" lnSpcReduction="10000"/>
          </a:bodyPr>
          <a:lstStyle/>
          <a:p>
            <a:r>
              <a:rPr lang="en-GB" dirty="0">
                <a:solidFill>
                  <a:srgbClr val="6600CC"/>
                </a:solidFill>
              </a:rPr>
              <a:t>Utilizes a variety of tools and techniques to interrupt the client's habitual patterns, thus breaking the "stuck state"</a:t>
            </a:r>
          </a:p>
          <a:p>
            <a:r>
              <a:rPr lang="en-GB" dirty="0">
                <a:solidFill>
                  <a:srgbClr val="CC0066"/>
                </a:solidFill>
              </a:rPr>
              <a:t>Surprises clients with creative, unexpected questions</a:t>
            </a:r>
          </a:p>
          <a:p>
            <a:r>
              <a:rPr lang="en-GB" dirty="0">
                <a:solidFill>
                  <a:srgbClr val="33CC33"/>
                </a:solidFill>
              </a:rPr>
              <a:t>Brainstorms a variety of alternatives to the current situation, probing beyond initial responses to unearth a broad spectrum of options</a:t>
            </a:r>
          </a:p>
        </p:txBody>
      </p:sp>
      <p:pic>
        <p:nvPicPr>
          <p:cNvPr id="6" name="Picture 5">
            <a:extLst>
              <a:ext uri="{FF2B5EF4-FFF2-40B4-BE49-F238E27FC236}">
                <a16:creationId xmlns:a16="http://schemas.microsoft.com/office/drawing/2014/main" id="{F82C887F-6C5A-4A65-A4E1-143B0A641C9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88224" y="1698223"/>
            <a:ext cx="2555776" cy="2279361"/>
          </a:xfrm>
          <a:prstGeom prst="rect">
            <a:avLst/>
          </a:prstGeom>
        </p:spPr>
      </p:pic>
    </p:spTree>
    <p:extLst>
      <p:ext uri="{BB962C8B-B14F-4D97-AF65-F5344CB8AC3E}">
        <p14:creationId xmlns:p14="http://schemas.microsoft.com/office/powerpoint/2010/main" val="2425082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46" y="0"/>
            <a:ext cx="8229600" cy="1143000"/>
          </a:xfrm>
        </p:spPr>
        <p:txBody>
          <a:bodyPr/>
          <a:lstStyle/>
          <a:p>
            <a:r>
              <a:rPr lang="en-GB" dirty="0"/>
              <a:t>Step 3:  Hone goals</a:t>
            </a:r>
          </a:p>
        </p:txBody>
      </p:sp>
      <p:sp>
        <p:nvSpPr>
          <p:cNvPr id="3" name="Text Placeholder 2"/>
          <p:cNvSpPr>
            <a:spLocks noGrp="1"/>
          </p:cNvSpPr>
          <p:nvPr>
            <p:ph type="body" idx="1"/>
          </p:nvPr>
        </p:nvSpPr>
        <p:spPr>
          <a:xfrm>
            <a:off x="182599" y="963848"/>
            <a:ext cx="8208912" cy="639762"/>
          </a:xfrm>
        </p:spPr>
        <p:txBody>
          <a:bodyPr/>
          <a:lstStyle/>
          <a:p>
            <a:r>
              <a:rPr lang="en-GB" dirty="0"/>
              <a:t>Key coaching behaviours</a:t>
            </a:r>
          </a:p>
        </p:txBody>
      </p:sp>
      <p:sp>
        <p:nvSpPr>
          <p:cNvPr id="4" name="Content Placeholder 3"/>
          <p:cNvSpPr>
            <a:spLocks noGrp="1"/>
          </p:cNvSpPr>
          <p:nvPr>
            <p:ph sz="half" idx="2"/>
          </p:nvPr>
        </p:nvSpPr>
        <p:spPr>
          <a:xfrm>
            <a:off x="179512" y="1622983"/>
            <a:ext cx="7056784" cy="3951288"/>
          </a:xfrm>
        </p:spPr>
        <p:txBody>
          <a:bodyPr/>
          <a:lstStyle/>
          <a:p>
            <a:r>
              <a:rPr lang="en-GB" dirty="0">
                <a:solidFill>
                  <a:srgbClr val="CC0066"/>
                </a:solidFill>
              </a:rPr>
              <a:t>Encourages precise definition of goals (in positive terms)</a:t>
            </a:r>
          </a:p>
          <a:p>
            <a:r>
              <a:rPr lang="en-GB" dirty="0">
                <a:solidFill>
                  <a:srgbClr val="000099"/>
                </a:solidFill>
              </a:rPr>
              <a:t>Takes time to develop SMART goals</a:t>
            </a:r>
          </a:p>
          <a:p>
            <a:r>
              <a:rPr lang="en-GB" dirty="0">
                <a:solidFill>
                  <a:srgbClr val="FF0000"/>
                </a:solidFill>
              </a:rPr>
              <a:t>Works with the client to develop goal(s) with high personal meaning and relevance</a:t>
            </a:r>
          </a:p>
          <a:p>
            <a:r>
              <a:rPr lang="en-GB" dirty="0">
                <a:solidFill>
                  <a:srgbClr val="FF00FF"/>
                </a:solidFill>
              </a:rPr>
              <a:t>Ensures that the goals are, in fact, the client's</a:t>
            </a:r>
          </a:p>
          <a:p>
            <a:r>
              <a:rPr lang="en-GB" dirty="0">
                <a:solidFill>
                  <a:srgbClr val="33CC33"/>
                </a:solidFill>
              </a:rPr>
              <a:t>Develops a specific set of measurements with the client to provide clear evidence of goal achievement</a:t>
            </a:r>
          </a:p>
          <a:p>
            <a:endParaRPr lang="en-GB" dirty="0"/>
          </a:p>
        </p:txBody>
      </p:sp>
      <p:pic>
        <p:nvPicPr>
          <p:cNvPr id="6" name="Picture 5">
            <a:extLst>
              <a:ext uri="{FF2B5EF4-FFF2-40B4-BE49-F238E27FC236}">
                <a16:creationId xmlns:a16="http://schemas.microsoft.com/office/drawing/2014/main" id="{B2561B36-9D8C-4235-B38C-B8C4A4C6CFE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55749" y="-35992"/>
            <a:ext cx="2837967" cy="2837967"/>
          </a:xfrm>
          <a:prstGeom prst="rect">
            <a:avLst/>
          </a:prstGeom>
        </p:spPr>
      </p:pic>
    </p:spTree>
    <p:extLst>
      <p:ext uri="{BB962C8B-B14F-4D97-AF65-F5344CB8AC3E}">
        <p14:creationId xmlns:p14="http://schemas.microsoft.com/office/powerpoint/2010/main" val="3054772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229600" cy="1143000"/>
          </a:xfrm>
        </p:spPr>
        <p:txBody>
          <a:bodyPr>
            <a:normAutofit fontScale="90000"/>
          </a:bodyPr>
          <a:lstStyle/>
          <a:p>
            <a:r>
              <a:rPr lang="en-GB" dirty="0"/>
              <a:t>Step 4:  Generate options for goal achievement</a:t>
            </a:r>
          </a:p>
        </p:txBody>
      </p:sp>
      <p:sp>
        <p:nvSpPr>
          <p:cNvPr id="3" name="Text Placeholder 2"/>
          <p:cNvSpPr>
            <a:spLocks noGrp="1"/>
          </p:cNvSpPr>
          <p:nvPr>
            <p:ph type="body" idx="1"/>
          </p:nvPr>
        </p:nvSpPr>
        <p:spPr>
          <a:xfrm>
            <a:off x="323528" y="1340768"/>
            <a:ext cx="8208912" cy="639762"/>
          </a:xfrm>
        </p:spPr>
        <p:txBody>
          <a:bodyPr/>
          <a:lstStyle/>
          <a:p>
            <a:r>
              <a:rPr lang="en-GB" dirty="0"/>
              <a:t>Key coaching behaviours</a:t>
            </a:r>
          </a:p>
        </p:txBody>
      </p:sp>
      <p:sp>
        <p:nvSpPr>
          <p:cNvPr id="4" name="Content Placeholder 3"/>
          <p:cNvSpPr>
            <a:spLocks noGrp="1"/>
          </p:cNvSpPr>
          <p:nvPr>
            <p:ph sz="half" idx="2"/>
          </p:nvPr>
        </p:nvSpPr>
        <p:spPr>
          <a:xfrm>
            <a:off x="0" y="2160465"/>
            <a:ext cx="6660232" cy="3356767"/>
          </a:xfrm>
        </p:spPr>
        <p:txBody>
          <a:bodyPr>
            <a:normAutofit fontScale="92500" lnSpcReduction="20000"/>
          </a:bodyPr>
          <a:lstStyle/>
          <a:p>
            <a:r>
              <a:rPr lang="en-GB" b="1" dirty="0">
                <a:solidFill>
                  <a:srgbClr val="33CC33"/>
                </a:solidFill>
              </a:rPr>
              <a:t>Exhibits confidence in the process and works with the client to develop alternative pathways to the desired goal</a:t>
            </a:r>
          </a:p>
          <a:p>
            <a:r>
              <a:rPr lang="en-GB" dirty="0">
                <a:solidFill>
                  <a:srgbClr val="000099"/>
                </a:solidFill>
              </a:rPr>
              <a:t>Uses a broad spectrum of techniques and questioning styles to stimulate the client to generate options</a:t>
            </a:r>
          </a:p>
          <a:p>
            <a:r>
              <a:rPr lang="en-GB" dirty="0">
                <a:solidFill>
                  <a:srgbClr val="FF0000"/>
                </a:solidFill>
              </a:rPr>
              <a:t>Provides space and time for the client to think creatively</a:t>
            </a:r>
          </a:p>
          <a:p>
            <a:r>
              <a:rPr lang="en-GB" dirty="0">
                <a:solidFill>
                  <a:srgbClr val="CC0066"/>
                </a:solidFill>
              </a:rPr>
              <a:t>Ensures that the client  "owns" the options generated</a:t>
            </a:r>
          </a:p>
          <a:p>
            <a:endParaRPr lang="en-GB" dirty="0"/>
          </a:p>
        </p:txBody>
      </p:sp>
      <p:pic>
        <p:nvPicPr>
          <p:cNvPr id="6" name="Picture 5">
            <a:extLst>
              <a:ext uri="{FF2B5EF4-FFF2-40B4-BE49-F238E27FC236}">
                <a16:creationId xmlns:a16="http://schemas.microsoft.com/office/drawing/2014/main" id="{770F6A86-3C17-4CC8-9AAE-8558F4C887A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44208" y="2770314"/>
            <a:ext cx="2693848" cy="1858318"/>
          </a:xfrm>
          <a:prstGeom prst="rect">
            <a:avLst/>
          </a:prstGeom>
        </p:spPr>
      </p:pic>
    </p:spTree>
    <p:extLst>
      <p:ext uri="{BB962C8B-B14F-4D97-AF65-F5344CB8AC3E}">
        <p14:creationId xmlns:p14="http://schemas.microsoft.com/office/powerpoint/2010/main" val="440418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1548DAC-DBF8-48E5-801C-613149428DC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10996" y="713055"/>
            <a:ext cx="2287445" cy="2141620"/>
          </a:xfrm>
          <a:prstGeom prst="rect">
            <a:avLst/>
          </a:prstGeom>
        </p:spPr>
      </p:pic>
      <p:sp>
        <p:nvSpPr>
          <p:cNvPr id="2" name="Title 1"/>
          <p:cNvSpPr>
            <a:spLocks noGrp="1"/>
          </p:cNvSpPr>
          <p:nvPr>
            <p:ph type="title"/>
          </p:nvPr>
        </p:nvSpPr>
        <p:spPr>
          <a:xfrm>
            <a:off x="179512" y="160337"/>
            <a:ext cx="8229600" cy="1143000"/>
          </a:xfrm>
        </p:spPr>
        <p:txBody>
          <a:bodyPr/>
          <a:lstStyle/>
          <a:p>
            <a:r>
              <a:rPr lang="en-GB" dirty="0"/>
              <a:t>Step 5: Evaluate options</a:t>
            </a:r>
          </a:p>
        </p:txBody>
      </p:sp>
      <p:sp>
        <p:nvSpPr>
          <p:cNvPr id="3" name="Text Placeholder 2"/>
          <p:cNvSpPr>
            <a:spLocks noGrp="1"/>
          </p:cNvSpPr>
          <p:nvPr>
            <p:ph type="body" idx="1"/>
          </p:nvPr>
        </p:nvSpPr>
        <p:spPr>
          <a:xfrm>
            <a:off x="179512" y="1185503"/>
            <a:ext cx="8208912" cy="639762"/>
          </a:xfrm>
        </p:spPr>
        <p:txBody>
          <a:bodyPr/>
          <a:lstStyle/>
          <a:p>
            <a:r>
              <a:rPr lang="en-GB" dirty="0"/>
              <a:t>Key coaching behaviours</a:t>
            </a:r>
          </a:p>
        </p:txBody>
      </p:sp>
      <p:sp>
        <p:nvSpPr>
          <p:cNvPr id="4" name="Content Placeholder 3"/>
          <p:cNvSpPr>
            <a:spLocks noGrp="1"/>
          </p:cNvSpPr>
          <p:nvPr>
            <p:ph sz="half" idx="2"/>
          </p:nvPr>
        </p:nvSpPr>
        <p:spPr>
          <a:xfrm>
            <a:off x="145559" y="2328503"/>
            <a:ext cx="7306761" cy="3343994"/>
          </a:xfrm>
        </p:spPr>
        <p:txBody>
          <a:bodyPr/>
          <a:lstStyle/>
          <a:p>
            <a:r>
              <a:rPr lang="en-GB" dirty="0">
                <a:solidFill>
                  <a:srgbClr val="CC0066"/>
                </a:solidFill>
              </a:rPr>
              <a:t>Encourages the client to develop personally meaningful criteria for the evaluation of options, since these criteria form the basis for option selection</a:t>
            </a:r>
          </a:p>
          <a:p>
            <a:r>
              <a:rPr lang="en-GB" dirty="0">
                <a:solidFill>
                  <a:srgbClr val="FF0000"/>
                </a:solidFill>
              </a:rPr>
              <a:t>Probes the client to develop a comprehensive evaluation of each option</a:t>
            </a:r>
          </a:p>
          <a:p>
            <a:r>
              <a:rPr lang="en-GB" dirty="0">
                <a:solidFill>
                  <a:srgbClr val="000099"/>
                </a:solidFill>
              </a:rPr>
              <a:t>Ensures that the key options and their evaluation are fixed in writing for future reference</a:t>
            </a:r>
          </a:p>
          <a:p>
            <a:endParaRPr lang="en-GB" dirty="0"/>
          </a:p>
        </p:txBody>
      </p:sp>
    </p:spTree>
    <p:extLst>
      <p:ext uri="{BB962C8B-B14F-4D97-AF65-F5344CB8AC3E}">
        <p14:creationId xmlns:p14="http://schemas.microsoft.com/office/powerpoint/2010/main" val="749194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60337"/>
            <a:ext cx="8229600" cy="1143000"/>
          </a:xfrm>
        </p:spPr>
        <p:txBody>
          <a:bodyPr>
            <a:normAutofit/>
          </a:bodyPr>
          <a:lstStyle/>
          <a:p>
            <a:r>
              <a:rPr lang="en-GB" dirty="0"/>
              <a:t>Step 6: Design a valid action plan</a:t>
            </a:r>
          </a:p>
        </p:txBody>
      </p:sp>
      <p:sp>
        <p:nvSpPr>
          <p:cNvPr id="3" name="Text Placeholder 2"/>
          <p:cNvSpPr>
            <a:spLocks noGrp="1"/>
          </p:cNvSpPr>
          <p:nvPr>
            <p:ph type="body" idx="1"/>
          </p:nvPr>
        </p:nvSpPr>
        <p:spPr>
          <a:xfrm>
            <a:off x="323528" y="1149499"/>
            <a:ext cx="8208912" cy="639762"/>
          </a:xfrm>
        </p:spPr>
        <p:txBody>
          <a:bodyPr/>
          <a:lstStyle/>
          <a:p>
            <a:r>
              <a:rPr lang="en-GB" dirty="0"/>
              <a:t>Key coaching behaviours</a:t>
            </a:r>
          </a:p>
        </p:txBody>
      </p:sp>
      <p:sp>
        <p:nvSpPr>
          <p:cNvPr id="4" name="Content Placeholder 3"/>
          <p:cNvSpPr>
            <a:spLocks noGrp="1"/>
          </p:cNvSpPr>
          <p:nvPr>
            <p:ph sz="half" idx="2"/>
          </p:nvPr>
        </p:nvSpPr>
        <p:spPr>
          <a:xfrm>
            <a:off x="174489" y="2132856"/>
            <a:ext cx="5621647" cy="3384376"/>
          </a:xfrm>
        </p:spPr>
        <p:txBody>
          <a:bodyPr>
            <a:normAutofit lnSpcReduction="10000"/>
          </a:bodyPr>
          <a:lstStyle/>
          <a:p>
            <a:r>
              <a:rPr lang="en-GB" dirty="0">
                <a:solidFill>
                  <a:srgbClr val="CC0066"/>
                </a:solidFill>
              </a:rPr>
              <a:t>Creates a detailed action plan with the client</a:t>
            </a:r>
          </a:p>
          <a:p>
            <a:r>
              <a:rPr lang="en-GB" dirty="0">
                <a:solidFill>
                  <a:srgbClr val="FF00FF"/>
                </a:solidFill>
              </a:rPr>
              <a:t>Works with the client to check the feasibility and achievability of the plan</a:t>
            </a:r>
          </a:p>
          <a:p>
            <a:r>
              <a:rPr lang="en-GB" dirty="0">
                <a:solidFill>
                  <a:srgbClr val="FF0000"/>
                </a:solidFill>
              </a:rPr>
              <a:t>Fixes the action plan in writing</a:t>
            </a:r>
          </a:p>
          <a:p>
            <a:r>
              <a:rPr lang="en-GB" dirty="0">
                <a:solidFill>
                  <a:srgbClr val="000099"/>
                </a:solidFill>
              </a:rPr>
              <a:t>Ensures the client's commitment to the action plan</a:t>
            </a:r>
          </a:p>
          <a:p>
            <a:endParaRPr lang="en-GB" dirty="0"/>
          </a:p>
        </p:txBody>
      </p:sp>
      <p:pic>
        <p:nvPicPr>
          <p:cNvPr id="6" name="Picture 5">
            <a:extLst>
              <a:ext uri="{FF2B5EF4-FFF2-40B4-BE49-F238E27FC236}">
                <a16:creationId xmlns:a16="http://schemas.microsoft.com/office/drawing/2014/main" id="{652DC4AC-AD04-41A4-8498-F337B7A6575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573047" y="1480412"/>
            <a:ext cx="3570953" cy="3588328"/>
          </a:xfrm>
          <a:prstGeom prst="rect">
            <a:avLst/>
          </a:prstGeom>
        </p:spPr>
      </p:pic>
    </p:spTree>
    <p:extLst>
      <p:ext uri="{BB962C8B-B14F-4D97-AF65-F5344CB8AC3E}">
        <p14:creationId xmlns:p14="http://schemas.microsoft.com/office/powerpoint/2010/main" val="2703400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60648"/>
            <a:ext cx="8229600" cy="1143000"/>
          </a:xfrm>
        </p:spPr>
        <p:txBody>
          <a:bodyPr/>
          <a:lstStyle/>
          <a:p>
            <a:r>
              <a:rPr lang="en-GB" dirty="0"/>
              <a:t>Step 7: Encourage momentum</a:t>
            </a:r>
          </a:p>
        </p:txBody>
      </p:sp>
      <p:sp>
        <p:nvSpPr>
          <p:cNvPr id="3" name="Text Placeholder 2"/>
          <p:cNvSpPr>
            <a:spLocks noGrp="1"/>
          </p:cNvSpPr>
          <p:nvPr>
            <p:ph type="body" idx="1"/>
          </p:nvPr>
        </p:nvSpPr>
        <p:spPr>
          <a:xfrm>
            <a:off x="203351" y="1365954"/>
            <a:ext cx="8208912" cy="639762"/>
          </a:xfrm>
        </p:spPr>
        <p:txBody>
          <a:bodyPr/>
          <a:lstStyle/>
          <a:p>
            <a:r>
              <a:rPr lang="en-GB" dirty="0"/>
              <a:t>Key coaching behaviours</a:t>
            </a:r>
          </a:p>
        </p:txBody>
      </p:sp>
      <p:sp>
        <p:nvSpPr>
          <p:cNvPr id="4" name="Content Placeholder 3"/>
          <p:cNvSpPr>
            <a:spLocks noGrp="1"/>
          </p:cNvSpPr>
          <p:nvPr>
            <p:ph sz="half" idx="2"/>
          </p:nvPr>
        </p:nvSpPr>
        <p:spPr>
          <a:xfrm>
            <a:off x="203351" y="2204864"/>
            <a:ext cx="7032945" cy="3951288"/>
          </a:xfrm>
        </p:spPr>
        <p:txBody>
          <a:bodyPr/>
          <a:lstStyle/>
          <a:p>
            <a:r>
              <a:rPr lang="en-GB" dirty="0">
                <a:solidFill>
                  <a:srgbClr val="CC0066"/>
                </a:solidFill>
              </a:rPr>
              <a:t>Demonstrates continuing interest in the development of the client</a:t>
            </a:r>
          </a:p>
          <a:p>
            <a:r>
              <a:rPr lang="en-GB" dirty="0">
                <a:solidFill>
                  <a:srgbClr val="000099"/>
                </a:solidFill>
              </a:rPr>
              <a:t>Organizes regular "check-in/keep-on-track/follow-up" coaching sessions</a:t>
            </a:r>
          </a:p>
          <a:p>
            <a:r>
              <a:rPr lang="en-GB" dirty="0"/>
              <a:t>Takes measures throughout the coaching program to avoid dependency, and knows when to end the partnership</a:t>
            </a:r>
          </a:p>
          <a:p>
            <a:endParaRPr lang="en-GB" dirty="0"/>
          </a:p>
        </p:txBody>
      </p:sp>
      <p:pic>
        <p:nvPicPr>
          <p:cNvPr id="6" name="Picture 5">
            <a:extLst>
              <a:ext uri="{FF2B5EF4-FFF2-40B4-BE49-F238E27FC236}">
                <a16:creationId xmlns:a16="http://schemas.microsoft.com/office/drawing/2014/main" id="{93DAB4A3-18A5-4A59-AFFA-700F5D40018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207662" y="1602796"/>
            <a:ext cx="2936338" cy="1747605"/>
          </a:xfrm>
          <a:prstGeom prst="rect">
            <a:avLst/>
          </a:prstGeom>
        </p:spPr>
      </p:pic>
    </p:spTree>
    <p:extLst>
      <p:ext uri="{BB962C8B-B14F-4D97-AF65-F5344CB8AC3E}">
        <p14:creationId xmlns:p14="http://schemas.microsoft.com/office/powerpoint/2010/main" val="2035544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C31CE-7735-4A18-8C99-D8DC4E213C7E}"/>
              </a:ext>
            </a:extLst>
          </p:cNvPr>
          <p:cNvSpPr>
            <a:spLocks noGrp="1"/>
          </p:cNvSpPr>
          <p:nvPr>
            <p:ph type="title"/>
          </p:nvPr>
        </p:nvSpPr>
        <p:spPr/>
        <p:txBody>
          <a:bodyPr/>
          <a:lstStyle/>
          <a:p>
            <a:r>
              <a:rPr lang="en-GB" dirty="0"/>
              <a:t>CLEAR</a:t>
            </a:r>
          </a:p>
        </p:txBody>
      </p:sp>
      <p:sp>
        <p:nvSpPr>
          <p:cNvPr id="3" name="Content Placeholder 2">
            <a:extLst>
              <a:ext uri="{FF2B5EF4-FFF2-40B4-BE49-F238E27FC236}">
                <a16:creationId xmlns:a16="http://schemas.microsoft.com/office/drawing/2014/main" id="{D1ADD6DD-F31F-4271-A829-77E5A085461D}"/>
              </a:ext>
            </a:extLst>
          </p:cNvPr>
          <p:cNvSpPr>
            <a:spLocks noGrp="1"/>
          </p:cNvSpPr>
          <p:nvPr>
            <p:ph idx="1"/>
          </p:nvPr>
        </p:nvSpPr>
        <p:spPr/>
        <p:txBody>
          <a:bodyPr/>
          <a:lstStyle/>
          <a:p>
            <a:r>
              <a:rPr lang="en-GB" b="1" dirty="0">
                <a:solidFill>
                  <a:srgbClr val="009900"/>
                </a:solidFill>
              </a:rPr>
              <a:t>C</a:t>
            </a:r>
            <a:r>
              <a:rPr lang="en-GB" dirty="0"/>
              <a:t>ontracting</a:t>
            </a:r>
          </a:p>
          <a:p>
            <a:r>
              <a:rPr lang="en-GB" b="1" dirty="0">
                <a:solidFill>
                  <a:srgbClr val="CC3300"/>
                </a:solidFill>
              </a:rPr>
              <a:t>L</a:t>
            </a:r>
            <a:r>
              <a:rPr lang="en-GB" dirty="0"/>
              <a:t>isten</a:t>
            </a:r>
          </a:p>
          <a:p>
            <a:r>
              <a:rPr lang="en-GB" b="1" dirty="0">
                <a:solidFill>
                  <a:srgbClr val="002060"/>
                </a:solidFill>
              </a:rPr>
              <a:t>E</a:t>
            </a:r>
            <a:r>
              <a:rPr lang="en-GB" dirty="0"/>
              <a:t>xplore</a:t>
            </a:r>
          </a:p>
          <a:p>
            <a:r>
              <a:rPr lang="en-GB" b="1" dirty="0">
                <a:solidFill>
                  <a:srgbClr val="FF0066"/>
                </a:solidFill>
              </a:rPr>
              <a:t>A</a:t>
            </a:r>
            <a:r>
              <a:rPr lang="en-GB" dirty="0"/>
              <a:t>ction</a:t>
            </a:r>
          </a:p>
          <a:p>
            <a:r>
              <a:rPr lang="en-GB" b="1" dirty="0">
                <a:solidFill>
                  <a:srgbClr val="7030A0"/>
                </a:solidFill>
              </a:rPr>
              <a:t>R</a:t>
            </a:r>
            <a:r>
              <a:rPr lang="en-GB" dirty="0"/>
              <a:t>eview</a:t>
            </a:r>
          </a:p>
        </p:txBody>
      </p:sp>
      <p:sp>
        <p:nvSpPr>
          <p:cNvPr id="4" name="Footer Placeholder 3">
            <a:extLst>
              <a:ext uri="{FF2B5EF4-FFF2-40B4-BE49-F238E27FC236}">
                <a16:creationId xmlns:a16="http://schemas.microsoft.com/office/drawing/2014/main" id="{DE7A498C-F1D6-4CEB-B202-E365462B2FEC}"/>
              </a:ext>
            </a:extLst>
          </p:cNvPr>
          <p:cNvSpPr>
            <a:spLocks noGrp="1"/>
          </p:cNvSpPr>
          <p:nvPr>
            <p:ph type="ftr" sz="quarter" idx="11"/>
          </p:nvPr>
        </p:nvSpPr>
        <p:spPr/>
        <p:txBody>
          <a:bodyPr/>
          <a:lstStyle/>
          <a:p>
            <a:r>
              <a:rPr lang="en-GB"/>
              <a:t>TSD60051013</a:t>
            </a:r>
          </a:p>
        </p:txBody>
      </p:sp>
      <p:pic>
        <p:nvPicPr>
          <p:cNvPr id="5" name="Picture 4">
            <a:extLst>
              <a:ext uri="{FF2B5EF4-FFF2-40B4-BE49-F238E27FC236}">
                <a16:creationId xmlns:a16="http://schemas.microsoft.com/office/drawing/2014/main" id="{64D3BD7E-E26B-41B8-BCE5-1BA69ACA7027}"/>
              </a:ext>
            </a:extLst>
          </p:cNvPr>
          <p:cNvPicPr>
            <a:picLocks noChangeAspect="1"/>
          </p:cNvPicPr>
          <p:nvPr/>
        </p:nvPicPr>
        <p:blipFill>
          <a:blip r:embed="rId2"/>
          <a:stretch>
            <a:fillRect/>
          </a:stretch>
        </p:blipFill>
        <p:spPr>
          <a:xfrm>
            <a:off x="3834486" y="1700808"/>
            <a:ext cx="5304166" cy="3257565"/>
          </a:xfrm>
          <a:prstGeom prst="rect">
            <a:avLst/>
          </a:prstGeom>
        </p:spPr>
      </p:pic>
    </p:spTree>
    <p:extLst>
      <p:ext uri="{BB962C8B-B14F-4D97-AF65-F5344CB8AC3E}">
        <p14:creationId xmlns:p14="http://schemas.microsoft.com/office/powerpoint/2010/main" val="541310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21F10-5468-4CAE-930C-DA583A0661E2}"/>
              </a:ext>
            </a:extLst>
          </p:cNvPr>
          <p:cNvSpPr>
            <a:spLocks noGrp="1"/>
          </p:cNvSpPr>
          <p:nvPr>
            <p:ph type="title"/>
          </p:nvPr>
        </p:nvSpPr>
        <p:spPr/>
        <p:txBody>
          <a:bodyPr/>
          <a:lstStyle/>
          <a:p>
            <a:r>
              <a:rPr lang="en-GB" dirty="0"/>
              <a:t>Contracting</a:t>
            </a:r>
          </a:p>
        </p:txBody>
      </p:sp>
      <p:sp>
        <p:nvSpPr>
          <p:cNvPr id="3" name="Content Placeholder 2">
            <a:extLst>
              <a:ext uri="{FF2B5EF4-FFF2-40B4-BE49-F238E27FC236}">
                <a16:creationId xmlns:a16="http://schemas.microsoft.com/office/drawing/2014/main" id="{2F50DD02-0060-4A94-94F8-9A357FD2FF63}"/>
              </a:ext>
            </a:extLst>
          </p:cNvPr>
          <p:cNvSpPr>
            <a:spLocks noGrp="1"/>
          </p:cNvSpPr>
          <p:nvPr>
            <p:ph idx="1"/>
          </p:nvPr>
        </p:nvSpPr>
        <p:spPr>
          <a:xfrm>
            <a:off x="444252" y="1677168"/>
            <a:ext cx="8448227" cy="3917032"/>
          </a:xfrm>
        </p:spPr>
        <p:txBody>
          <a:bodyPr>
            <a:normAutofit/>
          </a:bodyPr>
          <a:lstStyle/>
          <a:p>
            <a:r>
              <a:rPr lang="en-GB" dirty="0">
                <a:solidFill>
                  <a:srgbClr val="7030A0"/>
                </a:solidFill>
              </a:rPr>
              <a:t>Between coach and coachee</a:t>
            </a:r>
          </a:p>
          <a:p>
            <a:r>
              <a:rPr lang="en-GB" dirty="0">
                <a:solidFill>
                  <a:srgbClr val="009900"/>
                </a:solidFill>
              </a:rPr>
              <a:t>Between mentor and mentee</a:t>
            </a:r>
          </a:p>
          <a:p>
            <a:r>
              <a:rPr lang="en-GB" dirty="0">
                <a:solidFill>
                  <a:srgbClr val="FF66CC"/>
                </a:solidFill>
              </a:rPr>
              <a:t>Between coach and management</a:t>
            </a:r>
          </a:p>
          <a:p>
            <a:r>
              <a:rPr lang="en-GB" dirty="0">
                <a:solidFill>
                  <a:srgbClr val="CC3300"/>
                </a:solidFill>
              </a:rPr>
              <a:t>Coach and organisation</a:t>
            </a:r>
          </a:p>
          <a:p>
            <a:endParaRPr lang="en-GB" dirty="0"/>
          </a:p>
          <a:p>
            <a:r>
              <a:rPr lang="en-GB" i="1" dirty="0">
                <a:solidFill>
                  <a:srgbClr val="660066"/>
                </a:solidFill>
              </a:rPr>
              <a:t>Clarify relationship, responsibilities, communication, accountabilities, duration, session length, fees, reporting, boundaries, legal implications, etc.</a:t>
            </a:r>
          </a:p>
          <a:p>
            <a:endParaRPr lang="en-GB" dirty="0"/>
          </a:p>
        </p:txBody>
      </p:sp>
      <p:sp>
        <p:nvSpPr>
          <p:cNvPr id="5" name="TextBox 4">
            <a:extLst>
              <a:ext uri="{FF2B5EF4-FFF2-40B4-BE49-F238E27FC236}">
                <a16:creationId xmlns:a16="http://schemas.microsoft.com/office/drawing/2014/main" id="{043BE491-83DF-4763-9545-B7C13CB0C4A1}"/>
              </a:ext>
            </a:extLst>
          </p:cNvPr>
          <p:cNvSpPr txBox="1"/>
          <p:nvPr/>
        </p:nvSpPr>
        <p:spPr>
          <a:xfrm rot="19498960">
            <a:off x="5913807" y="1738991"/>
            <a:ext cx="2257400" cy="369332"/>
          </a:xfrm>
          <a:prstGeom prst="rect">
            <a:avLst/>
          </a:prstGeom>
          <a:noFill/>
        </p:spPr>
        <p:txBody>
          <a:bodyPr wrap="square" rtlCol="0">
            <a:spAutoFit/>
          </a:bodyPr>
          <a:lstStyle/>
          <a:p>
            <a:r>
              <a:rPr lang="en-GB" dirty="0">
                <a:solidFill>
                  <a:srgbClr val="FF0000"/>
                </a:solidFill>
              </a:rPr>
              <a:t>Formal and informal</a:t>
            </a:r>
          </a:p>
        </p:txBody>
      </p:sp>
    </p:spTree>
    <p:extLst>
      <p:ext uri="{BB962C8B-B14F-4D97-AF65-F5344CB8AC3E}">
        <p14:creationId xmlns:p14="http://schemas.microsoft.com/office/powerpoint/2010/main" val="3626971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p:txBody>
          <a:bodyPr/>
          <a:lstStyle/>
          <a:p>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p:txBody>
          <a:bodyPr/>
          <a:lstStyle/>
          <a:p>
            <a:pPr marL="0" indent="0">
              <a:buNone/>
            </a:pPr>
            <a:r>
              <a:rPr lang="en-GB" dirty="0">
                <a:solidFill>
                  <a:srgbClr val="0000CC"/>
                </a:solidFill>
              </a:rPr>
              <a:t>Carry out research …….  :</a:t>
            </a:r>
          </a:p>
          <a:p>
            <a:pPr marL="0" indent="0">
              <a:buNone/>
            </a:pPr>
            <a:endParaRPr lang="en-GB" dirty="0">
              <a:solidFill>
                <a:srgbClr val="0000CC"/>
              </a:solidFill>
            </a:endParaRPr>
          </a:p>
          <a:p>
            <a:pPr marL="0" indent="0">
              <a:buNone/>
            </a:pPr>
            <a:endParaRPr lang="en-GB" dirty="0">
              <a:solidFill>
                <a:srgbClr val="0000CC"/>
              </a:solidFill>
            </a:endParaRPr>
          </a:p>
          <a:p>
            <a:pPr marL="0" indent="0">
              <a:buNone/>
            </a:pPr>
            <a:endParaRPr lang="en-GB" dirty="0">
              <a:solidFill>
                <a:srgbClr val="0000CC"/>
              </a:solidFill>
            </a:endParaRPr>
          </a:p>
          <a:p>
            <a:r>
              <a:rPr lang="en-GB" dirty="0">
                <a:solidFill>
                  <a:srgbClr val="009900"/>
                </a:solidFill>
              </a:rPr>
              <a:t>Fully reference the evidence you provide</a:t>
            </a:r>
          </a:p>
        </p:txBody>
      </p:sp>
    </p:spTree>
    <p:extLst>
      <p:ext uri="{BB962C8B-B14F-4D97-AF65-F5344CB8AC3E}">
        <p14:creationId xmlns:p14="http://schemas.microsoft.com/office/powerpoint/2010/main" val="36430994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20</a:t>
            </a:fld>
            <a:endParaRPr lang="en-GB"/>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3.xml><?xml version="1.0" encoding="utf-8"?>
<ds:datastoreItem xmlns:ds="http://schemas.openxmlformats.org/officeDocument/2006/customXml" ds:itemID="{9EC19A70-49D2-4B48-A37F-22A5AF9D44D6}">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Default Theme</Template>
  <TotalTime>956</TotalTime>
  <Words>2340</Words>
  <Application>Microsoft Office PowerPoint</Application>
  <PresentationFormat>On-screen Show (4:3)</PresentationFormat>
  <Paragraphs>173</Paragraphs>
  <Slides>20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Arial</vt:lpstr>
      <vt:lpstr>Calibri</vt:lpstr>
      <vt:lpstr>Calibri Light</vt:lpstr>
      <vt:lpstr>Verdana</vt:lpstr>
      <vt:lpstr>UWTSD 200 B</vt:lpstr>
      <vt:lpstr>BMSK6005 Coaching &amp; Mentoring Skills of the Workplace</vt:lpstr>
      <vt:lpstr>Agenda</vt:lpstr>
      <vt:lpstr>Quick Group Review</vt:lpstr>
      <vt:lpstr>Three key questions</vt:lpstr>
      <vt:lpstr>Kirkpatrick model of evaluation</vt:lpstr>
      <vt:lpstr>The CIRO model</vt:lpstr>
      <vt:lpstr>Key questions in scheme design</vt:lpstr>
      <vt:lpstr>Practical ways of promoting a scheme</vt:lpstr>
      <vt:lpstr>The ACHIEVE Coaching model</vt:lpstr>
      <vt:lpstr>Step 1:  Assess the current situation</vt:lpstr>
      <vt:lpstr>Step 2:  Brainstorm creative alternatives to the client's current situation</vt:lpstr>
      <vt:lpstr>Step 3:  Hone goals</vt:lpstr>
      <vt:lpstr>Step 4:  Generate options for goal achievement</vt:lpstr>
      <vt:lpstr>Step 5: Evaluate options</vt:lpstr>
      <vt:lpstr>Step 6: Design a valid action plan</vt:lpstr>
      <vt:lpstr>Step 7: Encourage momentum</vt:lpstr>
      <vt:lpstr>CLEAR</vt:lpstr>
      <vt:lpstr>Contracting</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BMSK6005 Coaching &amp; Mentoring Skills of the Workplace</dc:title>
  <dc:creator>Paul Tinkler</dc:creator>
  <cp:lastModifiedBy>Paul Tinkler</cp:lastModifiedBy>
  <cp:revision>6</cp:revision>
  <dcterms:created xsi:type="dcterms:W3CDTF">2020-04-20T19:34:53Z</dcterms:created>
  <dcterms:modified xsi:type="dcterms:W3CDTF">2022-04-19T07:42:28Z</dcterms:modified>
</cp:coreProperties>
</file>