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57" r:id="rId2"/>
    <p:sldId id="262"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81661-F96D-486C-8A0E-0468872DAC2A}" type="datetimeFigureOut">
              <a:rPr lang="en-GB" smtClean="0"/>
              <a:t>12/11/2018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52A45B-EA74-4EA2-A8C3-D764ADAE33AB}" type="slidenum">
              <a:rPr lang="en-GB" smtClean="0"/>
              <a:t>‹#›</a:t>
            </a:fld>
            <a:endParaRPr lang="en-GB"/>
          </a:p>
        </p:txBody>
      </p:sp>
    </p:spTree>
    <p:extLst>
      <p:ext uri="{BB962C8B-B14F-4D97-AF65-F5344CB8AC3E}">
        <p14:creationId xmlns:p14="http://schemas.microsoft.com/office/powerpoint/2010/main" val="3778501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5B70E54-E4A4-4710-969C-D1C5D8E002EE}" type="slidenum">
              <a:rPr kumimoji="0" lang="en-GB"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3129947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5B70E54-E4A4-4710-969C-D1C5D8E002EE}" type="slidenum">
              <a:rPr kumimoji="0" lang="en-GB"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599281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5B70E54-E4A4-4710-969C-D1C5D8E002EE}" type="slidenum">
              <a:rPr kumimoji="0" lang="en-GB"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1091439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5B70E54-E4A4-4710-969C-D1C5D8E002EE}" type="slidenum">
              <a:rPr kumimoji="0" lang="en-GB"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236874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5B70E54-E4A4-4710-969C-D1C5D8E002EE}" type="slidenum">
              <a:rPr kumimoji="0" lang="en-GB"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rial" charset="0"/>
              <a:ea typeface="+mn-ea"/>
              <a:cs typeface="Arial" charset="0"/>
            </a:endParaRPr>
          </a:p>
        </p:txBody>
      </p:sp>
    </p:spTree>
    <p:extLst>
      <p:ext uri="{BB962C8B-B14F-4D97-AF65-F5344CB8AC3E}">
        <p14:creationId xmlns:p14="http://schemas.microsoft.com/office/powerpoint/2010/main" val="212392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spTree>
    <p:extLst>
      <p:ext uri="{BB962C8B-B14F-4D97-AF65-F5344CB8AC3E}">
        <p14:creationId xmlns:p14="http://schemas.microsoft.com/office/powerpoint/2010/main" val="4222588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extLst>
      <p:ext uri="{BB962C8B-B14F-4D97-AF65-F5344CB8AC3E}">
        <p14:creationId xmlns:p14="http://schemas.microsoft.com/office/powerpoint/2010/main" val="2964618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spTree>
    <p:extLst>
      <p:ext uri="{BB962C8B-B14F-4D97-AF65-F5344CB8AC3E}">
        <p14:creationId xmlns:p14="http://schemas.microsoft.com/office/powerpoint/2010/main" val="184203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extLst>
      <p:ext uri="{BB962C8B-B14F-4D97-AF65-F5344CB8AC3E}">
        <p14:creationId xmlns:p14="http://schemas.microsoft.com/office/powerpoint/2010/main" val="1033540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spTree>
    <p:extLst>
      <p:ext uri="{BB962C8B-B14F-4D97-AF65-F5344CB8AC3E}">
        <p14:creationId xmlns:p14="http://schemas.microsoft.com/office/powerpoint/2010/main" val="3253095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extLst>
      <p:ext uri="{BB962C8B-B14F-4D97-AF65-F5344CB8AC3E}">
        <p14:creationId xmlns:p14="http://schemas.microsoft.com/office/powerpoint/2010/main" val="2768673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extLst>
      <p:ext uri="{BB962C8B-B14F-4D97-AF65-F5344CB8AC3E}">
        <p14:creationId xmlns:p14="http://schemas.microsoft.com/office/powerpoint/2010/main" val="2521606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spTree>
    <p:extLst>
      <p:ext uri="{BB962C8B-B14F-4D97-AF65-F5344CB8AC3E}">
        <p14:creationId xmlns:p14="http://schemas.microsoft.com/office/powerpoint/2010/main" val="2497897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extLst>
      <p:ext uri="{BB962C8B-B14F-4D97-AF65-F5344CB8AC3E}">
        <p14:creationId xmlns:p14="http://schemas.microsoft.com/office/powerpoint/2010/main" val="2971999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2691123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2736999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36032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4204526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1548413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3183662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extLst>
      <p:ext uri="{BB962C8B-B14F-4D97-AF65-F5344CB8AC3E}">
        <p14:creationId xmlns:p14="http://schemas.microsoft.com/office/powerpoint/2010/main" val="4001484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extLst>
      <p:ext uri="{BB962C8B-B14F-4D97-AF65-F5344CB8AC3E}">
        <p14:creationId xmlns:p14="http://schemas.microsoft.com/office/powerpoint/2010/main" val="1868082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defRPr/>
            </a:pPr>
            <a:fld id="{312DE9C0-70C4-4DFA-BFFA-F9D0D35A2755}" type="slidenum">
              <a:rPr lang="en-GB" smtClean="0"/>
              <a:pPr>
                <a:defRPr/>
              </a:pPr>
              <a:t>‹#›</a:t>
            </a:fld>
            <a:endParaRPr lang="en-GB"/>
          </a:p>
        </p:txBody>
      </p:sp>
    </p:spTree>
    <p:extLst>
      <p:ext uri="{BB962C8B-B14F-4D97-AF65-F5344CB8AC3E}">
        <p14:creationId xmlns:p14="http://schemas.microsoft.com/office/powerpoint/2010/main" val="26427312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a:t>
            </a:r>
            <a:endParaRPr lang="en-GB" dirty="0"/>
          </a:p>
        </p:txBody>
      </p:sp>
      <p:sp>
        <p:nvSpPr>
          <p:cNvPr id="3" name="Text Placeholder 2"/>
          <p:cNvSpPr>
            <a:spLocks noGrp="1"/>
          </p:cNvSpPr>
          <p:nvPr>
            <p:ph type="body" idx="1"/>
          </p:nvPr>
        </p:nvSpPr>
        <p:spPr/>
        <p:txBody>
          <a:bodyPr/>
          <a:lstStyle/>
          <a:p>
            <a:endParaRPr lang="en-GB"/>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7467" y="471955"/>
            <a:ext cx="3253089" cy="46079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342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of History</a:t>
            </a:r>
            <a:endParaRPr lang="en-GB" dirty="0"/>
          </a:p>
        </p:txBody>
      </p:sp>
      <p:sp>
        <p:nvSpPr>
          <p:cNvPr id="3" name="Content Placeholder 2"/>
          <p:cNvSpPr>
            <a:spLocks noGrp="1"/>
          </p:cNvSpPr>
          <p:nvPr>
            <p:ph idx="1"/>
          </p:nvPr>
        </p:nvSpPr>
        <p:spPr/>
        <p:txBody>
          <a:bodyPr/>
          <a:lstStyle/>
          <a:p>
            <a:r>
              <a:rPr lang="en-GB" dirty="0" smtClean="0"/>
              <a:t>Homer as history?</a:t>
            </a:r>
          </a:p>
          <a:p>
            <a:r>
              <a:rPr lang="en-GB" dirty="0" smtClean="0"/>
              <a:t>Lyric poems</a:t>
            </a:r>
          </a:p>
          <a:p>
            <a:pPr lvl="1"/>
            <a:r>
              <a:rPr lang="en-GB" dirty="0" smtClean="0"/>
              <a:t>could record recent events, e.g. </a:t>
            </a:r>
            <a:r>
              <a:rPr lang="en-GB" dirty="0" err="1" smtClean="0"/>
              <a:t>Simonides</a:t>
            </a:r>
            <a:r>
              <a:rPr lang="en-GB" dirty="0" smtClean="0"/>
              <a:t> recorded the Battle of </a:t>
            </a:r>
            <a:r>
              <a:rPr lang="en-GB" dirty="0" err="1" smtClean="0"/>
              <a:t>Platea</a:t>
            </a:r>
            <a:endParaRPr lang="en-GB" dirty="0" smtClean="0"/>
          </a:p>
          <a:p>
            <a:pPr lvl="1"/>
            <a:r>
              <a:rPr lang="en-GB" dirty="0" smtClean="0"/>
              <a:t>not a huge step from praising victories at games</a:t>
            </a:r>
          </a:p>
          <a:p>
            <a:r>
              <a:rPr lang="en-GB" dirty="0" smtClean="0"/>
              <a:t>Development of prose</a:t>
            </a:r>
          </a:p>
          <a:p>
            <a:r>
              <a:rPr lang="en-GB" dirty="0" smtClean="0"/>
              <a:t>Authors before Herodotus</a:t>
            </a:r>
          </a:p>
          <a:p>
            <a:pPr lvl="1"/>
            <a:r>
              <a:rPr lang="en-GB" dirty="0" err="1" smtClean="0"/>
              <a:t>Hecataeus</a:t>
            </a:r>
            <a:r>
              <a:rPr lang="en-GB" dirty="0"/>
              <a:t> </a:t>
            </a:r>
            <a:r>
              <a:rPr lang="en-GB" dirty="0" smtClean="0"/>
              <a:t>– early prose writer, Ionian, very influential on Herodotus and his work</a:t>
            </a:r>
            <a:endParaRPr lang="en-GB" dirty="0"/>
          </a:p>
        </p:txBody>
      </p:sp>
    </p:spTree>
    <p:extLst>
      <p:ext uri="{BB962C8B-B14F-4D97-AF65-F5344CB8AC3E}">
        <p14:creationId xmlns:p14="http://schemas.microsoft.com/office/powerpoint/2010/main" val="1730034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Herodotus </a:t>
            </a:r>
            <a:endParaRPr lang="en-GB" dirty="0"/>
          </a:p>
        </p:txBody>
      </p:sp>
      <p:sp>
        <p:nvSpPr>
          <p:cNvPr id="5" name="Content Placeholder 4"/>
          <p:cNvSpPr>
            <a:spLocks noGrp="1"/>
          </p:cNvSpPr>
          <p:nvPr>
            <p:ph sz="half" idx="1"/>
          </p:nvPr>
        </p:nvSpPr>
        <p:spPr/>
        <p:txBody>
          <a:bodyPr>
            <a:normAutofit/>
          </a:bodyPr>
          <a:lstStyle/>
          <a:p>
            <a:r>
              <a:rPr lang="en-GB" dirty="0" smtClean="0"/>
              <a:t>C485-424 BCE.</a:t>
            </a:r>
          </a:p>
          <a:p>
            <a:r>
              <a:rPr lang="en-GB" dirty="0" smtClean="0"/>
              <a:t>Wrote after the Persian Wars.</a:t>
            </a:r>
          </a:p>
          <a:p>
            <a:r>
              <a:rPr lang="en-GB" dirty="0" smtClean="0"/>
              <a:t>1</a:t>
            </a:r>
            <a:r>
              <a:rPr lang="en-GB" baseline="30000" dirty="0" smtClean="0"/>
              <a:t>st</a:t>
            </a:r>
            <a:r>
              <a:rPr lang="en-GB" dirty="0" smtClean="0"/>
              <a:t> historian = Father of History.</a:t>
            </a:r>
          </a:p>
          <a:p>
            <a:r>
              <a:rPr lang="en-GB" dirty="0" smtClean="0"/>
              <a:t>Born in </a:t>
            </a:r>
            <a:r>
              <a:rPr lang="en-GB" dirty="0" err="1" smtClean="0"/>
              <a:t>Halikarnassos</a:t>
            </a:r>
            <a:r>
              <a:rPr lang="en-GB" dirty="0" smtClean="0"/>
              <a:t>.</a:t>
            </a:r>
            <a:endParaRPr lang="en-GB" dirty="0"/>
          </a:p>
        </p:txBody>
      </p:sp>
      <p:sp>
        <p:nvSpPr>
          <p:cNvPr id="9" name="Content Placeholder 8"/>
          <p:cNvSpPr>
            <a:spLocks noGrp="1"/>
          </p:cNvSpPr>
          <p:nvPr>
            <p:ph sz="half" idx="2"/>
          </p:nvPr>
        </p:nvSpPr>
        <p:spPr>
          <a:xfrm>
            <a:off x="6172200" y="836713"/>
            <a:ext cx="4038600" cy="5518213"/>
          </a:xfrm>
        </p:spPr>
        <p:txBody>
          <a:bodyPr>
            <a:noAutofit/>
          </a:bodyPr>
          <a:lstStyle/>
          <a:p>
            <a:r>
              <a:rPr lang="en-GB" sz="2400" dirty="0" smtClean="0"/>
              <a:t>This is the display of the inquiry of Herodotus of Halicarnassus, so that things done by man </a:t>
            </a:r>
            <a:r>
              <a:rPr lang="en-GB" sz="2400" b="1" dirty="0" smtClean="0"/>
              <a:t>not be forgotten in time</a:t>
            </a:r>
            <a:r>
              <a:rPr lang="en-GB" sz="2400" dirty="0" smtClean="0"/>
              <a:t>, and that great and </a:t>
            </a:r>
            <a:r>
              <a:rPr lang="en-GB" sz="2400" dirty="0" err="1" smtClean="0"/>
              <a:t>marvelous</a:t>
            </a:r>
            <a:r>
              <a:rPr lang="en-GB" sz="2400" dirty="0" smtClean="0"/>
              <a:t> deeds, </a:t>
            </a:r>
            <a:r>
              <a:rPr lang="en-GB" sz="2400" b="1" dirty="0" smtClean="0"/>
              <a:t>some displayed by the Hellenes, some by the barbarians</a:t>
            </a:r>
            <a:r>
              <a:rPr lang="en-GB" sz="2400" dirty="0" smtClean="0"/>
              <a:t>, not lose their glory, including among others what was the cause of their waging war on each other. Herodotos 1.1</a:t>
            </a:r>
          </a:p>
          <a:p>
            <a:endParaRPr lang="en-GB" sz="2400" dirty="0"/>
          </a:p>
        </p:txBody>
      </p:sp>
    </p:spTree>
    <p:extLst>
      <p:ext uri="{BB962C8B-B14F-4D97-AF65-F5344CB8AC3E}">
        <p14:creationId xmlns:p14="http://schemas.microsoft.com/office/powerpoint/2010/main" val="4270572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 view of history</a:t>
            </a:r>
            <a:endParaRPr lang="en-GB" dirty="0"/>
          </a:p>
        </p:txBody>
      </p:sp>
      <p:sp>
        <p:nvSpPr>
          <p:cNvPr id="3" name="Content Placeholder 2"/>
          <p:cNvSpPr>
            <a:spLocks noGrp="1"/>
          </p:cNvSpPr>
          <p:nvPr>
            <p:ph sz="half" idx="1"/>
          </p:nvPr>
        </p:nvSpPr>
        <p:spPr/>
        <p:txBody>
          <a:bodyPr>
            <a:normAutofit fontScale="92500" lnSpcReduction="10000"/>
          </a:bodyPr>
          <a:lstStyle/>
          <a:p>
            <a:r>
              <a:rPr lang="en-GB" sz="3100" dirty="0"/>
              <a:t>Herodotos spends most of the books of the </a:t>
            </a:r>
            <a:r>
              <a:rPr lang="en-GB" sz="3100" i="1" dirty="0"/>
              <a:t>Histories</a:t>
            </a:r>
            <a:r>
              <a:rPr lang="en-GB" sz="3100" dirty="0"/>
              <a:t> covering not the Persian Wars per se but the events preceding them. </a:t>
            </a:r>
          </a:p>
          <a:p>
            <a:r>
              <a:rPr lang="en-GB" sz="3100" dirty="0"/>
              <a:t>The Ionian Revolt is not reached until Book 5 (of 9).</a:t>
            </a:r>
          </a:p>
          <a:p>
            <a:endParaRPr lang="en-GB" dirty="0"/>
          </a:p>
        </p:txBody>
      </p:sp>
      <p:sp>
        <p:nvSpPr>
          <p:cNvPr id="4" name="Content Placeholder 3"/>
          <p:cNvSpPr>
            <a:spLocks noGrp="1"/>
          </p:cNvSpPr>
          <p:nvPr>
            <p:ph sz="half" idx="2"/>
          </p:nvPr>
        </p:nvSpPr>
        <p:spPr>
          <a:xfrm>
            <a:off x="6445955" y="1117600"/>
            <a:ext cx="5407377" cy="5138737"/>
          </a:xfrm>
        </p:spPr>
        <p:txBody>
          <a:bodyPr>
            <a:noAutofit/>
          </a:bodyPr>
          <a:lstStyle/>
          <a:p>
            <a:r>
              <a:rPr lang="en-GB" sz="2300" dirty="0" smtClean="0"/>
              <a:t>In this way, the Persians say (and not as the Greeks), was how Io came to Egypt, and this, according to them, was the first wrong that was done. Next, according to their story, some Greeks (they cannot say who) landed at Tyre in Phoenicia and carried off the king's daughter </a:t>
            </a:r>
            <a:r>
              <a:rPr lang="en-GB" sz="2300" dirty="0" err="1" smtClean="0"/>
              <a:t>Europa</a:t>
            </a:r>
            <a:r>
              <a:rPr lang="en-GB" sz="2300" dirty="0" smtClean="0"/>
              <a:t>. These Greeks must, I suppose, have been Cretans. So far, then, the account between them was balanced. But after this (they say), it was the Greeks who were guilty of the second wrong. Herodotos  1.2</a:t>
            </a:r>
            <a:endParaRPr lang="en-GB" sz="2300" dirty="0"/>
          </a:p>
        </p:txBody>
      </p:sp>
    </p:spTree>
    <p:extLst>
      <p:ext uri="{BB962C8B-B14F-4D97-AF65-F5344CB8AC3E}">
        <p14:creationId xmlns:p14="http://schemas.microsoft.com/office/powerpoint/2010/main" val="1010891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dirty="0" smtClean="0"/>
              <a:t>Sources and Witnesses</a:t>
            </a:r>
            <a:endParaRPr lang="en-GB" dirty="0"/>
          </a:p>
        </p:txBody>
      </p:sp>
      <p:sp>
        <p:nvSpPr>
          <p:cNvPr id="3" name="Content Placeholder 2"/>
          <p:cNvSpPr>
            <a:spLocks noGrp="1"/>
          </p:cNvSpPr>
          <p:nvPr>
            <p:ph sz="half" idx="1"/>
          </p:nvPr>
        </p:nvSpPr>
        <p:spPr/>
        <p:txBody>
          <a:bodyPr>
            <a:normAutofit/>
          </a:bodyPr>
          <a:lstStyle/>
          <a:p>
            <a:r>
              <a:rPr lang="en-GB" sz="2400" dirty="0" smtClean="0"/>
              <a:t>Herodotos believes in presenting all views, rather than only his own.</a:t>
            </a:r>
          </a:p>
          <a:p>
            <a:r>
              <a:rPr lang="en-GB" sz="2400" dirty="0" smtClean="0"/>
              <a:t>It is up to the reader to decide the truth, rather than up to the historian.</a:t>
            </a:r>
            <a:endParaRPr lang="en-GB" sz="2400" dirty="0"/>
          </a:p>
        </p:txBody>
      </p:sp>
      <p:sp>
        <p:nvSpPr>
          <p:cNvPr id="4" name="Content Placeholder 3"/>
          <p:cNvSpPr>
            <a:spLocks noGrp="1"/>
          </p:cNvSpPr>
          <p:nvPr>
            <p:ph sz="half" idx="2"/>
          </p:nvPr>
        </p:nvSpPr>
        <p:spPr>
          <a:xfrm>
            <a:off x="6172200" y="1124745"/>
            <a:ext cx="4038600" cy="5230181"/>
          </a:xfrm>
        </p:spPr>
        <p:txBody>
          <a:bodyPr>
            <a:noAutofit/>
          </a:bodyPr>
          <a:lstStyle/>
          <a:p>
            <a:r>
              <a:rPr lang="en-GB" sz="2000" b="1" dirty="0" smtClean="0"/>
              <a:t>As for myself, although it is my business to set down that which is told me, to believe it is none at all of my business. </a:t>
            </a:r>
            <a:r>
              <a:rPr lang="en-GB" sz="2000" dirty="0" smtClean="0"/>
              <a:t>This I ask the reader to hold true for the whole of my history, for there is another tale current, according to which it would seem that it was the </a:t>
            </a:r>
            <a:r>
              <a:rPr lang="en-GB" sz="2000" dirty="0" err="1" smtClean="0"/>
              <a:t>Argives</a:t>
            </a:r>
            <a:r>
              <a:rPr lang="en-GB" sz="2000" dirty="0" smtClean="0"/>
              <a:t> who invited the Persian into Hellas, because the war with the </a:t>
            </a:r>
            <a:r>
              <a:rPr lang="en-GB" sz="2000" dirty="0" err="1" smtClean="0"/>
              <a:t>Lacedaemonians</a:t>
            </a:r>
            <a:r>
              <a:rPr lang="en-GB" sz="2000" dirty="0" smtClean="0"/>
              <a:t> was going badly, and they would prefer anything to their present distresses. Herodotos 7.152</a:t>
            </a:r>
            <a:endParaRPr lang="en-GB" sz="2000" dirty="0"/>
          </a:p>
        </p:txBody>
      </p:sp>
    </p:spTree>
    <p:extLst>
      <p:ext uri="{BB962C8B-B14F-4D97-AF65-F5344CB8AC3E}">
        <p14:creationId xmlns:p14="http://schemas.microsoft.com/office/powerpoint/2010/main" val="4051580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lstStyle/>
          <a:p>
            <a:r>
              <a:rPr lang="en-GB" dirty="0" smtClean="0"/>
              <a:t>Gods, heroes and credibility</a:t>
            </a:r>
            <a:endParaRPr lang="en-GB" dirty="0"/>
          </a:p>
        </p:txBody>
      </p:sp>
      <p:sp>
        <p:nvSpPr>
          <p:cNvPr id="3" name="Content Placeholder 2"/>
          <p:cNvSpPr>
            <a:spLocks noGrp="1"/>
          </p:cNvSpPr>
          <p:nvPr>
            <p:ph sz="half" idx="1"/>
          </p:nvPr>
        </p:nvSpPr>
        <p:spPr>
          <a:xfrm>
            <a:off x="1095022" y="1920085"/>
            <a:ext cx="3560818" cy="4434840"/>
          </a:xfrm>
        </p:spPr>
        <p:txBody>
          <a:bodyPr>
            <a:normAutofit fontScale="92500" lnSpcReduction="10000"/>
          </a:bodyPr>
          <a:lstStyle/>
          <a:p>
            <a:r>
              <a:rPr lang="en-GB" sz="2400" dirty="0" smtClean="0"/>
              <a:t>Often Herodotos will include in his </a:t>
            </a:r>
            <a:r>
              <a:rPr lang="en-GB" sz="2400" i="1" dirty="0" smtClean="0"/>
              <a:t>Histories</a:t>
            </a:r>
            <a:r>
              <a:rPr lang="en-GB" sz="2400" dirty="0" smtClean="0"/>
              <a:t> tales that we would consider fantastic or supernatural.</a:t>
            </a:r>
            <a:endParaRPr lang="en-GB" sz="2400" dirty="0"/>
          </a:p>
        </p:txBody>
      </p:sp>
      <p:sp>
        <p:nvSpPr>
          <p:cNvPr id="4" name="Content Placeholder 3"/>
          <p:cNvSpPr>
            <a:spLocks noGrp="1"/>
          </p:cNvSpPr>
          <p:nvPr>
            <p:ph sz="half" idx="2"/>
          </p:nvPr>
        </p:nvSpPr>
        <p:spPr>
          <a:xfrm>
            <a:off x="4583832" y="1124745"/>
            <a:ext cx="5626968" cy="5230181"/>
          </a:xfrm>
        </p:spPr>
        <p:txBody>
          <a:bodyPr>
            <a:normAutofit fontScale="92500" lnSpcReduction="10000"/>
          </a:bodyPr>
          <a:lstStyle/>
          <a:p>
            <a:r>
              <a:rPr lang="en-GB" dirty="0" smtClean="0"/>
              <a:t>Now when the barbarians drew near and could see the temple, the prophet, whose name was </a:t>
            </a:r>
            <a:r>
              <a:rPr lang="en-GB" dirty="0" err="1" smtClean="0"/>
              <a:t>Aceratus</a:t>
            </a:r>
            <a:r>
              <a:rPr lang="en-GB" dirty="0" smtClean="0"/>
              <a:t>, </a:t>
            </a:r>
            <a:r>
              <a:rPr lang="en-GB" b="1" dirty="0" smtClean="0"/>
              <a:t>saw certain sacred arms, which no man might touch without sacrilege, brought out of the chamber within and laid before the shrine</a:t>
            </a:r>
            <a:r>
              <a:rPr lang="en-GB" dirty="0" smtClean="0"/>
              <a:t>. [2] So he went to tell the </a:t>
            </a:r>
            <a:r>
              <a:rPr lang="en-GB" dirty="0" err="1" smtClean="0"/>
              <a:t>Delphians</a:t>
            </a:r>
            <a:r>
              <a:rPr lang="en-GB" dirty="0" smtClean="0"/>
              <a:t> of this miracle, but when the barbarians came with all speed near to the temple of Athena </a:t>
            </a:r>
            <a:r>
              <a:rPr lang="en-GB" dirty="0" err="1" smtClean="0"/>
              <a:t>Pronaea</a:t>
            </a:r>
            <a:r>
              <a:rPr lang="en-GB" dirty="0" smtClean="0"/>
              <a:t>, they were visited by miracles yet greater than the aforesaid. Marvellous indeed it is, that weapons of war should of their own motion appear lying outside in front of the shrine, but the visitation which followed was more wondrous than anything else ever seen. [3] </a:t>
            </a:r>
            <a:r>
              <a:rPr lang="en-GB" b="1" dirty="0" smtClean="0"/>
              <a:t>When the barbarians were near to the temple of Athena </a:t>
            </a:r>
            <a:r>
              <a:rPr lang="en-GB" b="1" dirty="0" err="1" smtClean="0"/>
              <a:t>Pronaea</a:t>
            </a:r>
            <a:r>
              <a:rPr lang="en-GB" b="1" dirty="0" smtClean="0"/>
              <a:t>, they were struck by thunderbolts from the sky, and two peaks broken off from Parnassus came rushing among them with a mighty noise and overwhelmed many of them</a:t>
            </a:r>
            <a:r>
              <a:rPr lang="en-GB" dirty="0" smtClean="0"/>
              <a:t>. In addition to this a shout and a cry of triumph were heard from the temple of Athena. Herodotos 8.37</a:t>
            </a:r>
            <a:endParaRPr lang="en-GB" dirty="0"/>
          </a:p>
        </p:txBody>
      </p:sp>
    </p:spTree>
    <p:extLst>
      <p:ext uri="{BB962C8B-B14F-4D97-AF65-F5344CB8AC3E}">
        <p14:creationId xmlns:p14="http://schemas.microsoft.com/office/powerpoint/2010/main" val="41213893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TotalTime>
  <Words>625</Words>
  <Application>Microsoft Office PowerPoint</Application>
  <PresentationFormat>Widescreen</PresentationFormat>
  <Paragraphs>31</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vt:lpstr>
      <vt:lpstr>Herodotus </vt:lpstr>
      <vt:lpstr>Development of History</vt:lpstr>
      <vt:lpstr>Herodotus </vt:lpstr>
      <vt:lpstr>Long view of history</vt:lpstr>
      <vt:lpstr>Sources and Witnesses</vt:lpstr>
      <vt:lpstr>Gods, heroes and credibility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Herodotus </dc:title>
  <dc:creator>Errietta Bissa</dc:creator>
  <cp:lastModifiedBy>Errietta Bissa</cp:lastModifiedBy>
  <cp:revision>2</cp:revision>
  <dcterms:created xsi:type="dcterms:W3CDTF">2018-11-12T11:48:38Z</dcterms:created>
  <dcterms:modified xsi:type="dcterms:W3CDTF">2018-11-12T11:58:40Z</dcterms:modified>
</cp:coreProperties>
</file>