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81" r:id="rId4"/>
    <p:sldId id="268" r:id="rId5"/>
    <p:sldId id="272" r:id="rId6"/>
    <p:sldId id="271" r:id="rId7"/>
    <p:sldId id="270" r:id="rId8"/>
    <p:sldId id="273" r:id="rId9"/>
    <p:sldId id="279" r:id="rId10"/>
    <p:sldId id="280" r:id="rId11"/>
    <p:sldId id="278" r:id="rId12"/>
    <p:sldId id="274" r:id="rId13"/>
    <p:sldId id="276" r:id="rId14"/>
    <p:sldId id="275" r:id="rId15"/>
    <p:sldId id="277" r:id="rId16"/>
    <p:sldId id="258" r:id="rId17"/>
    <p:sldId id="283" r:id="rId18"/>
    <p:sldId id="282" r:id="rId19"/>
    <p:sldId id="259" r:id="rId20"/>
    <p:sldId id="284" r:id="rId21"/>
    <p:sldId id="260" r:id="rId22"/>
    <p:sldId id="287" r:id="rId23"/>
    <p:sldId id="285" r:id="rId24"/>
    <p:sldId id="286" r:id="rId25"/>
    <p:sldId id="288" r:id="rId26"/>
    <p:sldId id="289" r:id="rId27"/>
    <p:sldId id="269" r:id="rId28"/>
    <p:sldId id="261" r:id="rId29"/>
    <p:sldId id="263" r:id="rId30"/>
    <p:sldId id="264" r:id="rId31"/>
    <p:sldId id="265" r:id="rId32"/>
    <p:sldId id="266" r:id="rId33"/>
    <p:sldId id="262" r:id="rId34"/>
    <p:sldId id="26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448B07-2C06-4CF2-8E91-F7385E71E2CB}" type="datetimeFigureOut">
              <a:rPr lang="en-US" dirty="0"/>
              <a:t>10/11/2017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4936D4-0671-4B70-A95D-BFBC9A35DA5B}" type="datetimeFigureOut">
              <a:rPr lang="en-US" dirty="0"/>
              <a:t>10/11/2017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10/11/2017</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ECECD2C-79BD-4B90-B3FA-E3B19B3FF97B}" type="datetimeFigureOut">
              <a:rPr lang="en-US" dirty="0"/>
              <a:t>10/11/2017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9E9FDB6-7A26-4DBB-9BB0-088C0534314D}" type="datetimeFigureOut">
              <a:rPr lang="en-US" dirty="0"/>
              <a:t>10/11/2017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2E7C72F-E0F0-449A-A903-6D7865ED3EFA}" type="datetimeFigureOut">
              <a:rPr lang="en-US" dirty="0"/>
              <a:t>10/11/2017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10/11/2017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10/11/2017</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10/11/2017</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1069D4-B020-4602-B87C-B094679675DF}" type="datetimeFigureOut">
              <a:rPr lang="en-US" dirty="0"/>
              <a:t>10/11/2017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6C11EA-3D59-4DFE-9385-0A032B3191AF}" type="datetimeFigureOut">
              <a:rPr lang="en-US" dirty="0"/>
              <a:t>10/11/2017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10/11/2017</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84653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Plagiarism </a:t>
            </a:r>
            <a:endParaRPr lang="en-GB" sz="7200" dirty="0"/>
          </a:p>
        </p:txBody>
      </p:sp>
      <p:sp>
        <p:nvSpPr>
          <p:cNvPr id="3" name="Content Placeholder 2"/>
          <p:cNvSpPr>
            <a:spLocks noGrp="1"/>
          </p:cNvSpPr>
          <p:nvPr>
            <p:ph idx="1"/>
          </p:nvPr>
        </p:nvSpPr>
        <p:spPr/>
        <p:txBody>
          <a:bodyPr>
            <a:normAutofit/>
          </a:bodyPr>
          <a:lstStyle/>
          <a:p>
            <a:r>
              <a:rPr lang="en-GB" sz="4800" dirty="0" smtClean="0"/>
              <a:t>What is it?</a:t>
            </a:r>
          </a:p>
          <a:p>
            <a:r>
              <a:rPr lang="en-GB" sz="4800" dirty="0" smtClean="0"/>
              <a:t>How do you avoid it?</a:t>
            </a:r>
            <a:endParaRPr lang="en-GB" sz="4800" dirty="0"/>
          </a:p>
        </p:txBody>
      </p:sp>
    </p:spTree>
    <p:extLst>
      <p:ext uri="{BB962C8B-B14F-4D97-AF65-F5344CB8AC3E}">
        <p14:creationId xmlns:p14="http://schemas.microsoft.com/office/powerpoint/2010/main" val="15195376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Plagiarism has been defined as</a:t>
            </a:r>
          </a:p>
          <a:p>
            <a:r>
              <a:rPr lang="en-GB" dirty="0"/>
              <a:t>… passing off, or attempting to pass off, another’s work as your own. It includes copying the words, ideas, images or research results of another without acknowledgement, whether those words etc. are published or unpublished. It is plagiarism, for example, to copy the work of another student, of a member of staff or a published article without crediting the author. Persons who allow their work to be plagiarised are also guilty. Plagiarism is also submitting work for an assignment that has previously been submitted to the University in any form without acknowledging that this is the case … this is self-plagiarism.  (University of Wales Trinity Saint David, 2016, p. 16)</a:t>
            </a:r>
          </a:p>
          <a:p>
            <a:endParaRPr lang="en-GB" dirty="0"/>
          </a:p>
        </p:txBody>
      </p:sp>
    </p:spTree>
    <p:extLst>
      <p:ext uri="{BB962C8B-B14F-4D97-AF65-F5344CB8AC3E}">
        <p14:creationId xmlns:p14="http://schemas.microsoft.com/office/powerpoint/2010/main" val="28598473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University wide Referencing Policy</a:t>
            </a:r>
            <a:endParaRPr lang="en-GB" dirty="0"/>
          </a:p>
        </p:txBody>
      </p:sp>
      <p:sp>
        <p:nvSpPr>
          <p:cNvPr id="3" name="Content Placeholder 2"/>
          <p:cNvSpPr>
            <a:spLocks noGrp="1"/>
          </p:cNvSpPr>
          <p:nvPr>
            <p:ph idx="1"/>
          </p:nvPr>
        </p:nvSpPr>
        <p:spPr/>
        <p:txBody>
          <a:bodyPr>
            <a:normAutofit/>
          </a:bodyPr>
          <a:lstStyle/>
          <a:p>
            <a:r>
              <a:rPr lang="en-GB" sz="5400" dirty="0" smtClean="0"/>
              <a:t>Harvard</a:t>
            </a:r>
          </a:p>
          <a:p>
            <a:r>
              <a:rPr lang="en-GB" sz="5400" dirty="0" smtClean="0"/>
              <a:t>New policy document available on </a:t>
            </a:r>
            <a:r>
              <a:rPr lang="en-GB" sz="5400" dirty="0" smtClean="0"/>
              <a:t>Moodle</a:t>
            </a:r>
          </a:p>
          <a:p>
            <a:endParaRPr lang="en-GB" sz="6600" dirty="0"/>
          </a:p>
        </p:txBody>
      </p:sp>
    </p:spTree>
    <p:extLst>
      <p:ext uri="{BB962C8B-B14F-4D97-AF65-F5344CB8AC3E}">
        <p14:creationId xmlns:p14="http://schemas.microsoft.com/office/powerpoint/2010/main" val="13197387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sz="6000" dirty="0"/>
              <a:t>The following guidance is taken directly from this document</a:t>
            </a:r>
          </a:p>
          <a:p>
            <a:endParaRPr lang="en-GB" dirty="0"/>
          </a:p>
        </p:txBody>
      </p:sp>
    </p:spTree>
    <p:extLst>
      <p:ext uri="{BB962C8B-B14F-4D97-AF65-F5344CB8AC3E}">
        <p14:creationId xmlns:p14="http://schemas.microsoft.com/office/powerpoint/2010/main" val="13991831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tips do you have before I begin referencing?</a:t>
            </a:r>
          </a:p>
        </p:txBody>
      </p:sp>
      <p:sp>
        <p:nvSpPr>
          <p:cNvPr id="3" name="Content Placeholder 2"/>
          <p:cNvSpPr>
            <a:spLocks noGrp="1"/>
          </p:cNvSpPr>
          <p:nvPr>
            <p:ph idx="1"/>
          </p:nvPr>
        </p:nvSpPr>
        <p:spPr/>
        <p:txBody>
          <a:bodyPr/>
          <a:lstStyle/>
          <a:p>
            <a:r>
              <a:rPr lang="en-GB" sz="2800" dirty="0" smtClean="0"/>
              <a:t> </a:t>
            </a:r>
            <a:r>
              <a:rPr lang="en-GB" sz="2800" dirty="0"/>
              <a:t>Make sure that you know which referencing style your School recommends before you begin.</a:t>
            </a:r>
          </a:p>
          <a:p>
            <a:r>
              <a:rPr lang="en-GB" sz="2800" dirty="0" smtClean="0"/>
              <a:t>Keep </a:t>
            </a:r>
            <a:r>
              <a:rPr lang="en-GB" sz="2800" dirty="0"/>
              <a:t>a record of the sources you read as you go along.</a:t>
            </a:r>
          </a:p>
          <a:p>
            <a:r>
              <a:rPr lang="en-GB" sz="2800" dirty="0" smtClean="0"/>
              <a:t> </a:t>
            </a:r>
            <a:r>
              <a:rPr lang="en-GB" sz="2800" dirty="0"/>
              <a:t>Be consistent in the records you keep and in the way you apply the Harvard style of referencing.</a:t>
            </a:r>
          </a:p>
          <a:p>
            <a:r>
              <a:rPr lang="en-GB" sz="2800" dirty="0" smtClean="0"/>
              <a:t> </a:t>
            </a:r>
            <a:r>
              <a:rPr lang="en-GB" sz="2800" dirty="0"/>
              <a:t>Give yourself enough time to check your work.</a:t>
            </a:r>
          </a:p>
          <a:p>
            <a:r>
              <a:rPr lang="en-GB" sz="2800" dirty="0" smtClean="0"/>
              <a:t> </a:t>
            </a:r>
            <a:r>
              <a:rPr lang="en-GB" sz="2800" dirty="0"/>
              <a:t>If in doubt, seek clarification or ask for help.</a:t>
            </a:r>
          </a:p>
          <a:p>
            <a:endParaRPr lang="en-GB" dirty="0"/>
          </a:p>
        </p:txBody>
      </p:sp>
    </p:spTree>
    <p:extLst>
      <p:ext uri="{BB962C8B-B14F-4D97-AF65-F5344CB8AC3E}">
        <p14:creationId xmlns:p14="http://schemas.microsoft.com/office/powerpoint/2010/main" val="6862499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Why do we reference?</a:t>
            </a:r>
            <a:endParaRPr lang="en-GB" sz="6000" dirty="0"/>
          </a:p>
        </p:txBody>
      </p:sp>
      <p:sp>
        <p:nvSpPr>
          <p:cNvPr id="3" name="Content Placeholder 2"/>
          <p:cNvSpPr>
            <a:spLocks noGrp="1"/>
          </p:cNvSpPr>
          <p:nvPr>
            <p:ph idx="1"/>
          </p:nvPr>
        </p:nvSpPr>
        <p:spPr/>
        <p:txBody>
          <a:bodyPr/>
          <a:lstStyle/>
          <a:p>
            <a:r>
              <a:rPr lang="en-GB" sz="2800" dirty="0" smtClean="0"/>
              <a:t>It </a:t>
            </a:r>
            <a:r>
              <a:rPr lang="en-GB" sz="2800" dirty="0"/>
              <a:t>will demonstrate the breadth of research you have undertaken.</a:t>
            </a:r>
          </a:p>
          <a:p>
            <a:r>
              <a:rPr lang="en-GB" sz="2800" dirty="0" smtClean="0"/>
              <a:t>It </a:t>
            </a:r>
            <a:r>
              <a:rPr lang="en-GB" sz="2800" dirty="0"/>
              <a:t>will add academic credibility to your arguments.</a:t>
            </a:r>
          </a:p>
          <a:p>
            <a:r>
              <a:rPr lang="en-GB" sz="2800" dirty="0" smtClean="0"/>
              <a:t> </a:t>
            </a:r>
            <a:r>
              <a:rPr lang="en-GB" sz="2800" dirty="0"/>
              <a:t>It will enable readers to find the sources you have used in your work.</a:t>
            </a:r>
          </a:p>
          <a:p>
            <a:r>
              <a:rPr lang="en-GB" sz="2800" dirty="0" smtClean="0"/>
              <a:t> </a:t>
            </a:r>
            <a:r>
              <a:rPr lang="en-GB" sz="2800" dirty="0"/>
              <a:t>It will acknowledge the work of others and avoid plagiarism.</a:t>
            </a:r>
          </a:p>
          <a:p>
            <a:endParaRPr lang="en-GB" dirty="0"/>
          </a:p>
        </p:txBody>
      </p:sp>
    </p:spTree>
    <p:extLst>
      <p:ext uri="{BB962C8B-B14F-4D97-AF65-F5344CB8AC3E}">
        <p14:creationId xmlns:p14="http://schemas.microsoft.com/office/powerpoint/2010/main" val="25686913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Quotations</a:t>
            </a:r>
          </a:p>
        </p:txBody>
      </p:sp>
      <p:sp>
        <p:nvSpPr>
          <p:cNvPr id="3" name="Content Placeholder 2"/>
          <p:cNvSpPr>
            <a:spLocks noGrp="1"/>
          </p:cNvSpPr>
          <p:nvPr>
            <p:ph idx="1"/>
          </p:nvPr>
        </p:nvSpPr>
        <p:spPr/>
        <p:txBody>
          <a:bodyPr>
            <a:normAutofit/>
          </a:bodyPr>
          <a:lstStyle/>
          <a:p>
            <a:r>
              <a:rPr lang="en-GB" sz="4400" dirty="0"/>
              <a:t>Direct quotations should be used sparingly and only when they are relevant to the argument you are making in your work.</a:t>
            </a:r>
          </a:p>
        </p:txBody>
      </p:sp>
    </p:spTree>
    <p:extLst>
      <p:ext uri="{BB962C8B-B14F-4D97-AF65-F5344CB8AC3E}">
        <p14:creationId xmlns:p14="http://schemas.microsoft.com/office/powerpoint/2010/main" val="9276167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 quotation – more than 30 words or 2 lines</a:t>
            </a:r>
          </a:p>
        </p:txBody>
      </p:sp>
      <p:pic>
        <p:nvPicPr>
          <p:cNvPr id="8" name="Content Placeholder 7"/>
          <p:cNvPicPr>
            <a:picLocks noGrp="1" noChangeAspect="1"/>
          </p:cNvPicPr>
          <p:nvPr>
            <p:ph idx="1"/>
          </p:nvPr>
        </p:nvPicPr>
        <p:blipFill>
          <a:blip r:embed="rId2"/>
          <a:stretch>
            <a:fillRect/>
          </a:stretch>
        </p:blipFill>
        <p:spPr>
          <a:xfrm>
            <a:off x="1069848" y="2401843"/>
            <a:ext cx="5733193" cy="1841846"/>
          </a:xfrm>
          <a:prstGeom prst="rect">
            <a:avLst/>
          </a:prstGeom>
        </p:spPr>
      </p:pic>
    </p:spTree>
    <p:extLst>
      <p:ext uri="{BB962C8B-B14F-4D97-AF65-F5344CB8AC3E}">
        <p14:creationId xmlns:p14="http://schemas.microsoft.com/office/powerpoint/2010/main" val="39850189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214307" y="2335235"/>
            <a:ext cx="5733193" cy="3540251"/>
          </a:xfrm>
          <a:prstGeom prst="rect">
            <a:avLst/>
          </a:prstGeom>
        </p:spPr>
      </p:pic>
    </p:spTree>
    <p:extLst>
      <p:ext uri="{BB962C8B-B14F-4D97-AF65-F5344CB8AC3E}">
        <p14:creationId xmlns:p14="http://schemas.microsoft.com/office/powerpoint/2010/main" val="11083069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quotation – up to 30 words or 2 lines</a:t>
            </a:r>
          </a:p>
        </p:txBody>
      </p:sp>
      <p:pic>
        <p:nvPicPr>
          <p:cNvPr id="4" name="Content Placeholder 3"/>
          <p:cNvPicPr>
            <a:picLocks noGrp="1" noChangeAspect="1"/>
          </p:cNvPicPr>
          <p:nvPr>
            <p:ph idx="1"/>
          </p:nvPr>
        </p:nvPicPr>
        <p:blipFill>
          <a:blip r:embed="rId2"/>
          <a:stretch>
            <a:fillRect/>
          </a:stretch>
        </p:blipFill>
        <p:spPr>
          <a:xfrm>
            <a:off x="1069848" y="2430680"/>
            <a:ext cx="5733193" cy="2855090"/>
          </a:xfrm>
          <a:prstGeom prst="rect">
            <a:avLst/>
          </a:prstGeom>
        </p:spPr>
      </p:pic>
    </p:spTree>
    <p:extLst>
      <p:ext uri="{BB962C8B-B14F-4D97-AF65-F5344CB8AC3E}">
        <p14:creationId xmlns:p14="http://schemas.microsoft.com/office/powerpoint/2010/main" val="36490365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Paraphrasing</a:t>
            </a:r>
            <a:r>
              <a:rPr lang="en-GB" dirty="0"/>
              <a:t> </a:t>
            </a:r>
          </a:p>
        </p:txBody>
      </p:sp>
      <p:sp>
        <p:nvSpPr>
          <p:cNvPr id="3" name="Content Placeholder 2"/>
          <p:cNvSpPr>
            <a:spLocks noGrp="1"/>
          </p:cNvSpPr>
          <p:nvPr>
            <p:ph idx="1"/>
          </p:nvPr>
        </p:nvSpPr>
        <p:spPr/>
        <p:txBody>
          <a:bodyPr>
            <a:normAutofit/>
          </a:bodyPr>
          <a:lstStyle/>
          <a:p>
            <a:r>
              <a:rPr lang="en-GB" sz="4800" dirty="0"/>
              <a:t>Paraphrasing is when you take some-one else’s idea and put it into your own words. </a:t>
            </a:r>
          </a:p>
        </p:txBody>
      </p:sp>
    </p:spTree>
    <p:extLst>
      <p:ext uri="{BB962C8B-B14F-4D97-AF65-F5344CB8AC3E}">
        <p14:creationId xmlns:p14="http://schemas.microsoft.com/office/powerpoint/2010/main" val="38821184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346114" y="2320893"/>
            <a:ext cx="5733193" cy="3552459"/>
          </a:xfrm>
          <a:prstGeom prst="rect">
            <a:avLst/>
          </a:prstGeom>
        </p:spPr>
      </p:pic>
    </p:spTree>
    <p:extLst>
      <p:ext uri="{BB962C8B-B14F-4D97-AF65-F5344CB8AC3E}">
        <p14:creationId xmlns:p14="http://schemas.microsoft.com/office/powerpoint/2010/main" val="18145435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Summarising</a:t>
            </a:r>
            <a:r>
              <a:rPr lang="en-GB" dirty="0"/>
              <a:t> </a:t>
            </a:r>
          </a:p>
        </p:txBody>
      </p:sp>
      <p:sp>
        <p:nvSpPr>
          <p:cNvPr id="3" name="Content Placeholder 2"/>
          <p:cNvSpPr>
            <a:spLocks noGrp="1"/>
          </p:cNvSpPr>
          <p:nvPr>
            <p:ph idx="1"/>
          </p:nvPr>
        </p:nvSpPr>
        <p:spPr/>
        <p:txBody>
          <a:bodyPr>
            <a:normAutofit/>
          </a:bodyPr>
          <a:lstStyle/>
          <a:p>
            <a:r>
              <a:rPr lang="en-GB" sz="3600" dirty="0"/>
              <a:t>Summarising is when you provide a brief overview of some-one else’s idea. A summary does not include as much detail as a paraphrased text (Pears and Shields, 2016, p.11).</a:t>
            </a:r>
          </a:p>
        </p:txBody>
      </p:sp>
    </p:spTree>
    <p:extLst>
      <p:ext uri="{BB962C8B-B14F-4D97-AF65-F5344CB8AC3E}">
        <p14:creationId xmlns:p14="http://schemas.microsoft.com/office/powerpoint/2010/main" val="157637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069848" y="2214028"/>
            <a:ext cx="5733193" cy="3041259"/>
          </a:xfrm>
          <a:prstGeom prst="rect">
            <a:avLst/>
          </a:prstGeom>
        </p:spPr>
      </p:pic>
    </p:spTree>
    <p:extLst>
      <p:ext uri="{BB962C8B-B14F-4D97-AF65-F5344CB8AC3E}">
        <p14:creationId xmlns:p14="http://schemas.microsoft.com/office/powerpoint/2010/main" val="1033507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a:t>
            </a:r>
            <a:endParaRPr lang="en-GB" dirty="0"/>
          </a:p>
        </p:txBody>
      </p:sp>
      <p:pic>
        <p:nvPicPr>
          <p:cNvPr id="4" name="Content Placeholder 3"/>
          <p:cNvPicPr>
            <a:picLocks noGrp="1" noChangeAspect="1"/>
          </p:cNvPicPr>
          <p:nvPr>
            <p:ph idx="1"/>
          </p:nvPr>
        </p:nvPicPr>
        <p:blipFill>
          <a:blip r:embed="rId2"/>
          <a:stretch>
            <a:fillRect/>
          </a:stretch>
        </p:blipFill>
        <p:spPr>
          <a:xfrm>
            <a:off x="1069848" y="2093976"/>
            <a:ext cx="5733193" cy="1614477"/>
          </a:xfrm>
          <a:prstGeom prst="rect">
            <a:avLst/>
          </a:prstGeom>
        </p:spPr>
      </p:pic>
    </p:spTree>
    <p:extLst>
      <p:ext uri="{BB962C8B-B14F-4D97-AF65-F5344CB8AC3E}">
        <p14:creationId xmlns:p14="http://schemas.microsoft.com/office/powerpoint/2010/main" val="5085670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variations for books</a:t>
            </a:r>
            <a:endParaRPr lang="en-GB" dirty="0"/>
          </a:p>
        </p:txBody>
      </p:sp>
      <p:sp>
        <p:nvSpPr>
          <p:cNvPr id="3" name="Content Placeholder 2"/>
          <p:cNvSpPr>
            <a:spLocks noGrp="1"/>
          </p:cNvSpPr>
          <p:nvPr>
            <p:ph idx="1"/>
          </p:nvPr>
        </p:nvSpPr>
        <p:spPr/>
        <p:txBody>
          <a:bodyPr>
            <a:normAutofit/>
          </a:bodyPr>
          <a:lstStyle/>
          <a:p>
            <a:r>
              <a:rPr lang="en-GB" sz="3600" dirty="0" smtClean="0"/>
              <a:t>Number of authors</a:t>
            </a:r>
          </a:p>
          <a:p>
            <a:r>
              <a:rPr lang="en-GB" sz="3600" dirty="0" smtClean="0"/>
              <a:t>Edited book</a:t>
            </a:r>
          </a:p>
          <a:p>
            <a:r>
              <a:rPr lang="en-GB" sz="3600" dirty="0" smtClean="0"/>
              <a:t>Book without an editor or author</a:t>
            </a:r>
          </a:p>
          <a:p>
            <a:r>
              <a:rPr lang="en-GB" sz="3600" dirty="0" smtClean="0"/>
              <a:t>Always check the guidance available or check with staff if in doubt.</a:t>
            </a:r>
            <a:endParaRPr lang="en-GB" sz="3600" dirty="0"/>
          </a:p>
        </p:txBody>
      </p:sp>
    </p:spTree>
    <p:extLst>
      <p:ext uri="{BB962C8B-B14F-4D97-AF65-F5344CB8AC3E}">
        <p14:creationId xmlns:p14="http://schemas.microsoft.com/office/powerpoint/2010/main" val="39925705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E-Book</a:t>
            </a:r>
            <a:endParaRPr lang="en-GB" dirty="0"/>
          </a:p>
        </p:txBody>
      </p:sp>
      <p:pic>
        <p:nvPicPr>
          <p:cNvPr id="4" name="Content Placeholder 3"/>
          <p:cNvPicPr>
            <a:picLocks noGrp="1" noChangeAspect="1"/>
          </p:cNvPicPr>
          <p:nvPr>
            <p:ph idx="1"/>
          </p:nvPr>
        </p:nvPicPr>
        <p:blipFill>
          <a:blip r:embed="rId2"/>
          <a:stretch>
            <a:fillRect/>
          </a:stretch>
        </p:blipFill>
        <p:spPr>
          <a:xfrm>
            <a:off x="1156643" y="2242235"/>
            <a:ext cx="5733193" cy="3149603"/>
          </a:xfrm>
          <a:prstGeom prst="rect">
            <a:avLst/>
          </a:prstGeom>
        </p:spPr>
      </p:pic>
    </p:spTree>
    <p:extLst>
      <p:ext uri="{BB962C8B-B14F-4D97-AF65-F5344CB8AC3E}">
        <p14:creationId xmlns:p14="http://schemas.microsoft.com/office/powerpoint/2010/main" val="22109651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a:t>
            </a:r>
            <a:endParaRPr lang="en-GB" dirty="0"/>
          </a:p>
        </p:txBody>
      </p:sp>
      <p:pic>
        <p:nvPicPr>
          <p:cNvPr id="4" name="Content Placeholder 3"/>
          <p:cNvPicPr>
            <a:picLocks noGrp="1" noChangeAspect="1"/>
          </p:cNvPicPr>
          <p:nvPr>
            <p:ph idx="1"/>
          </p:nvPr>
        </p:nvPicPr>
        <p:blipFill>
          <a:blip r:embed="rId2"/>
          <a:stretch>
            <a:fillRect/>
          </a:stretch>
        </p:blipFill>
        <p:spPr>
          <a:xfrm>
            <a:off x="1173118" y="2093976"/>
            <a:ext cx="5733193" cy="1956294"/>
          </a:xfrm>
          <a:prstGeom prst="rect">
            <a:avLst/>
          </a:prstGeom>
        </p:spPr>
      </p:pic>
    </p:spTree>
    <p:extLst>
      <p:ext uri="{BB962C8B-B14F-4D97-AF65-F5344CB8AC3E}">
        <p14:creationId xmlns:p14="http://schemas.microsoft.com/office/powerpoint/2010/main" val="18566344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E-Journal</a:t>
            </a:r>
            <a:endParaRPr lang="en-GB" dirty="0"/>
          </a:p>
        </p:txBody>
      </p:sp>
      <p:pic>
        <p:nvPicPr>
          <p:cNvPr id="4" name="Content Placeholder 3"/>
          <p:cNvPicPr>
            <a:picLocks noGrp="1" noChangeAspect="1"/>
          </p:cNvPicPr>
          <p:nvPr>
            <p:ph idx="1"/>
          </p:nvPr>
        </p:nvPicPr>
        <p:blipFill>
          <a:blip r:embed="rId2"/>
          <a:stretch>
            <a:fillRect/>
          </a:stretch>
        </p:blipFill>
        <p:spPr>
          <a:xfrm>
            <a:off x="1008362" y="2556716"/>
            <a:ext cx="5733193" cy="1614477"/>
          </a:xfrm>
          <a:prstGeom prst="rect">
            <a:avLst/>
          </a:prstGeom>
        </p:spPr>
      </p:pic>
    </p:spTree>
    <p:extLst>
      <p:ext uri="{BB962C8B-B14F-4D97-AF65-F5344CB8AC3E}">
        <p14:creationId xmlns:p14="http://schemas.microsoft.com/office/powerpoint/2010/main" val="857299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 with one author</a:t>
            </a:r>
            <a:endParaRPr lang="en-GB" dirty="0"/>
          </a:p>
        </p:txBody>
      </p:sp>
      <p:pic>
        <p:nvPicPr>
          <p:cNvPr id="4" name="Content Placeholder 3"/>
          <p:cNvPicPr>
            <a:picLocks noGrp="1" noChangeAspect="1"/>
          </p:cNvPicPr>
          <p:nvPr>
            <p:ph idx="1"/>
          </p:nvPr>
        </p:nvPicPr>
        <p:blipFill>
          <a:blip r:embed="rId2"/>
          <a:stretch>
            <a:fillRect/>
          </a:stretch>
        </p:blipFill>
        <p:spPr>
          <a:xfrm>
            <a:off x="1140167" y="2323531"/>
            <a:ext cx="5733193" cy="1158211"/>
          </a:xfrm>
          <a:prstGeom prst="rect">
            <a:avLst/>
          </a:prstGeom>
        </p:spPr>
      </p:pic>
    </p:spTree>
    <p:extLst>
      <p:ext uri="{BB962C8B-B14F-4D97-AF65-F5344CB8AC3E}">
        <p14:creationId xmlns:p14="http://schemas.microsoft.com/office/powerpoint/2010/main" val="42344996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 with an organisation as author</a:t>
            </a:r>
            <a:endParaRPr lang="en-GB" dirty="0"/>
          </a:p>
        </p:txBody>
      </p:sp>
      <p:pic>
        <p:nvPicPr>
          <p:cNvPr id="4" name="Content Placeholder 3"/>
          <p:cNvPicPr>
            <a:picLocks noGrp="1" noChangeAspect="1"/>
          </p:cNvPicPr>
          <p:nvPr>
            <p:ph idx="1"/>
          </p:nvPr>
        </p:nvPicPr>
        <p:blipFill>
          <a:blip r:embed="rId2"/>
          <a:stretch>
            <a:fillRect/>
          </a:stretch>
        </p:blipFill>
        <p:spPr>
          <a:xfrm>
            <a:off x="1148405" y="2828351"/>
            <a:ext cx="5733193" cy="988829"/>
          </a:xfrm>
          <a:prstGeom prst="rect">
            <a:avLst/>
          </a:prstGeom>
        </p:spPr>
      </p:pic>
    </p:spTree>
    <p:extLst>
      <p:ext uri="{BB962C8B-B14F-4D97-AF65-F5344CB8AC3E}">
        <p14:creationId xmlns:p14="http://schemas.microsoft.com/office/powerpoint/2010/main" val="19051195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Blog or Vlog</a:t>
            </a:r>
            <a:endParaRPr lang="en-GB" dirty="0"/>
          </a:p>
        </p:txBody>
      </p:sp>
      <p:pic>
        <p:nvPicPr>
          <p:cNvPr id="4" name="Content Placeholder 3"/>
          <p:cNvPicPr>
            <a:picLocks noGrp="1" noChangeAspect="1"/>
          </p:cNvPicPr>
          <p:nvPr>
            <p:ph idx="1"/>
          </p:nvPr>
        </p:nvPicPr>
        <p:blipFill>
          <a:blip r:embed="rId2"/>
          <a:stretch>
            <a:fillRect/>
          </a:stretch>
        </p:blipFill>
        <p:spPr>
          <a:xfrm>
            <a:off x="1140167" y="2570666"/>
            <a:ext cx="5733193" cy="1158211"/>
          </a:xfrm>
          <a:prstGeom prst="rect">
            <a:avLst/>
          </a:prstGeom>
        </p:spPr>
      </p:pic>
    </p:spTree>
    <p:extLst>
      <p:ext uri="{BB962C8B-B14F-4D97-AF65-F5344CB8AC3E}">
        <p14:creationId xmlns:p14="http://schemas.microsoft.com/office/powerpoint/2010/main" val="23811253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 / film on a sharing website – </a:t>
            </a:r>
            <a:r>
              <a:rPr lang="en-GB" dirty="0" err="1"/>
              <a:t>eg</a:t>
            </a:r>
            <a:r>
              <a:rPr lang="en-GB" dirty="0"/>
              <a:t>. YouTube</a:t>
            </a:r>
          </a:p>
        </p:txBody>
      </p:sp>
      <p:pic>
        <p:nvPicPr>
          <p:cNvPr id="4" name="Content Placeholder 3"/>
          <p:cNvPicPr>
            <a:picLocks noGrp="1" noChangeAspect="1"/>
          </p:cNvPicPr>
          <p:nvPr>
            <p:ph idx="1"/>
          </p:nvPr>
        </p:nvPicPr>
        <p:blipFill>
          <a:blip r:embed="rId2"/>
          <a:stretch>
            <a:fillRect/>
          </a:stretch>
        </p:blipFill>
        <p:spPr>
          <a:xfrm>
            <a:off x="1069848" y="2603617"/>
            <a:ext cx="5733193" cy="1158211"/>
          </a:xfrm>
          <a:prstGeom prst="rect">
            <a:avLst/>
          </a:prstGeom>
        </p:spPr>
      </p:pic>
    </p:spTree>
    <p:extLst>
      <p:ext uri="{BB962C8B-B14F-4D97-AF65-F5344CB8AC3E}">
        <p14:creationId xmlns:p14="http://schemas.microsoft.com/office/powerpoint/2010/main" val="35902833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Facebook</a:t>
            </a:r>
            <a:endParaRPr lang="en-GB" dirty="0"/>
          </a:p>
        </p:txBody>
      </p:sp>
      <p:pic>
        <p:nvPicPr>
          <p:cNvPr id="4" name="Content Placeholder 3"/>
          <p:cNvPicPr>
            <a:picLocks noGrp="1" noChangeAspect="1"/>
          </p:cNvPicPr>
          <p:nvPr>
            <p:ph idx="1"/>
          </p:nvPr>
        </p:nvPicPr>
        <p:blipFill>
          <a:blip r:embed="rId2"/>
          <a:stretch>
            <a:fillRect/>
          </a:stretch>
        </p:blipFill>
        <p:spPr>
          <a:xfrm>
            <a:off x="1069848" y="2356160"/>
            <a:ext cx="5733193" cy="1274185"/>
          </a:xfrm>
          <a:prstGeom prst="rect">
            <a:avLst/>
          </a:prstGeom>
        </p:spPr>
      </p:pic>
    </p:spTree>
    <p:extLst>
      <p:ext uri="{BB962C8B-B14F-4D97-AF65-F5344CB8AC3E}">
        <p14:creationId xmlns:p14="http://schemas.microsoft.com/office/powerpoint/2010/main" val="42902853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do I start my Bibliography?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912025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t>Coffee Break</a:t>
            </a:r>
            <a:endParaRPr lang="en-GB" sz="7200"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2606273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smtClean="0"/>
              <a:t>SWOT Analysis</a:t>
            </a:r>
            <a:endParaRPr lang="en-GB" sz="8000"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437632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smtClean="0"/>
              <a:t>Strengths</a:t>
            </a:r>
            <a:endParaRPr lang="en-GB" sz="8000"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336661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smtClean="0"/>
              <a:t>Weaknesses</a:t>
            </a:r>
            <a:endParaRPr lang="en-GB" sz="8000"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931192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smtClean="0"/>
              <a:t>Opportunities</a:t>
            </a:r>
            <a:endParaRPr lang="en-GB" sz="8000"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641173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smtClean="0"/>
              <a:t>Threats</a:t>
            </a:r>
            <a:endParaRPr lang="en-GB" sz="8000"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5110387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Task</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08666670"/>
              </p:ext>
            </p:extLst>
          </p:nvPr>
        </p:nvGraphicFramePr>
        <p:xfrm>
          <a:off x="1685136" y="2672697"/>
          <a:ext cx="4929848" cy="1647444"/>
        </p:xfrm>
        <a:graphic>
          <a:graphicData uri="http://schemas.openxmlformats.org/drawingml/2006/table">
            <a:tbl>
              <a:tblPr firstRow="1" firstCol="1" bandRow="1">
                <a:tableStyleId>{5C22544A-7EE6-4342-B048-85BDC9FD1C3A}</a:tableStyleId>
              </a:tblPr>
              <a:tblGrid>
                <a:gridCol w="461902"/>
                <a:gridCol w="4467946"/>
              </a:tblGrid>
              <a:tr h="1627454">
                <a:tc>
                  <a:txBody>
                    <a:bodyPr/>
                    <a:lstStyle/>
                    <a:p>
                      <a:pPr eaLnBrk="0" hangingPunct="0">
                        <a:lnSpc>
                          <a:spcPct val="115000"/>
                        </a:lnSpc>
                        <a:spcBef>
                          <a:spcPts val="70"/>
                        </a:spcBef>
                        <a:spcAft>
                          <a:spcPts val="0"/>
                        </a:spcAft>
                        <a:tabLst>
                          <a:tab pos="532765" algn="l"/>
                        </a:tabLst>
                      </a:pPr>
                      <a:r>
                        <a:rPr lang="en-GB" sz="2800" spc="5" dirty="0">
                          <a:solidFill>
                            <a:schemeClr val="tx2"/>
                          </a:solidFill>
                          <a:effectLst/>
                        </a:rPr>
                        <a:t>2</a:t>
                      </a:r>
                      <a:endParaRPr lang="en-GB" sz="2800" dirty="0">
                        <a:solidFill>
                          <a:schemeClr val="tx2"/>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eaLnBrk="0" hangingPunct="0">
                        <a:lnSpc>
                          <a:spcPct val="115000"/>
                        </a:lnSpc>
                        <a:spcAft>
                          <a:spcPts val="0"/>
                        </a:spcAft>
                        <a:tabLst>
                          <a:tab pos="532765" algn="l"/>
                        </a:tabLst>
                      </a:pPr>
                      <a:r>
                        <a:rPr lang="en-GB" sz="2800" dirty="0">
                          <a:solidFill>
                            <a:schemeClr val="tx1"/>
                          </a:solidFill>
                          <a:effectLst/>
                        </a:rPr>
                        <a:t>a </a:t>
                      </a:r>
                      <a:r>
                        <a:rPr lang="en-GB" sz="2800" spc="-5" dirty="0">
                          <a:solidFill>
                            <a:schemeClr val="tx1"/>
                          </a:solidFill>
                          <a:effectLst/>
                        </a:rPr>
                        <a:t>pe</a:t>
                      </a:r>
                      <a:r>
                        <a:rPr lang="en-GB" sz="2800" dirty="0">
                          <a:solidFill>
                            <a:schemeClr val="tx1"/>
                          </a:solidFill>
                          <a:effectLst/>
                        </a:rPr>
                        <a:t>rs</a:t>
                      </a:r>
                      <a:r>
                        <a:rPr lang="en-GB" sz="2800" spc="-5" dirty="0">
                          <a:solidFill>
                            <a:schemeClr val="tx1"/>
                          </a:solidFill>
                          <a:effectLst/>
                        </a:rPr>
                        <a:t>ona</a:t>
                      </a:r>
                      <a:r>
                        <a:rPr lang="en-GB" sz="2800" dirty="0">
                          <a:solidFill>
                            <a:schemeClr val="tx1"/>
                          </a:solidFill>
                          <a:effectLst/>
                        </a:rPr>
                        <a:t>l</a:t>
                      </a:r>
                      <a:r>
                        <a:rPr lang="en-GB" sz="2800" spc="-15" dirty="0">
                          <a:solidFill>
                            <a:schemeClr val="tx1"/>
                          </a:solidFill>
                          <a:effectLst/>
                        </a:rPr>
                        <a:t> s</a:t>
                      </a:r>
                      <a:r>
                        <a:rPr lang="en-GB" sz="2800" spc="10" dirty="0">
                          <a:solidFill>
                            <a:schemeClr val="tx1"/>
                          </a:solidFill>
                          <a:effectLst/>
                        </a:rPr>
                        <a:t>k</a:t>
                      </a:r>
                      <a:r>
                        <a:rPr lang="en-GB" sz="2800" spc="-5" dirty="0">
                          <a:solidFill>
                            <a:schemeClr val="tx1"/>
                          </a:solidFill>
                          <a:effectLst/>
                        </a:rPr>
                        <a:t>ill</a:t>
                      </a:r>
                      <a:r>
                        <a:rPr lang="en-GB" sz="2800" dirty="0">
                          <a:solidFill>
                            <a:schemeClr val="tx1"/>
                          </a:solidFill>
                          <a:effectLst/>
                        </a:rPr>
                        <a:t>s</a:t>
                      </a:r>
                      <a:r>
                        <a:rPr lang="en-GB" sz="2800" spc="5" dirty="0">
                          <a:solidFill>
                            <a:schemeClr val="tx1"/>
                          </a:solidFill>
                          <a:effectLst/>
                        </a:rPr>
                        <a:t> </a:t>
                      </a:r>
                      <a:r>
                        <a:rPr lang="en-GB" sz="2800" spc="-5" dirty="0">
                          <a:solidFill>
                            <a:schemeClr val="tx1"/>
                          </a:solidFill>
                          <a:effectLst/>
                        </a:rPr>
                        <a:t>audi</a:t>
                      </a:r>
                      <a:r>
                        <a:rPr lang="en-GB" sz="2800" spc="5" dirty="0">
                          <a:solidFill>
                            <a:schemeClr val="tx1"/>
                          </a:solidFill>
                          <a:effectLst/>
                        </a:rPr>
                        <a:t>t</a:t>
                      </a:r>
                      <a:r>
                        <a:rPr lang="en-GB" sz="2800" dirty="0">
                          <a:solidFill>
                            <a:schemeClr val="tx1"/>
                          </a:solidFill>
                          <a:effectLst/>
                        </a:rPr>
                        <a:t>,</a:t>
                      </a:r>
                      <a:r>
                        <a:rPr lang="en-GB" sz="2800" spc="-5" dirty="0">
                          <a:solidFill>
                            <a:schemeClr val="tx1"/>
                          </a:solidFill>
                          <a:effectLst/>
                        </a:rPr>
                        <a:t> in</a:t>
                      </a:r>
                      <a:r>
                        <a:rPr lang="en-GB" sz="2800" dirty="0">
                          <a:solidFill>
                            <a:schemeClr val="tx1"/>
                          </a:solidFill>
                          <a:effectLst/>
                        </a:rPr>
                        <a:t>c</a:t>
                      </a:r>
                      <a:r>
                        <a:rPr lang="en-GB" sz="2800" spc="-5" dirty="0">
                          <a:solidFill>
                            <a:schemeClr val="tx1"/>
                          </a:solidFill>
                          <a:effectLst/>
                        </a:rPr>
                        <a:t>ludin</a:t>
                      </a:r>
                      <a:r>
                        <a:rPr lang="en-GB" sz="2800" dirty="0">
                          <a:solidFill>
                            <a:schemeClr val="tx1"/>
                          </a:solidFill>
                          <a:effectLst/>
                        </a:rPr>
                        <a:t>g</a:t>
                      </a:r>
                      <a:r>
                        <a:rPr lang="en-GB" sz="2800" spc="15" dirty="0">
                          <a:solidFill>
                            <a:schemeClr val="tx1"/>
                          </a:solidFill>
                          <a:effectLst/>
                        </a:rPr>
                        <a:t> </a:t>
                      </a:r>
                      <a:r>
                        <a:rPr lang="en-GB" sz="2800" spc="-15" dirty="0">
                          <a:solidFill>
                            <a:schemeClr val="tx1"/>
                          </a:solidFill>
                          <a:effectLst/>
                        </a:rPr>
                        <a:t>s</a:t>
                      </a:r>
                      <a:r>
                        <a:rPr lang="en-GB" sz="2800" spc="5" dirty="0">
                          <a:solidFill>
                            <a:schemeClr val="tx1"/>
                          </a:solidFill>
                          <a:effectLst/>
                        </a:rPr>
                        <a:t>t</a:t>
                      </a:r>
                      <a:r>
                        <a:rPr lang="en-GB" sz="2800" dirty="0">
                          <a:solidFill>
                            <a:schemeClr val="tx1"/>
                          </a:solidFill>
                          <a:effectLst/>
                        </a:rPr>
                        <a:t>r</a:t>
                      </a:r>
                      <a:r>
                        <a:rPr lang="en-GB" sz="2800" spc="-5" dirty="0">
                          <a:solidFill>
                            <a:schemeClr val="tx1"/>
                          </a:solidFill>
                          <a:effectLst/>
                        </a:rPr>
                        <a:t>e</a:t>
                      </a:r>
                      <a:r>
                        <a:rPr lang="en-GB" sz="2800" spc="-15" dirty="0">
                          <a:solidFill>
                            <a:schemeClr val="tx1"/>
                          </a:solidFill>
                          <a:effectLst/>
                        </a:rPr>
                        <a:t>n</a:t>
                      </a:r>
                      <a:r>
                        <a:rPr lang="en-GB" sz="2800" spc="-5" dirty="0">
                          <a:solidFill>
                            <a:schemeClr val="tx1"/>
                          </a:solidFill>
                          <a:effectLst/>
                        </a:rPr>
                        <a:t>g</a:t>
                      </a:r>
                      <a:r>
                        <a:rPr lang="en-GB" sz="2800" spc="5" dirty="0">
                          <a:solidFill>
                            <a:schemeClr val="tx1"/>
                          </a:solidFill>
                          <a:effectLst/>
                        </a:rPr>
                        <a:t>t</a:t>
                      </a:r>
                      <a:r>
                        <a:rPr lang="en-GB" sz="2800" spc="-5" dirty="0">
                          <a:solidFill>
                            <a:schemeClr val="tx1"/>
                          </a:solidFill>
                          <a:effectLst/>
                        </a:rPr>
                        <a:t>h</a:t>
                      </a:r>
                      <a:r>
                        <a:rPr lang="en-GB" sz="2800" dirty="0">
                          <a:solidFill>
                            <a:schemeClr val="tx1"/>
                          </a:solidFill>
                          <a:effectLst/>
                        </a:rPr>
                        <a:t>s</a:t>
                      </a:r>
                      <a:r>
                        <a:rPr lang="en-GB" sz="2800" spc="5" dirty="0">
                          <a:solidFill>
                            <a:schemeClr val="tx1"/>
                          </a:solidFill>
                          <a:effectLst/>
                        </a:rPr>
                        <a:t> </a:t>
                      </a:r>
                      <a:r>
                        <a:rPr lang="en-GB" sz="2800" spc="-15" dirty="0">
                          <a:solidFill>
                            <a:schemeClr val="tx1"/>
                          </a:solidFill>
                          <a:effectLst/>
                        </a:rPr>
                        <a:t>a</a:t>
                      </a:r>
                      <a:r>
                        <a:rPr lang="en-GB" sz="2800" spc="-5" dirty="0">
                          <a:solidFill>
                            <a:schemeClr val="tx1"/>
                          </a:solidFill>
                          <a:effectLst/>
                        </a:rPr>
                        <a:t>n</a:t>
                      </a:r>
                      <a:r>
                        <a:rPr lang="en-GB" sz="2800" dirty="0">
                          <a:solidFill>
                            <a:schemeClr val="tx1"/>
                          </a:solidFill>
                          <a:effectLst/>
                        </a:rPr>
                        <a:t>d </a:t>
                      </a:r>
                      <a:r>
                        <a:rPr lang="en-GB" sz="2800" spc="-20" dirty="0" smtClean="0">
                          <a:solidFill>
                            <a:schemeClr val="tx1"/>
                          </a:solidFill>
                          <a:effectLst/>
                        </a:rPr>
                        <a:t>w</a:t>
                      </a:r>
                      <a:r>
                        <a:rPr lang="en-GB" sz="2800" spc="-5" dirty="0" smtClean="0">
                          <a:solidFill>
                            <a:schemeClr val="tx1"/>
                          </a:solidFill>
                          <a:effectLst/>
                        </a:rPr>
                        <a:t>ea</a:t>
                      </a:r>
                      <a:r>
                        <a:rPr lang="en-GB" sz="2800" spc="10" dirty="0" smtClean="0">
                          <a:solidFill>
                            <a:schemeClr val="tx1"/>
                          </a:solidFill>
                          <a:effectLst/>
                        </a:rPr>
                        <a:t>k</a:t>
                      </a:r>
                      <a:r>
                        <a:rPr lang="en-GB" sz="2800" spc="-5" dirty="0" smtClean="0">
                          <a:solidFill>
                            <a:schemeClr val="tx1"/>
                          </a:solidFill>
                          <a:effectLst/>
                        </a:rPr>
                        <a:t>ne</a:t>
                      </a:r>
                      <a:r>
                        <a:rPr lang="en-GB" sz="2800" spc="-15" dirty="0" smtClean="0">
                          <a:solidFill>
                            <a:schemeClr val="tx1"/>
                          </a:solidFill>
                          <a:effectLst/>
                        </a:rPr>
                        <a:t>s</a:t>
                      </a:r>
                      <a:r>
                        <a:rPr lang="en-GB" sz="2800" dirty="0" smtClean="0">
                          <a:solidFill>
                            <a:schemeClr val="tx1"/>
                          </a:solidFill>
                          <a:effectLst/>
                        </a:rPr>
                        <a:t>s</a:t>
                      </a:r>
                      <a:r>
                        <a:rPr lang="en-GB" sz="2800" spc="-5" dirty="0" smtClean="0">
                          <a:solidFill>
                            <a:schemeClr val="tx1"/>
                          </a:solidFill>
                          <a:effectLst/>
                        </a:rPr>
                        <a:t>e</a:t>
                      </a:r>
                      <a:r>
                        <a:rPr lang="en-GB" sz="2800" dirty="0" smtClean="0">
                          <a:solidFill>
                            <a:schemeClr val="tx1"/>
                          </a:solidFill>
                          <a:effectLst/>
                        </a:rPr>
                        <a:t>s  (500 words)</a:t>
                      </a:r>
                      <a:endParaRPr lang="en-GB" sz="2800" dirty="0">
                        <a:solidFill>
                          <a:schemeClr val="tx1"/>
                        </a:solidFill>
                        <a:effectLst/>
                      </a:endParaRPr>
                    </a:p>
                    <a:p>
                      <a:pPr marR="81915" algn="just" eaLnBrk="0" hangingPunct="0">
                        <a:lnSpc>
                          <a:spcPct val="115000"/>
                        </a:lnSpc>
                        <a:spcAft>
                          <a:spcPts val="600"/>
                        </a:spcAft>
                      </a:pPr>
                      <a:r>
                        <a:rPr lang="en-GB" sz="10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4922499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Submitted via Turnitin</a:t>
            </a:r>
            <a:endParaRPr lang="en-GB" dirty="0"/>
          </a:p>
        </p:txBody>
      </p:sp>
      <p:sp>
        <p:nvSpPr>
          <p:cNvPr id="3" name="Content Placeholder 2"/>
          <p:cNvSpPr>
            <a:spLocks noGrp="1"/>
          </p:cNvSpPr>
          <p:nvPr>
            <p:ph idx="1"/>
          </p:nvPr>
        </p:nvSpPr>
        <p:spPr/>
        <p:txBody>
          <a:bodyPr>
            <a:normAutofit/>
          </a:bodyPr>
          <a:lstStyle/>
          <a:p>
            <a:r>
              <a:rPr lang="en-GB" sz="5400" dirty="0" smtClean="0"/>
              <a:t>20</a:t>
            </a:r>
            <a:r>
              <a:rPr lang="en-GB" sz="5400" baseline="30000" dirty="0" smtClean="0"/>
              <a:t>th</a:t>
            </a:r>
            <a:r>
              <a:rPr lang="en-GB" sz="5400" dirty="0" smtClean="0"/>
              <a:t> October 2017</a:t>
            </a:r>
            <a:endParaRPr lang="en-GB" sz="5400" dirty="0"/>
          </a:p>
        </p:txBody>
      </p:sp>
    </p:spTree>
    <p:extLst>
      <p:ext uri="{BB962C8B-B14F-4D97-AF65-F5344CB8AC3E}">
        <p14:creationId xmlns:p14="http://schemas.microsoft.com/office/powerpoint/2010/main" val="317193854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docProps/app.xml><?xml version="1.0" encoding="utf-8"?>
<Properties xmlns="http://schemas.openxmlformats.org/officeDocument/2006/extended-properties" xmlns:vt="http://schemas.openxmlformats.org/officeDocument/2006/docPropsVTypes">
  <Template>TM03090434[[fn=Wood Type]]</Template>
  <TotalTime>78</TotalTime>
  <Words>490</Words>
  <Application>Microsoft Office PowerPoint</Application>
  <PresentationFormat>Widescreen</PresentationFormat>
  <Paragraphs>56</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Arial Black</vt:lpstr>
      <vt:lpstr>Times New Roman</vt:lpstr>
      <vt:lpstr>Wingdings</vt:lpstr>
      <vt:lpstr>Wood Type</vt:lpstr>
      <vt:lpstr>Referencing</vt:lpstr>
      <vt:lpstr>Plagiarism </vt:lpstr>
      <vt:lpstr>PowerPoint Presentation</vt:lpstr>
      <vt:lpstr>New University wide Referencing Policy</vt:lpstr>
      <vt:lpstr>PowerPoint Presentation</vt:lpstr>
      <vt:lpstr>What tips do you have before I begin referencing?</vt:lpstr>
      <vt:lpstr>Why do we reference?</vt:lpstr>
      <vt:lpstr>Quotations</vt:lpstr>
      <vt:lpstr>Long quotation – more than 30 words or 2 lines</vt:lpstr>
      <vt:lpstr>PowerPoint Presentation</vt:lpstr>
      <vt:lpstr>Short quotation – up to 30 words or 2 lines</vt:lpstr>
      <vt:lpstr>Paraphrasing </vt:lpstr>
      <vt:lpstr>PowerPoint Presentation</vt:lpstr>
      <vt:lpstr>Summarising </vt:lpstr>
      <vt:lpstr>PowerPoint Presentation</vt:lpstr>
      <vt:lpstr>Book</vt:lpstr>
      <vt:lpstr>Multiple variations for books</vt:lpstr>
      <vt:lpstr>E-Book</vt:lpstr>
      <vt:lpstr>Journal</vt:lpstr>
      <vt:lpstr>E-Journal</vt:lpstr>
      <vt:lpstr>Website with one author</vt:lpstr>
      <vt:lpstr>Website with an organisation as author</vt:lpstr>
      <vt:lpstr>Blog or Vlog</vt:lpstr>
      <vt:lpstr>Video / film on a sharing website – eg. YouTube</vt:lpstr>
      <vt:lpstr>Facebook</vt:lpstr>
      <vt:lpstr>When do I start my Bibliography? </vt:lpstr>
      <vt:lpstr>Coffee Break</vt:lpstr>
      <vt:lpstr>SWOT Analysis</vt:lpstr>
      <vt:lpstr>Strengths</vt:lpstr>
      <vt:lpstr>Weaknesses</vt:lpstr>
      <vt:lpstr>Opportunities</vt:lpstr>
      <vt:lpstr>Threats</vt:lpstr>
      <vt:lpstr>SWOT Task</vt:lpstr>
      <vt:lpstr>Submitted via Turnitin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Morgan</dc:creator>
  <cp:lastModifiedBy>Jonathan Morgan</cp:lastModifiedBy>
  <cp:revision>14</cp:revision>
  <dcterms:created xsi:type="dcterms:W3CDTF">2017-10-11T09:54:29Z</dcterms:created>
  <dcterms:modified xsi:type="dcterms:W3CDTF">2017-10-11T11:42:17Z</dcterms:modified>
</cp:coreProperties>
</file>