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68" r:id="rId4"/>
    <p:sldId id="266" r:id="rId5"/>
    <p:sldId id="269" r:id="rId6"/>
    <p:sldId id="259" r:id="rId7"/>
    <p:sldId id="258" r:id="rId8"/>
    <p:sldId id="260" r:id="rId9"/>
    <p:sldId id="261" r:id="rId10"/>
    <p:sldId id="262" r:id="rId11"/>
    <p:sldId id="263" r:id="rId12"/>
    <p:sldId id="264" r:id="rId13"/>
    <p:sldId id="265" r:id="rId14"/>
    <p:sldId id="267" r:id="rId15"/>
    <p:sldId id="270" r:id="rId16"/>
    <p:sldId id="271" r:id="rId17"/>
    <p:sldId id="272" r:id="rId18"/>
    <p:sldId id="273" r:id="rId19"/>
    <p:sldId id="274" r:id="rId20"/>
    <p:sldId id="275" r:id="rId21"/>
    <p:sldId id="278" r:id="rId22"/>
    <p:sldId id="279" r:id="rId23"/>
    <p:sldId id="280" r:id="rId24"/>
    <p:sldId id="277" r:id="rId2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002" autoAdjust="0"/>
    <p:restoredTop sz="94660"/>
  </p:normalViewPr>
  <p:slideViewPr>
    <p:cSldViewPr snapToGrid="0">
      <p:cViewPr varScale="1">
        <p:scale>
          <a:sx n="63" d="100"/>
          <a:sy n="63" d="100"/>
        </p:scale>
        <p:origin x="840" y="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C5AC1DC-7211-48C0-8EEF-7556DC3D7924}" type="datetimeFigureOut">
              <a:rPr lang="en-GB" smtClean="0"/>
              <a:t>01/05/2023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F6494F1-015D-4941-A486-C25BDF79E340}" type="slidenum">
              <a:rPr lang="en-GB" smtClean="0"/>
              <a:t>‹#›</a:t>
            </a:fld>
            <a:endParaRPr lang="en-GB"/>
          </a:p>
        </p:txBody>
      </p:sp>
    </p:spTree>
    <p:extLst>
      <p:ext uri="{BB962C8B-B14F-4D97-AF65-F5344CB8AC3E}">
        <p14:creationId xmlns:p14="http://schemas.microsoft.com/office/powerpoint/2010/main" val="239934767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8C5AC1DC-7211-48C0-8EEF-7556DC3D7924}" type="datetimeFigureOut">
              <a:rPr lang="en-GB" smtClean="0"/>
              <a:t>01/05/2023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F6494F1-015D-4941-A486-C25BDF79E340}" type="slidenum">
              <a:rPr lang="en-GB" smtClean="0"/>
              <a:t>‹#›</a:t>
            </a:fld>
            <a:endParaRPr lang="en-GB"/>
          </a:p>
        </p:txBody>
      </p:sp>
    </p:spTree>
    <p:extLst>
      <p:ext uri="{BB962C8B-B14F-4D97-AF65-F5344CB8AC3E}">
        <p14:creationId xmlns:p14="http://schemas.microsoft.com/office/powerpoint/2010/main" val="310965804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C5AC1DC-7211-48C0-8EEF-7556DC3D7924}" type="datetimeFigureOut">
              <a:rPr lang="en-GB" smtClean="0"/>
              <a:t>01/05/2023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F6494F1-015D-4941-A486-C25BDF79E340}" type="slidenum">
              <a:rPr lang="en-GB" smtClean="0"/>
              <a:t>‹#›</a:t>
            </a:fld>
            <a:endParaRPr lang="en-GB"/>
          </a:p>
        </p:txBody>
      </p:sp>
    </p:spTree>
    <p:extLst>
      <p:ext uri="{BB962C8B-B14F-4D97-AF65-F5344CB8AC3E}">
        <p14:creationId xmlns:p14="http://schemas.microsoft.com/office/powerpoint/2010/main" val="371210965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C5AC1DC-7211-48C0-8EEF-7556DC3D7924}" type="datetimeFigureOut">
              <a:rPr lang="en-GB" smtClean="0"/>
              <a:t>01/05/2023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F6494F1-015D-4941-A486-C25BDF79E340}" type="slidenum">
              <a:rPr lang="en-GB" smtClean="0"/>
              <a:t>‹#›</a:t>
            </a:fld>
            <a:endParaRPr lang="en-GB"/>
          </a:p>
        </p:txBody>
      </p:sp>
    </p:spTree>
    <p:extLst>
      <p:ext uri="{BB962C8B-B14F-4D97-AF65-F5344CB8AC3E}">
        <p14:creationId xmlns:p14="http://schemas.microsoft.com/office/powerpoint/2010/main" val="95307346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C5AC1DC-7211-48C0-8EEF-7556DC3D7924}" type="datetimeFigureOut">
              <a:rPr lang="en-GB" smtClean="0"/>
              <a:t>01/05/2023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F6494F1-015D-4941-A486-C25BDF79E340}" type="slidenum">
              <a:rPr lang="en-GB" smtClean="0"/>
              <a:t>‹#›</a:t>
            </a:fld>
            <a:endParaRPr lang="en-GB"/>
          </a:p>
        </p:txBody>
      </p:sp>
    </p:spTree>
    <p:extLst>
      <p:ext uri="{BB962C8B-B14F-4D97-AF65-F5344CB8AC3E}">
        <p14:creationId xmlns:p14="http://schemas.microsoft.com/office/powerpoint/2010/main" val="103332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8C5AC1DC-7211-48C0-8EEF-7556DC3D7924}" type="datetimeFigureOut">
              <a:rPr lang="en-GB" smtClean="0"/>
              <a:t>01/05/2023</a:t>
            </a:fld>
            <a:endParaRPr lang="en-GB"/>
          </a:p>
        </p:txBody>
      </p:sp>
      <p:sp>
        <p:nvSpPr>
          <p:cNvPr id="5" name="Footer Placeholder 3"/>
          <p:cNvSpPr>
            <a:spLocks noGrp="1"/>
          </p:cNvSpPr>
          <p:nvPr>
            <p:ph type="ftr" sz="quarter" idx="11"/>
          </p:nvPr>
        </p:nvSpPr>
        <p:spPr/>
        <p:txBody>
          <a:bodyPr/>
          <a:lstStyle/>
          <a:p>
            <a:endParaRPr lang="en-GB"/>
          </a:p>
        </p:txBody>
      </p:sp>
      <p:sp>
        <p:nvSpPr>
          <p:cNvPr id="6" name="Slide Number Placeholder 4"/>
          <p:cNvSpPr>
            <a:spLocks noGrp="1"/>
          </p:cNvSpPr>
          <p:nvPr>
            <p:ph type="sldNum" sz="quarter" idx="12"/>
          </p:nvPr>
        </p:nvSpPr>
        <p:spPr/>
        <p:txBody>
          <a:bodyPr/>
          <a:lstStyle/>
          <a:p>
            <a:fld id="{DF6494F1-015D-4941-A486-C25BDF79E340}" type="slidenum">
              <a:rPr lang="en-GB" smtClean="0"/>
              <a:t>‹#›</a:t>
            </a:fld>
            <a:endParaRPr lang="en-GB"/>
          </a:p>
        </p:txBody>
      </p:sp>
    </p:spTree>
    <p:extLst>
      <p:ext uri="{BB962C8B-B14F-4D97-AF65-F5344CB8AC3E}">
        <p14:creationId xmlns:p14="http://schemas.microsoft.com/office/powerpoint/2010/main" val="326356502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8C5AC1DC-7211-48C0-8EEF-7556DC3D7924}" type="datetimeFigureOut">
              <a:rPr lang="en-GB" smtClean="0"/>
              <a:t>01/05/2023</a:t>
            </a:fld>
            <a:endParaRPr lang="en-GB"/>
          </a:p>
        </p:txBody>
      </p:sp>
      <p:sp>
        <p:nvSpPr>
          <p:cNvPr id="5" name="Footer Placeholder 2"/>
          <p:cNvSpPr>
            <a:spLocks noGrp="1"/>
          </p:cNvSpPr>
          <p:nvPr>
            <p:ph type="ftr" sz="quarter" idx="11"/>
          </p:nvPr>
        </p:nvSpPr>
        <p:spPr/>
        <p:txBody>
          <a:bodyPr/>
          <a:lstStyle/>
          <a:p>
            <a:endParaRPr lang="en-GB"/>
          </a:p>
        </p:txBody>
      </p:sp>
      <p:sp>
        <p:nvSpPr>
          <p:cNvPr id="6" name="Slide Number Placeholder 3"/>
          <p:cNvSpPr>
            <a:spLocks noGrp="1"/>
          </p:cNvSpPr>
          <p:nvPr>
            <p:ph type="sldNum" sz="quarter" idx="12"/>
          </p:nvPr>
        </p:nvSpPr>
        <p:spPr/>
        <p:txBody>
          <a:bodyPr/>
          <a:lstStyle/>
          <a:p>
            <a:fld id="{DF6494F1-015D-4941-A486-C25BDF79E340}" type="slidenum">
              <a:rPr lang="en-GB" smtClean="0"/>
              <a:t>‹#›</a:t>
            </a:fld>
            <a:endParaRPr lang="en-GB"/>
          </a:p>
        </p:txBody>
      </p:sp>
    </p:spTree>
    <p:extLst>
      <p:ext uri="{BB962C8B-B14F-4D97-AF65-F5344CB8AC3E}">
        <p14:creationId xmlns:p14="http://schemas.microsoft.com/office/powerpoint/2010/main" val="399919244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8C5AC1DC-7211-48C0-8EEF-7556DC3D7924}" type="datetimeFigureOut">
              <a:rPr lang="en-GB" smtClean="0"/>
              <a:t>01/05/2023</a:t>
            </a:fld>
            <a:endParaRPr lang="en-GB"/>
          </a:p>
        </p:txBody>
      </p:sp>
      <p:sp>
        <p:nvSpPr>
          <p:cNvPr id="5" name="Footer Placeholder 5"/>
          <p:cNvSpPr>
            <a:spLocks noGrp="1"/>
          </p:cNvSpPr>
          <p:nvPr>
            <p:ph type="ftr" sz="quarter" idx="11"/>
          </p:nvPr>
        </p:nvSpPr>
        <p:spPr/>
        <p:txBody>
          <a:bodyPr/>
          <a:lstStyle/>
          <a:p>
            <a:endParaRPr lang="en-GB"/>
          </a:p>
        </p:txBody>
      </p:sp>
      <p:sp>
        <p:nvSpPr>
          <p:cNvPr id="6" name="Slide Number Placeholder 6"/>
          <p:cNvSpPr>
            <a:spLocks noGrp="1"/>
          </p:cNvSpPr>
          <p:nvPr>
            <p:ph type="sldNum" sz="quarter" idx="12"/>
          </p:nvPr>
        </p:nvSpPr>
        <p:spPr/>
        <p:txBody>
          <a:bodyPr/>
          <a:lstStyle/>
          <a:p>
            <a:fld id="{DF6494F1-015D-4941-A486-C25BDF79E340}" type="slidenum">
              <a:rPr lang="en-GB" smtClean="0"/>
              <a:t>‹#›</a:t>
            </a:fld>
            <a:endParaRPr lang="en-GB"/>
          </a:p>
        </p:txBody>
      </p:sp>
    </p:spTree>
    <p:extLst>
      <p:ext uri="{BB962C8B-B14F-4D97-AF65-F5344CB8AC3E}">
        <p14:creationId xmlns:p14="http://schemas.microsoft.com/office/powerpoint/2010/main" val="243116059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C5AC1DC-7211-48C0-8EEF-7556DC3D7924}" type="datetimeFigureOut">
              <a:rPr lang="en-GB" smtClean="0"/>
              <a:t>01/05/2023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F6494F1-015D-4941-A486-C25BDF79E340}" type="slidenum">
              <a:rPr lang="en-GB" smtClean="0"/>
              <a:t>‹#›</a:t>
            </a:fld>
            <a:endParaRPr lang="en-GB"/>
          </a:p>
        </p:txBody>
      </p:sp>
    </p:spTree>
    <p:extLst>
      <p:ext uri="{BB962C8B-B14F-4D97-AF65-F5344CB8AC3E}">
        <p14:creationId xmlns:p14="http://schemas.microsoft.com/office/powerpoint/2010/main" val="172163907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C5AC1DC-7211-48C0-8EEF-7556DC3D7924}" type="datetimeFigureOut">
              <a:rPr lang="en-GB" smtClean="0"/>
              <a:t>01/05/2023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F6494F1-015D-4941-A486-C25BDF79E340}" type="slidenum">
              <a:rPr lang="en-GB" smtClean="0"/>
              <a:t>‹#›</a:t>
            </a:fld>
            <a:endParaRPr lang="en-GB"/>
          </a:p>
        </p:txBody>
      </p:sp>
    </p:spTree>
    <p:extLst>
      <p:ext uri="{BB962C8B-B14F-4D97-AF65-F5344CB8AC3E}">
        <p14:creationId xmlns:p14="http://schemas.microsoft.com/office/powerpoint/2010/main" val="282271868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8C5AC1DC-7211-48C0-8EEF-7556DC3D7924}" type="datetimeFigureOut">
              <a:rPr lang="en-GB" smtClean="0"/>
              <a:t>01/05/2023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F6494F1-015D-4941-A486-C25BDF79E340}" type="slidenum">
              <a:rPr lang="en-GB" smtClean="0"/>
              <a:t>‹#›</a:t>
            </a:fld>
            <a:endParaRPr lang="en-GB"/>
          </a:p>
        </p:txBody>
      </p:sp>
    </p:spTree>
    <p:extLst>
      <p:ext uri="{BB962C8B-B14F-4D97-AF65-F5344CB8AC3E}">
        <p14:creationId xmlns:p14="http://schemas.microsoft.com/office/powerpoint/2010/main" val="398368424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8C5AC1DC-7211-48C0-8EEF-7556DC3D7924}" type="datetimeFigureOut">
              <a:rPr lang="en-GB" smtClean="0"/>
              <a:t>01/05/2023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F6494F1-015D-4941-A486-C25BDF79E340}" type="slidenum">
              <a:rPr lang="en-GB" smtClean="0"/>
              <a:t>‹#›</a:t>
            </a:fld>
            <a:endParaRPr lang="en-GB"/>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242736747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C5AC1DC-7211-48C0-8EEF-7556DC3D7924}" type="datetimeFigureOut">
              <a:rPr lang="en-GB" smtClean="0"/>
              <a:t>01/05/2023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F6494F1-015D-4941-A486-C25BDF79E340}" type="slidenum">
              <a:rPr lang="en-GB" smtClean="0"/>
              <a:t>‹#›</a:t>
            </a:fld>
            <a:endParaRPr lang="en-GB"/>
          </a:p>
        </p:txBody>
      </p:sp>
    </p:spTree>
    <p:extLst>
      <p:ext uri="{BB962C8B-B14F-4D97-AF65-F5344CB8AC3E}">
        <p14:creationId xmlns:p14="http://schemas.microsoft.com/office/powerpoint/2010/main" val="158231318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8C5AC1DC-7211-48C0-8EEF-7556DC3D7924}" type="datetimeFigureOut">
              <a:rPr lang="en-GB" smtClean="0"/>
              <a:t>01/05/2023</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F6494F1-015D-4941-A486-C25BDF79E340}" type="slidenum">
              <a:rPr lang="en-GB" smtClean="0"/>
              <a:t>‹#›</a:t>
            </a:fld>
            <a:endParaRPr lang="en-GB"/>
          </a:p>
        </p:txBody>
      </p:sp>
    </p:spTree>
    <p:extLst>
      <p:ext uri="{BB962C8B-B14F-4D97-AF65-F5344CB8AC3E}">
        <p14:creationId xmlns:p14="http://schemas.microsoft.com/office/powerpoint/2010/main" val="206657517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8C5AC1DC-7211-48C0-8EEF-7556DC3D7924}" type="datetimeFigureOut">
              <a:rPr lang="en-GB" smtClean="0"/>
              <a:t>01/05/2023</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F6494F1-015D-4941-A486-C25BDF79E340}" type="slidenum">
              <a:rPr lang="en-GB" smtClean="0"/>
              <a:t>‹#›</a:t>
            </a:fld>
            <a:endParaRPr lang="en-GB"/>
          </a:p>
        </p:txBody>
      </p:sp>
    </p:spTree>
    <p:extLst>
      <p:ext uri="{BB962C8B-B14F-4D97-AF65-F5344CB8AC3E}">
        <p14:creationId xmlns:p14="http://schemas.microsoft.com/office/powerpoint/2010/main" val="159570385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C5AC1DC-7211-48C0-8EEF-7556DC3D7924}" type="datetimeFigureOut">
              <a:rPr lang="en-GB" smtClean="0"/>
              <a:t>01/05/2023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F6494F1-015D-4941-A486-C25BDF79E340}" type="slidenum">
              <a:rPr lang="en-GB" smtClean="0"/>
              <a:t>‹#›</a:t>
            </a:fld>
            <a:endParaRPr lang="en-GB"/>
          </a:p>
        </p:txBody>
      </p:sp>
    </p:spTree>
    <p:extLst>
      <p:ext uri="{BB962C8B-B14F-4D97-AF65-F5344CB8AC3E}">
        <p14:creationId xmlns:p14="http://schemas.microsoft.com/office/powerpoint/2010/main" val="208659130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C5AC1DC-7211-48C0-8EEF-7556DC3D7924}" type="datetimeFigureOut">
              <a:rPr lang="en-GB" smtClean="0"/>
              <a:t>01/05/2023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F6494F1-015D-4941-A486-C25BDF79E340}" type="slidenum">
              <a:rPr lang="en-GB" smtClean="0"/>
              <a:t>‹#›</a:t>
            </a:fld>
            <a:endParaRPr lang="en-GB"/>
          </a:p>
        </p:txBody>
      </p:sp>
    </p:spTree>
    <p:extLst>
      <p:ext uri="{BB962C8B-B14F-4D97-AF65-F5344CB8AC3E}">
        <p14:creationId xmlns:p14="http://schemas.microsoft.com/office/powerpoint/2010/main" val="307507439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8C5AC1DC-7211-48C0-8EEF-7556DC3D7924}" type="datetimeFigureOut">
              <a:rPr lang="en-GB" smtClean="0"/>
              <a:t>01/05/2023</a:t>
            </a:fld>
            <a:endParaRPr lang="en-GB"/>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GB"/>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DF6494F1-015D-4941-A486-C25BDF79E340}" type="slidenum">
              <a:rPr lang="en-GB" smtClean="0"/>
              <a:t>‹#›</a:t>
            </a:fld>
            <a:endParaRPr lang="en-GB"/>
          </a:p>
        </p:txBody>
      </p:sp>
    </p:spTree>
    <p:extLst>
      <p:ext uri="{BB962C8B-B14F-4D97-AF65-F5344CB8AC3E}">
        <p14:creationId xmlns:p14="http://schemas.microsoft.com/office/powerpoint/2010/main" val="2043555363"/>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D15A6F9-32E7-4EA5-A1BE-A2636DA69F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ln>
            <a:noFill/>
          </a:ln>
        </p:spPr>
        <p:style>
          <a:lnRef idx="2">
            <a:schemeClr val="accent1">
              <a:shade val="50000"/>
            </a:schemeClr>
          </a:lnRef>
          <a:fillRef idx="1002">
            <a:schemeClr val="lt1"/>
          </a:fillRef>
          <a:effectRef idx="0">
            <a:schemeClr val="accent1"/>
          </a:effectRef>
          <a:fontRef idx="minor">
            <a:schemeClr val="lt1"/>
          </a:fontRef>
        </p:style>
        <p:txBody>
          <a:bodyPr rtlCol="0" anchor="ctr"/>
          <a:lstStyle/>
          <a:p>
            <a:pPr algn="ctr"/>
            <a:endParaRPr lang="en-US"/>
          </a:p>
        </p:txBody>
      </p:sp>
      <p:sp>
        <p:nvSpPr>
          <p:cNvPr id="10" name="Freeform 36">
            <a:extLst>
              <a:ext uri="{FF2B5EF4-FFF2-40B4-BE49-F238E27FC236}">
                <a16:creationId xmlns:a16="http://schemas.microsoft.com/office/drawing/2014/main" id="{1B9047A0-D508-41B4-9987-A03A1C3140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83072"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bg2">
              <a:alpha val="20000"/>
            </a:schemeClr>
          </a:solidFill>
          <a:ln>
            <a:noFill/>
          </a:ln>
        </p:spPr>
        <p:txBody>
          <a:bodyPr rtlCol="0" anchor="ctr"/>
          <a:lstStyle/>
          <a:p>
            <a:pPr algn="ctr"/>
            <a:endParaRPr lang="en-US"/>
          </a:p>
        </p:txBody>
      </p:sp>
      <p:sp>
        <p:nvSpPr>
          <p:cNvPr id="3" name="Subtitle 2">
            <a:extLst>
              <a:ext uri="{FF2B5EF4-FFF2-40B4-BE49-F238E27FC236}">
                <a16:creationId xmlns:a16="http://schemas.microsoft.com/office/drawing/2014/main" id="{726D6A5E-764B-7200-79D5-88B503FC0B29}"/>
              </a:ext>
            </a:extLst>
          </p:cNvPr>
          <p:cNvSpPr>
            <a:spLocks noGrp="1"/>
          </p:cNvSpPr>
          <p:nvPr>
            <p:ph type="subTitle" idx="1"/>
          </p:nvPr>
        </p:nvSpPr>
        <p:spPr>
          <a:xfrm>
            <a:off x="865239" y="1028701"/>
            <a:ext cx="3202507" cy="4800598"/>
          </a:xfrm>
        </p:spPr>
        <p:txBody>
          <a:bodyPr anchor="ctr">
            <a:normAutofit/>
          </a:bodyPr>
          <a:lstStyle/>
          <a:p>
            <a:pPr algn="r"/>
            <a:r>
              <a:rPr lang="en-GB" sz="2400" dirty="0">
                <a:solidFill>
                  <a:srgbClr val="404040"/>
                </a:solidFill>
              </a:rPr>
              <a:t>the impact the media has on </a:t>
            </a:r>
            <a:r>
              <a:rPr lang="en-GB" sz="2400" dirty="0" err="1">
                <a:solidFill>
                  <a:srgbClr val="404040"/>
                </a:solidFill>
              </a:rPr>
              <a:t>Uk</a:t>
            </a:r>
            <a:r>
              <a:rPr lang="en-GB" sz="2400" dirty="0">
                <a:solidFill>
                  <a:srgbClr val="404040"/>
                </a:solidFill>
              </a:rPr>
              <a:t> policing </a:t>
            </a:r>
          </a:p>
        </p:txBody>
      </p:sp>
      <p:sp useBgFill="1">
        <p:nvSpPr>
          <p:cNvPr id="12" name="Freeform: Shape 11">
            <a:extLst>
              <a:ext uri="{FF2B5EF4-FFF2-40B4-BE49-F238E27FC236}">
                <a16:creationId xmlns:a16="http://schemas.microsoft.com/office/drawing/2014/main" id="{B679C71C-F606-4D18-A66B-277C1FD5C7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01307" y="0"/>
            <a:ext cx="7790693" cy="6858003"/>
          </a:xfrm>
          <a:custGeom>
            <a:avLst/>
            <a:gdLst>
              <a:gd name="connsiteX0" fmla="*/ 6960957 w 7790693"/>
              <a:gd name="connsiteY0" fmla="*/ 0 h 6858003"/>
              <a:gd name="connsiteX1" fmla="*/ 7790693 w 7790693"/>
              <a:gd name="connsiteY1" fmla="*/ 0 h 6858003"/>
              <a:gd name="connsiteX2" fmla="*/ 7790693 w 7790693"/>
              <a:gd name="connsiteY2" fmla="*/ 6858002 h 6858003"/>
              <a:gd name="connsiteX3" fmla="*/ 6995919 w 7790693"/>
              <a:gd name="connsiteY3" fmla="*/ 6858002 h 6858003"/>
              <a:gd name="connsiteX4" fmla="*/ 6995919 w 7790693"/>
              <a:gd name="connsiteY4" fmla="*/ 6858003 h 6858003"/>
              <a:gd name="connsiteX5" fmla="*/ 905354 w 7790693"/>
              <a:gd name="connsiteY5" fmla="*/ 6858003 h 6858003"/>
              <a:gd name="connsiteX6" fmla="*/ 905354 w 7790693"/>
              <a:gd name="connsiteY6" fmla="*/ 6858002 h 6858003"/>
              <a:gd name="connsiteX7" fmla="*/ 0 w 7790693"/>
              <a:gd name="connsiteY7" fmla="*/ 6858002 h 6858003"/>
              <a:gd name="connsiteX8" fmla="*/ 5883 w 7790693"/>
              <a:gd name="connsiteY8" fmla="*/ 6817540 h 6858003"/>
              <a:gd name="connsiteX9" fmla="*/ 23197 w 7790693"/>
              <a:gd name="connsiteY9" fmla="*/ 6698896 h 6858003"/>
              <a:gd name="connsiteX10" fmla="*/ 35299 w 7790693"/>
              <a:gd name="connsiteY10" fmla="*/ 6612485 h 6858003"/>
              <a:gd name="connsiteX11" fmla="*/ 48074 w 7790693"/>
              <a:gd name="connsiteY11" fmla="*/ 6509615 h 6858003"/>
              <a:gd name="connsiteX12" fmla="*/ 63370 w 7790693"/>
              <a:gd name="connsiteY12" fmla="*/ 6387543 h 6858003"/>
              <a:gd name="connsiteX13" fmla="*/ 79507 w 7790693"/>
              <a:gd name="connsiteY13" fmla="*/ 6252440 h 6858003"/>
              <a:gd name="connsiteX14" fmla="*/ 96484 w 7790693"/>
              <a:gd name="connsiteY14" fmla="*/ 6100193 h 6858003"/>
              <a:gd name="connsiteX15" fmla="*/ 114469 w 7790693"/>
              <a:gd name="connsiteY15" fmla="*/ 5934229 h 6858003"/>
              <a:gd name="connsiteX16" fmla="*/ 132455 w 7790693"/>
              <a:gd name="connsiteY16" fmla="*/ 5753864 h 6858003"/>
              <a:gd name="connsiteX17" fmla="*/ 150776 w 7790693"/>
              <a:gd name="connsiteY17" fmla="*/ 5561840 h 6858003"/>
              <a:gd name="connsiteX18" fmla="*/ 167753 w 7790693"/>
              <a:gd name="connsiteY18" fmla="*/ 5354728 h 6858003"/>
              <a:gd name="connsiteX19" fmla="*/ 184058 w 7790693"/>
              <a:gd name="connsiteY19" fmla="*/ 5138015 h 6858003"/>
              <a:gd name="connsiteX20" fmla="*/ 198850 w 7790693"/>
              <a:gd name="connsiteY20" fmla="*/ 4908958 h 6858003"/>
              <a:gd name="connsiteX21" fmla="*/ 212969 w 7790693"/>
              <a:gd name="connsiteY21" fmla="*/ 4670300 h 6858003"/>
              <a:gd name="connsiteX22" fmla="*/ 226249 w 7790693"/>
              <a:gd name="connsiteY22" fmla="*/ 4421354 h 6858003"/>
              <a:gd name="connsiteX23" fmla="*/ 230955 w 7790693"/>
              <a:gd name="connsiteY23" fmla="*/ 4293795 h 6858003"/>
              <a:gd name="connsiteX24" fmla="*/ 236166 w 7790693"/>
              <a:gd name="connsiteY24" fmla="*/ 4163494 h 6858003"/>
              <a:gd name="connsiteX25" fmla="*/ 241040 w 7790693"/>
              <a:gd name="connsiteY25" fmla="*/ 4031135 h 6858003"/>
              <a:gd name="connsiteX26" fmla="*/ 244234 w 7790693"/>
              <a:gd name="connsiteY26" fmla="*/ 3898089 h 6858003"/>
              <a:gd name="connsiteX27" fmla="*/ 247092 w 7790693"/>
              <a:gd name="connsiteY27" fmla="*/ 3762301 h 6858003"/>
              <a:gd name="connsiteX28" fmla="*/ 250117 w 7790693"/>
              <a:gd name="connsiteY28" fmla="*/ 3625141 h 6858003"/>
              <a:gd name="connsiteX29" fmla="*/ 252134 w 7790693"/>
              <a:gd name="connsiteY29" fmla="*/ 3485238 h 6858003"/>
              <a:gd name="connsiteX30" fmla="*/ 252134 w 7790693"/>
              <a:gd name="connsiteY30" fmla="*/ 3343963 h 6858003"/>
              <a:gd name="connsiteX31" fmla="*/ 253143 w 7790693"/>
              <a:gd name="connsiteY31" fmla="*/ 3201317 h 6858003"/>
              <a:gd name="connsiteX32" fmla="*/ 252134 w 7790693"/>
              <a:gd name="connsiteY32" fmla="*/ 3057299 h 6858003"/>
              <a:gd name="connsiteX33" fmla="*/ 250117 w 7790693"/>
              <a:gd name="connsiteY33" fmla="*/ 2911223 h 6858003"/>
              <a:gd name="connsiteX34" fmla="*/ 248268 w 7790693"/>
              <a:gd name="connsiteY34" fmla="*/ 2765148 h 6858003"/>
              <a:gd name="connsiteX35" fmla="*/ 244234 w 7790693"/>
              <a:gd name="connsiteY35" fmla="*/ 2617015 h 6858003"/>
              <a:gd name="connsiteX36" fmla="*/ 240032 w 7790693"/>
              <a:gd name="connsiteY36" fmla="*/ 2467511 h 6858003"/>
              <a:gd name="connsiteX37" fmla="*/ 235157 w 7790693"/>
              <a:gd name="connsiteY37" fmla="*/ 2318006 h 6858003"/>
              <a:gd name="connsiteX38" fmla="*/ 228266 w 7790693"/>
              <a:gd name="connsiteY38" fmla="*/ 2167130 h 6858003"/>
              <a:gd name="connsiteX39" fmla="*/ 220029 w 7790693"/>
              <a:gd name="connsiteY39" fmla="*/ 2014883 h 6858003"/>
              <a:gd name="connsiteX40" fmla="*/ 212129 w 7790693"/>
              <a:gd name="connsiteY40" fmla="*/ 1861949 h 6858003"/>
              <a:gd name="connsiteX41" fmla="*/ 202044 w 7790693"/>
              <a:gd name="connsiteY41" fmla="*/ 1709016 h 6858003"/>
              <a:gd name="connsiteX42" fmla="*/ 189941 w 7790693"/>
              <a:gd name="connsiteY42" fmla="*/ 1554025 h 6858003"/>
              <a:gd name="connsiteX43" fmla="*/ 177839 w 7790693"/>
              <a:gd name="connsiteY43" fmla="*/ 1401092 h 6858003"/>
              <a:gd name="connsiteX44" fmla="*/ 163887 w 7790693"/>
              <a:gd name="connsiteY44" fmla="*/ 1245415 h 6858003"/>
              <a:gd name="connsiteX45" fmla="*/ 148591 w 7790693"/>
              <a:gd name="connsiteY45" fmla="*/ 1089053 h 6858003"/>
              <a:gd name="connsiteX46" fmla="*/ 132455 w 7790693"/>
              <a:gd name="connsiteY46" fmla="*/ 934748 h 6858003"/>
              <a:gd name="connsiteX47" fmla="*/ 113629 w 7790693"/>
              <a:gd name="connsiteY47" fmla="*/ 778385 h 6858003"/>
              <a:gd name="connsiteX48" fmla="*/ 93458 w 7790693"/>
              <a:gd name="connsiteY48" fmla="*/ 622709 h 6858003"/>
              <a:gd name="connsiteX49" fmla="*/ 73455 w 7790693"/>
              <a:gd name="connsiteY49" fmla="*/ 466346 h 6858003"/>
              <a:gd name="connsiteX50" fmla="*/ 50091 w 7790693"/>
              <a:gd name="connsiteY50" fmla="*/ 310670 h 6858003"/>
              <a:gd name="connsiteX51" fmla="*/ 26222 w 7790693"/>
              <a:gd name="connsiteY51" fmla="*/ 155679 h 6858003"/>
              <a:gd name="connsiteX52" fmla="*/ 1177 w 7790693"/>
              <a:gd name="connsiteY52" fmla="*/ 2 h 6858003"/>
              <a:gd name="connsiteX53" fmla="*/ 1344715 w 7790693"/>
              <a:gd name="connsiteY53" fmla="*/ 2 h 6858003"/>
              <a:gd name="connsiteX54" fmla="*/ 1344715 w 7790693"/>
              <a:gd name="connsiteY54" fmla="*/ 3 h 6858003"/>
              <a:gd name="connsiteX55" fmla="*/ 6960957 w 7790693"/>
              <a:gd name="connsiteY55" fmla="*/ 3 h 68580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Lst>
            <a:rect l="l" t="t" r="r" b="b"/>
            <a:pathLst>
              <a:path w="7790693" h="6858003">
                <a:moveTo>
                  <a:pt x="6960957" y="0"/>
                </a:moveTo>
                <a:lnTo>
                  <a:pt x="7790693" y="0"/>
                </a:lnTo>
                <a:lnTo>
                  <a:pt x="7790693" y="6858002"/>
                </a:lnTo>
                <a:lnTo>
                  <a:pt x="6995919" y="6858002"/>
                </a:lnTo>
                <a:lnTo>
                  <a:pt x="6995919" y="6858003"/>
                </a:lnTo>
                <a:lnTo>
                  <a:pt x="905354" y="6858003"/>
                </a:lnTo>
                <a:lnTo>
                  <a:pt x="905354" y="6858002"/>
                </a:lnTo>
                <a:lnTo>
                  <a:pt x="0" y="6858002"/>
                </a:lnTo>
                <a:lnTo>
                  <a:pt x="5883" y="6817540"/>
                </a:lnTo>
                <a:lnTo>
                  <a:pt x="23197" y="6698896"/>
                </a:lnTo>
                <a:lnTo>
                  <a:pt x="35299" y="6612485"/>
                </a:lnTo>
                <a:lnTo>
                  <a:pt x="48074" y="6509615"/>
                </a:lnTo>
                <a:lnTo>
                  <a:pt x="63370" y="6387543"/>
                </a:lnTo>
                <a:lnTo>
                  <a:pt x="79507" y="6252440"/>
                </a:lnTo>
                <a:lnTo>
                  <a:pt x="96484" y="6100193"/>
                </a:lnTo>
                <a:lnTo>
                  <a:pt x="114469" y="5934229"/>
                </a:lnTo>
                <a:lnTo>
                  <a:pt x="132455" y="5753864"/>
                </a:lnTo>
                <a:lnTo>
                  <a:pt x="150776" y="5561840"/>
                </a:lnTo>
                <a:lnTo>
                  <a:pt x="167753" y="5354728"/>
                </a:lnTo>
                <a:lnTo>
                  <a:pt x="184058" y="5138015"/>
                </a:lnTo>
                <a:lnTo>
                  <a:pt x="198850" y="4908958"/>
                </a:lnTo>
                <a:lnTo>
                  <a:pt x="212969" y="4670300"/>
                </a:lnTo>
                <a:lnTo>
                  <a:pt x="226249" y="4421354"/>
                </a:lnTo>
                <a:lnTo>
                  <a:pt x="230955" y="4293795"/>
                </a:lnTo>
                <a:lnTo>
                  <a:pt x="236166" y="4163494"/>
                </a:lnTo>
                <a:lnTo>
                  <a:pt x="241040" y="4031135"/>
                </a:lnTo>
                <a:lnTo>
                  <a:pt x="244234" y="3898089"/>
                </a:lnTo>
                <a:lnTo>
                  <a:pt x="247092" y="3762301"/>
                </a:lnTo>
                <a:lnTo>
                  <a:pt x="250117" y="3625141"/>
                </a:lnTo>
                <a:lnTo>
                  <a:pt x="252134" y="3485238"/>
                </a:lnTo>
                <a:lnTo>
                  <a:pt x="252134" y="3343963"/>
                </a:lnTo>
                <a:lnTo>
                  <a:pt x="253143" y="3201317"/>
                </a:lnTo>
                <a:lnTo>
                  <a:pt x="252134" y="3057299"/>
                </a:lnTo>
                <a:lnTo>
                  <a:pt x="250117" y="2911223"/>
                </a:lnTo>
                <a:lnTo>
                  <a:pt x="248268" y="2765148"/>
                </a:lnTo>
                <a:lnTo>
                  <a:pt x="244234" y="2617015"/>
                </a:lnTo>
                <a:lnTo>
                  <a:pt x="240032" y="2467511"/>
                </a:lnTo>
                <a:lnTo>
                  <a:pt x="235157" y="2318006"/>
                </a:lnTo>
                <a:lnTo>
                  <a:pt x="228266" y="2167130"/>
                </a:lnTo>
                <a:lnTo>
                  <a:pt x="220029" y="2014883"/>
                </a:lnTo>
                <a:lnTo>
                  <a:pt x="212129" y="1861949"/>
                </a:lnTo>
                <a:lnTo>
                  <a:pt x="202044" y="1709016"/>
                </a:lnTo>
                <a:lnTo>
                  <a:pt x="189941" y="1554025"/>
                </a:lnTo>
                <a:lnTo>
                  <a:pt x="177839" y="1401092"/>
                </a:lnTo>
                <a:lnTo>
                  <a:pt x="163887" y="1245415"/>
                </a:lnTo>
                <a:lnTo>
                  <a:pt x="148591" y="1089053"/>
                </a:lnTo>
                <a:lnTo>
                  <a:pt x="132455" y="934748"/>
                </a:lnTo>
                <a:lnTo>
                  <a:pt x="113629" y="778385"/>
                </a:lnTo>
                <a:lnTo>
                  <a:pt x="93458" y="622709"/>
                </a:lnTo>
                <a:lnTo>
                  <a:pt x="73455" y="466346"/>
                </a:lnTo>
                <a:lnTo>
                  <a:pt x="50091" y="310670"/>
                </a:lnTo>
                <a:lnTo>
                  <a:pt x="26222" y="155679"/>
                </a:lnTo>
                <a:lnTo>
                  <a:pt x="1177" y="2"/>
                </a:lnTo>
                <a:lnTo>
                  <a:pt x="1344715" y="2"/>
                </a:lnTo>
                <a:lnTo>
                  <a:pt x="1344715" y="3"/>
                </a:lnTo>
                <a:lnTo>
                  <a:pt x="6960957" y="3"/>
                </a:lnTo>
                <a:close/>
              </a:path>
            </a:pathLst>
          </a:custGeom>
          <a:ln>
            <a:noFill/>
          </a:ln>
        </p:spPr>
        <p:txBody>
          <a:bodyPr rtlCol="0" anchor="ctr"/>
          <a:lstStyle/>
          <a:p>
            <a:pPr algn="ctr"/>
            <a:endParaRPr lang="en-US"/>
          </a:p>
        </p:txBody>
      </p:sp>
      <p:sp>
        <p:nvSpPr>
          <p:cNvPr id="2" name="Title 1">
            <a:extLst>
              <a:ext uri="{FF2B5EF4-FFF2-40B4-BE49-F238E27FC236}">
                <a16:creationId xmlns:a16="http://schemas.microsoft.com/office/drawing/2014/main" id="{F76540AD-1B18-D4E0-9072-2F89439A6B8E}"/>
              </a:ext>
            </a:extLst>
          </p:cNvPr>
          <p:cNvSpPr>
            <a:spLocks noGrp="1"/>
          </p:cNvSpPr>
          <p:nvPr>
            <p:ph type="ctrTitle"/>
          </p:nvPr>
        </p:nvSpPr>
        <p:spPr>
          <a:xfrm>
            <a:off x="5282512" y="1028700"/>
            <a:ext cx="6172069" cy="4800598"/>
          </a:xfrm>
        </p:spPr>
        <p:txBody>
          <a:bodyPr anchor="ctr">
            <a:normAutofit/>
          </a:bodyPr>
          <a:lstStyle/>
          <a:p>
            <a:br>
              <a:rPr lang="en-GB">
                <a:solidFill>
                  <a:schemeClr val="tx1"/>
                </a:solidFill>
              </a:rPr>
            </a:br>
            <a:endParaRPr lang="en-GB">
              <a:solidFill>
                <a:schemeClr val="tx1"/>
              </a:solidFill>
            </a:endParaRPr>
          </a:p>
        </p:txBody>
      </p:sp>
      <p:pic>
        <p:nvPicPr>
          <p:cNvPr id="4" name="Picture 3">
            <a:extLst>
              <a:ext uri="{FF2B5EF4-FFF2-40B4-BE49-F238E27FC236}">
                <a16:creationId xmlns:a16="http://schemas.microsoft.com/office/drawing/2014/main" id="{A73A6FF9-C022-FE93-B651-64FEE2A552F9}"/>
              </a:ext>
            </a:extLst>
          </p:cNvPr>
          <p:cNvPicPr>
            <a:picLocks noChangeAspect="1"/>
          </p:cNvPicPr>
          <p:nvPr/>
        </p:nvPicPr>
        <p:blipFill>
          <a:blip r:embed="rId3"/>
          <a:stretch>
            <a:fillRect/>
          </a:stretch>
        </p:blipFill>
        <p:spPr>
          <a:xfrm>
            <a:off x="4932984" y="310500"/>
            <a:ext cx="6865964" cy="3844940"/>
          </a:xfrm>
          <a:prstGeom prst="rect">
            <a:avLst/>
          </a:prstGeom>
        </p:spPr>
      </p:pic>
      <p:sp>
        <p:nvSpPr>
          <p:cNvPr id="5" name="TextBox 4">
            <a:extLst>
              <a:ext uri="{FF2B5EF4-FFF2-40B4-BE49-F238E27FC236}">
                <a16:creationId xmlns:a16="http://schemas.microsoft.com/office/drawing/2014/main" id="{7C8958D2-BB0B-A023-21F8-75A13F341C18}"/>
              </a:ext>
            </a:extLst>
          </p:cNvPr>
          <p:cNvSpPr txBox="1"/>
          <p:nvPr/>
        </p:nvSpPr>
        <p:spPr>
          <a:xfrm>
            <a:off x="5537200" y="5120640"/>
            <a:ext cx="2214880" cy="369332"/>
          </a:xfrm>
          <a:prstGeom prst="rect">
            <a:avLst/>
          </a:prstGeom>
          <a:noFill/>
        </p:spPr>
        <p:txBody>
          <a:bodyPr wrap="square" rtlCol="0">
            <a:spAutoFit/>
          </a:bodyPr>
          <a:lstStyle/>
          <a:p>
            <a:r>
              <a:rPr lang="en-GB" dirty="0" err="1"/>
              <a:t>Nilupa</a:t>
            </a:r>
            <a:r>
              <a:rPr lang="en-GB" dirty="0"/>
              <a:t> Begum</a:t>
            </a:r>
          </a:p>
        </p:txBody>
      </p:sp>
    </p:spTree>
    <p:extLst>
      <p:ext uri="{BB962C8B-B14F-4D97-AF65-F5344CB8AC3E}">
        <p14:creationId xmlns:p14="http://schemas.microsoft.com/office/powerpoint/2010/main" val="254721183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12A7F0-713E-8839-A74D-5A4FC69C4138}"/>
              </a:ext>
            </a:extLst>
          </p:cNvPr>
          <p:cNvSpPr>
            <a:spLocks noGrp="1"/>
          </p:cNvSpPr>
          <p:nvPr>
            <p:ph type="title"/>
          </p:nvPr>
        </p:nvSpPr>
        <p:spPr/>
        <p:txBody>
          <a:bodyPr/>
          <a:lstStyle/>
          <a:p>
            <a:r>
              <a:rPr lang="en-GB" dirty="0"/>
              <a:t>Introduction</a:t>
            </a:r>
          </a:p>
        </p:txBody>
      </p:sp>
      <p:sp>
        <p:nvSpPr>
          <p:cNvPr id="3" name="Content Placeholder 2">
            <a:extLst>
              <a:ext uri="{FF2B5EF4-FFF2-40B4-BE49-F238E27FC236}">
                <a16:creationId xmlns:a16="http://schemas.microsoft.com/office/drawing/2014/main" id="{A5462D2E-FAA0-DA29-314E-AF3599F402FD}"/>
              </a:ext>
            </a:extLst>
          </p:cNvPr>
          <p:cNvSpPr>
            <a:spLocks noGrp="1"/>
          </p:cNvSpPr>
          <p:nvPr>
            <p:ph idx="1"/>
          </p:nvPr>
        </p:nvSpPr>
        <p:spPr/>
        <p:txBody>
          <a:bodyPr>
            <a:normAutofit lnSpcReduction="10000"/>
          </a:bodyPr>
          <a:lstStyle/>
          <a:p>
            <a:r>
              <a:rPr lang="en-GB" sz="2400" dirty="0"/>
              <a:t>The UK's policing is significantly influenced by the media. It is essential in determining how the general public views the police and their ability to uphold law and order. </a:t>
            </a:r>
          </a:p>
          <a:p>
            <a:r>
              <a:rPr lang="en-GB" sz="2400" dirty="0"/>
              <a:t>The public's image of the police and their action can be influenced by the media, which has the ability to create either trust or mistrust in the police.</a:t>
            </a:r>
          </a:p>
          <a:p>
            <a:r>
              <a:rPr lang="en-GB" sz="2400" dirty="0"/>
              <a:t>The effect that the media has on policing in the UK will be critically examined in this presentation. The essay will look at how the media affects public opinion, how the media affects police accountability, and how the media affects police policy(Callanan J, 2011).</a:t>
            </a:r>
          </a:p>
        </p:txBody>
      </p:sp>
    </p:spTree>
    <p:extLst>
      <p:ext uri="{BB962C8B-B14F-4D97-AF65-F5344CB8AC3E}">
        <p14:creationId xmlns:p14="http://schemas.microsoft.com/office/powerpoint/2010/main" val="219105044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FF6FD7-01DF-F3B3-4C20-519F04613200}"/>
              </a:ext>
            </a:extLst>
          </p:cNvPr>
          <p:cNvSpPr>
            <a:spLocks noGrp="1"/>
          </p:cNvSpPr>
          <p:nvPr>
            <p:ph type="title"/>
          </p:nvPr>
        </p:nvSpPr>
        <p:spPr/>
        <p:txBody>
          <a:bodyPr/>
          <a:lstStyle/>
          <a:p>
            <a:r>
              <a:rPr lang="en-GB" dirty="0"/>
              <a:t>Police history</a:t>
            </a:r>
          </a:p>
        </p:txBody>
      </p:sp>
      <p:sp>
        <p:nvSpPr>
          <p:cNvPr id="3" name="Content Placeholder 2">
            <a:extLst>
              <a:ext uri="{FF2B5EF4-FFF2-40B4-BE49-F238E27FC236}">
                <a16:creationId xmlns:a16="http://schemas.microsoft.com/office/drawing/2014/main" id="{07A044A9-FD94-71FB-2172-F888071F3FB9}"/>
              </a:ext>
            </a:extLst>
          </p:cNvPr>
          <p:cNvSpPr>
            <a:spLocks noGrp="1"/>
          </p:cNvSpPr>
          <p:nvPr>
            <p:ph idx="1"/>
          </p:nvPr>
        </p:nvSpPr>
        <p:spPr/>
        <p:txBody>
          <a:bodyPr>
            <a:normAutofit/>
          </a:bodyPr>
          <a:lstStyle/>
          <a:p>
            <a:r>
              <a:rPr lang="en-GB" dirty="0"/>
              <a:t>Back in 1200 the police were known as watchman or constable the role was unpaid and each person took the role for 1 year period.</a:t>
            </a:r>
          </a:p>
          <a:p>
            <a:r>
              <a:rPr lang="en-GB" dirty="0"/>
              <a:t>The first police service was formed in Scotland in 1611 there were known as high constables of Edinburgh (Police Recruitment,2023). </a:t>
            </a:r>
          </a:p>
          <a:p>
            <a:r>
              <a:rPr lang="en-GB" dirty="0"/>
              <a:t>The local improvement acts of English town authorities allowed watchmen and constables to be employed to patrol the streets at night in an effort to reduce rising crime rates by the early to mid 1700s. A further act of the parliament that was passed in 1737 enhanced and organised the night watch. This also included the number of police officers assigned to duty each night (Police Recruitment,2023).</a:t>
            </a:r>
            <a:br>
              <a:rPr lang="en-GB" dirty="0"/>
            </a:br>
            <a:endParaRPr lang="en-GB" dirty="0"/>
          </a:p>
          <a:p>
            <a:endParaRPr lang="en-GB" dirty="0"/>
          </a:p>
        </p:txBody>
      </p:sp>
    </p:spTree>
    <p:extLst>
      <p:ext uri="{BB962C8B-B14F-4D97-AF65-F5344CB8AC3E}">
        <p14:creationId xmlns:p14="http://schemas.microsoft.com/office/powerpoint/2010/main" val="397853043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04F112-30C6-9B77-6082-D115F799CBBE}"/>
              </a:ext>
            </a:extLst>
          </p:cNvPr>
          <p:cNvSpPr>
            <a:spLocks noGrp="1"/>
          </p:cNvSpPr>
          <p:nvPr>
            <p:ph type="title"/>
          </p:nvPr>
        </p:nvSpPr>
        <p:spPr>
          <a:xfrm>
            <a:off x="648930" y="629266"/>
            <a:ext cx="4795482" cy="1641987"/>
          </a:xfrm>
        </p:spPr>
        <p:txBody>
          <a:bodyPr>
            <a:normAutofit/>
          </a:bodyPr>
          <a:lstStyle/>
          <a:p>
            <a:r>
              <a:rPr lang="en-GB" dirty="0"/>
              <a:t>Metropolitan Police formed</a:t>
            </a:r>
          </a:p>
        </p:txBody>
      </p:sp>
      <p:pic>
        <p:nvPicPr>
          <p:cNvPr id="4" name="Picture 3">
            <a:extLst>
              <a:ext uri="{FF2B5EF4-FFF2-40B4-BE49-F238E27FC236}">
                <a16:creationId xmlns:a16="http://schemas.microsoft.com/office/drawing/2014/main" id="{D3CBCF2D-30F3-86FC-168F-D6C70E9C18A2}"/>
              </a:ext>
            </a:extLst>
          </p:cNvPr>
          <p:cNvPicPr>
            <a:picLocks noChangeAspect="1"/>
          </p:cNvPicPr>
          <p:nvPr/>
        </p:nvPicPr>
        <p:blipFill rotWithShape="1">
          <a:blip r:embed="rId3"/>
          <a:srcRect l="6740" r="23671" b="-1"/>
          <a:stretch/>
        </p:blipFill>
        <p:spPr>
          <a:xfrm>
            <a:off x="6094410" y="609601"/>
            <a:ext cx="5449889" cy="5638797"/>
          </a:xfrm>
          <a:prstGeom prst="rect">
            <a:avLst/>
          </a:prstGeom>
          <a:effectLst>
            <a:outerShdw blurRad="50800" dist="38100" dir="5400000" algn="t" rotWithShape="0">
              <a:prstClr val="black">
                <a:alpha val="43000"/>
              </a:prstClr>
            </a:outerShdw>
          </a:effectLst>
        </p:spPr>
      </p:pic>
      <p:sp>
        <p:nvSpPr>
          <p:cNvPr id="9" name="Rectangle 8">
            <a:extLst>
              <a:ext uri="{FF2B5EF4-FFF2-40B4-BE49-F238E27FC236}">
                <a16:creationId xmlns:a16="http://schemas.microsoft.com/office/drawing/2014/main" id="{AA047838-7F9E-43CF-A116-26E7AAA8F8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73B20615-5F65-0FBA-82AF-4D2386142849}"/>
              </a:ext>
            </a:extLst>
          </p:cNvPr>
          <p:cNvSpPr>
            <a:spLocks noGrp="1"/>
          </p:cNvSpPr>
          <p:nvPr>
            <p:ph idx="1"/>
          </p:nvPr>
        </p:nvSpPr>
        <p:spPr>
          <a:xfrm>
            <a:off x="647701" y="2438401"/>
            <a:ext cx="4797256" cy="3809998"/>
          </a:xfrm>
        </p:spPr>
        <p:txBody>
          <a:bodyPr>
            <a:normAutofit lnSpcReduction="10000"/>
          </a:bodyPr>
          <a:lstStyle/>
          <a:p>
            <a:r>
              <a:rPr lang="en-GB" dirty="0"/>
              <a:t>The Metropolitan Police Act, passed in 1829 by home secretary Robert Peel, served as the foundation for the creation of the Metropolitan Police Force (Police Recruitment,2023).</a:t>
            </a:r>
            <a:br>
              <a:rPr lang="en-GB" dirty="0"/>
            </a:br>
            <a:endParaRPr lang="en-GB" dirty="0"/>
          </a:p>
          <a:p>
            <a:endParaRPr lang="en-GB" dirty="0"/>
          </a:p>
          <a:p>
            <a:r>
              <a:rPr lang="en-GB" dirty="0"/>
              <a:t>Here is </a:t>
            </a:r>
          </a:p>
          <a:p>
            <a:r>
              <a:rPr lang="en-GB" dirty="0"/>
              <a:t>an image of the first </a:t>
            </a:r>
          </a:p>
          <a:p>
            <a:pPr marL="0" indent="0">
              <a:buNone/>
            </a:pPr>
            <a:r>
              <a:rPr lang="en-GB" dirty="0"/>
              <a:t>Metropolitan force</a:t>
            </a:r>
          </a:p>
          <a:p>
            <a:endParaRPr lang="en-GB" dirty="0"/>
          </a:p>
        </p:txBody>
      </p:sp>
    </p:spTree>
    <p:extLst>
      <p:ext uri="{BB962C8B-B14F-4D97-AF65-F5344CB8AC3E}">
        <p14:creationId xmlns:p14="http://schemas.microsoft.com/office/powerpoint/2010/main" val="114077503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EE5322-DE90-566C-F481-BF2DF8DD432A}"/>
              </a:ext>
            </a:extLst>
          </p:cNvPr>
          <p:cNvSpPr>
            <a:spLocks noGrp="1"/>
          </p:cNvSpPr>
          <p:nvPr>
            <p:ph type="title"/>
          </p:nvPr>
        </p:nvSpPr>
        <p:spPr/>
        <p:txBody>
          <a:bodyPr/>
          <a:lstStyle/>
          <a:p>
            <a:endParaRPr lang="en-GB"/>
          </a:p>
        </p:txBody>
      </p:sp>
      <p:sp>
        <p:nvSpPr>
          <p:cNvPr id="6" name="Content Placeholder 5">
            <a:extLst>
              <a:ext uri="{FF2B5EF4-FFF2-40B4-BE49-F238E27FC236}">
                <a16:creationId xmlns:a16="http://schemas.microsoft.com/office/drawing/2014/main" id="{D9385F4F-E82A-A365-15C9-91E71182A011}"/>
              </a:ext>
            </a:extLst>
          </p:cNvPr>
          <p:cNvSpPr>
            <a:spLocks noGrp="1"/>
          </p:cNvSpPr>
          <p:nvPr>
            <p:ph idx="1"/>
          </p:nvPr>
        </p:nvSpPr>
        <p:spPr/>
        <p:txBody>
          <a:bodyPr/>
          <a:lstStyle/>
          <a:p>
            <a:r>
              <a:rPr lang="en-GB" dirty="0"/>
              <a:t>The police constable were given a nickname in the </a:t>
            </a:r>
            <a:r>
              <a:rPr lang="en-GB" dirty="0" err="1"/>
              <a:t>uk</a:t>
            </a:r>
            <a:r>
              <a:rPr lang="en-GB" dirty="0"/>
              <a:t> they were known as bobbies this can be traced back to the founders. Bobby is short for Robert and Christian. The police constable were also known as Peelers  after his surname. </a:t>
            </a:r>
          </a:p>
          <a:p>
            <a:r>
              <a:rPr lang="en-GB" dirty="0"/>
              <a:t>Their primary duty was to prevent crime rather than to investigate it, and they wore blue uniforms. On foot, they patrolled the streets,  with a dog by their side (Police Recruitment,2023).</a:t>
            </a:r>
            <a:br>
              <a:rPr lang="en-GB" dirty="0"/>
            </a:br>
            <a:r>
              <a:rPr lang="en-GB" dirty="0"/>
              <a:t> </a:t>
            </a:r>
          </a:p>
        </p:txBody>
      </p:sp>
    </p:spTree>
    <p:extLst>
      <p:ext uri="{BB962C8B-B14F-4D97-AF65-F5344CB8AC3E}">
        <p14:creationId xmlns:p14="http://schemas.microsoft.com/office/powerpoint/2010/main" val="400129001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EB29C6-C737-87CA-C7F6-F0CDF4C704AE}"/>
              </a:ext>
            </a:extLst>
          </p:cNvPr>
          <p:cNvSpPr>
            <a:spLocks noGrp="1"/>
          </p:cNvSpPr>
          <p:nvPr>
            <p:ph type="title"/>
          </p:nvPr>
        </p:nvSpPr>
        <p:spPr/>
        <p:txBody>
          <a:bodyPr/>
          <a:lstStyle/>
          <a:p>
            <a:r>
              <a:rPr lang="en-GB" dirty="0"/>
              <a:t>Role of Police</a:t>
            </a:r>
          </a:p>
        </p:txBody>
      </p:sp>
      <p:sp>
        <p:nvSpPr>
          <p:cNvPr id="3" name="Content Placeholder 2">
            <a:extLst>
              <a:ext uri="{FF2B5EF4-FFF2-40B4-BE49-F238E27FC236}">
                <a16:creationId xmlns:a16="http://schemas.microsoft.com/office/drawing/2014/main" id="{7637E77A-1EC6-6D2D-DDE6-D9D951515F80}"/>
              </a:ext>
            </a:extLst>
          </p:cNvPr>
          <p:cNvSpPr>
            <a:spLocks noGrp="1"/>
          </p:cNvSpPr>
          <p:nvPr>
            <p:ph idx="1"/>
          </p:nvPr>
        </p:nvSpPr>
        <p:spPr/>
        <p:txBody>
          <a:bodyPr/>
          <a:lstStyle/>
          <a:p>
            <a:r>
              <a:rPr lang="en-GB" dirty="0"/>
              <a:t>The role of Police is to create an safe environment for the public. Police officers role is to prevent crime and reduce crime by taking proactive measure steps like community policing, building positive relationship with the members in society and addressing the underlying social issues that contribute to crime. As well as investigate and solve crime to punish the offenders and bring justice to the victim in order to deter further criminal activity. Enforcing laws and responding to emergencies (National Careers Service 2023).</a:t>
            </a:r>
          </a:p>
          <a:p>
            <a:endParaRPr lang="en-GB" dirty="0"/>
          </a:p>
        </p:txBody>
      </p:sp>
    </p:spTree>
    <p:extLst>
      <p:ext uri="{BB962C8B-B14F-4D97-AF65-F5344CB8AC3E}">
        <p14:creationId xmlns:p14="http://schemas.microsoft.com/office/powerpoint/2010/main" val="196406177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FD40D6-E2CA-2A22-BBA8-C933E165CDDF}"/>
              </a:ext>
            </a:extLst>
          </p:cNvPr>
          <p:cNvSpPr>
            <a:spLocks noGrp="1"/>
          </p:cNvSpPr>
          <p:nvPr>
            <p:ph type="title"/>
          </p:nvPr>
        </p:nvSpPr>
        <p:spPr/>
        <p:txBody>
          <a:bodyPr/>
          <a:lstStyle/>
          <a:p>
            <a:r>
              <a:rPr lang="en-GB" dirty="0"/>
              <a:t>Goals of Police Officers</a:t>
            </a:r>
          </a:p>
        </p:txBody>
      </p:sp>
      <p:sp>
        <p:nvSpPr>
          <p:cNvPr id="3" name="Content Placeholder 2">
            <a:extLst>
              <a:ext uri="{FF2B5EF4-FFF2-40B4-BE49-F238E27FC236}">
                <a16:creationId xmlns:a16="http://schemas.microsoft.com/office/drawing/2014/main" id="{5E04F2EC-31BA-5FF1-AAAA-CD0E79937D63}"/>
              </a:ext>
            </a:extLst>
          </p:cNvPr>
          <p:cNvSpPr>
            <a:spLocks noGrp="1"/>
          </p:cNvSpPr>
          <p:nvPr>
            <p:ph idx="1"/>
          </p:nvPr>
        </p:nvSpPr>
        <p:spPr/>
        <p:txBody>
          <a:bodyPr/>
          <a:lstStyle/>
          <a:p>
            <a:r>
              <a:rPr lang="en-GB" dirty="0"/>
              <a:t>The goal of police officers is to reduce crime, protect the people, and property, maintain public order, and improve public safety.</a:t>
            </a:r>
          </a:p>
          <a:p>
            <a:r>
              <a:rPr lang="en-GB" dirty="0"/>
              <a:t>In order to achieve these goals the police department uses different strategies such as community policing, problem-oriented policing (pop) and intelligence-led policing to prevent crimes (Police constable,2023)</a:t>
            </a:r>
          </a:p>
          <a:p>
            <a:endParaRPr lang="en-GB" dirty="0"/>
          </a:p>
          <a:p>
            <a:endParaRPr lang="en-GB" dirty="0"/>
          </a:p>
        </p:txBody>
      </p:sp>
    </p:spTree>
    <p:extLst>
      <p:ext uri="{BB962C8B-B14F-4D97-AF65-F5344CB8AC3E}">
        <p14:creationId xmlns:p14="http://schemas.microsoft.com/office/powerpoint/2010/main" val="330110288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902DFE-E93F-D759-F77B-6EEED54DFF6E}"/>
              </a:ext>
            </a:extLst>
          </p:cNvPr>
          <p:cNvSpPr>
            <a:spLocks noGrp="1"/>
          </p:cNvSpPr>
          <p:nvPr>
            <p:ph type="title"/>
          </p:nvPr>
        </p:nvSpPr>
        <p:spPr>
          <a:xfrm>
            <a:off x="650669" y="629266"/>
            <a:ext cx="3330328" cy="1641986"/>
          </a:xfrm>
        </p:spPr>
        <p:txBody>
          <a:bodyPr>
            <a:normAutofit/>
          </a:bodyPr>
          <a:lstStyle/>
          <a:p>
            <a:r>
              <a:rPr lang="en-GB" dirty="0"/>
              <a:t>Community Policing</a:t>
            </a:r>
          </a:p>
        </p:txBody>
      </p:sp>
      <p:pic>
        <p:nvPicPr>
          <p:cNvPr id="4" name="Picture 3">
            <a:extLst>
              <a:ext uri="{FF2B5EF4-FFF2-40B4-BE49-F238E27FC236}">
                <a16:creationId xmlns:a16="http://schemas.microsoft.com/office/drawing/2014/main" id="{B1119872-9E94-85B5-08EC-C3BCEB0D190A}"/>
              </a:ext>
            </a:extLst>
          </p:cNvPr>
          <p:cNvPicPr>
            <a:picLocks noChangeAspect="1"/>
          </p:cNvPicPr>
          <p:nvPr/>
        </p:nvPicPr>
        <p:blipFill rotWithShape="1">
          <a:blip r:embed="rId3"/>
          <a:srcRect l="12280" r="34531" b="1"/>
          <a:stretch/>
        </p:blipFill>
        <p:spPr>
          <a:xfrm>
            <a:off x="4634680" y="10"/>
            <a:ext cx="7560130" cy="6857990"/>
          </a:xfrm>
          <a:prstGeom prst="rect">
            <a:avLst/>
          </a:prstGeom>
        </p:spPr>
      </p:pic>
      <p:sp>
        <p:nvSpPr>
          <p:cNvPr id="9" name="Rectangle 8">
            <a:extLst>
              <a:ext uri="{FF2B5EF4-FFF2-40B4-BE49-F238E27FC236}">
                <a16:creationId xmlns:a16="http://schemas.microsoft.com/office/drawing/2014/main" id="{A26E2FAE-FA60-497B-B2CB-7702C6FF3A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DE0F3ED5-7377-6A1E-A1E1-9EF22CA078DE}"/>
              </a:ext>
            </a:extLst>
          </p:cNvPr>
          <p:cNvSpPr>
            <a:spLocks noGrp="1"/>
          </p:cNvSpPr>
          <p:nvPr>
            <p:ph idx="1"/>
          </p:nvPr>
        </p:nvSpPr>
        <p:spPr>
          <a:xfrm>
            <a:off x="650669" y="2438400"/>
            <a:ext cx="3330328" cy="3809999"/>
          </a:xfrm>
        </p:spPr>
        <p:txBody>
          <a:bodyPr>
            <a:normAutofit lnSpcReduction="10000"/>
          </a:bodyPr>
          <a:lstStyle/>
          <a:p>
            <a:r>
              <a:rPr lang="en-GB" dirty="0"/>
              <a:t>This method involves developing a positive relationship between the police officers and community members to aware the police pf any community concerns.  It aims to prevent crime by working together with the community (Neighbourhood policing, 2023).</a:t>
            </a:r>
          </a:p>
          <a:p>
            <a:endParaRPr lang="en-GB" dirty="0"/>
          </a:p>
        </p:txBody>
      </p:sp>
    </p:spTree>
    <p:extLst>
      <p:ext uri="{BB962C8B-B14F-4D97-AF65-F5344CB8AC3E}">
        <p14:creationId xmlns:p14="http://schemas.microsoft.com/office/powerpoint/2010/main" val="231431441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1FA36F-98EC-A496-D921-A8FCF73C4BD3}"/>
              </a:ext>
            </a:extLst>
          </p:cNvPr>
          <p:cNvSpPr>
            <a:spLocks noGrp="1"/>
          </p:cNvSpPr>
          <p:nvPr>
            <p:ph type="title"/>
          </p:nvPr>
        </p:nvSpPr>
        <p:spPr/>
        <p:txBody>
          <a:bodyPr/>
          <a:lstStyle/>
          <a:p>
            <a:r>
              <a:rPr lang="en-GB" dirty="0"/>
              <a:t>Problem-Oriented Policing</a:t>
            </a:r>
          </a:p>
        </p:txBody>
      </p:sp>
      <p:sp>
        <p:nvSpPr>
          <p:cNvPr id="3" name="Content Placeholder 2">
            <a:extLst>
              <a:ext uri="{FF2B5EF4-FFF2-40B4-BE49-F238E27FC236}">
                <a16:creationId xmlns:a16="http://schemas.microsoft.com/office/drawing/2014/main" id="{BDE829F5-2AE9-251C-C494-D56AE70CAAF8}"/>
              </a:ext>
            </a:extLst>
          </p:cNvPr>
          <p:cNvSpPr>
            <a:spLocks noGrp="1"/>
          </p:cNvSpPr>
          <p:nvPr>
            <p:ph idx="1"/>
          </p:nvPr>
        </p:nvSpPr>
        <p:spPr/>
        <p:txBody>
          <a:bodyPr/>
          <a:lstStyle/>
          <a:p>
            <a:r>
              <a:rPr lang="en-GB" dirty="0"/>
              <a:t>The main goal of this technique is to identify and deal with the root causes of crime. This technique involves examining crime patterns using a data-driven approach to develop targeted solutions to particular issues.</a:t>
            </a:r>
          </a:p>
          <a:p>
            <a:r>
              <a:rPr lang="en-GB" dirty="0"/>
              <a:t>This method has been proven to be the most effective method in reducing crimes (Bullock K, 2023)</a:t>
            </a:r>
          </a:p>
        </p:txBody>
      </p:sp>
    </p:spTree>
    <p:extLst>
      <p:ext uri="{BB962C8B-B14F-4D97-AF65-F5344CB8AC3E}">
        <p14:creationId xmlns:p14="http://schemas.microsoft.com/office/powerpoint/2010/main" val="10926506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6EB403-B467-4AB3-CD7E-429A0A8FFD69}"/>
              </a:ext>
            </a:extLst>
          </p:cNvPr>
          <p:cNvSpPr>
            <a:spLocks noGrp="1"/>
          </p:cNvSpPr>
          <p:nvPr>
            <p:ph type="title"/>
          </p:nvPr>
        </p:nvSpPr>
        <p:spPr/>
        <p:txBody>
          <a:bodyPr/>
          <a:lstStyle/>
          <a:p>
            <a:r>
              <a:rPr lang="en-GB" dirty="0"/>
              <a:t>Intelligence-Led Policing</a:t>
            </a:r>
          </a:p>
        </p:txBody>
      </p:sp>
      <p:sp>
        <p:nvSpPr>
          <p:cNvPr id="3" name="Content Placeholder 2">
            <a:extLst>
              <a:ext uri="{FF2B5EF4-FFF2-40B4-BE49-F238E27FC236}">
                <a16:creationId xmlns:a16="http://schemas.microsoft.com/office/drawing/2014/main" id="{039F6DD3-D037-EA7B-01ED-199988126613}"/>
              </a:ext>
            </a:extLst>
          </p:cNvPr>
          <p:cNvSpPr>
            <a:spLocks noGrp="1"/>
          </p:cNvSpPr>
          <p:nvPr>
            <p:ph idx="1"/>
          </p:nvPr>
        </p:nvSpPr>
        <p:spPr/>
        <p:txBody>
          <a:bodyPr/>
          <a:lstStyle/>
          <a:p>
            <a:r>
              <a:rPr lang="en-GB" dirty="0"/>
              <a:t>This method focuses on criminal behaviour by using intelligence and data analysis. The purpose is to prevent crimes on high risk areas and individual (Intelligence,2013). </a:t>
            </a:r>
          </a:p>
        </p:txBody>
      </p:sp>
    </p:spTree>
    <p:extLst>
      <p:ext uri="{BB962C8B-B14F-4D97-AF65-F5344CB8AC3E}">
        <p14:creationId xmlns:p14="http://schemas.microsoft.com/office/powerpoint/2010/main" val="244237558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764988-C641-0785-84A2-6EBEC1E7F56C}"/>
              </a:ext>
            </a:extLst>
          </p:cNvPr>
          <p:cNvSpPr>
            <a:spLocks noGrp="1"/>
          </p:cNvSpPr>
          <p:nvPr>
            <p:ph type="title"/>
          </p:nvPr>
        </p:nvSpPr>
        <p:spPr/>
        <p:txBody>
          <a:bodyPr/>
          <a:lstStyle/>
          <a:p>
            <a:r>
              <a:rPr lang="en-GB" dirty="0"/>
              <a:t>Media's Role in Shaping Public Opinion</a:t>
            </a:r>
            <a:br>
              <a:rPr lang="en-GB" dirty="0"/>
            </a:br>
            <a:endParaRPr lang="en-GB" dirty="0"/>
          </a:p>
        </p:txBody>
      </p:sp>
      <p:sp>
        <p:nvSpPr>
          <p:cNvPr id="3" name="Content Placeholder 2">
            <a:extLst>
              <a:ext uri="{FF2B5EF4-FFF2-40B4-BE49-F238E27FC236}">
                <a16:creationId xmlns:a16="http://schemas.microsoft.com/office/drawing/2014/main" id="{55A54610-F862-74BD-F51E-B0D9B4F2AA4E}"/>
              </a:ext>
            </a:extLst>
          </p:cNvPr>
          <p:cNvSpPr>
            <a:spLocks noGrp="1"/>
          </p:cNvSpPr>
          <p:nvPr>
            <p:ph idx="1"/>
          </p:nvPr>
        </p:nvSpPr>
        <p:spPr/>
        <p:txBody>
          <a:bodyPr>
            <a:normAutofit/>
          </a:bodyPr>
          <a:lstStyle/>
          <a:p>
            <a:r>
              <a:rPr lang="en-GB" dirty="0"/>
              <a:t>The media has a major influence on public opinion of policing. News stories, Tv shows, movies, and social media can form certain perceptions of police and their actions.</a:t>
            </a:r>
          </a:p>
          <a:p>
            <a:r>
              <a:rPr lang="en-GB" dirty="0"/>
              <a:t>For example Tv shows like ‘Line of Duty’ have portrayed the police in both positive and negative lights. </a:t>
            </a:r>
          </a:p>
          <a:p>
            <a:r>
              <a:rPr lang="en-GB" dirty="0"/>
              <a:t>This shows about police corruption, it shows a police officer killing someone in cold blood, in serval episodes it has proven to be exaggerated compared to real police officers (</a:t>
            </a:r>
            <a:r>
              <a:rPr lang="en-GB" dirty="0" err="1"/>
              <a:t>Callana</a:t>
            </a:r>
            <a:r>
              <a:rPr lang="en-GB" dirty="0"/>
              <a:t> V, 2011).</a:t>
            </a:r>
          </a:p>
          <a:p>
            <a:endParaRPr lang="en-GB" dirty="0"/>
          </a:p>
        </p:txBody>
      </p:sp>
    </p:spTree>
    <p:extLst>
      <p:ext uri="{BB962C8B-B14F-4D97-AF65-F5344CB8AC3E}">
        <p14:creationId xmlns:p14="http://schemas.microsoft.com/office/powerpoint/2010/main" val="43117524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B5541CD5-D7AC-4686-8783-CF5D1D4FC2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
            <a:ext cx="12191695" cy="685800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16">
            <a:extLst>
              <a:ext uri="{FF2B5EF4-FFF2-40B4-BE49-F238E27FC236}">
                <a16:creationId xmlns:a16="http://schemas.microsoft.com/office/drawing/2014/main" id="{0420923D-0C6E-4656-9A01-EE9FB6345E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3787058"/>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tx2">
              <a:alpha val="20000"/>
            </a:schemeClr>
          </a:solidFill>
          <a:ln>
            <a:noFill/>
          </a:ln>
        </p:spPr>
        <p:txBody>
          <a:bodyPr rtlCol="0" anchor="ctr"/>
          <a:lstStyle/>
          <a:p>
            <a:pPr algn="ctr"/>
            <a:endParaRPr lang="en-US">
              <a:solidFill>
                <a:schemeClr val="tx1"/>
              </a:solidFill>
            </a:endParaRPr>
          </a:p>
        </p:txBody>
      </p:sp>
      <p:sp>
        <p:nvSpPr>
          <p:cNvPr id="15" name="Freeform 5">
            <a:extLst>
              <a:ext uri="{FF2B5EF4-FFF2-40B4-BE49-F238E27FC236}">
                <a16:creationId xmlns:a16="http://schemas.microsoft.com/office/drawing/2014/main" id="{904D0A95-DEAA-4B8D-A340-BEC3A5DBCD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305" y="4065581"/>
            <a:ext cx="12191695" cy="2802467"/>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ln>
            <a:noFill/>
          </a:ln>
        </p:spPr>
        <p:style>
          <a:lnRef idx="0">
            <a:scrgbClr r="0" g="0" b="0"/>
          </a:lnRef>
          <a:fillRef idx="1003">
            <a:schemeClr val="dk2"/>
          </a:fillRef>
          <a:effectRef idx="0">
            <a:scrgbClr r="0" g="0" b="0"/>
          </a:effectRef>
          <a:fontRef idx="major"/>
        </p:style>
      </p:sp>
      <p:sp>
        <p:nvSpPr>
          <p:cNvPr id="2" name="Title 1">
            <a:extLst>
              <a:ext uri="{FF2B5EF4-FFF2-40B4-BE49-F238E27FC236}">
                <a16:creationId xmlns:a16="http://schemas.microsoft.com/office/drawing/2014/main" id="{27F1847F-C6A3-CD3F-6638-B856C651DE74}"/>
              </a:ext>
            </a:extLst>
          </p:cNvPr>
          <p:cNvSpPr>
            <a:spLocks noGrp="1"/>
          </p:cNvSpPr>
          <p:nvPr>
            <p:ph type="title"/>
          </p:nvPr>
        </p:nvSpPr>
        <p:spPr>
          <a:xfrm>
            <a:off x="611853" y="4885339"/>
            <a:ext cx="10968294" cy="1237087"/>
          </a:xfrm>
        </p:spPr>
        <p:txBody>
          <a:bodyPr>
            <a:normAutofit/>
          </a:bodyPr>
          <a:lstStyle/>
          <a:p>
            <a:r>
              <a:rPr lang="en-GB">
                <a:solidFill>
                  <a:srgbClr val="EBEBEB"/>
                </a:solidFill>
              </a:rPr>
              <a:t>Line of Duty</a:t>
            </a:r>
          </a:p>
        </p:txBody>
      </p:sp>
      <p:pic>
        <p:nvPicPr>
          <p:cNvPr id="4" name="Content Placeholder 3">
            <a:extLst>
              <a:ext uri="{FF2B5EF4-FFF2-40B4-BE49-F238E27FC236}">
                <a16:creationId xmlns:a16="http://schemas.microsoft.com/office/drawing/2014/main" id="{0C859B74-1250-E9D8-08F3-EBF7BDC84E62}"/>
              </a:ext>
            </a:extLst>
          </p:cNvPr>
          <p:cNvPicPr>
            <a:picLocks noGrp="1" noChangeAspect="1"/>
          </p:cNvPicPr>
          <p:nvPr>
            <p:ph idx="1"/>
          </p:nvPr>
        </p:nvPicPr>
        <p:blipFill>
          <a:blip r:embed="rId2"/>
          <a:stretch>
            <a:fillRect/>
          </a:stretch>
        </p:blipFill>
        <p:spPr>
          <a:xfrm>
            <a:off x="5959043" y="593387"/>
            <a:ext cx="4831109" cy="3383301"/>
          </a:xfrm>
          <a:prstGeom prst="rect">
            <a:avLst/>
          </a:prstGeom>
        </p:spPr>
      </p:pic>
      <p:sp>
        <p:nvSpPr>
          <p:cNvPr id="5" name="TextBox 4">
            <a:extLst>
              <a:ext uri="{FF2B5EF4-FFF2-40B4-BE49-F238E27FC236}">
                <a16:creationId xmlns:a16="http://schemas.microsoft.com/office/drawing/2014/main" id="{813D8962-F59B-2EBE-CACA-50ABA9966063}"/>
              </a:ext>
            </a:extLst>
          </p:cNvPr>
          <p:cNvSpPr txBox="1"/>
          <p:nvPr/>
        </p:nvSpPr>
        <p:spPr>
          <a:xfrm>
            <a:off x="2042460" y="1240349"/>
            <a:ext cx="3637529" cy="757130"/>
          </a:xfrm>
          <a:prstGeom prst="rect">
            <a:avLst/>
          </a:prstGeom>
          <a:noFill/>
        </p:spPr>
        <p:txBody>
          <a:bodyPr wrap="square" rtlCol="0">
            <a:spAutoFit/>
          </a:bodyPr>
          <a:lstStyle/>
          <a:p>
            <a:pPr defTabSz="365760">
              <a:spcAft>
                <a:spcPts val="600"/>
              </a:spcAft>
            </a:pPr>
            <a:r>
              <a:rPr lang="en-GB" sz="1440" kern="1200">
                <a:solidFill>
                  <a:schemeClr val="tx1"/>
                </a:solidFill>
                <a:latin typeface="+mn-lt"/>
                <a:ea typeface="+mn-ea"/>
                <a:cs typeface="+mn-cs"/>
              </a:rPr>
              <a:t>Superintendent Chris Todd is the head of Professional standards at West Midlands Police</a:t>
            </a:r>
            <a:endParaRPr lang="en-GB"/>
          </a:p>
        </p:txBody>
      </p:sp>
      <p:sp>
        <p:nvSpPr>
          <p:cNvPr id="6" name="TextBox 5">
            <a:extLst>
              <a:ext uri="{FF2B5EF4-FFF2-40B4-BE49-F238E27FC236}">
                <a16:creationId xmlns:a16="http://schemas.microsoft.com/office/drawing/2014/main" id="{6CC1185B-F991-AF87-5428-21D94975DC7E}"/>
              </a:ext>
            </a:extLst>
          </p:cNvPr>
          <p:cNvSpPr txBox="1"/>
          <p:nvPr/>
        </p:nvSpPr>
        <p:spPr>
          <a:xfrm>
            <a:off x="1403435" y="2369682"/>
            <a:ext cx="4203325" cy="1191260"/>
          </a:xfrm>
          <a:prstGeom prst="rect">
            <a:avLst/>
          </a:prstGeom>
          <a:noFill/>
        </p:spPr>
        <p:txBody>
          <a:bodyPr wrap="square" rtlCol="0">
            <a:spAutoFit/>
          </a:bodyPr>
          <a:lstStyle/>
          <a:p>
            <a:pPr defTabSz="365760">
              <a:spcAft>
                <a:spcPts val="600"/>
              </a:spcAft>
            </a:pPr>
            <a:r>
              <a:rPr lang="en-GB" sz="1440" kern="1200">
                <a:solidFill>
                  <a:schemeClr val="tx1"/>
                </a:solidFill>
                <a:latin typeface="+mn-lt"/>
                <a:ea typeface="+mn-ea"/>
                <a:cs typeface="+mn-cs"/>
              </a:rPr>
              <a:t>As you can see the head of Midland police  been questioned about the corruption that’s been shown in Line of duty to which the public are concern if that’s the case in real life as well</a:t>
            </a:r>
            <a:endParaRPr lang="en-GB"/>
          </a:p>
        </p:txBody>
      </p:sp>
    </p:spTree>
    <p:extLst>
      <p:ext uri="{BB962C8B-B14F-4D97-AF65-F5344CB8AC3E}">
        <p14:creationId xmlns:p14="http://schemas.microsoft.com/office/powerpoint/2010/main" val="2742289019"/>
      </p:ext>
    </p:extLst>
  </p:cSld>
  <p:clrMapOvr>
    <a:overrideClrMapping bg1="lt1" tx1="dk1" bg2="lt2" tx2="dk2" accent1="accent1" accent2="accent2" accent3="accent3" accent4="accent4" accent5="accent5" accent6="accent6" hlink="hlink" folHlink="folHlink"/>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222B35-65BA-18F3-77ED-D0E32DF74464}"/>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07576C4C-4923-14A5-FF7D-973224125B9B}"/>
              </a:ext>
            </a:extLst>
          </p:cNvPr>
          <p:cNvSpPr>
            <a:spLocks noGrp="1"/>
          </p:cNvSpPr>
          <p:nvPr>
            <p:ph idx="1"/>
          </p:nvPr>
        </p:nvSpPr>
        <p:spPr/>
        <p:txBody>
          <a:bodyPr>
            <a:normAutofit fontScale="92500" lnSpcReduction="10000"/>
          </a:bodyPr>
          <a:lstStyle/>
          <a:p>
            <a:endParaRPr lang="en-GB" dirty="0"/>
          </a:p>
          <a:p>
            <a:r>
              <a:rPr lang="en-GB" dirty="0"/>
              <a:t>The way the media influences public opinion can have both positive and negative consequences for policing. </a:t>
            </a:r>
          </a:p>
          <a:p>
            <a:r>
              <a:rPr lang="en-GB" dirty="0"/>
              <a:t>Positive media coverage can increase public support for police. This can help the police by making it easier to carry out their duties without any negative interference as the public is likely to cooperate and help the police in their work.</a:t>
            </a:r>
          </a:p>
          <a:p>
            <a:r>
              <a:rPr lang="en-GB" dirty="0"/>
              <a:t>On the other hand negative coverage can break public trust in police, which it hard for them to do their work effectively. Making it more difficult for the police to solve crimes and maintain law.</a:t>
            </a:r>
          </a:p>
          <a:p>
            <a:r>
              <a:rPr lang="en-GB" dirty="0"/>
              <a:t> This can lead to a breakdown in the relationship between the police and the public and can make it more difficult for the police to solve crimes and maintain law and order (</a:t>
            </a:r>
            <a:r>
              <a:rPr lang="en-GB" dirty="0" err="1"/>
              <a:t>Callana</a:t>
            </a:r>
            <a:r>
              <a:rPr lang="en-GB" dirty="0"/>
              <a:t> V, 2011).</a:t>
            </a:r>
          </a:p>
          <a:p>
            <a:endParaRPr lang="en-GB" dirty="0"/>
          </a:p>
          <a:p>
            <a:endParaRPr lang="en-GB" dirty="0"/>
          </a:p>
        </p:txBody>
      </p:sp>
    </p:spTree>
    <p:extLst>
      <p:ext uri="{BB962C8B-B14F-4D97-AF65-F5344CB8AC3E}">
        <p14:creationId xmlns:p14="http://schemas.microsoft.com/office/powerpoint/2010/main" val="183553721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3A50B8-41C0-F8D9-0308-8F7D7F3AC3DF}"/>
              </a:ext>
            </a:extLst>
          </p:cNvPr>
          <p:cNvSpPr>
            <a:spLocks noGrp="1"/>
          </p:cNvSpPr>
          <p:nvPr>
            <p:ph type="title"/>
          </p:nvPr>
        </p:nvSpPr>
        <p:spPr/>
        <p:txBody>
          <a:bodyPr/>
          <a:lstStyle/>
          <a:p>
            <a:r>
              <a:rPr lang="en-GB" dirty="0"/>
              <a:t>Negative influence of media </a:t>
            </a:r>
          </a:p>
        </p:txBody>
      </p:sp>
      <p:sp>
        <p:nvSpPr>
          <p:cNvPr id="3" name="Content Placeholder 2">
            <a:extLst>
              <a:ext uri="{FF2B5EF4-FFF2-40B4-BE49-F238E27FC236}">
                <a16:creationId xmlns:a16="http://schemas.microsoft.com/office/drawing/2014/main" id="{7ADC4F12-8D4A-B677-830B-4F8FF74D352A}"/>
              </a:ext>
            </a:extLst>
          </p:cNvPr>
          <p:cNvSpPr>
            <a:spLocks noGrp="1"/>
          </p:cNvSpPr>
          <p:nvPr>
            <p:ph idx="1"/>
          </p:nvPr>
        </p:nvSpPr>
        <p:spPr/>
        <p:txBody>
          <a:bodyPr/>
          <a:lstStyle/>
          <a:p>
            <a:r>
              <a:rPr lang="en-GB" dirty="0"/>
              <a:t>One negative effect of media on the police in the UK is the bias in reporting, which can generate a negative public opinion of the police and ruin their reputation </a:t>
            </a:r>
          </a:p>
        </p:txBody>
      </p:sp>
    </p:spTree>
    <p:extLst>
      <p:ext uri="{BB962C8B-B14F-4D97-AF65-F5344CB8AC3E}">
        <p14:creationId xmlns:p14="http://schemas.microsoft.com/office/powerpoint/2010/main" val="70176002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9362849A-570D-49DB-954C-63F144E88A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1CA42011-E478-428B-9D15-A98E338BF8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3" name="Freeform 7">
            <a:extLst>
              <a:ext uri="{FF2B5EF4-FFF2-40B4-BE49-F238E27FC236}">
                <a16:creationId xmlns:a16="http://schemas.microsoft.com/office/drawing/2014/main" id="{9ED2773C-FE51-4632-BA46-036BDCDA6E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402ABC5E-234F-EDFB-A4EE-56DAF3A2D062}"/>
              </a:ext>
            </a:extLst>
          </p:cNvPr>
          <p:cNvSpPr>
            <a:spLocks noGrp="1"/>
          </p:cNvSpPr>
          <p:nvPr>
            <p:ph type="title"/>
          </p:nvPr>
        </p:nvSpPr>
        <p:spPr>
          <a:xfrm>
            <a:off x="648930" y="629267"/>
            <a:ext cx="9252154" cy="1016654"/>
          </a:xfrm>
        </p:spPr>
        <p:txBody>
          <a:bodyPr>
            <a:normAutofit/>
          </a:bodyPr>
          <a:lstStyle/>
          <a:p>
            <a:r>
              <a:rPr lang="en-GB">
                <a:solidFill>
                  <a:srgbClr val="EBEBEB"/>
                </a:solidFill>
              </a:rPr>
              <a:t>Jean Charles </a:t>
            </a:r>
          </a:p>
        </p:txBody>
      </p:sp>
      <p:sp useBgFill="1">
        <p:nvSpPr>
          <p:cNvPr id="15" name="Freeform: Shape 14">
            <a:extLst>
              <a:ext uri="{FF2B5EF4-FFF2-40B4-BE49-F238E27FC236}">
                <a16:creationId xmlns:a16="http://schemas.microsoft.com/office/drawing/2014/main" id="{E02F9158-C4C2-46A8-BE73-A4F77E139F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7" cy="5095933"/>
          </a:xfrm>
          <a:custGeom>
            <a:avLst/>
            <a:gdLst>
              <a:gd name="connsiteX0" fmla="*/ 0 w 12192417"/>
              <a:gd name="connsiteY0" fmla="*/ 0 h 5095933"/>
              <a:gd name="connsiteX1" fmla="*/ 71931 w 12192417"/>
              <a:gd name="connsiteY1" fmla="*/ 12261 h 5095933"/>
              <a:gd name="connsiteX2" fmla="*/ 282848 w 12192417"/>
              <a:gd name="connsiteY2" fmla="*/ 48343 h 5095933"/>
              <a:gd name="connsiteX3" fmla="*/ 436463 w 12192417"/>
              <a:gd name="connsiteY3" fmla="*/ 73565 h 5095933"/>
              <a:gd name="connsiteX4" fmla="*/ 619338 w 12192417"/>
              <a:gd name="connsiteY4" fmla="*/ 100188 h 5095933"/>
              <a:gd name="connsiteX5" fmla="*/ 836350 w 12192417"/>
              <a:gd name="connsiteY5" fmla="*/ 132066 h 5095933"/>
              <a:gd name="connsiteX6" fmla="*/ 1076527 w 12192417"/>
              <a:gd name="connsiteY6" fmla="*/ 165696 h 5095933"/>
              <a:gd name="connsiteX7" fmla="*/ 1347183 w 12192417"/>
              <a:gd name="connsiteY7" fmla="*/ 201077 h 5095933"/>
              <a:gd name="connsiteX8" fmla="*/ 1642222 w 12192417"/>
              <a:gd name="connsiteY8" fmla="*/ 238560 h 5095933"/>
              <a:gd name="connsiteX9" fmla="*/ 1962863 w 12192417"/>
              <a:gd name="connsiteY9" fmla="*/ 276043 h 5095933"/>
              <a:gd name="connsiteX10" fmla="*/ 2304231 w 12192417"/>
              <a:gd name="connsiteY10" fmla="*/ 314227 h 5095933"/>
              <a:gd name="connsiteX11" fmla="*/ 2672420 w 12192417"/>
              <a:gd name="connsiteY11" fmla="*/ 349608 h 5095933"/>
              <a:gd name="connsiteX12" fmla="*/ 3057677 w 12192417"/>
              <a:gd name="connsiteY12" fmla="*/ 383588 h 5095933"/>
              <a:gd name="connsiteX13" fmla="*/ 3464880 w 12192417"/>
              <a:gd name="connsiteY13" fmla="*/ 414415 h 5095933"/>
              <a:gd name="connsiteX14" fmla="*/ 3889151 w 12192417"/>
              <a:gd name="connsiteY14" fmla="*/ 443841 h 5095933"/>
              <a:gd name="connsiteX15" fmla="*/ 4331709 w 12192417"/>
              <a:gd name="connsiteY15" fmla="*/ 471515 h 5095933"/>
              <a:gd name="connsiteX16" fmla="*/ 4558475 w 12192417"/>
              <a:gd name="connsiteY16" fmla="*/ 481324 h 5095933"/>
              <a:gd name="connsiteX17" fmla="*/ 4790117 w 12192417"/>
              <a:gd name="connsiteY17" fmla="*/ 492183 h 5095933"/>
              <a:gd name="connsiteX18" fmla="*/ 5025417 w 12192417"/>
              <a:gd name="connsiteY18" fmla="*/ 502342 h 5095933"/>
              <a:gd name="connsiteX19" fmla="*/ 5261936 w 12192417"/>
              <a:gd name="connsiteY19" fmla="*/ 508998 h 5095933"/>
              <a:gd name="connsiteX20" fmla="*/ 5503331 w 12192417"/>
              <a:gd name="connsiteY20" fmla="*/ 514953 h 5095933"/>
              <a:gd name="connsiteX21" fmla="*/ 5747166 w 12192417"/>
              <a:gd name="connsiteY21" fmla="*/ 521259 h 5095933"/>
              <a:gd name="connsiteX22" fmla="*/ 5995876 w 12192417"/>
              <a:gd name="connsiteY22" fmla="*/ 525463 h 5095933"/>
              <a:gd name="connsiteX23" fmla="*/ 6247025 w 12192417"/>
              <a:gd name="connsiteY23" fmla="*/ 525463 h 5095933"/>
              <a:gd name="connsiteX24" fmla="*/ 6500612 w 12192417"/>
              <a:gd name="connsiteY24" fmla="*/ 527565 h 5095933"/>
              <a:gd name="connsiteX25" fmla="*/ 6756638 w 12192417"/>
              <a:gd name="connsiteY25" fmla="*/ 525463 h 5095933"/>
              <a:gd name="connsiteX26" fmla="*/ 7016321 w 12192417"/>
              <a:gd name="connsiteY26" fmla="*/ 521259 h 5095933"/>
              <a:gd name="connsiteX27" fmla="*/ 7276004 w 12192417"/>
              <a:gd name="connsiteY27" fmla="*/ 517406 h 5095933"/>
              <a:gd name="connsiteX28" fmla="*/ 7539344 w 12192417"/>
              <a:gd name="connsiteY28" fmla="*/ 508998 h 5095933"/>
              <a:gd name="connsiteX29" fmla="*/ 7805123 w 12192417"/>
              <a:gd name="connsiteY29" fmla="*/ 500241 h 5095933"/>
              <a:gd name="connsiteX30" fmla="*/ 8070902 w 12192417"/>
              <a:gd name="connsiteY30" fmla="*/ 490082 h 5095933"/>
              <a:gd name="connsiteX31" fmla="*/ 8339120 w 12192417"/>
              <a:gd name="connsiteY31" fmla="*/ 475719 h 5095933"/>
              <a:gd name="connsiteX32" fmla="*/ 8609775 w 12192417"/>
              <a:gd name="connsiteY32" fmla="*/ 458554 h 5095933"/>
              <a:gd name="connsiteX33" fmla="*/ 8881650 w 12192417"/>
              <a:gd name="connsiteY33" fmla="*/ 442089 h 5095933"/>
              <a:gd name="connsiteX34" fmla="*/ 9153525 w 12192417"/>
              <a:gd name="connsiteY34" fmla="*/ 421071 h 5095933"/>
              <a:gd name="connsiteX35" fmla="*/ 9429057 w 12192417"/>
              <a:gd name="connsiteY35" fmla="*/ 395849 h 5095933"/>
              <a:gd name="connsiteX36" fmla="*/ 9700932 w 12192417"/>
              <a:gd name="connsiteY36" fmla="*/ 370626 h 5095933"/>
              <a:gd name="connsiteX37" fmla="*/ 9977683 w 12192417"/>
              <a:gd name="connsiteY37" fmla="*/ 341551 h 5095933"/>
              <a:gd name="connsiteX38" fmla="*/ 10255654 w 12192417"/>
              <a:gd name="connsiteY38" fmla="*/ 309673 h 5095933"/>
              <a:gd name="connsiteX39" fmla="*/ 10529967 w 12192417"/>
              <a:gd name="connsiteY39" fmla="*/ 276043 h 5095933"/>
              <a:gd name="connsiteX40" fmla="*/ 10807938 w 12192417"/>
              <a:gd name="connsiteY40" fmla="*/ 236809 h 5095933"/>
              <a:gd name="connsiteX41" fmla="*/ 11084689 w 12192417"/>
              <a:gd name="connsiteY41" fmla="*/ 194772 h 5095933"/>
              <a:gd name="connsiteX42" fmla="*/ 11362660 w 12192417"/>
              <a:gd name="connsiteY42" fmla="*/ 153085 h 5095933"/>
              <a:gd name="connsiteX43" fmla="*/ 11639411 w 12192417"/>
              <a:gd name="connsiteY43" fmla="*/ 104392 h 5095933"/>
              <a:gd name="connsiteX44" fmla="*/ 11914944 w 12192417"/>
              <a:gd name="connsiteY44" fmla="*/ 54648 h 5095933"/>
              <a:gd name="connsiteX45" fmla="*/ 12191695 w 12192417"/>
              <a:gd name="connsiteY45" fmla="*/ 2452 h 5095933"/>
              <a:gd name="connsiteX46" fmla="*/ 12191695 w 12192417"/>
              <a:gd name="connsiteY46" fmla="*/ 2162231 h 5095933"/>
              <a:gd name="connsiteX47" fmla="*/ 12192417 w 12192417"/>
              <a:gd name="connsiteY47" fmla="*/ 2162231 h 5095933"/>
              <a:gd name="connsiteX48" fmla="*/ 12192417 w 12192417"/>
              <a:gd name="connsiteY48" fmla="*/ 5095933 h 5095933"/>
              <a:gd name="connsiteX49" fmla="*/ 0 w 12192417"/>
              <a:gd name="connsiteY49" fmla="*/ 5095933 h 5095933"/>
              <a:gd name="connsiteX50" fmla="*/ 0 w 12192417"/>
              <a:gd name="connsiteY50" fmla="*/ 2791958 h 5095933"/>
              <a:gd name="connsiteX51" fmla="*/ 0 w 12192417"/>
              <a:gd name="connsiteY51" fmla="*/ 2162231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2417" h="5095933">
                <a:moveTo>
                  <a:pt x="0" y="0"/>
                </a:moveTo>
                <a:lnTo>
                  <a:pt x="71931" y="12261"/>
                </a:lnTo>
                <a:lnTo>
                  <a:pt x="282848" y="48343"/>
                </a:lnTo>
                <a:lnTo>
                  <a:pt x="436463" y="73565"/>
                </a:lnTo>
                <a:lnTo>
                  <a:pt x="619338" y="100188"/>
                </a:lnTo>
                <a:lnTo>
                  <a:pt x="836350" y="132066"/>
                </a:lnTo>
                <a:lnTo>
                  <a:pt x="1076527" y="165696"/>
                </a:lnTo>
                <a:lnTo>
                  <a:pt x="1347183" y="201077"/>
                </a:lnTo>
                <a:lnTo>
                  <a:pt x="1642222" y="238560"/>
                </a:lnTo>
                <a:lnTo>
                  <a:pt x="1962863" y="276043"/>
                </a:lnTo>
                <a:lnTo>
                  <a:pt x="2304231" y="314227"/>
                </a:lnTo>
                <a:lnTo>
                  <a:pt x="2672420" y="349608"/>
                </a:lnTo>
                <a:lnTo>
                  <a:pt x="3057677" y="383588"/>
                </a:lnTo>
                <a:lnTo>
                  <a:pt x="3464880" y="414415"/>
                </a:lnTo>
                <a:lnTo>
                  <a:pt x="3889151" y="443841"/>
                </a:lnTo>
                <a:lnTo>
                  <a:pt x="4331709" y="471515"/>
                </a:lnTo>
                <a:lnTo>
                  <a:pt x="4558475" y="481324"/>
                </a:lnTo>
                <a:lnTo>
                  <a:pt x="4790117" y="492183"/>
                </a:lnTo>
                <a:lnTo>
                  <a:pt x="5025417" y="502342"/>
                </a:lnTo>
                <a:lnTo>
                  <a:pt x="5261936" y="508998"/>
                </a:lnTo>
                <a:lnTo>
                  <a:pt x="5503331" y="514953"/>
                </a:lnTo>
                <a:lnTo>
                  <a:pt x="5747166" y="521259"/>
                </a:lnTo>
                <a:lnTo>
                  <a:pt x="5995876" y="525463"/>
                </a:lnTo>
                <a:lnTo>
                  <a:pt x="6247025" y="525463"/>
                </a:lnTo>
                <a:lnTo>
                  <a:pt x="6500612" y="527565"/>
                </a:lnTo>
                <a:lnTo>
                  <a:pt x="6756638" y="525463"/>
                </a:lnTo>
                <a:lnTo>
                  <a:pt x="7016321" y="521259"/>
                </a:lnTo>
                <a:lnTo>
                  <a:pt x="7276004" y="517406"/>
                </a:lnTo>
                <a:lnTo>
                  <a:pt x="7539344" y="508998"/>
                </a:lnTo>
                <a:lnTo>
                  <a:pt x="7805123" y="500241"/>
                </a:lnTo>
                <a:lnTo>
                  <a:pt x="8070902" y="490082"/>
                </a:lnTo>
                <a:lnTo>
                  <a:pt x="8339120" y="475719"/>
                </a:lnTo>
                <a:lnTo>
                  <a:pt x="8609775" y="458554"/>
                </a:lnTo>
                <a:lnTo>
                  <a:pt x="8881650" y="442089"/>
                </a:lnTo>
                <a:lnTo>
                  <a:pt x="9153525" y="421071"/>
                </a:lnTo>
                <a:lnTo>
                  <a:pt x="9429057" y="395849"/>
                </a:lnTo>
                <a:lnTo>
                  <a:pt x="9700932" y="370626"/>
                </a:lnTo>
                <a:lnTo>
                  <a:pt x="9977683" y="341551"/>
                </a:lnTo>
                <a:lnTo>
                  <a:pt x="10255654" y="309673"/>
                </a:lnTo>
                <a:lnTo>
                  <a:pt x="10529967" y="276043"/>
                </a:lnTo>
                <a:lnTo>
                  <a:pt x="10807938" y="236809"/>
                </a:lnTo>
                <a:lnTo>
                  <a:pt x="11084689" y="194772"/>
                </a:lnTo>
                <a:lnTo>
                  <a:pt x="11362660" y="153085"/>
                </a:lnTo>
                <a:lnTo>
                  <a:pt x="11639411" y="104392"/>
                </a:lnTo>
                <a:lnTo>
                  <a:pt x="11914944" y="54648"/>
                </a:lnTo>
                <a:lnTo>
                  <a:pt x="12191695" y="2452"/>
                </a:lnTo>
                <a:lnTo>
                  <a:pt x="12191695" y="2162231"/>
                </a:lnTo>
                <a:lnTo>
                  <a:pt x="12192417" y="2162231"/>
                </a:lnTo>
                <a:lnTo>
                  <a:pt x="12192417" y="5095933"/>
                </a:lnTo>
                <a:lnTo>
                  <a:pt x="0" y="5095933"/>
                </a:lnTo>
                <a:lnTo>
                  <a:pt x="0" y="2791958"/>
                </a:lnTo>
                <a:lnTo>
                  <a:pt x="0" y="2162231"/>
                </a:lnTo>
                <a:close/>
              </a:path>
            </a:pathLst>
          </a:custGeom>
          <a:ln>
            <a:noFill/>
          </a:ln>
        </p:spPr>
      </p:sp>
      <p:pic>
        <p:nvPicPr>
          <p:cNvPr id="4" name="Picture 3">
            <a:extLst>
              <a:ext uri="{FF2B5EF4-FFF2-40B4-BE49-F238E27FC236}">
                <a16:creationId xmlns:a16="http://schemas.microsoft.com/office/drawing/2014/main" id="{4BD9C0CF-55D7-2536-0947-C3AA8AC4C4FA}"/>
              </a:ext>
            </a:extLst>
          </p:cNvPr>
          <p:cNvPicPr>
            <a:picLocks noChangeAspect="1"/>
          </p:cNvPicPr>
          <p:nvPr/>
        </p:nvPicPr>
        <p:blipFill>
          <a:blip r:embed="rId2"/>
          <a:stretch>
            <a:fillRect/>
          </a:stretch>
        </p:blipFill>
        <p:spPr>
          <a:xfrm>
            <a:off x="653484" y="2682471"/>
            <a:ext cx="5451627" cy="3393637"/>
          </a:xfrm>
          <a:prstGeom prst="rect">
            <a:avLst/>
          </a:prstGeom>
          <a:effectLst/>
        </p:spPr>
      </p:pic>
      <p:sp>
        <p:nvSpPr>
          <p:cNvPr id="3" name="Content Placeholder 2">
            <a:extLst>
              <a:ext uri="{FF2B5EF4-FFF2-40B4-BE49-F238E27FC236}">
                <a16:creationId xmlns:a16="http://schemas.microsoft.com/office/drawing/2014/main" id="{8033AB53-8686-D36A-0733-5BDD4E962D7F}"/>
              </a:ext>
            </a:extLst>
          </p:cNvPr>
          <p:cNvSpPr>
            <a:spLocks noGrp="1"/>
          </p:cNvSpPr>
          <p:nvPr>
            <p:ph idx="1"/>
          </p:nvPr>
        </p:nvSpPr>
        <p:spPr>
          <a:xfrm>
            <a:off x="6421089" y="2548281"/>
            <a:ext cx="5122606" cy="3658689"/>
          </a:xfrm>
        </p:spPr>
        <p:txBody>
          <a:bodyPr>
            <a:normAutofit/>
          </a:bodyPr>
          <a:lstStyle/>
          <a:p>
            <a:pPr>
              <a:lnSpc>
                <a:spcPct val="90000"/>
              </a:lnSpc>
            </a:pPr>
            <a:r>
              <a:rPr lang="en-GB" dirty="0"/>
              <a:t>One example of this is the case of the death of Jean Charles de Menezes, a Brazilian man who was shot and killed by police officers in 2005. The police were conducting a counter-terrorism operation and mistakenly identified de Menezes as a suspect. The media coverage of the incident was critical of the police, with some outlets reporting that de Menezes was innocent and had been executed by the police (Siddique H, 2016).</a:t>
            </a:r>
          </a:p>
          <a:p>
            <a:pPr>
              <a:lnSpc>
                <a:spcPct val="90000"/>
              </a:lnSpc>
            </a:pPr>
            <a:endParaRPr lang="en-GB" dirty="0"/>
          </a:p>
        </p:txBody>
      </p:sp>
    </p:spTree>
    <p:extLst>
      <p:ext uri="{BB962C8B-B14F-4D97-AF65-F5344CB8AC3E}">
        <p14:creationId xmlns:p14="http://schemas.microsoft.com/office/powerpoint/2010/main" val="369828177"/>
      </p:ext>
    </p:extLst>
  </p:cSld>
  <p:clrMapOvr>
    <a:overrideClrMapping bg1="lt1" tx1="dk1" bg2="lt2" tx2="dk2" accent1="accent1" accent2="accent2" accent3="accent3" accent4="accent4" accent5="accent5" accent6="accent6" hlink="hlink" folHlink="folHlink"/>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27EA70-6BFE-82D5-C276-CC2FD3C22AF1}"/>
              </a:ext>
            </a:extLst>
          </p:cNvPr>
          <p:cNvSpPr>
            <a:spLocks noGrp="1"/>
          </p:cNvSpPr>
          <p:nvPr>
            <p:ph type="title"/>
          </p:nvPr>
        </p:nvSpPr>
        <p:spPr/>
        <p:txBody>
          <a:bodyPr/>
          <a:lstStyle/>
          <a:p>
            <a:r>
              <a:rPr lang="en-GB" dirty="0"/>
              <a:t>result</a:t>
            </a:r>
          </a:p>
        </p:txBody>
      </p:sp>
      <p:sp>
        <p:nvSpPr>
          <p:cNvPr id="3" name="Content Placeholder 2">
            <a:extLst>
              <a:ext uri="{FF2B5EF4-FFF2-40B4-BE49-F238E27FC236}">
                <a16:creationId xmlns:a16="http://schemas.microsoft.com/office/drawing/2014/main" id="{7669C2FF-8760-24FE-6025-D117BC5C1227}"/>
              </a:ext>
            </a:extLst>
          </p:cNvPr>
          <p:cNvSpPr>
            <a:spLocks noGrp="1"/>
          </p:cNvSpPr>
          <p:nvPr>
            <p:ph idx="1"/>
          </p:nvPr>
        </p:nvSpPr>
        <p:spPr/>
        <p:txBody>
          <a:bodyPr/>
          <a:lstStyle/>
          <a:p>
            <a:r>
              <a:rPr lang="en-GB" dirty="0"/>
              <a:t>The media left a bad opinion on public, the public demanded  resignation of the metropolitan police commissioner at the time.</a:t>
            </a:r>
          </a:p>
          <a:p>
            <a:r>
              <a:rPr lang="en-GB" dirty="0"/>
              <a:t>The police were criticized about how they handled the incident, the media coverage had a long lasting impact on their reputation.</a:t>
            </a:r>
          </a:p>
          <a:p>
            <a:r>
              <a:rPr lang="en-GB" dirty="0"/>
              <a:t>The public had lost their trust in police, many were feared of </a:t>
            </a:r>
            <a:r>
              <a:rPr lang="en-GB"/>
              <a:t>them  (Siddique H, 2016).</a:t>
            </a:r>
            <a:endParaRPr lang="en-GB" dirty="0"/>
          </a:p>
        </p:txBody>
      </p:sp>
    </p:spTree>
    <p:extLst>
      <p:ext uri="{BB962C8B-B14F-4D97-AF65-F5344CB8AC3E}">
        <p14:creationId xmlns:p14="http://schemas.microsoft.com/office/powerpoint/2010/main" val="271390864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7C37A2-35F9-C90F-8E14-0BC41C0FDB3E}"/>
              </a:ext>
            </a:extLst>
          </p:cNvPr>
          <p:cNvSpPr>
            <a:spLocks noGrp="1"/>
          </p:cNvSpPr>
          <p:nvPr>
            <p:ph type="title"/>
          </p:nvPr>
        </p:nvSpPr>
        <p:spPr>
          <a:xfrm>
            <a:off x="1245552" y="2728735"/>
            <a:ext cx="9404723" cy="1400530"/>
          </a:xfrm>
        </p:spPr>
        <p:txBody>
          <a:bodyPr/>
          <a:lstStyle/>
          <a:p>
            <a:r>
              <a:rPr lang="en-GB" dirty="0"/>
              <a:t>Advantage of media for police </a:t>
            </a:r>
          </a:p>
        </p:txBody>
      </p:sp>
    </p:spTree>
    <p:extLst>
      <p:ext uri="{BB962C8B-B14F-4D97-AF65-F5344CB8AC3E}">
        <p14:creationId xmlns:p14="http://schemas.microsoft.com/office/powerpoint/2010/main" val="213233096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1C8D63-2ED0-2A46-9E7A-975FF5CC1E16}"/>
              </a:ext>
            </a:extLst>
          </p:cNvPr>
          <p:cNvSpPr>
            <a:spLocks noGrp="1"/>
          </p:cNvSpPr>
          <p:nvPr>
            <p:ph type="title"/>
          </p:nvPr>
        </p:nvSpPr>
        <p:spPr>
          <a:xfrm>
            <a:off x="648930" y="629266"/>
            <a:ext cx="9252154" cy="1223983"/>
          </a:xfrm>
        </p:spPr>
        <p:txBody>
          <a:bodyPr>
            <a:normAutofit/>
          </a:bodyPr>
          <a:lstStyle/>
          <a:p>
            <a:r>
              <a:rPr lang="en-GB" dirty="0"/>
              <a:t>Public awareness</a:t>
            </a:r>
          </a:p>
        </p:txBody>
      </p:sp>
      <p:sp>
        <p:nvSpPr>
          <p:cNvPr id="3" name="Content Placeholder 2">
            <a:extLst>
              <a:ext uri="{FF2B5EF4-FFF2-40B4-BE49-F238E27FC236}">
                <a16:creationId xmlns:a16="http://schemas.microsoft.com/office/drawing/2014/main" id="{2C3C2901-8DCB-D147-1653-7ED4A5211FB1}"/>
              </a:ext>
            </a:extLst>
          </p:cNvPr>
          <p:cNvSpPr>
            <a:spLocks noGrp="1"/>
          </p:cNvSpPr>
          <p:nvPr>
            <p:ph idx="1"/>
          </p:nvPr>
        </p:nvSpPr>
        <p:spPr>
          <a:xfrm>
            <a:off x="1103311" y="2052214"/>
            <a:ext cx="4338409" cy="4196185"/>
          </a:xfrm>
        </p:spPr>
        <p:txBody>
          <a:bodyPr>
            <a:normAutofit/>
          </a:bodyPr>
          <a:lstStyle/>
          <a:p>
            <a:r>
              <a:rPr lang="en-GB" dirty="0"/>
              <a:t>The public's awareness of crime and safety issues can be increased with the help of the media This can help the police to communicate important safety messages and raise awareness of crime prevention strategies (Davis E, 2014)</a:t>
            </a:r>
          </a:p>
          <a:p>
            <a:endParaRPr lang="en-GB" dirty="0"/>
          </a:p>
        </p:txBody>
      </p:sp>
      <p:pic>
        <p:nvPicPr>
          <p:cNvPr id="4" name="Picture 3">
            <a:extLst>
              <a:ext uri="{FF2B5EF4-FFF2-40B4-BE49-F238E27FC236}">
                <a16:creationId xmlns:a16="http://schemas.microsoft.com/office/drawing/2014/main" id="{3374AE5D-E159-F252-4D46-5A2B2815E338}"/>
              </a:ext>
            </a:extLst>
          </p:cNvPr>
          <p:cNvPicPr>
            <a:picLocks noChangeAspect="1"/>
          </p:cNvPicPr>
          <p:nvPr/>
        </p:nvPicPr>
        <p:blipFill rotWithShape="1">
          <a:blip r:embed="rId3"/>
          <a:srcRect l="14638"/>
          <a:stretch/>
        </p:blipFill>
        <p:spPr>
          <a:xfrm>
            <a:off x="6091916" y="2052213"/>
            <a:ext cx="5451627" cy="4196185"/>
          </a:xfrm>
          <a:prstGeom prst="rect">
            <a:avLst/>
          </a:prstGeom>
          <a:effectLst>
            <a:outerShdw blurRad="50800" dist="38100" dir="5400000" algn="t" rotWithShape="0">
              <a:prstClr val="black">
                <a:alpha val="43000"/>
              </a:prstClr>
            </a:outerShdw>
          </a:effectLst>
        </p:spPr>
      </p:pic>
    </p:spTree>
    <p:extLst>
      <p:ext uri="{BB962C8B-B14F-4D97-AF65-F5344CB8AC3E}">
        <p14:creationId xmlns:p14="http://schemas.microsoft.com/office/powerpoint/2010/main" val="91225274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D03A2A-F0ED-0C8D-A238-0E0609999D2D}"/>
              </a:ext>
            </a:extLst>
          </p:cNvPr>
          <p:cNvSpPr>
            <a:spLocks noGrp="1"/>
          </p:cNvSpPr>
          <p:nvPr>
            <p:ph type="title"/>
          </p:nvPr>
        </p:nvSpPr>
        <p:spPr/>
        <p:txBody>
          <a:bodyPr/>
          <a:lstStyle/>
          <a:p>
            <a:r>
              <a:rPr lang="en-GB" dirty="0"/>
              <a:t>Crime reporting</a:t>
            </a:r>
          </a:p>
        </p:txBody>
      </p:sp>
      <p:sp>
        <p:nvSpPr>
          <p:cNvPr id="3" name="Content Placeholder 2">
            <a:extLst>
              <a:ext uri="{FF2B5EF4-FFF2-40B4-BE49-F238E27FC236}">
                <a16:creationId xmlns:a16="http://schemas.microsoft.com/office/drawing/2014/main" id="{23BCDF1F-A9EC-C51C-2FF9-4CACE15B05FC}"/>
              </a:ext>
            </a:extLst>
          </p:cNvPr>
          <p:cNvSpPr>
            <a:spLocks noGrp="1"/>
          </p:cNvSpPr>
          <p:nvPr>
            <p:ph idx="1"/>
          </p:nvPr>
        </p:nvSpPr>
        <p:spPr/>
        <p:txBody>
          <a:bodyPr/>
          <a:lstStyle/>
          <a:p>
            <a:r>
              <a:rPr lang="en-GB" dirty="0"/>
              <a:t>The media can act as a platform for the police to report crimes and appeals for information. This can help to increase the chances of solving crimes by encouraging members of the public to come forward with information and keep the public up to date with cases (Davis E, 2014).</a:t>
            </a:r>
          </a:p>
          <a:p>
            <a:r>
              <a:rPr lang="en-GB" dirty="0"/>
              <a:t> </a:t>
            </a:r>
          </a:p>
        </p:txBody>
      </p:sp>
    </p:spTree>
    <p:extLst>
      <p:ext uri="{BB962C8B-B14F-4D97-AF65-F5344CB8AC3E}">
        <p14:creationId xmlns:p14="http://schemas.microsoft.com/office/powerpoint/2010/main" val="313204982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D1C751-8206-CBA1-EE5D-6F28A5BCFF2B}"/>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1DCCF9A3-33E9-3B7C-83D9-5B54BAB83768}"/>
              </a:ext>
            </a:extLst>
          </p:cNvPr>
          <p:cNvSpPr>
            <a:spLocks noGrp="1"/>
          </p:cNvSpPr>
          <p:nvPr>
            <p:ph idx="1"/>
          </p:nvPr>
        </p:nvSpPr>
        <p:spPr/>
        <p:txBody>
          <a:bodyPr/>
          <a:lstStyle/>
          <a:p>
            <a:r>
              <a:rPr lang="en-GB" dirty="0"/>
              <a:t>For instance, in 2017, the media played an important role  in helping authorities identify the prime suspects in the Parsons Green bombing. </a:t>
            </a:r>
          </a:p>
          <a:p>
            <a:r>
              <a:rPr lang="en-GB" dirty="0"/>
              <a:t>The Police gave media the CCTV  footage of the suspects which went viral lead serval members of public coming forward with information about suspect. </a:t>
            </a:r>
          </a:p>
          <a:p>
            <a:r>
              <a:rPr lang="en-GB" dirty="0"/>
              <a:t>As a result, the police were able to make arrests and stop additional harm to the public (BBC, 2018). </a:t>
            </a:r>
          </a:p>
        </p:txBody>
      </p:sp>
    </p:spTree>
    <p:extLst>
      <p:ext uri="{BB962C8B-B14F-4D97-AF65-F5344CB8AC3E}">
        <p14:creationId xmlns:p14="http://schemas.microsoft.com/office/powerpoint/2010/main" val="43118771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AEB393-FD7A-A2C3-A44E-15E6E0B8ACB0}"/>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D396985B-0A02-CCC3-44CF-E4AD528705B0}"/>
              </a:ext>
            </a:extLst>
          </p:cNvPr>
          <p:cNvSpPr>
            <a:spLocks noGrp="1"/>
          </p:cNvSpPr>
          <p:nvPr>
            <p:ph idx="1"/>
          </p:nvPr>
        </p:nvSpPr>
        <p:spPr/>
        <p:txBody>
          <a:bodyPr/>
          <a:lstStyle/>
          <a:p>
            <a:r>
              <a:rPr lang="en-GB" dirty="0"/>
              <a:t>Improved Community Engagement: a survey was conducted by the London Metropolitan Police, according to the survey 85% of the participants reported they would rather report a crime via social media than calling 999. 84% of police forces in the UK now use social media to communicate with</a:t>
            </a:r>
          </a:p>
          <a:p>
            <a:endParaRPr lang="en-GB" dirty="0"/>
          </a:p>
          <a:p>
            <a:endParaRPr lang="en-GB" dirty="0"/>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230188483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233037-3838-39D9-74E7-4DED1316C6A8}"/>
              </a:ext>
            </a:extLst>
          </p:cNvPr>
          <p:cNvSpPr>
            <a:spLocks noGrp="1"/>
          </p:cNvSpPr>
          <p:nvPr>
            <p:ph type="title"/>
          </p:nvPr>
        </p:nvSpPr>
        <p:spPr/>
        <p:txBody>
          <a:bodyPr/>
          <a:lstStyle/>
          <a:p>
            <a:r>
              <a:rPr lang="en-GB" dirty="0"/>
              <a:t>Accountability </a:t>
            </a:r>
          </a:p>
        </p:txBody>
      </p:sp>
      <p:sp>
        <p:nvSpPr>
          <p:cNvPr id="3" name="Content Placeholder 2">
            <a:extLst>
              <a:ext uri="{FF2B5EF4-FFF2-40B4-BE49-F238E27FC236}">
                <a16:creationId xmlns:a16="http://schemas.microsoft.com/office/drawing/2014/main" id="{5EB5235F-6F24-E0A0-0C89-BDF6AF1814E3}"/>
              </a:ext>
            </a:extLst>
          </p:cNvPr>
          <p:cNvSpPr>
            <a:spLocks noGrp="1"/>
          </p:cNvSpPr>
          <p:nvPr>
            <p:ph idx="1"/>
          </p:nvPr>
        </p:nvSpPr>
        <p:spPr/>
        <p:txBody>
          <a:bodyPr/>
          <a:lstStyle/>
          <a:p>
            <a:r>
              <a:rPr lang="en-GB" dirty="0"/>
              <a:t>Media can play an crucial role for raising awareness for police accountability for their actions and behaviours in the UK.</a:t>
            </a:r>
          </a:p>
          <a:p>
            <a:r>
              <a:rPr lang="en-GB" dirty="0"/>
              <a:t>There are several ways in which media can affect accountability of police in the UK, including raising awareness, exposing wrongdoing and many more.</a:t>
            </a:r>
          </a:p>
          <a:p>
            <a:endParaRPr lang="en-GB" dirty="0"/>
          </a:p>
        </p:txBody>
      </p:sp>
    </p:spTree>
    <p:extLst>
      <p:ext uri="{BB962C8B-B14F-4D97-AF65-F5344CB8AC3E}">
        <p14:creationId xmlns:p14="http://schemas.microsoft.com/office/powerpoint/2010/main" val="319073261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4AAD3FD-83A5-4B89-9F8F-01B8870865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C893342-67A4-0D54-1F02-93396B83F050}"/>
              </a:ext>
            </a:extLst>
          </p:cNvPr>
          <p:cNvSpPr>
            <a:spLocks noGrp="1"/>
          </p:cNvSpPr>
          <p:nvPr>
            <p:ph type="title"/>
          </p:nvPr>
        </p:nvSpPr>
        <p:spPr>
          <a:xfrm>
            <a:off x="648931" y="629266"/>
            <a:ext cx="4166510" cy="1622321"/>
          </a:xfrm>
        </p:spPr>
        <p:txBody>
          <a:bodyPr>
            <a:normAutofit/>
          </a:bodyPr>
          <a:lstStyle/>
          <a:p>
            <a:r>
              <a:rPr lang="en-GB">
                <a:solidFill>
                  <a:srgbClr val="EBEBEB"/>
                </a:solidFill>
              </a:rPr>
              <a:t>Raising awareness</a:t>
            </a:r>
          </a:p>
        </p:txBody>
      </p:sp>
      <p:sp>
        <p:nvSpPr>
          <p:cNvPr id="11" name="Freeform 31">
            <a:extLst>
              <a:ext uri="{FF2B5EF4-FFF2-40B4-BE49-F238E27FC236}">
                <a16:creationId xmlns:a16="http://schemas.microsoft.com/office/drawing/2014/main" id="{61752F1D-FC0F-4103-9584-630E643CCD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94020"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bg1">
              <a:alpha val="20000"/>
            </a:schemeClr>
          </a:solidFill>
          <a:ln>
            <a:noFill/>
          </a:ln>
        </p:spPr>
        <p:txBody>
          <a:bodyPr rtlCol="0" anchor="ctr"/>
          <a:lstStyle/>
          <a:p>
            <a:pPr algn="ctr"/>
            <a:endParaRPr lang="en-US"/>
          </a:p>
        </p:txBody>
      </p:sp>
      <p:sp useBgFill="1">
        <p:nvSpPr>
          <p:cNvPr id="13" name="Freeform: Shape 12">
            <a:extLst>
              <a:ext uri="{FF2B5EF4-FFF2-40B4-BE49-F238E27FC236}">
                <a16:creationId xmlns:a16="http://schemas.microsoft.com/office/drawing/2014/main" id="{70151CB7-E7DE-4917-B831-01DF9CE013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270819" y="-63600"/>
            <a:ext cx="6858001" cy="6985200"/>
          </a:xfrm>
          <a:custGeom>
            <a:avLst/>
            <a:gdLst>
              <a:gd name="connsiteX0" fmla="*/ 6858001 w 6858001"/>
              <a:gd name="connsiteY0" fmla="*/ 1177 h 6985200"/>
              <a:gd name="connsiteX1" fmla="*/ 6858001 w 6858001"/>
              <a:gd name="connsiteY1" fmla="*/ 1344715 h 6985200"/>
              <a:gd name="connsiteX2" fmla="*/ 6858000 w 6858001"/>
              <a:gd name="connsiteY2" fmla="*/ 1344715 h 6985200"/>
              <a:gd name="connsiteX3" fmla="*/ 6858000 w 6858001"/>
              <a:gd name="connsiteY3" fmla="*/ 6985200 h 6985200"/>
              <a:gd name="connsiteX4" fmla="*/ 0 w 6858001"/>
              <a:gd name="connsiteY4" fmla="*/ 6985199 h 6985200"/>
              <a:gd name="connsiteX5" fmla="*/ 0 w 6858001"/>
              <a:gd name="connsiteY5" fmla="*/ 886772 h 6985200"/>
              <a:gd name="connsiteX6" fmla="*/ 1 w 6858001"/>
              <a:gd name="connsiteY6" fmla="*/ 886772 h 6985200"/>
              <a:gd name="connsiteX7" fmla="*/ 1 w 6858001"/>
              <a:gd name="connsiteY7" fmla="*/ 0 h 6985200"/>
              <a:gd name="connsiteX8" fmla="*/ 40463 w 6858001"/>
              <a:gd name="connsiteY8" fmla="*/ 5883 h 6985200"/>
              <a:gd name="connsiteX9" fmla="*/ 159107 w 6858001"/>
              <a:gd name="connsiteY9" fmla="*/ 23196 h 6985200"/>
              <a:gd name="connsiteX10" fmla="*/ 245518 w 6858001"/>
              <a:gd name="connsiteY10" fmla="*/ 35299 h 6985200"/>
              <a:gd name="connsiteX11" fmla="*/ 348388 w 6858001"/>
              <a:gd name="connsiteY11" fmla="*/ 48073 h 6985200"/>
              <a:gd name="connsiteX12" fmla="*/ 470460 w 6858001"/>
              <a:gd name="connsiteY12" fmla="*/ 63369 h 6985200"/>
              <a:gd name="connsiteX13" fmla="*/ 605563 w 6858001"/>
              <a:gd name="connsiteY13" fmla="*/ 79506 h 6985200"/>
              <a:gd name="connsiteX14" fmla="*/ 757810 w 6858001"/>
              <a:gd name="connsiteY14" fmla="*/ 96483 h 6985200"/>
              <a:gd name="connsiteX15" fmla="*/ 923774 w 6858001"/>
              <a:gd name="connsiteY15" fmla="*/ 114469 h 6985200"/>
              <a:gd name="connsiteX16" fmla="*/ 1104139 w 6858001"/>
              <a:gd name="connsiteY16" fmla="*/ 132454 h 6985200"/>
              <a:gd name="connsiteX17" fmla="*/ 1296163 w 6858001"/>
              <a:gd name="connsiteY17" fmla="*/ 150776 h 6985200"/>
              <a:gd name="connsiteX18" fmla="*/ 1503275 w 6858001"/>
              <a:gd name="connsiteY18" fmla="*/ 167753 h 6985200"/>
              <a:gd name="connsiteX19" fmla="*/ 1719988 w 6858001"/>
              <a:gd name="connsiteY19" fmla="*/ 184058 h 6985200"/>
              <a:gd name="connsiteX20" fmla="*/ 1949045 w 6858001"/>
              <a:gd name="connsiteY20" fmla="*/ 198849 h 6985200"/>
              <a:gd name="connsiteX21" fmla="*/ 2187703 w 6858001"/>
              <a:gd name="connsiteY21" fmla="*/ 212969 h 6985200"/>
              <a:gd name="connsiteX22" fmla="*/ 2436649 w 6858001"/>
              <a:gd name="connsiteY22" fmla="*/ 226248 h 6985200"/>
              <a:gd name="connsiteX23" fmla="*/ 2564208 w 6858001"/>
              <a:gd name="connsiteY23" fmla="*/ 230955 h 6985200"/>
              <a:gd name="connsiteX24" fmla="*/ 2694509 w 6858001"/>
              <a:gd name="connsiteY24" fmla="*/ 236165 h 6985200"/>
              <a:gd name="connsiteX25" fmla="*/ 2826869 w 6858001"/>
              <a:gd name="connsiteY25" fmla="*/ 241040 h 6985200"/>
              <a:gd name="connsiteX26" fmla="*/ 2959914 w 6858001"/>
              <a:gd name="connsiteY26" fmla="*/ 244234 h 6985200"/>
              <a:gd name="connsiteX27" fmla="*/ 3095702 w 6858001"/>
              <a:gd name="connsiteY27" fmla="*/ 247091 h 6985200"/>
              <a:gd name="connsiteX28" fmla="*/ 3232862 w 6858001"/>
              <a:gd name="connsiteY28" fmla="*/ 250117 h 6985200"/>
              <a:gd name="connsiteX29" fmla="*/ 3372766 w 6858001"/>
              <a:gd name="connsiteY29" fmla="*/ 252134 h 6985200"/>
              <a:gd name="connsiteX30" fmla="*/ 3514040 w 6858001"/>
              <a:gd name="connsiteY30" fmla="*/ 252134 h 6985200"/>
              <a:gd name="connsiteX31" fmla="*/ 3656686 w 6858001"/>
              <a:gd name="connsiteY31" fmla="*/ 253142 h 6985200"/>
              <a:gd name="connsiteX32" fmla="*/ 3800705 w 6858001"/>
              <a:gd name="connsiteY32" fmla="*/ 252134 h 6985200"/>
              <a:gd name="connsiteX33" fmla="*/ 3946780 w 6858001"/>
              <a:gd name="connsiteY33" fmla="*/ 250117 h 6985200"/>
              <a:gd name="connsiteX34" fmla="*/ 4092856 w 6858001"/>
              <a:gd name="connsiteY34" fmla="*/ 248268 h 6985200"/>
              <a:gd name="connsiteX35" fmla="*/ 4240988 w 6858001"/>
              <a:gd name="connsiteY35" fmla="*/ 244234 h 6985200"/>
              <a:gd name="connsiteX36" fmla="*/ 4390492 w 6858001"/>
              <a:gd name="connsiteY36" fmla="*/ 240032 h 6985200"/>
              <a:gd name="connsiteX37" fmla="*/ 4539997 w 6858001"/>
              <a:gd name="connsiteY37" fmla="*/ 235157 h 6985200"/>
              <a:gd name="connsiteX38" fmla="*/ 4690873 w 6858001"/>
              <a:gd name="connsiteY38" fmla="*/ 228266 h 6985200"/>
              <a:gd name="connsiteX39" fmla="*/ 4843120 w 6858001"/>
              <a:gd name="connsiteY39" fmla="*/ 220029 h 6985200"/>
              <a:gd name="connsiteX40" fmla="*/ 4996054 w 6858001"/>
              <a:gd name="connsiteY40" fmla="*/ 212129 h 6985200"/>
              <a:gd name="connsiteX41" fmla="*/ 5148987 w 6858001"/>
              <a:gd name="connsiteY41" fmla="*/ 202044 h 6985200"/>
              <a:gd name="connsiteX42" fmla="*/ 5303978 w 6858001"/>
              <a:gd name="connsiteY42" fmla="*/ 189941 h 6985200"/>
              <a:gd name="connsiteX43" fmla="*/ 5456911 w 6858001"/>
              <a:gd name="connsiteY43" fmla="*/ 177839 h 6985200"/>
              <a:gd name="connsiteX44" fmla="*/ 5612588 w 6858001"/>
              <a:gd name="connsiteY44" fmla="*/ 163887 h 6985200"/>
              <a:gd name="connsiteX45" fmla="*/ 5768950 w 6858001"/>
              <a:gd name="connsiteY45" fmla="*/ 148591 h 6985200"/>
              <a:gd name="connsiteX46" fmla="*/ 5923255 w 6858001"/>
              <a:gd name="connsiteY46" fmla="*/ 132455 h 6985200"/>
              <a:gd name="connsiteX47" fmla="*/ 6079618 w 6858001"/>
              <a:gd name="connsiteY47" fmla="*/ 113629 h 6985200"/>
              <a:gd name="connsiteX48" fmla="*/ 6235294 w 6858001"/>
              <a:gd name="connsiteY48" fmla="*/ 93458 h 6985200"/>
              <a:gd name="connsiteX49" fmla="*/ 6391657 w 6858001"/>
              <a:gd name="connsiteY49" fmla="*/ 73455 h 6985200"/>
              <a:gd name="connsiteX50" fmla="*/ 6547333 w 6858001"/>
              <a:gd name="connsiteY50" fmla="*/ 50091 h 6985200"/>
              <a:gd name="connsiteX51" fmla="*/ 6702324 w 6858001"/>
              <a:gd name="connsiteY51" fmla="*/ 26222 h 6985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858001" h="6985200">
                <a:moveTo>
                  <a:pt x="6858001" y="1177"/>
                </a:moveTo>
                <a:lnTo>
                  <a:pt x="6858001" y="1344715"/>
                </a:lnTo>
                <a:lnTo>
                  <a:pt x="6858000" y="1344715"/>
                </a:lnTo>
                <a:lnTo>
                  <a:pt x="6858000" y="6985200"/>
                </a:lnTo>
                <a:lnTo>
                  <a:pt x="0" y="6985199"/>
                </a:lnTo>
                <a:lnTo>
                  <a:pt x="0" y="886772"/>
                </a:lnTo>
                <a:lnTo>
                  <a:pt x="1" y="886772"/>
                </a:lnTo>
                <a:lnTo>
                  <a:pt x="1" y="0"/>
                </a:lnTo>
                <a:lnTo>
                  <a:pt x="40463" y="5883"/>
                </a:lnTo>
                <a:lnTo>
                  <a:pt x="159107" y="23196"/>
                </a:lnTo>
                <a:lnTo>
                  <a:pt x="245518" y="35299"/>
                </a:lnTo>
                <a:lnTo>
                  <a:pt x="348388" y="48073"/>
                </a:lnTo>
                <a:lnTo>
                  <a:pt x="470460" y="63369"/>
                </a:lnTo>
                <a:lnTo>
                  <a:pt x="605563" y="79506"/>
                </a:lnTo>
                <a:lnTo>
                  <a:pt x="757810" y="96483"/>
                </a:lnTo>
                <a:lnTo>
                  <a:pt x="923774" y="114469"/>
                </a:lnTo>
                <a:lnTo>
                  <a:pt x="1104139" y="132454"/>
                </a:lnTo>
                <a:lnTo>
                  <a:pt x="1296163" y="150776"/>
                </a:lnTo>
                <a:lnTo>
                  <a:pt x="1503275" y="167753"/>
                </a:lnTo>
                <a:lnTo>
                  <a:pt x="1719988" y="184058"/>
                </a:lnTo>
                <a:lnTo>
                  <a:pt x="1949045" y="198849"/>
                </a:lnTo>
                <a:lnTo>
                  <a:pt x="2187703" y="212969"/>
                </a:lnTo>
                <a:lnTo>
                  <a:pt x="2436649" y="226248"/>
                </a:lnTo>
                <a:lnTo>
                  <a:pt x="2564208" y="230955"/>
                </a:lnTo>
                <a:lnTo>
                  <a:pt x="2694509" y="236165"/>
                </a:lnTo>
                <a:lnTo>
                  <a:pt x="2826869" y="241040"/>
                </a:lnTo>
                <a:lnTo>
                  <a:pt x="2959914" y="244234"/>
                </a:lnTo>
                <a:lnTo>
                  <a:pt x="3095702" y="247091"/>
                </a:lnTo>
                <a:lnTo>
                  <a:pt x="3232862" y="250117"/>
                </a:lnTo>
                <a:lnTo>
                  <a:pt x="3372766" y="252134"/>
                </a:lnTo>
                <a:lnTo>
                  <a:pt x="3514040" y="252134"/>
                </a:lnTo>
                <a:lnTo>
                  <a:pt x="3656686" y="253142"/>
                </a:lnTo>
                <a:lnTo>
                  <a:pt x="3800705" y="252134"/>
                </a:lnTo>
                <a:lnTo>
                  <a:pt x="3946780" y="250117"/>
                </a:lnTo>
                <a:lnTo>
                  <a:pt x="4092856" y="248268"/>
                </a:lnTo>
                <a:lnTo>
                  <a:pt x="4240988" y="244234"/>
                </a:lnTo>
                <a:lnTo>
                  <a:pt x="4390492" y="240032"/>
                </a:lnTo>
                <a:lnTo>
                  <a:pt x="4539997" y="235157"/>
                </a:lnTo>
                <a:lnTo>
                  <a:pt x="4690873" y="228266"/>
                </a:lnTo>
                <a:lnTo>
                  <a:pt x="4843120" y="220029"/>
                </a:lnTo>
                <a:lnTo>
                  <a:pt x="4996054" y="212129"/>
                </a:lnTo>
                <a:lnTo>
                  <a:pt x="5148987" y="202044"/>
                </a:lnTo>
                <a:lnTo>
                  <a:pt x="5303978" y="189941"/>
                </a:lnTo>
                <a:lnTo>
                  <a:pt x="5456911" y="177839"/>
                </a:lnTo>
                <a:lnTo>
                  <a:pt x="5612588" y="163887"/>
                </a:lnTo>
                <a:lnTo>
                  <a:pt x="5768950" y="148591"/>
                </a:lnTo>
                <a:lnTo>
                  <a:pt x="5923255" y="132455"/>
                </a:lnTo>
                <a:lnTo>
                  <a:pt x="6079618" y="113629"/>
                </a:lnTo>
                <a:lnTo>
                  <a:pt x="6235294" y="93458"/>
                </a:lnTo>
                <a:lnTo>
                  <a:pt x="6391657" y="73455"/>
                </a:lnTo>
                <a:lnTo>
                  <a:pt x="6547333" y="50091"/>
                </a:lnTo>
                <a:lnTo>
                  <a:pt x="6702324" y="26222"/>
                </a:lnTo>
                <a:close/>
              </a:path>
            </a:pathLst>
          </a:custGeom>
          <a:ln>
            <a:noFill/>
          </a:ln>
        </p:spPr>
      </p:sp>
      <p:pic>
        <p:nvPicPr>
          <p:cNvPr id="4" name="Picture 3">
            <a:extLst>
              <a:ext uri="{FF2B5EF4-FFF2-40B4-BE49-F238E27FC236}">
                <a16:creationId xmlns:a16="http://schemas.microsoft.com/office/drawing/2014/main" id="{A77DBBEF-5950-B251-5062-1E2788FF6D38}"/>
              </a:ext>
            </a:extLst>
          </p:cNvPr>
          <p:cNvPicPr>
            <a:picLocks noChangeAspect="1"/>
          </p:cNvPicPr>
          <p:nvPr/>
        </p:nvPicPr>
        <p:blipFill>
          <a:blip r:embed="rId2"/>
          <a:stretch>
            <a:fillRect/>
          </a:stretch>
        </p:blipFill>
        <p:spPr>
          <a:xfrm>
            <a:off x="6093992" y="1482610"/>
            <a:ext cx="5449889" cy="3892777"/>
          </a:xfrm>
          <a:prstGeom prst="rect">
            <a:avLst/>
          </a:prstGeom>
          <a:effectLst/>
        </p:spPr>
      </p:pic>
      <p:sp>
        <p:nvSpPr>
          <p:cNvPr id="15" name="Rectangle 14">
            <a:extLst>
              <a:ext uri="{FF2B5EF4-FFF2-40B4-BE49-F238E27FC236}">
                <a16:creationId xmlns:a16="http://schemas.microsoft.com/office/drawing/2014/main" id="{A92A1116-1C84-41DF-B803-1F7B0883EC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35D3BEC5-5D3D-EB16-ECDA-FC418E4BA99E}"/>
              </a:ext>
            </a:extLst>
          </p:cNvPr>
          <p:cNvSpPr>
            <a:spLocks noGrp="1"/>
          </p:cNvSpPr>
          <p:nvPr>
            <p:ph idx="1"/>
          </p:nvPr>
        </p:nvSpPr>
        <p:spPr>
          <a:xfrm>
            <a:off x="648931" y="2438400"/>
            <a:ext cx="4166509" cy="3785419"/>
          </a:xfrm>
        </p:spPr>
        <p:txBody>
          <a:bodyPr>
            <a:normAutofit fontScale="92500" lnSpcReduction="20000"/>
          </a:bodyPr>
          <a:lstStyle/>
          <a:p>
            <a:r>
              <a:rPr lang="en-GB" dirty="0">
                <a:solidFill>
                  <a:srgbClr val="EBEBEB"/>
                </a:solidFill>
              </a:rPr>
              <a:t>Raising awareness:  media can draw the attention of the public of police misconduct, abuses of power, and any issues that may change public trust in law enforcement (Davis E, 2014).</a:t>
            </a:r>
          </a:p>
          <a:p>
            <a:endParaRPr lang="en-GB" dirty="0">
              <a:solidFill>
                <a:srgbClr val="EBEBEB"/>
              </a:solidFill>
            </a:endParaRPr>
          </a:p>
          <a:p>
            <a:r>
              <a:rPr lang="en-GB" dirty="0">
                <a:solidFill>
                  <a:srgbClr val="EBEBEB"/>
                </a:solidFill>
              </a:rPr>
              <a:t>In Black Lives Matter, social media made everyone aware of the incident that happened in America. This has led to one of the biggest protests around the whole UK.</a:t>
            </a:r>
          </a:p>
        </p:txBody>
      </p:sp>
    </p:spTree>
    <p:extLst>
      <p:ext uri="{BB962C8B-B14F-4D97-AF65-F5344CB8AC3E}">
        <p14:creationId xmlns:p14="http://schemas.microsoft.com/office/powerpoint/2010/main" val="1580908448"/>
      </p:ext>
    </p:extLst>
  </p:cSld>
  <p:clrMapOvr>
    <a:overrideClrMapping bg1="lt1" tx1="dk1" bg2="lt2" tx2="dk2" accent1="accent1" accent2="accent2" accent3="accent3" accent4="accent4" accent5="accent5" accent6="accent6" hlink="hlink" folHlink="folHlink"/>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F0D235-7C2A-E1AC-8D2D-FC9AC960D5F4}"/>
              </a:ext>
            </a:extLst>
          </p:cNvPr>
          <p:cNvSpPr>
            <a:spLocks noGrp="1"/>
          </p:cNvSpPr>
          <p:nvPr>
            <p:ph type="title"/>
          </p:nvPr>
        </p:nvSpPr>
        <p:spPr/>
        <p:txBody>
          <a:bodyPr/>
          <a:lstStyle/>
          <a:p>
            <a:r>
              <a:rPr lang="en-GB" dirty="0"/>
              <a:t>Reference list </a:t>
            </a:r>
          </a:p>
        </p:txBody>
      </p:sp>
      <p:sp>
        <p:nvSpPr>
          <p:cNvPr id="3" name="Content Placeholder 2">
            <a:extLst>
              <a:ext uri="{FF2B5EF4-FFF2-40B4-BE49-F238E27FC236}">
                <a16:creationId xmlns:a16="http://schemas.microsoft.com/office/drawing/2014/main" id="{F66E12A1-6FC6-2912-6182-0DD1CE813F86}"/>
              </a:ext>
            </a:extLst>
          </p:cNvPr>
          <p:cNvSpPr>
            <a:spLocks noGrp="1"/>
          </p:cNvSpPr>
          <p:nvPr>
            <p:ph idx="1"/>
          </p:nvPr>
        </p:nvSpPr>
        <p:spPr>
          <a:xfrm>
            <a:off x="1113471" y="1158240"/>
            <a:ext cx="9503729" cy="5486400"/>
          </a:xfrm>
        </p:spPr>
        <p:txBody>
          <a:bodyPr>
            <a:normAutofit fontScale="85000" lnSpcReduction="10000"/>
          </a:bodyPr>
          <a:lstStyle/>
          <a:p>
            <a:r>
              <a:rPr lang="en-GB" sz="1600" dirty="0"/>
              <a:t>Police Recruitment,(2023) History of Policing in the UK. Available at: https://police-recruitment.co.uk/historical-background-of-policing-in-the-uk/ (Accessed: 25 April 2023).</a:t>
            </a:r>
          </a:p>
          <a:p>
            <a:r>
              <a:rPr lang="en-GB" sz="1600" dirty="0"/>
              <a:t>Callanan, V, J. (2011)Media and public perceptions of the police: examining the impact of race and personal experience', policing and society, P167-189.</a:t>
            </a:r>
          </a:p>
          <a:p>
            <a:r>
              <a:rPr lang="en-GB" sz="1600" dirty="0"/>
              <a:t>National Careers Service, (2023). Available at: https://nationalcareers.service.gov.uk/job-profiles/police-officer#:~:text=Day%2Dto%2Dday%20tasks&amp;text=investigate%20crimes%20and%20offences,large%20public%20events%20and%20gatherings (Accessed: 25 April 2023).</a:t>
            </a:r>
          </a:p>
          <a:p>
            <a:r>
              <a:rPr lang="en-GB" sz="1600" dirty="0"/>
              <a:t>police constable(2023) Available </a:t>
            </a:r>
            <a:r>
              <a:rPr lang="en-GB" sz="1600" dirty="0" err="1"/>
              <a:t>at:https</a:t>
            </a:r>
            <a:r>
              <a:rPr lang="en-GB" sz="1600" dirty="0"/>
              <a:t>://profdev.college.police.uk/professional-profile/police-constable/  (Accessed: 26 April 2023).</a:t>
            </a:r>
          </a:p>
          <a:p>
            <a:r>
              <a:rPr lang="en-GB" sz="1600" dirty="0"/>
              <a:t>Neighbourhood Policing (2023) Available </a:t>
            </a:r>
            <a:r>
              <a:rPr lang="en-GB" sz="1600" dirty="0" err="1"/>
              <a:t>at:https</a:t>
            </a:r>
            <a:r>
              <a:rPr lang="en-GB" sz="1600" dirty="0"/>
              <a:t>://www.college.police.uk/guidance/neighbourhood-policing (Accessed: 26 April 2023).</a:t>
            </a:r>
          </a:p>
          <a:p>
            <a:r>
              <a:rPr lang="en-GB" sz="1600" dirty="0"/>
              <a:t>Bullock, K. (2011) 'Crime Reduction and Problem-oriented Policing', P55-60. Available at: https://books.google.co.uk/books?hl=en&amp;lr=&amp;id=Q2wQBAAAQBAJ&amp;oi=fnd&amp;pg=PP1&amp;dq=problem+oriented+policing+uk&amp;ots=8OQqBzsa5d&amp;sig=OwMv5kqKudm4WwNCJRZhZjCFeHA#v=onepage&amp;q&amp;f=false(Accessed: 26 April 2023).</a:t>
            </a:r>
          </a:p>
          <a:p>
            <a:r>
              <a:rPr lang="en-GB" sz="1600" dirty="0"/>
              <a:t>Intelligence(2013) College of Policing. Available at: https://www.college.police.uk/app/intelligence-management/intelligence-products (Accessed: 26 April 2023).</a:t>
            </a:r>
          </a:p>
          <a:p>
            <a:r>
              <a:rPr lang="en-GB" sz="1600" dirty="0" err="1"/>
              <a:t>Siddique,H</a:t>
            </a:r>
            <a:r>
              <a:rPr lang="en-GB" sz="1600" dirty="0"/>
              <a:t>. (2016) The Guardian. Available at: https://www.theguardian.com/uk-news/2016/mar/30/jean-charles-de-menezes-your-questions-answered (Accessed: 26 April 2023).</a:t>
            </a:r>
          </a:p>
          <a:p>
            <a:r>
              <a:rPr lang="en-GB" sz="1600" dirty="0"/>
              <a:t>Davis, E. (2014) 'Social media and police leadership: lesson from Boston', Australasian Policing, Issue 1, Volume 6.</a:t>
            </a:r>
          </a:p>
          <a:p>
            <a:r>
              <a:rPr lang="en-GB" sz="1600" dirty="0"/>
              <a:t>BBC (2018) Available at: https://www.bbc.co.uk/news/uk-43431303 (Accessed: 26 April 2023).</a:t>
            </a:r>
          </a:p>
        </p:txBody>
      </p:sp>
    </p:spTree>
    <p:extLst>
      <p:ext uri="{BB962C8B-B14F-4D97-AF65-F5344CB8AC3E}">
        <p14:creationId xmlns:p14="http://schemas.microsoft.com/office/powerpoint/2010/main" val="423521051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docProps/app.xml><?xml version="1.0" encoding="utf-8"?>
<Properties xmlns="http://schemas.openxmlformats.org/officeDocument/2006/extended-properties" xmlns:vt="http://schemas.openxmlformats.org/officeDocument/2006/docPropsVTypes">
  <Template>Ion</Template>
  <TotalTime>9762</TotalTime>
  <Words>1873</Words>
  <Application>Microsoft Office PowerPoint</Application>
  <PresentationFormat>Widescreen</PresentationFormat>
  <Paragraphs>83</Paragraphs>
  <Slides>24</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24</vt:i4>
      </vt:variant>
    </vt:vector>
  </HeadingPairs>
  <TitlesOfParts>
    <vt:vector size="28" baseType="lpstr">
      <vt:lpstr>Arial</vt:lpstr>
      <vt:lpstr>Century Gothic</vt:lpstr>
      <vt:lpstr>Wingdings 3</vt:lpstr>
      <vt:lpstr>Ion</vt:lpstr>
      <vt:lpstr> </vt:lpstr>
      <vt:lpstr>Introduction</vt:lpstr>
      <vt:lpstr>Police history</vt:lpstr>
      <vt:lpstr>Metropolitan Police formed</vt:lpstr>
      <vt:lpstr>PowerPoint Presentation</vt:lpstr>
      <vt:lpstr>Role of Police</vt:lpstr>
      <vt:lpstr>Goals of Police Officers</vt:lpstr>
      <vt:lpstr>Community Policing</vt:lpstr>
      <vt:lpstr>Problem-Oriented Policing</vt:lpstr>
      <vt:lpstr>Intelligence-Led Policing</vt:lpstr>
      <vt:lpstr>Media's Role in Shaping Public Opinion </vt:lpstr>
      <vt:lpstr>Line of Duty</vt:lpstr>
      <vt:lpstr>PowerPoint Presentation</vt:lpstr>
      <vt:lpstr>Negative influence of media </vt:lpstr>
      <vt:lpstr>Jean Charles </vt:lpstr>
      <vt:lpstr>result</vt:lpstr>
      <vt:lpstr>Advantage of media for police </vt:lpstr>
      <vt:lpstr>Public awareness</vt:lpstr>
      <vt:lpstr>Crime reporting</vt:lpstr>
      <vt:lpstr>PowerPoint Presentation</vt:lpstr>
      <vt:lpstr>PowerPoint Presentation</vt:lpstr>
      <vt:lpstr>Accountability </vt:lpstr>
      <vt:lpstr>Raising awareness</vt:lpstr>
      <vt:lpstr>Reference list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title>
  <dc:creator>Nilufa Begum (2114298)</dc:creator>
  <cp:lastModifiedBy>Nilufa Begum (2114298)</cp:lastModifiedBy>
  <cp:revision>6</cp:revision>
  <dcterms:created xsi:type="dcterms:W3CDTF">2023-04-25T20:49:17Z</dcterms:created>
  <dcterms:modified xsi:type="dcterms:W3CDTF">2023-05-02T15:40:08Z</dcterms:modified>
</cp:coreProperties>
</file>