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8" r:id="rId6"/>
    <p:sldId id="257" r:id="rId7"/>
    <p:sldId id="259" r:id="rId8"/>
    <p:sldId id="261" r:id="rId9"/>
    <p:sldId id="262" r:id="rId10"/>
    <p:sldId id="263"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F628D6-A3BB-4A67-A86F-F7B6EA5CCBA9}" v="1" dt="2022-10-08T13:13:49.2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08EF0B-AA55-4132-B758-E240A187AB1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0C6919C-78B7-4623-9577-19EA4B6D0A30}">
      <dgm:prSet/>
      <dgm:spPr/>
      <dgm:t>
        <a:bodyPr/>
        <a:lstStyle/>
        <a:p>
          <a:r>
            <a:rPr lang="en-GB"/>
            <a:t>Introduction.</a:t>
          </a:r>
          <a:endParaRPr lang="en-US"/>
        </a:p>
      </dgm:t>
    </dgm:pt>
    <dgm:pt modelId="{C852DF8A-EC8A-4648-A3A8-8FFC44CEAD98}" type="parTrans" cxnId="{6CFA9C86-9F92-4CE8-9487-9C81655F1F21}">
      <dgm:prSet/>
      <dgm:spPr/>
      <dgm:t>
        <a:bodyPr/>
        <a:lstStyle/>
        <a:p>
          <a:endParaRPr lang="en-US"/>
        </a:p>
      </dgm:t>
    </dgm:pt>
    <dgm:pt modelId="{40680310-C1E0-42D0-9C01-972DCDBFE569}" type="sibTrans" cxnId="{6CFA9C86-9F92-4CE8-9487-9C81655F1F21}">
      <dgm:prSet/>
      <dgm:spPr/>
      <dgm:t>
        <a:bodyPr/>
        <a:lstStyle/>
        <a:p>
          <a:endParaRPr lang="en-US"/>
        </a:p>
      </dgm:t>
    </dgm:pt>
    <dgm:pt modelId="{DAECF636-66AD-44B9-8DC6-F34AC6C818E7}">
      <dgm:prSet/>
      <dgm:spPr/>
      <dgm:t>
        <a:bodyPr/>
        <a:lstStyle/>
        <a:p>
          <a:r>
            <a:rPr lang="en-GB" dirty="0"/>
            <a:t>What is psychology and why is it important.</a:t>
          </a:r>
          <a:endParaRPr lang="en-US" dirty="0"/>
        </a:p>
      </dgm:t>
    </dgm:pt>
    <dgm:pt modelId="{C4CE6F7B-5B66-4C05-B697-466224330887}" type="parTrans" cxnId="{4CA51C2B-C939-42D2-B6DC-20B1CC9F48DB}">
      <dgm:prSet/>
      <dgm:spPr/>
      <dgm:t>
        <a:bodyPr/>
        <a:lstStyle/>
        <a:p>
          <a:endParaRPr lang="en-US"/>
        </a:p>
      </dgm:t>
    </dgm:pt>
    <dgm:pt modelId="{3B944A4B-AE9D-4D70-94E6-ADF790EE312A}" type="sibTrans" cxnId="{4CA51C2B-C939-42D2-B6DC-20B1CC9F48DB}">
      <dgm:prSet/>
      <dgm:spPr/>
      <dgm:t>
        <a:bodyPr/>
        <a:lstStyle/>
        <a:p>
          <a:endParaRPr lang="en-US"/>
        </a:p>
      </dgm:t>
    </dgm:pt>
    <dgm:pt modelId="{EBD34FB4-A0E3-409B-BF18-D183098C3CD7}">
      <dgm:prSet/>
      <dgm:spPr/>
      <dgm:t>
        <a:bodyPr/>
        <a:lstStyle/>
        <a:p>
          <a:r>
            <a:rPr lang="en-GB" dirty="0"/>
            <a:t>What is the role of working as a personal assistant with adults with disabilities.</a:t>
          </a:r>
          <a:endParaRPr lang="en-US" dirty="0"/>
        </a:p>
      </dgm:t>
    </dgm:pt>
    <dgm:pt modelId="{5A6C5F77-DCB6-461B-A0C8-96FF2FAEBA22}" type="parTrans" cxnId="{280FDD47-2F4D-4FF0-89E5-2DF77BA08F42}">
      <dgm:prSet/>
      <dgm:spPr/>
      <dgm:t>
        <a:bodyPr/>
        <a:lstStyle/>
        <a:p>
          <a:endParaRPr lang="en-US"/>
        </a:p>
      </dgm:t>
    </dgm:pt>
    <dgm:pt modelId="{9828441D-EC72-4248-BE55-21376CE5B6F0}" type="sibTrans" cxnId="{280FDD47-2F4D-4FF0-89E5-2DF77BA08F42}">
      <dgm:prSet/>
      <dgm:spPr/>
      <dgm:t>
        <a:bodyPr/>
        <a:lstStyle/>
        <a:p>
          <a:endParaRPr lang="en-US"/>
        </a:p>
      </dgm:t>
    </dgm:pt>
    <dgm:pt modelId="{C6B200FA-5245-4B03-BD23-72D287466928}">
      <dgm:prSet/>
      <dgm:spPr/>
      <dgm:t>
        <a:bodyPr/>
        <a:lstStyle/>
        <a:p>
          <a:r>
            <a:rPr lang="en-GB"/>
            <a:t>Psychological theory of life span development.</a:t>
          </a:r>
          <a:endParaRPr lang="en-US"/>
        </a:p>
      </dgm:t>
    </dgm:pt>
    <dgm:pt modelId="{835BB651-EF06-4659-AB06-4640E47FC8A5}" type="parTrans" cxnId="{06D21CC0-F0B7-4C83-BA66-6F4589454728}">
      <dgm:prSet/>
      <dgm:spPr/>
      <dgm:t>
        <a:bodyPr/>
        <a:lstStyle/>
        <a:p>
          <a:endParaRPr lang="en-US"/>
        </a:p>
      </dgm:t>
    </dgm:pt>
    <dgm:pt modelId="{66D965B4-5748-4AF1-96F6-F1780D830A5B}" type="sibTrans" cxnId="{06D21CC0-F0B7-4C83-BA66-6F4589454728}">
      <dgm:prSet/>
      <dgm:spPr/>
      <dgm:t>
        <a:bodyPr/>
        <a:lstStyle/>
        <a:p>
          <a:endParaRPr lang="en-US"/>
        </a:p>
      </dgm:t>
    </dgm:pt>
    <dgm:pt modelId="{1F84F0E4-8413-477E-99D1-0F6343DE4486}">
      <dgm:prSet/>
      <dgm:spPr/>
      <dgm:t>
        <a:bodyPr/>
        <a:lstStyle/>
        <a:p>
          <a:r>
            <a:rPr lang="en-GB"/>
            <a:t>Practical example of using psychology in this role. </a:t>
          </a:r>
          <a:endParaRPr lang="en-US"/>
        </a:p>
      </dgm:t>
    </dgm:pt>
    <dgm:pt modelId="{702966A8-61E4-42AD-B4FD-A9984D888DBF}" type="parTrans" cxnId="{42D4FE67-3220-41BE-B1B9-447112BEF170}">
      <dgm:prSet/>
      <dgm:spPr/>
      <dgm:t>
        <a:bodyPr/>
        <a:lstStyle/>
        <a:p>
          <a:endParaRPr lang="en-US"/>
        </a:p>
      </dgm:t>
    </dgm:pt>
    <dgm:pt modelId="{7171D9BE-ED9C-494F-90E3-9A013ED5712D}" type="sibTrans" cxnId="{42D4FE67-3220-41BE-B1B9-447112BEF170}">
      <dgm:prSet/>
      <dgm:spPr/>
      <dgm:t>
        <a:bodyPr/>
        <a:lstStyle/>
        <a:p>
          <a:endParaRPr lang="en-US"/>
        </a:p>
      </dgm:t>
    </dgm:pt>
    <dgm:pt modelId="{C27D40FB-355B-4325-B453-0666317CAC2D}">
      <dgm:prSet/>
      <dgm:spPr/>
      <dgm:t>
        <a:bodyPr/>
        <a:lstStyle/>
        <a:p>
          <a:r>
            <a:rPr lang="en-GB"/>
            <a:t>Reference list </a:t>
          </a:r>
          <a:endParaRPr lang="en-US"/>
        </a:p>
      </dgm:t>
    </dgm:pt>
    <dgm:pt modelId="{5EEA5F48-A767-4291-B2BA-5782849B9239}" type="parTrans" cxnId="{97842F83-3CBF-403E-B8C5-2BDEAA222A4B}">
      <dgm:prSet/>
      <dgm:spPr/>
      <dgm:t>
        <a:bodyPr/>
        <a:lstStyle/>
        <a:p>
          <a:endParaRPr lang="en-US"/>
        </a:p>
      </dgm:t>
    </dgm:pt>
    <dgm:pt modelId="{65FE89D0-079D-4B1E-8CBA-D2FF3179C1CB}" type="sibTrans" cxnId="{97842F83-3CBF-403E-B8C5-2BDEAA222A4B}">
      <dgm:prSet/>
      <dgm:spPr/>
      <dgm:t>
        <a:bodyPr/>
        <a:lstStyle/>
        <a:p>
          <a:endParaRPr lang="en-US"/>
        </a:p>
      </dgm:t>
    </dgm:pt>
    <dgm:pt modelId="{A3B13AEA-3DAB-4CD3-9049-732754770CCD}" type="pres">
      <dgm:prSet presAssocID="{1208EF0B-AA55-4132-B758-E240A187AB15}" presName="linear" presStyleCnt="0">
        <dgm:presLayoutVars>
          <dgm:animLvl val="lvl"/>
          <dgm:resizeHandles val="exact"/>
        </dgm:presLayoutVars>
      </dgm:prSet>
      <dgm:spPr/>
    </dgm:pt>
    <dgm:pt modelId="{424DFFB4-86C6-463F-9F7D-5C7AF8D48F8D}" type="pres">
      <dgm:prSet presAssocID="{80C6919C-78B7-4623-9577-19EA4B6D0A30}" presName="parentText" presStyleLbl="node1" presStyleIdx="0" presStyleCnt="6">
        <dgm:presLayoutVars>
          <dgm:chMax val="0"/>
          <dgm:bulletEnabled val="1"/>
        </dgm:presLayoutVars>
      </dgm:prSet>
      <dgm:spPr/>
    </dgm:pt>
    <dgm:pt modelId="{73304A11-D8C9-4B6C-B4F1-6A3E8A56A222}" type="pres">
      <dgm:prSet presAssocID="{40680310-C1E0-42D0-9C01-972DCDBFE569}" presName="spacer" presStyleCnt="0"/>
      <dgm:spPr/>
    </dgm:pt>
    <dgm:pt modelId="{ED39D0C3-0516-457D-807F-10B7BF3FBFA2}" type="pres">
      <dgm:prSet presAssocID="{DAECF636-66AD-44B9-8DC6-F34AC6C818E7}" presName="parentText" presStyleLbl="node1" presStyleIdx="1" presStyleCnt="6">
        <dgm:presLayoutVars>
          <dgm:chMax val="0"/>
          <dgm:bulletEnabled val="1"/>
        </dgm:presLayoutVars>
      </dgm:prSet>
      <dgm:spPr/>
    </dgm:pt>
    <dgm:pt modelId="{0AF2AF16-8F87-4CFD-B4BB-53589998B1A3}" type="pres">
      <dgm:prSet presAssocID="{3B944A4B-AE9D-4D70-94E6-ADF790EE312A}" presName="spacer" presStyleCnt="0"/>
      <dgm:spPr/>
    </dgm:pt>
    <dgm:pt modelId="{83855E39-4679-47EF-AE87-0E99B9D7FAC0}" type="pres">
      <dgm:prSet presAssocID="{EBD34FB4-A0E3-409B-BF18-D183098C3CD7}" presName="parentText" presStyleLbl="node1" presStyleIdx="2" presStyleCnt="6">
        <dgm:presLayoutVars>
          <dgm:chMax val="0"/>
          <dgm:bulletEnabled val="1"/>
        </dgm:presLayoutVars>
      </dgm:prSet>
      <dgm:spPr/>
    </dgm:pt>
    <dgm:pt modelId="{F51C8B6E-D09F-49EE-9515-38F2207291D4}" type="pres">
      <dgm:prSet presAssocID="{9828441D-EC72-4248-BE55-21376CE5B6F0}" presName="spacer" presStyleCnt="0"/>
      <dgm:spPr/>
    </dgm:pt>
    <dgm:pt modelId="{F8FCC097-80C6-4F53-B8D6-58586275ECB5}" type="pres">
      <dgm:prSet presAssocID="{C6B200FA-5245-4B03-BD23-72D287466928}" presName="parentText" presStyleLbl="node1" presStyleIdx="3" presStyleCnt="6">
        <dgm:presLayoutVars>
          <dgm:chMax val="0"/>
          <dgm:bulletEnabled val="1"/>
        </dgm:presLayoutVars>
      </dgm:prSet>
      <dgm:spPr/>
    </dgm:pt>
    <dgm:pt modelId="{088FBD3F-D8FF-4105-80F0-E1CBEFDD2C46}" type="pres">
      <dgm:prSet presAssocID="{66D965B4-5748-4AF1-96F6-F1780D830A5B}" presName="spacer" presStyleCnt="0"/>
      <dgm:spPr/>
    </dgm:pt>
    <dgm:pt modelId="{C1C6063C-23A3-406D-8AAE-7161DBCA5F1A}" type="pres">
      <dgm:prSet presAssocID="{1F84F0E4-8413-477E-99D1-0F6343DE4486}" presName="parentText" presStyleLbl="node1" presStyleIdx="4" presStyleCnt="6">
        <dgm:presLayoutVars>
          <dgm:chMax val="0"/>
          <dgm:bulletEnabled val="1"/>
        </dgm:presLayoutVars>
      </dgm:prSet>
      <dgm:spPr/>
    </dgm:pt>
    <dgm:pt modelId="{0ADD56F7-DEB6-439E-BF54-4D4A0386FD66}" type="pres">
      <dgm:prSet presAssocID="{7171D9BE-ED9C-494F-90E3-9A013ED5712D}" presName="spacer" presStyleCnt="0"/>
      <dgm:spPr/>
    </dgm:pt>
    <dgm:pt modelId="{47734369-7D7C-4955-92D7-AD1B5433E37D}" type="pres">
      <dgm:prSet presAssocID="{C27D40FB-355B-4325-B453-0666317CAC2D}" presName="parentText" presStyleLbl="node1" presStyleIdx="5" presStyleCnt="6">
        <dgm:presLayoutVars>
          <dgm:chMax val="0"/>
          <dgm:bulletEnabled val="1"/>
        </dgm:presLayoutVars>
      </dgm:prSet>
      <dgm:spPr/>
    </dgm:pt>
  </dgm:ptLst>
  <dgm:cxnLst>
    <dgm:cxn modelId="{AF881A0F-3089-484D-9663-3C7E02EC98D8}" type="presOf" srcId="{80C6919C-78B7-4623-9577-19EA4B6D0A30}" destId="{424DFFB4-86C6-463F-9F7D-5C7AF8D48F8D}" srcOrd="0" destOrd="0" presId="urn:microsoft.com/office/officeart/2005/8/layout/vList2"/>
    <dgm:cxn modelId="{69278525-605A-4612-882A-86D2FC47F848}" type="presOf" srcId="{1F84F0E4-8413-477E-99D1-0F6343DE4486}" destId="{C1C6063C-23A3-406D-8AAE-7161DBCA5F1A}" srcOrd="0" destOrd="0" presId="urn:microsoft.com/office/officeart/2005/8/layout/vList2"/>
    <dgm:cxn modelId="{4CA51C2B-C939-42D2-B6DC-20B1CC9F48DB}" srcId="{1208EF0B-AA55-4132-B758-E240A187AB15}" destId="{DAECF636-66AD-44B9-8DC6-F34AC6C818E7}" srcOrd="1" destOrd="0" parTransId="{C4CE6F7B-5B66-4C05-B697-466224330887}" sibTransId="{3B944A4B-AE9D-4D70-94E6-ADF790EE312A}"/>
    <dgm:cxn modelId="{EABA382D-F976-4EFF-9FD9-EA466F2D1CBF}" type="presOf" srcId="{C27D40FB-355B-4325-B453-0666317CAC2D}" destId="{47734369-7D7C-4955-92D7-AD1B5433E37D}" srcOrd="0" destOrd="0" presId="urn:microsoft.com/office/officeart/2005/8/layout/vList2"/>
    <dgm:cxn modelId="{4E6E3762-08E2-4B2D-A13E-375A6402665E}" type="presOf" srcId="{EBD34FB4-A0E3-409B-BF18-D183098C3CD7}" destId="{83855E39-4679-47EF-AE87-0E99B9D7FAC0}" srcOrd="0" destOrd="0" presId="urn:microsoft.com/office/officeart/2005/8/layout/vList2"/>
    <dgm:cxn modelId="{280FDD47-2F4D-4FF0-89E5-2DF77BA08F42}" srcId="{1208EF0B-AA55-4132-B758-E240A187AB15}" destId="{EBD34FB4-A0E3-409B-BF18-D183098C3CD7}" srcOrd="2" destOrd="0" parTransId="{5A6C5F77-DCB6-461B-A0C8-96FF2FAEBA22}" sibTransId="{9828441D-EC72-4248-BE55-21376CE5B6F0}"/>
    <dgm:cxn modelId="{42D4FE67-3220-41BE-B1B9-447112BEF170}" srcId="{1208EF0B-AA55-4132-B758-E240A187AB15}" destId="{1F84F0E4-8413-477E-99D1-0F6343DE4486}" srcOrd="4" destOrd="0" parTransId="{702966A8-61E4-42AD-B4FD-A9984D888DBF}" sibTransId="{7171D9BE-ED9C-494F-90E3-9A013ED5712D}"/>
    <dgm:cxn modelId="{FA8DF36E-E1DE-449D-B93E-B30A32A76C10}" type="presOf" srcId="{C6B200FA-5245-4B03-BD23-72D287466928}" destId="{F8FCC097-80C6-4F53-B8D6-58586275ECB5}" srcOrd="0" destOrd="0" presId="urn:microsoft.com/office/officeart/2005/8/layout/vList2"/>
    <dgm:cxn modelId="{97842F83-3CBF-403E-B8C5-2BDEAA222A4B}" srcId="{1208EF0B-AA55-4132-B758-E240A187AB15}" destId="{C27D40FB-355B-4325-B453-0666317CAC2D}" srcOrd="5" destOrd="0" parTransId="{5EEA5F48-A767-4291-B2BA-5782849B9239}" sibTransId="{65FE89D0-079D-4B1E-8CBA-D2FF3179C1CB}"/>
    <dgm:cxn modelId="{6CFA9C86-9F92-4CE8-9487-9C81655F1F21}" srcId="{1208EF0B-AA55-4132-B758-E240A187AB15}" destId="{80C6919C-78B7-4623-9577-19EA4B6D0A30}" srcOrd="0" destOrd="0" parTransId="{C852DF8A-EC8A-4648-A3A8-8FFC44CEAD98}" sibTransId="{40680310-C1E0-42D0-9C01-972DCDBFE569}"/>
    <dgm:cxn modelId="{589F4BB3-E676-45BF-B53C-0D4D98018E3A}" type="presOf" srcId="{DAECF636-66AD-44B9-8DC6-F34AC6C818E7}" destId="{ED39D0C3-0516-457D-807F-10B7BF3FBFA2}" srcOrd="0" destOrd="0" presId="urn:microsoft.com/office/officeart/2005/8/layout/vList2"/>
    <dgm:cxn modelId="{06D21CC0-F0B7-4C83-BA66-6F4589454728}" srcId="{1208EF0B-AA55-4132-B758-E240A187AB15}" destId="{C6B200FA-5245-4B03-BD23-72D287466928}" srcOrd="3" destOrd="0" parTransId="{835BB651-EF06-4659-AB06-4640E47FC8A5}" sibTransId="{66D965B4-5748-4AF1-96F6-F1780D830A5B}"/>
    <dgm:cxn modelId="{6B5C6AE2-035D-4D04-8F13-E5F51C5C81B3}" type="presOf" srcId="{1208EF0B-AA55-4132-B758-E240A187AB15}" destId="{A3B13AEA-3DAB-4CD3-9049-732754770CCD}" srcOrd="0" destOrd="0" presId="urn:microsoft.com/office/officeart/2005/8/layout/vList2"/>
    <dgm:cxn modelId="{891B7E86-8E67-40F8-A602-471B026E0D05}" type="presParOf" srcId="{A3B13AEA-3DAB-4CD3-9049-732754770CCD}" destId="{424DFFB4-86C6-463F-9F7D-5C7AF8D48F8D}" srcOrd="0" destOrd="0" presId="urn:microsoft.com/office/officeart/2005/8/layout/vList2"/>
    <dgm:cxn modelId="{500059D7-6E08-4041-8E01-5DE6B87287FA}" type="presParOf" srcId="{A3B13AEA-3DAB-4CD3-9049-732754770CCD}" destId="{73304A11-D8C9-4B6C-B4F1-6A3E8A56A222}" srcOrd="1" destOrd="0" presId="urn:microsoft.com/office/officeart/2005/8/layout/vList2"/>
    <dgm:cxn modelId="{8B985840-EB47-43D7-A65B-A4BE35EC75A2}" type="presParOf" srcId="{A3B13AEA-3DAB-4CD3-9049-732754770CCD}" destId="{ED39D0C3-0516-457D-807F-10B7BF3FBFA2}" srcOrd="2" destOrd="0" presId="urn:microsoft.com/office/officeart/2005/8/layout/vList2"/>
    <dgm:cxn modelId="{0E114F79-40CD-43FC-8D57-141BB1B1CB7A}" type="presParOf" srcId="{A3B13AEA-3DAB-4CD3-9049-732754770CCD}" destId="{0AF2AF16-8F87-4CFD-B4BB-53589998B1A3}" srcOrd="3" destOrd="0" presId="urn:microsoft.com/office/officeart/2005/8/layout/vList2"/>
    <dgm:cxn modelId="{AF25F37D-FE14-431B-9D53-EF105B44ABDB}" type="presParOf" srcId="{A3B13AEA-3DAB-4CD3-9049-732754770CCD}" destId="{83855E39-4679-47EF-AE87-0E99B9D7FAC0}" srcOrd="4" destOrd="0" presId="urn:microsoft.com/office/officeart/2005/8/layout/vList2"/>
    <dgm:cxn modelId="{DB2503C4-3812-4F16-A222-BF4374361069}" type="presParOf" srcId="{A3B13AEA-3DAB-4CD3-9049-732754770CCD}" destId="{F51C8B6E-D09F-49EE-9515-38F2207291D4}" srcOrd="5" destOrd="0" presId="urn:microsoft.com/office/officeart/2005/8/layout/vList2"/>
    <dgm:cxn modelId="{37904E11-3157-42A6-8313-2A56866E35F1}" type="presParOf" srcId="{A3B13AEA-3DAB-4CD3-9049-732754770CCD}" destId="{F8FCC097-80C6-4F53-B8D6-58586275ECB5}" srcOrd="6" destOrd="0" presId="urn:microsoft.com/office/officeart/2005/8/layout/vList2"/>
    <dgm:cxn modelId="{87BC6CBD-C390-43F2-B880-CB9E9A0672E9}" type="presParOf" srcId="{A3B13AEA-3DAB-4CD3-9049-732754770CCD}" destId="{088FBD3F-D8FF-4105-80F0-E1CBEFDD2C46}" srcOrd="7" destOrd="0" presId="urn:microsoft.com/office/officeart/2005/8/layout/vList2"/>
    <dgm:cxn modelId="{D5C600E4-837E-4A12-8786-3689BE9FCFFE}" type="presParOf" srcId="{A3B13AEA-3DAB-4CD3-9049-732754770CCD}" destId="{C1C6063C-23A3-406D-8AAE-7161DBCA5F1A}" srcOrd="8" destOrd="0" presId="urn:microsoft.com/office/officeart/2005/8/layout/vList2"/>
    <dgm:cxn modelId="{FE833F2B-4A2B-43FC-A2B1-F9116C124A34}" type="presParOf" srcId="{A3B13AEA-3DAB-4CD3-9049-732754770CCD}" destId="{0ADD56F7-DEB6-439E-BF54-4D4A0386FD66}" srcOrd="9" destOrd="0" presId="urn:microsoft.com/office/officeart/2005/8/layout/vList2"/>
    <dgm:cxn modelId="{1A4480BA-AAA4-45A9-BC95-C0F90F07638F}" type="presParOf" srcId="{A3B13AEA-3DAB-4CD3-9049-732754770CCD}" destId="{47734369-7D7C-4955-92D7-AD1B5433E37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271286-7ED3-4DCF-BC2A-81F99CFE85E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C522337-A5D4-4D9B-83F4-965D17C3284A}">
      <dgm:prSet/>
      <dgm:spPr/>
      <dgm:t>
        <a:bodyPr/>
        <a:lstStyle/>
        <a:p>
          <a:r>
            <a:rPr lang="en-GB"/>
            <a:t>Provide physical health.</a:t>
          </a:r>
          <a:endParaRPr lang="en-US"/>
        </a:p>
      </dgm:t>
    </dgm:pt>
    <dgm:pt modelId="{57BD990A-4A4E-40FB-BD70-CE19E3B6EE21}" type="parTrans" cxnId="{FB85A654-EF17-46F3-8711-2BB5E37D2C4A}">
      <dgm:prSet/>
      <dgm:spPr/>
      <dgm:t>
        <a:bodyPr/>
        <a:lstStyle/>
        <a:p>
          <a:endParaRPr lang="en-US"/>
        </a:p>
      </dgm:t>
    </dgm:pt>
    <dgm:pt modelId="{EEA899AB-80F6-460D-B29A-FD4386254904}" type="sibTrans" cxnId="{FB85A654-EF17-46F3-8711-2BB5E37D2C4A}">
      <dgm:prSet/>
      <dgm:spPr/>
      <dgm:t>
        <a:bodyPr/>
        <a:lstStyle/>
        <a:p>
          <a:endParaRPr lang="en-US"/>
        </a:p>
      </dgm:t>
    </dgm:pt>
    <dgm:pt modelId="{46081142-FB71-4FE9-9558-26EBD76041A9}">
      <dgm:prSet/>
      <dgm:spPr/>
      <dgm:t>
        <a:bodyPr/>
        <a:lstStyle/>
        <a:p>
          <a:r>
            <a:rPr lang="en-GB"/>
            <a:t>Help with changing and dressing. </a:t>
          </a:r>
          <a:endParaRPr lang="en-US"/>
        </a:p>
      </dgm:t>
    </dgm:pt>
    <dgm:pt modelId="{0CEEF176-AF58-4873-A865-10DE9B129E77}" type="parTrans" cxnId="{5CF80815-4A47-45E4-B0C1-D062C085FFD9}">
      <dgm:prSet/>
      <dgm:spPr/>
      <dgm:t>
        <a:bodyPr/>
        <a:lstStyle/>
        <a:p>
          <a:endParaRPr lang="en-US"/>
        </a:p>
      </dgm:t>
    </dgm:pt>
    <dgm:pt modelId="{D02416B6-302D-425C-AA9A-33C880DB6EB8}" type="sibTrans" cxnId="{5CF80815-4A47-45E4-B0C1-D062C085FFD9}">
      <dgm:prSet/>
      <dgm:spPr/>
      <dgm:t>
        <a:bodyPr/>
        <a:lstStyle/>
        <a:p>
          <a:endParaRPr lang="en-US"/>
        </a:p>
      </dgm:t>
    </dgm:pt>
    <dgm:pt modelId="{6189527C-0786-43CF-99FE-F7984259C0B4}">
      <dgm:prSet/>
      <dgm:spPr/>
      <dgm:t>
        <a:bodyPr/>
        <a:lstStyle/>
        <a:p>
          <a:r>
            <a:rPr lang="en-GB"/>
            <a:t>Feeding a patient with eating and drinking.</a:t>
          </a:r>
          <a:endParaRPr lang="en-US"/>
        </a:p>
      </dgm:t>
    </dgm:pt>
    <dgm:pt modelId="{8B9F7D66-6236-4401-9488-6B95BC61F87F}" type="parTrans" cxnId="{95D35197-F0A0-4456-B306-9925AA679FCA}">
      <dgm:prSet/>
      <dgm:spPr/>
      <dgm:t>
        <a:bodyPr/>
        <a:lstStyle/>
        <a:p>
          <a:endParaRPr lang="en-US"/>
        </a:p>
      </dgm:t>
    </dgm:pt>
    <dgm:pt modelId="{94133CF0-A50C-47AD-AEFD-F9BBFF6B518E}" type="sibTrans" cxnId="{95D35197-F0A0-4456-B306-9925AA679FCA}">
      <dgm:prSet/>
      <dgm:spPr/>
      <dgm:t>
        <a:bodyPr/>
        <a:lstStyle/>
        <a:p>
          <a:endParaRPr lang="en-US"/>
        </a:p>
      </dgm:t>
    </dgm:pt>
    <dgm:pt modelId="{7E8ECF21-AD69-41A8-8DA6-8E61C288852A}">
      <dgm:prSet/>
      <dgm:spPr/>
      <dgm:t>
        <a:bodyPr/>
        <a:lstStyle/>
        <a:p>
          <a:r>
            <a:rPr lang="en-GB"/>
            <a:t>Taking them on a walk. </a:t>
          </a:r>
          <a:endParaRPr lang="en-US"/>
        </a:p>
      </dgm:t>
    </dgm:pt>
    <dgm:pt modelId="{6281FB60-34AA-4A67-9EA2-044DA8EFC53D}" type="parTrans" cxnId="{0787A9B9-5756-4C43-B0B8-165DF822B026}">
      <dgm:prSet/>
      <dgm:spPr/>
      <dgm:t>
        <a:bodyPr/>
        <a:lstStyle/>
        <a:p>
          <a:endParaRPr lang="en-US"/>
        </a:p>
      </dgm:t>
    </dgm:pt>
    <dgm:pt modelId="{9EAF09C5-A3AF-4E72-A764-39089D8AE994}" type="sibTrans" cxnId="{0787A9B9-5756-4C43-B0B8-165DF822B026}">
      <dgm:prSet/>
      <dgm:spPr/>
      <dgm:t>
        <a:bodyPr/>
        <a:lstStyle/>
        <a:p>
          <a:endParaRPr lang="en-US"/>
        </a:p>
      </dgm:t>
    </dgm:pt>
    <dgm:pt modelId="{5FDC2A70-837B-4599-85F1-843EFBE2F5AF}">
      <dgm:prSet/>
      <dgm:spPr/>
      <dgm:t>
        <a:bodyPr/>
        <a:lstStyle/>
        <a:p>
          <a:r>
            <a:rPr lang="en-GB"/>
            <a:t>Keeping records up to date and giving them medicines on time. </a:t>
          </a:r>
          <a:endParaRPr lang="en-US"/>
        </a:p>
      </dgm:t>
    </dgm:pt>
    <dgm:pt modelId="{58434236-36F4-4449-815F-04B92971E543}" type="parTrans" cxnId="{A5236A0D-A8F8-4011-B4C8-626B863F4C4D}">
      <dgm:prSet/>
      <dgm:spPr/>
      <dgm:t>
        <a:bodyPr/>
        <a:lstStyle/>
        <a:p>
          <a:endParaRPr lang="en-US"/>
        </a:p>
      </dgm:t>
    </dgm:pt>
    <dgm:pt modelId="{4852662F-D428-405A-9861-5A4326A13A1E}" type="sibTrans" cxnId="{A5236A0D-A8F8-4011-B4C8-626B863F4C4D}">
      <dgm:prSet/>
      <dgm:spPr/>
      <dgm:t>
        <a:bodyPr/>
        <a:lstStyle/>
        <a:p>
          <a:endParaRPr lang="en-US"/>
        </a:p>
      </dgm:t>
    </dgm:pt>
    <dgm:pt modelId="{8D4E2BDC-ADC3-4958-B049-3983F6816C7C}">
      <dgm:prSet/>
      <dgm:spPr/>
      <dgm:t>
        <a:bodyPr/>
        <a:lstStyle/>
        <a:p>
          <a:r>
            <a:rPr lang="en-GB" dirty="0"/>
            <a:t>Monitoring any change in patients' health.</a:t>
          </a:r>
          <a:endParaRPr lang="en-US" dirty="0"/>
        </a:p>
      </dgm:t>
    </dgm:pt>
    <dgm:pt modelId="{AEB34454-D665-49FF-BEE8-188E5D1360FA}" type="parTrans" cxnId="{87E42BD5-B50C-4588-8953-C8EDFBAF25D7}">
      <dgm:prSet/>
      <dgm:spPr/>
      <dgm:t>
        <a:bodyPr/>
        <a:lstStyle/>
        <a:p>
          <a:endParaRPr lang="en-US"/>
        </a:p>
      </dgm:t>
    </dgm:pt>
    <dgm:pt modelId="{C077A21D-8619-4DAB-A2E9-F7F62AB230B3}" type="sibTrans" cxnId="{87E42BD5-B50C-4588-8953-C8EDFBAF25D7}">
      <dgm:prSet/>
      <dgm:spPr/>
      <dgm:t>
        <a:bodyPr/>
        <a:lstStyle/>
        <a:p>
          <a:endParaRPr lang="en-US"/>
        </a:p>
      </dgm:t>
    </dgm:pt>
    <dgm:pt modelId="{964FBD7E-29D9-40D5-8E28-E19490F5695A}">
      <dgm:prSet/>
      <dgm:spPr/>
      <dgm:t>
        <a:bodyPr/>
        <a:lstStyle/>
        <a:p>
          <a:r>
            <a:rPr lang="en-GB"/>
            <a:t>Support their mental health.</a:t>
          </a:r>
          <a:endParaRPr lang="en-US"/>
        </a:p>
      </dgm:t>
    </dgm:pt>
    <dgm:pt modelId="{D2DB52D8-6E70-4764-8E47-8DDA2038304C}" type="parTrans" cxnId="{C28B2AD0-D2FF-430E-B013-1B9996D52BBD}">
      <dgm:prSet/>
      <dgm:spPr/>
      <dgm:t>
        <a:bodyPr/>
        <a:lstStyle/>
        <a:p>
          <a:endParaRPr lang="en-US"/>
        </a:p>
      </dgm:t>
    </dgm:pt>
    <dgm:pt modelId="{33C23E19-8CA3-4140-B73D-1BACD0D7AFD7}" type="sibTrans" cxnId="{C28B2AD0-D2FF-430E-B013-1B9996D52BBD}">
      <dgm:prSet/>
      <dgm:spPr/>
      <dgm:t>
        <a:bodyPr/>
        <a:lstStyle/>
        <a:p>
          <a:endParaRPr lang="en-US"/>
        </a:p>
      </dgm:t>
    </dgm:pt>
    <dgm:pt modelId="{CD3BB29F-1758-471D-B993-59DE12FB9005}">
      <dgm:prSet/>
      <dgm:spPr/>
      <dgm:t>
        <a:bodyPr/>
        <a:lstStyle/>
        <a:p>
          <a:r>
            <a:rPr lang="en-GB"/>
            <a:t>Keeping an eye on them. </a:t>
          </a:r>
          <a:endParaRPr lang="en-US"/>
        </a:p>
      </dgm:t>
    </dgm:pt>
    <dgm:pt modelId="{EE4E9191-7DA9-4F42-BE2C-27A1E1225CEE}" type="parTrans" cxnId="{6B83239A-21E7-43DC-9F15-16CB3177BAE3}">
      <dgm:prSet/>
      <dgm:spPr/>
      <dgm:t>
        <a:bodyPr/>
        <a:lstStyle/>
        <a:p>
          <a:endParaRPr lang="en-US"/>
        </a:p>
      </dgm:t>
    </dgm:pt>
    <dgm:pt modelId="{19686B83-3B64-42E3-BD7B-758192E46169}" type="sibTrans" cxnId="{6B83239A-21E7-43DC-9F15-16CB3177BAE3}">
      <dgm:prSet/>
      <dgm:spPr/>
      <dgm:t>
        <a:bodyPr/>
        <a:lstStyle/>
        <a:p>
          <a:endParaRPr lang="en-US"/>
        </a:p>
      </dgm:t>
    </dgm:pt>
    <dgm:pt modelId="{87855BF2-6799-4B41-8470-52E02798B4DB}">
      <dgm:prSet/>
      <dgm:spPr/>
      <dgm:t>
        <a:bodyPr/>
        <a:lstStyle/>
        <a:p>
          <a:r>
            <a:rPr lang="en-GB"/>
            <a:t>( Indeed 2022). </a:t>
          </a:r>
          <a:endParaRPr lang="en-US"/>
        </a:p>
      </dgm:t>
    </dgm:pt>
    <dgm:pt modelId="{FBB307AB-37EA-4078-B189-AF40D2FBA8D8}" type="parTrans" cxnId="{A863DB2D-DACC-4B9B-B9E4-22680D280067}">
      <dgm:prSet/>
      <dgm:spPr/>
      <dgm:t>
        <a:bodyPr/>
        <a:lstStyle/>
        <a:p>
          <a:endParaRPr lang="en-US"/>
        </a:p>
      </dgm:t>
    </dgm:pt>
    <dgm:pt modelId="{B3028040-F8A4-48DA-96AD-28F31005C66E}" type="sibTrans" cxnId="{A863DB2D-DACC-4B9B-B9E4-22680D280067}">
      <dgm:prSet/>
      <dgm:spPr/>
      <dgm:t>
        <a:bodyPr/>
        <a:lstStyle/>
        <a:p>
          <a:endParaRPr lang="en-US"/>
        </a:p>
      </dgm:t>
    </dgm:pt>
    <dgm:pt modelId="{46498377-FB38-42E3-AF54-08F2B24EA778}" type="pres">
      <dgm:prSet presAssocID="{DE271286-7ED3-4DCF-BC2A-81F99CFE85E3}" presName="diagram" presStyleCnt="0">
        <dgm:presLayoutVars>
          <dgm:dir/>
          <dgm:resizeHandles val="exact"/>
        </dgm:presLayoutVars>
      </dgm:prSet>
      <dgm:spPr/>
    </dgm:pt>
    <dgm:pt modelId="{BE7AC49E-DC14-4F2D-B51F-8C27C429FE87}" type="pres">
      <dgm:prSet presAssocID="{EC522337-A5D4-4D9B-83F4-965D17C3284A}" presName="node" presStyleLbl="node1" presStyleIdx="0" presStyleCnt="9">
        <dgm:presLayoutVars>
          <dgm:bulletEnabled val="1"/>
        </dgm:presLayoutVars>
      </dgm:prSet>
      <dgm:spPr/>
    </dgm:pt>
    <dgm:pt modelId="{C6CE7C8B-9EB0-4D17-B7C7-F9A93DCF9666}" type="pres">
      <dgm:prSet presAssocID="{EEA899AB-80F6-460D-B29A-FD4386254904}" presName="sibTrans" presStyleCnt="0"/>
      <dgm:spPr/>
    </dgm:pt>
    <dgm:pt modelId="{0557A66E-0488-4AF3-97C8-834BCFC5E94B}" type="pres">
      <dgm:prSet presAssocID="{46081142-FB71-4FE9-9558-26EBD76041A9}" presName="node" presStyleLbl="node1" presStyleIdx="1" presStyleCnt="9">
        <dgm:presLayoutVars>
          <dgm:bulletEnabled val="1"/>
        </dgm:presLayoutVars>
      </dgm:prSet>
      <dgm:spPr/>
    </dgm:pt>
    <dgm:pt modelId="{744DB536-B10B-412A-B3C6-F905EC43C794}" type="pres">
      <dgm:prSet presAssocID="{D02416B6-302D-425C-AA9A-33C880DB6EB8}" presName="sibTrans" presStyleCnt="0"/>
      <dgm:spPr/>
    </dgm:pt>
    <dgm:pt modelId="{D761270E-DF81-4C76-B804-B608FCB412F0}" type="pres">
      <dgm:prSet presAssocID="{6189527C-0786-43CF-99FE-F7984259C0B4}" presName="node" presStyleLbl="node1" presStyleIdx="2" presStyleCnt="9">
        <dgm:presLayoutVars>
          <dgm:bulletEnabled val="1"/>
        </dgm:presLayoutVars>
      </dgm:prSet>
      <dgm:spPr/>
    </dgm:pt>
    <dgm:pt modelId="{D2139771-83D8-4945-9D47-839BAE02791E}" type="pres">
      <dgm:prSet presAssocID="{94133CF0-A50C-47AD-AEFD-F9BBFF6B518E}" presName="sibTrans" presStyleCnt="0"/>
      <dgm:spPr/>
    </dgm:pt>
    <dgm:pt modelId="{5F28FEAC-1ACE-4615-82DF-8381DE269C42}" type="pres">
      <dgm:prSet presAssocID="{7E8ECF21-AD69-41A8-8DA6-8E61C288852A}" presName="node" presStyleLbl="node1" presStyleIdx="3" presStyleCnt="9">
        <dgm:presLayoutVars>
          <dgm:bulletEnabled val="1"/>
        </dgm:presLayoutVars>
      </dgm:prSet>
      <dgm:spPr/>
    </dgm:pt>
    <dgm:pt modelId="{431A4E20-C470-4939-8741-F1CB87F9907A}" type="pres">
      <dgm:prSet presAssocID="{9EAF09C5-A3AF-4E72-A764-39089D8AE994}" presName="sibTrans" presStyleCnt="0"/>
      <dgm:spPr/>
    </dgm:pt>
    <dgm:pt modelId="{C1DDB055-2209-4B21-BDD0-F91C2FFAD23F}" type="pres">
      <dgm:prSet presAssocID="{5FDC2A70-837B-4599-85F1-843EFBE2F5AF}" presName="node" presStyleLbl="node1" presStyleIdx="4" presStyleCnt="9">
        <dgm:presLayoutVars>
          <dgm:bulletEnabled val="1"/>
        </dgm:presLayoutVars>
      </dgm:prSet>
      <dgm:spPr/>
    </dgm:pt>
    <dgm:pt modelId="{C1D92A2E-3762-4498-8618-16BDEF6BB9DB}" type="pres">
      <dgm:prSet presAssocID="{4852662F-D428-405A-9861-5A4326A13A1E}" presName="sibTrans" presStyleCnt="0"/>
      <dgm:spPr/>
    </dgm:pt>
    <dgm:pt modelId="{B4B515C3-5AD6-4B77-A9CC-DAF39F3456D7}" type="pres">
      <dgm:prSet presAssocID="{8D4E2BDC-ADC3-4958-B049-3983F6816C7C}" presName="node" presStyleLbl="node1" presStyleIdx="5" presStyleCnt="9">
        <dgm:presLayoutVars>
          <dgm:bulletEnabled val="1"/>
        </dgm:presLayoutVars>
      </dgm:prSet>
      <dgm:spPr/>
    </dgm:pt>
    <dgm:pt modelId="{B557B4DB-76C9-4141-AF8B-406CAB610AB5}" type="pres">
      <dgm:prSet presAssocID="{C077A21D-8619-4DAB-A2E9-F7F62AB230B3}" presName="sibTrans" presStyleCnt="0"/>
      <dgm:spPr/>
    </dgm:pt>
    <dgm:pt modelId="{58A82868-8028-4429-A059-ADF1A601F4DF}" type="pres">
      <dgm:prSet presAssocID="{964FBD7E-29D9-40D5-8E28-E19490F5695A}" presName="node" presStyleLbl="node1" presStyleIdx="6" presStyleCnt="9">
        <dgm:presLayoutVars>
          <dgm:bulletEnabled val="1"/>
        </dgm:presLayoutVars>
      </dgm:prSet>
      <dgm:spPr/>
    </dgm:pt>
    <dgm:pt modelId="{49911D60-A819-46D3-A595-3A835B5F2254}" type="pres">
      <dgm:prSet presAssocID="{33C23E19-8CA3-4140-B73D-1BACD0D7AFD7}" presName="sibTrans" presStyleCnt="0"/>
      <dgm:spPr/>
    </dgm:pt>
    <dgm:pt modelId="{138EFCCF-0651-411A-AEE1-9E45BA6529D8}" type="pres">
      <dgm:prSet presAssocID="{CD3BB29F-1758-471D-B993-59DE12FB9005}" presName="node" presStyleLbl="node1" presStyleIdx="7" presStyleCnt="9">
        <dgm:presLayoutVars>
          <dgm:bulletEnabled val="1"/>
        </dgm:presLayoutVars>
      </dgm:prSet>
      <dgm:spPr/>
    </dgm:pt>
    <dgm:pt modelId="{50CE3FEB-B51B-4762-8CC6-06AE56491D37}" type="pres">
      <dgm:prSet presAssocID="{19686B83-3B64-42E3-BD7B-758192E46169}" presName="sibTrans" presStyleCnt="0"/>
      <dgm:spPr/>
    </dgm:pt>
    <dgm:pt modelId="{704E589C-869A-43B2-8E11-62600819B791}" type="pres">
      <dgm:prSet presAssocID="{87855BF2-6799-4B41-8470-52E02798B4DB}" presName="node" presStyleLbl="node1" presStyleIdx="8" presStyleCnt="9">
        <dgm:presLayoutVars>
          <dgm:bulletEnabled val="1"/>
        </dgm:presLayoutVars>
      </dgm:prSet>
      <dgm:spPr/>
    </dgm:pt>
  </dgm:ptLst>
  <dgm:cxnLst>
    <dgm:cxn modelId="{A5236A0D-A8F8-4011-B4C8-626B863F4C4D}" srcId="{DE271286-7ED3-4DCF-BC2A-81F99CFE85E3}" destId="{5FDC2A70-837B-4599-85F1-843EFBE2F5AF}" srcOrd="4" destOrd="0" parTransId="{58434236-36F4-4449-815F-04B92971E543}" sibTransId="{4852662F-D428-405A-9861-5A4326A13A1E}"/>
    <dgm:cxn modelId="{5CF80815-4A47-45E4-B0C1-D062C085FFD9}" srcId="{DE271286-7ED3-4DCF-BC2A-81F99CFE85E3}" destId="{46081142-FB71-4FE9-9558-26EBD76041A9}" srcOrd="1" destOrd="0" parTransId="{0CEEF176-AF58-4873-A865-10DE9B129E77}" sibTransId="{D02416B6-302D-425C-AA9A-33C880DB6EB8}"/>
    <dgm:cxn modelId="{E1423F20-0AB7-4C6B-AC1A-E3BF08B6CE8F}" type="presOf" srcId="{46081142-FB71-4FE9-9558-26EBD76041A9}" destId="{0557A66E-0488-4AF3-97C8-834BCFC5E94B}" srcOrd="0" destOrd="0" presId="urn:microsoft.com/office/officeart/2005/8/layout/default"/>
    <dgm:cxn modelId="{A863DB2D-DACC-4B9B-B9E4-22680D280067}" srcId="{DE271286-7ED3-4DCF-BC2A-81F99CFE85E3}" destId="{87855BF2-6799-4B41-8470-52E02798B4DB}" srcOrd="8" destOrd="0" parTransId="{FBB307AB-37EA-4078-B189-AF40D2FBA8D8}" sibTransId="{B3028040-F8A4-48DA-96AD-28F31005C66E}"/>
    <dgm:cxn modelId="{494B3B61-10A3-4F1E-9787-6240DB5F675C}" type="presOf" srcId="{8D4E2BDC-ADC3-4958-B049-3983F6816C7C}" destId="{B4B515C3-5AD6-4B77-A9CC-DAF39F3456D7}" srcOrd="0" destOrd="0" presId="urn:microsoft.com/office/officeart/2005/8/layout/default"/>
    <dgm:cxn modelId="{EBB4664C-AEF1-4C3C-A3C2-FFEE865DFBF8}" type="presOf" srcId="{EC522337-A5D4-4D9B-83F4-965D17C3284A}" destId="{BE7AC49E-DC14-4F2D-B51F-8C27C429FE87}" srcOrd="0" destOrd="0" presId="urn:microsoft.com/office/officeart/2005/8/layout/default"/>
    <dgm:cxn modelId="{FB85A654-EF17-46F3-8711-2BB5E37D2C4A}" srcId="{DE271286-7ED3-4DCF-BC2A-81F99CFE85E3}" destId="{EC522337-A5D4-4D9B-83F4-965D17C3284A}" srcOrd="0" destOrd="0" parTransId="{57BD990A-4A4E-40FB-BD70-CE19E3B6EE21}" sibTransId="{EEA899AB-80F6-460D-B29A-FD4386254904}"/>
    <dgm:cxn modelId="{9263F188-CFC6-4431-836B-5D9A001FA08A}" type="presOf" srcId="{CD3BB29F-1758-471D-B993-59DE12FB9005}" destId="{138EFCCF-0651-411A-AEE1-9E45BA6529D8}" srcOrd="0" destOrd="0" presId="urn:microsoft.com/office/officeart/2005/8/layout/default"/>
    <dgm:cxn modelId="{7BFE198F-CDF1-454D-948B-0AF1FFC84DBF}" type="presOf" srcId="{7E8ECF21-AD69-41A8-8DA6-8E61C288852A}" destId="{5F28FEAC-1ACE-4615-82DF-8381DE269C42}" srcOrd="0" destOrd="0" presId="urn:microsoft.com/office/officeart/2005/8/layout/default"/>
    <dgm:cxn modelId="{DD00968F-2A55-412A-8BB9-9E371A613E5D}" type="presOf" srcId="{6189527C-0786-43CF-99FE-F7984259C0B4}" destId="{D761270E-DF81-4C76-B804-B608FCB412F0}" srcOrd="0" destOrd="0" presId="urn:microsoft.com/office/officeart/2005/8/layout/default"/>
    <dgm:cxn modelId="{928E0293-0E1C-4FBF-856B-9F44DAB64ADD}" type="presOf" srcId="{87855BF2-6799-4B41-8470-52E02798B4DB}" destId="{704E589C-869A-43B2-8E11-62600819B791}" srcOrd="0" destOrd="0" presId="urn:microsoft.com/office/officeart/2005/8/layout/default"/>
    <dgm:cxn modelId="{95D35197-F0A0-4456-B306-9925AA679FCA}" srcId="{DE271286-7ED3-4DCF-BC2A-81F99CFE85E3}" destId="{6189527C-0786-43CF-99FE-F7984259C0B4}" srcOrd="2" destOrd="0" parTransId="{8B9F7D66-6236-4401-9488-6B95BC61F87F}" sibTransId="{94133CF0-A50C-47AD-AEFD-F9BBFF6B518E}"/>
    <dgm:cxn modelId="{6B83239A-21E7-43DC-9F15-16CB3177BAE3}" srcId="{DE271286-7ED3-4DCF-BC2A-81F99CFE85E3}" destId="{CD3BB29F-1758-471D-B993-59DE12FB9005}" srcOrd="7" destOrd="0" parTransId="{EE4E9191-7DA9-4F42-BE2C-27A1E1225CEE}" sibTransId="{19686B83-3B64-42E3-BD7B-758192E46169}"/>
    <dgm:cxn modelId="{0787A9B9-5756-4C43-B0B8-165DF822B026}" srcId="{DE271286-7ED3-4DCF-BC2A-81F99CFE85E3}" destId="{7E8ECF21-AD69-41A8-8DA6-8E61C288852A}" srcOrd="3" destOrd="0" parTransId="{6281FB60-34AA-4A67-9EA2-044DA8EFC53D}" sibTransId="{9EAF09C5-A3AF-4E72-A764-39089D8AE994}"/>
    <dgm:cxn modelId="{C28B2AD0-D2FF-430E-B013-1B9996D52BBD}" srcId="{DE271286-7ED3-4DCF-BC2A-81F99CFE85E3}" destId="{964FBD7E-29D9-40D5-8E28-E19490F5695A}" srcOrd="6" destOrd="0" parTransId="{D2DB52D8-6E70-4764-8E47-8DDA2038304C}" sibTransId="{33C23E19-8CA3-4140-B73D-1BACD0D7AFD7}"/>
    <dgm:cxn modelId="{87E42BD5-B50C-4588-8953-C8EDFBAF25D7}" srcId="{DE271286-7ED3-4DCF-BC2A-81F99CFE85E3}" destId="{8D4E2BDC-ADC3-4958-B049-3983F6816C7C}" srcOrd="5" destOrd="0" parTransId="{AEB34454-D665-49FF-BEE8-188E5D1360FA}" sibTransId="{C077A21D-8619-4DAB-A2E9-F7F62AB230B3}"/>
    <dgm:cxn modelId="{B63889EA-B74F-4AA1-8E16-F7D1C0BEB855}" type="presOf" srcId="{964FBD7E-29D9-40D5-8E28-E19490F5695A}" destId="{58A82868-8028-4429-A059-ADF1A601F4DF}" srcOrd="0" destOrd="0" presId="urn:microsoft.com/office/officeart/2005/8/layout/default"/>
    <dgm:cxn modelId="{E9EBDFEB-C749-48E9-83B6-EBE89786C095}" type="presOf" srcId="{DE271286-7ED3-4DCF-BC2A-81F99CFE85E3}" destId="{46498377-FB38-42E3-AF54-08F2B24EA778}" srcOrd="0" destOrd="0" presId="urn:microsoft.com/office/officeart/2005/8/layout/default"/>
    <dgm:cxn modelId="{B0B4BCEE-009E-4224-9EC0-E0FDFDF52927}" type="presOf" srcId="{5FDC2A70-837B-4599-85F1-843EFBE2F5AF}" destId="{C1DDB055-2209-4B21-BDD0-F91C2FFAD23F}" srcOrd="0" destOrd="0" presId="urn:microsoft.com/office/officeart/2005/8/layout/default"/>
    <dgm:cxn modelId="{E23F54E9-4941-413E-B0BD-998BDEB5CD83}" type="presParOf" srcId="{46498377-FB38-42E3-AF54-08F2B24EA778}" destId="{BE7AC49E-DC14-4F2D-B51F-8C27C429FE87}" srcOrd="0" destOrd="0" presId="urn:microsoft.com/office/officeart/2005/8/layout/default"/>
    <dgm:cxn modelId="{2E3BBF92-711F-424C-8DBB-366110A9CD73}" type="presParOf" srcId="{46498377-FB38-42E3-AF54-08F2B24EA778}" destId="{C6CE7C8B-9EB0-4D17-B7C7-F9A93DCF9666}" srcOrd="1" destOrd="0" presId="urn:microsoft.com/office/officeart/2005/8/layout/default"/>
    <dgm:cxn modelId="{6E452E5E-CA7A-403B-A2AD-6E5F687D0D06}" type="presParOf" srcId="{46498377-FB38-42E3-AF54-08F2B24EA778}" destId="{0557A66E-0488-4AF3-97C8-834BCFC5E94B}" srcOrd="2" destOrd="0" presId="urn:microsoft.com/office/officeart/2005/8/layout/default"/>
    <dgm:cxn modelId="{1FF04977-BBEE-4FF3-9018-F5DB2CF19AD0}" type="presParOf" srcId="{46498377-FB38-42E3-AF54-08F2B24EA778}" destId="{744DB536-B10B-412A-B3C6-F905EC43C794}" srcOrd="3" destOrd="0" presId="urn:microsoft.com/office/officeart/2005/8/layout/default"/>
    <dgm:cxn modelId="{7C3DB0EC-3930-4AF3-9504-B38D8E20B51D}" type="presParOf" srcId="{46498377-FB38-42E3-AF54-08F2B24EA778}" destId="{D761270E-DF81-4C76-B804-B608FCB412F0}" srcOrd="4" destOrd="0" presId="urn:microsoft.com/office/officeart/2005/8/layout/default"/>
    <dgm:cxn modelId="{A181D114-9AB1-4AAF-A284-3DB5BEB7724C}" type="presParOf" srcId="{46498377-FB38-42E3-AF54-08F2B24EA778}" destId="{D2139771-83D8-4945-9D47-839BAE02791E}" srcOrd="5" destOrd="0" presId="urn:microsoft.com/office/officeart/2005/8/layout/default"/>
    <dgm:cxn modelId="{92532576-D0F6-4D78-B476-26048C3BF031}" type="presParOf" srcId="{46498377-FB38-42E3-AF54-08F2B24EA778}" destId="{5F28FEAC-1ACE-4615-82DF-8381DE269C42}" srcOrd="6" destOrd="0" presId="urn:microsoft.com/office/officeart/2005/8/layout/default"/>
    <dgm:cxn modelId="{74C3D548-8A94-483B-99CE-15F2CAEF05FC}" type="presParOf" srcId="{46498377-FB38-42E3-AF54-08F2B24EA778}" destId="{431A4E20-C470-4939-8741-F1CB87F9907A}" srcOrd="7" destOrd="0" presId="urn:microsoft.com/office/officeart/2005/8/layout/default"/>
    <dgm:cxn modelId="{C52FA5EB-AA50-4069-853A-A3D2F8431CB5}" type="presParOf" srcId="{46498377-FB38-42E3-AF54-08F2B24EA778}" destId="{C1DDB055-2209-4B21-BDD0-F91C2FFAD23F}" srcOrd="8" destOrd="0" presId="urn:microsoft.com/office/officeart/2005/8/layout/default"/>
    <dgm:cxn modelId="{DBAD834D-ED92-4E04-840D-90D6DEA9A55D}" type="presParOf" srcId="{46498377-FB38-42E3-AF54-08F2B24EA778}" destId="{C1D92A2E-3762-4498-8618-16BDEF6BB9DB}" srcOrd="9" destOrd="0" presId="urn:microsoft.com/office/officeart/2005/8/layout/default"/>
    <dgm:cxn modelId="{EC63A9C4-0F0D-48FC-BEEC-48262E7C9BB9}" type="presParOf" srcId="{46498377-FB38-42E3-AF54-08F2B24EA778}" destId="{B4B515C3-5AD6-4B77-A9CC-DAF39F3456D7}" srcOrd="10" destOrd="0" presId="urn:microsoft.com/office/officeart/2005/8/layout/default"/>
    <dgm:cxn modelId="{4E8C2066-523A-48FC-AAA8-548A89AB60B1}" type="presParOf" srcId="{46498377-FB38-42E3-AF54-08F2B24EA778}" destId="{B557B4DB-76C9-4141-AF8B-406CAB610AB5}" srcOrd="11" destOrd="0" presId="urn:microsoft.com/office/officeart/2005/8/layout/default"/>
    <dgm:cxn modelId="{F2FE0D26-0B79-4FD3-BC26-4BE5734BDA64}" type="presParOf" srcId="{46498377-FB38-42E3-AF54-08F2B24EA778}" destId="{58A82868-8028-4429-A059-ADF1A601F4DF}" srcOrd="12" destOrd="0" presId="urn:microsoft.com/office/officeart/2005/8/layout/default"/>
    <dgm:cxn modelId="{6E124CB4-AEB2-4D94-941F-BC1FD231A902}" type="presParOf" srcId="{46498377-FB38-42E3-AF54-08F2B24EA778}" destId="{49911D60-A819-46D3-A595-3A835B5F2254}" srcOrd="13" destOrd="0" presId="urn:microsoft.com/office/officeart/2005/8/layout/default"/>
    <dgm:cxn modelId="{B7EA0D04-7F3E-4F71-972B-8249B009A436}" type="presParOf" srcId="{46498377-FB38-42E3-AF54-08F2B24EA778}" destId="{138EFCCF-0651-411A-AEE1-9E45BA6529D8}" srcOrd="14" destOrd="0" presId="urn:microsoft.com/office/officeart/2005/8/layout/default"/>
    <dgm:cxn modelId="{39B45D4F-02B1-45A8-90B1-4C4360DB099F}" type="presParOf" srcId="{46498377-FB38-42E3-AF54-08F2B24EA778}" destId="{50CE3FEB-B51B-4762-8CC6-06AE56491D37}" srcOrd="15" destOrd="0" presId="urn:microsoft.com/office/officeart/2005/8/layout/default"/>
    <dgm:cxn modelId="{A1931AAA-95D7-4D73-B309-974F5EEECDB0}" type="presParOf" srcId="{46498377-FB38-42E3-AF54-08F2B24EA778}" destId="{704E589C-869A-43B2-8E11-62600819B791}"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DFFB4-86C6-463F-9F7D-5C7AF8D48F8D}">
      <dsp:nvSpPr>
        <dsp:cNvPr id="0" name=""/>
        <dsp:cNvSpPr/>
      </dsp:nvSpPr>
      <dsp:spPr>
        <a:xfrm>
          <a:off x="0" y="54856"/>
          <a:ext cx="5732205" cy="7795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Introduction.</a:t>
          </a:r>
          <a:endParaRPr lang="en-US" sz="2000" kern="1200"/>
        </a:p>
      </dsp:txBody>
      <dsp:txXfrm>
        <a:off x="38053" y="92909"/>
        <a:ext cx="5656099" cy="703406"/>
      </dsp:txXfrm>
    </dsp:sp>
    <dsp:sp modelId="{ED39D0C3-0516-457D-807F-10B7BF3FBFA2}">
      <dsp:nvSpPr>
        <dsp:cNvPr id="0" name=""/>
        <dsp:cNvSpPr/>
      </dsp:nvSpPr>
      <dsp:spPr>
        <a:xfrm>
          <a:off x="0" y="891969"/>
          <a:ext cx="5732205" cy="779512"/>
        </a:xfrm>
        <a:prstGeom prst="roundRect">
          <a:avLst/>
        </a:prstGeom>
        <a:solidFill>
          <a:schemeClr val="accent2">
            <a:hueOff val="304125"/>
            <a:satOff val="451"/>
            <a:lumOff val="1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is psychology and why is it important.</a:t>
          </a:r>
          <a:endParaRPr lang="en-US" sz="2000" kern="1200" dirty="0"/>
        </a:p>
      </dsp:txBody>
      <dsp:txXfrm>
        <a:off x="38053" y="930022"/>
        <a:ext cx="5656099" cy="703406"/>
      </dsp:txXfrm>
    </dsp:sp>
    <dsp:sp modelId="{83855E39-4679-47EF-AE87-0E99B9D7FAC0}">
      <dsp:nvSpPr>
        <dsp:cNvPr id="0" name=""/>
        <dsp:cNvSpPr/>
      </dsp:nvSpPr>
      <dsp:spPr>
        <a:xfrm>
          <a:off x="0" y="1729081"/>
          <a:ext cx="5732205" cy="779512"/>
        </a:xfrm>
        <a:prstGeom prst="roundRect">
          <a:avLst/>
        </a:prstGeom>
        <a:solidFill>
          <a:schemeClr val="accent2">
            <a:hueOff val="608250"/>
            <a:satOff val="902"/>
            <a:lumOff val="2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is the role of working as a personal assistant with adults with disabilities.</a:t>
          </a:r>
          <a:endParaRPr lang="en-US" sz="2000" kern="1200" dirty="0"/>
        </a:p>
      </dsp:txBody>
      <dsp:txXfrm>
        <a:off x="38053" y="1767134"/>
        <a:ext cx="5656099" cy="703406"/>
      </dsp:txXfrm>
    </dsp:sp>
    <dsp:sp modelId="{F8FCC097-80C6-4F53-B8D6-58586275ECB5}">
      <dsp:nvSpPr>
        <dsp:cNvPr id="0" name=""/>
        <dsp:cNvSpPr/>
      </dsp:nvSpPr>
      <dsp:spPr>
        <a:xfrm>
          <a:off x="0" y="2566194"/>
          <a:ext cx="5732205" cy="779512"/>
        </a:xfrm>
        <a:prstGeom prst="roundRect">
          <a:avLst/>
        </a:prstGeom>
        <a:solidFill>
          <a:schemeClr val="accent2">
            <a:hueOff val="912375"/>
            <a:satOff val="1353"/>
            <a:lumOff val="3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Psychological theory of life span development.</a:t>
          </a:r>
          <a:endParaRPr lang="en-US" sz="2000" kern="1200"/>
        </a:p>
      </dsp:txBody>
      <dsp:txXfrm>
        <a:off x="38053" y="2604247"/>
        <a:ext cx="5656099" cy="703406"/>
      </dsp:txXfrm>
    </dsp:sp>
    <dsp:sp modelId="{C1C6063C-23A3-406D-8AAE-7161DBCA5F1A}">
      <dsp:nvSpPr>
        <dsp:cNvPr id="0" name=""/>
        <dsp:cNvSpPr/>
      </dsp:nvSpPr>
      <dsp:spPr>
        <a:xfrm>
          <a:off x="0" y="3403306"/>
          <a:ext cx="5732205" cy="779512"/>
        </a:xfrm>
        <a:prstGeom prst="roundRect">
          <a:avLst/>
        </a:prstGeom>
        <a:solidFill>
          <a:schemeClr val="accent2">
            <a:hueOff val="1216500"/>
            <a:satOff val="1804"/>
            <a:lumOff val="4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Practical example of using psychology in this role. </a:t>
          </a:r>
          <a:endParaRPr lang="en-US" sz="2000" kern="1200"/>
        </a:p>
      </dsp:txBody>
      <dsp:txXfrm>
        <a:off x="38053" y="3441359"/>
        <a:ext cx="5656099" cy="703406"/>
      </dsp:txXfrm>
    </dsp:sp>
    <dsp:sp modelId="{47734369-7D7C-4955-92D7-AD1B5433E37D}">
      <dsp:nvSpPr>
        <dsp:cNvPr id="0" name=""/>
        <dsp:cNvSpPr/>
      </dsp:nvSpPr>
      <dsp:spPr>
        <a:xfrm>
          <a:off x="0" y="4240419"/>
          <a:ext cx="5732205" cy="779512"/>
        </a:xfrm>
        <a:prstGeom prst="roundRect">
          <a:avLst/>
        </a:prstGeom>
        <a:solidFill>
          <a:schemeClr val="accent2">
            <a:hueOff val="1520625"/>
            <a:satOff val="2255"/>
            <a:lumOff val="5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Reference list </a:t>
          </a:r>
          <a:endParaRPr lang="en-US" sz="2000" kern="1200"/>
        </a:p>
      </dsp:txBody>
      <dsp:txXfrm>
        <a:off x="38053" y="4278472"/>
        <a:ext cx="5656099" cy="703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AC49E-DC14-4F2D-B51F-8C27C429FE87}">
      <dsp:nvSpPr>
        <dsp:cNvPr id="0" name=""/>
        <dsp:cNvSpPr/>
      </dsp:nvSpPr>
      <dsp:spPr>
        <a:xfrm>
          <a:off x="770029" y="1222"/>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Provide physical health.</a:t>
          </a:r>
          <a:endParaRPr lang="en-US" sz="1800" kern="1200"/>
        </a:p>
      </dsp:txBody>
      <dsp:txXfrm>
        <a:off x="770029" y="1222"/>
        <a:ext cx="2051893" cy="1231136"/>
      </dsp:txXfrm>
    </dsp:sp>
    <dsp:sp modelId="{0557A66E-0488-4AF3-97C8-834BCFC5E94B}">
      <dsp:nvSpPr>
        <dsp:cNvPr id="0" name=""/>
        <dsp:cNvSpPr/>
      </dsp:nvSpPr>
      <dsp:spPr>
        <a:xfrm>
          <a:off x="3027111" y="1222"/>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Help with changing and dressing. </a:t>
          </a:r>
          <a:endParaRPr lang="en-US" sz="1800" kern="1200"/>
        </a:p>
      </dsp:txBody>
      <dsp:txXfrm>
        <a:off x="3027111" y="1222"/>
        <a:ext cx="2051893" cy="1231136"/>
      </dsp:txXfrm>
    </dsp:sp>
    <dsp:sp modelId="{D761270E-DF81-4C76-B804-B608FCB412F0}">
      <dsp:nvSpPr>
        <dsp:cNvPr id="0" name=""/>
        <dsp:cNvSpPr/>
      </dsp:nvSpPr>
      <dsp:spPr>
        <a:xfrm>
          <a:off x="5284194" y="1222"/>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Feeding a patient with eating and drinking.</a:t>
          </a:r>
          <a:endParaRPr lang="en-US" sz="1800" kern="1200"/>
        </a:p>
      </dsp:txBody>
      <dsp:txXfrm>
        <a:off x="5284194" y="1222"/>
        <a:ext cx="2051893" cy="1231136"/>
      </dsp:txXfrm>
    </dsp:sp>
    <dsp:sp modelId="{5F28FEAC-1ACE-4615-82DF-8381DE269C42}">
      <dsp:nvSpPr>
        <dsp:cNvPr id="0" name=""/>
        <dsp:cNvSpPr/>
      </dsp:nvSpPr>
      <dsp:spPr>
        <a:xfrm>
          <a:off x="7541277" y="1222"/>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Taking them on a walk. </a:t>
          </a:r>
          <a:endParaRPr lang="en-US" sz="1800" kern="1200"/>
        </a:p>
      </dsp:txBody>
      <dsp:txXfrm>
        <a:off x="7541277" y="1222"/>
        <a:ext cx="2051893" cy="1231136"/>
      </dsp:txXfrm>
    </dsp:sp>
    <dsp:sp modelId="{C1DDB055-2209-4B21-BDD0-F91C2FFAD23F}">
      <dsp:nvSpPr>
        <dsp:cNvPr id="0" name=""/>
        <dsp:cNvSpPr/>
      </dsp:nvSpPr>
      <dsp:spPr>
        <a:xfrm>
          <a:off x="770029" y="1437547"/>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Keeping records up to date and giving them medicines on time. </a:t>
          </a:r>
          <a:endParaRPr lang="en-US" sz="1800" kern="1200"/>
        </a:p>
      </dsp:txBody>
      <dsp:txXfrm>
        <a:off x="770029" y="1437547"/>
        <a:ext cx="2051893" cy="1231136"/>
      </dsp:txXfrm>
    </dsp:sp>
    <dsp:sp modelId="{B4B515C3-5AD6-4B77-A9CC-DAF39F3456D7}">
      <dsp:nvSpPr>
        <dsp:cNvPr id="0" name=""/>
        <dsp:cNvSpPr/>
      </dsp:nvSpPr>
      <dsp:spPr>
        <a:xfrm>
          <a:off x="3027111" y="1437547"/>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Monitoring any change in patients' health.</a:t>
          </a:r>
          <a:endParaRPr lang="en-US" sz="1800" kern="1200" dirty="0"/>
        </a:p>
      </dsp:txBody>
      <dsp:txXfrm>
        <a:off x="3027111" y="1437547"/>
        <a:ext cx="2051893" cy="1231136"/>
      </dsp:txXfrm>
    </dsp:sp>
    <dsp:sp modelId="{58A82868-8028-4429-A059-ADF1A601F4DF}">
      <dsp:nvSpPr>
        <dsp:cNvPr id="0" name=""/>
        <dsp:cNvSpPr/>
      </dsp:nvSpPr>
      <dsp:spPr>
        <a:xfrm>
          <a:off x="5284194" y="1437547"/>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Support their mental health.</a:t>
          </a:r>
          <a:endParaRPr lang="en-US" sz="1800" kern="1200"/>
        </a:p>
      </dsp:txBody>
      <dsp:txXfrm>
        <a:off x="5284194" y="1437547"/>
        <a:ext cx="2051893" cy="1231136"/>
      </dsp:txXfrm>
    </dsp:sp>
    <dsp:sp modelId="{138EFCCF-0651-411A-AEE1-9E45BA6529D8}">
      <dsp:nvSpPr>
        <dsp:cNvPr id="0" name=""/>
        <dsp:cNvSpPr/>
      </dsp:nvSpPr>
      <dsp:spPr>
        <a:xfrm>
          <a:off x="7541277" y="1437547"/>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Keeping an eye on them. </a:t>
          </a:r>
          <a:endParaRPr lang="en-US" sz="1800" kern="1200"/>
        </a:p>
      </dsp:txBody>
      <dsp:txXfrm>
        <a:off x="7541277" y="1437547"/>
        <a:ext cx="2051893" cy="1231136"/>
      </dsp:txXfrm>
    </dsp:sp>
    <dsp:sp modelId="{704E589C-869A-43B2-8E11-62600819B791}">
      <dsp:nvSpPr>
        <dsp:cNvPr id="0" name=""/>
        <dsp:cNvSpPr/>
      </dsp:nvSpPr>
      <dsp:spPr>
        <a:xfrm>
          <a:off x="4155653" y="2873872"/>
          <a:ext cx="2051893" cy="12311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 Indeed 2022). </a:t>
          </a:r>
          <a:endParaRPr lang="en-US" sz="1800" kern="1200"/>
        </a:p>
      </dsp:txBody>
      <dsp:txXfrm>
        <a:off x="4155653" y="2873872"/>
        <a:ext cx="2051893" cy="12311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306252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356375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628903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13904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475339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379543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32557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767308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170810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368644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10/10/2022</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989658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10/10/2022</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9127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ebookcentral.proquest.com/lib/trinity/detail.action?docID=5843856" TargetMode="External"/><Relationship Id="rId2" Type="http://schemas.openxmlformats.org/officeDocument/2006/relationships/hyperlink" Target="https://uk.indeed.com/hire/job-description/health-care-assistant?gclid=CjwKCAjwv4SaBhBPEiwA9YzZvDTaMaDw12oVpZWvsJt2rL4Aejt3antiNy6nrFS0cxP_3BqvU3DZdhoCOWYQAvD_BwE&amp;aceid=&amp;gclsrc=aw.d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5DAB44F-DD04-5ED8-F665-F9ED345E2EE7}"/>
              </a:ext>
            </a:extLst>
          </p:cNvPr>
          <p:cNvPicPr>
            <a:picLocks noChangeAspect="1"/>
          </p:cNvPicPr>
          <p:nvPr/>
        </p:nvPicPr>
        <p:blipFill rotWithShape="1">
          <a:blip r:embed="rId2">
            <a:alphaModFix/>
          </a:blip>
          <a:srcRect l="14347" r="5387"/>
          <a:stretch/>
        </p:blipFill>
        <p:spPr>
          <a:xfrm>
            <a:off x="-4703" y="10"/>
            <a:ext cx="7807947" cy="6857990"/>
          </a:xfrm>
          <a:prstGeom prst="rect">
            <a:avLst/>
          </a:prstGeom>
        </p:spPr>
      </p:pic>
      <p:sp>
        <p:nvSpPr>
          <p:cNvPr id="13" name="Rectangle 12">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33640" y="-1533639"/>
            <a:ext cx="4735963" cy="7803244"/>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6D954-B221-4B68-8910-0BB196D4447D}"/>
              </a:ext>
            </a:extLst>
          </p:cNvPr>
          <p:cNvSpPr>
            <a:spLocks noGrp="1"/>
          </p:cNvSpPr>
          <p:nvPr>
            <p:ph type="ctrTitle"/>
          </p:nvPr>
        </p:nvSpPr>
        <p:spPr>
          <a:xfrm>
            <a:off x="914401" y="1371600"/>
            <a:ext cx="5593606" cy="3156253"/>
          </a:xfrm>
        </p:spPr>
        <p:txBody>
          <a:bodyPr vert="horz" lIns="91440" tIns="45720" rIns="91440" bIns="45720" rtlCol="0" anchor="t">
            <a:normAutofit/>
          </a:bodyPr>
          <a:lstStyle/>
          <a:p>
            <a:r>
              <a:rPr lang="en-US" kern="1200" dirty="0">
                <a:solidFill>
                  <a:srgbClr val="FFFFFF"/>
                </a:solidFill>
                <a:latin typeface="+mj-lt"/>
                <a:ea typeface="+mj-ea"/>
                <a:cs typeface="+mj-cs"/>
              </a:rPr>
              <a:t>Why is psychology important when working as personal assistant with adults with disabilities</a:t>
            </a:r>
          </a:p>
        </p:txBody>
      </p:sp>
      <p:cxnSp>
        <p:nvCxnSpPr>
          <p:cNvPr id="15" name="Straight Connector 14">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8D73B8F5-D45F-B0FD-740B-17A4FFA94BFA}"/>
              </a:ext>
            </a:extLst>
          </p:cNvPr>
          <p:cNvSpPr>
            <a:spLocks noGrp="1"/>
          </p:cNvSpPr>
          <p:nvPr>
            <p:ph type="subTitle" idx="1"/>
          </p:nvPr>
        </p:nvSpPr>
        <p:spPr>
          <a:xfrm>
            <a:off x="7992242" y="219992"/>
            <a:ext cx="4382638" cy="4910828"/>
          </a:xfrm>
        </p:spPr>
        <p:txBody>
          <a:bodyPr vert="horz" lIns="91440" tIns="45720" rIns="91440" bIns="45720" rtlCol="0">
            <a:normAutofit/>
          </a:bodyPr>
          <a:lstStyle/>
          <a:p>
            <a:pPr>
              <a:lnSpc>
                <a:spcPct val="120000"/>
              </a:lnSpc>
            </a:pPr>
            <a:r>
              <a:rPr lang="en-US" sz="1400" dirty="0">
                <a:latin typeface="Arial" panose="020B0604020202020204" pitchFamily="34" charset="0"/>
                <a:cs typeface="Arial" panose="020B0604020202020204" pitchFamily="34" charset="0"/>
              </a:rPr>
              <a:t>Name: Mohammad Ilyas</a:t>
            </a:r>
          </a:p>
          <a:p>
            <a:pPr>
              <a:lnSpc>
                <a:spcPct val="120000"/>
              </a:lnSpc>
            </a:pPr>
            <a:r>
              <a:rPr lang="en-US" sz="1400" dirty="0">
                <a:latin typeface="Arial" panose="020B0604020202020204" pitchFamily="34" charset="0"/>
                <a:cs typeface="Arial" panose="020B0604020202020204" pitchFamily="34" charset="0"/>
              </a:rPr>
              <a:t>Student Number: 2029045</a:t>
            </a:r>
          </a:p>
          <a:p>
            <a:pPr>
              <a:lnSpc>
                <a:spcPct val="120000"/>
              </a:lnSpc>
            </a:pPr>
            <a:r>
              <a:rPr lang="en-US" sz="1400" dirty="0">
                <a:latin typeface="Arial" panose="020B0604020202020204" pitchFamily="34" charset="0"/>
                <a:cs typeface="Arial" panose="020B0604020202020204" pitchFamily="34" charset="0"/>
              </a:rPr>
              <a:t>Lecturer Name: Rebecca Stewart </a:t>
            </a:r>
          </a:p>
          <a:p>
            <a:pPr>
              <a:lnSpc>
                <a:spcPct val="120000"/>
              </a:lnSpc>
            </a:pPr>
            <a:r>
              <a:rPr lang="en-US" sz="1400" dirty="0">
                <a:latin typeface="Arial" panose="020B0604020202020204" pitchFamily="34" charset="0"/>
                <a:cs typeface="Arial" panose="020B0604020202020204" pitchFamily="34" charset="0"/>
              </a:rPr>
              <a:t>Module: Psychology for health and social care </a:t>
            </a:r>
          </a:p>
          <a:p>
            <a:pPr>
              <a:lnSpc>
                <a:spcPct val="120000"/>
              </a:lnSpc>
            </a:pPr>
            <a:r>
              <a:rPr lang="en-US" sz="1400" dirty="0">
                <a:latin typeface="Arial" panose="020B0604020202020204" pitchFamily="34" charset="0"/>
                <a:cs typeface="Arial" panose="020B0604020202020204" pitchFamily="34" charset="0"/>
              </a:rPr>
              <a:t>Module code: </a:t>
            </a:r>
            <a:r>
              <a:rPr lang="en-US" sz="1400" dirty="0">
                <a:effectLst/>
                <a:latin typeface="Arial" panose="020B0604020202020204" pitchFamily="34" charset="0"/>
                <a:cs typeface="Arial" panose="020B0604020202020204" pitchFamily="34" charset="0"/>
              </a:rPr>
              <a:t>BMHP4003_BIRM</a:t>
            </a:r>
            <a:r>
              <a:rPr lang="en-US"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892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CFBEBA3C-F204-9E93-2D1E-E51DB768725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1" y="10160"/>
            <a:ext cx="12191979" cy="6857989"/>
          </a:xfrm>
          <a:prstGeom prst="rect">
            <a:avLst/>
          </a:prstGeom>
        </p:spPr>
      </p:pic>
      <p:sp>
        <p:nvSpPr>
          <p:cNvPr id="12" name="Rectangle 11">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B34C5-AAC7-3A0E-5DDE-2195E4E8C1B4}"/>
              </a:ext>
            </a:extLst>
          </p:cNvPr>
          <p:cNvSpPr>
            <a:spLocks noGrp="1"/>
          </p:cNvSpPr>
          <p:nvPr>
            <p:ph type="title"/>
          </p:nvPr>
        </p:nvSpPr>
        <p:spPr>
          <a:xfrm>
            <a:off x="6238240" y="1137920"/>
            <a:ext cx="4892948" cy="3427867"/>
          </a:xfrm>
        </p:spPr>
        <p:txBody>
          <a:bodyPr vert="horz" lIns="91440" tIns="45720" rIns="91440" bIns="45720" rtlCol="0" anchor="t">
            <a:normAutofit/>
          </a:bodyPr>
          <a:lstStyle/>
          <a:p>
            <a:r>
              <a:rPr lang="en-US" b="1" dirty="0">
                <a:latin typeface="Algerian" panose="04020705040A02060702" pitchFamily="82" charset="0"/>
              </a:rPr>
              <a:t>Introduction</a:t>
            </a:r>
          </a:p>
        </p:txBody>
      </p:sp>
      <p:cxnSp>
        <p:nvCxnSpPr>
          <p:cNvPr id="14" name="Straight Connector 13">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491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8F38FD-3C42-D438-EF71-6F868959FCFC}"/>
              </a:ext>
            </a:extLst>
          </p:cNvPr>
          <p:cNvSpPr>
            <a:spLocks noGrp="1"/>
          </p:cNvSpPr>
          <p:nvPr>
            <p:ph type="title"/>
          </p:nvPr>
        </p:nvSpPr>
        <p:spPr>
          <a:xfrm>
            <a:off x="914401" y="914399"/>
            <a:ext cx="3543300" cy="4578624"/>
          </a:xfrm>
        </p:spPr>
        <p:txBody>
          <a:bodyPr anchor="b">
            <a:normAutofit/>
          </a:bodyPr>
          <a:lstStyle/>
          <a:p>
            <a:r>
              <a:rPr lang="en-GB" b="1">
                <a:latin typeface="Arial" panose="020B0604020202020204" pitchFamily="34" charset="0"/>
                <a:cs typeface="Arial" panose="020B0604020202020204" pitchFamily="34" charset="0"/>
              </a:rPr>
              <a:t>Table of Contents: </a:t>
            </a:r>
          </a:p>
        </p:txBody>
      </p:sp>
      <p:cxnSp>
        <p:nvCxnSpPr>
          <p:cNvPr id="11" name="Straight Connector 10">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61581FE-490D-FC68-8B44-101B7D86B7F6}"/>
              </a:ext>
            </a:extLst>
          </p:cNvPr>
          <p:cNvGraphicFramePr>
            <a:graphicFrameLocks noGrp="1"/>
          </p:cNvGraphicFramePr>
          <p:nvPr>
            <p:ph idx="1"/>
            <p:extLst>
              <p:ext uri="{D42A27DB-BD31-4B8C-83A1-F6EECF244321}">
                <p14:modId xmlns:p14="http://schemas.microsoft.com/office/powerpoint/2010/main" val="245293228"/>
              </p:ext>
            </p:extLst>
          </p:nvPr>
        </p:nvGraphicFramePr>
        <p:xfrm>
          <a:off x="5545394" y="867226"/>
          <a:ext cx="5732206" cy="5074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656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C3BD3-7748-840E-8BA1-23DE01DB0A86}"/>
              </a:ext>
            </a:extLst>
          </p:cNvPr>
          <p:cNvSpPr>
            <a:spLocks noGrp="1"/>
          </p:cNvSpPr>
          <p:nvPr>
            <p:ph type="title"/>
          </p:nvPr>
        </p:nvSpPr>
        <p:spPr>
          <a:xfrm>
            <a:off x="914400" y="570750"/>
            <a:ext cx="10110857" cy="1387934"/>
          </a:xfrm>
        </p:spPr>
        <p:txBody>
          <a:bodyPr anchor="b">
            <a:normAutofit/>
          </a:bodyPr>
          <a:lstStyle/>
          <a:p>
            <a:r>
              <a:rPr lang="en-GB" b="1">
                <a:latin typeface="Arial" panose="020B0604020202020204" pitchFamily="34" charset="0"/>
                <a:cs typeface="Arial" panose="020B0604020202020204" pitchFamily="34" charset="0"/>
              </a:rPr>
              <a:t>What is psychology and why is it important</a:t>
            </a:r>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7E5F5F-9C87-FCB2-16A7-3BD4C132DF47}"/>
              </a:ext>
            </a:extLst>
          </p:cNvPr>
          <p:cNvSpPr>
            <a:spLocks noGrp="1"/>
          </p:cNvSpPr>
          <p:nvPr>
            <p:ph idx="1"/>
          </p:nvPr>
        </p:nvSpPr>
        <p:spPr>
          <a:xfrm>
            <a:off x="914400" y="2863664"/>
            <a:ext cx="9016409" cy="2927536"/>
          </a:xfrm>
        </p:spPr>
        <p:txBody>
          <a:bodyPr>
            <a:normAutofit/>
          </a:bodyPr>
          <a:lstStyle/>
          <a:p>
            <a:pPr>
              <a:lnSpc>
                <a:spcPct val="110000"/>
              </a:lnSpc>
            </a:pPr>
            <a:r>
              <a:rPr lang="en-GB" sz="1900">
                <a:latin typeface="Arial" panose="020B0604020202020204" pitchFamily="34" charset="0"/>
                <a:cs typeface="Arial" panose="020B0604020202020204" pitchFamily="34" charset="0"/>
              </a:rPr>
              <a:t>Word psyche was deprived from Greek psyche (mind or soul) and logos (understanding or study). (Gross 2015). </a:t>
            </a:r>
          </a:p>
          <a:p>
            <a:pPr>
              <a:lnSpc>
                <a:spcPct val="110000"/>
              </a:lnSpc>
            </a:pPr>
            <a:r>
              <a:rPr lang="en-GB" sz="1900">
                <a:latin typeface="Arial" panose="020B0604020202020204" pitchFamily="34" charset="0"/>
                <a:cs typeface="Arial" panose="020B0604020202020204" pitchFamily="34" charset="0"/>
              </a:rPr>
              <a:t>Psychology is the clinical take a look at the human thoughts and its functions, mainly the ones affecting behaviour.</a:t>
            </a:r>
          </a:p>
          <a:p>
            <a:pPr>
              <a:lnSpc>
                <a:spcPct val="110000"/>
              </a:lnSpc>
            </a:pPr>
            <a:r>
              <a:rPr lang="en-GB" sz="1900">
                <a:latin typeface="Arial" panose="020B0604020202020204" pitchFamily="34" charset="0"/>
                <a:cs typeface="Arial" panose="020B0604020202020204" pitchFamily="34" charset="0"/>
              </a:rPr>
              <a:t>It is important because it tells the actions or reactions of people. </a:t>
            </a:r>
          </a:p>
          <a:p>
            <a:pPr>
              <a:lnSpc>
                <a:spcPct val="110000"/>
              </a:lnSpc>
            </a:pPr>
            <a:r>
              <a:rPr lang="en-GB" sz="1900">
                <a:latin typeface="Arial" panose="020B0604020202020204" pitchFamily="34" charset="0"/>
                <a:cs typeface="Arial" panose="020B0604020202020204" pitchFamily="34" charset="0"/>
              </a:rPr>
              <a:t>Helps to read people minds. </a:t>
            </a:r>
          </a:p>
          <a:p>
            <a:pPr>
              <a:lnSpc>
                <a:spcPct val="110000"/>
              </a:lnSpc>
            </a:pPr>
            <a:r>
              <a:rPr lang="en-GB" sz="1900">
                <a:latin typeface="Arial" panose="020B0604020202020204" pitchFamily="34" charset="0"/>
                <a:cs typeface="Arial" panose="020B0604020202020204" pitchFamily="34" charset="0"/>
              </a:rPr>
              <a:t>Psychologists helps people in depression. </a:t>
            </a:r>
          </a:p>
          <a:p>
            <a:pPr>
              <a:lnSpc>
                <a:spcPct val="110000"/>
              </a:lnSpc>
            </a:pPr>
            <a:endParaRPr lang="en-GB" sz="1900">
              <a:latin typeface="Arial" panose="020B0604020202020204" pitchFamily="34" charset="0"/>
              <a:cs typeface="Arial" panose="020B0604020202020204" pitchFamily="34" charset="0"/>
            </a:endParaRPr>
          </a:p>
          <a:p>
            <a:pPr>
              <a:lnSpc>
                <a:spcPct val="110000"/>
              </a:lnSpc>
            </a:pPr>
            <a:endParaRPr lang="en-GB" sz="19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329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4E53-1C29-A1EA-EDBF-734023FB4DC5}"/>
              </a:ext>
            </a:extLst>
          </p:cNvPr>
          <p:cNvSpPr>
            <a:spLocks noGrp="1"/>
          </p:cNvSpPr>
          <p:nvPr>
            <p:ph type="title"/>
          </p:nvPr>
        </p:nvSpPr>
        <p:spPr>
          <a:xfrm>
            <a:off x="914400" y="1209041"/>
            <a:ext cx="10363200" cy="386079"/>
          </a:xfrm>
        </p:spPr>
        <p:txBody>
          <a:bodyPr>
            <a:normAutofit fontScale="90000"/>
          </a:bodyPr>
          <a:lstStyle/>
          <a:p>
            <a:r>
              <a:rPr lang="en-GB" sz="2000" b="1" dirty="0">
                <a:latin typeface="Arial" panose="020B0604020202020204" pitchFamily="34" charset="0"/>
                <a:cs typeface="Arial" panose="020B0604020202020204" pitchFamily="34" charset="0"/>
              </a:rPr>
              <a:t>Role of working as a personal assistant with adults with disabilities.</a:t>
            </a:r>
            <a:br>
              <a:rPr lang="en-GB" dirty="0"/>
            </a:br>
            <a:endParaRPr lang="en-GB" dirty="0"/>
          </a:p>
        </p:txBody>
      </p:sp>
      <p:graphicFrame>
        <p:nvGraphicFramePr>
          <p:cNvPr id="5" name="Content Placeholder 2">
            <a:extLst>
              <a:ext uri="{FF2B5EF4-FFF2-40B4-BE49-F238E27FC236}">
                <a16:creationId xmlns:a16="http://schemas.microsoft.com/office/drawing/2014/main" id="{1C4A5C25-0025-2B4E-77E7-6ACF409FE192}"/>
              </a:ext>
            </a:extLst>
          </p:cNvPr>
          <p:cNvGraphicFramePr>
            <a:graphicFrameLocks noGrp="1"/>
          </p:cNvGraphicFramePr>
          <p:nvPr>
            <p:ph idx="1"/>
            <p:extLst>
              <p:ext uri="{D42A27DB-BD31-4B8C-83A1-F6EECF244321}">
                <p14:modId xmlns:p14="http://schemas.microsoft.com/office/powerpoint/2010/main" val="3074068306"/>
              </p:ext>
            </p:extLst>
          </p:nvPr>
        </p:nvGraphicFramePr>
        <p:xfrm>
          <a:off x="802639" y="1735768"/>
          <a:ext cx="10363200" cy="41062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183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A753B-BEF5-BF5B-95F9-EA31646BCFF0}"/>
              </a:ext>
            </a:extLst>
          </p:cNvPr>
          <p:cNvSpPr>
            <a:spLocks noGrp="1"/>
          </p:cNvSpPr>
          <p:nvPr>
            <p:ph type="title"/>
          </p:nvPr>
        </p:nvSpPr>
        <p:spPr>
          <a:xfrm>
            <a:off x="914400" y="1371601"/>
            <a:ext cx="4533900" cy="1561379"/>
          </a:xfrm>
        </p:spPr>
        <p:txBody>
          <a:bodyPr anchor="t">
            <a:normAutofit/>
          </a:bodyPr>
          <a:lstStyle/>
          <a:p>
            <a:pPr>
              <a:lnSpc>
                <a:spcPct val="90000"/>
              </a:lnSpc>
            </a:pPr>
            <a:r>
              <a:rPr lang="en-GB" sz="3400" b="1">
                <a:latin typeface="Arial" panose="020B0604020202020204" pitchFamily="34" charset="0"/>
                <a:cs typeface="Arial" panose="020B0604020202020204" pitchFamily="34" charset="0"/>
              </a:rPr>
              <a:t>Bandura theory of life span development:</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C923A77-4D98-1978-5E02-BB5AC7BB849F}"/>
              </a:ext>
            </a:extLst>
          </p:cNvPr>
          <p:cNvPicPr>
            <a:picLocks noChangeAspect="1"/>
          </p:cNvPicPr>
          <p:nvPr/>
        </p:nvPicPr>
        <p:blipFill>
          <a:blip r:embed="rId2"/>
          <a:stretch>
            <a:fillRect/>
          </a:stretch>
        </p:blipFill>
        <p:spPr>
          <a:xfrm>
            <a:off x="990600" y="3312364"/>
            <a:ext cx="4533900" cy="2538984"/>
          </a:xfrm>
          <a:prstGeom prst="rect">
            <a:avLst/>
          </a:prstGeom>
        </p:spPr>
      </p:pic>
      <p:sp>
        <p:nvSpPr>
          <p:cNvPr id="3" name="Content Placeholder 2">
            <a:extLst>
              <a:ext uri="{FF2B5EF4-FFF2-40B4-BE49-F238E27FC236}">
                <a16:creationId xmlns:a16="http://schemas.microsoft.com/office/drawing/2014/main" id="{F5DA1AD2-9854-C081-40BD-6F23097D985A}"/>
              </a:ext>
            </a:extLst>
          </p:cNvPr>
          <p:cNvSpPr>
            <a:spLocks noGrp="1"/>
          </p:cNvSpPr>
          <p:nvPr>
            <p:ph idx="1"/>
          </p:nvPr>
        </p:nvSpPr>
        <p:spPr>
          <a:xfrm>
            <a:off x="6400799" y="1439141"/>
            <a:ext cx="4795405" cy="4352059"/>
          </a:xfrm>
        </p:spPr>
        <p:txBody>
          <a:bodyPr>
            <a:normAutofit/>
          </a:bodyPr>
          <a:lstStyle/>
          <a:p>
            <a:pPr>
              <a:lnSpc>
                <a:spcPct val="110000"/>
              </a:lnSpc>
            </a:pPr>
            <a:r>
              <a:rPr lang="en-GB" sz="1400" dirty="0">
                <a:latin typeface="Arial" panose="020B0604020202020204" pitchFamily="34" charset="0"/>
                <a:cs typeface="Arial" panose="020B0604020202020204" pitchFamily="34" charset="0"/>
              </a:rPr>
              <a:t>Albert Bandura was a Canadian-American psychologist born in 1925. </a:t>
            </a:r>
          </a:p>
          <a:p>
            <a:pPr>
              <a:lnSpc>
                <a:spcPct val="110000"/>
              </a:lnSpc>
            </a:pPr>
            <a:r>
              <a:rPr lang="en-GB" sz="1400" dirty="0">
                <a:latin typeface="Arial" panose="020B0604020202020204" pitchFamily="34" charset="0"/>
                <a:cs typeface="Arial" panose="020B0604020202020204" pitchFamily="34" charset="0"/>
              </a:rPr>
              <a:t>In 1961 he carried out bobo doll experiment. </a:t>
            </a:r>
          </a:p>
          <a:p>
            <a:pPr>
              <a:lnSpc>
                <a:spcPct val="110000"/>
              </a:lnSpc>
            </a:pPr>
            <a:r>
              <a:rPr lang="en-GB" sz="1400" dirty="0">
                <a:latin typeface="Arial" panose="020B0604020202020204" pitchFamily="34" charset="0"/>
                <a:cs typeface="Arial" panose="020B0604020202020204" pitchFamily="34" charset="0"/>
              </a:rPr>
              <a:t>suggests that we study social behaviour by noticing and mimicking the behaviour of others. </a:t>
            </a:r>
          </a:p>
          <a:p>
            <a:pPr>
              <a:lnSpc>
                <a:spcPct val="110000"/>
              </a:lnSpc>
            </a:pPr>
            <a:r>
              <a:rPr lang="en-GB" sz="1400" dirty="0">
                <a:latin typeface="Arial" panose="020B0604020202020204" pitchFamily="34" charset="0"/>
                <a:cs typeface="Arial" panose="020B0604020202020204" pitchFamily="34" charset="0"/>
              </a:rPr>
              <a:t>He keeps the doll in the room with some children and observed their behaviour and actions. </a:t>
            </a:r>
          </a:p>
          <a:p>
            <a:pPr>
              <a:lnSpc>
                <a:spcPct val="110000"/>
              </a:lnSpc>
            </a:pPr>
            <a:r>
              <a:rPr lang="en-GB" sz="1400" dirty="0">
                <a:latin typeface="Arial" panose="020B0604020202020204" pitchFamily="34" charset="0"/>
                <a:cs typeface="Arial" panose="020B0604020202020204" pitchFamily="34" charset="0"/>
              </a:rPr>
              <a:t>There are three key concepts of Bandura theory such as observation, imitation and modelling. </a:t>
            </a:r>
          </a:p>
          <a:p>
            <a:pPr>
              <a:lnSpc>
                <a:spcPct val="110000"/>
              </a:lnSpc>
            </a:pPr>
            <a:r>
              <a:rPr lang="en-GB" sz="1400" dirty="0">
                <a:latin typeface="Arial" panose="020B0604020202020204" pitchFamily="34" charset="0"/>
                <a:cs typeface="Arial" panose="020B0604020202020204" pitchFamily="34" charset="0"/>
              </a:rPr>
              <a:t> Children notice the people around them behaving in several ways. This is proven during the famous Bobo doll experiment (Bandura, 1961). </a:t>
            </a:r>
          </a:p>
          <a:p>
            <a:pPr>
              <a:lnSpc>
                <a:spcPct val="110000"/>
              </a:lnSpc>
            </a:pPr>
            <a:r>
              <a:rPr lang="en-GB" sz="1400" dirty="0">
                <a:latin typeface="Arial" panose="020B0604020202020204" pitchFamily="34" charset="0"/>
                <a:cs typeface="Arial" panose="020B0604020202020204" pitchFamily="34" charset="0"/>
              </a:rPr>
              <a:t>Bandura argues that’ self efficiency affects our well being and even our physical health. (Bandura 1997)</a:t>
            </a:r>
          </a:p>
          <a:p>
            <a:pPr>
              <a:lnSpc>
                <a:spcPct val="110000"/>
              </a:lnSpc>
            </a:pPr>
            <a:endParaRPr lang="en-GB" sz="1400" dirty="0">
              <a:latin typeface="Arial" panose="020B0604020202020204" pitchFamily="34" charset="0"/>
              <a:cs typeface="Arial" panose="020B0604020202020204" pitchFamily="34" charset="0"/>
            </a:endParaRPr>
          </a:p>
          <a:p>
            <a:pPr>
              <a:lnSpc>
                <a:spcPct val="110000"/>
              </a:lnSpc>
            </a:pPr>
            <a:endParaRPr lang="en-GB" sz="1400" dirty="0">
              <a:latin typeface="Arial" panose="020B0604020202020204" pitchFamily="34" charset="0"/>
              <a:cs typeface="Arial" panose="020B0604020202020204" pitchFamily="34" charset="0"/>
            </a:endParaRPr>
          </a:p>
          <a:p>
            <a:pPr>
              <a:lnSpc>
                <a:spcPct val="11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6199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8429-3AF5-ED8E-4F63-59CA1997C32D}"/>
              </a:ext>
            </a:extLst>
          </p:cNvPr>
          <p:cNvSpPr>
            <a:spLocks noGrp="1"/>
          </p:cNvSpPr>
          <p:nvPr>
            <p:ph type="title"/>
          </p:nvPr>
        </p:nvSpPr>
        <p:spPr>
          <a:xfrm>
            <a:off x="924559" y="1178561"/>
            <a:ext cx="10363200" cy="457200"/>
          </a:xfrm>
        </p:spPr>
        <p:txBody>
          <a:bodyPr>
            <a:normAutofit/>
          </a:bodyPr>
          <a:lstStyle/>
          <a:p>
            <a:r>
              <a:rPr lang="en-GB" sz="1800" b="1" dirty="0">
                <a:latin typeface="Arial" panose="020B0604020202020204" pitchFamily="34" charset="0"/>
                <a:cs typeface="Arial" panose="020B0604020202020204" pitchFamily="34" charset="0"/>
              </a:rPr>
              <a:t>Practical Example of using psychology in this role:</a:t>
            </a:r>
          </a:p>
        </p:txBody>
      </p:sp>
      <p:sp>
        <p:nvSpPr>
          <p:cNvPr id="3" name="Content Placeholder 2">
            <a:extLst>
              <a:ext uri="{FF2B5EF4-FFF2-40B4-BE49-F238E27FC236}">
                <a16:creationId xmlns:a16="http://schemas.microsoft.com/office/drawing/2014/main" id="{1F1B65C2-CACB-CAF1-F26C-0B030229A8E0}"/>
              </a:ext>
            </a:extLst>
          </p:cNvPr>
          <p:cNvSpPr>
            <a:spLocks noGrp="1"/>
          </p:cNvSpPr>
          <p:nvPr>
            <p:ph idx="1"/>
          </p:nvPr>
        </p:nvSpPr>
        <p:spPr>
          <a:xfrm>
            <a:off x="782319" y="1766249"/>
            <a:ext cx="10363200" cy="3088460"/>
          </a:xfrm>
        </p:spPr>
        <p:txBody>
          <a:bodyPr>
            <a:normAutofit/>
          </a:bodyPr>
          <a:lstStyle/>
          <a:p>
            <a:pPr marL="0" indent="0">
              <a:buNone/>
            </a:pPr>
            <a:r>
              <a:rPr lang="en-GB" sz="1600" dirty="0">
                <a:latin typeface="Arial" panose="020B0604020202020204" pitchFamily="34" charset="0"/>
                <a:cs typeface="Arial" panose="020B0604020202020204" pitchFamily="34" charset="0"/>
              </a:rPr>
              <a:t>So the example is, if father acts rudely to the mother and he’s abusive and use swear words, they create the depressing environment for the kids. Then the kids copy them they started to use swear words in the school as well. That’s what they learnt at their house. Moreover, if they see their parents being racist to anybody then they grew up learning racism and show it to their mates. Boyd, Denise, et al (2019), stated, ‘Learning may also occur as a result of watching someone else perform some action and experience reinforcement or punishment’.</a:t>
            </a:r>
          </a:p>
          <a:p>
            <a:pPr marL="0" indent="0">
              <a:buNone/>
            </a:pPr>
            <a:r>
              <a:rPr lang="en-GB" sz="1600" dirty="0">
                <a:latin typeface="Arial" panose="020B0604020202020204" pitchFamily="34" charset="0"/>
                <a:cs typeface="Arial" panose="020B0604020202020204" pitchFamily="34" charset="0"/>
              </a:rPr>
              <a:t>Other example is, whatever new fashion or trend everybody see on the social media which some people developed them, then they try to imitate them. </a:t>
            </a:r>
          </a:p>
        </p:txBody>
      </p:sp>
    </p:spTree>
    <p:extLst>
      <p:ext uri="{BB962C8B-B14F-4D97-AF65-F5344CB8AC3E}">
        <p14:creationId xmlns:p14="http://schemas.microsoft.com/office/powerpoint/2010/main" val="3129621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DC2B1-5E61-F35B-2E19-EA02E475F175}"/>
              </a:ext>
            </a:extLst>
          </p:cNvPr>
          <p:cNvSpPr>
            <a:spLocks noGrp="1"/>
          </p:cNvSpPr>
          <p:nvPr>
            <p:ph type="title"/>
          </p:nvPr>
        </p:nvSpPr>
        <p:spPr>
          <a:xfrm>
            <a:off x="914400" y="528321"/>
            <a:ext cx="10363200" cy="365760"/>
          </a:xfrm>
        </p:spPr>
        <p:txBody>
          <a:bodyPr>
            <a:normAutofit fontScale="90000"/>
          </a:bodyPr>
          <a:lstStyle/>
          <a:p>
            <a:r>
              <a:rPr lang="en-GB" sz="20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01E8CE25-4459-8C75-542E-B9D007280804}"/>
              </a:ext>
            </a:extLst>
          </p:cNvPr>
          <p:cNvSpPr>
            <a:spLocks noGrp="1"/>
          </p:cNvSpPr>
          <p:nvPr>
            <p:ph idx="1"/>
          </p:nvPr>
        </p:nvSpPr>
        <p:spPr>
          <a:xfrm>
            <a:off x="721359" y="1016000"/>
            <a:ext cx="10363200" cy="5842000"/>
          </a:xfrm>
        </p:spPr>
        <p:txBody>
          <a:bodyPr>
            <a:normAutofit lnSpcReduction="10000"/>
          </a:bodyPr>
          <a:lstStyle/>
          <a:p>
            <a:pPr marL="457200" indent="-457200">
              <a:buFont typeface="+mj-lt"/>
              <a:buAutoNum type="arabicPeriod"/>
            </a:pPr>
            <a:r>
              <a:rPr lang="en-GB" sz="1400" dirty="0">
                <a:latin typeface="Arial" panose="020B0604020202020204" pitchFamily="34" charset="0"/>
                <a:cs typeface="Arial" panose="020B0604020202020204" pitchFamily="34" charset="0"/>
              </a:rPr>
              <a:t>Gross, R, D., (2015), Psychology: The Science of Mind and Behaviour 7th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Hodder Education Group, EBSCO Publishing : eBook Collection (EBSCOhost</a:t>
            </a:r>
          </a:p>
          <a:p>
            <a:pPr marL="457200" indent="-457200">
              <a:buFont typeface="+mj-lt"/>
              <a:buAutoNum type="arabicPeriod"/>
            </a:pPr>
            <a:r>
              <a:rPr lang="en-GB" sz="1400" dirty="0">
                <a:latin typeface="Arial" panose="020B0604020202020204" pitchFamily="34" charset="0"/>
                <a:cs typeface="Arial" panose="020B0604020202020204" pitchFamily="34" charset="0"/>
              </a:rPr>
              <a:t>Indeed (2022) Healthcare assistant job description. Available at: </a:t>
            </a:r>
            <a:r>
              <a:rPr lang="en-GB" sz="1400" dirty="0">
                <a:latin typeface="Arial" panose="020B0604020202020204" pitchFamily="34" charset="0"/>
                <a:cs typeface="Arial" panose="020B0604020202020204" pitchFamily="34" charset="0"/>
                <a:hlinkClick r:id="rId2"/>
              </a:rPr>
              <a:t>https://uk.indeed.com/hire/job-description/health-care-assistant?gclid=CjwKCAjwv4SaBhBPEiwA9YzZvDTaMaDw12oVpZWvsJt2rL4Aejt3antiNy6nrFS0cxP_3BqvU3DZdhoCOWYQAvD_BwE&amp;aceid=&amp;gclsrc=aw.ds/</a:t>
            </a:r>
            <a:r>
              <a:rPr lang="en-GB" sz="1400" dirty="0">
                <a:latin typeface="Arial" panose="020B0604020202020204" pitchFamily="34" charset="0"/>
                <a:cs typeface="Arial" panose="020B0604020202020204" pitchFamily="34" charset="0"/>
              </a:rPr>
              <a:t> ( Accessed: 21 September 2022)</a:t>
            </a:r>
          </a:p>
          <a:p>
            <a:pPr marL="457200" indent="-457200">
              <a:buFont typeface="+mj-lt"/>
              <a:buAutoNum type="arabicPeriod"/>
            </a:pPr>
            <a:r>
              <a:rPr lang="en-GB" sz="1400" dirty="0">
                <a:latin typeface="Arial" panose="020B0604020202020204" pitchFamily="34" charset="0"/>
                <a:cs typeface="Arial" panose="020B0604020202020204" pitchFamily="34" charset="0"/>
              </a:rPr>
              <a:t>Bandura, A., Ross, D. and Ross, S., 1961. Transmission of aggression through imitation of aggressive models. The Journal of Abnormal and Social Psychology, 63(3), pp.575-582.</a:t>
            </a:r>
          </a:p>
          <a:p>
            <a:pPr marL="457200" indent="-457200">
              <a:buFont typeface="+mj-lt"/>
              <a:buAutoNum type="arabicPeriod"/>
            </a:pPr>
            <a:r>
              <a:rPr lang="en-GB" sz="1400" dirty="0">
                <a:latin typeface="Arial" panose="020B0604020202020204" pitchFamily="34" charset="0"/>
                <a:cs typeface="Arial" panose="020B0604020202020204" pitchFamily="34" charset="0"/>
              </a:rPr>
              <a:t>Bandura, A. (1997). Self-efficacy: The exercise of control. New York, NY: Freeman. Boyd, Denise, et al. Lifespan Development, Global Edition, Pearson Education, Limited, 2019.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a:t>
            </a:r>
            <a:r>
              <a:rPr lang="en-GB" sz="1400" dirty="0">
                <a:latin typeface="Arial" panose="020B0604020202020204" pitchFamily="34" charset="0"/>
                <a:cs typeface="Arial" panose="020B0604020202020204" pitchFamily="34" charset="0"/>
                <a:hlinkClick r:id="rId3"/>
              </a:rPr>
              <a:t>http://ebookcentral.proquest.com/lib/trinity/detail.action?docID=5843856</a:t>
            </a:r>
            <a:r>
              <a:rPr lang="en-GB" sz="1400" dirty="0">
                <a:latin typeface="Arial" panose="020B0604020202020204" pitchFamily="34" charset="0"/>
                <a:cs typeface="Arial" panose="020B0604020202020204" pitchFamily="34" charset="0"/>
              </a:rPr>
              <a:t>. Created from trinity on 2022-10-10 00:31:38.</a:t>
            </a:r>
          </a:p>
          <a:p>
            <a:pPr marL="457200" indent="-457200">
              <a:buFont typeface="+mj-lt"/>
              <a:buAutoNum type="arabicPeriod"/>
            </a:pPr>
            <a:r>
              <a:rPr lang="en-GB" sz="1400" dirty="0">
                <a:latin typeface="Arial" panose="020B0604020202020204" pitchFamily="34" charset="0"/>
                <a:cs typeface="Arial" panose="020B0604020202020204" pitchFamily="34" charset="0"/>
              </a:rPr>
              <a:t>Boyd, D, Bee, H, Bee, H, Boyd, D, Boyd, D, Bee, H, Boyd, D, &amp; Bee, H 2019, Lifespan Development, Global Edition, Pearson Education, Limited, Harlow.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[10 October 2022].</a:t>
            </a:r>
          </a:p>
          <a:p>
            <a:pPr marL="457200" indent="-457200">
              <a:buFont typeface="+mj-lt"/>
              <a:buAutoNum type="arabicPeriod"/>
            </a:pPr>
            <a:r>
              <a:rPr lang="en-GB" sz="1400" dirty="0">
                <a:latin typeface="Arial" panose="020B0604020202020204" pitchFamily="34" charset="0"/>
                <a:cs typeface="Arial" panose="020B0604020202020204" pitchFamily="34" charset="0"/>
              </a:rPr>
              <a:t>Gross, R 2015, Psychology : The Science of Mind and Behaviour, Hodder Education Group, London. Available from: ProQuest </a:t>
            </a:r>
            <a:r>
              <a:rPr lang="en-GB" sz="1400" dirty="0" err="1">
                <a:latin typeface="Arial" panose="020B0604020202020204" pitchFamily="34" charset="0"/>
                <a:cs typeface="Arial" panose="020B0604020202020204" pitchFamily="34" charset="0"/>
              </a:rPr>
              <a:t>Ebook</a:t>
            </a:r>
            <a:r>
              <a:rPr lang="en-GB" sz="1400" dirty="0">
                <a:latin typeface="Arial" panose="020B0604020202020204" pitchFamily="34" charset="0"/>
                <a:cs typeface="Arial" panose="020B0604020202020204" pitchFamily="34" charset="0"/>
              </a:rPr>
              <a:t> Central. [10 October 2022].</a:t>
            </a:r>
          </a:p>
          <a:p>
            <a:pPr marL="457200" indent="-457200">
              <a:buFont typeface="+mj-lt"/>
              <a:buAutoNum type="arabicPeriod"/>
            </a:pPr>
            <a:r>
              <a:rPr lang="en-GB" sz="1400" dirty="0">
                <a:latin typeface="Arial" panose="020B0604020202020204" pitchFamily="34" charset="0"/>
                <a:cs typeface="Arial" panose="020B0604020202020204" pitchFamily="34" charset="0"/>
              </a:rPr>
              <a:t>Carol Brown (2006) Social Psychology. London: SAGE Publications Ltd (SAGE Course Companions). Available at: https://search-ebscohost-com.ezproxy.uwtsd.ac.uk/login.aspx?direct=true&amp;db=nlebk&amp;AN=251203&amp;site=ehost-live (Accessed: 10 October 2022)</a:t>
            </a:r>
          </a:p>
          <a:p>
            <a:pPr marL="457200" indent="-457200">
              <a:buFont typeface="+mj-lt"/>
              <a:buAutoNum type="arabicPeriod"/>
            </a:pPr>
            <a:r>
              <a:rPr lang="en-GB" sz="1400" dirty="0">
                <a:latin typeface="Arial" panose="020B0604020202020204" pitchFamily="34" charset="0"/>
                <a:cs typeface="Arial" panose="020B0604020202020204" pitchFamily="34" charset="0"/>
              </a:rPr>
              <a:t>Pound, L. (2009) How Children Learn. London: Andrews UK (How Children Learn). Available at: https://search-ebscohost-com.ezproxy.uwtsd.ac.uk/login.aspx?direct=true&amp;db=nlebk&amp;AN=494602&amp;site=ehost-live (Accessed: 10 October 2022).</a:t>
            </a:r>
          </a:p>
          <a:p>
            <a:pPr marL="457200" indent="-457200">
              <a:buFont typeface="+mj-lt"/>
              <a:buAutoNum type="arabicPeriod"/>
            </a:pPr>
            <a:endParaRPr lang="en-GB" sz="1400" dirty="0">
              <a:latin typeface="Arial" panose="020B0604020202020204" pitchFamily="34" charset="0"/>
              <a:cs typeface="Arial" panose="020B0604020202020204" pitchFamily="34" charset="0"/>
            </a:endParaRPr>
          </a:p>
          <a:p>
            <a:pPr marL="457200" indent="-457200">
              <a:buFont typeface="+mj-lt"/>
              <a:buAutoNum type="arabicPeriod"/>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52870"/>
      </p:ext>
    </p:extLst>
  </p:cSld>
  <p:clrMapOvr>
    <a:masterClrMapping/>
  </p:clrMapOvr>
</p:sld>
</file>

<file path=ppt/theme/theme1.xml><?xml version="1.0" encoding="utf-8"?>
<a:theme xmlns:a="http://schemas.openxmlformats.org/drawingml/2006/main" name="DashVTI">
  <a:themeElements>
    <a:clrScheme name="AnalogousFromRegularSeedRightStep">
      <a:dk1>
        <a:srgbClr val="000000"/>
      </a:dk1>
      <a:lt1>
        <a:srgbClr val="FFFFFF"/>
      </a:lt1>
      <a:dk2>
        <a:srgbClr val="311C1F"/>
      </a:dk2>
      <a:lt2>
        <a:srgbClr val="F3F2F0"/>
      </a:lt2>
      <a:accent1>
        <a:srgbClr val="4D77C3"/>
      </a:accent1>
      <a:accent2>
        <a:srgbClr val="4640B3"/>
      </a:accent2>
      <a:accent3>
        <a:srgbClr val="854DC3"/>
      </a:accent3>
      <a:accent4>
        <a:srgbClr val="A53BB1"/>
      </a:accent4>
      <a:accent5>
        <a:srgbClr val="C34D9F"/>
      </a:accent5>
      <a:accent6>
        <a:srgbClr val="B13B5B"/>
      </a:accent6>
      <a:hlink>
        <a:srgbClr val="AC8339"/>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3" ma:contentTypeDescription="Create a new document." ma:contentTypeScope="" ma:versionID="2e9ce320a1e13380a07793659ed5c0d7">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d781e0cd784f33b99896930298835be1"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3FCC33E-BB0A-4850-85D6-8B7E38FD4A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F837B2-FE21-454D-AF60-A7A77CAF87B1}">
  <ds:schemaRefs>
    <ds:schemaRef ds:uri="http://purl.org/dc/terms/"/>
    <ds:schemaRef ds:uri="http://schemas.microsoft.com/office/2006/metadata/properties"/>
    <ds:schemaRef ds:uri="http://schemas.openxmlformats.org/package/2006/metadata/core-properties"/>
    <ds:schemaRef ds:uri="http://schemas.microsoft.com/office/infopath/2007/PartnerControls"/>
    <ds:schemaRef ds:uri="http://schemas.microsoft.com/office/2006/documentManagement/types"/>
    <ds:schemaRef ds:uri="http://www.w3.org/XML/1998/namespace"/>
    <ds:schemaRef ds:uri="http://purl.org/dc/dcmitype/"/>
    <ds:schemaRef ds:uri="4eb0a523-77d0-454a-93a8-50ca111d3c44"/>
    <ds:schemaRef ds:uri="0e7fbce4-8ae7-4085-8b0a-9efa4c7cae6d"/>
    <ds:schemaRef ds:uri="http://purl.org/dc/elements/1.1/"/>
  </ds:schemaRefs>
</ds:datastoreItem>
</file>

<file path=customXml/itemProps3.xml><?xml version="1.0" encoding="utf-8"?>
<ds:datastoreItem xmlns:ds="http://schemas.openxmlformats.org/officeDocument/2006/customXml" ds:itemID="{697B0FF3-43C0-40DB-A057-A2936AD0FC0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3415</TotalTime>
  <Words>908</Words>
  <Application>Microsoft Office PowerPoint</Application>
  <PresentationFormat>Widescreen</PresentationFormat>
  <Paragraphs>51</Paragraphs>
  <Slides>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Algerian</vt:lpstr>
      <vt:lpstr>Arial</vt:lpstr>
      <vt:lpstr>Grandview Display</vt:lpstr>
      <vt:lpstr>DashVTI</vt:lpstr>
      <vt:lpstr>Why is psychology important when working as personal assistant with adults with disabilities</vt:lpstr>
      <vt:lpstr>Introduction</vt:lpstr>
      <vt:lpstr>Table of Contents: </vt:lpstr>
      <vt:lpstr>What is psychology and why is it important</vt:lpstr>
      <vt:lpstr>Role of working as a personal assistant with adults with disabilities. </vt:lpstr>
      <vt:lpstr>Bandura theory of life span development:</vt:lpstr>
      <vt:lpstr>Practical Example of using psychology in this role: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personal assistant with adults with disabilities</dc:title>
  <dc:creator>Mohammad Ilyas (2029045)</dc:creator>
  <cp:lastModifiedBy>Mohammad Ilyas (2029045)</cp:lastModifiedBy>
  <cp:revision>3</cp:revision>
  <dcterms:created xsi:type="dcterms:W3CDTF">2022-10-07T14:03:42Z</dcterms:created>
  <dcterms:modified xsi:type="dcterms:W3CDTF">2022-10-10T01:09:46Z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