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sldIdLst>
    <p:sldId id="256" r:id="rId2"/>
    <p:sldId id="265" r:id="rId3"/>
    <p:sldId id="258" r:id="rId4"/>
    <p:sldId id="267" r:id="rId5"/>
    <p:sldId id="259" r:id="rId6"/>
    <p:sldId id="266" r:id="rId7"/>
    <p:sldId id="271" r:id="rId8"/>
    <p:sldId id="262" r:id="rId9"/>
    <p:sldId id="270" r:id="rId10"/>
    <p:sldId id="263" r:id="rId11"/>
    <p:sldId id="264" r:id="rId12"/>
    <p:sldId id="27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83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F472A6-8A2A-907F-996F-91B9E90BAF21}" v="93" dt="2026-01-06T02:22:00"/>
    <p1510:client id="{7B7F963E-F2A1-7FDF-6306-F13A70F8D046}" v="123" dt="2026-01-05T22:45:56.173"/>
    <p1510:client id="{EDB6C8F3-BB35-E461-8177-5891858D9FB6}" v="1722" dt="2026-01-05T00:13:09.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1/5/2026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57030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85347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91079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08378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9906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00625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84226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9647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6455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38292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1/5/2026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07591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1/5/2026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342526365"/>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77" r:id="rId6"/>
    <p:sldLayoutId id="2147483773" r:id="rId7"/>
    <p:sldLayoutId id="2147483774" r:id="rId8"/>
    <p:sldLayoutId id="2147483775" r:id="rId9"/>
    <p:sldLayoutId id="2147483776" r:id="rId10"/>
    <p:sldLayoutId id="2147483778"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hyperlink" Target="https://www.ptsduk.org/what-is-ptsd/the-science-and-biology-of-pts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ptsduk.org/what-is-ptsd/the-science-and-biology-of-ptsd/" TargetMode="External"/><Relationship Id="rId3" Type="http://schemas.openxmlformats.org/officeDocument/2006/relationships/hyperlink" Target="https://dictionary.apa.org/biological-psychology" TargetMode="External"/><Relationship Id="rId7" Type="http://schemas.openxmlformats.org/officeDocument/2006/relationships/hyperlink" Target="https://doi.org/10.1080/02668734.2023.2231059" TargetMode="External"/><Relationship Id="rId2" Type="http://schemas.openxmlformats.org/officeDocument/2006/relationships/hyperlink" Target="https://dictionary.apa.org/cognitive-psychology" TargetMode="External"/><Relationship Id="rId1" Type="http://schemas.openxmlformats.org/officeDocument/2006/relationships/slideLayout" Target="../slideLayouts/slideLayout2.xml"/><Relationship Id="rId6" Type="http://schemas.openxmlformats.org/officeDocument/2006/relationships/hyperlink" Target="https://www.psy.ox.ac.uk/publications/244156?3d88c35a-e580-11f0-9ab6-579986b7baf6" TargetMode="External"/><Relationship Id="rId5" Type="http://schemas.openxmlformats.org/officeDocument/2006/relationships/hyperlink" Target="https://www.apa.org/ptsd-guideline/treatments/cognitive-behavioral-therapy" TargetMode="External"/><Relationship Id="rId4" Type="http://schemas.openxmlformats.org/officeDocument/2006/relationships/hyperlink" Target="https://dictionary.apa.org/psychodynamic-approach"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uowtsd-my.sharepoint.com/:w:/r/personal/2501184_student_uwtsd_ac_uk/Documents/Student%202501184%20-%20Script%20for%20cue%20cards.docx?d=w7d3b1b842e7c4c54af6fd210c1204098&amp;csf=1&amp;web=1&amp;e=aSCee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uter Generated Lights">
            <a:extLst>
              <a:ext uri="{FF2B5EF4-FFF2-40B4-BE49-F238E27FC236}">
                <a16:creationId xmlns:a16="http://schemas.microsoft.com/office/drawing/2014/main" id="{96125074-8895-98A4-C17A-975A00F830A0}"/>
              </a:ext>
            </a:extLst>
          </p:cNvPr>
          <p:cNvPicPr>
            <a:picLocks noChangeAspect="1"/>
          </p:cNvPicPr>
          <p:nvPr/>
        </p:nvPicPr>
        <p:blipFill>
          <a:blip r:embed="rId2">
            <a:alphaModFix amt="50000"/>
          </a:blip>
          <a:srcRect t="7931" r="-1" b="16035"/>
          <a:stretch>
            <a:fillRect/>
          </a:stretch>
        </p:blipFill>
        <p:spPr>
          <a:xfrm>
            <a:off x="20" y="10"/>
            <a:ext cx="12188931" cy="6857990"/>
          </a:xfrm>
          <a:prstGeom prst="rect">
            <a:avLst/>
          </a:prstGeom>
        </p:spPr>
      </p:pic>
      <p:sp>
        <p:nvSpPr>
          <p:cNvPr id="2" name="Title 1"/>
          <p:cNvSpPr>
            <a:spLocks noGrp="1"/>
          </p:cNvSpPr>
          <p:nvPr>
            <p:ph type="ctrTitle"/>
          </p:nvPr>
        </p:nvSpPr>
        <p:spPr>
          <a:xfrm>
            <a:off x="1527048" y="1124712"/>
            <a:ext cx="9144000" cy="3063240"/>
          </a:xfrm>
        </p:spPr>
        <p:txBody>
          <a:bodyPr>
            <a:normAutofit/>
          </a:bodyPr>
          <a:lstStyle/>
          <a:p>
            <a:pPr algn="ctr"/>
            <a:r>
              <a:rPr lang="en-GB" sz="8000" dirty="0">
                <a:latin typeface="Times New Roman"/>
                <a:cs typeface="Times New Roman"/>
              </a:rPr>
              <a:t>Psychology Approaches to PTSD</a:t>
            </a:r>
          </a:p>
        </p:txBody>
      </p:sp>
      <p:sp>
        <p:nvSpPr>
          <p:cNvPr id="3" name="Subtitle 2"/>
          <p:cNvSpPr>
            <a:spLocks noGrp="1"/>
          </p:cNvSpPr>
          <p:nvPr>
            <p:ph type="subTitle" idx="1"/>
          </p:nvPr>
        </p:nvSpPr>
        <p:spPr>
          <a:xfrm>
            <a:off x="1527048" y="4599432"/>
            <a:ext cx="9144000" cy="1227520"/>
          </a:xfrm>
        </p:spPr>
        <p:txBody>
          <a:bodyPr vert="horz" lIns="91440" tIns="45720" rIns="91440" bIns="45720" rtlCol="0" anchor="t">
            <a:normAutofit/>
          </a:bodyPr>
          <a:lstStyle/>
          <a:p>
            <a:pPr algn="ctr"/>
            <a:r>
              <a:rPr lang="en-GB" sz="3200" dirty="0">
                <a:latin typeface="Times New Roman"/>
                <a:cs typeface="Times New Roman"/>
              </a:rPr>
              <a:t>By Tyler J Davies</a:t>
            </a:r>
          </a:p>
        </p:txBody>
      </p:sp>
      <p:sp>
        <p:nvSpPr>
          <p:cNvPr id="18"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383B"/>
        </a:solidFill>
        <a:effectLst/>
      </p:bgPr>
    </p:bg>
    <p:spTree>
      <p:nvGrpSpPr>
        <p:cNvPr id="1" name="">
          <a:extLst>
            <a:ext uri="{FF2B5EF4-FFF2-40B4-BE49-F238E27FC236}">
              <a16:creationId xmlns:a16="http://schemas.microsoft.com/office/drawing/2014/main" id="{4C3CBA0A-7B77-95B9-3D3A-E2FE90BA52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C4E225-6199-9F49-3F00-58D8D0F465C0}"/>
              </a:ext>
            </a:extLst>
          </p:cNvPr>
          <p:cNvSpPr>
            <a:spLocks noGrp="1"/>
          </p:cNvSpPr>
          <p:nvPr>
            <p:ph type="title"/>
          </p:nvPr>
        </p:nvSpPr>
        <p:spPr/>
        <p:txBody>
          <a:bodyPr/>
          <a:lstStyle/>
          <a:p>
            <a:r>
              <a:rPr lang="en-GB" dirty="0">
                <a:solidFill>
                  <a:srgbClr val="FFFFFF"/>
                </a:solidFill>
                <a:latin typeface="Times New Roman"/>
                <a:cs typeface="Times New Roman"/>
              </a:rPr>
              <a:t>Overview</a:t>
            </a:r>
          </a:p>
        </p:txBody>
      </p:sp>
      <p:sp>
        <p:nvSpPr>
          <p:cNvPr id="3" name="Content Placeholder 2">
            <a:extLst>
              <a:ext uri="{FF2B5EF4-FFF2-40B4-BE49-F238E27FC236}">
                <a16:creationId xmlns:a16="http://schemas.microsoft.com/office/drawing/2014/main" id="{303EE4B3-EEDE-9CF5-05C9-FC490D625648}"/>
              </a:ext>
            </a:extLst>
          </p:cNvPr>
          <p:cNvSpPr>
            <a:spLocks noGrp="1"/>
          </p:cNvSpPr>
          <p:nvPr>
            <p:ph idx="1"/>
          </p:nvPr>
        </p:nvSpPr>
        <p:spPr>
          <a:xfrm>
            <a:off x="838200" y="2206475"/>
            <a:ext cx="10515600" cy="4251960"/>
          </a:xfrm>
        </p:spPr>
        <p:txBody>
          <a:bodyPr vert="horz" lIns="91440" tIns="45720" rIns="91440" bIns="45720" rtlCol="0" anchor="t">
            <a:normAutofit/>
          </a:bodyPr>
          <a:lstStyle/>
          <a:p>
            <a:pPr marL="0" indent="0">
              <a:buNone/>
            </a:pPr>
            <a:r>
              <a:rPr lang="en-GB" dirty="0">
                <a:solidFill>
                  <a:srgbClr val="FFFFFF"/>
                </a:solidFill>
                <a:latin typeface="Times New Roman"/>
                <a:cs typeface="Times New Roman"/>
              </a:rPr>
              <a:t>In this part of the presentation, you will learn about :</a:t>
            </a:r>
          </a:p>
          <a:p>
            <a:pPr>
              <a:buFont typeface="Calibri" panose="020B0604020202020204" pitchFamily="34" charset="0"/>
              <a:buChar char="-"/>
            </a:pPr>
            <a:r>
              <a:rPr lang="en-GB" dirty="0">
                <a:solidFill>
                  <a:srgbClr val="FFFFFF"/>
                </a:solidFill>
                <a:latin typeface="Times New Roman"/>
                <a:cs typeface="Times New Roman"/>
              </a:rPr>
              <a:t>What the main approaches are to PTSD</a:t>
            </a:r>
          </a:p>
          <a:p>
            <a:pPr>
              <a:buFont typeface="Calibri" panose="020B0604020202020204" pitchFamily="34" charset="0"/>
              <a:buChar char="-"/>
            </a:pPr>
            <a:r>
              <a:rPr lang="en-GB" dirty="0">
                <a:solidFill>
                  <a:srgbClr val="FFFFFF"/>
                </a:solidFill>
                <a:latin typeface="Times New Roman"/>
                <a:cs typeface="Times New Roman"/>
              </a:rPr>
              <a:t>A bit about these approaches</a:t>
            </a:r>
          </a:p>
          <a:p>
            <a:pPr>
              <a:buFont typeface="Calibri" panose="020B0604020202020204" pitchFamily="34" charset="0"/>
              <a:buChar char="-"/>
            </a:pPr>
            <a:r>
              <a:rPr lang="en-GB" dirty="0">
                <a:solidFill>
                  <a:srgbClr val="FFFFFF"/>
                </a:solidFill>
                <a:latin typeface="Times New Roman"/>
                <a:cs typeface="Times New Roman"/>
              </a:rPr>
              <a:t>These approaches theories on PTSD</a:t>
            </a:r>
            <a:endParaRPr lang="en-GB">
              <a:latin typeface="Times New Roman"/>
              <a:cs typeface="Times New Roman"/>
            </a:endParaRPr>
          </a:p>
          <a:p>
            <a:pPr>
              <a:buFont typeface="Calibri" panose="020B0604020202020204" pitchFamily="34" charset="0"/>
              <a:buChar char="-"/>
            </a:pPr>
            <a:r>
              <a:rPr lang="en-GB" dirty="0">
                <a:solidFill>
                  <a:srgbClr val="FFFFFF"/>
                </a:solidFill>
                <a:latin typeface="Times New Roman"/>
                <a:cs typeface="Times New Roman"/>
              </a:rPr>
              <a:t>A bit about what therapy they offer </a:t>
            </a:r>
          </a:p>
        </p:txBody>
      </p:sp>
      <p:sp>
        <p:nvSpPr>
          <p:cNvPr id="5" name="Cloud 4">
            <a:extLst>
              <a:ext uri="{FF2B5EF4-FFF2-40B4-BE49-F238E27FC236}">
                <a16:creationId xmlns:a16="http://schemas.microsoft.com/office/drawing/2014/main" id="{34024ED3-9553-D0CD-E95B-CFADB48C453B}"/>
              </a:ext>
            </a:extLst>
          </p:cNvPr>
          <p:cNvSpPr/>
          <p:nvPr/>
        </p:nvSpPr>
        <p:spPr>
          <a:xfrm>
            <a:off x="7791190" y="2038225"/>
            <a:ext cx="3756352" cy="3097918"/>
          </a:xfrm>
          <a:prstGeom prst="cloud">
            <a:avLst/>
          </a:prstGeom>
          <a:no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0F9FDDDB-0F72-5389-3EDD-4E7B69B19908}"/>
              </a:ext>
            </a:extLst>
          </p:cNvPr>
          <p:cNvSpPr/>
          <p:nvPr/>
        </p:nvSpPr>
        <p:spPr>
          <a:xfrm>
            <a:off x="8123178" y="4990634"/>
            <a:ext cx="609601" cy="623455"/>
          </a:xfrm>
          <a:prstGeom prst="ellipse">
            <a:avLst/>
          </a:prstGeom>
          <a:no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153E080-2F28-4491-8AD4-7D494282CCF1}"/>
              </a:ext>
            </a:extLst>
          </p:cNvPr>
          <p:cNvSpPr/>
          <p:nvPr/>
        </p:nvSpPr>
        <p:spPr>
          <a:xfrm>
            <a:off x="7790668" y="5614088"/>
            <a:ext cx="484911" cy="443346"/>
          </a:xfrm>
          <a:prstGeom prst="ellipse">
            <a:avLst/>
          </a:prstGeom>
          <a:no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05132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383B"/>
        </a:solidFill>
        <a:effectLst/>
      </p:bgPr>
    </p:bg>
    <p:spTree>
      <p:nvGrpSpPr>
        <p:cNvPr id="1" name="">
          <a:extLst>
            <a:ext uri="{FF2B5EF4-FFF2-40B4-BE49-F238E27FC236}">
              <a16:creationId xmlns:a16="http://schemas.microsoft.com/office/drawing/2014/main" id="{3C101EFF-0A7C-6E64-C530-0CA11AF43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50BEBB-F46B-9D97-2F36-981C07DB9AF8}"/>
              </a:ext>
            </a:extLst>
          </p:cNvPr>
          <p:cNvSpPr>
            <a:spLocks noGrp="1"/>
          </p:cNvSpPr>
          <p:nvPr>
            <p:ph type="title"/>
          </p:nvPr>
        </p:nvSpPr>
        <p:spPr/>
        <p:txBody>
          <a:bodyPr/>
          <a:lstStyle/>
          <a:p>
            <a:r>
              <a:rPr lang="en-GB" dirty="0">
                <a:solidFill>
                  <a:srgbClr val="FFFFFF"/>
                </a:solidFill>
              </a:rPr>
              <a:t>The Cognitive Approach – what is it?</a:t>
            </a:r>
          </a:p>
        </p:txBody>
      </p:sp>
      <p:sp>
        <p:nvSpPr>
          <p:cNvPr id="3" name="Content Placeholder 2">
            <a:extLst>
              <a:ext uri="{FF2B5EF4-FFF2-40B4-BE49-F238E27FC236}">
                <a16:creationId xmlns:a16="http://schemas.microsoft.com/office/drawing/2014/main" id="{0BCE9AF5-5FFF-3584-DB77-63573F0CCFB8}"/>
              </a:ext>
            </a:extLst>
          </p:cNvPr>
          <p:cNvSpPr>
            <a:spLocks noGrp="1"/>
          </p:cNvSpPr>
          <p:nvPr>
            <p:ph idx="1"/>
          </p:nvPr>
        </p:nvSpPr>
        <p:spPr>
          <a:xfrm>
            <a:off x="838200" y="1929384"/>
            <a:ext cx="10688128" cy="1520262"/>
          </a:xfrm>
        </p:spPr>
        <p:txBody>
          <a:bodyPr vert="horz" lIns="91440" tIns="45720" rIns="91440" bIns="45720" rtlCol="0" anchor="t">
            <a:normAutofit fontScale="92500" lnSpcReduction="20000"/>
          </a:bodyPr>
          <a:lstStyle/>
          <a:p>
            <a:r>
              <a:rPr lang="en-GB" dirty="0">
                <a:solidFill>
                  <a:srgbClr val="FFFFFF"/>
                </a:solidFill>
                <a:latin typeface="Times New Roman"/>
                <a:cs typeface="Times New Roman"/>
              </a:rPr>
              <a:t>According to the American Psychological Association (2018), Cognitive psychology, developed in 1940s, studies the mental processes that associate with how a person perceives things, the way a person thinks, short and long term memory, and behaviour. </a:t>
            </a:r>
          </a:p>
          <a:p>
            <a:pPr marL="0" indent="0">
              <a:buNone/>
            </a:pPr>
            <a:endParaRPr lang="en-GB" dirty="0">
              <a:solidFill>
                <a:srgbClr val="FFFFFF"/>
              </a:solidFill>
            </a:endParaRPr>
          </a:p>
        </p:txBody>
      </p:sp>
      <p:pic>
        <p:nvPicPr>
          <p:cNvPr id="5" name="Picture 4" descr="A group of colorful blocks&#10;&#10;AI-generated content may be incorrect.">
            <a:extLst>
              <a:ext uri="{FF2B5EF4-FFF2-40B4-BE49-F238E27FC236}">
                <a16:creationId xmlns:a16="http://schemas.microsoft.com/office/drawing/2014/main" id="{2EC9795E-4CF5-AF91-3E39-792A7DFE5C4B}"/>
              </a:ext>
            </a:extLst>
          </p:cNvPr>
          <p:cNvPicPr>
            <a:picLocks noChangeAspect="1"/>
          </p:cNvPicPr>
          <p:nvPr/>
        </p:nvPicPr>
        <p:blipFill>
          <a:blip r:embed="rId2"/>
          <a:srcRect l="24020" t="1166" r="29085" b="24296"/>
          <a:stretch>
            <a:fillRect/>
          </a:stretch>
        </p:blipFill>
        <p:spPr>
          <a:xfrm>
            <a:off x="6699850" y="3191783"/>
            <a:ext cx="5504271" cy="3665415"/>
          </a:xfrm>
          <a:prstGeom prst="rect">
            <a:avLst/>
          </a:prstGeom>
          <a:ln>
            <a:noFill/>
          </a:ln>
          <a:effectLst>
            <a:softEdge rad="112500"/>
          </a:effectLst>
        </p:spPr>
      </p:pic>
      <p:sp>
        <p:nvSpPr>
          <p:cNvPr id="8" name="TextBox 7">
            <a:extLst>
              <a:ext uri="{FF2B5EF4-FFF2-40B4-BE49-F238E27FC236}">
                <a16:creationId xmlns:a16="http://schemas.microsoft.com/office/drawing/2014/main" id="{B88143CF-8D47-E832-065E-36024C1CB2B1}"/>
              </a:ext>
            </a:extLst>
          </p:cNvPr>
          <p:cNvSpPr txBox="1"/>
          <p:nvPr/>
        </p:nvSpPr>
        <p:spPr>
          <a:xfrm>
            <a:off x="855926" y="3455208"/>
            <a:ext cx="5273877"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solidFill>
                  <a:schemeClr val="bg1"/>
                </a:solidFill>
                <a:latin typeface="Times New Roman"/>
                <a:ea typeface="+mn-lt"/>
                <a:cs typeface="+mn-lt"/>
              </a:rPr>
              <a:t>More recently (2018) the approach has been interested </a:t>
            </a:r>
            <a:r>
              <a:rPr lang="en-GB" sz="2400" dirty="0">
                <a:solidFill>
                  <a:schemeClr val="bg1"/>
                </a:solidFill>
                <a:latin typeface="Times New Roman"/>
                <a:cs typeface="Segoe UI"/>
              </a:rPr>
              <a:t>in how the brain processes information and how computer develops artificial intelligence.</a:t>
            </a:r>
            <a:endParaRPr lang="en-GB" sz="2400">
              <a:solidFill>
                <a:schemeClr val="bg1"/>
              </a:solidFill>
              <a:latin typeface="Times New Roman"/>
              <a:cs typeface="Segoe UI"/>
            </a:endParaRPr>
          </a:p>
          <a:p>
            <a:endParaRPr lang="en-GB" sz="2400" dirty="0">
              <a:solidFill>
                <a:schemeClr val="bg1"/>
              </a:solidFill>
              <a:latin typeface="Times New Roman"/>
              <a:cs typeface="Segoe UI"/>
            </a:endParaRPr>
          </a:p>
          <a:p>
            <a:r>
              <a:rPr lang="en-GB" sz="2400" dirty="0">
                <a:solidFill>
                  <a:schemeClr val="bg1"/>
                </a:solidFill>
                <a:latin typeface="Times New Roman"/>
                <a:cs typeface="Segoe UI"/>
              </a:rPr>
              <a:t>(American Psychological Association, 2018</a:t>
            </a:r>
            <a:r>
              <a:rPr lang="en-GB" sz="2400" dirty="0">
                <a:solidFill>
                  <a:schemeClr val="bg1"/>
                </a:solidFill>
                <a:latin typeface="Segoe UI"/>
                <a:cs typeface="Segoe UI"/>
              </a:rPr>
              <a:t>)</a:t>
            </a:r>
          </a:p>
        </p:txBody>
      </p:sp>
    </p:spTree>
    <p:extLst>
      <p:ext uri="{BB962C8B-B14F-4D97-AF65-F5344CB8AC3E}">
        <p14:creationId xmlns:p14="http://schemas.microsoft.com/office/powerpoint/2010/main" val="1510133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B313E1-3314-DB07-0C07-8C1D7A924606}"/>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D9D03AF-012B-94B9-55C9-061ECA556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uter Generated Lights">
            <a:extLst>
              <a:ext uri="{FF2B5EF4-FFF2-40B4-BE49-F238E27FC236}">
                <a16:creationId xmlns:a16="http://schemas.microsoft.com/office/drawing/2014/main" id="{6511EADF-E0F1-FA9C-22AA-9FBA7C2E34A5}"/>
              </a:ext>
            </a:extLst>
          </p:cNvPr>
          <p:cNvPicPr>
            <a:picLocks noChangeAspect="1"/>
          </p:cNvPicPr>
          <p:nvPr/>
        </p:nvPicPr>
        <p:blipFill>
          <a:blip r:embed="rId2">
            <a:alphaModFix amt="77000"/>
            <a:extLst>
              <a:ext uri="{BEBA8EAE-BF5A-486C-A8C5-ECC9F3942E4B}">
                <a14:imgProps xmlns:a14="http://schemas.microsoft.com/office/drawing/2010/main">
                  <a14:imgLayer r:embed="rId3">
                    <a14:imgEffect>
                      <a14:brightnessContrast bright="-46000"/>
                    </a14:imgEffect>
                  </a14:imgLayer>
                </a14:imgProps>
              </a:ext>
            </a:extLst>
          </a:blip>
          <a:srcRect t="7941" b="16045"/>
          <a:stretch>
            <a:fillRect/>
          </a:stretch>
        </p:blipFill>
        <p:spPr>
          <a:xfrm>
            <a:off x="20" y="10"/>
            <a:ext cx="12188931" cy="6857990"/>
          </a:xfrm>
          <a:prstGeom prst="rect">
            <a:avLst/>
          </a:prstGeom>
        </p:spPr>
      </p:pic>
      <p:sp>
        <p:nvSpPr>
          <p:cNvPr id="27" name="Rectangle 26">
            <a:extLst>
              <a:ext uri="{FF2B5EF4-FFF2-40B4-BE49-F238E27FC236}">
                <a16:creationId xmlns:a16="http://schemas.microsoft.com/office/drawing/2014/main" id="{A0AC0652-9BBB-FC76-5EE9-09A1D5D04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ECF4BE-5974-BE4B-1E58-B0851F5DC296}"/>
              </a:ext>
            </a:extLst>
          </p:cNvPr>
          <p:cNvSpPr>
            <a:spLocks noGrp="1"/>
          </p:cNvSpPr>
          <p:nvPr>
            <p:ph type="ctrTitle"/>
          </p:nvPr>
        </p:nvSpPr>
        <p:spPr>
          <a:xfrm>
            <a:off x="477981" y="317230"/>
            <a:ext cx="11183284" cy="990672"/>
          </a:xfrm>
        </p:spPr>
        <p:txBody>
          <a:bodyPr anchor="b">
            <a:normAutofit/>
          </a:bodyPr>
          <a:lstStyle/>
          <a:p>
            <a:r>
              <a:rPr lang="en-GB" sz="4800" dirty="0">
                <a:solidFill>
                  <a:schemeClr val="bg1"/>
                </a:solidFill>
                <a:latin typeface="Times New Roman"/>
                <a:cs typeface="Times New Roman"/>
              </a:rPr>
              <a:t>The cognitive approach</a:t>
            </a:r>
          </a:p>
        </p:txBody>
      </p:sp>
      <p:sp>
        <p:nvSpPr>
          <p:cNvPr id="5" name="TextBox 4">
            <a:extLst>
              <a:ext uri="{FF2B5EF4-FFF2-40B4-BE49-F238E27FC236}">
                <a16:creationId xmlns:a16="http://schemas.microsoft.com/office/drawing/2014/main" id="{A4F5581E-F50C-3698-118B-B0772CBA3FCA}"/>
              </a:ext>
            </a:extLst>
          </p:cNvPr>
          <p:cNvSpPr txBox="1"/>
          <p:nvPr/>
        </p:nvSpPr>
        <p:spPr>
          <a:xfrm>
            <a:off x="689706" y="1832032"/>
            <a:ext cx="1077666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solidFill>
                  <a:schemeClr val="bg1"/>
                </a:solidFill>
                <a:latin typeface="Times New Roman"/>
                <a:cs typeface="Times New Roman"/>
              </a:rPr>
              <a:t>The cognitive approach sees Post Traumatic Stress Disorder as persistent when the individual has processed the trauma in a way that the brain sees the trauma as a threat.</a:t>
            </a:r>
            <a:endParaRPr lang="en-US" dirty="0">
              <a:solidFill>
                <a:schemeClr val="bg1"/>
              </a:solidFill>
              <a:latin typeface="Times New Roman"/>
              <a:cs typeface="Times New Roman"/>
            </a:endParaRPr>
          </a:p>
          <a:p>
            <a:endParaRPr lang="en-GB" dirty="0">
              <a:solidFill>
                <a:schemeClr val="bg1"/>
              </a:solidFill>
              <a:latin typeface="Times New Roman"/>
              <a:cs typeface="Times New Roman"/>
            </a:endParaRPr>
          </a:p>
          <a:p>
            <a:pPr marL="285750" indent="-285750">
              <a:buFont typeface="Calibri"/>
              <a:buChar char="-"/>
            </a:pPr>
            <a:r>
              <a:rPr lang="en-GB" dirty="0">
                <a:solidFill>
                  <a:schemeClr val="bg1"/>
                </a:solidFill>
                <a:latin typeface="Times New Roman"/>
                <a:cs typeface="Times New Roman"/>
              </a:rPr>
              <a:t>The way the brain sees the trauma as a threat is the consequence of:</a:t>
            </a:r>
          </a:p>
          <a:p>
            <a:pPr marL="285750" indent="-285750">
              <a:buFont typeface="Calibri"/>
              <a:buChar char="-"/>
            </a:pPr>
            <a:endParaRPr lang="en-GB" dirty="0">
              <a:solidFill>
                <a:schemeClr val="bg1"/>
              </a:solidFill>
              <a:latin typeface="Times New Roman"/>
              <a:cs typeface="Times New Roman"/>
            </a:endParaRPr>
          </a:p>
          <a:p>
            <a:r>
              <a:rPr lang="en-GB" dirty="0">
                <a:solidFill>
                  <a:schemeClr val="bg1"/>
                </a:solidFill>
                <a:latin typeface="Times New Roman"/>
                <a:cs typeface="Times New Roman"/>
              </a:rPr>
              <a:t>         1. "Excessively negative appraisals of the trauma"</a:t>
            </a:r>
          </a:p>
          <a:p>
            <a:r>
              <a:rPr lang="en-GB" dirty="0">
                <a:solidFill>
                  <a:schemeClr val="bg1"/>
                </a:solidFill>
                <a:latin typeface="Times New Roman"/>
                <a:cs typeface="Times New Roman"/>
              </a:rPr>
              <a:t>         2. "A disturbance of autobiographical memory characterised by poor elaboration and contextualisation"</a:t>
            </a:r>
          </a:p>
          <a:p>
            <a:endParaRPr lang="en-GB" dirty="0">
              <a:solidFill>
                <a:schemeClr val="bg1"/>
              </a:solidFill>
              <a:latin typeface="Times New Roman"/>
              <a:cs typeface="Times New Roman"/>
            </a:endParaRPr>
          </a:p>
          <a:p>
            <a:r>
              <a:rPr lang="en-GB" dirty="0">
                <a:solidFill>
                  <a:schemeClr val="bg1"/>
                </a:solidFill>
                <a:latin typeface="Times New Roman"/>
                <a:cs typeface="Times New Roman"/>
              </a:rPr>
              <a:t>(Ehlers &amp; Clark, 2000)</a:t>
            </a:r>
          </a:p>
          <a:p>
            <a:endParaRPr lang="en-GB" dirty="0">
              <a:solidFill>
                <a:schemeClr val="bg1"/>
              </a:solidFill>
              <a:latin typeface="Times New Roman"/>
              <a:cs typeface="Times New Roman"/>
            </a:endParaRPr>
          </a:p>
          <a:p>
            <a:pPr marL="285750" indent="-285750">
              <a:buFont typeface="Calibri"/>
              <a:buChar char="-"/>
            </a:pPr>
            <a:r>
              <a:rPr lang="en-GB" dirty="0">
                <a:solidFill>
                  <a:schemeClr val="bg1"/>
                </a:solidFill>
                <a:latin typeface="Times New Roman"/>
                <a:cs typeface="Times New Roman"/>
              </a:rPr>
              <a:t>The model prioritises the clinical features and it helps create a type of counselling that will highly benefit an individual who is </a:t>
            </a:r>
          </a:p>
          <a:p>
            <a:r>
              <a:rPr lang="en-GB" dirty="0">
                <a:solidFill>
                  <a:schemeClr val="bg1"/>
                </a:solidFill>
                <a:latin typeface="Times New Roman"/>
                <a:cs typeface="Times New Roman"/>
              </a:rPr>
              <a:t>struggling with PTSD. This is where Cognitive Behavioural Therapy (CBT) comes in. CBT helps the individual reprocess what happened</a:t>
            </a:r>
          </a:p>
          <a:p>
            <a:r>
              <a:rPr lang="en-GB" dirty="0">
                <a:solidFill>
                  <a:schemeClr val="bg1"/>
                </a:solidFill>
                <a:latin typeface="Times New Roman"/>
                <a:cs typeface="Times New Roman"/>
              </a:rPr>
              <a:t>so that the person can identify negative patterns that trigger their episodes. (American Psychological Association, 2025</a:t>
            </a:r>
            <a:r>
              <a:rPr lang="en-GB" dirty="0">
                <a:solidFill>
                  <a:schemeClr val="bg1"/>
                </a:solidFill>
                <a:latin typeface="The Hand Bold"/>
                <a:cs typeface="Times New Roman"/>
              </a:rPr>
              <a:t>).</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753828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383B"/>
        </a:solidFill>
        <a:effectLst/>
      </p:bgPr>
    </p:bg>
    <p:spTree>
      <p:nvGrpSpPr>
        <p:cNvPr id="1" name="">
          <a:extLst>
            <a:ext uri="{FF2B5EF4-FFF2-40B4-BE49-F238E27FC236}">
              <a16:creationId xmlns:a16="http://schemas.microsoft.com/office/drawing/2014/main" id="{BCC12822-B510-7CA0-2E77-58A49C4105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26E816-BE2B-6DCD-337E-8ADA48166D43}"/>
              </a:ext>
            </a:extLst>
          </p:cNvPr>
          <p:cNvSpPr>
            <a:spLocks noGrp="1"/>
          </p:cNvSpPr>
          <p:nvPr>
            <p:ph type="title"/>
          </p:nvPr>
        </p:nvSpPr>
        <p:spPr/>
        <p:txBody>
          <a:bodyPr>
            <a:normAutofit/>
          </a:bodyPr>
          <a:lstStyle/>
          <a:p>
            <a:r>
              <a:rPr lang="en-GB" sz="3600" dirty="0">
                <a:solidFill>
                  <a:srgbClr val="FFFFFF"/>
                </a:solidFill>
                <a:latin typeface="Times New Roman"/>
                <a:cs typeface="Times New Roman"/>
              </a:rPr>
              <a:t>The biopsychological Approach – what is it?</a:t>
            </a:r>
          </a:p>
        </p:txBody>
      </p:sp>
      <p:sp>
        <p:nvSpPr>
          <p:cNvPr id="3" name="Content Placeholder 2">
            <a:extLst>
              <a:ext uri="{FF2B5EF4-FFF2-40B4-BE49-F238E27FC236}">
                <a16:creationId xmlns:a16="http://schemas.microsoft.com/office/drawing/2014/main" id="{423448F2-7A6F-3407-060D-1BB06781A8AD}"/>
              </a:ext>
            </a:extLst>
          </p:cNvPr>
          <p:cNvSpPr>
            <a:spLocks noGrp="1"/>
          </p:cNvSpPr>
          <p:nvPr>
            <p:ph idx="1"/>
          </p:nvPr>
        </p:nvSpPr>
        <p:spPr>
          <a:xfrm>
            <a:off x="838200" y="1929384"/>
            <a:ext cx="6389300" cy="4251960"/>
          </a:xfrm>
        </p:spPr>
        <p:txBody>
          <a:bodyPr vert="horz" lIns="91440" tIns="45720" rIns="91440" bIns="45720" rtlCol="0" anchor="t">
            <a:normAutofit fontScale="85000" lnSpcReduction="20000"/>
          </a:bodyPr>
          <a:lstStyle/>
          <a:p>
            <a:pPr>
              <a:buFont typeface="Calibri" panose="020B0604020202020204" pitchFamily="34" charset="0"/>
              <a:buChar char="-"/>
            </a:pPr>
            <a:r>
              <a:rPr lang="en-GB" dirty="0">
                <a:solidFill>
                  <a:srgbClr val="FFFFFF"/>
                </a:solidFill>
                <a:latin typeface="Times New Roman"/>
                <a:cs typeface="Times New Roman"/>
              </a:rPr>
              <a:t>The American Psychological Association (2018) describes biological psychology as the type of science that studies the biological side of what influences different types of: thoughts, behaviours, and emotions. It also focuses on the how the shape of the brain changes behaviour and the chemical responses/reactions that take place in the brain.</a:t>
            </a:r>
            <a:endParaRPr lang="en-US">
              <a:latin typeface="Times New Roman"/>
              <a:cs typeface="Times New Roman"/>
            </a:endParaRPr>
          </a:p>
          <a:p>
            <a:pPr>
              <a:buFont typeface="Calibri" panose="020B0604020202020204" pitchFamily="34" charset="0"/>
              <a:buChar char="-"/>
            </a:pPr>
            <a:endParaRPr lang="en-GB" dirty="0">
              <a:solidFill>
                <a:srgbClr val="FFFFFF"/>
              </a:solidFill>
              <a:latin typeface="Times New Roman"/>
              <a:cs typeface="Times New Roman"/>
            </a:endParaRPr>
          </a:p>
          <a:p>
            <a:pPr>
              <a:buFont typeface="Calibri" panose="020B0604020202020204" pitchFamily="34" charset="0"/>
              <a:buChar char="-"/>
            </a:pPr>
            <a:endParaRPr lang="en-GB" dirty="0">
              <a:solidFill>
                <a:srgbClr val="FFFFFF"/>
              </a:solidFill>
              <a:latin typeface="Times New Roman"/>
              <a:cs typeface="Times New Roman"/>
            </a:endParaRPr>
          </a:p>
          <a:p>
            <a:pPr marL="0" indent="0">
              <a:buNone/>
            </a:pPr>
            <a:r>
              <a:rPr lang="en-GB" dirty="0">
                <a:solidFill>
                  <a:srgbClr val="FFFFFF"/>
                </a:solidFill>
                <a:latin typeface="Times New Roman"/>
                <a:cs typeface="Times New Roman"/>
              </a:rPr>
              <a:t>(American Psychological Association, 2018)</a:t>
            </a:r>
          </a:p>
          <a:p>
            <a:pPr marL="0" indent="0">
              <a:buNone/>
            </a:pPr>
            <a:endParaRPr lang="en-GB" dirty="0">
              <a:solidFill>
                <a:srgbClr val="FFFFFF"/>
              </a:solidFill>
            </a:endParaRPr>
          </a:p>
          <a:p>
            <a:pPr>
              <a:buFont typeface="Calibri" panose="020B0604020202020204" pitchFamily="34" charset="0"/>
              <a:buChar char="-"/>
            </a:pPr>
            <a:endParaRPr lang="en-GB" dirty="0">
              <a:solidFill>
                <a:srgbClr val="FFFFFF"/>
              </a:solidFill>
            </a:endParaRPr>
          </a:p>
        </p:txBody>
      </p:sp>
      <p:pic>
        <p:nvPicPr>
          <p:cNvPr id="5" name="Picture 4" descr="3D rendering of DNA">
            <a:extLst>
              <a:ext uri="{FF2B5EF4-FFF2-40B4-BE49-F238E27FC236}">
                <a16:creationId xmlns:a16="http://schemas.microsoft.com/office/drawing/2014/main" id="{7074E63F-12BF-3E7A-9EB7-716880C2F844}"/>
              </a:ext>
            </a:extLst>
          </p:cNvPr>
          <p:cNvPicPr>
            <a:picLocks noChangeAspect="1"/>
          </p:cNvPicPr>
          <p:nvPr/>
        </p:nvPicPr>
        <p:blipFill>
          <a:blip r:embed="rId2"/>
          <a:srcRect t="9315" r="-204" b="-190"/>
          <a:stretch>
            <a:fillRect/>
          </a:stretch>
        </p:blipFill>
        <p:spPr>
          <a:xfrm rot="600000">
            <a:off x="8526618" y="-146756"/>
            <a:ext cx="4215022" cy="774322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42287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108547-1EAE-888D-E6DA-5C95A6FB0F1D}"/>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uter Generated Lights">
            <a:extLst>
              <a:ext uri="{FF2B5EF4-FFF2-40B4-BE49-F238E27FC236}">
                <a16:creationId xmlns:a16="http://schemas.microsoft.com/office/drawing/2014/main" id="{B0B3D885-6A93-71FB-BCF1-F2B0FFC92E2B}"/>
              </a:ext>
            </a:extLst>
          </p:cNvPr>
          <p:cNvPicPr>
            <a:picLocks noChangeAspect="1"/>
          </p:cNvPicPr>
          <p:nvPr/>
        </p:nvPicPr>
        <p:blipFill>
          <a:blip r:embed="rId2">
            <a:alphaModFix amt="77000"/>
            <a:extLst>
              <a:ext uri="{BEBA8EAE-BF5A-486C-A8C5-ECC9F3942E4B}">
                <a14:imgProps xmlns:a14="http://schemas.microsoft.com/office/drawing/2010/main">
                  <a14:imgLayer r:embed="rId3">
                    <a14:imgEffect>
                      <a14:brightnessContrast bright="-46000"/>
                    </a14:imgEffect>
                  </a14:imgLayer>
                </a14:imgProps>
              </a:ext>
            </a:extLst>
          </a:blip>
          <a:srcRect t="7941" b="16045"/>
          <a:stretch>
            <a:fillRect/>
          </a:stretch>
        </p:blipFill>
        <p:spPr>
          <a:xfrm>
            <a:off x="20" y="10"/>
            <a:ext cx="12188931" cy="6857990"/>
          </a:xfrm>
          <a:prstGeom prst="rect">
            <a:avLst/>
          </a:prstGeom>
        </p:spPr>
      </p:pic>
      <p:sp>
        <p:nvSpPr>
          <p:cNvPr id="27" name="Rectangle 26">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8C0794-266B-39B8-CDC0-BF003F42658D}"/>
              </a:ext>
            </a:extLst>
          </p:cNvPr>
          <p:cNvSpPr>
            <a:spLocks noGrp="1"/>
          </p:cNvSpPr>
          <p:nvPr>
            <p:ph type="ctrTitle"/>
          </p:nvPr>
        </p:nvSpPr>
        <p:spPr>
          <a:xfrm>
            <a:off x="477981" y="317230"/>
            <a:ext cx="11183284" cy="990672"/>
          </a:xfrm>
        </p:spPr>
        <p:txBody>
          <a:bodyPr anchor="b">
            <a:normAutofit/>
          </a:bodyPr>
          <a:lstStyle/>
          <a:p>
            <a:r>
              <a:rPr lang="en-GB" sz="4800" dirty="0">
                <a:solidFill>
                  <a:schemeClr val="bg1"/>
                </a:solidFill>
                <a:latin typeface="Times New Roman"/>
                <a:cs typeface="Times New Roman"/>
              </a:rPr>
              <a:t>The biopsychological approach</a:t>
            </a:r>
          </a:p>
        </p:txBody>
      </p:sp>
      <p:sp>
        <p:nvSpPr>
          <p:cNvPr id="5" name="TextBox 4">
            <a:extLst>
              <a:ext uri="{FF2B5EF4-FFF2-40B4-BE49-F238E27FC236}">
                <a16:creationId xmlns:a16="http://schemas.microsoft.com/office/drawing/2014/main" id="{D6F80558-43C8-A715-0D07-C639A9044879}"/>
              </a:ext>
            </a:extLst>
          </p:cNvPr>
          <p:cNvSpPr txBox="1"/>
          <p:nvPr/>
        </p:nvSpPr>
        <p:spPr>
          <a:xfrm>
            <a:off x="481196" y="1709888"/>
            <a:ext cx="1111082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alibri"/>
              <a:buChar char="-"/>
            </a:pPr>
            <a:r>
              <a:rPr lang="en-GB" sz="2400" dirty="0">
                <a:solidFill>
                  <a:schemeClr val="bg1"/>
                </a:solidFill>
                <a:latin typeface="Times New Roman"/>
                <a:cs typeface="Times New Roman"/>
              </a:rPr>
              <a:t>The biopsychological approach sees post-traumatic stress disorder as a type of injury inflicted onto the brain as well as it </a:t>
            </a:r>
          </a:p>
          <a:p>
            <a:r>
              <a:rPr lang="en-GB" sz="2400" dirty="0">
                <a:solidFill>
                  <a:schemeClr val="bg1"/>
                </a:solidFill>
                <a:latin typeface="Times New Roman"/>
                <a:cs typeface="Times New Roman"/>
              </a:rPr>
              <a:t>being mentally damaging. </a:t>
            </a:r>
          </a:p>
          <a:p>
            <a:endParaRPr lang="en-GB" sz="2400" dirty="0">
              <a:solidFill>
                <a:schemeClr val="bg1"/>
              </a:solidFill>
              <a:latin typeface="Times New Roman"/>
              <a:cs typeface="Times New Roman"/>
            </a:endParaRPr>
          </a:p>
          <a:p>
            <a:pPr marL="342900" indent="-342900">
              <a:buFont typeface="Calibri"/>
              <a:buChar char="-"/>
            </a:pPr>
            <a:r>
              <a:rPr lang="en-GB" sz="2400" dirty="0">
                <a:solidFill>
                  <a:schemeClr val="bg1"/>
                </a:solidFill>
                <a:latin typeface="Times New Roman"/>
                <a:cs typeface="Times New Roman"/>
              </a:rPr>
              <a:t>Biopsychology believes that the symptoms of PTSD are by biological changes in the brain and not from individual failure. </a:t>
            </a:r>
          </a:p>
          <a:p>
            <a:pPr marL="342900" indent="-342900">
              <a:buFont typeface="Calibri"/>
              <a:buChar char="-"/>
            </a:pPr>
            <a:endParaRPr lang="en-GB" dirty="0">
              <a:solidFill>
                <a:schemeClr val="bg1"/>
              </a:solidFill>
              <a:latin typeface="Times New Roman"/>
              <a:cs typeface="Times New Roman"/>
            </a:endParaRPr>
          </a:p>
          <a:p>
            <a:pPr marL="342900" indent="-342900">
              <a:buFont typeface="Calibri"/>
              <a:buChar char="-"/>
            </a:pPr>
            <a:r>
              <a:rPr lang="en-GB" dirty="0">
                <a:solidFill>
                  <a:schemeClr val="bg1"/>
                </a:solidFill>
                <a:latin typeface="Times New Roman"/>
                <a:cs typeface="Times New Roman"/>
              </a:rPr>
              <a:t>Biopsychology's research on PTSD has changed the way people think about the disorder. It shows how PTSD affects a persons</a:t>
            </a:r>
          </a:p>
          <a:p>
            <a:r>
              <a:rPr lang="en-GB" dirty="0">
                <a:solidFill>
                  <a:schemeClr val="bg1"/>
                </a:solidFill>
                <a:latin typeface="Times New Roman"/>
                <a:cs typeface="Times New Roman"/>
              </a:rPr>
              <a:t>behaviour and the way they think about certain things.</a:t>
            </a:r>
          </a:p>
          <a:p>
            <a:endParaRPr lang="en-GB" dirty="0">
              <a:solidFill>
                <a:schemeClr val="bg1"/>
              </a:solidFill>
              <a:latin typeface="Times New Roman"/>
              <a:cs typeface="Times New Roman"/>
            </a:endParaRPr>
          </a:p>
          <a:p>
            <a:pPr marL="285750" indent="-285750">
              <a:buFont typeface="Calibri"/>
              <a:buChar char="-"/>
            </a:pPr>
            <a:r>
              <a:rPr lang="en-GB" dirty="0">
                <a:solidFill>
                  <a:schemeClr val="bg1"/>
                </a:solidFill>
                <a:latin typeface="Times New Roman"/>
                <a:cs typeface="Times New Roman"/>
              </a:rPr>
              <a:t>This approach dives deep into the structure of the neurological system and activities.</a:t>
            </a:r>
          </a:p>
          <a:p>
            <a:pPr marL="285750" indent="-285750">
              <a:buFont typeface="Calibri"/>
              <a:buChar char="-"/>
            </a:pPr>
            <a:endParaRPr lang="en-GB" dirty="0">
              <a:solidFill>
                <a:schemeClr val="bg1"/>
              </a:solidFill>
              <a:latin typeface="Times New Roman"/>
              <a:cs typeface="Times New Roman"/>
            </a:endParaRPr>
          </a:p>
          <a:p>
            <a:pPr marL="285750" indent="-285750">
              <a:buFont typeface="Calibri"/>
              <a:buChar char="-"/>
            </a:pPr>
            <a:endParaRPr lang="en-GB" dirty="0">
              <a:solidFill>
                <a:schemeClr val="bg1"/>
              </a:solidFill>
              <a:latin typeface="Times New Roman"/>
              <a:cs typeface="Times New Roman"/>
            </a:endParaRPr>
          </a:p>
          <a:p>
            <a:pPr marL="285750" indent="-285750">
              <a:buFont typeface="Calibri"/>
              <a:buChar char="-"/>
            </a:pPr>
            <a:endParaRPr lang="en-GB" dirty="0">
              <a:solidFill>
                <a:schemeClr val="bg1"/>
              </a:solidFill>
              <a:latin typeface="Times New Roman"/>
              <a:cs typeface="Times New Roman"/>
            </a:endParaRPr>
          </a:p>
          <a:p>
            <a:r>
              <a:rPr lang="en-GB" dirty="0">
                <a:solidFill>
                  <a:schemeClr val="bg1"/>
                </a:solidFill>
                <a:latin typeface="Times New Roman"/>
                <a:cs typeface="Times New Roman"/>
              </a:rPr>
              <a:t>(PTSD UK, n.d.</a:t>
            </a:r>
            <a:r>
              <a:rPr lang="en-GB" dirty="0">
                <a:solidFill>
                  <a:schemeClr val="bg1"/>
                </a:solidFill>
              </a:rPr>
              <a:t>)</a:t>
            </a:r>
          </a:p>
        </p:txBody>
      </p:sp>
    </p:spTree>
    <p:extLst>
      <p:ext uri="{BB962C8B-B14F-4D97-AF65-F5344CB8AC3E}">
        <p14:creationId xmlns:p14="http://schemas.microsoft.com/office/powerpoint/2010/main" val="2885586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383B"/>
        </a:solidFill>
        <a:effectLst/>
      </p:bgPr>
    </p:bg>
    <p:spTree>
      <p:nvGrpSpPr>
        <p:cNvPr id="1" name="">
          <a:extLst>
            <a:ext uri="{FF2B5EF4-FFF2-40B4-BE49-F238E27FC236}">
              <a16:creationId xmlns:a16="http://schemas.microsoft.com/office/drawing/2014/main" id="{CD8C30DD-0790-C5AC-D760-5990671E64B5}"/>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F9039E5-4E02-3E35-5128-ED2DE11F5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D714916-DC6A-112E-D246-FD8B40389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0EBE70-50DC-AB2B-5436-AA8936B0F870}"/>
              </a:ext>
            </a:extLst>
          </p:cNvPr>
          <p:cNvSpPr>
            <a:spLocks noGrp="1"/>
          </p:cNvSpPr>
          <p:nvPr>
            <p:ph type="ctrTitle"/>
          </p:nvPr>
        </p:nvSpPr>
        <p:spPr>
          <a:xfrm>
            <a:off x="477981" y="317230"/>
            <a:ext cx="11183284" cy="990672"/>
          </a:xfrm>
        </p:spPr>
        <p:txBody>
          <a:bodyPr anchor="b">
            <a:normAutofit/>
          </a:bodyPr>
          <a:lstStyle/>
          <a:p>
            <a:r>
              <a:rPr lang="en-GB" sz="4800" dirty="0">
                <a:solidFill>
                  <a:schemeClr val="bg1"/>
                </a:solidFill>
                <a:latin typeface="Times New Roman"/>
                <a:cs typeface="Times New Roman"/>
              </a:rPr>
              <a:t>The biopsychological approach</a:t>
            </a:r>
          </a:p>
        </p:txBody>
      </p:sp>
      <p:pic>
        <p:nvPicPr>
          <p:cNvPr id="5" name="Picture 4" descr="A blue and red brain with a red square&#10;&#10;AI-generated content may be incorrect.">
            <a:extLst>
              <a:ext uri="{FF2B5EF4-FFF2-40B4-BE49-F238E27FC236}">
                <a16:creationId xmlns:a16="http://schemas.microsoft.com/office/drawing/2014/main" id="{404068AE-D27E-E644-0DF3-9883095BBCCB}"/>
              </a:ext>
            </a:extLst>
          </p:cNvPr>
          <p:cNvPicPr>
            <a:picLocks noChangeAspect="1"/>
          </p:cNvPicPr>
          <p:nvPr/>
        </p:nvPicPr>
        <p:blipFill>
          <a:blip r:embed="rId2"/>
          <a:stretch>
            <a:fillRect/>
          </a:stretch>
        </p:blipFill>
        <p:spPr>
          <a:xfrm>
            <a:off x="1043797" y="2110826"/>
            <a:ext cx="4454104" cy="3527742"/>
          </a:xfrm>
          <a:prstGeom prst="rect">
            <a:avLst/>
          </a:prstGeom>
        </p:spPr>
      </p:pic>
      <p:pic>
        <p:nvPicPr>
          <p:cNvPr id="6" name="Picture 5" descr="A blue and red skull&#10;&#10;AI-generated content may be incorrect.">
            <a:extLst>
              <a:ext uri="{FF2B5EF4-FFF2-40B4-BE49-F238E27FC236}">
                <a16:creationId xmlns:a16="http://schemas.microsoft.com/office/drawing/2014/main" id="{E0F750A3-385B-1F3E-2EB1-6A400BB81D2A}"/>
              </a:ext>
            </a:extLst>
          </p:cNvPr>
          <p:cNvPicPr>
            <a:picLocks noChangeAspect="1"/>
          </p:cNvPicPr>
          <p:nvPr/>
        </p:nvPicPr>
        <p:blipFill>
          <a:blip r:embed="rId3"/>
          <a:stretch>
            <a:fillRect/>
          </a:stretch>
        </p:blipFill>
        <p:spPr>
          <a:xfrm>
            <a:off x="6607834" y="2106254"/>
            <a:ext cx="4525991" cy="3522509"/>
          </a:xfrm>
          <a:prstGeom prst="rect">
            <a:avLst/>
          </a:prstGeom>
        </p:spPr>
      </p:pic>
      <p:sp>
        <p:nvSpPr>
          <p:cNvPr id="7" name="TextBox 6">
            <a:extLst>
              <a:ext uri="{FF2B5EF4-FFF2-40B4-BE49-F238E27FC236}">
                <a16:creationId xmlns:a16="http://schemas.microsoft.com/office/drawing/2014/main" id="{1F3127E5-05BC-F869-5655-2F80A19CB2C1}"/>
              </a:ext>
            </a:extLst>
          </p:cNvPr>
          <p:cNvSpPr txBox="1"/>
          <p:nvPr/>
        </p:nvSpPr>
        <p:spPr>
          <a:xfrm>
            <a:off x="1508096" y="1709863"/>
            <a:ext cx="399010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chemeClr val="bg1"/>
                </a:solidFill>
                <a:latin typeface="Times New Roman"/>
                <a:cs typeface="Times New Roman"/>
              </a:rPr>
              <a:t>Brain with Post-Traumatic Stress Disorder</a:t>
            </a:r>
          </a:p>
        </p:txBody>
      </p:sp>
      <p:sp>
        <p:nvSpPr>
          <p:cNvPr id="8" name="TextBox 7">
            <a:extLst>
              <a:ext uri="{FF2B5EF4-FFF2-40B4-BE49-F238E27FC236}">
                <a16:creationId xmlns:a16="http://schemas.microsoft.com/office/drawing/2014/main" id="{19888615-0575-8F60-06E8-AB65A4392048}"/>
              </a:ext>
            </a:extLst>
          </p:cNvPr>
          <p:cNvSpPr txBox="1"/>
          <p:nvPr/>
        </p:nvSpPr>
        <p:spPr>
          <a:xfrm>
            <a:off x="8416777" y="1709913"/>
            <a:ext cx="31034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bg1"/>
                </a:solidFill>
                <a:latin typeface="Times New Roman"/>
                <a:cs typeface="Times New Roman"/>
              </a:rPr>
              <a:t>A healthy brain</a:t>
            </a:r>
          </a:p>
        </p:txBody>
      </p:sp>
      <p:sp>
        <p:nvSpPr>
          <p:cNvPr id="3" name="TextBox 2">
            <a:extLst>
              <a:ext uri="{FF2B5EF4-FFF2-40B4-BE49-F238E27FC236}">
                <a16:creationId xmlns:a16="http://schemas.microsoft.com/office/drawing/2014/main" id="{C85B1631-28A6-A8DB-B1B6-87A12A79828C}"/>
              </a:ext>
            </a:extLst>
          </p:cNvPr>
          <p:cNvSpPr txBox="1"/>
          <p:nvPr/>
        </p:nvSpPr>
        <p:spPr>
          <a:xfrm>
            <a:off x="157921" y="6322146"/>
            <a:ext cx="1174342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bg1"/>
                </a:solidFill>
                <a:latin typeface="Times New Roman"/>
                <a:cs typeface="Times New Roman"/>
              </a:rPr>
              <a:t>Image reference - (PTSD UK, n.d.). Available at: </a:t>
            </a:r>
            <a:r>
              <a:rPr lang="en-GB" sz="1400" dirty="0">
                <a:solidFill>
                  <a:schemeClr val="bg1"/>
                </a:solidFill>
                <a:latin typeface="Times New Roman"/>
                <a:ea typeface="+mn-lt"/>
                <a:cs typeface="+mn-lt"/>
                <a:hlinkClick r:id="rId4">
                  <a:extLst>
                    <a:ext uri="{A12FA001-AC4F-418D-AE19-62706E023703}">
                      <ahyp:hlinkClr xmlns:ahyp="http://schemas.microsoft.com/office/drawing/2018/hyperlinkcolor" val="tx"/>
                    </a:ext>
                  </a:extLst>
                </a:hlinkClick>
              </a:rPr>
              <a:t>https://www.ptsduk.org/what-is-ptsd/the-science-and-biology-of-ptsd/</a:t>
            </a:r>
            <a:r>
              <a:rPr lang="en-GB" sz="1400" dirty="0">
                <a:solidFill>
                  <a:schemeClr val="bg1"/>
                </a:solidFill>
                <a:latin typeface="Times New Roman"/>
                <a:ea typeface="+mn-lt"/>
                <a:cs typeface="+mn-lt"/>
              </a:rPr>
              <a:t> </a:t>
            </a:r>
            <a:endParaRPr lang="en-GB" sz="1400" dirty="0">
              <a:solidFill>
                <a:schemeClr val="bg1"/>
              </a:solidFill>
              <a:latin typeface="Times New Roman"/>
              <a:cs typeface="Times New Roman"/>
            </a:endParaRPr>
          </a:p>
        </p:txBody>
      </p:sp>
    </p:spTree>
    <p:extLst>
      <p:ext uri="{BB962C8B-B14F-4D97-AF65-F5344CB8AC3E}">
        <p14:creationId xmlns:p14="http://schemas.microsoft.com/office/powerpoint/2010/main" val="1591028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383B"/>
        </a:solidFill>
        <a:effectLst/>
      </p:bgPr>
    </p:bg>
    <p:spTree>
      <p:nvGrpSpPr>
        <p:cNvPr id="1" name="">
          <a:extLst>
            <a:ext uri="{FF2B5EF4-FFF2-40B4-BE49-F238E27FC236}">
              <a16:creationId xmlns:a16="http://schemas.microsoft.com/office/drawing/2014/main" id="{CEE634E9-3E3A-8999-EA40-468961EDDA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D8D359-9773-50D2-8741-0168E5B915F5}"/>
              </a:ext>
            </a:extLst>
          </p:cNvPr>
          <p:cNvSpPr>
            <a:spLocks noGrp="1"/>
          </p:cNvSpPr>
          <p:nvPr>
            <p:ph type="title"/>
          </p:nvPr>
        </p:nvSpPr>
        <p:spPr/>
        <p:txBody>
          <a:bodyPr/>
          <a:lstStyle/>
          <a:p>
            <a:r>
              <a:rPr lang="en-GB" dirty="0">
                <a:solidFill>
                  <a:srgbClr val="FFFFFF"/>
                </a:solidFill>
                <a:latin typeface="Times New Roman"/>
                <a:cs typeface="Times New Roman"/>
              </a:rPr>
              <a:t>The Psychodynamic Approach</a:t>
            </a:r>
          </a:p>
        </p:txBody>
      </p:sp>
      <p:sp>
        <p:nvSpPr>
          <p:cNvPr id="3" name="Content Placeholder 2">
            <a:extLst>
              <a:ext uri="{FF2B5EF4-FFF2-40B4-BE49-F238E27FC236}">
                <a16:creationId xmlns:a16="http://schemas.microsoft.com/office/drawing/2014/main" id="{0660FCC5-679A-D3D8-ED5D-31BD12510EA8}"/>
              </a:ext>
            </a:extLst>
          </p:cNvPr>
          <p:cNvSpPr>
            <a:spLocks noGrp="1"/>
          </p:cNvSpPr>
          <p:nvPr>
            <p:ph idx="1"/>
          </p:nvPr>
        </p:nvSpPr>
        <p:spPr>
          <a:xfrm>
            <a:off x="838200" y="1929384"/>
            <a:ext cx="5981700" cy="4251960"/>
          </a:xfrm>
        </p:spPr>
        <p:txBody>
          <a:bodyPr vert="horz" lIns="91440" tIns="45720" rIns="91440" bIns="45720" rtlCol="0" anchor="t">
            <a:normAutofit fontScale="85000" lnSpcReduction="10000"/>
          </a:bodyPr>
          <a:lstStyle/>
          <a:p>
            <a:pPr marL="285750" indent="-285750">
              <a:buFont typeface="Calibri" panose="020B0604020202020204" pitchFamily="34" charset="0"/>
              <a:buChar char="-"/>
            </a:pPr>
            <a:r>
              <a:rPr lang="en-GB" dirty="0">
                <a:solidFill>
                  <a:srgbClr val="FFFFFF"/>
                </a:solidFill>
                <a:latin typeface="Times New Roman"/>
                <a:cs typeface="Times New Roman"/>
              </a:rPr>
              <a:t>This approach to psychology is known for viewing behaviour from the unconscious mind. (ID, Ego, Super Ego)</a:t>
            </a:r>
            <a:endParaRPr lang="en-US">
              <a:latin typeface="Times New Roman"/>
              <a:cs typeface="Times New Roman"/>
            </a:endParaRPr>
          </a:p>
          <a:p>
            <a:pPr>
              <a:buFont typeface="Calibri" panose="020B0604020202020204" pitchFamily="34" charset="0"/>
              <a:buChar char="-"/>
            </a:pPr>
            <a:r>
              <a:rPr lang="en-GB" dirty="0">
                <a:solidFill>
                  <a:srgbClr val="FFFFFF"/>
                </a:solidFill>
                <a:latin typeface="Times New Roman"/>
                <a:cs typeface="Times New Roman"/>
              </a:rPr>
              <a:t>It was founded by Sigmund Freud in 1895</a:t>
            </a:r>
          </a:p>
          <a:p>
            <a:pPr>
              <a:buFont typeface="Calibri" panose="020B0604020202020204" pitchFamily="34" charset="0"/>
              <a:buChar char="-"/>
            </a:pPr>
            <a:r>
              <a:rPr lang="en-GB" dirty="0">
                <a:solidFill>
                  <a:srgbClr val="FFFFFF"/>
                </a:solidFill>
                <a:latin typeface="Times New Roman"/>
                <a:cs typeface="Times New Roman"/>
              </a:rPr>
              <a:t>It aims to dig deep into the unconscious mind to see what really controls behaviour</a:t>
            </a:r>
          </a:p>
          <a:p>
            <a:pPr>
              <a:buFont typeface="Calibri" panose="020B0604020202020204" pitchFamily="34" charset="0"/>
              <a:buChar char="-"/>
            </a:pPr>
            <a:endParaRPr lang="en-GB" dirty="0">
              <a:solidFill>
                <a:srgbClr val="FFFFFF"/>
              </a:solidFill>
            </a:endParaRPr>
          </a:p>
          <a:p>
            <a:pPr>
              <a:buFont typeface="Calibri" panose="020B0604020202020204" pitchFamily="34" charset="0"/>
              <a:buChar char="-"/>
            </a:pPr>
            <a:endParaRPr lang="en-GB" dirty="0">
              <a:solidFill>
                <a:srgbClr val="FFFFFF"/>
              </a:solidFill>
            </a:endParaRPr>
          </a:p>
          <a:p>
            <a:pPr marL="0" indent="0">
              <a:buNone/>
            </a:pPr>
            <a:r>
              <a:rPr lang="en-GB" dirty="0">
                <a:solidFill>
                  <a:srgbClr val="FFFFFF"/>
                </a:solidFill>
                <a:latin typeface="Times New Roman"/>
                <a:cs typeface="Times New Roman"/>
              </a:rPr>
              <a:t>(American Psychological Association, 2018)</a:t>
            </a:r>
          </a:p>
        </p:txBody>
      </p:sp>
      <p:pic>
        <p:nvPicPr>
          <p:cNvPr id="104" name="Graphic 103" descr="Brain">
            <a:extLst>
              <a:ext uri="{FF2B5EF4-FFF2-40B4-BE49-F238E27FC236}">
                <a16:creationId xmlns:a16="http://schemas.microsoft.com/office/drawing/2014/main" id="{286CFD8C-AE4D-D29F-49FF-CD11933667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34048" y="1537716"/>
            <a:ext cx="5458968" cy="5458968"/>
          </a:xfrm>
          <a:prstGeom prst="rect">
            <a:avLst/>
          </a:prstGeom>
        </p:spPr>
      </p:pic>
      <p:sp>
        <p:nvSpPr>
          <p:cNvPr id="105" name="TextBox 104">
            <a:extLst>
              <a:ext uri="{FF2B5EF4-FFF2-40B4-BE49-F238E27FC236}">
                <a16:creationId xmlns:a16="http://schemas.microsoft.com/office/drawing/2014/main" id="{83D16A9F-6CFC-A229-899C-C15328326FC9}"/>
              </a:ext>
            </a:extLst>
          </p:cNvPr>
          <p:cNvSpPr txBox="1"/>
          <p:nvPr/>
        </p:nvSpPr>
        <p:spPr>
          <a:xfrm rot="660000">
            <a:off x="11169650" y="1936750"/>
            <a:ext cx="274320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800" dirty="0">
                <a:latin typeface="Comic Sans MS"/>
              </a:rPr>
              <a:t>?</a:t>
            </a:r>
          </a:p>
        </p:txBody>
      </p:sp>
    </p:spTree>
    <p:extLst>
      <p:ext uri="{BB962C8B-B14F-4D97-AF65-F5344CB8AC3E}">
        <p14:creationId xmlns:p14="http://schemas.microsoft.com/office/powerpoint/2010/main" val="1626678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D892D6F-0838-5E2F-64ED-46BF5FC54309}"/>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870BDBF-4468-6247-782F-9B8A29868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uter Generated Lights">
            <a:extLst>
              <a:ext uri="{FF2B5EF4-FFF2-40B4-BE49-F238E27FC236}">
                <a16:creationId xmlns:a16="http://schemas.microsoft.com/office/drawing/2014/main" id="{A6D131D0-EB4D-C3F3-CC8B-F260D97C7B70}"/>
              </a:ext>
            </a:extLst>
          </p:cNvPr>
          <p:cNvPicPr>
            <a:picLocks noChangeAspect="1"/>
          </p:cNvPicPr>
          <p:nvPr/>
        </p:nvPicPr>
        <p:blipFill>
          <a:blip r:embed="rId2">
            <a:alphaModFix amt="77000"/>
            <a:extLst>
              <a:ext uri="{BEBA8EAE-BF5A-486C-A8C5-ECC9F3942E4B}">
                <a14:imgProps xmlns:a14="http://schemas.microsoft.com/office/drawing/2010/main">
                  <a14:imgLayer r:embed="rId3">
                    <a14:imgEffect>
                      <a14:brightnessContrast bright="-46000"/>
                    </a14:imgEffect>
                  </a14:imgLayer>
                </a14:imgProps>
              </a:ext>
            </a:extLst>
          </a:blip>
          <a:srcRect t="7941" b="16045"/>
          <a:stretch>
            <a:fillRect/>
          </a:stretch>
        </p:blipFill>
        <p:spPr>
          <a:xfrm>
            <a:off x="20" y="10"/>
            <a:ext cx="12188931" cy="6857990"/>
          </a:xfrm>
          <a:prstGeom prst="rect">
            <a:avLst/>
          </a:prstGeom>
        </p:spPr>
      </p:pic>
      <p:sp>
        <p:nvSpPr>
          <p:cNvPr id="27" name="Rectangle 26">
            <a:extLst>
              <a:ext uri="{FF2B5EF4-FFF2-40B4-BE49-F238E27FC236}">
                <a16:creationId xmlns:a16="http://schemas.microsoft.com/office/drawing/2014/main" id="{8098580A-3720-D815-F0CA-32C5BB914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3C67DD-1BE5-5BC9-56F5-58EDCED56496}"/>
              </a:ext>
            </a:extLst>
          </p:cNvPr>
          <p:cNvSpPr>
            <a:spLocks noGrp="1"/>
          </p:cNvSpPr>
          <p:nvPr>
            <p:ph type="ctrTitle"/>
          </p:nvPr>
        </p:nvSpPr>
        <p:spPr>
          <a:xfrm>
            <a:off x="477981" y="317230"/>
            <a:ext cx="11183284" cy="990672"/>
          </a:xfrm>
        </p:spPr>
        <p:txBody>
          <a:bodyPr anchor="b">
            <a:normAutofit/>
          </a:bodyPr>
          <a:lstStyle/>
          <a:p>
            <a:r>
              <a:rPr lang="en-GB" sz="4800" dirty="0">
                <a:solidFill>
                  <a:schemeClr val="bg1"/>
                </a:solidFill>
                <a:latin typeface="Times New Roman"/>
                <a:cs typeface="Times New Roman"/>
              </a:rPr>
              <a:t>The psychodynamic approach</a:t>
            </a:r>
          </a:p>
        </p:txBody>
      </p:sp>
      <p:sp>
        <p:nvSpPr>
          <p:cNvPr id="5" name="TextBox 4">
            <a:extLst>
              <a:ext uri="{FF2B5EF4-FFF2-40B4-BE49-F238E27FC236}">
                <a16:creationId xmlns:a16="http://schemas.microsoft.com/office/drawing/2014/main" id="{A2E146F0-FAB0-55D3-74EA-0B7785F11429}"/>
              </a:ext>
            </a:extLst>
          </p:cNvPr>
          <p:cNvSpPr txBox="1"/>
          <p:nvPr/>
        </p:nvSpPr>
        <p:spPr>
          <a:xfrm>
            <a:off x="479777" y="1714500"/>
            <a:ext cx="1133686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solidFill>
                  <a:schemeClr val="bg1"/>
                </a:solidFill>
                <a:latin typeface="Times New Roman"/>
                <a:cs typeface="Times New Roman"/>
              </a:rPr>
              <a:t>The psychodynamic approach believes that PTSD is all in the unconscious mind.</a:t>
            </a:r>
          </a:p>
          <a:p>
            <a:pPr marL="285750" indent="-285750">
              <a:buFont typeface="Calibri"/>
              <a:buChar char="-"/>
            </a:pPr>
            <a:endParaRPr lang="en-GB" dirty="0">
              <a:solidFill>
                <a:schemeClr val="bg1"/>
              </a:solidFill>
              <a:latin typeface="Times New Roman"/>
              <a:cs typeface="Times New Roman"/>
            </a:endParaRPr>
          </a:p>
          <a:p>
            <a:pPr marL="285750" indent="-285750">
              <a:buFont typeface="Calibri"/>
              <a:buChar char="-"/>
            </a:pPr>
            <a:r>
              <a:rPr lang="en-GB" dirty="0">
                <a:solidFill>
                  <a:schemeClr val="bg1"/>
                </a:solidFill>
                <a:latin typeface="Times New Roman"/>
                <a:cs typeface="Times New Roman"/>
              </a:rPr>
              <a:t>This theory explains PTSD in a way that all traumatic memories are stored in the unconscious part of the brain. When the memories get triggered, they are then pushed to the conscious part of the brain. This is what is known as an 'episode'.</a:t>
            </a:r>
          </a:p>
          <a:p>
            <a:endParaRPr lang="en-GB" dirty="0">
              <a:solidFill>
                <a:schemeClr val="bg1"/>
              </a:solidFill>
              <a:latin typeface="Times New Roman"/>
              <a:cs typeface="Times New Roman"/>
            </a:endParaRPr>
          </a:p>
          <a:p>
            <a:pPr marL="285750" indent="-285750">
              <a:buFont typeface="Calibri"/>
              <a:buChar char="-"/>
            </a:pPr>
            <a:r>
              <a:rPr lang="en-GB" dirty="0">
                <a:solidFill>
                  <a:schemeClr val="bg1"/>
                </a:solidFill>
                <a:latin typeface="Times New Roman"/>
                <a:cs typeface="Times New Roman"/>
              </a:rPr>
              <a:t>A common way this approach treats PTSD is called the 'exposure model'. It includes exposing the client/patient to the stimuli that triggers a traumatic response. When the memory is triggered, the persons 'fight or flight' response has set in and the therapist teaches the person for their brain to respond to the object in a positive way instead of a negative way.</a:t>
            </a:r>
          </a:p>
          <a:p>
            <a:endParaRPr lang="en-GB" dirty="0">
              <a:solidFill>
                <a:schemeClr val="bg1"/>
              </a:solidFill>
              <a:latin typeface="Times New Roman"/>
              <a:cs typeface="Times New Roman"/>
            </a:endParaRPr>
          </a:p>
          <a:p>
            <a:pPr marL="285750" indent="-285750">
              <a:buFont typeface="Calibri"/>
              <a:buChar char="-"/>
            </a:pPr>
            <a:endParaRPr lang="en-GB" dirty="0">
              <a:solidFill>
                <a:schemeClr val="bg1"/>
              </a:solidFill>
              <a:latin typeface="Times New Roman"/>
              <a:ea typeface="+mn-lt"/>
              <a:cs typeface="+mn-lt"/>
            </a:endParaRPr>
          </a:p>
          <a:p>
            <a:pPr marL="285750" indent="-285750">
              <a:buFont typeface="Calibri"/>
              <a:buChar char="-"/>
            </a:pPr>
            <a:endParaRPr lang="en-GB" dirty="0">
              <a:solidFill>
                <a:schemeClr val="bg1"/>
              </a:solidFill>
              <a:latin typeface="Times New Roman"/>
              <a:cs typeface="Times New Roman"/>
            </a:endParaRPr>
          </a:p>
          <a:p>
            <a:pPr marL="285750" indent="-285750">
              <a:buFont typeface="Calibri"/>
              <a:buChar char="-"/>
            </a:pPr>
            <a:endParaRPr lang="en-GB" dirty="0">
              <a:solidFill>
                <a:schemeClr val="bg1"/>
              </a:solidFill>
              <a:latin typeface="Times New Roman"/>
              <a:cs typeface="Times New Roman"/>
            </a:endParaRPr>
          </a:p>
          <a:p>
            <a:pPr marL="285750" indent="-285750">
              <a:buFont typeface="Calibri"/>
              <a:buChar char="-"/>
            </a:pPr>
            <a:endParaRPr lang="en-GB" dirty="0">
              <a:solidFill>
                <a:schemeClr val="bg1"/>
              </a:solidFill>
              <a:latin typeface="Times New Roman"/>
              <a:cs typeface="Times New Roman"/>
            </a:endParaRPr>
          </a:p>
          <a:p>
            <a:pPr marL="285750" indent="-285750">
              <a:buFont typeface="Calibri"/>
              <a:buChar char="-"/>
            </a:pPr>
            <a:endParaRPr lang="en-GB" dirty="0">
              <a:solidFill>
                <a:schemeClr val="bg1"/>
              </a:solidFill>
              <a:latin typeface="Times New Roman"/>
              <a:cs typeface="Times New Roman"/>
            </a:endParaRPr>
          </a:p>
          <a:p>
            <a:r>
              <a:rPr lang="en-GB" dirty="0">
                <a:solidFill>
                  <a:schemeClr val="bg1"/>
                </a:solidFill>
                <a:latin typeface="Times New Roman"/>
                <a:cs typeface="Times New Roman"/>
              </a:rPr>
              <a:t>(Henley, 2023)</a:t>
            </a:r>
          </a:p>
          <a:p>
            <a:endParaRPr lang="en-GB">
              <a:solidFill>
                <a:schemeClr val="bg1"/>
              </a:solidFill>
            </a:endParaRPr>
          </a:p>
        </p:txBody>
      </p:sp>
    </p:spTree>
    <p:extLst>
      <p:ext uri="{BB962C8B-B14F-4D97-AF65-F5344CB8AC3E}">
        <p14:creationId xmlns:p14="http://schemas.microsoft.com/office/powerpoint/2010/main" val="4235964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383B"/>
        </a:solidFill>
        <a:effectLst/>
      </p:bgPr>
    </p:bg>
    <p:spTree>
      <p:nvGrpSpPr>
        <p:cNvPr id="1" name="">
          <a:extLst>
            <a:ext uri="{FF2B5EF4-FFF2-40B4-BE49-F238E27FC236}">
              <a16:creationId xmlns:a16="http://schemas.microsoft.com/office/drawing/2014/main" id="{72C7779F-57D3-54C8-FD11-124BB8A9F4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F2E752-5F94-A375-8D0E-F654B0FB5735}"/>
              </a:ext>
            </a:extLst>
          </p:cNvPr>
          <p:cNvSpPr>
            <a:spLocks noGrp="1"/>
          </p:cNvSpPr>
          <p:nvPr>
            <p:ph type="title"/>
          </p:nvPr>
        </p:nvSpPr>
        <p:spPr/>
        <p:txBody>
          <a:bodyPr/>
          <a:lstStyle/>
          <a:p>
            <a:r>
              <a:rPr lang="en-GB" dirty="0">
                <a:solidFill>
                  <a:srgbClr val="FFFFFF"/>
                </a:solidFill>
                <a:latin typeface="Times New Roman"/>
                <a:cs typeface="Times New Roman"/>
              </a:rPr>
              <a:t>conclusion</a:t>
            </a:r>
          </a:p>
        </p:txBody>
      </p:sp>
      <p:pic>
        <p:nvPicPr>
          <p:cNvPr id="5" name="Graphic 4" descr="Person with Idea">
            <a:extLst>
              <a:ext uri="{FF2B5EF4-FFF2-40B4-BE49-F238E27FC236}">
                <a16:creationId xmlns:a16="http://schemas.microsoft.com/office/drawing/2014/main" id="{08A2FEA7-6684-6D2E-9BA0-3EC35AD833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44720" y="2445188"/>
            <a:ext cx="3713296" cy="3713296"/>
          </a:xfrm>
          <a:prstGeom prst="rect">
            <a:avLst/>
          </a:prstGeom>
        </p:spPr>
      </p:pic>
      <p:sp>
        <p:nvSpPr>
          <p:cNvPr id="3" name="TextBox 2">
            <a:extLst>
              <a:ext uri="{FF2B5EF4-FFF2-40B4-BE49-F238E27FC236}">
                <a16:creationId xmlns:a16="http://schemas.microsoft.com/office/drawing/2014/main" id="{19B99FFD-AF06-73C8-D636-83DE011E63BE}"/>
              </a:ext>
            </a:extLst>
          </p:cNvPr>
          <p:cNvSpPr txBox="1"/>
          <p:nvPr/>
        </p:nvSpPr>
        <p:spPr>
          <a:xfrm>
            <a:off x="839942" y="1905289"/>
            <a:ext cx="6820309"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sz="1400" dirty="0">
                <a:solidFill>
                  <a:schemeClr val="bg1"/>
                </a:solidFill>
                <a:latin typeface="Times New Roman"/>
                <a:cs typeface="Times New Roman"/>
              </a:rPr>
              <a:t>Each approach makes good points to what PTSD is as a whole.</a:t>
            </a:r>
          </a:p>
          <a:p>
            <a:pPr marL="285750" indent="-285750">
              <a:buFont typeface="Calibri"/>
              <a:buChar char="-"/>
            </a:pPr>
            <a:endParaRPr lang="en-GB" sz="1400" dirty="0">
              <a:solidFill>
                <a:schemeClr val="bg1"/>
              </a:solidFill>
              <a:latin typeface="Times New Roman"/>
              <a:cs typeface="Times New Roman"/>
            </a:endParaRPr>
          </a:p>
          <a:p>
            <a:pPr marL="285750" indent="-285750">
              <a:buFont typeface="Calibri"/>
              <a:buChar char="-"/>
            </a:pPr>
            <a:r>
              <a:rPr lang="en-GB" sz="1400" dirty="0">
                <a:solidFill>
                  <a:schemeClr val="bg1"/>
                </a:solidFill>
                <a:latin typeface="Times New Roman"/>
                <a:cs typeface="Times New Roman"/>
              </a:rPr>
              <a:t>All three approaches are individually different, this meaning that each approach has a</a:t>
            </a:r>
          </a:p>
          <a:p>
            <a:r>
              <a:rPr lang="en-GB" sz="1400" dirty="0">
                <a:solidFill>
                  <a:schemeClr val="bg1"/>
                </a:solidFill>
                <a:latin typeface="Times New Roman"/>
                <a:cs typeface="Times New Roman"/>
              </a:rPr>
              <a:t>completely theory to what PTSD is and how it works.</a:t>
            </a:r>
          </a:p>
          <a:p>
            <a:endParaRPr lang="en-GB" sz="1400" dirty="0">
              <a:solidFill>
                <a:schemeClr val="bg1"/>
              </a:solidFill>
              <a:latin typeface="Times New Roman"/>
              <a:cs typeface="Times New Roman"/>
            </a:endParaRPr>
          </a:p>
          <a:p>
            <a:pPr marL="285750" indent="-285750">
              <a:buFont typeface="Calibri"/>
              <a:buChar char="-"/>
            </a:pPr>
            <a:r>
              <a:rPr lang="en-GB" sz="1400" dirty="0">
                <a:solidFill>
                  <a:schemeClr val="bg1"/>
                </a:solidFill>
                <a:latin typeface="Times New Roman"/>
                <a:cs typeface="Times New Roman"/>
              </a:rPr>
              <a:t>The cognitive approach shows that the way a person thinks about their disorder </a:t>
            </a:r>
          </a:p>
          <a:p>
            <a:r>
              <a:rPr lang="en-GB" sz="1400" dirty="0">
                <a:solidFill>
                  <a:schemeClr val="bg1"/>
                </a:solidFill>
                <a:latin typeface="Times New Roman"/>
                <a:cs typeface="Times New Roman"/>
              </a:rPr>
              <a:t>determines the severity of their PTSD.</a:t>
            </a:r>
          </a:p>
          <a:p>
            <a:endParaRPr lang="en-GB" sz="1400" dirty="0">
              <a:solidFill>
                <a:schemeClr val="bg1"/>
              </a:solidFill>
              <a:latin typeface="Times New Roman"/>
              <a:cs typeface="Times New Roman"/>
            </a:endParaRPr>
          </a:p>
          <a:p>
            <a:pPr marL="285750" indent="-285750">
              <a:buFont typeface="Calibri"/>
              <a:buChar char="-"/>
            </a:pPr>
            <a:r>
              <a:rPr lang="en-GB" sz="1400" dirty="0">
                <a:solidFill>
                  <a:schemeClr val="bg1"/>
                </a:solidFill>
                <a:latin typeface="Times New Roman"/>
                <a:cs typeface="Times New Roman"/>
              </a:rPr>
              <a:t>Whereas the biopsychology approach digs deeper into the internal damage that PTSD</a:t>
            </a:r>
          </a:p>
          <a:p>
            <a:r>
              <a:rPr lang="en-GB" sz="1400" dirty="0">
                <a:solidFill>
                  <a:schemeClr val="bg1"/>
                </a:solidFill>
                <a:latin typeface="Times New Roman"/>
                <a:cs typeface="Times New Roman"/>
              </a:rPr>
              <a:t>does to the brain,</a:t>
            </a:r>
          </a:p>
          <a:p>
            <a:endParaRPr lang="en-GB" sz="1400" dirty="0">
              <a:solidFill>
                <a:schemeClr val="bg1"/>
              </a:solidFill>
              <a:latin typeface="Times New Roman"/>
              <a:cs typeface="Times New Roman"/>
            </a:endParaRPr>
          </a:p>
          <a:p>
            <a:pPr marL="285750" indent="-285750">
              <a:buFont typeface="Calibri"/>
              <a:buChar char="-"/>
            </a:pPr>
            <a:r>
              <a:rPr lang="en-GB" sz="1400" dirty="0">
                <a:solidFill>
                  <a:schemeClr val="bg1"/>
                </a:solidFill>
                <a:latin typeface="Times New Roman"/>
                <a:cs typeface="Times New Roman"/>
              </a:rPr>
              <a:t>Lastly the psychodynamic approach. This approach shows how the brain stores </a:t>
            </a:r>
          </a:p>
          <a:p>
            <a:r>
              <a:rPr lang="en-GB" sz="1400" dirty="0">
                <a:solidFill>
                  <a:schemeClr val="bg1"/>
                </a:solidFill>
                <a:latin typeface="Times New Roman"/>
                <a:cs typeface="Times New Roman"/>
              </a:rPr>
              <a:t>trauma and how it pushes a repressed memory into the conscious memory, showing</a:t>
            </a:r>
          </a:p>
          <a:p>
            <a:r>
              <a:rPr lang="en-GB" sz="1400" dirty="0">
                <a:solidFill>
                  <a:schemeClr val="bg1"/>
                </a:solidFill>
                <a:latin typeface="Times New Roman"/>
                <a:cs typeface="Times New Roman"/>
              </a:rPr>
              <a:t>how certain stimuli can trigger a traumatic event.</a:t>
            </a:r>
          </a:p>
          <a:p>
            <a:endParaRPr lang="en-GB" sz="1400" dirty="0">
              <a:solidFill>
                <a:schemeClr val="bg1"/>
              </a:solidFill>
              <a:latin typeface="Times New Roman"/>
              <a:cs typeface="Times New Roman"/>
            </a:endParaRPr>
          </a:p>
          <a:p>
            <a:pPr marL="285750" indent="-285750">
              <a:buFont typeface="Calibri"/>
              <a:buChar char="-"/>
            </a:pPr>
            <a:r>
              <a:rPr lang="en-GB" sz="1400" dirty="0">
                <a:solidFill>
                  <a:schemeClr val="bg1"/>
                </a:solidFill>
                <a:latin typeface="Times New Roman"/>
                <a:cs typeface="Times New Roman"/>
              </a:rPr>
              <a:t>All three approaches walk through the way PTSD works from the outside of the brain to the inside of the brain and how that works. </a:t>
            </a:r>
          </a:p>
        </p:txBody>
      </p:sp>
    </p:spTree>
    <p:extLst>
      <p:ext uri="{BB962C8B-B14F-4D97-AF65-F5344CB8AC3E}">
        <p14:creationId xmlns:p14="http://schemas.microsoft.com/office/powerpoint/2010/main" val="2221917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383B"/>
        </a:solidFill>
        <a:effectLst/>
      </p:bgPr>
    </p:bg>
    <p:spTree>
      <p:nvGrpSpPr>
        <p:cNvPr id="1" name="">
          <a:extLst>
            <a:ext uri="{FF2B5EF4-FFF2-40B4-BE49-F238E27FC236}">
              <a16:creationId xmlns:a16="http://schemas.microsoft.com/office/drawing/2014/main" id="{482181F2-369B-B736-BD81-4D54B2A875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DF3D1E-E757-DEB1-B6D5-07FAF78408DA}"/>
              </a:ext>
            </a:extLst>
          </p:cNvPr>
          <p:cNvSpPr>
            <a:spLocks noGrp="1"/>
          </p:cNvSpPr>
          <p:nvPr>
            <p:ph type="title"/>
          </p:nvPr>
        </p:nvSpPr>
        <p:spPr/>
        <p:txBody>
          <a:bodyPr/>
          <a:lstStyle/>
          <a:p>
            <a:r>
              <a:rPr lang="en-GB" dirty="0">
                <a:solidFill>
                  <a:srgbClr val="FFFFFF"/>
                </a:solidFill>
                <a:latin typeface="Times New Roman"/>
                <a:cs typeface="Times New Roman"/>
              </a:rPr>
              <a:t>References</a:t>
            </a:r>
          </a:p>
        </p:txBody>
      </p:sp>
      <p:sp>
        <p:nvSpPr>
          <p:cNvPr id="5" name="Content Placeholder 4">
            <a:extLst>
              <a:ext uri="{FF2B5EF4-FFF2-40B4-BE49-F238E27FC236}">
                <a16:creationId xmlns:a16="http://schemas.microsoft.com/office/drawing/2014/main" id="{D676D525-3EF2-569D-1AED-4A2A4CC32B7F}"/>
              </a:ext>
            </a:extLst>
          </p:cNvPr>
          <p:cNvSpPr>
            <a:spLocks noGrp="1"/>
          </p:cNvSpPr>
          <p:nvPr>
            <p:ph idx="1"/>
          </p:nvPr>
        </p:nvSpPr>
        <p:spPr/>
        <p:txBody>
          <a:bodyPr vert="horz" lIns="91440" tIns="45720" rIns="91440" bIns="45720" rtlCol="0" anchor="t">
            <a:noAutofit/>
          </a:bodyPr>
          <a:lstStyle/>
          <a:p>
            <a:pPr>
              <a:buNone/>
            </a:pPr>
            <a:r>
              <a:rPr lang="en-GB" sz="1400" dirty="0">
                <a:solidFill>
                  <a:schemeClr val="bg1"/>
                </a:solidFill>
                <a:latin typeface="Times New Roman"/>
                <a:cs typeface="Times New Roman"/>
              </a:rPr>
              <a:t>American Psychological Association. (2018, April 19). </a:t>
            </a:r>
            <a:r>
              <a:rPr lang="en-GB" sz="1400" i="1" dirty="0">
                <a:solidFill>
                  <a:schemeClr val="bg1"/>
                </a:solidFill>
                <a:latin typeface="Times New Roman"/>
                <a:cs typeface="Times New Roman"/>
              </a:rPr>
              <a:t>Cognitive psychology. </a:t>
            </a:r>
            <a:r>
              <a:rPr lang="en-GB" sz="1400" dirty="0">
                <a:solidFill>
                  <a:schemeClr val="bg1"/>
                </a:solidFill>
                <a:latin typeface="Times New Roman"/>
                <a:cs typeface="Times New Roman"/>
              </a:rPr>
              <a:t>American Psychological Association. </a:t>
            </a:r>
            <a:r>
              <a:rPr lang="en-GB" sz="1400" u="sng" dirty="0">
                <a:solidFill>
                  <a:schemeClr val="bg1"/>
                </a:solidFill>
                <a:latin typeface="Times New Roman"/>
                <a:cs typeface="Times New Roman"/>
                <a:hlinkClick r:id="rId2">
                  <a:extLst>
                    <a:ext uri="{A12FA001-AC4F-418D-AE19-62706E023703}">
                      <ahyp:hlinkClr xmlns:ahyp="http://schemas.microsoft.com/office/drawing/2018/hyperlinkcolor" val="tx"/>
                    </a:ext>
                  </a:extLst>
                </a:hlinkClick>
              </a:rPr>
              <a:t>https://dictionary.apa.org/cognitive-psychology</a:t>
            </a:r>
            <a:endParaRPr lang="en-GB" sz="1400">
              <a:solidFill>
                <a:schemeClr val="bg1"/>
              </a:solidFill>
              <a:latin typeface="Aptos"/>
              <a:hlinkClick r:id="" action="ppaction://noaction">
                <a:extLst>
                  <a:ext uri="{A12FA001-AC4F-418D-AE19-62706E023703}">
                    <ahyp:hlinkClr xmlns:ahyp="http://schemas.microsoft.com/office/drawing/2018/hyperlinkcolor" val="tx"/>
                  </a:ext>
                </a:extLst>
              </a:hlinkClick>
            </a:endParaRPr>
          </a:p>
          <a:p>
            <a:pPr>
              <a:buNone/>
            </a:pPr>
            <a:r>
              <a:rPr lang="en-GB" sz="1400" dirty="0">
                <a:solidFill>
                  <a:schemeClr val="bg1"/>
                </a:solidFill>
                <a:latin typeface="Times New Roman"/>
                <a:cs typeface="Times New Roman"/>
              </a:rPr>
              <a:t>American Psychological Association. (2018, April 19). </a:t>
            </a:r>
            <a:r>
              <a:rPr lang="en-GB" sz="1400" i="1" dirty="0">
                <a:solidFill>
                  <a:schemeClr val="bg1"/>
                </a:solidFill>
                <a:latin typeface="Times New Roman"/>
                <a:cs typeface="Times New Roman"/>
              </a:rPr>
              <a:t>Biological psychology. </a:t>
            </a:r>
            <a:r>
              <a:rPr lang="en-GB" sz="1400" dirty="0">
                <a:solidFill>
                  <a:schemeClr val="bg1"/>
                </a:solidFill>
                <a:latin typeface="Times New Roman"/>
                <a:cs typeface="Times New Roman"/>
              </a:rPr>
              <a:t>American Psychological Association. </a:t>
            </a:r>
            <a:r>
              <a:rPr lang="en-GB" sz="1400" u="sng" dirty="0">
                <a:solidFill>
                  <a:schemeClr val="bg1"/>
                </a:solidFill>
                <a:latin typeface="Times New Roman"/>
                <a:cs typeface="Times New Roman"/>
                <a:hlinkClick r:id="rId3">
                  <a:extLst>
                    <a:ext uri="{A12FA001-AC4F-418D-AE19-62706E023703}">
                      <ahyp:hlinkClr xmlns:ahyp="http://schemas.microsoft.com/office/drawing/2018/hyperlinkcolor" val="tx"/>
                    </a:ext>
                  </a:extLst>
                </a:hlinkClick>
              </a:rPr>
              <a:t>https://dictionary.apa.org/biological-psychology</a:t>
            </a:r>
            <a:endParaRPr lang="en-GB" sz="1400">
              <a:solidFill>
                <a:schemeClr val="bg1"/>
              </a:solidFill>
              <a:latin typeface="Times New Roman"/>
              <a:cs typeface="Times New Roman"/>
              <a:hlinkClick r:id="" action="ppaction://noaction">
                <a:extLst>
                  <a:ext uri="{A12FA001-AC4F-418D-AE19-62706E023703}">
                    <ahyp:hlinkClr xmlns:ahyp="http://schemas.microsoft.com/office/drawing/2018/hyperlinkcolor" val="tx"/>
                  </a:ext>
                </a:extLst>
              </a:hlinkClick>
            </a:endParaRPr>
          </a:p>
          <a:p>
            <a:pPr>
              <a:buNone/>
            </a:pPr>
            <a:r>
              <a:rPr lang="en-GB" sz="1400" dirty="0">
                <a:solidFill>
                  <a:schemeClr val="bg1"/>
                </a:solidFill>
                <a:latin typeface="Times New Roman"/>
                <a:cs typeface="Times New Roman"/>
              </a:rPr>
              <a:t>American Psychological Association. (2018, April 19). </a:t>
            </a:r>
            <a:r>
              <a:rPr lang="en-GB" sz="1400" i="1" dirty="0">
                <a:solidFill>
                  <a:schemeClr val="bg1"/>
                </a:solidFill>
                <a:latin typeface="Times New Roman"/>
                <a:cs typeface="Times New Roman"/>
              </a:rPr>
              <a:t>Psychodynamic approach. </a:t>
            </a:r>
            <a:r>
              <a:rPr lang="en-GB" sz="1400" dirty="0">
                <a:solidFill>
                  <a:schemeClr val="bg1"/>
                </a:solidFill>
                <a:latin typeface="Times New Roman"/>
                <a:cs typeface="Times New Roman"/>
              </a:rPr>
              <a:t>American Psychological Association. </a:t>
            </a:r>
            <a:r>
              <a:rPr lang="en-GB" sz="1400" u="sng" dirty="0">
                <a:solidFill>
                  <a:schemeClr val="bg1"/>
                </a:solidFill>
                <a:latin typeface="Times New Roman"/>
                <a:cs typeface="Times New Roman"/>
                <a:hlinkClick r:id="rId4">
                  <a:extLst>
                    <a:ext uri="{A12FA001-AC4F-418D-AE19-62706E023703}">
                      <ahyp:hlinkClr xmlns:ahyp="http://schemas.microsoft.com/office/drawing/2018/hyperlinkcolor" val="tx"/>
                    </a:ext>
                  </a:extLst>
                </a:hlinkClick>
              </a:rPr>
              <a:t>https://dictionary.apa.org/psychodynamic-approach</a:t>
            </a:r>
            <a:endParaRPr lang="en-GB" sz="1400">
              <a:solidFill>
                <a:schemeClr val="bg1"/>
              </a:solidFill>
              <a:latin typeface="Aptos"/>
            </a:endParaRPr>
          </a:p>
          <a:p>
            <a:pPr>
              <a:buNone/>
            </a:pPr>
            <a:r>
              <a:rPr lang="en-GB" sz="1400" dirty="0">
                <a:solidFill>
                  <a:schemeClr val="bg1"/>
                </a:solidFill>
                <a:latin typeface="Times New Roman"/>
                <a:cs typeface="Times New Roman"/>
              </a:rPr>
              <a:t>American Psychological Association. (2025, April). </a:t>
            </a:r>
            <a:r>
              <a:rPr lang="en-GB" sz="1400" i="1" dirty="0">
                <a:solidFill>
                  <a:schemeClr val="bg1"/>
                </a:solidFill>
                <a:latin typeface="Times New Roman"/>
                <a:cs typeface="Times New Roman"/>
              </a:rPr>
              <a:t>Cognitive </a:t>
            </a:r>
            <a:r>
              <a:rPr lang="en-GB" sz="1400" i="1" err="1">
                <a:solidFill>
                  <a:schemeClr val="bg1"/>
                </a:solidFill>
                <a:latin typeface="Times New Roman"/>
                <a:cs typeface="Times New Roman"/>
              </a:rPr>
              <a:t>Behavioral</a:t>
            </a:r>
            <a:r>
              <a:rPr lang="en-GB" sz="1400" i="1" dirty="0">
                <a:solidFill>
                  <a:schemeClr val="bg1"/>
                </a:solidFill>
                <a:latin typeface="Times New Roman"/>
                <a:cs typeface="Times New Roman"/>
              </a:rPr>
              <a:t> Therapy (CBT). </a:t>
            </a:r>
            <a:r>
              <a:rPr lang="en-GB" sz="1400" dirty="0">
                <a:solidFill>
                  <a:schemeClr val="bg1"/>
                </a:solidFill>
                <a:latin typeface="Times New Roman"/>
                <a:cs typeface="Times New Roman"/>
              </a:rPr>
              <a:t>Clinical Practice Guideline for the Treatment of Post Traumatic Stress Disorder. </a:t>
            </a:r>
            <a:r>
              <a:rPr lang="en-GB" sz="1400" u="sng" dirty="0">
                <a:solidFill>
                  <a:schemeClr val="bg1"/>
                </a:solidFill>
                <a:latin typeface="Times New Roman"/>
                <a:cs typeface="Times New Roman"/>
                <a:hlinkClick r:id="rId5">
                  <a:extLst>
                    <a:ext uri="{A12FA001-AC4F-418D-AE19-62706E023703}">
                      <ahyp:hlinkClr xmlns:ahyp="http://schemas.microsoft.com/office/drawing/2018/hyperlinkcolor" val="tx"/>
                    </a:ext>
                  </a:extLst>
                </a:hlinkClick>
              </a:rPr>
              <a:t>https://www.apa.org/ptsd-guideline/treatments/cognitive-behavioral-therapy</a:t>
            </a:r>
            <a:r>
              <a:rPr lang="en-GB" sz="1400" dirty="0">
                <a:solidFill>
                  <a:schemeClr val="bg1"/>
                </a:solidFill>
                <a:latin typeface="Times New Roman"/>
                <a:cs typeface="Times New Roman"/>
              </a:rPr>
              <a:t> </a:t>
            </a:r>
          </a:p>
          <a:p>
            <a:pPr>
              <a:buNone/>
            </a:pPr>
            <a:r>
              <a:rPr lang="en-GB" sz="1400" dirty="0">
                <a:solidFill>
                  <a:schemeClr val="bg1"/>
                </a:solidFill>
                <a:latin typeface="Times New Roman"/>
                <a:cs typeface="Times New Roman"/>
              </a:rPr>
              <a:t>Ehlers, A., &amp; Clark D. M. (2000, April). A cognitive model of post traumatic stress disorder. </a:t>
            </a:r>
            <a:r>
              <a:rPr lang="en-GB" sz="1400" i="1" dirty="0" err="1">
                <a:solidFill>
                  <a:schemeClr val="bg1"/>
                </a:solidFill>
                <a:latin typeface="Times New Roman"/>
                <a:cs typeface="Times New Roman"/>
              </a:rPr>
              <a:t>Behavior</a:t>
            </a:r>
            <a:r>
              <a:rPr lang="en-GB" sz="1400" i="1" dirty="0">
                <a:solidFill>
                  <a:schemeClr val="bg1"/>
                </a:solidFill>
                <a:latin typeface="Times New Roman"/>
                <a:cs typeface="Times New Roman"/>
              </a:rPr>
              <a:t> Research Therapy, 38, 319 – 345. </a:t>
            </a:r>
            <a:r>
              <a:rPr lang="en-GB" sz="1400" u="sng" dirty="0">
                <a:solidFill>
                  <a:schemeClr val="bg1"/>
                </a:solidFill>
                <a:latin typeface="Times New Roman"/>
                <a:cs typeface="Times New Roman"/>
                <a:hlinkClick r:id="rId6">
                  <a:extLst>
                    <a:ext uri="{A12FA001-AC4F-418D-AE19-62706E023703}">
                      <ahyp:hlinkClr xmlns:ahyp="http://schemas.microsoft.com/office/drawing/2018/hyperlinkcolor" val="tx"/>
                    </a:ext>
                  </a:extLst>
                </a:hlinkClick>
              </a:rPr>
              <a:t>https://www.psy.ox.ac.uk/publications/244156?3d88c35a-e580-11f0-9ab6-579986b7baf6</a:t>
            </a:r>
            <a:endParaRPr lang="en-GB" sz="1400">
              <a:solidFill>
                <a:schemeClr val="bg1"/>
              </a:solidFill>
              <a:latin typeface="Aptos"/>
            </a:endParaRPr>
          </a:p>
          <a:p>
            <a:pPr>
              <a:buNone/>
            </a:pPr>
            <a:endParaRPr lang="en-GB" sz="1400" dirty="0">
              <a:solidFill>
                <a:schemeClr val="bg1"/>
              </a:solidFill>
              <a:latin typeface="Times New Roman"/>
              <a:cs typeface="Times New Roman"/>
            </a:endParaRPr>
          </a:p>
          <a:p>
            <a:pPr>
              <a:buNone/>
            </a:pPr>
            <a:endParaRPr lang="en-GB" sz="1400" dirty="0">
              <a:solidFill>
                <a:schemeClr val="bg1"/>
              </a:solidFill>
              <a:latin typeface="Times New Roman"/>
              <a:cs typeface="Times New Roman"/>
            </a:endParaRPr>
          </a:p>
          <a:p>
            <a:pPr>
              <a:buNone/>
            </a:pPr>
            <a:r>
              <a:rPr lang="en-GB" sz="1400" dirty="0">
                <a:solidFill>
                  <a:schemeClr val="bg1"/>
                </a:solidFill>
                <a:latin typeface="Open Sans"/>
                <a:ea typeface="Open Sans"/>
                <a:cs typeface="Open Sans"/>
              </a:rPr>
              <a:t>Henley, B. M. (2023). Psychodynamic techniques elicit emotional engagement in complex post-traumatic stress disorder. </a:t>
            </a:r>
            <a:r>
              <a:rPr lang="en-GB" sz="1400" i="1" dirty="0">
                <a:solidFill>
                  <a:schemeClr val="bg1"/>
                </a:solidFill>
                <a:latin typeface="Open Sans"/>
                <a:ea typeface="Open Sans"/>
                <a:cs typeface="Open Sans"/>
              </a:rPr>
              <a:t>Psychoanalytic Psychotherapy</a:t>
            </a:r>
            <a:r>
              <a:rPr lang="en-GB" sz="1400" dirty="0">
                <a:solidFill>
                  <a:schemeClr val="bg1"/>
                </a:solidFill>
                <a:latin typeface="Open Sans"/>
                <a:ea typeface="Open Sans"/>
                <a:cs typeface="Open Sans"/>
              </a:rPr>
              <a:t>, </a:t>
            </a:r>
            <a:r>
              <a:rPr lang="en-GB" sz="1400" i="1" dirty="0">
                <a:solidFill>
                  <a:schemeClr val="bg1"/>
                </a:solidFill>
                <a:latin typeface="Open Sans"/>
                <a:ea typeface="Open Sans"/>
                <a:cs typeface="Open Sans"/>
              </a:rPr>
              <a:t>37</a:t>
            </a:r>
            <a:r>
              <a:rPr lang="en-GB" sz="1400" dirty="0">
                <a:solidFill>
                  <a:schemeClr val="bg1"/>
                </a:solidFill>
                <a:latin typeface="Open Sans"/>
                <a:ea typeface="Open Sans"/>
                <a:cs typeface="Open Sans"/>
              </a:rPr>
              <a:t>(3), 231–242. </a:t>
            </a:r>
            <a:r>
              <a:rPr lang="en-GB" sz="1400" u="sng" dirty="0">
                <a:solidFill>
                  <a:schemeClr val="bg1"/>
                </a:solidFill>
                <a:latin typeface="Open Sans"/>
                <a:ea typeface="Open Sans"/>
                <a:cs typeface="Open Sans"/>
                <a:hlinkClick r:id="rId7">
                  <a:extLst>
                    <a:ext uri="{A12FA001-AC4F-418D-AE19-62706E023703}">
                      <ahyp:hlinkClr xmlns:ahyp="http://schemas.microsoft.com/office/drawing/2018/hyperlinkcolor" val="tx"/>
                    </a:ext>
                  </a:extLst>
                </a:hlinkClick>
              </a:rPr>
              <a:t>https://doi.org/10.1080/02668734.2023.2231059</a:t>
            </a:r>
            <a:r>
              <a:rPr lang="en-GB" sz="1400" dirty="0">
                <a:solidFill>
                  <a:schemeClr val="bg1"/>
                </a:solidFill>
                <a:latin typeface="Open Sans"/>
                <a:ea typeface="Open Sans"/>
                <a:cs typeface="Open Sans"/>
              </a:rPr>
              <a:t> </a:t>
            </a:r>
          </a:p>
          <a:p>
            <a:pPr>
              <a:buNone/>
            </a:pPr>
            <a:r>
              <a:rPr lang="en-GB" sz="1400" dirty="0">
                <a:solidFill>
                  <a:schemeClr val="bg1"/>
                </a:solidFill>
                <a:latin typeface="Open Sans"/>
                <a:ea typeface="Open Sans"/>
                <a:cs typeface="Open Sans"/>
              </a:rPr>
              <a:t>PTSD UK. (n.d.). </a:t>
            </a:r>
            <a:r>
              <a:rPr lang="en-GB" sz="1400" i="1" dirty="0">
                <a:solidFill>
                  <a:schemeClr val="bg1"/>
                </a:solidFill>
                <a:latin typeface="Open Sans"/>
                <a:ea typeface="Open Sans"/>
                <a:cs typeface="Open Sans"/>
              </a:rPr>
              <a:t>The science and biology of PTSD. </a:t>
            </a:r>
            <a:r>
              <a:rPr lang="en-GB" sz="1400" dirty="0">
                <a:solidFill>
                  <a:schemeClr val="bg1"/>
                </a:solidFill>
                <a:latin typeface="Open Sans"/>
                <a:ea typeface="Open Sans"/>
                <a:cs typeface="Open Sans"/>
              </a:rPr>
              <a:t>PTSD UK. </a:t>
            </a:r>
            <a:r>
              <a:rPr lang="en-GB" sz="1400" u="sng" dirty="0">
                <a:solidFill>
                  <a:schemeClr val="bg1"/>
                </a:solidFill>
                <a:latin typeface="Aptos"/>
                <a:hlinkClick r:id="rId8">
                  <a:extLst>
                    <a:ext uri="{A12FA001-AC4F-418D-AE19-62706E023703}">
                      <ahyp:hlinkClr xmlns:ahyp="http://schemas.microsoft.com/office/drawing/2018/hyperlinkcolor" val="tx"/>
                    </a:ext>
                  </a:extLst>
                </a:hlinkClick>
              </a:rPr>
              <a:t>https://www.ptsduk.org/what-is-ptsd/the-science-and-biology-of-ptsd/</a:t>
            </a:r>
            <a:endParaRPr lang="en-GB" sz="1400" dirty="0">
              <a:solidFill>
                <a:schemeClr val="bg1"/>
              </a:solidFill>
              <a:latin typeface="Times New Roman"/>
              <a:cs typeface="Times New Roman"/>
            </a:endParaRPr>
          </a:p>
          <a:p>
            <a:pPr marL="0" indent="0">
              <a:buNone/>
            </a:pPr>
            <a:endParaRPr lang="en-GB" sz="1400" dirty="0">
              <a:solidFill>
                <a:schemeClr val="bg1"/>
              </a:solidFill>
            </a:endParaRPr>
          </a:p>
        </p:txBody>
      </p:sp>
    </p:spTree>
    <p:extLst>
      <p:ext uri="{BB962C8B-B14F-4D97-AF65-F5344CB8AC3E}">
        <p14:creationId xmlns:p14="http://schemas.microsoft.com/office/powerpoint/2010/main" val="312651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383B"/>
        </a:solidFill>
        <a:effectLst/>
      </p:bgPr>
    </p:bg>
    <p:spTree>
      <p:nvGrpSpPr>
        <p:cNvPr id="1" name="">
          <a:extLst>
            <a:ext uri="{FF2B5EF4-FFF2-40B4-BE49-F238E27FC236}">
              <a16:creationId xmlns:a16="http://schemas.microsoft.com/office/drawing/2014/main" id="{0565FB1F-4596-C0A5-2990-D44C312FB4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6277A8-2D51-29FD-01A7-CC6EA4FF595D}"/>
              </a:ext>
            </a:extLst>
          </p:cNvPr>
          <p:cNvSpPr>
            <a:spLocks noGrp="1"/>
          </p:cNvSpPr>
          <p:nvPr>
            <p:ph type="title"/>
          </p:nvPr>
        </p:nvSpPr>
        <p:spPr/>
        <p:txBody>
          <a:bodyPr>
            <a:normAutofit/>
          </a:bodyPr>
          <a:lstStyle/>
          <a:p>
            <a:r>
              <a:rPr lang="en-GB" sz="4000" dirty="0">
                <a:solidFill>
                  <a:srgbClr val="FFFFFF"/>
                </a:solidFill>
                <a:latin typeface="Times New Roman"/>
                <a:cs typeface="Times New Roman"/>
              </a:rPr>
              <a:t>The script/cue card notes for this presentation</a:t>
            </a:r>
          </a:p>
        </p:txBody>
      </p:sp>
      <p:sp>
        <p:nvSpPr>
          <p:cNvPr id="9" name="TextBox 8">
            <a:extLst>
              <a:ext uri="{FF2B5EF4-FFF2-40B4-BE49-F238E27FC236}">
                <a16:creationId xmlns:a16="http://schemas.microsoft.com/office/drawing/2014/main" id="{B17A759E-FCDB-CD19-B98E-EAE6932217E2}"/>
              </a:ext>
            </a:extLst>
          </p:cNvPr>
          <p:cNvSpPr txBox="1"/>
          <p:nvPr/>
        </p:nvSpPr>
        <p:spPr>
          <a:xfrm>
            <a:off x="2453647" y="405475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94782790-9CCF-B3A1-4883-9A24321329A4}"/>
              </a:ext>
            </a:extLst>
          </p:cNvPr>
          <p:cNvSpPr txBox="1"/>
          <p:nvPr/>
        </p:nvSpPr>
        <p:spPr>
          <a:xfrm>
            <a:off x="2278314" y="3267562"/>
            <a:ext cx="761064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latin typeface="Times New Roman"/>
                <a:ea typeface="+mn-lt"/>
                <a:cs typeface="+mn-lt"/>
                <a:hlinkClick r:id="rId2"/>
              </a:rPr>
              <a:t>Student 2501184 - Script for cue cards</a:t>
            </a:r>
            <a:endParaRPr lang="en-US" sz="4800">
              <a:latin typeface="Times New Roman"/>
              <a:ea typeface="+mn-lt"/>
              <a:cs typeface="+mn-lt"/>
            </a:endParaRPr>
          </a:p>
        </p:txBody>
      </p:sp>
    </p:spTree>
    <p:extLst>
      <p:ext uri="{BB962C8B-B14F-4D97-AF65-F5344CB8AC3E}">
        <p14:creationId xmlns:p14="http://schemas.microsoft.com/office/powerpoint/2010/main" val="1616345332"/>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SketchyVTI</vt:lpstr>
      <vt:lpstr>Psychology Approaches to PTSD</vt:lpstr>
      <vt:lpstr>Overview</vt:lpstr>
      <vt:lpstr>The Cognitive Approach – what is it?</vt:lpstr>
      <vt:lpstr>The cognitive approach</vt:lpstr>
      <vt:lpstr>The biopsychological Approach – what is it?</vt:lpstr>
      <vt:lpstr>The biopsychological approach</vt:lpstr>
      <vt:lpstr>The biopsychological approach</vt:lpstr>
      <vt:lpstr>The Psychodynamic Approach</vt:lpstr>
      <vt:lpstr>The psychodynamic approach</vt:lpstr>
      <vt:lpstr>conclusion</vt:lpstr>
      <vt:lpstr>References</vt:lpstr>
      <vt:lpstr>The script/cue card notes for this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1398</cp:revision>
  <dcterms:created xsi:type="dcterms:W3CDTF">2025-12-12T18:10:19Z</dcterms:created>
  <dcterms:modified xsi:type="dcterms:W3CDTF">2026-01-06T02:22:16Z</dcterms:modified>
</cp:coreProperties>
</file>