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96" r:id="rId1"/>
  </p:sldMasterIdLst>
  <p:sldIdLst>
    <p:sldId id="256" r:id="rId2"/>
    <p:sldId id="257" r:id="rId3"/>
    <p:sldId id="265" r:id="rId4"/>
    <p:sldId id="259" r:id="rId5"/>
    <p:sldId id="266" r:id="rId6"/>
    <p:sldId id="264" r:id="rId7"/>
    <p:sldId id="260" r:id="rId8"/>
    <p:sldId id="261" r:id="rId9"/>
    <p:sldId id="262" r:id="rId10"/>
    <p:sldId id="263" r:id="rId11"/>
    <p:sldId id="272" r:id="rId12"/>
    <p:sldId id="270" r:id="rId13"/>
    <p:sldId id="267" r:id="rId14"/>
    <p:sldId id="268" r:id="rId15"/>
    <p:sldId id="269" r:id="rId16"/>
    <p:sldId id="273" r:id="rId17"/>
    <p:sldId id="274" r:id="rId18"/>
    <p:sldId id="276" r:id="rId19"/>
    <p:sldId id="275" r:id="rId20"/>
    <p:sldId id="277"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B6F9C-A35B-AECA-57BE-BFB628B59B44}" v="2808" dt="2026-01-18T20:26:02.864"/>
    <p1510:client id="{6F942C20-3E51-D8DE-D6DA-30B8AB18253A}" v="1033" dt="2026-01-18T23:31:56.721"/>
    <p1510:client id="{DDAC7B34-5F43-10D0-B39F-407319664E14}" v="894" dt="2026-01-18T22:11:06.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569B68-B193-4147-BABF-9FBC74208265}" type="doc">
      <dgm:prSet loTypeId="urn:microsoft.com/office/officeart/2005/8/layout/process2" loCatId="process" qsTypeId="urn:microsoft.com/office/officeart/2005/8/quickstyle/simple4" qsCatId="simple" csTypeId="urn:microsoft.com/office/officeart/2005/8/colors/colorful1" csCatId="colorful"/>
      <dgm:spPr/>
      <dgm:t>
        <a:bodyPr/>
        <a:lstStyle/>
        <a:p>
          <a:endParaRPr lang="en-US"/>
        </a:p>
      </dgm:t>
    </dgm:pt>
    <dgm:pt modelId="{6299BA82-A91D-4C51-83E6-C21F1FDC65E2}">
      <dgm:prSet/>
      <dgm:spPr/>
      <dgm:t>
        <a:bodyPr/>
        <a:lstStyle/>
        <a:p>
          <a:r>
            <a:rPr lang="en-US"/>
            <a:t>Research shows that babies need a consistant adult who knows them well and respond sensitively to meet their needs. This adult becomes the secure base from which the baby can explore. Effective adults observe, tune in and wonder about what the baby is thinking or feeling before acting. </a:t>
          </a:r>
        </a:p>
      </dgm:t>
    </dgm:pt>
    <dgm:pt modelId="{2B4CAF48-649F-4238-8F82-23B298039138}" type="parTrans" cxnId="{2E5D192A-67FB-4788-94F1-DB9DDD1D75B1}">
      <dgm:prSet/>
      <dgm:spPr/>
      <dgm:t>
        <a:bodyPr/>
        <a:lstStyle/>
        <a:p>
          <a:endParaRPr lang="en-US"/>
        </a:p>
      </dgm:t>
    </dgm:pt>
    <dgm:pt modelId="{CCA03909-54B7-4621-878E-EB4B82EC9C0C}" type="sibTrans" cxnId="{2E5D192A-67FB-4788-94F1-DB9DDD1D75B1}">
      <dgm:prSet/>
      <dgm:spPr/>
      <dgm:t>
        <a:bodyPr/>
        <a:lstStyle/>
        <a:p>
          <a:endParaRPr lang="en-US"/>
        </a:p>
      </dgm:t>
    </dgm:pt>
    <dgm:pt modelId="{69C33B34-E4D3-4F82-9E75-4F4237105BEC}">
      <dgm:prSet/>
      <dgm:spPr/>
      <dgm:t>
        <a:bodyPr/>
        <a:lstStyle/>
        <a:p>
          <a:r>
            <a:rPr lang="en-US"/>
            <a:t>(GOV.UK 2024)</a:t>
          </a:r>
        </a:p>
      </dgm:t>
    </dgm:pt>
    <dgm:pt modelId="{09FA9699-D1C8-4FDC-BFFB-9E73C5664DD7}" type="parTrans" cxnId="{7419F3D3-603C-40D3-9E7B-45738C0AD017}">
      <dgm:prSet/>
      <dgm:spPr/>
      <dgm:t>
        <a:bodyPr/>
        <a:lstStyle/>
        <a:p>
          <a:endParaRPr lang="en-US"/>
        </a:p>
      </dgm:t>
    </dgm:pt>
    <dgm:pt modelId="{9E576E4E-A5D8-463B-AB7C-6A389B0A0F5B}" type="sibTrans" cxnId="{7419F3D3-603C-40D3-9E7B-45738C0AD017}">
      <dgm:prSet/>
      <dgm:spPr/>
      <dgm:t>
        <a:bodyPr/>
        <a:lstStyle/>
        <a:p>
          <a:endParaRPr lang="en-US"/>
        </a:p>
      </dgm:t>
    </dgm:pt>
    <dgm:pt modelId="{E19BB6E2-FD5A-4E94-B41F-DC56909CDDEC}">
      <dgm:prSet/>
      <dgm:spPr/>
      <dgm:t>
        <a:bodyPr/>
        <a:lstStyle/>
        <a:p>
          <a:r>
            <a:rPr lang="en-US"/>
            <a:t>The Still-Face Experiment developed by Dr. Ed Tronik demonstrates infant caregiving emotional connection  by showing how babies react when a parent suddenly becomes unresponsive ( a still face) after normal interaction  causing distress and attempts to reengage, highlighting infant vulnerability  to emotional disconnection  and the importance of responsive care for healthy development.</a:t>
          </a:r>
        </a:p>
      </dgm:t>
    </dgm:pt>
    <dgm:pt modelId="{CD5AF772-98CC-4D6F-9A9C-D10DB8D6FA7E}" type="parTrans" cxnId="{9DF84E44-430F-4CC4-8CAB-E3B4E2B04183}">
      <dgm:prSet/>
      <dgm:spPr/>
      <dgm:t>
        <a:bodyPr/>
        <a:lstStyle/>
        <a:p>
          <a:endParaRPr lang="en-US"/>
        </a:p>
      </dgm:t>
    </dgm:pt>
    <dgm:pt modelId="{46F89C4E-27EF-4322-A324-3F72D07B2A1F}" type="sibTrans" cxnId="{9DF84E44-430F-4CC4-8CAB-E3B4E2B04183}">
      <dgm:prSet/>
      <dgm:spPr/>
      <dgm:t>
        <a:bodyPr/>
        <a:lstStyle/>
        <a:p>
          <a:endParaRPr lang="en-US"/>
        </a:p>
      </dgm:t>
    </dgm:pt>
    <dgm:pt modelId="{0FD998CA-5F0F-4880-AAB0-3907159DC7FB}">
      <dgm:prSet/>
      <dgm:spPr/>
      <dgm:t>
        <a:bodyPr/>
        <a:lstStyle/>
        <a:p>
          <a:r>
            <a:rPr lang="en-US"/>
            <a:t>Youtube.comTronick's Still Face Experiment. </a:t>
          </a:r>
        </a:p>
      </dgm:t>
    </dgm:pt>
    <dgm:pt modelId="{48D4F28C-8FBE-4C06-9707-3C519ABE3241}" type="parTrans" cxnId="{CF76FDF8-D216-4A67-8F5A-6E78B4E649D3}">
      <dgm:prSet/>
      <dgm:spPr/>
      <dgm:t>
        <a:bodyPr/>
        <a:lstStyle/>
        <a:p>
          <a:endParaRPr lang="en-US"/>
        </a:p>
      </dgm:t>
    </dgm:pt>
    <dgm:pt modelId="{89DD678E-1B06-43BC-9E6A-B8B2AC0B1434}" type="sibTrans" cxnId="{CF76FDF8-D216-4A67-8F5A-6E78B4E649D3}">
      <dgm:prSet/>
      <dgm:spPr/>
      <dgm:t>
        <a:bodyPr/>
        <a:lstStyle/>
        <a:p>
          <a:endParaRPr lang="en-US"/>
        </a:p>
      </dgm:t>
    </dgm:pt>
    <dgm:pt modelId="{C03DDA47-83D5-4D00-9EBC-8CDDDB63625A}" type="pres">
      <dgm:prSet presAssocID="{6B569B68-B193-4147-BABF-9FBC74208265}" presName="linearFlow" presStyleCnt="0">
        <dgm:presLayoutVars>
          <dgm:resizeHandles val="exact"/>
        </dgm:presLayoutVars>
      </dgm:prSet>
      <dgm:spPr/>
    </dgm:pt>
    <dgm:pt modelId="{C7860FAA-280F-4C35-8E1B-D1AD48F6F3C7}" type="pres">
      <dgm:prSet presAssocID="{6299BA82-A91D-4C51-83E6-C21F1FDC65E2}" presName="node" presStyleLbl="node1" presStyleIdx="0" presStyleCnt="4">
        <dgm:presLayoutVars>
          <dgm:bulletEnabled val="1"/>
        </dgm:presLayoutVars>
      </dgm:prSet>
      <dgm:spPr/>
    </dgm:pt>
    <dgm:pt modelId="{38C91FE5-D8E6-4A7D-A6A9-11E5890FFBF2}" type="pres">
      <dgm:prSet presAssocID="{CCA03909-54B7-4621-878E-EB4B82EC9C0C}" presName="sibTrans" presStyleLbl="sibTrans2D1" presStyleIdx="0" presStyleCnt="3"/>
      <dgm:spPr/>
    </dgm:pt>
    <dgm:pt modelId="{04306F09-4C54-4312-840C-B5E28D0EB21F}" type="pres">
      <dgm:prSet presAssocID="{CCA03909-54B7-4621-878E-EB4B82EC9C0C}" presName="connectorText" presStyleLbl="sibTrans2D1" presStyleIdx="0" presStyleCnt="3"/>
      <dgm:spPr/>
    </dgm:pt>
    <dgm:pt modelId="{36E997CC-7C02-499E-B891-41A20089E426}" type="pres">
      <dgm:prSet presAssocID="{69C33B34-E4D3-4F82-9E75-4F4237105BEC}" presName="node" presStyleLbl="node1" presStyleIdx="1" presStyleCnt="4">
        <dgm:presLayoutVars>
          <dgm:bulletEnabled val="1"/>
        </dgm:presLayoutVars>
      </dgm:prSet>
      <dgm:spPr/>
    </dgm:pt>
    <dgm:pt modelId="{59DD7CF3-B69B-488A-B1F8-046853A34A78}" type="pres">
      <dgm:prSet presAssocID="{9E576E4E-A5D8-463B-AB7C-6A389B0A0F5B}" presName="sibTrans" presStyleLbl="sibTrans2D1" presStyleIdx="1" presStyleCnt="3"/>
      <dgm:spPr/>
    </dgm:pt>
    <dgm:pt modelId="{D0E84910-FBA8-4BEB-9429-DD85845C4806}" type="pres">
      <dgm:prSet presAssocID="{9E576E4E-A5D8-463B-AB7C-6A389B0A0F5B}" presName="connectorText" presStyleLbl="sibTrans2D1" presStyleIdx="1" presStyleCnt="3"/>
      <dgm:spPr/>
    </dgm:pt>
    <dgm:pt modelId="{2D27D208-56BC-48FA-A452-630B1BA3BC82}" type="pres">
      <dgm:prSet presAssocID="{E19BB6E2-FD5A-4E94-B41F-DC56909CDDEC}" presName="node" presStyleLbl="node1" presStyleIdx="2" presStyleCnt="4">
        <dgm:presLayoutVars>
          <dgm:bulletEnabled val="1"/>
        </dgm:presLayoutVars>
      </dgm:prSet>
      <dgm:spPr/>
    </dgm:pt>
    <dgm:pt modelId="{4722BC90-8651-4CB8-8DAE-ECEF0D9B8676}" type="pres">
      <dgm:prSet presAssocID="{46F89C4E-27EF-4322-A324-3F72D07B2A1F}" presName="sibTrans" presStyleLbl="sibTrans2D1" presStyleIdx="2" presStyleCnt="3"/>
      <dgm:spPr/>
    </dgm:pt>
    <dgm:pt modelId="{67904611-1D79-48E5-842B-C6E2726BFF1B}" type="pres">
      <dgm:prSet presAssocID="{46F89C4E-27EF-4322-A324-3F72D07B2A1F}" presName="connectorText" presStyleLbl="sibTrans2D1" presStyleIdx="2" presStyleCnt="3"/>
      <dgm:spPr/>
    </dgm:pt>
    <dgm:pt modelId="{4A0380A7-3AD3-4968-B297-402DD23197F4}" type="pres">
      <dgm:prSet presAssocID="{0FD998CA-5F0F-4880-AAB0-3907159DC7FB}" presName="node" presStyleLbl="node1" presStyleIdx="3" presStyleCnt="4">
        <dgm:presLayoutVars>
          <dgm:bulletEnabled val="1"/>
        </dgm:presLayoutVars>
      </dgm:prSet>
      <dgm:spPr/>
    </dgm:pt>
  </dgm:ptLst>
  <dgm:cxnLst>
    <dgm:cxn modelId="{5FB9850D-058D-4920-A3A3-4A1DB5BD41A4}" type="presOf" srcId="{6299BA82-A91D-4C51-83E6-C21F1FDC65E2}" destId="{C7860FAA-280F-4C35-8E1B-D1AD48F6F3C7}" srcOrd="0" destOrd="0" presId="urn:microsoft.com/office/officeart/2005/8/layout/process2"/>
    <dgm:cxn modelId="{7ACD8E15-66EA-4CDB-8B83-B8F480BFD6D0}" type="presOf" srcId="{CCA03909-54B7-4621-878E-EB4B82EC9C0C}" destId="{38C91FE5-D8E6-4A7D-A6A9-11E5890FFBF2}" srcOrd="0" destOrd="0" presId="urn:microsoft.com/office/officeart/2005/8/layout/process2"/>
    <dgm:cxn modelId="{50DFE015-8077-49C9-8E8F-11494F93FD53}" type="presOf" srcId="{46F89C4E-27EF-4322-A324-3F72D07B2A1F}" destId="{67904611-1D79-48E5-842B-C6E2726BFF1B}" srcOrd="1" destOrd="0" presId="urn:microsoft.com/office/officeart/2005/8/layout/process2"/>
    <dgm:cxn modelId="{692E3825-0AF8-4C8D-9834-DBEC3FCA28E1}" type="presOf" srcId="{46F89C4E-27EF-4322-A324-3F72D07B2A1F}" destId="{4722BC90-8651-4CB8-8DAE-ECEF0D9B8676}" srcOrd="0" destOrd="0" presId="urn:microsoft.com/office/officeart/2005/8/layout/process2"/>
    <dgm:cxn modelId="{2E5D192A-67FB-4788-94F1-DB9DDD1D75B1}" srcId="{6B569B68-B193-4147-BABF-9FBC74208265}" destId="{6299BA82-A91D-4C51-83E6-C21F1FDC65E2}" srcOrd="0" destOrd="0" parTransId="{2B4CAF48-649F-4238-8F82-23B298039138}" sibTransId="{CCA03909-54B7-4621-878E-EB4B82EC9C0C}"/>
    <dgm:cxn modelId="{214BC532-1ED8-4F2F-A6DA-41B3A4FE0396}" type="presOf" srcId="{CCA03909-54B7-4621-878E-EB4B82EC9C0C}" destId="{04306F09-4C54-4312-840C-B5E28D0EB21F}" srcOrd="1" destOrd="0" presId="urn:microsoft.com/office/officeart/2005/8/layout/process2"/>
    <dgm:cxn modelId="{7DA1CF34-7480-42D6-B9E9-026D7E60F592}" type="presOf" srcId="{E19BB6E2-FD5A-4E94-B41F-DC56909CDDEC}" destId="{2D27D208-56BC-48FA-A452-630B1BA3BC82}" srcOrd="0" destOrd="0" presId="urn:microsoft.com/office/officeart/2005/8/layout/process2"/>
    <dgm:cxn modelId="{9DF84E44-430F-4CC4-8CAB-E3B4E2B04183}" srcId="{6B569B68-B193-4147-BABF-9FBC74208265}" destId="{E19BB6E2-FD5A-4E94-B41F-DC56909CDDEC}" srcOrd="2" destOrd="0" parTransId="{CD5AF772-98CC-4D6F-9A9C-D10DB8D6FA7E}" sibTransId="{46F89C4E-27EF-4322-A324-3F72D07B2A1F}"/>
    <dgm:cxn modelId="{13A79069-54B6-47FB-B862-AB12D2500A38}" type="presOf" srcId="{69C33B34-E4D3-4F82-9E75-4F4237105BEC}" destId="{36E997CC-7C02-499E-B891-41A20089E426}" srcOrd="0" destOrd="0" presId="urn:microsoft.com/office/officeart/2005/8/layout/process2"/>
    <dgm:cxn modelId="{89A1AF6F-A0B3-4236-A10A-D66EAE1C11BA}" type="presOf" srcId="{0FD998CA-5F0F-4880-AAB0-3907159DC7FB}" destId="{4A0380A7-3AD3-4968-B297-402DD23197F4}" srcOrd="0" destOrd="0" presId="urn:microsoft.com/office/officeart/2005/8/layout/process2"/>
    <dgm:cxn modelId="{02D0618E-5002-4794-9DAB-91E81347CA51}" type="presOf" srcId="{9E576E4E-A5D8-463B-AB7C-6A389B0A0F5B}" destId="{D0E84910-FBA8-4BEB-9429-DD85845C4806}" srcOrd="1" destOrd="0" presId="urn:microsoft.com/office/officeart/2005/8/layout/process2"/>
    <dgm:cxn modelId="{5DBAA1A5-F550-4B61-B393-BB014C601EBB}" type="presOf" srcId="{6B569B68-B193-4147-BABF-9FBC74208265}" destId="{C03DDA47-83D5-4D00-9EBC-8CDDDB63625A}" srcOrd="0" destOrd="0" presId="urn:microsoft.com/office/officeart/2005/8/layout/process2"/>
    <dgm:cxn modelId="{7419F3D3-603C-40D3-9E7B-45738C0AD017}" srcId="{6B569B68-B193-4147-BABF-9FBC74208265}" destId="{69C33B34-E4D3-4F82-9E75-4F4237105BEC}" srcOrd="1" destOrd="0" parTransId="{09FA9699-D1C8-4FDC-BFFB-9E73C5664DD7}" sibTransId="{9E576E4E-A5D8-463B-AB7C-6A389B0A0F5B}"/>
    <dgm:cxn modelId="{7D9D0FE4-E0BB-4975-9239-354048261125}" type="presOf" srcId="{9E576E4E-A5D8-463B-AB7C-6A389B0A0F5B}" destId="{59DD7CF3-B69B-488A-B1F8-046853A34A78}" srcOrd="0" destOrd="0" presId="urn:microsoft.com/office/officeart/2005/8/layout/process2"/>
    <dgm:cxn modelId="{CF76FDF8-D216-4A67-8F5A-6E78B4E649D3}" srcId="{6B569B68-B193-4147-BABF-9FBC74208265}" destId="{0FD998CA-5F0F-4880-AAB0-3907159DC7FB}" srcOrd="3" destOrd="0" parTransId="{48D4F28C-8FBE-4C06-9707-3C519ABE3241}" sibTransId="{89DD678E-1B06-43BC-9E6A-B8B2AC0B1434}"/>
    <dgm:cxn modelId="{5B587C5D-428F-41CA-99CC-25AD48DEB323}" type="presParOf" srcId="{C03DDA47-83D5-4D00-9EBC-8CDDDB63625A}" destId="{C7860FAA-280F-4C35-8E1B-D1AD48F6F3C7}" srcOrd="0" destOrd="0" presId="urn:microsoft.com/office/officeart/2005/8/layout/process2"/>
    <dgm:cxn modelId="{DE6181A6-6920-4E6A-9E87-F93EA52B1084}" type="presParOf" srcId="{C03DDA47-83D5-4D00-9EBC-8CDDDB63625A}" destId="{38C91FE5-D8E6-4A7D-A6A9-11E5890FFBF2}" srcOrd="1" destOrd="0" presId="urn:microsoft.com/office/officeart/2005/8/layout/process2"/>
    <dgm:cxn modelId="{42879E6F-74A9-4556-A70A-55836917C2BF}" type="presParOf" srcId="{38C91FE5-D8E6-4A7D-A6A9-11E5890FFBF2}" destId="{04306F09-4C54-4312-840C-B5E28D0EB21F}" srcOrd="0" destOrd="0" presId="urn:microsoft.com/office/officeart/2005/8/layout/process2"/>
    <dgm:cxn modelId="{0AB6947E-FA3B-4337-B583-0622FAC9613A}" type="presParOf" srcId="{C03DDA47-83D5-4D00-9EBC-8CDDDB63625A}" destId="{36E997CC-7C02-499E-B891-41A20089E426}" srcOrd="2" destOrd="0" presId="urn:microsoft.com/office/officeart/2005/8/layout/process2"/>
    <dgm:cxn modelId="{37DA529D-FB6E-4236-AB60-8B772E996772}" type="presParOf" srcId="{C03DDA47-83D5-4D00-9EBC-8CDDDB63625A}" destId="{59DD7CF3-B69B-488A-B1F8-046853A34A78}" srcOrd="3" destOrd="0" presId="urn:microsoft.com/office/officeart/2005/8/layout/process2"/>
    <dgm:cxn modelId="{59395434-A38D-48D7-98B9-CAE12A0A3865}" type="presParOf" srcId="{59DD7CF3-B69B-488A-B1F8-046853A34A78}" destId="{D0E84910-FBA8-4BEB-9429-DD85845C4806}" srcOrd="0" destOrd="0" presId="urn:microsoft.com/office/officeart/2005/8/layout/process2"/>
    <dgm:cxn modelId="{65DF98BA-0096-4DBD-B14F-DED185CCD9A0}" type="presParOf" srcId="{C03DDA47-83D5-4D00-9EBC-8CDDDB63625A}" destId="{2D27D208-56BC-48FA-A452-630B1BA3BC82}" srcOrd="4" destOrd="0" presId="urn:microsoft.com/office/officeart/2005/8/layout/process2"/>
    <dgm:cxn modelId="{CA412140-3C25-4F8E-A8ED-8434E8381462}" type="presParOf" srcId="{C03DDA47-83D5-4D00-9EBC-8CDDDB63625A}" destId="{4722BC90-8651-4CB8-8DAE-ECEF0D9B8676}" srcOrd="5" destOrd="0" presId="urn:microsoft.com/office/officeart/2005/8/layout/process2"/>
    <dgm:cxn modelId="{32823D28-66DC-4569-864A-B09E88BB671F}" type="presParOf" srcId="{4722BC90-8651-4CB8-8DAE-ECEF0D9B8676}" destId="{67904611-1D79-48E5-842B-C6E2726BFF1B}" srcOrd="0" destOrd="0" presId="urn:microsoft.com/office/officeart/2005/8/layout/process2"/>
    <dgm:cxn modelId="{9F2901F9-EE12-4AD0-BB21-C2C6E9A90761}" type="presParOf" srcId="{C03DDA47-83D5-4D00-9EBC-8CDDDB63625A}" destId="{4A0380A7-3AD3-4968-B297-402DD23197F4}"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60FAA-280F-4C35-8E1B-D1AD48F6F3C7}">
      <dsp:nvSpPr>
        <dsp:cNvPr id="0" name=""/>
        <dsp:cNvSpPr/>
      </dsp:nvSpPr>
      <dsp:spPr>
        <a:xfrm>
          <a:off x="1904798" y="2355"/>
          <a:ext cx="2883216" cy="876087"/>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Research shows that babies need a consistant adult who knows them well and respond sensitively to meet their needs. This adult becomes the secure base from which the baby can explore. Effective adults observe, tune in and wonder about what the baby is thinking or feeling before acting. </a:t>
          </a:r>
        </a:p>
      </dsp:txBody>
      <dsp:txXfrm>
        <a:off x="1930458" y="28015"/>
        <a:ext cx="2831896" cy="824767"/>
      </dsp:txXfrm>
    </dsp:sp>
    <dsp:sp modelId="{38C91FE5-D8E6-4A7D-A6A9-11E5890FFBF2}">
      <dsp:nvSpPr>
        <dsp:cNvPr id="0" name=""/>
        <dsp:cNvSpPr/>
      </dsp:nvSpPr>
      <dsp:spPr>
        <a:xfrm rot="5400000">
          <a:off x="3182140" y="900344"/>
          <a:ext cx="328532" cy="394239"/>
        </a:xfrm>
        <a:prstGeom prst="rightArrow">
          <a:avLst>
            <a:gd name="adj1" fmla="val 60000"/>
            <a:gd name="adj2" fmla="val 5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3228135" y="933197"/>
        <a:ext cx="236543" cy="229972"/>
      </dsp:txXfrm>
    </dsp:sp>
    <dsp:sp modelId="{36E997CC-7C02-499E-B891-41A20089E426}">
      <dsp:nvSpPr>
        <dsp:cNvPr id="0" name=""/>
        <dsp:cNvSpPr/>
      </dsp:nvSpPr>
      <dsp:spPr>
        <a:xfrm>
          <a:off x="1904798" y="1316485"/>
          <a:ext cx="2883216" cy="876087"/>
        </a:xfrm>
        <a:prstGeom prst="roundRect">
          <a:avLst>
            <a:gd name="adj" fmla="val 1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(GOV.UK 2024)</a:t>
          </a:r>
        </a:p>
      </dsp:txBody>
      <dsp:txXfrm>
        <a:off x="1930458" y="1342145"/>
        <a:ext cx="2831896" cy="824767"/>
      </dsp:txXfrm>
    </dsp:sp>
    <dsp:sp modelId="{59DD7CF3-B69B-488A-B1F8-046853A34A78}">
      <dsp:nvSpPr>
        <dsp:cNvPr id="0" name=""/>
        <dsp:cNvSpPr/>
      </dsp:nvSpPr>
      <dsp:spPr>
        <a:xfrm rot="5400000">
          <a:off x="3182140" y="2214475"/>
          <a:ext cx="328532" cy="394239"/>
        </a:xfrm>
        <a:prstGeom prst="rightArrow">
          <a:avLst>
            <a:gd name="adj1" fmla="val 60000"/>
            <a:gd name="adj2" fmla="val 5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3228135" y="2247328"/>
        <a:ext cx="236543" cy="229972"/>
      </dsp:txXfrm>
    </dsp:sp>
    <dsp:sp modelId="{2D27D208-56BC-48FA-A452-630B1BA3BC82}">
      <dsp:nvSpPr>
        <dsp:cNvPr id="0" name=""/>
        <dsp:cNvSpPr/>
      </dsp:nvSpPr>
      <dsp:spPr>
        <a:xfrm>
          <a:off x="1904798" y="2630616"/>
          <a:ext cx="2883216" cy="876087"/>
        </a:xfrm>
        <a:prstGeom prst="roundRect">
          <a:avLst>
            <a:gd name="adj" fmla="val 1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The Still-Face Experiment developed by Dr. Ed Tronik demonstrates infant caregiving emotional connection  by showing how babies react when a parent suddenly becomes unresponsive ( a still face) after normal interaction  causing distress and attempts to reengage, highlighting infant vulnerability  to emotional disconnection  and the importance of responsive care for healthy development.</a:t>
          </a:r>
        </a:p>
      </dsp:txBody>
      <dsp:txXfrm>
        <a:off x="1930458" y="2656276"/>
        <a:ext cx="2831896" cy="824767"/>
      </dsp:txXfrm>
    </dsp:sp>
    <dsp:sp modelId="{4722BC90-8651-4CB8-8DAE-ECEF0D9B8676}">
      <dsp:nvSpPr>
        <dsp:cNvPr id="0" name=""/>
        <dsp:cNvSpPr/>
      </dsp:nvSpPr>
      <dsp:spPr>
        <a:xfrm rot="5400000">
          <a:off x="3182140" y="3528606"/>
          <a:ext cx="328532" cy="394239"/>
        </a:xfrm>
        <a:prstGeom prst="rightArrow">
          <a:avLst>
            <a:gd name="adj1" fmla="val 60000"/>
            <a:gd name="adj2" fmla="val 5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3228135" y="3561459"/>
        <a:ext cx="236543" cy="229972"/>
      </dsp:txXfrm>
    </dsp:sp>
    <dsp:sp modelId="{4A0380A7-3AD3-4968-B297-402DD23197F4}">
      <dsp:nvSpPr>
        <dsp:cNvPr id="0" name=""/>
        <dsp:cNvSpPr/>
      </dsp:nvSpPr>
      <dsp:spPr>
        <a:xfrm>
          <a:off x="1904798" y="3944747"/>
          <a:ext cx="2883216" cy="876087"/>
        </a:xfrm>
        <a:prstGeom prst="roundRect">
          <a:avLst>
            <a:gd name="adj" fmla="val 100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Youtube.comTronick's Still Face Experiment. </a:t>
          </a:r>
        </a:p>
      </dsp:txBody>
      <dsp:txXfrm>
        <a:off x="1930458" y="3970407"/>
        <a:ext cx="2831896" cy="82476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34619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046832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218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131719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081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2175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9837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3621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Tree>
    <p:extLst>
      <p:ext uri="{BB962C8B-B14F-4D97-AF65-F5344CB8AC3E}">
        <p14:creationId xmlns:p14="http://schemas.microsoft.com/office/powerpoint/2010/main" val="1110503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3893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077587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37123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5523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42277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424929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8297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81851199"/>
      </p:ext>
    </p:extLst>
  </p:cSld>
  <p:clrMap bg1="lt1" tx1="dk1" bg2="lt2" tx2="dk2" accent1="accent1" accent2="accent2" accent3="accent3" accent4="accent4" accent5="accent5" accent6="accent6" hlink="hlink" folHlink="folHlink"/>
  <p:sldLayoutIdLst>
    <p:sldLayoutId id="2147484297" r:id="rId1"/>
    <p:sldLayoutId id="2147484298" r:id="rId2"/>
    <p:sldLayoutId id="2147484299" r:id="rId3"/>
    <p:sldLayoutId id="2147484300" r:id="rId4"/>
    <p:sldLayoutId id="2147484301" r:id="rId5"/>
    <p:sldLayoutId id="2147484302" r:id="rId6"/>
    <p:sldLayoutId id="2147484303" r:id="rId7"/>
    <p:sldLayoutId id="2147484304" r:id="rId8"/>
    <p:sldLayoutId id="2147484305" r:id="rId9"/>
    <p:sldLayoutId id="2147484306" r:id="rId10"/>
    <p:sldLayoutId id="2147484307" r:id="rId11"/>
    <p:sldLayoutId id="2147484308" r:id="rId12"/>
    <p:sldLayoutId id="2147484309" r:id="rId13"/>
    <p:sldLayoutId id="2147484310" r:id="rId14"/>
    <p:sldLayoutId id="2147484311" r:id="rId15"/>
    <p:sldLayoutId id="21474843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ted.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oonylabs.org/2015/01/"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feldenkraisbarcelona.net/2019/08/01/aprender-de-los-ninos/"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oonylabs.org/2015/05/26/babies-think-before-they-speak/"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www.onesmileymonkey.com/reviews/toys-2/lamaze-sit-up-and-see-activity-gym-review/"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0.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www.pngall.com/mother-png" TargetMode="External"/><Relationship Id="rId5" Type="http://schemas.openxmlformats.org/officeDocument/2006/relationships/image" Target="../media/image9.png"/><Relationship Id="rId4" Type="http://schemas.openxmlformats.org/officeDocument/2006/relationships/hyperlink" Target="http://www.pngall.com/mother-png/download/49149"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rotel.pressbooks.pub/whole-child/chapter/ecological-theory-2/" TargetMode="External"/><Relationship Id="rId2" Type="http://schemas.openxmlformats.org/officeDocument/2006/relationships/image" Target="../media/image11.png"/><Relationship Id="rId1" Type="http://schemas.openxmlformats.org/officeDocument/2006/relationships/slideLayout" Target="../slideLayouts/slideLayout6.xml"/><Relationship Id="rId5" Type="http://schemas.openxmlformats.org/officeDocument/2006/relationships/hyperlink" Target="https://parentalalienation-pas.com/2018/08/03/maslows-hierarchy-of-needs-simply-psychology/" TargetMode="Externa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Attachment_in_adults" TargetMode="External"/><Relationship Id="rId2" Type="http://schemas.openxmlformats.org/officeDocument/2006/relationships/image" Target="../media/image14.png"/><Relationship Id="rId1" Type="http://schemas.openxmlformats.org/officeDocument/2006/relationships/slideLayout" Target="../slideLayouts/slideLayout6.xml"/><Relationship Id="rId5" Type="http://schemas.openxmlformats.org/officeDocument/2006/relationships/hyperlink" Target="https://www.flickr.com/photos/scatterkeir/810355239/" TargetMode="Externa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hyperlink" Target="https://bmjpaedsopen.bmj.com/content/4/1/e000822" TargetMode="External"/><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 Id="rId5" Type="http://schemas.openxmlformats.org/officeDocument/2006/relationships/image" Target="../media/image19.jpeg"/><Relationship Id="rId4" Type="http://schemas.openxmlformats.org/officeDocument/2006/relationships/hyperlink" Target="https://gadgetsin.com/mutable-multi-functional-childrens-play-table.ht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6.xml"/><Relationship Id="rId4" Type="http://schemas.openxmlformats.org/officeDocument/2006/relationships/hyperlink" Target="https://wtcs.pressbooks.pub/infanttoddlerdev/chapter/chapter-4-physical-development-in-infancy-toddlerhoo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hyperlink" Target="https://nurturestore.co.uk/category/activities/messy-play/page/11" TargetMode="External"/><Relationship Id="rId7" Type="http://schemas.openxmlformats.org/officeDocument/2006/relationships/hyperlink" Target="https://ozmummy.blogspot.com/2011/05/playing-with-shaving-foam.html" TargetMode="External"/><Relationship Id="rId2" Type="http://schemas.openxmlformats.org/officeDocument/2006/relationships/image" Target="../media/image22.jpeg"/><Relationship Id="rId1" Type="http://schemas.openxmlformats.org/officeDocument/2006/relationships/slideLayout" Target="../slideLayouts/slideLayout6.xml"/><Relationship Id="rId6" Type="http://schemas.openxmlformats.org/officeDocument/2006/relationships/image" Target="../media/image24.jpeg"/><Relationship Id="rId5" Type="http://schemas.openxmlformats.org/officeDocument/2006/relationships/hyperlink" Target="https://www.brcnow.bundaberg.qld.gov.au/2025/09/29/get-messy-these-school-holidays/" TargetMode="External"/><Relationship Id="rId4" Type="http://schemas.openxmlformats.org/officeDocument/2006/relationships/image" Target="../media/image23.jpeg"/><Relationship Id="rId9" Type="http://schemas.openxmlformats.org/officeDocument/2006/relationships/hyperlink" Target="https://love-and-lollipops.blogspot.com/2012_04_01_archive.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yogibrarian.wordpress.com/2016/07/19/nursery-rhyme-obstacle-course/" TargetMode="External"/><Relationship Id="rId2" Type="http://schemas.openxmlformats.org/officeDocument/2006/relationships/image" Target="../media/image26.jpeg"/><Relationship Id="rId1" Type="http://schemas.openxmlformats.org/officeDocument/2006/relationships/slideLayout" Target="../slideLayouts/slideLayout6.xml"/><Relationship Id="rId6" Type="http://schemas.openxmlformats.org/officeDocument/2006/relationships/hyperlink" Target="https://jbrary.com/robot-obstacle-course/" TargetMode="External"/><Relationship Id="rId5" Type="http://schemas.openxmlformats.org/officeDocument/2006/relationships/image" Target="../media/image28.jpeg"/><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Forest_kindergarten" TargetMode="External"/><Relationship Id="rId2" Type="http://schemas.openxmlformats.org/officeDocument/2006/relationships/image" Target="../media/image2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77355" y="794259"/>
            <a:ext cx="4299666" cy="3249131"/>
          </a:xfrm>
        </p:spPr>
        <p:txBody>
          <a:bodyPr>
            <a:normAutofit/>
          </a:bodyPr>
          <a:lstStyle/>
          <a:p>
            <a:pPr algn="l">
              <a:lnSpc>
                <a:spcPct val="90000"/>
              </a:lnSpc>
            </a:pPr>
            <a:r>
              <a:rPr lang="en-US" u="sng" dirty="0">
                <a:solidFill>
                  <a:srgbClr val="FF0000"/>
                </a:solidFill>
              </a:rPr>
              <a:t>What are the first 1,000 days?</a:t>
            </a:r>
            <a:br>
              <a:rPr lang="en-US" u="sng" dirty="0"/>
            </a:br>
            <a:endParaRPr lang="en-US" dirty="0">
              <a:solidFill>
                <a:srgbClr val="FF0000"/>
              </a:solidFill>
            </a:endParaRPr>
          </a:p>
        </p:txBody>
      </p:sp>
      <p:sp>
        <p:nvSpPr>
          <p:cNvPr id="3" name="Subtitle 2"/>
          <p:cNvSpPr>
            <a:spLocks noGrp="1"/>
          </p:cNvSpPr>
          <p:nvPr>
            <p:ph type="subTitle" idx="1"/>
          </p:nvPr>
        </p:nvSpPr>
        <p:spPr>
          <a:xfrm>
            <a:off x="4974336" y="4514446"/>
            <a:ext cx="4299666" cy="871042"/>
          </a:xfrm>
        </p:spPr>
        <p:txBody>
          <a:bodyPr>
            <a:normAutofit/>
          </a:bodyPr>
          <a:lstStyle/>
          <a:p>
            <a:pPr algn="l">
              <a:lnSpc>
                <a:spcPct val="90000"/>
              </a:lnSpc>
            </a:pPr>
            <a:r>
              <a:rPr lang="en-US" sz="1500"/>
              <a:t>Physical development from Conception to toddler hood. Supporting Early development : A guide for Caregivers in Early years Settings.</a:t>
            </a:r>
          </a:p>
        </p:txBody>
      </p:sp>
      <p:sp>
        <p:nvSpPr>
          <p:cNvPr id="15" name="Isosceles Triangle 14">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Unlocking the Future: Nurturing the First 1000 Days of a Child's Life">
            <a:extLst>
              <a:ext uri="{FF2B5EF4-FFF2-40B4-BE49-F238E27FC236}">
                <a16:creationId xmlns:a16="http://schemas.microsoft.com/office/drawing/2014/main" id="{F3CE4170-C361-CB4D-E41B-C1AB4D2DFB48}"/>
              </a:ext>
            </a:extLst>
          </p:cNvPr>
          <p:cNvPicPr>
            <a:picLocks noChangeAspect="1"/>
          </p:cNvPicPr>
          <p:nvPr/>
        </p:nvPicPr>
        <p:blipFill>
          <a:blip r:embed="rId2"/>
          <a:srcRect l="2117" r="2117"/>
          <a:stretch>
            <a:fillRect/>
          </a:stretch>
        </p:blipFill>
        <p:spPr>
          <a:xfrm>
            <a:off x="888604" y="2253331"/>
            <a:ext cx="3765692" cy="2359308"/>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335D6F5E-C705-217B-832D-3C34416854D5}"/>
              </a:ext>
            </a:extLst>
          </p:cNvPr>
          <p:cNvSpPr txBox="1"/>
          <p:nvPr/>
        </p:nvSpPr>
        <p:spPr>
          <a:xfrm>
            <a:off x="4876800" y="6858000"/>
            <a:ext cx="7315200" cy="317500"/>
          </a:xfrm>
          <a:prstGeom prst="rect">
            <a:avLst/>
          </a:prstGeom>
        </p:spPr>
        <p:txBody>
          <a:bodyPr>
            <a:normAutofit/>
          </a:bodyPr>
          <a:lstStyle/>
          <a:p>
            <a:pPr>
              <a:lnSpc>
                <a:spcPct val="90000"/>
              </a:lnSpc>
              <a:spcAft>
                <a:spcPts val="600"/>
              </a:spcAft>
            </a:pPr>
            <a:r>
              <a:rPr lang="en-US" sz="1600"/>
              <a:t>ThePhoto by PhotoAuthor is licensed under CCYYSA.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24541-E83F-2CFF-718E-26D427CA86AD}"/>
              </a:ext>
            </a:extLst>
          </p:cNvPr>
          <p:cNvSpPr>
            <a:spLocks noGrp="1"/>
          </p:cNvSpPr>
          <p:nvPr>
            <p:ph type="title"/>
          </p:nvPr>
        </p:nvSpPr>
        <p:spPr>
          <a:xfrm>
            <a:off x="1333502" y="609600"/>
            <a:ext cx="8596668" cy="1320800"/>
          </a:xfrm>
        </p:spPr>
        <p:txBody>
          <a:bodyPr>
            <a:normAutofit fontScale="90000"/>
          </a:bodyPr>
          <a:lstStyle/>
          <a:p>
            <a:pPr>
              <a:lnSpc>
                <a:spcPct val="90000"/>
              </a:lnSpc>
            </a:pPr>
            <a:r>
              <a:rPr lang="en-US" sz="2800" b="1" u="sng" dirty="0">
                <a:solidFill>
                  <a:srgbClr val="FF0000"/>
                </a:solidFill>
                <a:cs typeface="Sabon Next LT"/>
              </a:rPr>
              <a:t>From conception to birth.</a:t>
            </a:r>
            <a:br>
              <a:rPr lang="en-US" sz="1700" dirty="0">
                <a:cs typeface="Sabon Next LT"/>
              </a:rPr>
            </a:br>
            <a:br>
              <a:rPr lang="en-US" sz="1700" dirty="0">
                <a:cs typeface="Sabon Next LT"/>
              </a:rPr>
            </a:br>
            <a:br>
              <a:rPr lang="en-US" sz="1700" dirty="0">
                <a:cs typeface="Sabon Next LT"/>
              </a:rPr>
            </a:br>
            <a:br>
              <a:rPr lang="en-US" sz="1700" dirty="0">
                <a:cs typeface="Sabon Next LT"/>
              </a:rPr>
            </a:br>
            <a:endParaRPr lang="en-US" sz="1700"/>
          </a:p>
        </p:txBody>
      </p:sp>
      <p:sp>
        <p:nvSpPr>
          <p:cNvPr id="21" name="Isosceles Triangle 2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2FB8D4F-451D-E0AE-AB9D-E92E1F4FBEAB}"/>
              </a:ext>
            </a:extLst>
          </p:cNvPr>
          <p:cNvSpPr>
            <a:spLocks noGrp="1"/>
          </p:cNvSpPr>
          <p:nvPr>
            <p:ph idx="1"/>
          </p:nvPr>
        </p:nvSpPr>
        <p:spPr>
          <a:xfrm>
            <a:off x="1333502" y="2160589"/>
            <a:ext cx="8596668" cy="3880773"/>
          </a:xfrm>
        </p:spPr>
        <p:txBody>
          <a:bodyPr vert="horz" lIns="91440" tIns="45720" rIns="91440" bIns="45720" rtlCol="0" anchor="t">
            <a:normAutofit/>
          </a:bodyPr>
          <a:lstStyle/>
          <a:p>
            <a:pPr>
              <a:lnSpc>
                <a:spcPct val="90000"/>
              </a:lnSpc>
            </a:pPr>
            <a:r>
              <a:rPr lang="en-US" sz="1400" dirty="0"/>
              <a:t>According to Annie Murphy Paul, Christine Moon and Alison Gopnik theorists and researchers in the field of Fetal Origins and developmental </a:t>
            </a:r>
            <a:r>
              <a:rPr lang="en-US" sz="1400" dirty="0" err="1"/>
              <a:t>Psycology</a:t>
            </a:r>
            <a:r>
              <a:rPr lang="en-US" sz="1400" dirty="0"/>
              <a:t>. Prenatal experiences shape postnatal development, indicating learning starts long before birth.</a:t>
            </a:r>
          </a:p>
          <a:p>
            <a:pPr>
              <a:lnSpc>
                <a:spcPct val="90000"/>
              </a:lnSpc>
            </a:pPr>
            <a:r>
              <a:rPr lang="en-US" sz="1400" dirty="0"/>
              <a:t>Annie Murphy Paul states " Much of what a pregnant woman encounters in her daily life – the air she breathes, the food and drink she consumes, the chemicals she is exposed to, even the emotions she feels – is shared with her fetus. " The nine months of gestation are crucial, permanently affecting, growth, brain development wiring and organ function. </a:t>
            </a:r>
          </a:p>
          <a:p>
            <a:pPr>
              <a:lnSpc>
                <a:spcPct val="90000"/>
              </a:lnSpc>
            </a:pPr>
            <a:r>
              <a:rPr lang="en-US" sz="1400" dirty="0"/>
              <a:t>(Murphy Paul 2010, p.18).</a:t>
            </a:r>
          </a:p>
          <a:p>
            <a:pPr marL="0" indent="0">
              <a:lnSpc>
                <a:spcPct val="90000"/>
              </a:lnSpc>
              <a:buNone/>
            </a:pPr>
            <a:r>
              <a:rPr lang="en-US" sz="1400" dirty="0">
                <a:hlinkClick r:id="rId2"/>
              </a:rPr>
              <a:t>www.ted.com</a:t>
            </a:r>
            <a:r>
              <a:rPr lang="en-US" sz="1400" dirty="0"/>
              <a:t> Annie Murphy Paul What we learn before we are born. 2011.</a:t>
            </a:r>
          </a:p>
          <a:p>
            <a:pPr marL="0" indent="0">
              <a:lnSpc>
                <a:spcPct val="90000"/>
              </a:lnSpc>
              <a:buNone/>
            </a:pPr>
            <a:r>
              <a:rPr lang="en-US" sz="1400" dirty="0"/>
              <a:t> The influence of other people is at its most important in early life .One reason why our relationship with our parents and care givers is so significant is that this is when the nervous system is developing and becoming shaped from emotional experiences. During this time how parents interact and behave determine how babies learn what emotions are and how to manage them. It is as babies we first  experience feelings learning how to organize experiences in such a way that forms our thinking capabilities and will affect our later </a:t>
            </a:r>
            <a:r>
              <a:rPr lang="en-US" sz="1400" dirty="0" err="1"/>
              <a:t>behaviour</a:t>
            </a:r>
            <a:r>
              <a:rPr lang="en-US" sz="1400" dirty="0"/>
              <a:t>. </a:t>
            </a:r>
          </a:p>
          <a:p>
            <a:pPr marL="0" indent="0">
              <a:lnSpc>
                <a:spcPct val="90000"/>
              </a:lnSpc>
              <a:buNone/>
            </a:pPr>
            <a:r>
              <a:rPr lang="en-US" sz="1400" dirty="0"/>
              <a:t>(</a:t>
            </a:r>
            <a:r>
              <a:rPr lang="en-US" sz="1400" dirty="0" err="1"/>
              <a:t>Gerhadt</a:t>
            </a:r>
            <a:r>
              <a:rPr lang="en-US" sz="1400" dirty="0"/>
              <a:t> S, p.11  2016)</a:t>
            </a:r>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marL="0" indent="0">
              <a:lnSpc>
                <a:spcPct val="90000"/>
              </a:lnSpc>
              <a:buNone/>
            </a:pPr>
            <a:endParaRPr lang="en-US" sz="1400"/>
          </a:p>
          <a:p>
            <a:pPr>
              <a:lnSpc>
                <a:spcPct val="90000"/>
              </a:lnSpc>
            </a:pPr>
            <a:endParaRPr lang="en-US" sz="1400"/>
          </a:p>
          <a:p>
            <a:pPr>
              <a:lnSpc>
                <a:spcPct val="90000"/>
              </a:lnSpc>
            </a:pPr>
            <a:endParaRPr lang="en-US" sz="1400"/>
          </a:p>
          <a:p>
            <a:pPr>
              <a:lnSpc>
                <a:spcPct val="90000"/>
              </a:lnSpc>
            </a:pPr>
            <a:endParaRPr lang="en-US" sz="1400"/>
          </a:p>
          <a:p>
            <a:pPr>
              <a:lnSpc>
                <a:spcPct val="90000"/>
              </a:lnSpc>
            </a:pPr>
            <a:endParaRPr lang="en-US" sz="1400"/>
          </a:p>
        </p:txBody>
      </p:sp>
      <p:sp>
        <p:nvSpPr>
          <p:cNvPr id="20" name="Isosceles Triangle 19">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902887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602F6-0F78-67AF-8609-1F6E5337D70A}"/>
              </a:ext>
            </a:extLst>
          </p:cNvPr>
          <p:cNvSpPr>
            <a:spLocks noGrp="1"/>
          </p:cNvSpPr>
          <p:nvPr>
            <p:ph type="title"/>
          </p:nvPr>
        </p:nvSpPr>
        <p:spPr/>
        <p:txBody>
          <a:bodyPr/>
          <a:lstStyle/>
          <a:p>
            <a:r>
              <a:rPr lang="en-US" u="sng" dirty="0">
                <a:solidFill>
                  <a:srgbClr val="FF0000"/>
                </a:solidFill>
              </a:rPr>
              <a:t>Movement and mirroring .</a:t>
            </a:r>
          </a:p>
        </p:txBody>
      </p:sp>
      <p:pic>
        <p:nvPicPr>
          <p:cNvPr id="4" name="Content Placeholder 3" descr="A person holding a baby&#10;&#10;AI-generated content may be incorrect.">
            <a:extLst>
              <a:ext uri="{FF2B5EF4-FFF2-40B4-BE49-F238E27FC236}">
                <a16:creationId xmlns:a16="http://schemas.microsoft.com/office/drawing/2014/main" id="{132AED1A-B40D-C332-AC52-84C10D98E2AC}"/>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408104" y="2160588"/>
            <a:ext cx="5823577" cy="3881437"/>
          </a:xfrm>
          <a:prstGeom prst="rect">
            <a:avLst/>
          </a:prstGeom>
        </p:spPr>
      </p:pic>
      <p:sp>
        <p:nvSpPr>
          <p:cNvPr id="5" name="TextBox 4">
            <a:extLst>
              <a:ext uri="{FF2B5EF4-FFF2-40B4-BE49-F238E27FC236}">
                <a16:creationId xmlns:a16="http://schemas.microsoft.com/office/drawing/2014/main" id="{3731F1DB-6269-273E-E4EC-3A47259B1490}"/>
              </a:ext>
            </a:extLst>
          </p:cNvPr>
          <p:cNvSpPr txBox="1"/>
          <p:nvPr/>
        </p:nvSpPr>
        <p:spPr>
          <a:xfrm>
            <a:off x="2063750" y="6042025"/>
            <a:ext cx="5824538" cy="317500"/>
          </a:xfrm>
          <a:prstGeom prst="rect">
            <a:avLst/>
          </a:prstGeom>
        </p:spPr>
        <p:txBody>
          <a:bodyPr lIns="91440" tIns="45720" rIns="91440" bIns="45720" anchor="t">
            <a:normAutofit fontScale="55000" lnSpcReduction="20000"/>
          </a:bodyPr>
          <a:lstStyle/>
          <a:p>
            <a:r>
              <a:rPr lang="en-US" dirty="0" err="1"/>
              <a:t>ThePhoto</a:t>
            </a:r>
            <a:r>
              <a:rPr lang="en-US" dirty="0"/>
              <a:t> by </a:t>
            </a:r>
            <a:r>
              <a:rPr lang="en-US" dirty="0" err="1"/>
              <a:t>PhotoAuthor</a:t>
            </a:r>
            <a:r>
              <a:rPr lang="en-US" dirty="0"/>
              <a:t> is licensed under CCYYSA. Both pictures Accessed 5 </a:t>
            </a:r>
            <a:r>
              <a:rPr lang="en-US" dirty="0" err="1"/>
              <a:t>th</a:t>
            </a:r>
            <a:r>
              <a:rPr lang="en-US" dirty="0"/>
              <a:t> January 2026</a:t>
            </a:r>
          </a:p>
        </p:txBody>
      </p:sp>
      <p:pic>
        <p:nvPicPr>
          <p:cNvPr id="7" name="Picture 6" descr="A person lying on a mat with a baby&#10;&#10;AI-generated content may be incorrect.">
            <a:extLst>
              <a:ext uri="{FF2B5EF4-FFF2-40B4-BE49-F238E27FC236}">
                <a16:creationId xmlns:a16="http://schemas.microsoft.com/office/drawing/2014/main" id="{7DBC36ED-E903-38EB-C2D2-9B56EA7295C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99163" y="2337831"/>
            <a:ext cx="4034125" cy="2428988"/>
          </a:xfrm>
          <a:prstGeom prst="rect">
            <a:avLst/>
          </a:prstGeom>
        </p:spPr>
      </p:pic>
    </p:spTree>
    <p:extLst>
      <p:ext uri="{BB962C8B-B14F-4D97-AF65-F5344CB8AC3E}">
        <p14:creationId xmlns:p14="http://schemas.microsoft.com/office/powerpoint/2010/main" val="3927448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6" name="Rectangle 1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Shape 3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9BBDD8-FF03-38BE-0AD6-46B3242C6981}"/>
              </a:ext>
            </a:extLst>
          </p:cNvPr>
          <p:cNvSpPr>
            <a:spLocks noGrp="1"/>
          </p:cNvSpPr>
          <p:nvPr>
            <p:ph type="title"/>
          </p:nvPr>
        </p:nvSpPr>
        <p:spPr>
          <a:xfrm>
            <a:off x="7181723" y="609600"/>
            <a:ext cx="4512989" cy="2227730"/>
          </a:xfrm>
        </p:spPr>
        <p:txBody>
          <a:bodyPr anchor="ctr">
            <a:normAutofit/>
          </a:bodyPr>
          <a:lstStyle/>
          <a:p>
            <a:r>
              <a:rPr lang="en-US" b="1" u="sng">
                <a:solidFill>
                  <a:srgbClr val="FFFFFF"/>
                </a:solidFill>
                <a:cs typeface="Sabon Next LT"/>
              </a:rPr>
              <a:t>Brain Development and why it is important</a:t>
            </a:r>
            <a:endParaRPr lang="en-US" b="1" u="sng">
              <a:solidFill>
                <a:srgbClr val="FFFFFF"/>
              </a:solidFill>
            </a:endParaRPr>
          </a:p>
        </p:txBody>
      </p:sp>
      <p:pic>
        <p:nvPicPr>
          <p:cNvPr id="5" name="Picture 4" descr="Close-up of a baby grabbing a hand">
            <a:extLst>
              <a:ext uri="{FF2B5EF4-FFF2-40B4-BE49-F238E27FC236}">
                <a16:creationId xmlns:a16="http://schemas.microsoft.com/office/drawing/2014/main" id="{A0793536-1D45-F7FB-DFE2-DB3A106A43B9}"/>
              </a:ext>
            </a:extLst>
          </p:cNvPr>
          <p:cNvPicPr>
            <a:picLocks noChangeAspect="1"/>
          </p:cNvPicPr>
          <p:nvPr/>
        </p:nvPicPr>
        <p:blipFill>
          <a:blip r:embed="rId2"/>
          <a:srcRect l="20671" r="26895" b="-4"/>
          <a:stretch>
            <a:fillRect/>
          </a:stretch>
        </p:blipFill>
        <p:spPr>
          <a:xfrm>
            <a:off x="875028" y="1168399"/>
            <a:ext cx="3621219" cy="4610101"/>
          </a:xfrm>
          <a:prstGeom prst="rect">
            <a:avLst/>
          </a:prstGeom>
        </p:spPr>
      </p:pic>
      <p:sp>
        <p:nvSpPr>
          <p:cNvPr id="3" name="Content Placeholder 2">
            <a:extLst>
              <a:ext uri="{FF2B5EF4-FFF2-40B4-BE49-F238E27FC236}">
                <a16:creationId xmlns:a16="http://schemas.microsoft.com/office/drawing/2014/main" id="{5B585045-FA85-CF1F-51EE-BC6AB9C7CB61}"/>
              </a:ext>
            </a:extLst>
          </p:cNvPr>
          <p:cNvSpPr>
            <a:spLocks noGrp="1"/>
          </p:cNvSpPr>
          <p:nvPr>
            <p:ph idx="1"/>
          </p:nvPr>
        </p:nvSpPr>
        <p:spPr>
          <a:xfrm>
            <a:off x="7181725" y="2837329"/>
            <a:ext cx="4512988" cy="3317938"/>
          </a:xfrm>
        </p:spPr>
        <p:txBody>
          <a:bodyPr vert="horz" lIns="91440" tIns="45720" rIns="91440" bIns="45720" rtlCol="0" anchor="t">
            <a:normAutofit/>
          </a:bodyPr>
          <a:lstStyle/>
          <a:p>
            <a:pPr>
              <a:lnSpc>
                <a:spcPct val="90000"/>
              </a:lnSpc>
            </a:pPr>
            <a:r>
              <a:rPr lang="en-US" sz="1300">
                <a:solidFill>
                  <a:srgbClr val="FFFFFF"/>
                </a:solidFill>
              </a:rPr>
              <a:t>Brain development depends on responsive relationships. The first months are a period of rapid neurol growth. Babies brains build connections through repeated, loving interactions  by having their physical and emotional needs met with adults.</a:t>
            </a:r>
          </a:p>
          <a:p>
            <a:pPr marL="0" indent="0">
              <a:lnSpc>
                <a:spcPct val="90000"/>
              </a:lnSpc>
              <a:buNone/>
            </a:pPr>
            <a:r>
              <a:rPr lang="en-US" sz="1300">
                <a:solidFill>
                  <a:srgbClr val="FFFFFF"/>
                </a:solidFill>
              </a:rPr>
              <a:t>(Fitzgeraldchie and Maconochie, 2018, p.7)</a:t>
            </a:r>
          </a:p>
          <a:p>
            <a:pPr marL="0" indent="0">
              <a:lnSpc>
                <a:spcPct val="90000"/>
              </a:lnSpc>
              <a:buNone/>
            </a:pPr>
            <a:r>
              <a:rPr lang="en-US" sz="1300">
                <a:solidFill>
                  <a:srgbClr val="FFFFFF"/>
                </a:solidFill>
              </a:rPr>
              <a:t>Warm trusted relationships help babies feel secure, which is the foundation for all later learning. </a:t>
            </a:r>
          </a:p>
          <a:p>
            <a:pPr marL="0" indent="0">
              <a:lnSpc>
                <a:spcPct val="90000"/>
              </a:lnSpc>
              <a:buNone/>
            </a:pPr>
            <a:r>
              <a:rPr lang="en-US" sz="1300">
                <a:solidFill>
                  <a:srgbClr val="FFFFFF"/>
                </a:solidFill>
              </a:rPr>
              <a:t>(Birth to 5 matters)</a:t>
            </a:r>
          </a:p>
          <a:p>
            <a:pPr marL="0" indent="0">
              <a:lnSpc>
                <a:spcPct val="90000"/>
              </a:lnSpc>
              <a:buNone/>
            </a:pPr>
            <a:r>
              <a:rPr lang="en-US" sz="1300">
                <a:solidFill>
                  <a:srgbClr val="FFFFFF"/>
                </a:solidFill>
              </a:rPr>
              <a:t>High quality interactions shape development. These interactions are identified as critical. These include eye contact, gentle talk, touch, mirroring expressions, and responding to cues. </a:t>
            </a:r>
          </a:p>
          <a:p>
            <a:pPr marL="0" indent="0">
              <a:lnSpc>
                <a:spcPct val="90000"/>
              </a:lnSpc>
              <a:buNone/>
            </a:pPr>
            <a:r>
              <a:rPr lang="en-US" sz="1300">
                <a:solidFill>
                  <a:srgbClr val="FFFFFF"/>
                </a:solidFill>
              </a:rPr>
              <a:t>(Welsh Government 2022)  </a:t>
            </a:r>
          </a:p>
          <a:p>
            <a:pPr marL="0" indent="0">
              <a:lnSpc>
                <a:spcPct val="90000"/>
              </a:lnSpc>
              <a:buNone/>
            </a:pPr>
            <a:endParaRPr lang="en-US" sz="1300">
              <a:solidFill>
                <a:srgbClr val="FFFFFF"/>
              </a:solidFill>
            </a:endParaRPr>
          </a:p>
          <a:p>
            <a:pPr marL="0" indent="0">
              <a:lnSpc>
                <a:spcPct val="90000"/>
              </a:lnSpc>
              <a:buNone/>
            </a:pPr>
            <a:endParaRPr lang="en-US" sz="1300">
              <a:solidFill>
                <a:srgbClr val="FFFFFF"/>
              </a:solidFill>
            </a:endParaRPr>
          </a:p>
        </p:txBody>
      </p:sp>
    </p:spTree>
    <p:extLst>
      <p:ext uri="{BB962C8B-B14F-4D97-AF65-F5344CB8AC3E}">
        <p14:creationId xmlns:p14="http://schemas.microsoft.com/office/powerpoint/2010/main" val="3161126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E693-FB44-AE37-ECAA-C4C142519F57}"/>
              </a:ext>
            </a:extLst>
          </p:cNvPr>
          <p:cNvSpPr>
            <a:spLocks noGrp="1"/>
          </p:cNvSpPr>
          <p:nvPr>
            <p:ph type="title"/>
          </p:nvPr>
        </p:nvSpPr>
        <p:spPr>
          <a:xfrm>
            <a:off x="746606" y="609600"/>
            <a:ext cx="8527396" cy="1776020"/>
          </a:xfrm>
        </p:spPr>
        <p:txBody>
          <a:bodyPr>
            <a:normAutofit/>
          </a:bodyPr>
          <a:lstStyle/>
          <a:p>
            <a:r>
              <a:rPr lang="en-US" dirty="0"/>
              <a:t>Tummy time is a critical daily activity that supports your babies physical , sensory and cognitive development.</a:t>
            </a:r>
          </a:p>
        </p:txBody>
      </p:sp>
      <p:pic>
        <p:nvPicPr>
          <p:cNvPr id="4" name="Content Placeholder 3" descr="A baby playing with toys&#10;&#10;AI-generated content may be incorrect.">
            <a:extLst>
              <a:ext uri="{FF2B5EF4-FFF2-40B4-BE49-F238E27FC236}">
                <a16:creationId xmlns:a16="http://schemas.microsoft.com/office/drawing/2014/main" id="{8AC8BA66-3990-362C-8953-04267CD496EC}"/>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020052" y="3052134"/>
            <a:ext cx="4052455" cy="3800475"/>
          </a:xfrm>
          <a:prstGeom prst="rect">
            <a:avLst/>
          </a:prstGeom>
        </p:spPr>
      </p:pic>
      <p:sp>
        <p:nvSpPr>
          <p:cNvPr id="5" name="TextBox 4">
            <a:extLst>
              <a:ext uri="{FF2B5EF4-FFF2-40B4-BE49-F238E27FC236}">
                <a16:creationId xmlns:a16="http://schemas.microsoft.com/office/drawing/2014/main" id="{64CE5DA2-67FC-7FA8-E28F-FB9D9C26E5BC}"/>
              </a:ext>
            </a:extLst>
          </p:cNvPr>
          <p:cNvSpPr txBox="1"/>
          <p:nvPr/>
        </p:nvSpPr>
        <p:spPr>
          <a:xfrm>
            <a:off x="773443" y="2598078"/>
            <a:ext cx="5715000" cy="317500"/>
          </a:xfrm>
          <a:prstGeom prst="rect">
            <a:avLst/>
          </a:prstGeom>
        </p:spPr>
        <p:txBody>
          <a:bodyPr lIns="91440" tIns="45720" rIns="91440" bIns="45720" anchor="t">
            <a:normAutofit fontScale="62500" lnSpcReduction="20000"/>
          </a:bodyPr>
          <a:lstStyle/>
          <a:p>
            <a:r>
              <a:rPr lang="en-US" dirty="0" err="1"/>
              <a:t>ThePhoto</a:t>
            </a:r>
            <a:r>
              <a:rPr lang="en-US" dirty="0"/>
              <a:t> by </a:t>
            </a:r>
            <a:r>
              <a:rPr lang="en-US" dirty="0" err="1"/>
              <a:t>PhotoAuthor</a:t>
            </a:r>
            <a:r>
              <a:rPr lang="en-US" dirty="0"/>
              <a:t> is licensed under </a:t>
            </a:r>
            <a:r>
              <a:rPr lang="en-US" dirty="0" err="1"/>
              <a:t>CCYYSA.Accessed</a:t>
            </a:r>
            <a:r>
              <a:rPr lang="en-US" dirty="0"/>
              <a:t> 8th January 2026</a:t>
            </a:r>
          </a:p>
        </p:txBody>
      </p:sp>
      <p:pic>
        <p:nvPicPr>
          <p:cNvPr id="7" name="Picture 6" descr="A baby lying on a colorful play mat&#10;&#10;AI-generated content may be incorrect.">
            <a:extLst>
              <a:ext uri="{FF2B5EF4-FFF2-40B4-BE49-F238E27FC236}">
                <a16:creationId xmlns:a16="http://schemas.microsoft.com/office/drawing/2014/main" id="{50B7F20E-030C-DB7B-8921-4B3B5F72377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496588" y="2569523"/>
            <a:ext cx="4344795" cy="4262252"/>
          </a:xfrm>
          <a:prstGeom prst="rect">
            <a:avLst/>
          </a:prstGeom>
        </p:spPr>
      </p:pic>
      <p:sp>
        <p:nvSpPr>
          <p:cNvPr id="11" name="TextBox 10">
            <a:extLst>
              <a:ext uri="{FF2B5EF4-FFF2-40B4-BE49-F238E27FC236}">
                <a16:creationId xmlns:a16="http://schemas.microsoft.com/office/drawing/2014/main" id="{630FDC31-FCFF-F68E-CE00-E4F55DC7D4D0}"/>
              </a:ext>
            </a:extLst>
          </p:cNvPr>
          <p:cNvSpPr txBox="1"/>
          <p:nvPr/>
        </p:nvSpPr>
        <p:spPr>
          <a:xfrm>
            <a:off x="6906058" y="2249136"/>
            <a:ext cx="4752975" cy="317500"/>
          </a:xfrm>
          <a:prstGeom prst="rect">
            <a:avLst/>
          </a:prstGeom>
        </p:spPr>
        <p:txBody>
          <a:bodyPr lIns="91440" tIns="45720" rIns="91440" bIns="45720" anchor="t">
            <a:normAutofit fontScale="55000" lnSpcReduction="20000"/>
          </a:bodyPr>
          <a:lstStyle/>
          <a:p>
            <a:r>
              <a:rPr lang="en-US" dirty="0" err="1"/>
              <a:t>ThePhoto</a:t>
            </a:r>
            <a:r>
              <a:rPr lang="en-US" dirty="0"/>
              <a:t> by </a:t>
            </a:r>
            <a:r>
              <a:rPr lang="en-US" dirty="0" err="1"/>
              <a:t>PhotoAuthor</a:t>
            </a:r>
            <a:r>
              <a:rPr lang="en-US" dirty="0"/>
              <a:t> is licensed under </a:t>
            </a:r>
            <a:r>
              <a:rPr lang="en-US" dirty="0" err="1"/>
              <a:t>CCYYSA.Accessed</a:t>
            </a:r>
            <a:r>
              <a:rPr lang="en-US" dirty="0"/>
              <a:t> 6th January 2026</a:t>
            </a:r>
          </a:p>
        </p:txBody>
      </p:sp>
    </p:spTree>
    <p:extLst>
      <p:ext uri="{BB962C8B-B14F-4D97-AF65-F5344CB8AC3E}">
        <p14:creationId xmlns:p14="http://schemas.microsoft.com/office/powerpoint/2010/main" val="3655461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1F70B-26EF-7F1F-E461-81650B3A9768}"/>
              </a:ext>
            </a:extLst>
          </p:cNvPr>
          <p:cNvSpPr>
            <a:spLocks noGrp="1"/>
          </p:cNvSpPr>
          <p:nvPr>
            <p:ph type="title"/>
          </p:nvPr>
        </p:nvSpPr>
        <p:spPr>
          <a:xfrm>
            <a:off x="291386" y="401782"/>
            <a:ext cx="8596668" cy="1320800"/>
          </a:xfrm>
        </p:spPr>
        <p:txBody>
          <a:bodyPr>
            <a:normAutofit fontScale="90000"/>
          </a:bodyPr>
          <a:lstStyle/>
          <a:p>
            <a:r>
              <a:rPr lang="en-US" dirty="0"/>
              <a:t>Making a connection with your baby, through touch and eye contact.</a:t>
            </a:r>
            <a:br>
              <a:rPr lang="en-US" dirty="0"/>
            </a:br>
            <a:r>
              <a:rPr lang="en-US" sz="1400" dirty="0"/>
              <a:t>All pictures accessed Bin via Bing 8th </a:t>
            </a:r>
            <a:r>
              <a:rPr lang="en-US" sz="1400" dirty="0" err="1"/>
              <a:t>jJnuary</a:t>
            </a:r>
            <a:r>
              <a:rPr lang="en-US" sz="1400" dirty="0"/>
              <a:t> 2026</a:t>
            </a:r>
            <a:br>
              <a:rPr lang="en-US" dirty="0"/>
            </a:br>
            <a:endParaRPr lang="en-US" dirty="0"/>
          </a:p>
        </p:txBody>
      </p:sp>
      <p:pic>
        <p:nvPicPr>
          <p:cNvPr id="4" name="Content Placeholder 3" descr="Mother and Baby Newborn Love Emotional Family | Royalty free stock ...">
            <a:extLst>
              <a:ext uri="{FF2B5EF4-FFF2-40B4-BE49-F238E27FC236}">
                <a16:creationId xmlns:a16="http://schemas.microsoft.com/office/drawing/2014/main" id="{1B317DEC-2CBF-99CD-C741-5471C416709D}"/>
              </a:ext>
            </a:extLst>
          </p:cNvPr>
          <p:cNvPicPr>
            <a:picLocks noGrp="1" noChangeAspect="1"/>
          </p:cNvPicPr>
          <p:nvPr>
            <p:ph idx="1"/>
          </p:nvPr>
        </p:nvPicPr>
        <p:blipFill>
          <a:blip r:embed="rId2"/>
          <a:stretch>
            <a:fillRect/>
          </a:stretch>
        </p:blipFill>
        <p:spPr>
          <a:xfrm>
            <a:off x="295162" y="2540512"/>
            <a:ext cx="3048000" cy="2033016"/>
          </a:xfrm>
          <a:prstGeom prst="rect">
            <a:avLst/>
          </a:prstGeom>
        </p:spPr>
      </p:pic>
      <p:pic>
        <p:nvPicPr>
          <p:cNvPr id="5" name="Picture 4" descr="A person holding a baby&#10;&#10;AI-generated content may be incorrect.">
            <a:extLst>
              <a:ext uri="{FF2B5EF4-FFF2-40B4-BE49-F238E27FC236}">
                <a16:creationId xmlns:a16="http://schemas.microsoft.com/office/drawing/2014/main" id="{753A3B7E-F58C-0ABC-CB50-6C9B25E5C69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80949" y="2096131"/>
            <a:ext cx="2923038" cy="2923038"/>
          </a:xfrm>
          <a:prstGeom prst="rect">
            <a:avLst/>
          </a:prstGeom>
        </p:spPr>
      </p:pic>
      <p:sp>
        <p:nvSpPr>
          <p:cNvPr id="6" name="TextBox 5">
            <a:extLst>
              <a:ext uri="{FF2B5EF4-FFF2-40B4-BE49-F238E27FC236}">
                <a16:creationId xmlns:a16="http://schemas.microsoft.com/office/drawing/2014/main" id="{E18936FD-ABF8-EB5C-740A-FF9AC8B0AD57}"/>
              </a:ext>
            </a:extLst>
          </p:cNvPr>
          <p:cNvSpPr txBox="1"/>
          <p:nvPr/>
        </p:nvSpPr>
        <p:spPr>
          <a:xfrm>
            <a:off x="4633913" y="4891088"/>
            <a:ext cx="2924175" cy="317500"/>
          </a:xfrm>
          <a:prstGeom prst="rect">
            <a:avLst/>
          </a:prstGeom>
        </p:spPr>
        <p:txBody>
          <a:bodyPr>
            <a:normAutofit fontScale="47500" lnSpcReduction="20000"/>
          </a:bodyPr>
          <a:lstStyle/>
          <a:p>
            <a:r>
              <a:rPr lang="en-US"/>
              <a:t>ThePhoto by PhotoAuthor is licensed under CCYYSA.</a:t>
            </a:r>
          </a:p>
        </p:txBody>
      </p:sp>
      <p:pic>
        <p:nvPicPr>
          <p:cNvPr id="8" name="Picture 7" descr="A person holding a baby&#10;&#10;AI-generated content may be incorrect.">
            <a:extLst>
              <a:ext uri="{FF2B5EF4-FFF2-40B4-BE49-F238E27FC236}">
                <a16:creationId xmlns:a16="http://schemas.microsoft.com/office/drawing/2014/main" id="{D78DB6EA-26B7-616A-E707-8BA8A3ECE03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58881" y="4950209"/>
            <a:ext cx="2751119" cy="1391037"/>
          </a:xfrm>
          <a:prstGeom prst="rect">
            <a:avLst/>
          </a:prstGeom>
        </p:spPr>
      </p:pic>
      <p:sp>
        <p:nvSpPr>
          <p:cNvPr id="9" name="TextBox 8">
            <a:extLst>
              <a:ext uri="{FF2B5EF4-FFF2-40B4-BE49-F238E27FC236}">
                <a16:creationId xmlns:a16="http://schemas.microsoft.com/office/drawing/2014/main" id="{73E3358C-EEAF-4850-572C-044D7D257BD8}"/>
              </a:ext>
            </a:extLst>
          </p:cNvPr>
          <p:cNvSpPr txBox="1"/>
          <p:nvPr/>
        </p:nvSpPr>
        <p:spPr>
          <a:xfrm>
            <a:off x="5334000" y="3937000"/>
            <a:ext cx="1587500" cy="317500"/>
          </a:xfrm>
          <a:prstGeom prst="rect">
            <a:avLst/>
          </a:prstGeom>
        </p:spPr>
        <p:txBody>
          <a:bodyPr>
            <a:normAutofit fontScale="47500" lnSpcReduction="20000"/>
          </a:bodyPr>
          <a:lstStyle/>
          <a:p>
            <a:r>
              <a:rPr lang="en-US"/>
              <a:t>ThePhoto by PhotoAuthor is licensed under CCYYSA.</a:t>
            </a:r>
          </a:p>
        </p:txBody>
      </p:sp>
      <p:pic>
        <p:nvPicPr>
          <p:cNvPr id="11" name="Picture 10" descr="Free Images : man, person, people, male, romance, child, parent, family ...">
            <a:extLst>
              <a:ext uri="{FF2B5EF4-FFF2-40B4-BE49-F238E27FC236}">
                <a16:creationId xmlns:a16="http://schemas.microsoft.com/office/drawing/2014/main" id="{8D287ED3-C1DB-F735-D013-6546EFE7B5AC}"/>
              </a:ext>
            </a:extLst>
          </p:cNvPr>
          <p:cNvPicPr>
            <a:picLocks noChangeAspect="1"/>
          </p:cNvPicPr>
          <p:nvPr/>
        </p:nvPicPr>
        <p:blipFill>
          <a:blip r:embed="rId7"/>
          <a:stretch>
            <a:fillRect/>
          </a:stretch>
        </p:blipFill>
        <p:spPr>
          <a:xfrm>
            <a:off x="3671888" y="2631127"/>
            <a:ext cx="4848225" cy="3238500"/>
          </a:xfrm>
          <a:prstGeom prst="rect">
            <a:avLst/>
          </a:prstGeom>
        </p:spPr>
      </p:pic>
    </p:spTree>
    <p:extLst>
      <p:ext uri="{BB962C8B-B14F-4D97-AF65-F5344CB8AC3E}">
        <p14:creationId xmlns:p14="http://schemas.microsoft.com/office/powerpoint/2010/main" val="3737852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8E2C00A-4F18-C898-BABD-40AAAAA5FCF4}"/>
              </a:ext>
            </a:extLst>
          </p:cNvPr>
          <p:cNvSpPr>
            <a:spLocks noGrp="1"/>
          </p:cNvSpPr>
          <p:nvPr>
            <p:ph type="title"/>
          </p:nvPr>
        </p:nvSpPr>
        <p:spPr>
          <a:xfrm>
            <a:off x="652481" y="1382486"/>
            <a:ext cx="3547581" cy="4093028"/>
          </a:xfrm>
        </p:spPr>
        <p:txBody>
          <a:bodyPr anchor="ctr">
            <a:normAutofit/>
          </a:bodyPr>
          <a:lstStyle/>
          <a:p>
            <a:r>
              <a:rPr lang="en-US" sz="4400" b="1" u="sng">
                <a:solidFill>
                  <a:schemeClr val="accent1">
                    <a:lumMod val="75000"/>
                  </a:schemeClr>
                </a:solidFill>
              </a:rPr>
              <a:t>The key person role is vital.</a:t>
            </a:r>
            <a:br>
              <a:rPr lang="en-US" sz="4400" b="1" u="sng">
                <a:solidFill>
                  <a:schemeClr val="accent1">
                    <a:lumMod val="75000"/>
                  </a:schemeClr>
                </a:solidFill>
              </a:rPr>
            </a:br>
            <a:endParaRPr lang="en-US" sz="4400">
              <a:solidFill>
                <a:schemeClr val="accent1">
                  <a:lumMod val="75000"/>
                </a:schemeClr>
              </a:solidFill>
            </a:endParaRP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FBB589-21FC-CD24-EA3A-4BCCE97FBCA8}"/>
              </a:ext>
            </a:extLst>
          </p:cNvPr>
          <p:cNvGraphicFramePr>
            <a:graphicFrameLocks noGrp="1"/>
          </p:cNvGraphicFramePr>
          <p:nvPr>
            <p:ph idx="1"/>
            <p:extLst>
              <p:ext uri="{D42A27DB-BD31-4B8C-83A1-F6EECF244321}">
                <p14:modId xmlns:p14="http://schemas.microsoft.com/office/powerpoint/2010/main" val="305013159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878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85177-F6C7-79AC-C432-FF9F5C0BEF06}"/>
              </a:ext>
            </a:extLst>
          </p:cNvPr>
          <p:cNvSpPr>
            <a:spLocks noGrp="1"/>
          </p:cNvSpPr>
          <p:nvPr>
            <p:ph type="title"/>
          </p:nvPr>
        </p:nvSpPr>
        <p:spPr/>
        <p:txBody>
          <a:bodyPr/>
          <a:lstStyle/>
          <a:p>
            <a:r>
              <a:rPr lang="en-US" b="1" u="sng" dirty="0">
                <a:solidFill>
                  <a:srgbClr val="FF0000"/>
                </a:solidFill>
              </a:rPr>
              <a:t>Engaging experiences.</a:t>
            </a:r>
          </a:p>
        </p:txBody>
      </p:sp>
      <p:sp>
        <p:nvSpPr>
          <p:cNvPr id="3" name="Content Placeholder 2">
            <a:extLst>
              <a:ext uri="{FF2B5EF4-FFF2-40B4-BE49-F238E27FC236}">
                <a16:creationId xmlns:a16="http://schemas.microsoft.com/office/drawing/2014/main" id="{E281D16F-7BF7-91D1-0A09-7EDE041D8504}"/>
              </a:ext>
            </a:extLst>
          </p:cNvPr>
          <p:cNvSpPr>
            <a:spLocks noGrp="1"/>
          </p:cNvSpPr>
          <p:nvPr>
            <p:ph idx="1"/>
          </p:nvPr>
        </p:nvSpPr>
        <p:spPr/>
        <p:txBody>
          <a:bodyPr vert="horz" lIns="91440" tIns="45720" rIns="91440" bIns="45720" rtlCol="0" anchor="t">
            <a:normAutofit/>
          </a:bodyPr>
          <a:lstStyle/>
          <a:p>
            <a:pPr marL="0" indent="0">
              <a:buNone/>
            </a:pPr>
            <a:r>
              <a:rPr lang="en-US" dirty="0"/>
              <a:t> The work of Maslow and </a:t>
            </a:r>
            <a:r>
              <a:rPr lang="en-US" dirty="0" err="1"/>
              <a:t>Bonfenbrenner</a:t>
            </a:r>
            <a:r>
              <a:rPr lang="en-US" dirty="0"/>
              <a:t> provides essential foundations for understanding child development from a holistic perspective, highlighting the interplay between individual needs and the wider environmental systems that shape growth. When care givers are supported, environments are stable, and infants experience consistent, nurturing care, the first 250 days become a powerful foundation for lifelong learning resilience and wellbeing. </a:t>
            </a:r>
          </a:p>
          <a:p>
            <a:pPr marL="0" indent="0">
              <a:buNone/>
            </a:pPr>
            <a:r>
              <a:rPr lang="en-US" dirty="0"/>
              <a:t>(EYFS 2015)   </a:t>
            </a:r>
          </a:p>
        </p:txBody>
      </p:sp>
    </p:spTree>
    <p:extLst>
      <p:ext uri="{BB962C8B-B14F-4D97-AF65-F5344CB8AC3E}">
        <p14:creationId xmlns:p14="http://schemas.microsoft.com/office/powerpoint/2010/main" val="4198630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3C24E-6BAC-FF20-878E-F70A1EBEDBEE}"/>
              </a:ext>
            </a:extLst>
          </p:cNvPr>
          <p:cNvSpPr>
            <a:spLocks noGrp="1"/>
          </p:cNvSpPr>
          <p:nvPr>
            <p:ph type="title"/>
          </p:nvPr>
        </p:nvSpPr>
        <p:spPr/>
        <p:txBody>
          <a:bodyPr vert="horz" lIns="91440" tIns="45720" rIns="91440" bIns="45720" rtlCol="0" anchor="t">
            <a:noAutofit/>
          </a:bodyPr>
          <a:lstStyle/>
          <a:p>
            <a:r>
              <a:rPr lang="en-US" sz="2800" dirty="0"/>
              <a:t>One must admit </a:t>
            </a:r>
            <a:r>
              <a:rPr lang="en-US" sz="2800" err="1"/>
              <a:t>Bonfenbrenner</a:t>
            </a:r>
            <a:r>
              <a:rPr lang="en-US" sz="2800" dirty="0"/>
              <a:t> and Maslow's theories combine to create a  "Holistic" view of a child's development.</a:t>
            </a:r>
          </a:p>
        </p:txBody>
      </p:sp>
      <p:pic>
        <p:nvPicPr>
          <p:cNvPr id="7" name="Picture 6" descr="A diagram of different colors of a rainbow&#10;&#10;AI-generated content may be incorrect.">
            <a:extLst>
              <a:ext uri="{FF2B5EF4-FFF2-40B4-BE49-F238E27FC236}">
                <a16:creationId xmlns:a16="http://schemas.microsoft.com/office/drawing/2014/main" id="{8ADFD346-1E71-F4FC-8444-37BABA85734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81714" y="2734506"/>
            <a:ext cx="3160389" cy="2566623"/>
          </a:xfrm>
          <a:prstGeom prst="rect">
            <a:avLst/>
          </a:prstGeom>
        </p:spPr>
      </p:pic>
      <p:sp>
        <p:nvSpPr>
          <p:cNvPr id="8" name="TextBox 7">
            <a:extLst>
              <a:ext uri="{FF2B5EF4-FFF2-40B4-BE49-F238E27FC236}">
                <a16:creationId xmlns:a16="http://schemas.microsoft.com/office/drawing/2014/main" id="{D163F9FD-EBA5-AA1A-39DB-D0506B96F128}"/>
              </a:ext>
            </a:extLst>
          </p:cNvPr>
          <p:cNvSpPr txBox="1"/>
          <p:nvPr/>
        </p:nvSpPr>
        <p:spPr>
          <a:xfrm>
            <a:off x="5203496" y="5558516"/>
            <a:ext cx="1765629" cy="555008"/>
          </a:xfrm>
          <a:prstGeom prst="rect">
            <a:avLst/>
          </a:prstGeom>
        </p:spPr>
        <p:txBody>
          <a:bodyPr lIns="91440" tIns="45720" rIns="91440" bIns="45720" anchor="t">
            <a:normAutofit fontScale="47500" lnSpcReduction="20000"/>
          </a:bodyPr>
          <a:lstStyle/>
          <a:p>
            <a:r>
              <a:rPr lang="en-US" dirty="0" err="1"/>
              <a:t>ThePhoto</a:t>
            </a:r>
            <a:r>
              <a:rPr lang="en-US" dirty="0"/>
              <a:t> by </a:t>
            </a:r>
            <a:r>
              <a:rPr lang="en-US" dirty="0" err="1"/>
              <a:t>PhotoAuthor</a:t>
            </a:r>
            <a:r>
              <a:rPr lang="en-US" dirty="0"/>
              <a:t> is licensed under CCYYSA. Accessed January 9th 2026</a:t>
            </a:r>
          </a:p>
        </p:txBody>
      </p:sp>
      <p:pic>
        <p:nvPicPr>
          <p:cNvPr id="10" name="Picture 9" descr="A rainbow pyramid with text&#10;&#10;AI-generated content may be incorrect.">
            <a:extLst>
              <a:ext uri="{FF2B5EF4-FFF2-40B4-BE49-F238E27FC236}">
                <a16:creationId xmlns:a16="http://schemas.microsoft.com/office/drawing/2014/main" id="{385F4CE9-A033-8448-24C0-A793D29287E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16082" y="2203367"/>
            <a:ext cx="3925785" cy="4311733"/>
          </a:xfrm>
          <a:prstGeom prst="rect">
            <a:avLst/>
          </a:prstGeom>
        </p:spPr>
      </p:pic>
      <p:sp>
        <p:nvSpPr>
          <p:cNvPr id="11" name="TextBox 10">
            <a:extLst>
              <a:ext uri="{FF2B5EF4-FFF2-40B4-BE49-F238E27FC236}">
                <a16:creationId xmlns:a16="http://schemas.microsoft.com/office/drawing/2014/main" id="{86FA344C-D819-72CA-63A9-2294F3AF6AE4}"/>
              </a:ext>
            </a:extLst>
          </p:cNvPr>
          <p:cNvSpPr txBox="1"/>
          <p:nvPr/>
        </p:nvSpPr>
        <p:spPr>
          <a:xfrm>
            <a:off x="516082" y="6614061"/>
            <a:ext cx="3925785" cy="218539"/>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3528991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41" name="Straight Connector 4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04D62E7-A20A-C787-C731-0AC06ECA87B4}"/>
              </a:ext>
            </a:extLst>
          </p:cNvPr>
          <p:cNvSpPr>
            <a:spLocks noGrp="1"/>
          </p:cNvSpPr>
          <p:nvPr>
            <p:ph type="title"/>
          </p:nvPr>
        </p:nvSpPr>
        <p:spPr>
          <a:xfrm>
            <a:off x="4974337" y="1265314"/>
            <a:ext cx="4299666" cy="3249131"/>
          </a:xfrm>
        </p:spPr>
        <p:txBody>
          <a:bodyPr vert="horz" lIns="91440" tIns="45720" rIns="91440" bIns="45720" rtlCol="0" anchor="b">
            <a:normAutofit fontScale="90000"/>
          </a:bodyPr>
          <a:lstStyle/>
          <a:p>
            <a:pPr>
              <a:lnSpc>
                <a:spcPct val="90000"/>
              </a:lnSpc>
            </a:pPr>
            <a:r>
              <a:rPr lang="en-US" sz="2200" dirty="0"/>
              <a:t>What happens when these needs are not met?</a:t>
            </a:r>
            <a:br>
              <a:rPr lang="en-US" sz="2200" dirty="0"/>
            </a:br>
            <a:r>
              <a:rPr lang="en-US" sz="2200" dirty="0"/>
              <a:t> According to World Health </a:t>
            </a:r>
            <a:r>
              <a:rPr lang="en-US" sz="2200" dirty="0" err="1"/>
              <a:t>organisation</a:t>
            </a:r>
            <a:r>
              <a:rPr lang="en-US" sz="2200" dirty="0"/>
              <a:t> ,(2025 ) Childhood experiences (ACE'S) such as abuse, neglect or growing up in  a household with mental illness or substance abuse triggers a" toxic stress" response  than can have profound, lifelong impacts on a child's health and development.</a:t>
            </a:r>
            <a:br>
              <a:rPr lang="en-US" sz="2200" dirty="0"/>
            </a:br>
            <a:endParaRPr lang="en-US" sz="2200" dirty="0"/>
          </a:p>
        </p:txBody>
      </p:sp>
      <p:sp>
        <p:nvSpPr>
          <p:cNvPr id="4" name="TextBox 3">
            <a:extLst>
              <a:ext uri="{FF2B5EF4-FFF2-40B4-BE49-F238E27FC236}">
                <a16:creationId xmlns:a16="http://schemas.microsoft.com/office/drawing/2014/main" id="{E03E5423-6CE2-F0DB-2817-38BE868F8559}"/>
              </a:ext>
            </a:extLst>
          </p:cNvPr>
          <p:cNvSpPr txBox="1"/>
          <p:nvPr/>
        </p:nvSpPr>
        <p:spPr>
          <a:xfrm>
            <a:off x="4974336" y="4514446"/>
            <a:ext cx="4299666" cy="871042"/>
          </a:xfrm>
          <a:prstGeom prst="rect">
            <a:avLst/>
          </a:prstGeom>
        </p:spPr>
        <p:txBody>
          <a:bodyPr vert="horz" lIns="91440" tIns="45720" rIns="91440" bIns="45720" rtlCol="0" anchor="t">
            <a:normAutofit lnSpcReduction="10000"/>
          </a:bodyPr>
          <a:lstStyle/>
          <a:p>
            <a:pPr defTabSz="457200">
              <a:spcBef>
                <a:spcPts val="1000"/>
              </a:spcBef>
              <a:buClr>
                <a:schemeClr val="accent1"/>
              </a:buClr>
              <a:buSzPct val="80000"/>
            </a:pPr>
            <a:r>
              <a:rPr lang="en-US" dirty="0" err="1">
                <a:solidFill>
                  <a:schemeClr val="tx1">
                    <a:lumMod val="50000"/>
                    <a:lumOff val="50000"/>
                  </a:schemeClr>
                </a:solidFill>
              </a:rPr>
              <a:t>ThePhoto</a:t>
            </a:r>
            <a:r>
              <a:rPr lang="en-US" dirty="0">
                <a:solidFill>
                  <a:schemeClr val="tx1">
                    <a:lumMod val="50000"/>
                    <a:lumOff val="50000"/>
                  </a:schemeClr>
                </a:solidFill>
              </a:rPr>
              <a:t> by </a:t>
            </a:r>
            <a:r>
              <a:rPr lang="en-US" dirty="0" err="1">
                <a:solidFill>
                  <a:schemeClr val="tx1">
                    <a:lumMod val="50000"/>
                    <a:lumOff val="50000"/>
                  </a:schemeClr>
                </a:solidFill>
              </a:rPr>
              <a:t>PhotoAuthor</a:t>
            </a:r>
            <a:r>
              <a:rPr lang="en-US" dirty="0">
                <a:solidFill>
                  <a:schemeClr val="tx1">
                    <a:lumMod val="50000"/>
                    <a:lumOff val="50000"/>
                  </a:schemeClr>
                </a:solidFill>
              </a:rPr>
              <a:t> is licensed under CCYYSA. Accessed </a:t>
            </a:r>
            <a:r>
              <a:rPr lang="en-US" dirty="0" err="1">
                <a:solidFill>
                  <a:schemeClr val="tx1">
                    <a:lumMod val="50000"/>
                    <a:lumOff val="50000"/>
                  </a:schemeClr>
                </a:solidFill>
              </a:rPr>
              <a:t>january</a:t>
            </a:r>
            <a:r>
              <a:rPr lang="en-US" dirty="0">
                <a:solidFill>
                  <a:schemeClr val="tx1">
                    <a:lumMod val="50000"/>
                    <a:lumOff val="50000"/>
                  </a:schemeClr>
                </a:solidFill>
              </a:rPr>
              <a:t> 10th 2026</a:t>
            </a:r>
          </a:p>
        </p:txBody>
      </p:sp>
      <p:sp>
        <p:nvSpPr>
          <p:cNvPr id="51" name="Isosceles Triangle 50">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Healthy Brain and Severe AD Brain | Comparison of a healthy … | Flickr">
            <a:extLst>
              <a:ext uri="{FF2B5EF4-FFF2-40B4-BE49-F238E27FC236}">
                <a16:creationId xmlns:a16="http://schemas.microsoft.com/office/drawing/2014/main" id="{9478098F-E606-C6FC-E51A-9D8BD34BC6B4}"/>
              </a:ext>
            </a:extLst>
          </p:cNvPr>
          <p:cNvPicPr>
            <a:picLocks noChangeAspect="1"/>
          </p:cNvPicPr>
          <p:nvPr/>
        </p:nvPicPr>
        <p:blipFill>
          <a:blip r:embed="rId2"/>
          <a:stretch>
            <a:fillRect/>
          </a:stretch>
        </p:blipFill>
        <p:spPr>
          <a:xfrm>
            <a:off x="888604" y="1578382"/>
            <a:ext cx="3765692" cy="3709206"/>
          </a:xfrm>
          <a:prstGeom prst="rect">
            <a:avLst/>
          </a:prstGeom>
        </p:spPr>
      </p:pic>
    </p:spTree>
    <p:extLst>
      <p:ext uri="{BB962C8B-B14F-4D97-AF65-F5344CB8AC3E}">
        <p14:creationId xmlns:p14="http://schemas.microsoft.com/office/powerpoint/2010/main" val="3544251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1"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2" name="Straight Connector 31">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2" name="Rectangle 41">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Freeform: Shape 57">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79BA1-E2CC-39A7-AF34-188F207ABA61}"/>
              </a:ext>
            </a:extLst>
          </p:cNvPr>
          <p:cNvSpPr>
            <a:spLocks noGrp="1"/>
          </p:cNvSpPr>
          <p:nvPr>
            <p:ph type="title"/>
          </p:nvPr>
        </p:nvSpPr>
        <p:spPr>
          <a:xfrm>
            <a:off x="4419136" y="1020871"/>
            <a:ext cx="6960759" cy="2849671"/>
          </a:xfrm>
        </p:spPr>
        <p:txBody>
          <a:bodyPr vert="horz" lIns="91440" tIns="45720" rIns="91440" bIns="45720" rtlCol="0" anchor="b">
            <a:normAutofit/>
          </a:bodyPr>
          <a:lstStyle/>
          <a:p>
            <a:pPr>
              <a:lnSpc>
                <a:spcPct val="90000"/>
              </a:lnSpc>
            </a:pPr>
            <a:r>
              <a:rPr lang="en-US" sz="2400" dirty="0">
                <a:solidFill>
                  <a:srgbClr val="FFFFFF"/>
                </a:solidFill>
              </a:rPr>
              <a:t>It is generally considered today that John Bowlby's research transformed  childcare, early education and social policy by highlighting the emotional impact of separation, the importance of sensitive and nurturing caregiving and the need for </a:t>
            </a:r>
            <a:r>
              <a:rPr lang="en-US" sz="2400" dirty="0" err="1">
                <a:solidFill>
                  <a:srgbClr val="FFFFFF"/>
                </a:solidFill>
              </a:rPr>
              <a:t>consistant</a:t>
            </a:r>
            <a:r>
              <a:rPr lang="en-US" sz="2400" dirty="0">
                <a:solidFill>
                  <a:srgbClr val="FFFFFF"/>
                </a:solidFill>
              </a:rPr>
              <a:t> stable relationships in early years settings.(Pound L, 2016, p.44)     </a:t>
            </a:r>
          </a:p>
        </p:txBody>
      </p:sp>
      <p:sp>
        <p:nvSpPr>
          <p:cNvPr id="60" name="Isosceles Triangle 59">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395149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142597C-9031-787C-6406-65F0A354BEB8}"/>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lnSpc>
                <a:spcPct val="90000"/>
              </a:lnSpc>
            </a:pPr>
            <a:r>
              <a:rPr lang="en-US" sz="3400"/>
              <a:t>ThePhoto by PhotoAuthor is licensed under CCYYSA.</a:t>
            </a:r>
          </a:p>
        </p:txBody>
      </p:sp>
      <p:pic>
        <p:nvPicPr>
          <p:cNvPr id="3" name="Picture 2">
            <a:extLst>
              <a:ext uri="{FF2B5EF4-FFF2-40B4-BE49-F238E27FC236}">
                <a16:creationId xmlns:a16="http://schemas.microsoft.com/office/drawing/2014/main" id="{C04BF6B9-B9D0-6A4E-F1F3-F218B88DFC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962665" y="609600"/>
            <a:ext cx="2930526" cy="3642357"/>
          </a:xfrm>
          <a:prstGeom prst="rect">
            <a:avLst/>
          </a:prstGeom>
        </p:spPr>
      </p:pic>
      <p:pic>
        <p:nvPicPr>
          <p:cNvPr id="6" name="Picture 5" descr="A book cover with text&#10;&#10;AI-generated content may be incorrect.">
            <a:extLst>
              <a:ext uri="{FF2B5EF4-FFF2-40B4-BE49-F238E27FC236}">
                <a16:creationId xmlns:a16="http://schemas.microsoft.com/office/drawing/2014/main" id="{8E67FFD8-9FC5-EAF6-6E93-8EAA1034D64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74812" y="609600"/>
            <a:ext cx="2221837" cy="3642357"/>
          </a:xfrm>
          <a:prstGeom prst="rect">
            <a:avLst/>
          </a:prstGeom>
        </p:spPr>
      </p:pic>
      <p:sp>
        <p:nvSpPr>
          <p:cNvPr id="7" name="TextBox 6">
            <a:extLst>
              <a:ext uri="{FF2B5EF4-FFF2-40B4-BE49-F238E27FC236}">
                <a16:creationId xmlns:a16="http://schemas.microsoft.com/office/drawing/2014/main" id="{63B39875-95C0-81A4-5AF3-DF64D458985A}"/>
              </a:ext>
            </a:extLst>
          </p:cNvPr>
          <p:cNvSpPr txBox="1"/>
          <p:nvPr/>
        </p:nvSpPr>
        <p:spPr>
          <a:xfrm>
            <a:off x="5594727" y="7471475"/>
            <a:ext cx="3714750" cy="524144"/>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175196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D85FE-5DC1-FFAA-E716-9381F2D2B845}"/>
              </a:ext>
            </a:extLst>
          </p:cNvPr>
          <p:cNvSpPr>
            <a:spLocks noGrp="1"/>
          </p:cNvSpPr>
          <p:nvPr>
            <p:ph type="title"/>
          </p:nvPr>
        </p:nvSpPr>
        <p:spPr/>
        <p:txBody>
          <a:bodyPr>
            <a:normAutofit fontScale="90000"/>
          </a:bodyPr>
          <a:lstStyle/>
          <a:p>
            <a:r>
              <a:rPr lang="en-US" dirty="0"/>
              <a:t>What is exceptional care giving ?</a:t>
            </a:r>
            <a:br>
              <a:rPr lang="en-US" dirty="0"/>
            </a:br>
            <a:r>
              <a:rPr lang="en-US" sz="1400" dirty="0"/>
              <a:t>Exceptional care in early years means providing a highly responsive, inclusive and individualized environment where practitioners build strong relationships, observe deeply and differentiate teaching to meet each child's individual unique needs. Fostering their cognitive social  and emotional growth through stimulating play, rich language and strong family partnerships. (</a:t>
            </a:r>
            <a:r>
              <a:rPr lang="en-US" sz="1400" dirty="0" err="1"/>
              <a:t>Glentworth</a:t>
            </a:r>
            <a:r>
              <a:rPr lang="en-US" sz="1400" dirty="0"/>
              <a:t> A,  2024, p.273)</a:t>
            </a:r>
            <a:br>
              <a:rPr lang="en-US" sz="1400" dirty="0"/>
            </a:br>
            <a:endParaRPr lang="en-US" sz="1400" dirty="0"/>
          </a:p>
        </p:txBody>
      </p:sp>
      <p:pic>
        <p:nvPicPr>
          <p:cNvPr id="3" name="Picture 2">
            <a:extLst>
              <a:ext uri="{FF2B5EF4-FFF2-40B4-BE49-F238E27FC236}">
                <a16:creationId xmlns:a16="http://schemas.microsoft.com/office/drawing/2014/main" id="{E21DC1F0-4DB6-84AD-3E9B-64FF67639D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31176" y="2024901"/>
            <a:ext cx="3901440" cy="3797808"/>
          </a:xfrm>
          <a:prstGeom prst="rect">
            <a:avLst/>
          </a:prstGeom>
        </p:spPr>
      </p:pic>
      <p:sp>
        <p:nvSpPr>
          <p:cNvPr id="4" name="TextBox 3">
            <a:extLst>
              <a:ext uri="{FF2B5EF4-FFF2-40B4-BE49-F238E27FC236}">
                <a16:creationId xmlns:a16="http://schemas.microsoft.com/office/drawing/2014/main" id="{283785E7-D4D2-47C3-E96F-E10B1FAC29AF}"/>
              </a:ext>
            </a:extLst>
          </p:cNvPr>
          <p:cNvSpPr txBox="1"/>
          <p:nvPr/>
        </p:nvSpPr>
        <p:spPr>
          <a:xfrm>
            <a:off x="2630859" y="6079753"/>
            <a:ext cx="3902075" cy="337292"/>
          </a:xfrm>
          <a:prstGeom prst="rect">
            <a:avLst/>
          </a:prstGeom>
        </p:spPr>
        <p:txBody>
          <a:bodyPr lIns="91440" tIns="45720" rIns="91440" bIns="45720" anchor="t">
            <a:normAutofit fontScale="55000" lnSpcReduction="20000"/>
          </a:bodyPr>
          <a:lstStyle/>
          <a:p>
            <a:r>
              <a:rPr lang="en-US" dirty="0" err="1"/>
              <a:t>ThePhoto</a:t>
            </a:r>
            <a:r>
              <a:rPr lang="en-US" dirty="0"/>
              <a:t> by </a:t>
            </a:r>
            <a:r>
              <a:rPr lang="en-US" dirty="0" err="1"/>
              <a:t>PhotoAuthor</a:t>
            </a:r>
            <a:r>
              <a:rPr lang="en-US" dirty="0"/>
              <a:t> is licensed under CCYYSA. Accessed January 10th 2026</a:t>
            </a:r>
          </a:p>
        </p:txBody>
      </p:sp>
    </p:spTree>
    <p:extLst>
      <p:ext uri="{BB962C8B-B14F-4D97-AF65-F5344CB8AC3E}">
        <p14:creationId xmlns:p14="http://schemas.microsoft.com/office/powerpoint/2010/main" val="646302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5E7C6FB2-8D54-49F6-AD99-A87D2F9F38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0" name="Freeform 14">
              <a:extLst>
                <a:ext uri="{FF2B5EF4-FFF2-40B4-BE49-F238E27FC236}">
                  <a16:creationId xmlns:a16="http://schemas.microsoft.com/office/drawing/2014/main" id="{5B78F7DD-4E31-4D90-A237-C5FA3FF01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1" name="Straight Connector 70">
              <a:extLst>
                <a:ext uri="{FF2B5EF4-FFF2-40B4-BE49-F238E27FC236}">
                  <a16:creationId xmlns:a16="http://schemas.microsoft.com/office/drawing/2014/main" id="{4A3D78EB-B8AB-4890-ACB5-626E6E7BE1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2" name="Straight Connector 71">
              <a:extLst>
                <a:ext uri="{FF2B5EF4-FFF2-40B4-BE49-F238E27FC236}">
                  <a16:creationId xmlns:a16="http://schemas.microsoft.com/office/drawing/2014/main" id="{DA4F4A4B-F440-4349-B8D1-38D3783817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3" name="Rectangle 23">
              <a:extLst>
                <a:ext uri="{FF2B5EF4-FFF2-40B4-BE49-F238E27FC236}">
                  <a16:creationId xmlns:a16="http://schemas.microsoft.com/office/drawing/2014/main" id="{7E064F14-13AA-4DD6-BDD4-8BF234A00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25">
              <a:extLst>
                <a:ext uri="{FF2B5EF4-FFF2-40B4-BE49-F238E27FC236}">
                  <a16:creationId xmlns:a16="http://schemas.microsoft.com/office/drawing/2014/main" id="{3D1524CF-30E5-4311-8FBF-6345A3E94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Isosceles Triangle 74">
              <a:extLst>
                <a:ext uri="{FF2B5EF4-FFF2-40B4-BE49-F238E27FC236}">
                  <a16:creationId xmlns:a16="http://schemas.microsoft.com/office/drawing/2014/main" id="{B3165A77-5FB0-4E9A-853A-D3349DD75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7">
              <a:extLst>
                <a:ext uri="{FF2B5EF4-FFF2-40B4-BE49-F238E27FC236}">
                  <a16:creationId xmlns:a16="http://schemas.microsoft.com/office/drawing/2014/main" id="{538B3FC4-8BCC-417E-BAC3-6E67F3BC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8">
              <a:extLst>
                <a:ext uri="{FF2B5EF4-FFF2-40B4-BE49-F238E27FC236}">
                  <a16:creationId xmlns:a16="http://schemas.microsoft.com/office/drawing/2014/main" id="{843B7FC9-43EB-439E-ACC6-EF2819C58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9">
              <a:extLst>
                <a:ext uri="{FF2B5EF4-FFF2-40B4-BE49-F238E27FC236}">
                  <a16:creationId xmlns:a16="http://schemas.microsoft.com/office/drawing/2014/main" id="{4D6E9D09-8AAF-4A1E-B186-878965EB6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78">
              <a:extLst>
                <a:ext uri="{FF2B5EF4-FFF2-40B4-BE49-F238E27FC236}">
                  <a16:creationId xmlns:a16="http://schemas.microsoft.com/office/drawing/2014/main" id="{5F2191CB-1129-4C0F-BCBE-ADCFF12A6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4DC8FDE-A766-42A7-51E6-D03AEC0B6007}"/>
              </a:ext>
            </a:extLst>
          </p:cNvPr>
          <p:cNvSpPr>
            <a:spLocks noGrp="1"/>
          </p:cNvSpPr>
          <p:nvPr>
            <p:ph type="title"/>
          </p:nvPr>
        </p:nvSpPr>
        <p:spPr>
          <a:xfrm>
            <a:off x="985968" y="4473226"/>
            <a:ext cx="8288035" cy="1096650"/>
          </a:xfrm>
        </p:spPr>
        <p:txBody>
          <a:bodyPr vert="horz" lIns="91440" tIns="45720" rIns="91440" bIns="45720" rtlCol="0" anchor="b">
            <a:normAutofit/>
          </a:bodyPr>
          <a:lstStyle/>
          <a:p>
            <a:pPr>
              <a:lnSpc>
                <a:spcPct val="90000"/>
              </a:lnSpc>
            </a:pPr>
            <a:r>
              <a:rPr lang="en-US" sz="3400"/>
              <a:t>ThePhoto by PhotoAuthor is licensed under CCYYSA.</a:t>
            </a:r>
          </a:p>
        </p:txBody>
      </p:sp>
      <p:pic>
        <p:nvPicPr>
          <p:cNvPr id="18" name="Picture 17" descr="Free Images : game, play, city, child, painting, public space, art ...">
            <a:extLst>
              <a:ext uri="{FF2B5EF4-FFF2-40B4-BE49-F238E27FC236}">
                <a16:creationId xmlns:a16="http://schemas.microsoft.com/office/drawing/2014/main" id="{9E326279-5EAF-7DBB-CEF1-44B71505DE59}"/>
              </a:ext>
            </a:extLst>
          </p:cNvPr>
          <p:cNvPicPr>
            <a:picLocks noChangeAspect="1"/>
          </p:cNvPicPr>
          <p:nvPr/>
        </p:nvPicPr>
        <p:blipFill>
          <a:blip r:embed="rId2"/>
          <a:srcRect l="28972" r="23354" b="4"/>
          <a:stretch>
            <a:fillRect/>
          </a:stretch>
        </p:blipFill>
        <p:spPr>
          <a:xfrm>
            <a:off x="985969" y="609600"/>
            <a:ext cx="2606040" cy="3635025"/>
          </a:xfrm>
          <a:prstGeom prst="rect">
            <a:avLst/>
          </a:prstGeom>
        </p:spPr>
      </p:pic>
      <p:pic>
        <p:nvPicPr>
          <p:cNvPr id="3" name="Picture 2" descr="A group of children playing with legos&#10;&#10;AI-generated content may be incorrect.">
            <a:extLst>
              <a:ext uri="{FF2B5EF4-FFF2-40B4-BE49-F238E27FC236}">
                <a16:creationId xmlns:a16="http://schemas.microsoft.com/office/drawing/2014/main" id="{ADE2C0E0-B03D-6253-F722-506230C28161}"/>
              </a:ext>
            </a:extLst>
          </p:cNvPr>
          <p:cNvPicPr>
            <a:picLocks noChangeAspect="1"/>
          </p:cNvPicPr>
          <p:nvPr/>
        </p:nvPicPr>
        <p:blipFill>
          <a:blip r:embed="rId3">
            <a:extLst>
              <a:ext uri="{837473B0-CC2E-450A-ABE3-18F120FF3D39}">
                <a1611:picAttrSrcUrl xmlns:a1611="http://schemas.microsoft.com/office/drawing/2016/11/main" r:id="rId4"/>
              </a:ext>
            </a:extLst>
          </a:blip>
          <a:srcRect l="25474" r="34200" b="2"/>
          <a:stretch>
            <a:fillRect/>
          </a:stretch>
        </p:blipFill>
        <p:spPr>
          <a:xfrm>
            <a:off x="3833320" y="608009"/>
            <a:ext cx="2606040" cy="3635025"/>
          </a:xfrm>
          <a:prstGeom prst="rect">
            <a:avLst/>
          </a:prstGeom>
        </p:spPr>
      </p:pic>
      <p:pic>
        <p:nvPicPr>
          <p:cNvPr id="7" name="Picture 6" descr="Free picture: children, play, together, outdoor">
            <a:extLst>
              <a:ext uri="{FF2B5EF4-FFF2-40B4-BE49-F238E27FC236}">
                <a16:creationId xmlns:a16="http://schemas.microsoft.com/office/drawing/2014/main" id="{7D5AC416-2600-6F5D-9545-F89E9B5E9A7D}"/>
              </a:ext>
            </a:extLst>
          </p:cNvPr>
          <p:cNvPicPr>
            <a:picLocks noChangeAspect="1"/>
          </p:cNvPicPr>
          <p:nvPr/>
        </p:nvPicPr>
        <p:blipFill>
          <a:blip r:embed="rId5"/>
          <a:srcRect l="36208" r="10024" b="2"/>
          <a:stretch>
            <a:fillRect/>
          </a:stretch>
        </p:blipFill>
        <p:spPr>
          <a:xfrm>
            <a:off x="6667962" y="608009"/>
            <a:ext cx="2606040" cy="3635025"/>
          </a:xfrm>
          <a:prstGeom prst="rect">
            <a:avLst/>
          </a:prstGeom>
        </p:spPr>
      </p:pic>
    </p:spTree>
    <p:extLst>
      <p:ext uri="{BB962C8B-B14F-4D97-AF65-F5344CB8AC3E}">
        <p14:creationId xmlns:p14="http://schemas.microsoft.com/office/powerpoint/2010/main" val="1832816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57"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58" name="Straight Connector 57">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Isosceles Triangle 65">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6F1CAC8-6728-0C69-7CD5-D8795824FF60}"/>
              </a:ext>
            </a:extLst>
          </p:cNvPr>
          <p:cNvSpPr>
            <a:spLocks noGrp="1"/>
          </p:cNvSpPr>
          <p:nvPr>
            <p:ph type="title"/>
          </p:nvPr>
        </p:nvSpPr>
        <p:spPr>
          <a:xfrm>
            <a:off x="890423" y="655627"/>
            <a:ext cx="4410720" cy="3256664"/>
          </a:xfrm>
        </p:spPr>
        <p:txBody>
          <a:bodyPr vert="horz" lIns="91440" tIns="45720" rIns="91440" bIns="45720" rtlCol="0" anchor="b">
            <a:normAutofit/>
          </a:bodyPr>
          <a:lstStyle/>
          <a:p>
            <a:pPr>
              <a:lnSpc>
                <a:spcPct val="90000"/>
              </a:lnSpc>
            </a:pPr>
            <a:r>
              <a:rPr lang="en-US" sz="1400" dirty="0"/>
              <a:t>Emmi Picklers philosophy emphasizes uninterrupted play, with free movement and secure attachments through caregiving that is attentive during daily routines such as feeding and changing. One cannot ignore the fact that this enables each individual child to develop their motor skills  and to explore their environment naturally, without adults rushing and forcing their development. As a final point this makes care giving  moments opportunities for connection whilst also allowing children to master milestones at their own pace. </a:t>
            </a:r>
            <a:br>
              <a:rPr lang="en-US" sz="1400" dirty="0"/>
            </a:br>
            <a:r>
              <a:rPr lang="en-US" sz="1400" dirty="0"/>
              <a:t>( Pickler Uk association)</a:t>
            </a:r>
            <a:br>
              <a:rPr lang="en-US" sz="1400" dirty="0"/>
            </a:br>
            <a:br>
              <a:rPr lang="en-US" sz="1400" dirty="0"/>
            </a:br>
            <a:endParaRPr lang="en-US" sz="1400"/>
          </a:p>
        </p:txBody>
      </p:sp>
      <p:pic>
        <p:nvPicPr>
          <p:cNvPr id="15" name="Picture 14" descr="Bezplatný obrázek: kluk, holka, play, plasty, hračky">
            <a:extLst>
              <a:ext uri="{FF2B5EF4-FFF2-40B4-BE49-F238E27FC236}">
                <a16:creationId xmlns:a16="http://schemas.microsoft.com/office/drawing/2014/main" id="{76D41D10-64EA-8E4F-EE25-5A5096CDE5EF}"/>
              </a:ext>
            </a:extLst>
          </p:cNvPr>
          <p:cNvPicPr>
            <a:picLocks noChangeAspect="1"/>
          </p:cNvPicPr>
          <p:nvPr/>
        </p:nvPicPr>
        <p:blipFill>
          <a:blip r:embed="rId2"/>
          <a:stretch>
            <a:fillRect/>
          </a:stretch>
        </p:blipFill>
        <p:spPr>
          <a:xfrm>
            <a:off x="5914275" y="835016"/>
            <a:ext cx="2990281" cy="1987658"/>
          </a:xfrm>
          <a:prstGeom prst="rect">
            <a:avLst/>
          </a:prstGeom>
        </p:spPr>
      </p:pic>
      <p:pic>
        <p:nvPicPr>
          <p:cNvPr id="12" name="Picture 11" descr="A baby eating with a spoon&#10;&#10;AI-generated content may be incorrect.">
            <a:extLst>
              <a:ext uri="{FF2B5EF4-FFF2-40B4-BE49-F238E27FC236}">
                <a16:creationId xmlns:a16="http://schemas.microsoft.com/office/drawing/2014/main" id="{FA9E42E2-AF5F-8E25-4C8E-88BCF7945F5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27302" y="3289518"/>
            <a:ext cx="3765692" cy="2513599"/>
          </a:xfrm>
          <a:prstGeom prst="rect">
            <a:avLst/>
          </a:prstGeom>
        </p:spPr>
      </p:pic>
      <p:sp>
        <p:nvSpPr>
          <p:cNvPr id="13" name="TextBox 12">
            <a:extLst>
              <a:ext uri="{FF2B5EF4-FFF2-40B4-BE49-F238E27FC236}">
                <a16:creationId xmlns:a16="http://schemas.microsoft.com/office/drawing/2014/main" id="{84101532-2A4A-518E-4F75-DFF16DD3C66F}"/>
              </a:ext>
            </a:extLst>
          </p:cNvPr>
          <p:cNvSpPr txBox="1"/>
          <p:nvPr/>
        </p:nvSpPr>
        <p:spPr>
          <a:xfrm>
            <a:off x="-609600" y="7166697"/>
            <a:ext cx="6096000" cy="317500"/>
          </a:xfrm>
          <a:prstGeom prst="rect">
            <a:avLst/>
          </a:prstGeom>
        </p:spPr>
        <p:txBody>
          <a:bodyPr>
            <a:normAutofit/>
          </a:bodyPr>
          <a:lstStyle/>
          <a:p>
            <a:pPr>
              <a:lnSpc>
                <a:spcPct val="90000"/>
              </a:lnSpc>
              <a:spcAft>
                <a:spcPts val="600"/>
              </a:spcAft>
            </a:pPr>
            <a:r>
              <a:rPr lang="en-US" sz="1600"/>
              <a:t>ThePhoto by PhotoAuthor is licensed under CCYYSA.</a:t>
            </a:r>
          </a:p>
        </p:txBody>
      </p:sp>
    </p:spTree>
    <p:extLst>
      <p:ext uri="{BB962C8B-B14F-4D97-AF65-F5344CB8AC3E}">
        <p14:creationId xmlns:p14="http://schemas.microsoft.com/office/powerpoint/2010/main" val="2759748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D145-C220-CBEF-A883-1230A4FE989C}"/>
              </a:ext>
            </a:extLst>
          </p:cNvPr>
          <p:cNvSpPr>
            <a:spLocks noGrp="1"/>
          </p:cNvSpPr>
          <p:nvPr>
            <p:ph type="title"/>
          </p:nvPr>
        </p:nvSpPr>
        <p:spPr>
          <a:xfrm>
            <a:off x="677334" y="609600"/>
            <a:ext cx="8596668" cy="4982358"/>
          </a:xfrm>
        </p:spPr>
        <p:txBody>
          <a:bodyPr>
            <a:normAutofit fontScale="90000"/>
          </a:bodyPr>
          <a:lstStyle/>
          <a:p>
            <a:br>
              <a:rPr lang="en-GB" sz="2800" b="1" u="sng" dirty="0">
                <a:solidFill>
                  <a:srgbClr val="FF0000"/>
                </a:solidFill>
              </a:rPr>
            </a:br>
            <a:r>
              <a:rPr lang="en-GB" sz="2800" b="1" u="sng" dirty="0">
                <a:solidFill>
                  <a:srgbClr val="FF0000"/>
                </a:solidFill>
              </a:rPr>
              <a:t>What is the role of an early years practitioner</a:t>
            </a:r>
            <a:r>
              <a:rPr lang="en-GB" sz="2800" dirty="0"/>
              <a:t>?</a:t>
            </a:r>
            <a:br>
              <a:rPr lang="en-GB" sz="2800" dirty="0"/>
            </a:br>
            <a:br>
              <a:rPr lang="en-GB" sz="2800" dirty="0"/>
            </a:br>
            <a:r>
              <a:rPr lang="en-GB" sz="2800" dirty="0"/>
              <a:t>The role of an early year's practitioner plays a crucial role in providing a safe, nurturing learning environment. Their primary role is to  ensure children's wellbeing whilst also promoting differentiated high quality learning experiences from the ages of 0-5.</a:t>
            </a:r>
            <a:br>
              <a:rPr lang="en-GB" sz="2800" dirty="0"/>
            </a:br>
            <a:r>
              <a:rPr lang="en-GB" sz="2800" dirty="0"/>
              <a:t>(GOV.UK)</a:t>
            </a:r>
            <a:br>
              <a:rPr lang="en-GB" sz="2800" dirty="0"/>
            </a:br>
            <a:r>
              <a:rPr lang="en-GB" sz="2800" dirty="0">
                <a:solidFill>
                  <a:srgbClr val="FF0000"/>
                </a:solidFill>
              </a:rPr>
              <a:t>My-Progression</a:t>
            </a:r>
            <a:br>
              <a:rPr lang="en-GB" sz="2800" dirty="0">
                <a:solidFill>
                  <a:srgbClr val="FF0000"/>
                </a:solidFill>
              </a:rPr>
            </a:br>
            <a:r>
              <a:rPr lang="en-GB" sz="2800" dirty="0">
                <a:solidFill>
                  <a:srgbClr val="FF0000"/>
                </a:solidFill>
              </a:rPr>
              <a:t>YouTube 30 August 2023</a:t>
            </a:r>
            <a:br>
              <a:rPr lang="en-GB" sz="2800" dirty="0">
                <a:solidFill>
                  <a:srgbClr val="FF0000"/>
                </a:solidFill>
              </a:rPr>
            </a:br>
            <a:r>
              <a:rPr lang="en-GB" sz="2800" dirty="0">
                <a:solidFill>
                  <a:srgbClr val="FF0000"/>
                </a:solidFill>
              </a:rPr>
              <a:t>Accessed 12th January 2026</a:t>
            </a:r>
          </a:p>
        </p:txBody>
      </p:sp>
    </p:spTree>
    <p:extLst>
      <p:ext uri="{BB962C8B-B14F-4D97-AF65-F5344CB8AC3E}">
        <p14:creationId xmlns:p14="http://schemas.microsoft.com/office/powerpoint/2010/main" val="939561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02C2D-B134-9725-6768-8792CD47EBE6}"/>
              </a:ext>
            </a:extLst>
          </p:cNvPr>
          <p:cNvSpPr>
            <a:spLocks noGrp="1"/>
          </p:cNvSpPr>
          <p:nvPr>
            <p:ph type="title"/>
          </p:nvPr>
        </p:nvSpPr>
        <p:spPr>
          <a:xfrm>
            <a:off x="677334" y="461159"/>
            <a:ext cx="8596668" cy="4507344"/>
          </a:xfrm>
        </p:spPr>
        <p:txBody>
          <a:bodyPr>
            <a:normAutofit fontScale="90000"/>
          </a:bodyPr>
          <a:lstStyle/>
          <a:p>
            <a:r>
              <a:rPr lang="en-GB" sz="2800" b="1" u="sng" dirty="0">
                <a:solidFill>
                  <a:srgbClr val="FF0000"/>
                </a:solidFill>
              </a:rPr>
              <a:t>What are the challenges within early years settings?</a:t>
            </a:r>
            <a:br>
              <a:rPr lang="en-GB" sz="2800" b="1" u="sng" dirty="0">
                <a:solidFill>
                  <a:srgbClr val="FF0000"/>
                </a:solidFill>
              </a:rPr>
            </a:br>
            <a:br>
              <a:rPr lang="en-GB" sz="2800" b="1" u="sng" dirty="0"/>
            </a:br>
            <a:r>
              <a:rPr lang="en-GB" sz="1800" dirty="0"/>
              <a:t>In 2026, early years settings face a combination of systemic financial pressures, Evolving developmental needs amongst children and workforce shortages. These challenges are often interconnected, funding gaps lead to staffing issues, and the absence of valuable resources and training Which in turn impact the quality of care  in education. </a:t>
            </a:r>
            <a:br>
              <a:rPr lang="en-GB" sz="1800" dirty="0"/>
            </a:br>
            <a:r>
              <a:rPr lang="en-GB" sz="1800" dirty="0"/>
              <a:t>(GOV.UK)</a:t>
            </a:r>
            <a:br>
              <a:rPr lang="en-GB" sz="1800" dirty="0"/>
            </a:br>
            <a:r>
              <a:rPr lang="en-GB" sz="1800" dirty="0"/>
              <a:t>Stress within families is also a factor with family dynamics changing, time constraints with working parents and lack of support. It is important that the practitioner take these factors into consideration and discuss with the parent or carers as to what help is available from  charities, outside agencies and help within the community. </a:t>
            </a:r>
            <a:br>
              <a:rPr lang="en-GB" sz="1800" dirty="0"/>
            </a:br>
            <a:br>
              <a:rPr lang="en-US" dirty="0"/>
            </a:br>
            <a:r>
              <a:rPr lang="en-GB" sz="1800" i="1" dirty="0">
                <a:solidFill>
                  <a:srgbClr val="FF0000"/>
                </a:solidFill>
              </a:rPr>
              <a:t>https://www.gov.wales</a:t>
            </a:r>
            <a:br>
              <a:rPr lang="en-GB" sz="1800" i="1" dirty="0"/>
            </a:br>
            <a:br>
              <a:rPr lang="en-GB" sz="1800" dirty="0"/>
            </a:br>
            <a:r>
              <a:rPr lang="en-GB" sz="1800" dirty="0"/>
              <a:t>  </a:t>
            </a:r>
          </a:p>
        </p:txBody>
      </p:sp>
    </p:spTree>
    <p:extLst>
      <p:ext uri="{BB962C8B-B14F-4D97-AF65-F5344CB8AC3E}">
        <p14:creationId xmlns:p14="http://schemas.microsoft.com/office/powerpoint/2010/main" val="63007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7E479-009C-28C9-F6A9-9917E691B18C}"/>
              </a:ext>
            </a:extLst>
          </p:cNvPr>
          <p:cNvSpPr>
            <a:spLocks noGrp="1"/>
          </p:cNvSpPr>
          <p:nvPr>
            <p:ph type="title"/>
          </p:nvPr>
        </p:nvSpPr>
        <p:spPr>
          <a:xfrm>
            <a:off x="677334" y="114795"/>
            <a:ext cx="8596668" cy="5041734"/>
          </a:xfrm>
        </p:spPr>
        <p:txBody>
          <a:bodyPr>
            <a:normAutofit/>
          </a:bodyPr>
          <a:lstStyle/>
          <a:p>
            <a:br>
              <a:rPr lang="en-GB" sz="1800" dirty="0"/>
            </a:br>
            <a:r>
              <a:rPr lang="en-GB" sz="2800" b="1" u="sng" dirty="0">
                <a:solidFill>
                  <a:srgbClr val="FF0000"/>
                </a:solidFill>
              </a:rPr>
              <a:t>Early years activities</a:t>
            </a:r>
            <a:br>
              <a:rPr lang="en-GB" sz="2800" b="1" u="sng" dirty="0"/>
            </a:br>
            <a:br>
              <a:rPr lang="en-GB" sz="1800" dirty="0"/>
            </a:br>
            <a:r>
              <a:rPr lang="en-GB" sz="1800" dirty="0"/>
              <a:t>Activities for nursery settings focus on developmental milestones through structures and open- ended play. The EYFS framework cover areas such as physical development, social and emotional growth and communication.</a:t>
            </a:r>
            <a:br>
              <a:rPr lang="en-GB" sz="1800" dirty="0"/>
            </a:br>
            <a:r>
              <a:rPr lang="en-GB" sz="1800" dirty="0"/>
              <a:t>Sensory exploration builds nerve connections in the brain and develops fine motor skills.</a:t>
            </a:r>
            <a:br>
              <a:rPr lang="en-GB" sz="1800" dirty="0"/>
            </a:br>
            <a:r>
              <a:rPr lang="en-GB" sz="1800" dirty="0"/>
              <a:t>Physical activities focus on gross motor skills (large movements  and fine motor skills. (small movements.)</a:t>
            </a:r>
            <a:br>
              <a:rPr lang="en-GB" sz="1800" dirty="0"/>
            </a:br>
            <a:r>
              <a:rPr lang="en-GB" sz="1800" i="1" dirty="0" err="1">
                <a:solidFill>
                  <a:srgbClr val="FF0000"/>
                </a:solidFill>
              </a:rPr>
              <a:t>Y</a:t>
            </a:r>
            <a:r>
              <a:rPr lang="en-GB" sz="1800" i="1" u="sng" dirty="0" err="1">
                <a:solidFill>
                  <a:srgbClr val="FF0000"/>
                </a:solidFill>
              </a:rPr>
              <a:t>outube</a:t>
            </a:r>
            <a:r>
              <a:rPr lang="en-GB" sz="1800" i="1" u="sng" dirty="0">
                <a:solidFill>
                  <a:srgbClr val="FF0000"/>
                </a:solidFill>
              </a:rPr>
              <a:t> the singing walrus</a:t>
            </a:r>
            <a:br>
              <a:rPr lang="en-GB" sz="1800" i="1" u="sng" dirty="0">
                <a:solidFill>
                  <a:srgbClr val="FF0000"/>
                </a:solidFill>
              </a:rPr>
            </a:br>
            <a:r>
              <a:rPr lang="en-GB" sz="1800" i="1" u="sng" dirty="0" err="1">
                <a:solidFill>
                  <a:srgbClr val="FF0000"/>
                </a:solidFill>
              </a:rPr>
              <a:t>youtube</a:t>
            </a:r>
            <a:r>
              <a:rPr lang="en-GB" sz="1800" i="1" u="sng" dirty="0">
                <a:solidFill>
                  <a:srgbClr val="FF0000"/>
                </a:solidFill>
              </a:rPr>
              <a:t> monkey yoga</a:t>
            </a:r>
            <a:br>
              <a:rPr lang="en-US" dirty="0"/>
            </a:br>
            <a:r>
              <a:rPr lang="en-GB" sz="1800" i="1" u="sng" dirty="0" err="1">
                <a:solidFill>
                  <a:srgbClr val="FF0000"/>
                </a:solidFill>
              </a:rPr>
              <a:t>youtubecocomrlonnursery</a:t>
            </a:r>
            <a:r>
              <a:rPr lang="en-GB" sz="1800" i="1" u="sng" dirty="0">
                <a:solidFill>
                  <a:srgbClr val="FF0000"/>
                </a:solidFill>
              </a:rPr>
              <a:t> rhymes</a:t>
            </a:r>
            <a:endParaRPr lang="en-GB" sz="1800" i="1" u="sng" dirty="0"/>
          </a:p>
        </p:txBody>
      </p:sp>
    </p:spTree>
    <p:extLst>
      <p:ext uri="{BB962C8B-B14F-4D97-AF65-F5344CB8AC3E}">
        <p14:creationId xmlns:p14="http://schemas.microsoft.com/office/powerpoint/2010/main" val="3262338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24E28-8DD4-9440-33FF-569837955C0F}"/>
              </a:ext>
            </a:extLst>
          </p:cNvPr>
          <p:cNvSpPr>
            <a:spLocks noGrp="1"/>
          </p:cNvSpPr>
          <p:nvPr>
            <p:ph type="title"/>
          </p:nvPr>
        </p:nvSpPr>
        <p:spPr/>
        <p:txBody>
          <a:bodyPr/>
          <a:lstStyle/>
          <a:p>
            <a:r>
              <a:rPr lang="en-GB" u="sng" dirty="0">
                <a:solidFill>
                  <a:srgbClr val="FF0000"/>
                </a:solidFill>
              </a:rPr>
              <a:t>Activities for Early years</a:t>
            </a:r>
          </a:p>
        </p:txBody>
      </p:sp>
      <p:pic>
        <p:nvPicPr>
          <p:cNvPr id="3" name="Picture 2" descr="A child standing on a rug with paint on it&#10;&#10;AI-generated content may be incorrect.">
            <a:extLst>
              <a:ext uri="{FF2B5EF4-FFF2-40B4-BE49-F238E27FC236}">
                <a16:creationId xmlns:a16="http://schemas.microsoft.com/office/drawing/2014/main" id="{56337901-3E6D-FF42-B5A9-DAFFFC78715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86713" y="342900"/>
            <a:ext cx="3591666" cy="6172200"/>
          </a:xfrm>
          <a:prstGeom prst="rect">
            <a:avLst/>
          </a:prstGeom>
        </p:spPr>
      </p:pic>
      <p:pic>
        <p:nvPicPr>
          <p:cNvPr id="6" name="Picture 5" descr="A close up of hands on a paper&#10;&#10;AI-generated content may be incorrect.">
            <a:extLst>
              <a:ext uri="{FF2B5EF4-FFF2-40B4-BE49-F238E27FC236}">
                <a16:creationId xmlns:a16="http://schemas.microsoft.com/office/drawing/2014/main" id="{3E292D4B-7EC3-8B4F-AAC1-C0538836FAD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50026" y="1267493"/>
            <a:ext cx="3433948" cy="3749040"/>
          </a:xfrm>
          <a:prstGeom prst="rect">
            <a:avLst/>
          </a:prstGeom>
        </p:spPr>
      </p:pic>
      <p:pic>
        <p:nvPicPr>
          <p:cNvPr id="9" name="Picture 8">
            <a:extLst>
              <a:ext uri="{FF2B5EF4-FFF2-40B4-BE49-F238E27FC236}">
                <a16:creationId xmlns:a16="http://schemas.microsoft.com/office/drawing/2014/main" id="{5BD5A455-3A31-87C6-2A32-EDDA9307957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770054" y="5019898"/>
            <a:ext cx="2275840" cy="1706880"/>
          </a:xfrm>
          <a:prstGeom prst="rect">
            <a:avLst/>
          </a:prstGeom>
        </p:spPr>
      </p:pic>
      <p:sp>
        <p:nvSpPr>
          <p:cNvPr id="10" name="TextBox 9">
            <a:extLst>
              <a:ext uri="{FF2B5EF4-FFF2-40B4-BE49-F238E27FC236}">
                <a16:creationId xmlns:a16="http://schemas.microsoft.com/office/drawing/2014/main" id="{1134B34D-9A4B-ED1E-97B8-10A7251730A5}"/>
              </a:ext>
            </a:extLst>
          </p:cNvPr>
          <p:cNvSpPr txBox="1"/>
          <p:nvPr/>
        </p:nvSpPr>
        <p:spPr>
          <a:xfrm>
            <a:off x="4957763" y="4292971"/>
            <a:ext cx="2276475" cy="317500"/>
          </a:xfrm>
          <a:prstGeom prst="rect">
            <a:avLst/>
          </a:prstGeom>
        </p:spPr>
        <p:txBody>
          <a:bodyPr lIns="91440" tIns="45720" rIns="91440" bIns="45720" anchor="t">
            <a:normAutofit fontScale="40000" lnSpcReduction="20000"/>
          </a:bodyPr>
          <a:lstStyle/>
          <a:p>
            <a:r>
              <a:rPr lang="en-US" dirty="0" err="1"/>
              <a:t>ThePhoto</a:t>
            </a:r>
            <a:r>
              <a:rPr lang="en-US" dirty="0"/>
              <a:t> by </a:t>
            </a:r>
            <a:r>
              <a:rPr lang="en-US" dirty="0" err="1"/>
              <a:t>PhotoAuthor</a:t>
            </a:r>
            <a:r>
              <a:rPr lang="en-US" dirty="0"/>
              <a:t> is licensed under </a:t>
            </a:r>
            <a:r>
              <a:rPr lang="en-US" dirty="0" err="1"/>
              <a:t>CCYYSA.All</a:t>
            </a:r>
            <a:r>
              <a:rPr lang="en-US" dirty="0"/>
              <a:t> photos accessed 16th January 2026</a:t>
            </a:r>
          </a:p>
        </p:txBody>
      </p:sp>
      <p:pic>
        <p:nvPicPr>
          <p:cNvPr id="12" name="Picture 11" descr="A child playing with a plastic bin&#10;&#10;AI-generated content may be incorrect.">
            <a:extLst>
              <a:ext uri="{FF2B5EF4-FFF2-40B4-BE49-F238E27FC236}">
                <a16:creationId xmlns:a16="http://schemas.microsoft.com/office/drawing/2014/main" id="{56771A55-66E3-62C8-1061-EC0AD3FFCB8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081711" y="1271649"/>
            <a:ext cx="2157227" cy="2840182"/>
          </a:xfrm>
          <a:prstGeom prst="rect">
            <a:avLst/>
          </a:prstGeom>
        </p:spPr>
      </p:pic>
    </p:spTree>
    <p:extLst>
      <p:ext uri="{BB962C8B-B14F-4D97-AF65-F5344CB8AC3E}">
        <p14:creationId xmlns:p14="http://schemas.microsoft.com/office/powerpoint/2010/main" val="998079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E24F5-23E8-3282-118F-09AADFAA3F89}"/>
              </a:ext>
            </a:extLst>
          </p:cNvPr>
          <p:cNvSpPr>
            <a:spLocks noGrp="1"/>
          </p:cNvSpPr>
          <p:nvPr>
            <p:ph type="title"/>
          </p:nvPr>
        </p:nvSpPr>
        <p:spPr>
          <a:xfrm>
            <a:off x="707022" y="213756"/>
            <a:ext cx="8596668" cy="1320800"/>
          </a:xfrm>
        </p:spPr>
        <p:txBody>
          <a:bodyPr/>
          <a:lstStyle/>
          <a:p>
            <a:r>
              <a:rPr lang="en-GB" b="1" u="sng" dirty="0">
                <a:solidFill>
                  <a:srgbClr val="FF0000"/>
                </a:solidFill>
              </a:rPr>
              <a:t>Gross and fine motor skills</a:t>
            </a:r>
          </a:p>
        </p:txBody>
      </p:sp>
      <p:pic>
        <p:nvPicPr>
          <p:cNvPr id="3" name="Picture 2" descr="A group of kids playing in a pool&#10;&#10;AI-generated content may be incorrect.">
            <a:extLst>
              <a:ext uri="{FF2B5EF4-FFF2-40B4-BE49-F238E27FC236}">
                <a16:creationId xmlns:a16="http://schemas.microsoft.com/office/drawing/2014/main" id="{F197230E-65A8-A758-561C-043F8BAEADF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4473" y="1081829"/>
            <a:ext cx="3122222" cy="3209925"/>
          </a:xfrm>
          <a:prstGeom prst="rect">
            <a:avLst/>
          </a:prstGeom>
        </p:spPr>
      </p:pic>
      <p:sp>
        <p:nvSpPr>
          <p:cNvPr id="4" name="TextBox 3">
            <a:extLst>
              <a:ext uri="{FF2B5EF4-FFF2-40B4-BE49-F238E27FC236}">
                <a16:creationId xmlns:a16="http://schemas.microsoft.com/office/drawing/2014/main" id="{33930EEF-E232-F868-DFA6-952163B6C6B3}"/>
              </a:ext>
            </a:extLst>
          </p:cNvPr>
          <p:cNvSpPr txBox="1"/>
          <p:nvPr/>
        </p:nvSpPr>
        <p:spPr>
          <a:xfrm>
            <a:off x="764474" y="4380820"/>
            <a:ext cx="5715000" cy="317500"/>
          </a:xfrm>
          <a:prstGeom prst="rect">
            <a:avLst/>
          </a:prstGeom>
        </p:spPr>
        <p:txBody>
          <a:bodyPr lIns="91440" tIns="45720" rIns="91440" bIns="45720" anchor="t">
            <a:normAutofit fontScale="55000" lnSpcReduction="20000"/>
          </a:bodyPr>
          <a:lstStyle/>
          <a:p>
            <a:r>
              <a:rPr lang="en-US" dirty="0" err="1"/>
              <a:t>ThePhoto</a:t>
            </a:r>
            <a:r>
              <a:rPr lang="en-US" dirty="0"/>
              <a:t> by </a:t>
            </a:r>
            <a:r>
              <a:rPr lang="en-US" dirty="0" err="1"/>
              <a:t>PhotoAuthor</a:t>
            </a:r>
            <a:r>
              <a:rPr lang="en-US" dirty="0"/>
              <a:t> is licensed under CCYYSA. All photos accessed 16th January 2026</a:t>
            </a:r>
          </a:p>
        </p:txBody>
      </p:sp>
      <p:pic>
        <p:nvPicPr>
          <p:cNvPr id="6" name="Picture 5" descr="A child and child playing with toys&#10;&#10;AI-generated content may be incorrect.">
            <a:extLst>
              <a:ext uri="{FF2B5EF4-FFF2-40B4-BE49-F238E27FC236}">
                <a16:creationId xmlns:a16="http://schemas.microsoft.com/office/drawing/2014/main" id="{A0300BC2-288B-7D04-8361-37B72C6241D1}"/>
              </a:ext>
            </a:extLst>
          </p:cNvPr>
          <p:cNvPicPr>
            <a:picLocks noChangeAspect="1"/>
          </p:cNvPicPr>
          <p:nvPr/>
        </p:nvPicPr>
        <p:blipFill>
          <a:blip r:embed="rId4">
            <a:extLst>
              <a:ext uri="{837473B0-CC2E-450A-ABE3-18F120FF3D39}">
                <a1611:picAttrSrcUrl xmlns:a1611="http://schemas.microsoft.com/office/drawing/2016/11/main" r:id="rId3"/>
              </a:ext>
            </a:extLst>
          </a:blip>
          <a:stretch>
            <a:fillRect/>
          </a:stretch>
        </p:blipFill>
        <p:spPr>
          <a:xfrm>
            <a:off x="4316681" y="1525237"/>
            <a:ext cx="2133600" cy="2857500"/>
          </a:xfrm>
          <a:prstGeom prst="rect">
            <a:avLst/>
          </a:prstGeom>
        </p:spPr>
      </p:pic>
      <p:pic>
        <p:nvPicPr>
          <p:cNvPr id="9" name="Picture 8" descr="A group of kids playing with toys&#10;&#10;AI-generated content may be incorrect.">
            <a:extLst>
              <a:ext uri="{FF2B5EF4-FFF2-40B4-BE49-F238E27FC236}">
                <a16:creationId xmlns:a16="http://schemas.microsoft.com/office/drawing/2014/main" id="{AD348299-FEB7-4D1B-FEA8-0691E1A5040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779945" y="511134"/>
            <a:ext cx="4629150" cy="6172200"/>
          </a:xfrm>
          <a:prstGeom prst="rect">
            <a:avLst/>
          </a:prstGeom>
        </p:spPr>
      </p:pic>
    </p:spTree>
    <p:extLst>
      <p:ext uri="{BB962C8B-B14F-4D97-AF65-F5344CB8AC3E}">
        <p14:creationId xmlns:p14="http://schemas.microsoft.com/office/powerpoint/2010/main" val="2347412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E4322-67C5-5FAB-6091-F0AC942DAA39}"/>
              </a:ext>
            </a:extLst>
          </p:cNvPr>
          <p:cNvSpPr>
            <a:spLocks noGrp="1"/>
          </p:cNvSpPr>
          <p:nvPr>
            <p:ph type="title"/>
          </p:nvPr>
        </p:nvSpPr>
        <p:spPr>
          <a:xfrm>
            <a:off x="677334" y="609600"/>
            <a:ext cx="8596668" cy="4477657"/>
          </a:xfrm>
        </p:spPr>
        <p:txBody>
          <a:bodyPr>
            <a:normAutofit/>
          </a:bodyPr>
          <a:lstStyle/>
          <a:p>
            <a:r>
              <a:rPr lang="en-GB" b="1" dirty="0">
                <a:solidFill>
                  <a:srgbClr val="FF0000"/>
                </a:solidFill>
              </a:rPr>
              <a:t>How other countries compare.</a:t>
            </a:r>
            <a:br>
              <a:rPr lang="en-GB" b="1" dirty="0">
                <a:solidFill>
                  <a:srgbClr val="FF0000"/>
                </a:solidFill>
              </a:rPr>
            </a:br>
            <a:r>
              <a:rPr lang="en-GB" sz="1800" b="1" dirty="0">
                <a:solidFill>
                  <a:srgbClr val="00B0F0"/>
                </a:solidFill>
              </a:rPr>
              <a:t>Finland and Singapore are frequently cited for their high-quality systems. Both countries approach is noted focusing on play and educator trust rather than standardized testing. In Europe many settings use the Reggio Emilia Approach. Inspired by the philosophies of Lev  Vygotsky and John Dewey</a:t>
            </a:r>
            <a:br>
              <a:rPr lang="en-GB" sz="1800" b="1" dirty="0">
                <a:solidFill>
                  <a:srgbClr val="00B0F0"/>
                </a:solidFill>
              </a:rPr>
            </a:br>
            <a:br>
              <a:rPr lang="en-GB" sz="1800" b="1" dirty="0"/>
            </a:br>
            <a:r>
              <a:rPr lang="en-GB" sz="1800" b="1" dirty="0">
                <a:solidFill>
                  <a:srgbClr val="FF0000"/>
                </a:solidFill>
              </a:rPr>
              <a:t>(</a:t>
            </a:r>
            <a:r>
              <a:rPr lang="en-GB" sz="1800" b="1" dirty="0" err="1">
                <a:solidFill>
                  <a:srgbClr val="FF0000"/>
                </a:solidFill>
              </a:rPr>
              <a:t>Youtube</a:t>
            </a:r>
            <a:r>
              <a:rPr lang="en-GB" sz="1800" b="1" dirty="0">
                <a:solidFill>
                  <a:srgbClr val="FF0000"/>
                </a:solidFill>
              </a:rPr>
              <a:t> Regio Emilia Approach) Accessed 18th December 2025</a:t>
            </a:r>
            <a:br>
              <a:rPr lang="en-GB" sz="1800" b="1" dirty="0">
                <a:solidFill>
                  <a:srgbClr val="FF0000"/>
                </a:solidFill>
              </a:rPr>
            </a:br>
            <a:br>
              <a:rPr lang="en-GB" sz="1800" b="1" dirty="0"/>
            </a:br>
            <a:br>
              <a:rPr lang="en-GB" sz="1800" b="1" dirty="0"/>
            </a:br>
            <a:br>
              <a:rPr lang="en-GB" sz="1800" b="1" dirty="0"/>
            </a:br>
            <a:endParaRPr lang="en-GB" sz="1800" b="1" dirty="0">
              <a:solidFill>
                <a:srgbClr val="00B0F0"/>
              </a:solidFill>
            </a:endParaRPr>
          </a:p>
        </p:txBody>
      </p:sp>
      <p:pic>
        <p:nvPicPr>
          <p:cNvPr id="3" name="Picture 2" descr="A group of children in the woods&#10;&#10;AI-generated content may be incorrect.">
            <a:extLst>
              <a:ext uri="{FF2B5EF4-FFF2-40B4-BE49-F238E27FC236}">
                <a16:creationId xmlns:a16="http://schemas.microsoft.com/office/drawing/2014/main" id="{36898CE4-B550-69F3-57CA-184ABB31086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1772" y="3748149"/>
            <a:ext cx="3924300" cy="2667000"/>
          </a:xfrm>
          <a:prstGeom prst="rect">
            <a:avLst/>
          </a:prstGeom>
        </p:spPr>
      </p:pic>
      <p:sp>
        <p:nvSpPr>
          <p:cNvPr id="4" name="TextBox 3">
            <a:extLst>
              <a:ext uri="{FF2B5EF4-FFF2-40B4-BE49-F238E27FC236}">
                <a16:creationId xmlns:a16="http://schemas.microsoft.com/office/drawing/2014/main" id="{1CB3BA9A-A42C-B9E0-94D7-B94873734428}"/>
              </a:ext>
            </a:extLst>
          </p:cNvPr>
          <p:cNvSpPr txBox="1"/>
          <p:nvPr/>
        </p:nvSpPr>
        <p:spPr>
          <a:xfrm>
            <a:off x="4697928" y="4762500"/>
            <a:ext cx="3924300" cy="317500"/>
          </a:xfrm>
          <a:prstGeom prst="rect">
            <a:avLst/>
          </a:prstGeom>
        </p:spPr>
        <p:txBody>
          <a:bodyPr lIns="91440" tIns="45720" rIns="91440" bIns="45720" anchor="t">
            <a:normAutofit fontScale="47500" lnSpcReduction="20000"/>
          </a:bodyPr>
          <a:lstStyle/>
          <a:p>
            <a:r>
              <a:rPr lang="en-US" dirty="0" err="1"/>
              <a:t>ThePhoto</a:t>
            </a:r>
            <a:r>
              <a:rPr lang="en-US" dirty="0"/>
              <a:t> by </a:t>
            </a:r>
            <a:r>
              <a:rPr lang="en-US" dirty="0" err="1"/>
              <a:t>PhotoAuthor</a:t>
            </a:r>
            <a:r>
              <a:rPr lang="en-US" dirty="0"/>
              <a:t> is licensed under CCYYSA. Accessed 18th December 2025</a:t>
            </a:r>
          </a:p>
        </p:txBody>
      </p:sp>
    </p:spTree>
    <p:extLst>
      <p:ext uri="{BB962C8B-B14F-4D97-AF65-F5344CB8AC3E}">
        <p14:creationId xmlns:p14="http://schemas.microsoft.com/office/powerpoint/2010/main" val="29704336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What are the first 1,000 days? </vt:lpstr>
      <vt:lpstr>From conception to birth.    </vt:lpstr>
      <vt:lpstr>Movement and mirroring .</vt:lpstr>
      <vt:lpstr>Brain Development and why it is important</vt:lpstr>
      <vt:lpstr>Tummy time is a critical daily activity that supports your babies physical , sensory and cognitive development.</vt:lpstr>
      <vt:lpstr>Making a connection with your baby, through touch and eye contact. All pictures accessed Bin via Bing 8th jJnuary 2026 </vt:lpstr>
      <vt:lpstr>The key person role is vital. </vt:lpstr>
      <vt:lpstr>Engaging experiences.</vt:lpstr>
      <vt:lpstr>One must admit Bonfenbrenner and Maslow's theories combine to create a  "Holistic" view of a child's development.</vt:lpstr>
      <vt:lpstr>What happens when these needs are not met?  According to World Health organisation ,(2025 ) Childhood experiences (ACE'S) such as abuse, neglect or growing up in  a household with mental illness or substance abuse triggers a" toxic stress" response  than can have profound, lifelong impacts on a child's health and development. </vt:lpstr>
      <vt:lpstr>It is generally considered today that John Bowlby's research transformed  childcare, early education and social policy by highlighting the emotional impact of separation, the importance of sensitive and nurturing caregiving and the need for consistant stable relationships in early years settings.(Pound L, 2016, p.44)     </vt:lpstr>
      <vt:lpstr>ThePhoto by PhotoAuthor is licensed under CCYYSA.</vt:lpstr>
      <vt:lpstr>What is exceptional care giving ? Exceptional care in early years means providing a highly responsive, inclusive and individualized environment where practitioners build strong relationships, observe deeply and differentiate teaching to meet each child's individual unique needs. Fostering their cognitive social  and emotional growth through stimulating play, rich language and strong family partnerships. (Glentworth A,  2024, p.273) </vt:lpstr>
      <vt:lpstr>ThePhoto by PhotoAuthor is licensed under CCYYSA.</vt:lpstr>
      <vt:lpstr>Emmi Picklers philosophy emphasizes uninterrupted play, with free movement and secure attachments through caregiving that is attentive during daily routines such as feeding and changing. One cannot ignore the fact that this enables each individual child to develop their motor skills  and to explore their environment naturally, without adults rushing and forcing their development. As a final point this makes care giving  moments opportunities for connection whilst also allowing children to master milestones at their own pace.  ( Pickler Uk association)  </vt:lpstr>
      <vt:lpstr> What is the role of an early years practitioner?  The role of an early year's practitioner plays a crucial role in providing a safe, nurturing learning environment. Their primary role is to  ensure children's wellbeing whilst also promoting differentiated high quality learning experiences from the ages of 0-5. (GOV.UK) My-Progression YouTube 30 August 2023 Accessed 12th January 2026</vt:lpstr>
      <vt:lpstr>What are the challenges within early years settings?  In 2026, early years settings face a combination of systemic financial pressures, Evolving developmental needs amongst children and workforce shortages. These challenges are often interconnected, funding gaps lead to staffing issues, and the absence of valuable resources and training Which in turn impact the quality of care  in education.  (GOV.UK) Stress within families is also a factor with family dynamics changing, time constraints with working parents and lack of support. It is important that the practitioner take these factors into consideration and discuss with the parent or carers as to what help is available from  charities, outside agencies and help within the community.   https://www.gov.wales    </vt:lpstr>
      <vt:lpstr> Early years activities  Activities for nursery settings focus on developmental milestones through structures and open- ended play. The EYFS framework cover areas such as physical development, social and emotional growth and communication. Sensory exploration builds nerve connections in the brain and develops fine motor skills. Physical activities focus on gross motor skills (large movements  and fine motor skills. (small movements.) Youtube the singing walrus youtube monkey yoga youtubecocomrlonnursery rhymes</vt:lpstr>
      <vt:lpstr>Activities for Early years</vt:lpstr>
      <vt:lpstr>Gross and fine motor skills</vt:lpstr>
      <vt:lpstr>How other countries compare. Finland and Singapore are frequently cited for their high-quality systems. Both countries approach is noted focusing on play and educator trust rather than standardized testing. In Europe many settings use the Reggio Emilia Approach. Inspired by the philosophies of Lev  Vygotsky and John Dewey  (Youtube Regio Emilia Approach) Accessed 18th December 2025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1641</cp:revision>
  <dcterms:created xsi:type="dcterms:W3CDTF">2026-01-18T12:53:12Z</dcterms:created>
  <dcterms:modified xsi:type="dcterms:W3CDTF">2026-01-18T23:41:59Z</dcterms:modified>
</cp:coreProperties>
</file>