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86" r:id="rId3"/>
    <p:sldId id="287" r:id="rId4"/>
    <p:sldId id="288" r:id="rId5"/>
    <p:sldId id="257" r:id="rId6"/>
    <p:sldId id="259" r:id="rId7"/>
    <p:sldId id="258" r:id="rId8"/>
    <p:sldId id="260" r:id="rId9"/>
    <p:sldId id="261" r:id="rId10"/>
    <p:sldId id="262" r:id="rId11"/>
    <p:sldId id="263" r:id="rId12"/>
    <p:sldId id="264" r:id="rId13"/>
    <p:sldId id="265" r:id="rId14"/>
    <p:sldId id="285" r:id="rId15"/>
    <p:sldId id="270" r:id="rId16"/>
    <p:sldId id="267" r:id="rId17"/>
    <p:sldId id="268" r:id="rId18"/>
    <p:sldId id="269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87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5A370C-A687-417F-A0E5-0906105B98E9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79239-9FED-428E-BA13-7F0EDDFBE8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6857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Transformational leadership has grown out of a number of distinct approaches as a possible alternative</a:t>
            </a:r>
          </a:p>
          <a:p>
            <a:endParaRPr lang="en-GB" dirty="0" smtClean="0"/>
          </a:p>
          <a:p>
            <a:r>
              <a:rPr lang="en-GB" dirty="0" smtClean="0"/>
              <a:t>Transactional</a:t>
            </a:r>
            <a:r>
              <a:rPr lang="en-GB" baseline="0" dirty="0" smtClean="0"/>
              <a:t> – often seen in politics – motivates followed by appealing to self-interest and exchanging benefits. Values are involved, but only where there is a transactional value.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Traditionally, bureaucratic organisations have favoured styles of leadership which are based on legitimate authority and respect for rules and authority.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In comparison, transformational leadership appeals to the moral values of followers and raise their consciousness about ethical issues, mobilize their energy and resources to reform institutions.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Often used partly in conjunction with transactional leadership (as it increases motivation not just output).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Can inspire trust, admiration, loyalty and respect </a:t>
            </a:r>
            <a:r>
              <a:rPr lang="en-GB" baseline="0" dirty="0" smtClean="0"/>
              <a:t> - people will do more than originally expected to do. 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22D484-3EB9-4708-B2F5-FD5C84348DB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669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 smtClean="0"/>
              <a:t>Vision and build commitment to it. Help people understand the purposes</a:t>
            </a:r>
            <a:r>
              <a:rPr lang="en-GB" baseline="0" dirty="0" smtClean="0"/>
              <a:t> and </a:t>
            </a:r>
            <a:r>
              <a:rPr lang="en-GB" baseline="0" dirty="0" err="1" smtClean="0"/>
              <a:t>onjectives</a:t>
            </a:r>
            <a:r>
              <a:rPr lang="en-GB" baseline="0" dirty="0" smtClean="0"/>
              <a:t> and gives work meaning – common purpose. Vision then guides </a:t>
            </a:r>
            <a:r>
              <a:rPr lang="en-GB" baseline="0" dirty="0" err="1" smtClean="0"/>
              <a:t>people#s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actiona</a:t>
            </a:r>
            <a:r>
              <a:rPr lang="en-GB" baseline="0" dirty="0" smtClean="0"/>
              <a:t> and decisions and allows autonomy for individuals. Success can depend on how well meaning is communicated – needs to be done often and in different ways. Meetings are more effective than emails – should be interactive – a dialogue. Language used should be clear and persuasive, lots of emotion with imagery, metaphors, anecdotes… excite the imagination. Evoke cultural roots. Dramatic style of speaking. Emotional appeal.</a:t>
            </a:r>
          </a:p>
          <a:p>
            <a:pPr marL="228600" indent="-228600">
              <a:buAutoNum type="arabicPeriod"/>
            </a:pPr>
            <a:endParaRPr lang="en-GB" baseline="0" dirty="0" smtClean="0"/>
          </a:p>
          <a:p>
            <a:pPr marL="228600" indent="-228600">
              <a:buAutoNum type="arabicPeriod"/>
            </a:pPr>
            <a:r>
              <a:rPr lang="en-GB" baseline="0" dirty="0" smtClean="0"/>
              <a:t>Must convince them its feasible. Vision and link to credible strategy. Themes can be helpful to help people break it down. Unconventional in some way.  </a:t>
            </a:r>
          </a:p>
          <a:p>
            <a:pPr marL="228600" indent="-228600">
              <a:buAutoNum type="arabicPeriod"/>
            </a:pPr>
            <a:r>
              <a:rPr lang="en-GB" baseline="0" dirty="0" err="1" smtClean="0"/>
              <a:t>Convition</a:t>
            </a:r>
            <a:r>
              <a:rPr lang="en-GB" baseline="0" dirty="0" smtClean="0"/>
              <a:t> and self confidence inspires others’ faith. </a:t>
            </a:r>
            <a:r>
              <a:rPr lang="en-GB" baseline="0" dirty="0" err="1" smtClean="0"/>
              <a:t>Optimisitc</a:t>
            </a:r>
            <a:r>
              <a:rPr lang="en-GB" baseline="0" dirty="0" smtClean="0"/>
              <a:t> even in the face of setbacks which are viewed as temporary and natural. Focuses on what has been done, not what hasn’t. 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Expresses confidence in others to achieve things, Make relevant </a:t>
            </a:r>
            <a:r>
              <a:rPr lang="en-GB" baseline="0" dirty="0" err="1" smtClean="0"/>
              <a:t>ananlogies</a:t>
            </a:r>
            <a:r>
              <a:rPr lang="en-GB" baseline="0" dirty="0" smtClean="0"/>
              <a:t> to success elsewhere,  Review strengths. Explain why people are good in concrete terms. 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Use dramatic, symbolic actions to emphasise key values.  Reinforce with consistent leadership behaviour – back up with time, resource allocation, trade offs, rewards. Symbolic actions are powerful when there is a substantial risk of personal loss to </a:t>
            </a:r>
            <a:r>
              <a:rPr lang="en-GB" baseline="0" dirty="0" err="1" smtClean="0"/>
              <a:t>themanager</a:t>
            </a:r>
            <a:r>
              <a:rPr lang="en-GB" baseline="0" dirty="0" smtClean="0"/>
              <a:t> or who makes sacrifices or are unconventional. 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Lead by example – actions are louder than words. Exemplary behaviour themselves.  </a:t>
            </a:r>
            <a:r>
              <a:rPr lang="en-GB" baseline="0" dirty="0" err="1" smtClean="0"/>
              <a:t>Rolde</a:t>
            </a:r>
            <a:r>
              <a:rPr lang="en-GB" baseline="0" dirty="0" smtClean="0"/>
              <a:t> modelling. Leading the charge into danger!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22D484-3EB9-4708-B2F5-FD5C84348DB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78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 smtClean="0"/>
              <a:t>Consult</a:t>
            </a:r>
            <a:r>
              <a:rPr lang="en-GB" baseline="0" dirty="0" smtClean="0"/>
              <a:t> with others 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Encourage people to improve your original plan and acknowledge its incomplete (people will feel less worried about being seen to criticise)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Acknowledge ideas to show you are hearing people e. gf flipcharts.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Make a conscious effort to look for the strengths in an idea before the weaknesses – don’t reject ideas outright. 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Consider the self-esteem of others – indicate interest and where a problem is highlighted follow up with a question about whether it can be resolved. 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Restate others views or concerns in your own words to show you’ve understood. Avoid making excuses. 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Give serious consideration to views and deal with concerns. </a:t>
            </a:r>
          </a:p>
          <a:p>
            <a:pPr marL="228600" indent="-228600">
              <a:buAutoNum type="arabicPeriod"/>
            </a:pPr>
            <a:r>
              <a:rPr lang="en-GB" baseline="0" dirty="0" smtClean="0"/>
              <a:t>Give credit where it is due – compliment good ideas. Thank people. Explain how plans were modified in light of someone’s ideas.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22D484-3EB9-4708-B2F5-FD5C84348DB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648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6A3555-CE9B-47AA-9328-D93C9030BEE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093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6A3555-CE9B-47AA-9328-D93C9030BEE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6962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441F3-C4C2-496B-BB1D-0C0637E78AD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7830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6A3555-CE9B-47AA-9328-D93C9030BEE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9385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FE5518-3DAC-4B8F-970F-21266B5C108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705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FE5518-3DAC-4B8F-970F-21266B5C108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653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FE5518-3DAC-4B8F-970F-21266B5C108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947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FE5518-3DAC-4B8F-970F-21266B5C108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5298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FE5518-3DAC-4B8F-970F-21266B5C108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496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528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976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282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794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15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472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83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480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144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02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837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2EB468-54F0-4615-A417-CF740225E8F7}" type="datetimeFigureOut">
              <a:rPr lang="en-GB" smtClean="0"/>
              <a:t>28/02/2019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127B6-BC4D-48EB-BB1F-7650452700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275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XKUPDUDOBVo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NKti9MyAAw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://changingminds.org/disciplines/change_management/lewin_change/lewin_chang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ECCH7003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dirty="0" smtClean="0"/>
              <a:t> 6 / Session 6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2135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i="1" dirty="0" err="1" smtClean="0"/>
              <a:t>Amcanion</a:t>
            </a:r>
            <a:r>
              <a:rPr lang="en-GB" i="1" dirty="0" smtClean="0"/>
              <a:t> y </a:t>
            </a:r>
            <a:r>
              <a:rPr lang="en-GB" i="1" dirty="0" err="1" smtClean="0"/>
              <a:t>Modiwl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Module Aims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fontAlgn="base"/>
            <a:r>
              <a:rPr lang="cy-GB" dirty="0"/>
              <a:t>Datblygu gwybodaeth, dealltwriaeth a sgiliau manwl sy’n briodol i ymgorffori ac arwain hawliau plant a phobl ifanc o fewn cymuned berthnasol neu gyd-destun addysgol.   </a:t>
            </a:r>
          </a:p>
          <a:p>
            <a:pPr marL="0" indent="0" fontAlgn="base">
              <a:buNone/>
            </a:pPr>
            <a:endParaRPr lang="cy-GB" dirty="0"/>
          </a:p>
          <a:p>
            <a:pPr fontAlgn="base"/>
            <a:r>
              <a:rPr lang="cy-GB" dirty="0"/>
              <a:t>Deall sut i sicrhau newid i arwain datblygiad hawliau plant a phobl ifanc o fewn cymuned berthnasol neu gyd-destunau addysgol.   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fontAlgn="base"/>
            <a:r>
              <a:rPr lang="en-GB" dirty="0"/>
              <a:t>To develop in-depth knowledge, understanding and skills appropriate to embedding and leading children and young people’s rights within a relevant community or educational context.   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To understand how to effect change to lead the development of children and young people’s rights within relevant community or educational contexts.  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72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i="1" dirty="0" err="1" smtClean="0"/>
              <a:t>Deilliannau</a:t>
            </a:r>
            <a:r>
              <a:rPr lang="en-GB" i="1" dirty="0" smtClean="0"/>
              <a:t> </a:t>
            </a:r>
            <a:r>
              <a:rPr lang="en-GB" i="1" dirty="0" err="1" smtClean="0"/>
              <a:t>Dysgu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0"/>
            <a:ext cx="4038600" cy="478112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base"/>
            <a:r>
              <a:rPr lang="cy-GB" sz="1600" dirty="0"/>
              <a:t>Dangos dealltwriaeth feirniadol o hawliau gan gynnwys hawliau plant a phobl ifanc a chyfrifoldebau deiliaid dyletswyddau yn y Gymru gyfoes, yn seiliedig ar theori, polisi ac arfer cyfredol.   </a:t>
            </a:r>
            <a:endParaRPr lang="cy-GB" sz="1600" dirty="0"/>
          </a:p>
          <a:p>
            <a:pPr marL="0" indent="0" fontAlgn="base">
              <a:buNone/>
            </a:pPr>
            <a:endParaRPr lang="cy-GB" sz="1600" dirty="0"/>
          </a:p>
          <a:p>
            <a:pPr fontAlgn="base"/>
            <a:r>
              <a:rPr lang="cy-GB" sz="1600" dirty="0"/>
              <a:t>Dadansoddi a gwerthuso hawliau o ran y maes cyfiawnder cymdeithasol, ac mewn amrywiaeth o gyd-destunau a sefyllfaoedd, a dangos ymwybyddiaeth o rwystrau a phroblemau a allai godi. </a:t>
            </a:r>
          </a:p>
          <a:p>
            <a:pPr marL="0" indent="0" fontAlgn="base">
              <a:buNone/>
            </a:pPr>
            <a:endParaRPr lang="cy-GB" sz="1600" dirty="0"/>
          </a:p>
          <a:p>
            <a:pPr fontAlgn="base"/>
            <a:r>
              <a:rPr lang="cy-GB" sz="1600" dirty="0"/>
              <a:t>Adolygu’n feirniadol rai o’r prif theorïau rheoli ac arwain newid a allai gefnogi datblygiad hawliau plant a phobl ifanc. </a:t>
            </a:r>
          </a:p>
          <a:p>
            <a:pPr marL="0" indent="0" fontAlgn="base">
              <a:buNone/>
            </a:pPr>
            <a:endParaRPr lang="cy-GB" sz="1600" dirty="0"/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038600" cy="478112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fontAlgn="base"/>
            <a:r>
              <a:rPr lang="en-GB" dirty="0"/>
              <a:t>Demonstrate a critical understanding of rights including children and young people’s rights and the responsibilities of duty bearers in contemporary Wales, based on current theory, policy and practice.  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Analyse and evaluate rights in terms of the social justice arena, and in a variety of contexts and situations and demonstrate an awareness of barriers and issues that may arise. 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Critically review some of the main theories of management and leadership of change which may support the development of children and young people’s rights. </a:t>
            </a:r>
          </a:p>
          <a:p>
            <a:pPr marL="0" indent="0" fontAlgn="base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472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75520" y="476672"/>
            <a:ext cx="4244280" cy="597666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fontAlgn="base"/>
            <a:r>
              <a:rPr lang="cy-GB" dirty="0"/>
              <a:t>Adfyfyrio’n feirniadol ar y berthynas rhwng theori ac arfer a herio hynny yng nghyd-destun newid a thrawsffurfiad, gan nodi cyfleoedd a heriau o fewn cyd-destunau perthnasol a chynnig datrysiadau posibl.   </a:t>
            </a:r>
          </a:p>
          <a:p>
            <a:pPr fontAlgn="base"/>
            <a:endParaRPr lang="cy-GB" dirty="0"/>
          </a:p>
          <a:p>
            <a:pPr fontAlgn="base"/>
            <a:r>
              <a:rPr lang="cy-GB" dirty="0"/>
              <a:t>Trefnu eu gwybodaeth a’r hyn y maent wedi’i ddysgu drwy ddefnyddio amrywiaeth o ffynonellau gwybodaeth, gan gynnwys </a:t>
            </a:r>
            <a:r>
              <a:rPr lang="cy-GB" dirty="0" err="1"/>
              <a:t>TGCh</a:t>
            </a:r>
            <a:r>
              <a:rPr lang="cy-GB" dirty="0"/>
              <a:t>, a chyflwyno’u gwaith ar y lefel briodol.  </a:t>
            </a:r>
          </a:p>
          <a:p>
            <a:pPr marL="0" indent="0" fontAlgn="base">
              <a:buNone/>
            </a:pPr>
            <a:endParaRPr lang="cy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76672"/>
            <a:ext cx="4244280" cy="597666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fontAlgn="base"/>
            <a:r>
              <a:rPr lang="en-GB" sz="2400" dirty="0"/>
              <a:t>Critically reflect upon and challenge the relationship between theory and practice within the context of change and transformation, identifying opportunities and challenges within relevant contexts and proposing possible solutions.   </a:t>
            </a:r>
          </a:p>
          <a:p>
            <a:pPr marL="0" indent="0" fontAlgn="base">
              <a:buNone/>
            </a:pPr>
            <a:endParaRPr lang="en-GB" sz="2400" dirty="0"/>
          </a:p>
          <a:p>
            <a:pPr fontAlgn="base"/>
            <a:r>
              <a:rPr lang="en-GB" sz="2400" dirty="0"/>
              <a:t>Organise their knowledge and learning through the use of a range of information sources, including ICT and present their work at the appropriate level.  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19627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Pwy</a:t>
            </a:r>
            <a:r>
              <a:rPr lang="en-GB" i="1" dirty="0" smtClean="0"/>
              <a:t> </a:t>
            </a:r>
            <a:r>
              <a:rPr lang="en-GB" i="1" dirty="0" err="1" smtClean="0"/>
              <a:t>sy’n</a:t>
            </a:r>
            <a:r>
              <a:rPr lang="en-GB" i="1" dirty="0" smtClean="0"/>
              <a:t> </a:t>
            </a:r>
            <a:r>
              <a:rPr lang="en-GB" i="1" dirty="0" err="1" smtClean="0"/>
              <a:t>arwain</a:t>
            </a:r>
            <a:r>
              <a:rPr lang="en-GB" i="1" dirty="0" smtClean="0"/>
              <a:t> </a:t>
            </a:r>
            <a:r>
              <a:rPr lang="en-GB" i="1" dirty="0" err="1" smtClean="0"/>
              <a:t>hawliau</a:t>
            </a:r>
            <a:r>
              <a:rPr lang="en-GB" i="1" dirty="0" smtClean="0"/>
              <a:t> plant?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Who </a:t>
            </a:r>
            <a:r>
              <a:rPr lang="en-GB" dirty="0" smtClean="0"/>
              <a:t>leads Children’s Rights?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Cyfranogaeth</a:t>
            </a:r>
            <a:endParaRPr lang="en-GB" dirty="0" smtClean="0"/>
          </a:p>
          <a:p>
            <a:pPr lvl="1"/>
            <a:r>
              <a:rPr lang="en-GB" dirty="0" err="1" smtClean="0"/>
              <a:t>Cefnogi</a:t>
            </a:r>
            <a:r>
              <a:rPr lang="en-GB" dirty="0" smtClean="0"/>
              <a:t> plant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ddeall</a:t>
            </a:r>
            <a:r>
              <a:rPr lang="en-GB" dirty="0" smtClean="0"/>
              <a:t> a </a:t>
            </a:r>
            <a:r>
              <a:rPr lang="en-GB" dirty="0" err="1" smtClean="0"/>
              <a:t>hawlio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hawliau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err="1" smtClean="0"/>
              <a:t>Heddiw</a:t>
            </a:r>
            <a:r>
              <a:rPr lang="en-GB" dirty="0" smtClean="0"/>
              <a:t>:</a:t>
            </a:r>
          </a:p>
          <a:p>
            <a:pPr lvl="1"/>
            <a:r>
              <a:rPr lang="en-GB" dirty="0" err="1" smtClean="0"/>
              <a:t>Rol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oedolyn</a:t>
            </a:r>
            <a:endParaRPr lang="en-GB" dirty="0" smtClean="0"/>
          </a:p>
          <a:p>
            <a:pPr lvl="1"/>
            <a:r>
              <a:rPr lang="en-GB" dirty="0" err="1" smtClean="0"/>
              <a:t>Arweinyddiaeth</a:t>
            </a:r>
            <a:endParaRPr lang="en-GB" dirty="0" smtClean="0"/>
          </a:p>
          <a:p>
            <a:pPr lvl="1"/>
            <a:r>
              <a:rPr lang="en-GB" dirty="0" err="1" smtClean="0"/>
              <a:t>Newid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Participation </a:t>
            </a:r>
          </a:p>
          <a:p>
            <a:pPr lvl="1"/>
            <a:r>
              <a:rPr lang="en-GB" dirty="0" smtClean="0"/>
              <a:t>Engaging children in knowing and claiming their rights </a:t>
            </a:r>
          </a:p>
          <a:p>
            <a:pPr lvl="1"/>
            <a:endParaRPr lang="en-GB" dirty="0"/>
          </a:p>
          <a:p>
            <a:r>
              <a:rPr lang="en-GB" dirty="0" smtClean="0"/>
              <a:t>Today: </a:t>
            </a:r>
          </a:p>
          <a:p>
            <a:pPr lvl="1"/>
            <a:r>
              <a:rPr lang="en-GB" dirty="0" smtClean="0"/>
              <a:t>the role of the adult ‘advocate’ </a:t>
            </a:r>
          </a:p>
          <a:p>
            <a:pPr lvl="1"/>
            <a:r>
              <a:rPr lang="en-GB" dirty="0" smtClean="0"/>
              <a:t>Some leadership styles</a:t>
            </a:r>
          </a:p>
          <a:p>
            <a:pPr lvl="1"/>
            <a:r>
              <a:rPr lang="en-GB" dirty="0" smtClean="0"/>
              <a:t>Some change theories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721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Arweinyddiaeth</a:t>
            </a:r>
            <a:r>
              <a:rPr lang="en-GB" i="1" dirty="0" smtClean="0"/>
              <a:t> a </a:t>
            </a:r>
            <a:r>
              <a:rPr lang="en-GB" i="1" dirty="0" err="1" smtClean="0"/>
              <a:t>Gwerthoedd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en-GB" dirty="0" smtClean="0"/>
              <a:t>Values of Leadership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 smtClean="0"/>
              <a:t>moesegol</a:t>
            </a:r>
            <a:r>
              <a:rPr lang="en-GB" dirty="0"/>
              <a:t>, </a:t>
            </a:r>
            <a:r>
              <a:rPr lang="en-GB" dirty="0" err="1" smtClean="0"/>
              <a:t>drawsnewidiol</a:t>
            </a:r>
            <a:r>
              <a:rPr lang="en-GB" dirty="0" smtClean="0"/>
              <a:t> </a:t>
            </a:r>
            <a:r>
              <a:rPr lang="en-GB" dirty="0"/>
              <a:t>- proses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 smtClean="0"/>
              <a:t>arweinwyr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/>
              <a:t>dilynwyr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o </a:t>
            </a:r>
            <a:r>
              <a:rPr lang="en-GB" dirty="0" err="1"/>
              <a:t>foesoldeb</a:t>
            </a:r>
            <a:r>
              <a:rPr lang="en-GB" dirty="0"/>
              <a:t> a </a:t>
            </a:r>
            <a:r>
              <a:rPr lang="en-GB" dirty="0" err="1" smtClean="0"/>
              <a:t>chymhelliant</a:t>
            </a:r>
            <a:r>
              <a:rPr lang="en-GB" dirty="0" smtClean="0"/>
              <a:t> </a:t>
            </a:r>
            <a:r>
              <a:rPr lang="en-GB" dirty="0"/>
              <a:t>(Burns, 1978 </a:t>
            </a:r>
            <a:r>
              <a:rPr lang="en-GB" dirty="0" err="1"/>
              <a:t>yn</a:t>
            </a:r>
            <a:r>
              <a:rPr lang="en-GB" dirty="0"/>
              <a:t> Leonard a </a:t>
            </a:r>
            <a:r>
              <a:rPr lang="en-GB" dirty="0" err="1"/>
              <a:t>Legget</a:t>
            </a:r>
            <a:r>
              <a:rPr lang="en-GB" dirty="0"/>
              <a:t>, 2012).</a:t>
            </a:r>
          </a:p>
          <a:p>
            <a:endParaRPr lang="en-GB" dirty="0"/>
          </a:p>
          <a:p>
            <a:r>
              <a:rPr lang="en-GB" b="1" dirty="0"/>
              <a:t>Pa </a:t>
            </a:r>
            <a:r>
              <a:rPr lang="en-GB" b="1" dirty="0" err="1"/>
              <a:t>fath</a:t>
            </a:r>
            <a:r>
              <a:rPr lang="en-GB" b="1" dirty="0"/>
              <a:t> o </a:t>
            </a:r>
            <a:r>
              <a:rPr lang="en-GB" b="1" dirty="0" err="1"/>
              <a:t>werthoedd</a:t>
            </a:r>
            <a:r>
              <a:rPr lang="en-GB" b="1" dirty="0"/>
              <a:t> </a:t>
            </a:r>
            <a:r>
              <a:rPr lang="en-GB" b="1" dirty="0" err="1"/>
              <a:t>sydd</a:t>
            </a:r>
            <a:r>
              <a:rPr lang="en-GB" b="1" dirty="0"/>
              <a:t> </a:t>
            </a:r>
            <a:r>
              <a:rPr lang="en-GB" b="1" dirty="0" err="1"/>
              <a:t>eu</a:t>
            </a:r>
            <a:r>
              <a:rPr lang="en-GB" b="1" dirty="0"/>
              <a:t> </a:t>
            </a:r>
            <a:r>
              <a:rPr lang="en-GB" b="1" dirty="0" err="1"/>
              <a:t>hangen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ddatblygu</a:t>
            </a:r>
            <a:r>
              <a:rPr lang="en-GB" b="1" dirty="0"/>
              <a:t> </a:t>
            </a:r>
            <a:r>
              <a:rPr lang="en-GB" b="1" dirty="0" err="1"/>
              <a:t>ymagwedd</a:t>
            </a:r>
            <a:r>
              <a:rPr lang="en-GB" b="1" dirty="0"/>
              <a:t> </a:t>
            </a:r>
            <a:r>
              <a:rPr lang="en-GB" b="1" dirty="0" err="1"/>
              <a:t>arweinyddiaeth</a:t>
            </a:r>
            <a:r>
              <a:rPr lang="en-GB" b="1" dirty="0"/>
              <a:t> at </a:t>
            </a:r>
            <a:r>
              <a:rPr lang="en-GB" b="1" dirty="0" err="1"/>
              <a:t>ymgorffori</a:t>
            </a:r>
            <a:r>
              <a:rPr lang="en-GB" b="1" dirty="0"/>
              <a:t> </a:t>
            </a:r>
            <a:r>
              <a:rPr lang="en-GB" b="1" dirty="0" err="1"/>
              <a:t>hawliau</a:t>
            </a:r>
            <a:r>
              <a:rPr lang="en-GB" b="1" dirty="0"/>
              <a:t> plant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sefydliad</a:t>
            </a:r>
            <a:r>
              <a:rPr lang="en-GB" b="1" dirty="0"/>
              <a:t>?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Ethical, transforming leadership – a process in which ‘leaders and followers raise one another to higher levels of morality and motivation’ (Burns, 1978 in Leonard and </a:t>
            </a:r>
            <a:r>
              <a:rPr lang="en-GB" dirty="0" err="1" smtClean="0"/>
              <a:t>Legget</a:t>
            </a:r>
            <a:r>
              <a:rPr lang="en-GB" dirty="0" smtClean="0"/>
              <a:t>, 2012). </a:t>
            </a:r>
          </a:p>
          <a:p>
            <a:endParaRPr lang="en-GB" dirty="0"/>
          </a:p>
          <a:p>
            <a:r>
              <a:rPr lang="en-GB" b="1" dirty="0" smtClean="0"/>
              <a:t>What sort of values are needed to develop a leadership approach to embedding children’s rights in an organisation?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02031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/>
              <a:t>Egwyddorion</a:t>
            </a:r>
            <a:r>
              <a:rPr lang="en-GB" i="1" dirty="0"/>
              <a:t> </a:t>
            </a:r>
            <a:r>
              <a:rPr lang="en-GB" i="1" dirty="0" err="1"/>
              <a:t>Allweddol</a:t>
            </a:r>
            <a:r>
              <a:rPr lang="en-GB" i="1" dirty="0"/>
              <a:t> </a:t>
            </a:r>
            <a:r>
              <a:rPr lang="en-GB" i="1" dirty="0" err="1" smtClean="0"/>
              <a:t>Eiriolaeth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Key </a:t>
            </a:r>
            <a:r>
              <a:rPr lang="en-GB" dirty="0" smtClean="0"/>
              <a:t>Principles of Advocacy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/>
              <a:t>Ymrwymiad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gyfiawnder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r>
              <a:rPr lang="en-GB" dirty="0"/>
              <a:t>Parch at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r>
              <a:rPr lang="en-GB" dirty="0" err="1"/>
              <a:t>Gwerthfawrogi</a:t>
            </a:r>
            <a:r>
              <a:rPr lang="en-GB" dirty="0"/>
              <a:t> </a:t>
            </a:r>
            <a:r>
              <a:rPr lang="en-GB" dirty="0" err="1" smtClean="0"/>
              <a:t>natur</a:t>
            </a:r>
            <a:r>
              <a:rPr lang="en-GB" dirty="0" smtClean="0"/>
              <a:t> </a:t>
            </a:r>
            <a:r>
              <a:rPr lang="en-GB" dirty="0" err="1" smtClean="0"/>
              <a:t>unigryw</a:t>
            </a:r>
            <a:r>
              <a:rPr lang="en-GB" dirty="0" smtClean="0"/>
              <a:t> person ac </a:t>
            </a:r>
            <a:r>
              <a:rPr lang="en-GB" dirty="0" err="1"/>
              <a:t>amrywiaeth</a:t>
            </a:r>
            <a:endParaRPr lang="en-GB" dirty="0"/>
          </a:p>
          <a:p>
            <a:r>
              <a:rPr lang="en-GB" dirty="0" err="1"/>
              <a:t>Grymuso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smtClean="0"/>
              <a:t>I </a:t>
            </a:r>
            <a:r>
              <a:rPr lang="en-GB" dirty="0" err="1" smtClean="0"/>
              <a:t>ddarganfod</a:t>
            </a:r>
            <a:r>
              <a:rPr lang="en-GB" dirty="0" smtClean="0"/>
              <a:t> </a:t>
            </a:r>
            <a:r>
              <a:rPr lang="en-GB" dirty="0" err="1"/>
              <a:t>llais</a:t>
            </a:r>
            <a:endParaRPr lang="en-GB" dirty="0"/>
          </a:p>
          <a:p>
            <a:r>
              <a:rPr lang="en-GB" dirty="0" err="1"/>
              <a:t>Herio</a:t>
            </a:r>
            <a:r>
              <a:rPr lang="en-GB" dirty="0"/>
              <a:t> </a:t>
            </a:r>
            <a:r>
              <a:rPr lang="en-GB" dirty="0" err="1"/>
              <a:t>gwahaniaethu</a:t>
            </a:r>
            <a:r>
              <a:rPr lang="en-GB" dirty="0"/>
              <a:t> a </a:t>
            </a:r>
            <a:r>
              <a:rPr lang="en-GB" dirty="0" err="1"/>
              <a:t>gormes</a:t>
            </a:r>
            <a:r>
              <a:rPr lang="en-GB" dirty="0"/>
              <a:t> plant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endParaRPr lang="en-GB" dirty="0"/>
          </a:p>
          <a:p>
            <a:pPr algn="r"/>
            <a:r>
              <a:rPr lang="en-GB" dirty="0"/>
              <a:t>Boylan a Dalrymple, 2009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smtClean="0"/>
              <a:t>A commitment to social justice</a:t>
            </a:r>
          </a:p>
          <a:p>
            <a:r>
              <a:rPr lang="en-GB" dirty="0" smtClean="0"/>
              <a:t>Respect for children and young people</a:t>
            </a:r>
          </a:p>
          <a:p>
            <a:r>
              <a:rPr lang="en-GB" dirty="0" smtClean="0"/>
              <a:t>Valuing uniqueness and diversity</a:t>
            </a:r>
          </a:p>
          <a:p>
            <a:r>
              <a:rPr lang="en-GB" dirty="0" smtClean="0"/>
              <a:t>Empowering children and young people to come to voice</a:t>
            </a:r>
          </a:p>
          <a:p>
            <a:r>
              <a:rPr lang="en-GB" dirty="0" smtClean="0"/>
              <a:t>Challenging the discrimination and oppression of children and young people</a:t>
            </a:r>
          </a:p>
          <a:p>
            <a:pPr algn="r"/>
            <a:r>
              <a:rPr lang="en-GB" dirty="0" smtClean="0"/>
              <a:t>Boylan and Dalrymple, 2009</a:t>
            </a:r>
          </a:p>
        </p:txBody>
      </p:sp>
    </p:spTree>
    <p:extLst>
      <p:ext uri="{BB962C8B-B14F-4D97-AF65-F5344CB8AC3E}">
        <p14:creationId xmlns:p14="http://schemas.microsoft.com/office/powerpoint/2010/main" val="2231695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hlinkClick r:id="rId2"/>
              </a:rPr>
              <a:t>Leadership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 smtClean="0"/>
              <a:t>Myfyriwch</a:t>
            </a:r>
            <a:r>
              <a:rPr lang="en-GB" dirty="0" smtClean="0"/>
              <a:t>: </a:t>
            </a:r>
            <a:r>
              <a:rPr lang="en-GB" dirty="0"/>
              <a:t>a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un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arddulliau</a:t>
            </a:r>
            <a:r>
              <a:rPr lang="en-GB" dirty="0"/>
              <a:t> </a:t>
            </a:r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berthnasol</a:t>
            </a:r>
            <a:r>
              <a:rPr lang="en-GB" dirty="0" smtClean="0"/>
              <a:t> </a:t>
            </a:r>
            <a:r>
              <a:rPr lang="en-GB" dirty="0"/>
              <a:t>/ </a:t>
            </a:r>
            <a:r>
              <a:rPr lang="en-GB" dirty="0" err="1"/>
              <a:t>amherthnasol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sefydliadol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/>
              <a:t>hawliau</a:t>
            </a:r>
            <a:r>
              <a:rPr lang="en-GB" dirty="0"/>
              <a:t> plant?</a:t>
            </a:r>
          </a:p>
          <a:p>
            <a:endParaRPr lang="en-GB" dirty="0"/>
          </a:p>
          <a:p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Trawsnewidiol</a:t>
            </a:r>
            <a:endParaRPr lang="en-GB" dirty="0"/>
          </a:p>
          <a:p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Gyfranogol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smtClean="0"/>
              <a:t>Reflect: are any of these leadership styles particularly relevant/irrelevant in your organisational setting when considering the development of children’s rights?</a:t>
            </a:r>
          </a:p>
          <a:p>
            <a:endParaRPr lang="en-GB" dirty="0"/>
          </a:p>
          <a:p>
            <a:r>
              <a:rPr lang="en-GB" dirty="0" smtClean="0"/>
              <a:t>Transformational Leadership </a:t>
            </a:r>
          </a:p>
          <a:p>
            <a:r>
              <a:rPr lang="en-GB" dirty="0" smtClean="0"/>
              <a:t>Participative Leadership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5451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Arweinyddiaeth</a:t>
            </a:r>
            <a:r>
              <a:rPr lang="en-GB" i="1" dirty="0" smtClean="0"/>
              <a:t> </a:t>
            </a:r>
            <a:r>
              <a:rPr lang="en-GB" i="1" dirty="0" err="1" smtClean="0"/>
              <a:t>Trawsnewidiol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Transformational </a:t>
            </a:r>
            <a:r>
              <a:rPr lang="en-GB" dirty="0" smtClean="0"/>
              <a:t>Leadership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77837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i:</a:t>
            </a:r>
          </a:p>
          <a:p>
            <a:pPr lvl="1"/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drosiannol</a:t>
            </a:r>
            <a:endParaRPr lang="en-GB" dirty="0"/>
          </a:p>
          <a:p>
            <a:pPr lvl="1"/>
            <a:r>
              <a:rPr lang="en-GB" dirty="0" err="1"/>
              <a:t>Awdurdod</a:t>
            </a:r>
            <a:r>
              <a:rPr lang="en-GB" dirty="0"/>
              <a:t> </a:t>
            </a:r>
            <a:r>
              <a:rPr lang="en-GB" dirty="0" err="1"/>
              <a:t>cyfreithlon</a:t>
            </a:r>
            <a:endParaRPr lang="en-GB" dirty="0"/>
          </a:p>
          <a:p>
            <a:endParaRPr lang="en-GB" dirty="0"/>
          </a:p>
          <a:p>
            <a:r>
              <a:rPr lang="en-GB" dirty="0" err="1" smtClean="0"/>
              <a:t>Apelio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werthoedd</a:t>
            </a:r>
            <a:r>
              <a:rPr lang="en-GB" dirty="0"/>
              <a:t> </a:t>
            </a:r>
            <a:r>
              <a:rPr lang="en-GB" dirty="0" err="1"/>
              <a:t>moesol</a:t>
            </a:r>
            <a:r>
              <a:rPr lang="en-GB" dirty="0"/>
              <a:t> y </a:t>
            </a:r>
            <a:r>
              <a:rPr lang="en-GB" dirty="0" err="1"/>
              <a:t>dilynwyr</a:t>
            </a:r>
            <a:r>
              <a:rPr lang="en-GB" dirty="0"/>
              <a:t> ac </a:t>
            </a:r>
            <a:r>
              <a:rPr lang="en-GB" dirty="0" err="1"/>
              <a:t>ysbrydoli</a:t>
            </a:r>
            <a:r>
              <a:rPr lang="en-GB" dirty="0"/>
              <a:t> </a:t>
            </a:r>
            <a:r>
              <a:rPr lang="en-GB" dirty="0" err="1"/>
              <a:t>ymddiriedaeth</a:t>
            </a:r>
            <a:r>
              <a:rPr lang="en-GB" dirty="0"/>
              <a:t>, </a:t>
            </a:r>
            <a:r>
              <a:rPr lang="en-GB" dirty="0" err="1"/>
              <a:t>goddefgarwch</a:t>
            </a:r>
            <a:r>
              <a:rPr lang="en-GB" dirty="0"/>
              <a:t>, </a:t>
            </a:r>
            <a:r>
              <a:rPr lang="en-GB" dirty="0" err="1"/>
              <a:t>teyrngarwch</a:t>
            </a:r>
            <a:r>
              <a:rPr lang="en-GB" dirty="0"/>
              <a:t> a </a:t>
            </a:r>
            <a:r>
              <a:rPr lang="en-GB" dirty="0" err="1"/>
              <a:t>pharch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perthnasedd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trawsnewid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cymell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o </a:t>
            </a:r>
            <a:r>
              <a:rPr lang="en-GB" dirty="0" err="1"/>
              <a:t>bwysigrwydd</a:t>
            </a:r>
            <a:r>
              <a:rPr lang="en-GB" dirty="0"/>
              <a:t> </a:t>
            </a:r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tasg</a:t>
            </a:r>
            <a:endParaRPr lang="en-GB" dirty="0"/>
          </a:p>
          <a:p>
            <a:pPr lvl="1"/>
            <a:r>
              <a:rPr lang="en-GB" dirty="0" err="1"/>
              <a:t>Anogwch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hunan-fudd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wahân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y </a:t>
            </a:r>
            <a:r>
              <a:rPr lang="en-GB" dirty="0" err="1"/>
              <a:t>tîm</a:t>
            </a:r>
            <a:endParaRPr lang="en-GB" dirty="0"/>
          </a:p>
          <a:p>
            <a:pPr lvl="1"/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ysgogi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gorchymyn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staff</a:t>
            </a:r>
          </a:p>
          <a:p>
            <a:pPr marL="0" indent="0" algn="r">
              <a:buNone/>
            </a:pPr>
            <a:r>
              <a:rPr lang="en-GB" dirty="0" err="1"/>
              <a:t>Yukl</a:t>
            </a:r>
            <a:r>
              <a:rPr lang="en-GB" dirty="0"/>
              <a:t>, 2013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181600" cy="4778375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en-GB" dirty="0"/>
              <a:t>Offers an alternative to:</a:t>
            </a:r>
          </a:p>
          <a:p>
            <a:pPr lvl="1"/>
            <a:r>
              <a:rPr lang="en-GB" dirty="0"/>
              <a:t>Transactional leadership</a:t>
            </a:r>
          </a:p>
          <a:p>
            <a:pPr lvl="1"/>
            <a:r>
              <a:rPr lang="en-GB" dirty="0"/>
              <a:t>Legitimate authority </a:t>
            </a:r>
          </a:p>
          <a:p>
            <a:pPr lvl="1"/>
            <a:endParaRPr lang="en-GB" dirty="0"/>
          </a:p>
          <a:p>
            <a:r>
              <a:rPr lang="en-GB" dirty="0"/>
              <a:t>Appeals to moral values of the followers and an inspire trust, admiration, loyalty and respect .</a:t>
            </a:r>
          </a:p>
          <a:p>
            <a:endParaRPr lang="en-GB" dirty="0"/>
          </a:p>
          <a:p>
            <a:r>
              <a:rPr lang="en-GB" dirty="0"/>
              <a:t>Has universal relevance. </a:t>
            </a:r>
          </a:p>
          <a:p>
            <a:endParaRPr lang="en-GB" dirty="0"/>
          </a:p>
          <a:p>
            <a:r>
              <a:rPr lang="en-GB" dirty="0"/>
              <a:t>Transforms and motivates through:</a:t>
            </a:r>
          </a:p>
          <a:p>
            <a:pPr lvl="1"/>
            <a:r>
              <a:rPr lang="en-GB" dirty="0"/>
              <a:t>Making people more aware of the importance of task outcomes</a:t>
            </a:r>
          </a:p>
          <a:p>
            <a:pPr lvl="1"/>
            <a:r>
              <a:rPr lang="en-GB" dirty="0"/>
              <a:t>Encourage them to put their own self-interest aside for the sake of the team</a:t>
            </a:r>
          </a:p>
          <a:p>
            <a:pPr lvl="1"/>
            <a:r>
              <a:rPr lang="en-GB" dirty="0"/>
              <a:t>Activates staff’s higher order needs </a:t>
            </a:r>
          </a:p>
          <a:p>
            <a:pPr marL="0" indent="0" algn="r">
              <a:buNone/>
            </a:pPr>
            <a:r>
              <a:rPr lang="en-GB" dirty="0" err="1"/>
              <a:t>Yukl</a:t>
            </a:r>
            <a:r>
              <a:rPr lang="en-GB" dirty="0"/>
              <a:t>, </a:t>
            </a:r>
            <a:r>
              <a:rPr lang="en-GB" dirty="0" smtClean="0"/>
              <a:t>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86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smtClean="0"/>
              <a:t>Mae </a:t>
            </a:r>
            <a:r>
              <a:rPr lang="en-GB" i="1" dirty="0" err="1" smtClean="0"/>
              <a:t>Arweinwyr</a:t>
            </a:r>
            <a:r>
              <a:rPr lang="en-GB" i="1" dirty="0" smtClean="0"/>
              <a:t> </a:t>
            </a:r>
            <a:r>
              <a:rPr lang="en-GB" i="1" dirty="0" err="1" smtClean="0"/>
              <a:t>Trawsnewidiol</a:t>
            </a:r>
            <a:r>
              <a:rPr lang="en-GB" i="1" dirty="0" smtClean="0"/>
              <a:t>…</a:t>
            </a:r>
            <a:br>
              <a:rPr lang="en-GB" i="1" dirty="0" smtClean="0"/>
            </a:br>
            <a:r>
              <a:rPr lang="en-GB" dirty="0" smtClean="0"/>
              <a:t>Transformational </a:t>
            </a:r>
            <a:r>
              <a:rPr lang="en-GB" dirty="0" smtClean="0"/>
              <a:t>Leaders…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3426689"/>
            <a:ext cx="5181600" cy="323272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/>
              <a:t>gweledigaeth</a:t>
            </a:r>
            <a:r>
              <a:rPr lang="en-GB" dirty="0"/>
              <a:t> </a:t>
            </a:r>
            <a:r>
              <a:rPr lang="en-GB" dirty="0" err="1"/>
              <a:t>glir</a:t>
            </a:r>
            <a:r>
              <a:rPr lang="en-GB" dirty="0"/>
              <a:t> ac </a:t>
            </a:r>
            <a:r>
              <a:rPr lang="en-GB" dirty="0" err="1"/>
              <a:t>apelgar</a:t>
            </a:r>
            <a:endParaRPr lang="en-GB" dirty="0"/>
          </a:p>
          <a:p>
            <a:r>
              <a:rPr lang="en-GB" sz="3400" dirty="0" err="1" smtClean="0"/>
              <a:t>Yn</a:t>
            </a:r>
            <a:r>
              <a:rPr lang="en-GB" sz="3400" dirty="0" smtClean="0"/>
              <a:t> </a:t>
            </a:r>
            <a:r>
              <a:rPr lang="en-GB" sz="3400" dirty="0" err="1" smtClean="0"/>
              <a:t>esbonio</a:t>
            </a:r>
            <a:r>
              <a:rPr lang="en-GB" sz="3400" dirty="0" smtClean="0"/>
              <a:t> </a:t>
            </a:r>
            <a:r>
              <a:rPr lang="en-GB" sz="3400" dirty="0" err="1" smtClean="0"/>
              <a:t>sut</a:t>
            </a:r>
            <a:r>
              <a:rPr lang="en-GB" sz="3400" dirty="0" smtClean="0"/>
              <a:t> </a:t>
            </a:r>
            <a:r>
              <a:rPr lang="en-GB" sz="3400" dirty="0"/>
              <a:t>y </a:t>
            </a:r>
            <a:r>
              <a:rPr lang="en-GB" sz="3400" dirty="0" err="1"/>
              <a:t>gellir</a:t>
            </a:r>
            <a:r>
              <a:rPr lang="en-GB" sz="3400" dirty="0"/>
              <a:t> </a:t>
            </a:r>
            <a:r>
              <a:rPr lang="en-GB" sz="3400" dirty="0" err="1"/>
              <a:t>cyrraedd</a:t>
            </a:r>
            <a:r>
              <a:rPr lang="en-GB" sz="3400" dirty="0"/>
              <a:t> y </a:t>
            </a:r>
            <a:r>
              <a:rPr lang="en-GB" sz="3400" dirty="0" err="1"/>
              <a:t>weledigaeth</a:t>
            </a:r>
            <a:endParaRPr lang="en-GB" sz="3400" dirty="0"/>
          </a:p>
          <a:p>
            <a:r>
              <a:rPr lang="en-GB" sz="3400" dirty="0" err="1" smtClean="0"/>
              <a:t>Yn</a:t>
            </a:r>
            <a:r>
              <a:rPr lang="en-GB" sz="3400" dirty="0" smtClean="0"/>
              <a:t> </a:t>
            </a:r>
            <a:r>
              <a:rPr lang="en-GB" sz="3400" dirty="0" err="1" smtClean="0"/>
              <a:t>gweithredu'n</a:t>
            </a:r>
            <a:r>
              <a:rPr lang="en-GB" sz="3400" dirty="0" smtClean="0"/>
              <a:t> </a:t>
            </a:r>
            <a:r>
              <a:rPr lang="en-GB" sz="3400" dirty="0" err="1"/>
              <a:t>hyderus</a:t>
            </a:r>
            <a:r>
              <a:rPr lang="en-GB" sz="3400" dirty="0"/>
              <a:t> ac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optimistaidd</a:t>
            </a:r>
            <a:endParaRPr lang="en-GB" sz="3400" dirty="0"/>
          </a:p>
          <a:p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mynegi</a:t>
            </a:r>
            <a:r>
              <a:rPr lang="en-GB" sz="3400" dirty="0"/>
              <a:t> </a:t>
            </a:r>
            <a:r>
              <a:rPr lang="en-GB" sz="3400" dirty="0" err="1"/>
              <a:t>hyder</a:t>
            </a:r>
            <a:r>
              <a:rPr lang="en-GB" sz="3400" dirty="0"/>
              <a:t> </a:t>
            </a:r>
            <a:r>
              <a:rPr lang="en-GB" sz="3400" dirty="0" err="1"/>
              <a:t>mewn</a:t>
            </a:r>
            <a:r>
              <a:rPr lang="en-GB" sz="3400" dirty="0"/>
              <a:t> </a:t>
            </a:r>
            <a:r>
              <a:rPr lang="en-GB" sz="3400" dirty="0" err="1"/>
              <a:t>eraill</a:t>
            </a:r>
            <a:endParaRPr lang="en-GB" sz="3400" dirty="0"/>
          </a:p>
          <a:p>
            <a:r>
              <a:rPr lang="en-GB" sz="3400" dirty="0" err="1" smtClean="0"/>
              <a:t>Yn</a:t>
            </a:r>
            <a:r>
              <a:rPr lang="en-GB" sz="3400" dirty="0" smtClean="0"/>
              <a:t> </a:t>
            </a:r>
            <a:r>
              <a:rPr lang="en-GB" sz="3400" dirty="0" err="1" smtClean="0"/>
              <a:t>defnyddio</a:t>
            </a:r>
            <a:r>
              <a:rPr lang="en-GB" sz="3400" dirty="0" smtClean="0"/>
              <a:t> </a:t>
            </a:r>
            <a:r>
              <a:rPr lang="en-GB" sz="3400" dirty="0" err="1"/>
              <a:t>camau</a:t>
            </a:r>
            <a:r>
              <a:rPr lang="en-GB" sz="3400" dirty="0"/>
              <a:t> </a:t>
            </a:r>
            <a:r>
              <a:rPr lang="en-GB" sz="3400" dirty="0" err="1"/>
              <a:t>dramatig</a:t>
            </a:r>
            <a:r>
              <a:rPr lang="en-GB" sz="3400" dirty="0"/>
              <a:t>, </a:t>
            </a:r>
            <a:r>
              <a:rPr lang="en-GB" sz="3400" dirty="0" err="1"/>
              <a:t>symbolaidd</a:t>
            </a:r>
            <a:r>
              <a:rPr lang="en-GB" sz="3400" dirty="0"/>
              <a:t> </a:t>
            </a:r>
            <a:r>
              <a:rPr lang="en-GB" sz="3400" dirty="0" err="1"/>
              <a:t>i</a:t>
            </a:r>
            <a:r>
              <a:rPr lang="en-GB" sz="3400" dirty="0"/>
              <a:t> </a:t>
            </a:r>
            <a:r>
              <a:rPr lang="en-GB" sz="3400" dirty="0" err="1"/>
              <a:t>bwysleisio</a:t>
            </a:r>
            <a:r>
              <a:rPr lang="en-GB" sz="3400" dirty="0"/>
              <a:t> </a:t>
            </a:r>
            <a:r>
              <a:rPr lang="en-GB" sz="3400" dirty="0" err="1"/>
              <a:t>gwerthoedd</a:t>
            </a:r>
            <a:r>
              <a:rPr lang="en-GB" sz="3400" dirty="0"/>
              <a:t> </a:t>
            </a:r>
            <a:r>
              <a:rPr lang="en-GB" sz="3400" dirty="0" err="1"/>
              <a:t>allweddol</a:t>
            </a:r>
            <a:endParaRPr lang="en-GB" sz="3400" dirty="0"/>
          </a:p>
          <a:p>
            <a:r>
              <a:rPr lang="en-GB" sz="3400" dirty="0" err="1" smtClean="0"/>
              <a:t>Yn</a:t>
            </a:r>
            <a:r>
              <a:rPr lang="en-GB" sz="3400" dirty="0" smtClean="0"/>
              <a:t> </a:t>
            </a:r>
            <a:r>
              <a:rPr lang="en-GB" sz="3400" dirty="0" err="1" smtClean="0"/>
              <a:t>arwain</a:t>
            </a:r>
            <a:r>
              <a:rPr lang="en-GB" sz="3400" dirty="0" smtClean="0"/>
              <a:t> </a:t>
            </a:r>
            <a:r>
              <a:rPr lang="en-GB" sz="3400" dirty="0" err="1"/>
              <a:t>trwy</a:t>
            </a:r>
            <a:r>
              <a:rPr lang="en-GB" sz="3400" dirty="0"/>
              <a:t> </a:t>
            </a:r>
            <a:r>
              <a:rPr lang="en-GB" sz="3400" dirty="0" err="1"/>
              <a:t>esiampl</a:t>
            </a:r>
            <a:endParaRPr lang="en-GB" sz="3400" dirty="0"/>
          </a:p>
          <a:p>
            <a:pPr marL="0" indent="0" algn="r">
              <a:buNone/>
            </a:pPr>
            <a:r>
              <a:rPr lang="en-GB" sz="3400" dirty="0" err="1"/>
              <a:t>Yukl</a:t>
            </a:r>
            <a:r>
              <a:rPr lang="en-GB" sz="3400" dirty="0"/>
              <a:t>, 2013</a:t>
            </a:r>
            <a:endParaRPr lang="en-GB" sz="3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3426690"/>
            <a:ext cx="5181600" cy="3232727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r>
              <a:rPr lang="en-GB" sz="3800" dirty="0"/>
              <a:t>Articulate a clear and appealing vision </a:t>
            </a:r>
          </a:p>
          <a:p>
            <a:r>
              <a:rPr lang="en-GB" sz="3800" dirty="0"/>
              <a:t>Explain how the vision can be attained</a:t>
            </a:r>
          </a:p>
          <a:p>
            <a:r>
              <a:rPr lang="en-GB" sz="3800" dirty="0"/>
              <a:t>Act confident and optimistic </a:t>
            </a:r>
          </a:p>
          <a:p>
            <a:r>
              <a:rPr lang="en-GB" sz="3800" dirty="0"/>
              <a:t>Expresses confidence in others </a:t>
            </a:r>
          </a:p>
          <a:p>
            <a:r>
              <a:rPr lang="en-GB" sz="3800" dirty="0"/>
              <a:t>Use dramatic, symbolic actions to emphasise key values </a:t>
            </a:r>
          </a:p>
          <a:p>
            <a:r>
              <a:rPr lang="en-GB" sz="3800" dirty="0"/>
              <a:t>Lead by example </a:t>
            </a:r>
          </a:p>
          <a:p>
            <a:pPr marL="0" indent="0" algn="r">
              <a:buNone/>
            </a:pPr>
            <a:r>
              <a:rPr lang="en-GB" sz="3800" dirty="0" err="1"/>
              <a:t>Yukl</a:t>
            </a:r>
            <a:r>
              <a:rPr lang="en-GB" sz="3800" dirty="0"/>
              <a:t>, 2013</a:t>
            </a:r>
          </a:p>
          <a:p>
            <a:endParaRPr lang="en-GB" sz="45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4500" y="1690688"/>
            <a:ext cx="3143249" cy="1560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4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Adlewyrchwch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Reflect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350327"/>
            <a:ext cx="5181600" cy="182663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y math </a:t>
            </a:r>
            <a:r>
              <a:rPr lang="en-GB" dirty="0" err="1"/>
              <a:t>hwn</a:t>
            </a:r>
            <a:r>
              <a:rPr lang="en-GB" dirty="0"/>
              <a:t> o 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anfanteision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y math </a:t>
            </a:r>
            <a:r>
              <a:rPr lang="en-GB" dirty="0" err="1"/>
              <a:t>hwn</a:t>
            </a:r>
            <a:r>
              <a:rPr lang="en-GB" dirty="0"/>
              <a:t> o 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4350327"/>
            <a:ext cx="5181600" cy="1826636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What are the possible advantages of this type of leadership style?</a:t>
            </a:r>
          </a:p>
          <a:p>
            <a:r>
              <a:rPr lang="en-GB" dirty="0"/>
              <a:t>What are the possible disadvantages of this type of leadership style?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505" y="1690688"/>
            <a:ext cx="3552657" cy="247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415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i="1" dirty="0" err="1"/>
              <a:t>Arweinyddiaeth</a:t>
            </a:r>
            <a:r>
              <a:rPr lang="en-GB" i="1" dirty="0"/>
              <a:t> </a:t>
            </a:r>
            <a:r>
              <a:rPr lang="en-GB" i="1" dirty="0" err="1" smtClean="0"/>
              <a:t>Gyfranogol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Participative </a:t>
            </a:r>
            <a:r>
              <a:rPr lang="en-GB" dirty="0" smtClean="0"/>
              <a:t>Leadership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55670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/>
              <a:t>Un o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 smtClean="0"/>
              <a:t>pwrpas</a:t>
            </a:r>
            <a:r>
              <a:rPr lang="en-GB" dirty="0" smtClean="0"/>
              <a:t> </a:t>
            </a:r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. Gall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 smtClean="0"/>
              <a:t>arweinydd</a:t>
            </a:r>
            <a:r>
              <a:rPr lang="en-GB" dirty="0" smtClean="0"/>
              <a:t> </a:t>
            </a:r>
            <a:r>
              <a:rPr lang="en-GB" dirty="0" err="1" smtClean="0"/>
              <a:t>troi</a:t>
            </a:r>
            <a:r>
              <a:rPr lang="en-GB" dirty="0" smtClean="0"/>
              <a:t> at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/>
              <a:t>democrataidd</a:t>
            </a:r>
            <a:r>
              <a:rPr lang="en-GB" dirty="0"/>
              <a:t> -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ddylanwadu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benderfyniadau</a:t>
            </a:r>
            <a:r>
              <a:rPr lang="en-GB" dirty="0"/>
              <a:t> a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bobl</a:t>
            </a: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rymuso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ddirprwyaeth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awdurdod</a:t>
            </a:r>
            <a:r>
              <a:rPr lang="en-GB" dirty="0"/>
              <a:t> a </a:t>
            </a:r>
            <a:r>
              <a:rPr lang="en-GB" dirty="0" err="1"/>
              <a:t>chyfrifoldeb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unigolion</a:t>
            </a:r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effeithiolrwydd</a:t>
            </a:r>
            <a:r>
              <a:rPr lang="en-GB" dirty="0"/>
              <a:t> </a:t>
            </a:r>
            <a:r>
              <a:rPr lang="en-GB" dirty="0" err="1"/>
              <a:t>amrywio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y </a:t>
            </a:r>
            <a:r>
              <a:rPr lang="en-GB" dirty="0" err="1"/>
              <a:t>sefyllfa</a:t>
            </a:r>
            <a:endParaRPr lang="en-GB" dirty="0"/>
          </a:p>
          <a:p>
            <a:pPr algn="r"/>
            <a:r>
              <a:rPr lang="en-GB" dirty="0" err="1"/>
              <a:t>Yukl</a:t>
            </a:r>
            <a:r>
              <a:rPr lang="en-GB" dirty="0"/>
              <a:t>, 2013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556702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400" dirty="0"/>
              <a:t>A key function of leadership is to make decisions. The leader can enlist the aid of others in making decisions </a:t>
            </a:r>
          </a:p>
          <a:p>
            <a:r>
              <a:rPr lang="en-GB" sz="2400" dirty="0"/>
              <a:t>Based on democratic principles – upholding the right to influence decisions which will affect people</a:t>
            </a:r>
          </a:p>
          <a:p>
            <a:r>
              <a:rPr lang="en-GB" sz="2400" dirty="0"/>
              <a:t>Focuses on </a:t>
            </a:r>
            <a:r>
              <a:rPr lang="en-GB" sz="2400" i="1" dirty="0"/>
              <a:t>empowerment</a:t>
            </a:r>
            <a:r>
              <a:rPr lang="en-GB" sz="2400" dirty="0"/>
              <a:t> through delegation which gives individuals authority and responsibility </a:t>
            </a:r>
          </a:p>
          <a:p>
            <a:r>
              <a:rPr lang="en-GB" sz="2400" dirty="0"/>
              <a:t>Effectiveness can vary according to situation</a:t>
            </a:r>
          </a:p>
          <a:p>
            <a:pPr marL="0" indent="0" algn="r">
              <a:buNone/>
            </a:pPr>
            <a:r>
              <a:rPr lang="en-GB" sz="2400" dirty="0" err="1"/>
              <a:t>Yukl</a:t>
            </a:r>
            <a:r>
              <a:rPr lang="en-GB" sz="2400" dirty="0"/>
              <a:t>, 2013</a:t>
            </a:r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273" y="152400"/>
            <a:ext cx="1911350" cy="13996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3377" y="152400"/>
            <a:ext cx="1911350" cy="139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62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Annog</a:t>
            </a:r>
            <a:r>
              <a:rPr lang="en-GB" i="1" dirty="0" smtClean="0"/>
              <a:t> </a:t>
            </a:r>
            <a:r>
              <a:rPr lang="en-GB" i="1" dirty="0" err="1" smtClean="0"/>
              <a:t>Cyfranogaeth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dirty="0" smtClean="0"/>
              <a:t>Encouraging </a:t>
            </a:r>
            <a:r>
              <a:rPr lang="en-GB" dirty="0" smtClean="0"/>
              <a:t>Participation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fynegi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pryderon</a:t>
            </a:r>
            <a:endParaRPr lang="en-GB" dirty="0"/>
          </a:p>
          <a:p>
            <a:r>
              <a:rPr lang="en-GB" dirty="0" err="1" smtClean="0"/>
              <a:t>Disgrifio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ffordd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endParaRPr lang="en-GB" dirty="0" smtClean="0"/>
          </a:p>
          <a:p>
            <a:r>
              <a:rPr lang="en-GB" dirty="0" err="1" smtClean="0"/>
              <a:t>Cofnodi</a:t>
            </a:r>
            <a:r>
              <a:rPr lang="en-GB" dirty="0" smtClean="0"/>
              <a:t> </a:t>
            </a:r>
            <a:r>
              <a:rPr lang="en-GB" dirty="0" err="1"/>
              <a:t>syniadau</a:t>
            </a:r>
            <a:r>
              <a:rPr lang="en-GB" dirty="0"/>
              <a:t> ac </a:t>
            </a:r>
            <a:r>
              <a:rPr lang="en-GB" dirty="0" err="1"/>
              <a:t>awgrymiadau</a:t>
            </a:r>
            <a:endParaRPr lang="en-GB" dirty="0"/>
          </a:p>
          <a:p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/>
              <a:t>am </a:t>
            </a:r>
            <a:r>
              <a:rPr lang="en-GB" dirty="0" err="1"/>
              <a:t>ffyrdd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ac </a:t>
            </a:r>
            <a:r>
              <a:rPr lang="en-GB" dirty="0" err="1" smtClean="0"/>
              <a:t>awgrymiadau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endParaRPr lang="en-GB" dirty="0"/>
          </a:p>
          <a:p>
            <a:r>
              <a:rPr lang="en-GB" dirty="0" err="1"/>
              <a:t>Y</a:t>
            </a:r>
            <a:r>
              <a:rPr lang="en-GB" dirty="0" err="1" smtClean="0"/>
              <a:t>n</a:t>
            </a:r>
            <a:r>
              <a:rPr lang="en-GB" dirty="0" smtClean="0"/>
              <a:t> </a:t>
            </a:r>
            <a:r>
              <a:rPr lang="en-GB" dirty="0" err="1" smtClean="0"/>
              <a:t>ofalus</a:t>
            </a:r>
            <a:r>
              <a:rPr lang="en-GB" dirty="0" smtClean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fynegi</a:t>
            </a:r>
            <a:r>
              <a:rPr lang="en-GB" dirty="0"/>
              <a:t> </a:t>
            </a:r>
            <a:r>
              <a:rPr lang="en-GB" dirty="0" err="1"/>
              <a:t>pryderon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</a:t>
            </a:r>
            <a:r>
              <a:rPr lang="en-GB" dirty="0" err="1"/>
              <a:t>awgrym</a:t>
            </a:r>
            <a:endParaRPr lang="en-GB" dirty="0"/>
          </a:p>
          <a:p>
            <a:r>
              <a:rPr lang="en-GB" dirty="0" err="1" smtClean="0"/>
              <a:t>Gwrando</a:t>
            </a:r>
            <a:r>
              <a:rPr lang="en-GB" dirty="0" smtClean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 smtClean="0"/>
              <a:t>farn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/>
              <a:t>anghytuno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amddiffynnol</a:t>
            </a:r>
            <a:endParaRPr lang="en-GB" dirty="0"/>
          </a:p>
          <a:p>
            <a:r>
              <a:rPr lang="en-GB" dirty="0" err="1" smtClean="0"/>
              <a:t>Ceisio</a:t>
            </a:r>
            <a:r>
              <a:rPr lang="en-GB" dirty="0" smtClean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awgrymiadau</a:t>
            </a:r>
            <a:r>
              <a:rPr lang="en-GB" dirty="0"/>
              <a:t> a </a:t>
            </a:r>
            <a:r>
              <a:rPr lang="en-GB" dirty="0" err="1"/>
              <a:t>delio</a:t>
            </a:r>
            <a:r>
              <a:rPr lang="en-GB" dirty="0"/>
              <a:t> â </a:t>
            </a:r>
            <a:r>
              <a:rPr lang="en-GB" dirty="0" err="1"/>
              <a:t>phryderon</a:t>
            </a:r>
            <a:endParaRPr lang="en-GB" dirty="0"/>
          </a:p>
          <a:p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/>
              <a:t>werthfawrogiad</a:t>
            </a:r>
            <a:r>
              <a:rPr lang="en-GB" dirty="0"/>
              <a:t> am </a:t>
            </a:r>
            <a:r>
              <a:rPr lang="en-GB" dirty="0" err="1"/>
              <a:t>awgrymiadau</a:t>
            </a:r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dirty="0" err="1"/>
              <a:t>Yukl</a:t>
            </a:r>
            <a:r>
              <a:rPr lang="en-GB" dirty="0"/>
              <a:t>, 2013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en-GB" dirty="0"/>
              <a:t>Encourage people to express their concerns</a:t>
            </a:r>
          </a:p>
          <a:p>
            <a:r>
              <a:rPr lang="en-GB" dirty="0"/>
              <a:t>Describe a proposal as tentative </a:t>
            </a:r>
          </a:p>
          <a:p>
            <a:r>
              <a:rPr lang="en-GB" dirty="0"/>
              <a:t>Record ideas and suggestions</a:t>
            </a:r>
          </a:p>
          <a:p>
            <a:r>
              <a:rPr lang="en-GB" dirty="0"/>
              <a:t>Look for ways to build on ideas and suggestions</a:t>
            </a:r>
          </a:p>
          <a:p>
            <a:r>
              <a:rPr lang="en-GB" dirty="0"/>
              <a:t>Be tactful in expressing concerns about a suggestion</a:t>
            </a:r>
          </a:p>
          <a:p>
            <a:r>
              <a:rPr lang="en-GB" dirty="0"/>
              <a:t>Listen to dissenting views without getting defensive</a:t>
            </a:r>
          </a:p>
          <a:p>
            <a:r>
              <a:rPr lang="en-GB" dirty="0"/>
              <a:t>Try to utilize suggestions and deal with concerns</a:t>
            </a:r>
          </a:p>
          <a:p>
            <a:r>
              <a:rPr lang="en-GB" dirty="0"/>
              <a:t>Show appreciation for suggestions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 err="1"/>
              <a:t>Yukl</a:t>
            </a:r>
            <a:r>
              <a:rPr lang="en-GB" dirty="0"/>
              <a:t>, 2013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02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Adlewyrchwch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Reflect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350327"/>
            <a:ext cx="5181600" cy="182663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y math </a:t>
            </a:r>
            <a:r>
              <a:rPr lang="en-GB" dirty="0" err="1"/>
              <a:t>hwn</a:t>
            </a:r>
            <a:r>
              <a:rPr lang="en-GB" dirty="0"/>
              <a:t> o 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anfanteision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y math </a:t>
            </a:r>
            <a:r>
              <a:rPr lang="en-GB" dirty="0" err="1"/>
              <a:t>hwn</a:t>
            </a:r>
            <a:r>
              <a:rPr lang="en-GB" dirty="0"/>
              <a:t> o 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4350327"/>
            <a:ext cx="5181600" cy="1826636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What are the possible advantages of this type of leadership style?</a:t>
            </a:r>
          </a:p>
          <a:p>
            <a:r>
              <a:rPr lang="en-GB" dirty="0"/>
              <a:t>What are the possible disadvantages of this type of leadership style?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505" y="1690688"/>
            <a:ext cx="3552657" cy="247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555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sz="3600" i="1" dirty="0" err="1" smtClean="0"/>
              <a:t>Newid</a:t>
            </a:r>
            <a:r>
              <a:rPr lang="en-GB" sz="3600" i="1" dirty="0" smtClean="0"/>
              <a:t> y System, </a:t>
            </a:r>
            <a:r>
              <a:rPr lang="en-GB" sz="3600" i="1" dirty="0" err="1" smtClean="0"/>
              <a:t>Newid</a:t>
            </a:r>
            <a:r>
              <a:rPr lang="en-GB" sz="3600" i="1" dirty="0" smtClean="0"/>
              <a:t> </a:t>
            </a:r>
            <a:r>
              <a:rPr lang="en-GB" sz="3600" i="1" dirty="0" err="1" smtClean="0"/>
              <a:t>Arweinyddiaeth</a:t>
            </a:r>
            <a:r>
              <a:rPr lang="en-GB" sz="3600" i="1" dirty="0" smtClean="0"/>
              <a:t/>
            </a:r>
            <a:br>
              <a:rPr lang="en-GB" sz="3600" i="1" dirty="0" smtClean="0"/>
            </a:br>
            <a:r>
              <a:rPr lang="en-GB" sz="3600" dirty="0" smtClean="0"/>
              <a:t>Changing </a:t>
            </a:r>
            <a:r>
              <a:rPr lang="en-GB" sz="3600" dirty="0"/>
              <a:t>the System, Changing Leadership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 Gall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ddechrau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allant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gynnal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ben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- </a:t>
            </a:r>
            <a:r>
              <a:rPr lang="en-GB" dirty="0" err="1" smtClean="0"/>
              <a:t>mae'r</a:t>
            </a:r>
            <a:r>
              <a:rPr lang="en-GB" dirty="0" smtClean="0"/>
              <a:t> </a:t>
            </a:r>
            <a:r>
              <a:rPr lang="en-GB" dirty="0" err="1" smtClean="0"/>
              <a:t>grwp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endParaRPr lang="en-GB" dirty="0"/>
          </a:p>
          <a:p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ffwrdd</a:t>
            </a:r>
            <a:r>
              <a:rPr lang="en-GB" dirty="0"/>
              <a:t> o </a:t>
            </a:r>
            <a:r>
              <a:rPr lang="en-GB" dirty="0" err="1"/>
              <a:t>arddulliau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 </a:t>
            </a:r>
            <a:r>
              <a:rPr lang="en-GB" dirty="0" err="1"/>
              <a:t>sengl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fodel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gydweithredol</a:t>
            </a:r>
            <a:r>
              <a:rPr lang="en-GB" dirty="0"/>
              <a:t> </a:t>
            </a:r>
            <a:r>
              <a:rPr lang="en-GB" dirty="0" err="1"/>
              <a:t>neu'n</a:t>
            </a:r>
            <a:r>
              <a:rPr lang="en-GB" dirty="0"/>
              <a:t> </a:t>
            </a:r>
            <a:r>
              <a:rPr lang="en-GB" dirty="0" smtClean="0"/>
              <a:t>'</a:t>
            </a:r>
            <a:r>
              <a:rPr lang="en-GB" dirty="0" err="1" smtClean="0"/>
              <a:t>ddosbarthol</a:t>
            </a:r>
            <a:r>
              <a:rPr lang="en-GB" dirty="0" smtClean="0"/>
              <a:t>'</a:t>
            </a:r>
            <a:endParaRPr lang="en-GB" dirty="0"/>
          </a:p>
          <a:p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gyfannol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systemig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aml-ddimensiwn</a:t>
            </a:r>
            <a:endParaRPr lang="en-GB" dirty="0"/>
          </a:p>
          <a:p>
            <a:pPr marL="0" indent="0" algn="r">
              <a:buNone/>
            </a:pPr>
            <a:r>
              <a:rPr lang="en-GB" dirty="0"/>
              <a:t>Morrison, 2013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Individuals can initiate change but cannot sustain it alone – the </a:t>
            </a:r>
            <a:r>
              <a:rPr lang="en-GB" b="1" dirty="0"/>
              <a:t>collective</a:t>
            </a:r>
            <a:r>
              <a:rPr lang="en-GB" dirty="0"/>
              <a:t> does </a:t>
            </a:r>
          </a:p>
          <a:p>
            <a:r>
              <a:rPr lang="en-GB" dirty="0"/>
              <a:t>Moves leadership away from single leadership styles towards a model which is collaborative or ‘</a:t>
            </a:r>
            <a:r>
              <a:rPr lang="en-GB" b="1" dirty="0"/>
              <a:t>distributed</a:t>
            </a:r>
            <a:r>
              <a:rPr lang="en-GB" dirty="0"/>
              <a:t>’ </a:t>
            </a:r>
          </a:p>
          <a:p>
            <a:r>
              <a:rPr lang="en-GB" dirty="0"/>
              <a:t>Change must be holistic, </a:t>
            </a:r>
            <a:r>
              <a:rPr lang="en-GB" b="1" dirty="0"/>
              <a:t>systemic</a:t>
            </a:r>
            <a:r>
              <a:rPr lang="en-GB" dirty="0"/>
              <a:t> and utilise multi-dimensional approaches </a:t>
            </a:r>
          </a:p>
          <a:p>
            <a:pPr marL="0" indent="0" algn="r">
              <a:buNone/>
            </a:pPr>
            <a:r>
              <a:rPr lang="en-GB" dirty="0"/>
              <a:t>Morrison, 2013</a:t>
            </a:r>
          </a:p>
        </p:txBody>
      </p:sp>
    </p:spTree>
    <p:extLst>
      <p:ext uri="{BB962C8B-B14F-4D97-AF65-F5344CB8AC3E}">
        <p14:creationId xmlns:p14="http://schemas.microsoft.com/office/powerpoint/2010/main" val="36300116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260648"/>
            <a:ext cx="8229600" cy="114300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Dosbarthol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Distributed </a:t>
            </a:r>
            <a:r>
              <a:rPr lang="en-GB" dirty="0" smtClean="0"/>
              <a:t>Leadership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9036" y="2407516"/>
            <a:ext cx="10515600" cy="311583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“Moving </a:t>
            </a:r>
            <a:r>
              <a:rPr lang="en-GB" dirty="0"/>
              <a:t>away from a formal to a more collegial style, a </a:t>
            </a:r>
            <a:r>
              <a:rPr lang="en-GB" dirty="0" smtClean="0"/>
              <a:t>dominant theoretical </a:t>
            </a:r>
            <a:r>
              <a:rPr lang="en-GB" dirty="0"/>
              <a:t>model to emerge in the early years of the twenty-first century has </a:t>
            </a:r>
            <a:r>
              <a:rPr lang="en-GB" dirty="0" smtClean="0"/>
              <a:t>been distributed </a:t>
            </a:r>
            <a:r>
              <a:rPr lang="en-GB" dirty="0"/>
              <a:t>leadership. This has shifted us away from a more informal, </a:t>
            </a:r>
            <a:r>
              <a:rPr lang="en-GB" dirty="0" smtClean="0"/>
              <a:t>voluntary interaction </a:t>
            </a:r>
            <a:r>
              <a:rPr lang="en-GB" dirty="0"/>
              <a:t>(driven by the formal leaders) towards a model with ‘a focus on </a:t>
            </a:r>
            <a:r>
              <a:rPr lang="en-GB" dirty="0" smtClean="0"/>
              <a:t>collective, rather </a:t>
            </a:r>
            <a:r>
              <a:rPr lang="en-GB" dirty="0"/>
              <a:t>than singular, leadership’ (</a:t>
            </a:r>
            <a:r>
              <a:rPr lang="en-GB" dirty="0" smtClean="0"/>
              <a:t>Bush, </a:t>
            </a:r>
            <a:r>
              <a:rPr lang="en-GB" dirty="0"/>
              <a:t>2011, </a:t>
            </a:r>
            <a:r>
              <a:rPr lang="en-GB" dirty="0" smtClean="0"/>
              <a:t>p.202</a:t>
            </a:r>
            <a:r>
              <a:rPr lang="en-GB" dirty="0" smtClean="0"/>
              <a:t>).” </a:t>
            </a:r>
          </a:p>
          <a:p>
            <a:pPr marL="0" indent="0" algn="r">
              <a:buNone/>
            </a:pPr>
            <a:r>
              <a:rPr lang="en-GB" dirty="0" smtClean="0"/>
              <a:t>Morrison, 2013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8548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i="1" dirty="0" err="1" smtClean="0"/>
              <a:t>Effeithiol</a:t>
            </a:r>
            <a:r>
              <a:rPr lang="en-GB" i="1" dirty="0" smtClean="0"/>
              <a:t>?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Does </a:t>
            </a:r>
            <a:r>
              <a:rPr lang="en-GB" dirty="0" smtClean="0"/>
              <a:t>it work 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beirniaid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dadlau</a:t>
            </a:r>
            <a:r>
              <a:rPr lang="en-GB" sz="2400" dirty="0"/>
              <a:t> bod ...</a:t>
            </a:r>
          </a:p>
          <a:p>
            <a:pPr lvl="1"/>
            <a:r>
              <a:rPr lang="en-GB" sz="2000" dirty="0" err="1" smtClean="0"/>
              <a:t>Diffyg</a:t>
            </a:r>
            <a:r>
              <a:rPr lang="en-GB" sz="2000" dirty="0" smtClean="0"/>
              <a:t> </a:t>
            </a:r>
            <a:r>
              <a:rPr lang="en-GB" sz="2000" dirty="0" err="1"/>
              <a:t>tystiolaeth</a:t>
            </a:r>
            <a:r>
              <a:rPr lang="en-GB" sz="2000" dirty="0"/>
              <a:t> </a:t>
            </a:r>
            <a:r>
              <a:rPr lang="en-GB" sz="2000" dirty="0" err="1"/>
              <a:t>gredadwy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gefnogi'r</a:t>
            </a:r>
            <a:r>
              <a:rPr lang="en-GB" sz="2000" dirty="0"/>
              <a:t> model </a:t>
            </a:r>
            <a:r>
              <a:rPr lang="en-GB" sz="2000" dirty="0" err="1"/>
              <a:t>hwn</a:t>
            </a:r>
            <a:endParaRPr lang="en-GB" sz="2000" dirty="0"/>
          </a:p>
          <a:p>
            <a:pPr lvl="1"/>
            <a:r>
              <a:rPr lang="en-GB" sz="2000" dirty="0" err="1"/>
              <a:t>Mae'n</a:t>
            </a:r>
            <a:r>
              <a:rPr lang="en-GB" sz="2000" dirty="0"/>
              <a:t> </a:t>
            </a:r>
            <a:r>
              <a:rPr lang="en-GB" sz="2000" dirty="0" err="1"/>
              <a:t>ffafrio</a:t>
            </a:r>
            <a:r>
              <a:rPr lang="en-GB" sz="2000" dirty="0"/>
              <a:t> </a:t>
            </a:r>
            <a:r>
              <a:rPr lang="en-GB" sz="2000" dirty="0" err="1"/>
              <a:t>ymagwedd</a:t>
            </a:r>
            <a:r>
              <a:rPr lang="en-GB" sz="2000" dirty="0"/>
              <a:t> neoliberal </a:t>
            </a:r>
            <a:r>
              <a:rPr lang="en-GB" sz="2000" dirty="0" err="1"/>
              <a:t>tuag</a:t>
            </a:r>
            <a:r>
              <a:rPr lang="en-GB" sz="2000" dirty="0"/>
              <a:t> at </a:t>
            </a:r>
            <a:r>
              <a:rPr lang="en-GB" sz="2000" dirty="0" err="1"/>
              <a:t>wneud</a:t>
            </a:r>
            <a:r>
              <a:rPr lang="en-GB" sz="2000" dirty="0"/>
              <a:t> </a:t>
            </a:r>
            <a:r>
              <a:rPr lang="en-GB" sz="2000" dirty="0" err="1"/>
              <a:t>addysg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gyfeillgar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rym</a:t>
            </a:r>
            <a:r>
              <a:rPr lang="en-GB" sz="2000" dirty="0"/>
              <a:t> (Hartley, 2010)</a:t>
            </a:r>
          </a:p>
          <a:p>
            <a:pPr lvl="1"/>
            <a:r>
              <a:rPr lang="en-GB" sz="2000" dirty="0" err="1"/>
              <a:t>Ychydig</a:t>
            </a:r>
            <a:r>
              <a:rPr lang="en-GB" sz="2000" dirty="0"/>
              <a:t> </a:t>
            </a:r>
            <a:r>
              <a:rPr lang="en-GB" sz="2000" dirty="0" err="1"/>
              <a:t>iawn</a:t>
            </a:r>
            <a:r>
              <a:rPr lang="en-GB" sz="2000" dirty="0"/>
              <a:t> o </a:t>
            </a:r>
            <a:r>
              <a:rPr lang="en-GB" sz="2000" dirty="0" err="1"/>
              <a:t>dystiolaeth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smtClean="0"/>
              <a:t>I </a:t>
            </a:r>
            <a:r>
              <a:rPr lang="en-GB" sz="2000" dirty="0" err="1" smtClean="0"/>
              <a:t>awgrymu</a:t>
            </a:r>
            <a:r>
              <a:rPr lang="en-GB" sz="2000" dirty="0" smtClean="0"/>
              <a:t>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effaith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ddysgu</a:t>
            </a:r>
            <a:r>
              <a:rPr lang="en-GB" sz="2000" dirty="0"/>
              <a:t> </a:t>
            </a:r>
            <a:r>
              <a:rPr lang="en-GB" sz="2000" dirty="0" err="1"/>
              <a:t>myfyrwyr</a:t>
            </a:r>
            <a:r>
              <a:rPr lang="en-GB" sz="2000" dirty="0"/>
              <a:t> </a:t>
            </a:r>
            <a:r>
              <a:rPr lang="en-GB" sz="2000" dirty="0" err="1"/>
              <a:t>neu</a:t>
            </a:r>
            <a:r>
              <a:rPr lang="en-GB" sz="2000" dirty="0"/>
              <a:t> </a:t>
            </a:r>
            <a:r>
              <a:rPr lang="en-GB" sz="2000" dirty="0" err="1"/>
              <a:t>sy'n</a:t>
            </a:r>
            <a:r>
              <a:rPr lang="en-GB" sz="2000" dirty="0"/>
              <a:t> </a:t>
            </a:r>
            <a:r>
              <a:rPr lang="en-GB" sz="2000" dirty="0" err="1"/>
              <a:t>gwella</a:t>
            </a:r>
            <a:r>
              <a:rPr lang="en-GB" sz="2000" dirty="0"/>
              <a:t> </a:t>
            </a:r>
            <a:r>
              <a:rPr lang="en-GB" sz="2000" dirty="0" err="1"/>
              <a:t>o'i</a:t>
            </a:r>
            <a:r>
              <a:rPr lang="en-GB" sz="2000" dirty="0"/>
              <a:t> </a:t>
            </a:r>
            <a:r>
              <a:rPr lang="en-GB" sz="2000" dirty="0" err="1"/>
              <a:t>gymharu</a:t>
            </a:r>
            <a:r>
              <a:rPr lang="en-GB" sz="2000" dirty="0"/>
              <a:t> ag </a:t>
            </a:r>
            <a:r>
              <a:rPr lang="en-GB" sz="2000" dirty="0" err="1"/>
              <a:t>unrhyw</a:t>
            </a:r>
            <a:r>
              <a:rPr lang="en-GB" sz="2000" dirty="0"/>
              <a:t> </a:t>
            </a:r>
            <a:r>
              <a:rPr lang="en-GB" sz="2000" dirty="0" err="1"/>
              <a:t>ddull</a:t>
            </a:r>
            <a:r>
              <a:rPr lang="en-GB" sz="2000" dirty="0"/>
              <a:t> </a:t>
            </a:r>
            <a:r>
              <a:rPr lang="en-GB" sz="2000" dirty="0" err="1"/>
              <a:t>arweinyddiaeth</a:t>
            </a:r>
            <a:r>
              <a:rPr lang="en-GB" sz="2000" dirty="0"/>
              <a:t> </a:t>
            </a:r>
            <a:r>
              <a:rPr lang="en-GB" sz="2000" dirty="0" err="1"/>
              <a:t>arall</a:t>
            </a:r>
            <a:endParaRPr lang="en-GB" sz="2000" dirty="0"/>
          </a:p>
          <a:p>
            <a:pPr marL="457200" lvl="1" indent="0" algn="r">
              <a:buNone/>
            </a:pPr>
            <a:r>
              <a:rPr lang="en-GB" sz="2000" dirty="0"/>
              <a:t>(Morrison, 2013)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Critics have argued that…</a:t>
            </a:r>
          </a:p>
          <a:p>
            <a:pPr lvl="1"/>
            <a:r>
              <a:rPr lang="en-GB" dirty="0"/>
              <a:t>There is a lack of credible evidence to support this model </a:t>
            </a:r>
          </a:p>
          <a:p>
            <a:pPr lvl="1"/>
            <a:r>
              <a:rPr lang="en-GB" dirty="0"/>
              <a:t>It favours a neoliberal approach to making education work force friendly (Hartley, 2010)</a:t>
            </a:r>
          </a:p>
          <a:p>
            <a:pPr lvl="1"/>
            <a:r>
              <a:rPr lang="en-GB" dirty="0"/>
              <a:t>There is little evidence that it has any impact on or improves student learning compared to any other leadership method</a:t>
            </a:r>
          </a:p>
          <a:p>
            <a:pPr marL="457200" lvl="1" indent="0" algn="r">
              <a:buNone/>
            </a:pPr>
            <a:r>
              <a:rPr lang="en-GB" dirty="0"/>
              <a:t>(Morrison, 2013)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0043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Adlewyrchu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arweinyddiaeth</a:t>
            </a:r>
            <a:r>
              <a:rPr lang="en-GB" dirty="0"/>
              <a:t> a </a:t>
            </a:r>
            <a:r>
              <a:rPr lang="en-GB" dirty="0" err="1"/>
              <a:t>drafodwyd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Pa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arddulliau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plant?</a:t>
            </a:r>
          </a:p>
          <a:p>
            <a:pPr lvl="1"/>
            <a:r>
              <a:rPr lang="en-GB" dirty="0"/>
              <a:t>Pa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arddulliau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 smtClean="0"/>
              <a:t>lleiaf</a:t>
            </a:r>
            <a:r>
              <a:rPr lang="en-GB" dirty="0" smtClean="0"/>
              <a:t> </a:t>
            </a:r>
            <a:r>
              <a:rPr lang="en-GB" dirty="0" err="1"/>
              <a:t>berthnasol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 err="1"/>
              <a:t>Dewiswch</a:t>
            </a:r>
            <a:r>
              <a:rPr lang="en-GB" dirty="0"/>
              <a:t> un </a:t>
            </a:r>
            <a:r>
              <a:rPr lang="en-GB" dirty="0" err="1"/>
              <a:t>arddull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.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, </a:t>
            </a:r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fyddai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lleoliad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cymwyso</a:t>
            </a:r>
            <a:r>
              <a:rPr lang="en-GB" dirty="0" smtClean="0"/>
              <a:t> </a:t>
            </a:r>
            <a:r>
              <a:rPr lang="en-GB" dirty="0" err="1" smtClean="0"/>
              <a:t>hawliau</a:t>
            </a:r>
            <a:r>
              <a:rPr lang="en-GB" dirty="0" smtClean="0"/>
              <a:t> plant.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smtClean="0"/>
              <a:t>Consider the different types of leadership discussed:</a:t>
            </a:r>
          </a:p>
          <a:p>
            <a:pPr lvl="1"/>
            <a:r>
              <a:rPr lang="en-GB" dirty="0" smtClean="0"/>
              <a:t>Which aspects of these styles are most relevant in developing a children’s rights approach?</a:t>
            </a:r>
          </a:p>
          <a:p>
            <a:pPr lvl="1"/>
            <a:r>
              <a:rPr lang="en-GB" dirty="0" smtClean="0"/>
              <a:t>Which aspects of these styles are least relevant?</a:t>
            </a:r>
          </a:p>
          <a:p>
            <a:pPr lvl="1"/>
            <a:endParaRPr lang="en-GB" dirty="0"/>
          </a:p>
          <a:p>
            <a:r>
              <a:rPr lang="en-GB" dirty="0" smtClean="0"/>
              <a:t>Choose one leadership style. In pairs, consider what this would look like if applied to a children’s rights approach in a setting.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76572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ho likes chan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315" y="753918"/>
            <a:ext cx="5341118" cy="534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ounded Rectangle 1"/>
          <p:cNvSpPr/>
          <p:nvPr/>
        </p:nvSpPr>
        <p:spPr>
          <a:xfrm>
            <a:off x="7777018" y="3427268"/>
            <a:ext cx="3722254" cy="186574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How might embedding a children’s rights approach require an organisation or setting to change? In pairs, write a list. </a:t>
            </a:r>
            <a:endParaRPr lang="en-GB" dirty="0"/>
          </a:p>
        </p:txBody>
      </p:sp>
      <p:sp>
        <p:nvSpPr>
          <p:cNvPr id="3" name="Rounded Rectangle 2"/>
          <p:cNvSpPr/>
          <p:nvPr/>
        </p:nvSpPr>
        <p:spPr>
          <a:xfrm>
            <a:off x="7777018" y="1160319"/>
            <a:ext cx="3722254" cy="179531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ymgorffori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plant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ofynnol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sefydliad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leoliad</a:t>
            </a:r>
            <a:r>
              <a:rPr lang="en-GB" dirty="0"/>
              <a:t> </a:t>
            </a:r>
            <a:r>
              <a:rPr lang="en-GB" dirty="0" smtClean="0"/>
              <a:t>I </a:t>
            </a:r>
            <a:r>
              <a:rPr lang="en-GB" dirty="0" err="1" smtClean="0"/>
              <a:t>newid</a:t>
            </a:r>
            <a:r>
              <a:rPr lang="en-GB" dirty="0"/>
              <a:t>?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, </a:t>
            </a: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restr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81320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109" y="274638"/>
            <a:ext cx="10515600" cy="13255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i="1" dirty="0" err="1" smtClean="0"/>
              <a:t>Newid</a:t>
            </a:r>
            <a:r>
              <a:rPr lang="en-GB" i="1" dirty="0" smtClean="0"/>
              <a:t> </a:t>
            </a:r>
            <a:r>
              <a:rPr lang="en-GB" i="1" dirty="0" smtClean="0"/>
              <a:t>Da?</a:t>
            </a:r>
            <a:br>
              <a:rPr lang="en-GB" i="1" dirty="0" smtClean="0"/>
            </a:br>
            <a:r>
              <a:rPr lang="en-GB" dirty="0" smtClean="0"/>
              <a:t>A </a:t>
            </a:r>
            <a:r>
              <a:rPr lang="en-GB" dirty="0" smtClean="0"/>
              <a:t>change is as good as a rest… right?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407" y="1757219"/>
            <a:ext cx="8229600" cy="820688"/>
          </a:xfrm>
        </p:spPr>
        <p:txBody>
          <a:bodyPr/>
          <a:lstStyle/>
          <a:p>
            <a:r>
              <a:rPr lang="en-GB" dirty="0" smtClean="0"/>
              <a:t>Resistance to change: 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16" t="24661" r="17542" b="2329"/>
          <a:stretch/>
        </p:blipFill>
        <p:spPr bwMode="auto">
          <a:xfrm>
            <a:off x="3415114" y="2649915"/>
            <a:ext cx="4680520" cy="40186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193534" y="5981553"/>
            <a:ext cx="2222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Hoy and Brown, 2012</a:t>
            </a:r>
          </a:p>
        </p:txBody>
      </p:sp>
    </p:spTree>
    <p:extLst>
      <p:ext uri="{BB962C8B-B14F-4D97-AF65-F5344CB8AC3E}">
        <p14:creationId xmlns:p14="http://schemas.microsoft.com/office/powerpoint/2010/main" val="18861962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hlinkClick r:id="rId3"/>
              </a:rPr>
              <a:t>Individual Resistance 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386" y="3423118"/>
            <a:ext cx="3172096" cy="3102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 descr="http://image.slidesharecdn.com/resistanceandtypesofresistancetochange-150123004505-conversion-gate02/95/resistance-and-types-of-resistance-to-change-6-638.jpg?cb=142197429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03" t="13051" r="12277" b="16003"/>
          <a:stretch/>
        </p:blipFill>
        <p:spPr bwMode="auto">
          <a:xfrm>
            <a:off x="2135560" y="1988841"/>
            <a:ext cx="4583232" cy="323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3082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i="1" dirty="0" err="1" smtClean="0"/>
              <a:t>Adlewyrchu</a:t>
            </a:r>
            <a:r>
              <a:rPr lang="en-GB" i="1" dirty="0" smtClean="0"/>
              <a:t> </a:t>
            </a:r>
            <a:r>
              <a:rPr lang="en-GB" i="1" dirty="0" err="1" smtClean="0"/>
              <a:t>ar</a:t>
            </a:r>
            <a:r>
              <a:rPr lang="en-GB" i="1" dirty="0" smtClean="0"/>
              <a:t> </a:t>
            </a:r>
            <a:r>
              <a:rPr lang="en-GB" i="1" dirty="0" err="1" smtClean="0"/>
              <a:t>Newid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Reflection </a:t>
            </a:r>
            <a:r>
              <a:rPr lang="en-GB" dirty="0" smtClean="0"/>
              <a:t>on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380851"/>
            <a:ext cx="5181600" cy="179611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, </a:t>
            </a:r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rhestr</a:t>
            </a:r>
            <a:r>
              <a:rPr lang="en-GB" dirty="0"/>
              <a:t> o </a:t>
            </a:r>
            <a:r>
              <a:rPr lang="en-GB" dirty="0" err="1"/>
              <a:t>newidiadau</a:t>
            </a:r>
            <a:r>
              <a:rPr lang="en-GB" dirty="0"/>
              <a:t>.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gwrthiant</a:t>
            </a:r>
            <a:r>
              <a:rPr lang="en-GB" dirty="0"/>
              <a:t> Kotter,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resymau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am </a:t>
            </a:r>
            <a:r>
              <a:rPr lang="en-GB" dirty="0" err="1" smtClean="0"/>
              <a:t>wrthwynebiad</a:t>
            </a:r>
            <a:r>
              <a:rPr lang="en-GB" dirty="0" smtClean="0"/>
              <a:t>.</a:t>
            </a:r>
            <a:endParaRPr lang="en-GB" dirty="0" smtClean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4380851"/>
            <a:ext cx="5181600" cy="179611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In pairs, look again at your list of changes. Using Kotter’s resistance factors, discuss possible reasons for </a:t>
            </a:r>
            <a:r>
              <a:rPr lang="en-GB" dirty="0" smtClean="0"/>
              <a:t>resistance.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6708" y="2112746"/>
            <a:ext cx="2268105" cy="226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965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982002" y="6455570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Adapted from Kotter et al (1995) </a:t>
            </a:r>
          </a:p>
        </p:txBody>
      </p:sp>
      <p:pic>
        <p:nvPicPr>
          <p:cNvPr id="10244" name="Picture 4" descr="http://ffynnonweb.com/wp-content/uploads/2008/06/kotter_changetable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1666" y="309333"/>
            <a:ext cx="8288790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6940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 err="1" smtClean="0"/>
              <a:t>Dullliau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Tactics </a:t>
            </a:r>
            <a:r>
              <a:rPr lang="en-GB" dirty="0" smtClean="0"/>
              <a:t>for Change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838200" y="4017817"/>
            <a:ext cx="5181600" cy="215914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 smtClean="0"/>
              <a:t>Ewch</a:t>
            </a:r>
            <a:r>
              <a:rPr lang="en-GB" dirty="0" smtClean="0"/>
              <a:t> </a:t>
            </a:r>
            <a:r>
              <a:rPr lang="en-GB" dirty="0" err="1" smtClean="0"/>
              <a:t>nol</a:t>
            </a:r>
            <a:r>
              <a:rPr lang="en-GB" dirty="0" smtClean="0"/>
              <a:t> </a:t>
            </a:r>
            <a:r>
              <a:rPr lang="en-GB" dirty="0" err="1"/>
              <a:t>i'ch</a:t>
            </a:r>
            <a:r>
              <a:rPr lang="en-GB" dirty="0"/>
              <a:t> </a:t>
            </a:r>
            <a:r>
              <a:rPr lang="en-GB" dirty="0" err="1"/>
              <a:t>senario</a:t>
            </a:r>
            <a:r>
              <a:rPr lang="en-GB" dirty="0"/>
              <a:t> </a:t>
            </a:r>
            <a:r>
              <a:rPr lang="en-GB" dirty="0" err="1"/>
              <a:t>cynharach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gellid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tactegau</a:t>
            </a:r>
            <a:r>
              <a:rPr lang="en-GB" dirty="0"/>
              <a:t> Kotter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 </a:t>
            </a:r>
            <a:r>
              <a:rPr lang="en-GB" dirty="0" err="1"/>
              <a:t>honno</a:t>
            </a:r>
            <a:r>
              <a:rPr lang="en-GB" dirty="0"/>
              <a:t>?</a:t>
            </a:r>
          </a:p>
          <a:p>
            <a:pPr lvl="1"/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/>
              <a:t>manteision</a:t>
            </a:r>
            <a:r>
              <a:rPr lang="en-GB" dirty="0"/>
              <a:t> / </a:t>
            </a:r>
            <a:r>
              <a:rPr lang="en-GB" dirty="0" err="1"/>
              <a:t>anfanteision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agwedd</a:t>
            </a:r>
            <a:r>
              <a:rPr lang="en-GB" dirty="0"/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4017817"/>
            <a:ext cx="5181600" cy="2159145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/>
              <a:t>Return to your earlier scenario. </a:t>
            </a:r>
          </a:p>
          <a:p>
            <a:pPr lvl="1"/>
            <a:r>
              <a:rPr lang="en-GB" dirty="0"/>
              <a:t>How could Kotter’s tactics for change be used in that example?</a:t>
            </a:r>
          </a:p>
          <a:p>
            <a:pPr lvl="1"/>
            <a:r>
              <a:rPr lang="en-GB" dirty="0"/>
              <a:t>Consider the benefits/drawbacks of each approach. 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809" y="1648592"/>
            <a:ext cx="2945011" cy="1959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14667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 i="1" dirty="0" err="1" smtClean="0"/>
              <a:t>Pedwar</a:t>
            </a:r>
            <a:r>
              <a:rPr lang="en-GB" i="1" dirty="0" smtClean="0"/>
              <a:t> Model </a:t>
            </a:r>
            <a:r>
              <a:rPr lang="en-GB" i="1" dirty="0" err="1" smtClean="0"/>
              <a:t>Newid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Four </a:t>
            </a:r>
            <a:r>
              <a:rPr lang="en-GB" dirty="0" smtClean="0"/>
              <a:t>Models of Change from </a:t>
            </a:r>
            <a:r>
              <a:rPr lang="en-GB" dirty="0" err="1" smtClean="0"/>
              <a:t>LaMT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91544" y="4581129"/>
            <a:ext cx="8229600" cy="204909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Kotter’s 8-Step Change Model</a:t>
            </a:r>
          </a:p>
          <a:p>
            <a:r>
              <a:rPr lang="en-GB" dirty="0"/>
              <a:t>Systems Model of Change</a:t>
            </a:r>
          </a:p>
          <a:p>
            <a:r>
              <a:rPr lang="en-GB" dirty="0"/>
              <a:t>Lewin’s Force Field Model </a:t>
            </a:r>
          </a:p>
          <a:p>
            <a:r>
              <a:rPr lang="en-GB" dirty="0"/>
              <a:t>Action Research </a:t>
            </a:r>
          </a:p>
        </p:txBody>
      </p:sp>
      <p:pic>
        <p:nvPicPr>
          <p:cNvPr id="3074" name="Picture 2" descr="Image result for models of change educ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729" y="1844824"/>
            <a:ext cx="4434657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51790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https://s-media-cache-ak0.pinimg.com/736x/ec/3c/a2/ec3ca29c1ba313da9285a593dfff66bb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552" y="260649"/>
            <a:ext cx="8136904" cy="612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23834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Systems Model of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1600201"/>
            <a:ext cx="41148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An organisation is treated as a set of interacting variables, which all need to change together.</a:t>
            </a:r>
          </a:p>
          <a:p>
            <a:r>
              <a:rPr lang="en-GB" dirty="0" smtClean="0"/>
              <a:t>Recognises interdependencies – if you change one are then you need to readjust others to restore balance and compatibility. </a:t>
            </a:r>
            <a:endParaRPr lang="en-GB" dirty="0"/>
          </a:p>
        </p:txBody>
      </p:sp>
      <p:pic>
        <p:nvPicPr>
          <p:cNvPr id="12290" name="Picture 2" descr="http://image.slidesharecdn.com/learningcafeworkplacetrendsforum-changemanagementver0-3-130327004148-phpapp02/95/managing-the-change-of-learning-learning-cafe-online-workplace-forum-11-638.jpg?cb=136434508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25" t="20284" r="27324" b="15009"/>
          <a:stretch/>
        </p:blipFill>
        <p:spPr bwMode="auto">
          <a:xfrm>
            <a:off x="2242537" y="1844824"/>
            <a:ext cx="3314916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099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9617" y="692697"/>
            <a:ext cx="6848475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57898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7133" y="95532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Disequilibrium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7133" y="839136"/>
            <a:ext cx="8229600" cy="269289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smtClean="0"/>
              <a:t>Increase the strength of the forces pushing for change</a:t>
            </a:r>
          </a:p>
          <a:p>
            <a:r>
              <a:rPr lang="en-GB" dirty="0" smtClean="0"/>
              <a:t>Reducing the strength of the restraining forces</a:t>
            </a:r>
          </a:p>
          <a:p>
            <a:r>
              <a:rPr lang="en-GB" dirty="0" smtClean="0"/>
              <a:t>Changing the direction of a force so that a restraint becomes a push factor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1744" y="3723097"/>
            <a:ext cx="5029200" cy="3000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3415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Reflection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3971635"/>
            <a:ext cx="5181600" cy="220532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sz="2400" dirty="0" err="1" smtClean="0"/>
              <a:t>Dewiswch</a:t>
            </a:r>
            <a:r>
              <a:rPr lang="en-GB" sz="2400" dirty="0" smtClean="0"/>
              <a:t> </a:t>
            </a:r>
            <a:r>
              <a:rPr lang="en-GB" sz="2400" dirty="0"/>
              <a:t>un model </a:t>
            </a:r>
            <a:r>
              <a:rPr lang="en-GB" sz="2400" dirty="0" err="1"/>
              <a:t>newid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archwilio</a:t>
            </a:r>
            <a:r>
              <a:rPr lang="en-GB" sz="2400" dirty="0"/>
              <a:t> </a:t>
            </a:r>
            <a:r>
              <a:rPr lang="en-GB" sz="2400" dirty="0" err="1"/>
              <a:t>unrhyw</a:t>
            </a:r>
            <a:r>
              <a:rPr lang="en-GB" sz="2400" dirty="0"/>
              <a:t> </a:t>
            </a:r>
            <a:r>
              <a:rPr lang="en-GB" sz="2400" dirty="0" err="1"/>
              <a:t>densiwn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her </a:t>
            </a:r>
            <a:r>
              <a:rPr lang="en-GB" sz="2400" dirty="0" err="1"/>
              <a:t>wrth</a:t>
            </a:r>
            <a:r>
              <a:rPr lang="en-GB" sz="2400" dirty="0"/>
              <a:t> </a:t>
            </a:r>
            <a:r>
              <a:rPr lang="en-GB" sz="2400" dirty="0" err="1"/>
              <a:t>ymgorffori</a:t>
            </a:r>
            <a:r>
              <a:rPr lang="en-GB" sz="2400" dirty="0"/>
              <a:t> </a:t>
            </a:r>
            <a:r>
              <a:rPr lang="en-GB" sz="2400" dirty="0" err="1"/>
              <a:t>ymagwedd</a:t>
            </a:r>
            <a:r>
              <a:rPr lang="en-GB" sz="2400" dirty="0"/>
              <a:t> </a:t>
            </a:r>
            <a:r>
              <a:rPr lang="en-GB" sz="2400" dirty="0" err="1"/>
              <a:t>hawliau</a:t>
            </a:r>
            <a:r>
              <a:rPr lang="en-GB" sz="2400" dirty="0"/>
              <a:t> plant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sefydliad</a:t>
            </a:r>
            <a:r>
              <a:rPr lang="en-GB" sz="2400" dirty="0"/>
              <a:t> </a:t>
            </a:r>
            <a:r>
              <a:rPr lang="en-GB" sz="2400" dirty="0" err="1"/>
              <a:t>neu'ch</a:t>
            </a:r>
            <a:r>
              <a:rPr lang="en-GB" sz="2400" dirty="0"/>
              <a:t> </a:t>
            </a:r>
            <a:r>
              <a:rPr lang="en-GB" sz="2400" dirty="0" err="1"/>
              <a:t>lleoliad</a:t>
            </a:r>
            <a:r>
              <a:rPr lang="en-GB" sz="2400" dirty="0"/>
              <a:t> </a:t>
            </a:r>
            <a:r>
              <a:rPr lang="en-GB" sz="2400" dirty="0" err="1"/>
              <a:t>dewisol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Trafodwch</a:t>
            </a:r>
            <a:r>
              <a:rPr lang="en-GB" sz="2400" dirty="0"/>
              <a:t> </a:t>
            </a:r>
            <a:r>
              <a:rPr lang="en-GB" sz="2400" dirty="0" err="1"/>
              <a:t>sut</a:t>
            </a:r>
            <a:r>
              <a:rPr lang="en-GB" sz="2400" dirty="0"/>
              <a:t> y </a:t>
            </a:r>
            <a:r>
              <a:rPr lang="en-GB" sz="2400" dirty="0" err="1"/>
              <a:t>gellid</a:t>
            </a:r>
            <a:r>
              <a:rPr lang="en-GB" sz="2400" dirty="0"/>
              <a:t> </a:t>
            </a:r>
            <a:r>
              <a:rPr lang="en-GB" sz="2400" dirty="0" err="1"/>
              <a:t>addasu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greu</a:t>
            </a:r>
            <a:r>
              <a:rPr lang="en-GB" sz="2400" dirty="0"/>
              <a:t> </a:t>
            </a:r>
            <a:r>
              <a:rPr lang="en-GB" sz="2400" dirty="0" err="1"/>
              <a:t>agwedd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adnodd</a:t>
            </a:r>
            <a:r>
              <a:rPr lang="en-GB" sz="2400" dirty="0"/>
              <a:t> </a:t>
            </a:r>
            <a:r>
              <a:rPr lang="en-GB" sz="2400" dirty="0" err="1"/>
              <a:t>ymarferwr</a:t>
            </a:r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3971635"/>
            <a:ext cx="5181600" cy="2205327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sz="2000" dirty="0"/>
              <a:t>Choose one change model to explore any tension or challenge in embedding a children’s rights approach in your chosen organisation or setting. </a:t>
            </a:r>
          </a:p>
          <a:p>
            <a:r>
              <a:rPr lang="en-GB" sz="2000" dirty="0"/>
              <a:t>Discuss how this could be adapted to create an aspect of your practitioner resource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3099" y="1570138"/>
            <a:ext cx="2616930" cy="2281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3747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Tasg</a:t>
            </a:r>
            <a:r>
              <a:rPr lang="en-GB" i="1" dirty="0" smtClean="0"/>
              <a:t> </a:t>
            </a:r>
            <a:r>
              <a:rPr lang="en-GB" i="1" dirty="0" err="1" smtClean="0"/>
              <a:t>Annibynnol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Directed </a:t>
            </a:r>
            <a:r>
              <a:rPr lang="en-GB" dirty="0" smtClean="0"/>
              <a:t>Study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‘Education and Children’s Rights’ in Jones and Walker, 2011.</a:t>
            </a:r>
          </a:p>
          <a:p>
            <a:pPr lvl="1"/>
            <a:r>
              <a:rPr lang="en-GB" dirty="0" smtClean="0"/>
              <a:t>Reflect: what changes do Jones and Walker (2011) suggest is needed within education to embed a children’s rights approach? </a:t>
            </a:r>
          </a:p>
          <a:p>
            <a:pPr lvl="1"/>
            <a:r>
              <a:rPr lang="en-GB" dirty="0" smtClean="0"/>
              <a:t>Identify any challenges and tensions within an educational context. </a:t>
            </a:r>
          </a:p>
          <a:p>
            <a:pPr lvl="1"/>
            <a:endParaRPr lang="en-GB" dirty="0"/>
          </a:p>
          <a:p>
            <a:r>
              <a:rPr lang="en-GB" dirty="0" smtClean="0"/>
              <a:t>Read Chapter 7 ‘Working with Children’ in Jones and Welch, 2010.</a:t>
            </a:r>
          </a:p>
          <a:p>
            <a:pPr lvl="1"/>
            <a:r>
              <a:rPr lang="en-GB" dirty="0" smtClean="0"/>
              <a:t>Compile a list of values for leadership needed for those professionals who seek to embed a children’s rights approach in their work with children and young people.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82362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 err="1" smtClean="0"/>
              <a:t>Llyfryddiaeth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Changing Minds (N.D.) </a:t>
            </a:r>
            <a:r>
              <a:rPr lang="en-GB" i="1" dirty="0" smtClean="0"/>
              <a:t>Lewin’s Freeze Phases, </a:t>
            </a:r>
            <a:r>
              <a:rPr lang="en-GB" dirty="0" smtClean="0"/>
              <a:t>Available at: </a:t>
            </a:r>
            <a:r>
              <a:rPr lang="en-GB" dirty="0" smtClean="0">
                <a:hlinkClick r:id="rId2"/>
              </a:rPr>
              <a:t>http://changingminds.org/disciplines/change_management/lewin_change/lewin_change.htm</a:t>
            </a:r>
            <a:r>
              <a:rPr lang="en-GB" dirty="0" smtClean="0"/>
              <a:t> (Accessed 19/9/17). </a:t>
            </a:r>
            <a:endParaRPr lang="en-GB" dirty="0" smtClean="0"/>
          </a:p>
          <a:p>
            <a:r>
              <a:rPr lang="en-GB" dirty="0"/>
              <a:t>Harris, A. (2008) </a:t>
            </a:r>
            <a:r>
              <a:rPr lang="en-GB" i="1" dirty="0"/>
              <a:t>Distributed School Leadership </a:t>
            </a:r>
            <a:r>
              <a:rPr lang="en-GB" dirty="0"/>
              <a:t>Oxon: </a:t>
            </a:r>
            <a:r>
              <a:rPr lang="en-GB" dirty="0" smtClean="0"/>
              <a:t>Routledge</a:t>
            </a:r>
            <a:endParaRPr lang="en-GB" dirty="0" smtClean="0"/>
          </a:p>
          <a:p>
            <a:r>
              <a:rPr lang="en-GB" dirty="0" smtClean="0"/>
              <a:t>Kotter, J. (2012) </a:t>
            </a:r>
            <a:r>
              <a:rPr lang="en-GB" i="1" dirty="0" smtClean="0"/>
              <a:t>Leading Change, </a:t>
            </a:r>
            <a:r>
              <a:rPr lang="en-GB" dirty="0" smtClean="0"/>
              <a:t>USA: Harvard Business Review Press. </a:t>
            </a:r>
          </a:p>
          <a:p>
            <a:r>
              <a:rPr lang="en-GB" dirty="0" smtClean="0"/>
              <a:t>Morrison, A. (2013) ‘Educational leadership and change: structural challenges in the implementation of a shifting paradigm’ </a:t>
            </a:r>
            <a:r>
              <a:rPr lang="en-GB" i="1" dirty="0" smtClean="0"/>
              <a:t>School Leadership &amp; Management, Vol. 33, No. 4, 412-424.</a:t>
            </a:r>
          </a:p>
          <a:p>
            <a:r>
              <a:rPr lang="en-GB" dirty="0" err="1" smtClean="0"/>
              <a:t>Yukl</a:t>
            </a:r>
            <a:r>
              <a:rPr lang="en-GB" dirty="0" smtClean="0"/>
              <a:t>, G. (2013) </a:t>
            </a:r>
            <a:r>
              <a:rPr lang="en-GB" i="1" dirty="0" smtClean="0"/>
              <a:t>Leadership in Organisations, </a:t>
            </a:r>
            <a:r>
              <a:rPr lang="en-GB" dirty="0" smtClean="0"/>
              <a:t>London: Pearson Education. </a:t>
            </a:r>
          </a:p>
        </p:txBody>
      </p:sp>
    </p:spTree>
    <p:extLst>
      <p:ext uri="{BB962C8B-B14F-4D97-AF65-F5344CB8AC3E}">
        <p14:creationId xmlns:p14="http://schemas.microsoft.com/office/powerpoint/2010/main" val="28873961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2481</Words>
  <Application>Microsoft Office PowerPoint</Application>
  <PresentationFormat>Widescreen</PresentationFormat>
  <Paragraphs>272</Paragraphs>
  <Slides>32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Calibri Light</vt:lpstr>
      <vt:lpstr>Office Theme</vt:lpstr>
      <vt:lpstr>ECCH7003</vt:lpstr>
      <vt:lpstr>Amcanion y Modiwl Module Aims </vt:lpstr>
      <vt:lpstr>Deilliannau Dysgu  Learning Outcomes </vt:lpstr>
      <vt:lpstr>PowerPoint Presentation</vt:lpstr>
      <vt:lpstr>Pwy sy’n arwain hawliau plant? Who leads Children’s Rights? </vt:lpstr>
      <vt:lpstr>Arweinyddiaeth a Gwerthoedd The Values of Leadership </vt:lpstr>
      <vt:lpstr>Egwyddorion Allweddol Eiriolaeth Key Principles of Advocacy</vt:lpstr>
      <vt:lpstr>Leadership Theory</vt:lpstr>
      <vt:lpstr>Arweinyddiaeth Trawsnewidiol Transformational Leadership </vt:lpstr>
      <vt:lpstr>Mae Arweinwyr Trawsnewidiol… Transformational Leaders…</vt:lpstr>
      <vt:lpstr>Adlewyrchwch Reflect </vt:lpstr>
      <vt:lpstr>Arweinyddiaeth Gyfranogol Participative Leadership </vt:lpstr>
      <vt:lpstr>Annog Cyfranogaeth  Encouraging Participation</vt:lpstr>
      <vt:lpstr>Adlewyrchwch Reflect </vt:lpstr>
      <vt:lpstr>Newid y System, Newid Arweinyddiaeth Changing the System, Changing Leadership </vt:lpstr>
      <vt:lpstr>Arweinyddiaeth Dosbarthol Distributed Leadership </vt:lpstr>
      <vt:lpstr>Effeithiol?  Does it work ? </vt:lpstr>
      <vt:lpstr>Adlewyrchu Reflection</vt:lpstr>
      <vt:lpstr>PowerPoint Presentation</vt:lpstr>
      <vt:lpstr>Newid Da? A change is as good as a rest… right?</vt:lpstr>
      <vt:lpstr>Individual Resistance </vt:lpstr>
      <vt:lpstr>Adlewyrchu ar Newid Reflection on Change</vt:lpstr>
      <vt:lpstr>PowerPoint Presentation</vt:lpstr>
      <vt:lpstr>Dullliau Newid Tactics for Change </vt:lpstr>
      <vt:lpstr>Pedwar Model Newid Four Models of Change from LaMT</vt:lpstr>
      <vt:lpstr>PowerPoint Presentation</vt:lpstr>
      <vt:lpstr>Systems Model of Change </vt:lpstr>
      <vt:lpstr>PowerPoint Presentation</vt:lpstr>
      <vt:lpstr>Disequilibrium</vt:lpstr>
      <vt:lpstr>Reflection </vt:lpstr>
      <vt:lpstr>Tasg Annibynnol Directed Study </vt:lpstr>
      <vt:lpstr>Llyfryddiaeth Bibliography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ECCH7003</dc:title>
  <dc:creator>Sarah Stewart</dc:creator>
  <cp:lastModifiedBy>Sarah Stewart</cp:lastModifiedBy>
  <cp:revision>17</cp:revision>
  <dcterms:created xsi:type="dcterms:W3CDTF">2019-02-19T15:30:11Z</dcterms:created>
  <dcterms:modified xsi:type="dcterms:W3CDTF">2019-02-28T09:51:33Z</dcterms:modified>
</cp:coreProperties>
</file>