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304"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6B5C60-1215-4A35-9FD5-D996BC1D5E0C}" type="datetimeFigureOut">
              <a:rPr lang="en-US" smtClean="0"/>
              <a:t>3/23/2024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D1B857-CC00-4C84-8091-903981643C5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subsequent presentation highlights that Amazon takes its actions through bureaucracy. This could be done by the organization through implementing highly superficial organizational structures in the workplace. The respective retail brand employs more than 1.2 million employees. Amazon provides proper training to its workforce so that they are capable of making substantial contributions to its growth and </a:t>
            </a:r>
            <a:r>
              <a:rPr lang="en-US" sz="1200" kern="1200" dirty="0" err="1">
                <a:solidFill>
                  <a:schemeClr val="tx1"/>
                </a:solidFill>
                <a:latin typeface="+mn-lt"/>
                <a:ea typeface="+mn-ea"/>
                <a:cs typeface="+mn-cs"/>
              </a:rPr>
              <a:t>augmentation.Likewise</a:t>
            </a:r>
            <a:r>
              <a:rPr lang="en-US" sz="1200" kern="1200" dirty="0">
                <a:solidFill>
                  <a:schemeClr val="tx1"/>
                </a:solidFill>
                <a:latin typeface="+mn-lt"/>
                <a:ea typeface="+mn-ea"/>
                <a:cs typeface="+mn-cs"/>
              </a:rPr>
              <a:t>, being a leading online shopping platform and well-known retail corporation, Amazon makes offerings of 1000 products in the worldwide markets.</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Amazon has extended its wings all over the world, including Germany, the United States, France, Spain, the United Kingdom, and more. The respective retail brand is positioned in the 5</a:t>
            </a:r>
            <a:r>
              <a:rPr lang="en-US" sz="1200" kern="1200" baseline="30000" dirty="0">
                <a:solidFill>
                  <a:schemeClr val="tx1"/>
                </a:solidFill>
                <a:latin typeface="+mn-lt"/>
                <a:ea typeface="+mn-ea"/>
                <a:cs typeface="+mn-cs"/>
              </a:rPr>
              <a:t>th</a:t>
            </a:r>
            <a:r>
              <a:rPr lang="en-US" sz="1200" kern="1200" dirty="0">
                <a:solidFill>
                  <a:schemeClr val="tx1"/>
                </a:solidFill>
                <a:latin typeface="+mn-lt"/>
                <a:ea typeface="+mn-ea"/>
                <a:cs typeface="+mn-cs"/>
              </a:rPr>
              <a:t> position among the leading American	information technology organizations. Amazon was founded by Jeff Bezos in the year 1994, in Washington, the United States. Every product and service of Amazon has its distinct customer base and advertising share in the global market</a:t>
            </a:r>
            <a:r>
              <a:rPr lang="en-IN" sz="1200" kern="1200" dirty="0">
                <a:solidFill>
                  <a:schemeClr val="tx1"/>
                </a:solidFill>
                <a:latin typeface="+mn-lt"/>
                <a:ea typeface="+mn-ea"/>
                <a:cs typeface="+mn-cs"/>
              </a:rPr>
              <a:t>(Thakur, 2024)</a:t>
            </a:r>
            <a:r>
              <a:rPr lang="en-US" sz="1200" kern="1200" dirty="0">
                <a:solidFill>
                  <a:schemeClr val="tx1"/>
                </a:solidFill>
                <a:latin typeface="+mn-lt"/>
                <a:ea typeface="+mn-ea"/>
                <a:cs typeface="+mn-cs"/>
              </a:rPr>
              <a:t>. It could be researched that being a leading online shopping platform and well-known retail corporation, Amazon makes offerings of more than 955 products, including home décor, lifestyle, education, and so on. </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Amazon is capable of continually broadening its reach and presence. It could be analyzed that the success of the company is mostly driven by the service; nonetheless, its organizational features have an eminent influence on its growth and development in the potential markets. The organizational structure of Amazon makes it highly convenient for the company to improve its brand presence in a range of overseas markets. The organizational structure of Amazon has eminent top-down management over international business actions of the company</a:t>
            </a:r>
            <a:r>
              <a:rPr lang="en-IN" sz="1200" kern="1200" dirty="0">
                <a:solidFill>
                  <a:schemeClr val="tx1"/>
                </a:solidFill>
                <a:latin typeface="+mn-lt"/>
                <a:ea typeface="+mn-ea"/>
                <a:cs typeface="+mn-cs"/>
              </a:rPr>
              <a:t>(</a:t>
            </a:r>
            <a:r>
              <a:rPr lang="en-IN" sz="1200" kern="1200" dirty="0" err="1">
                <a:solidFill>
                  <a:schemeClr val="tx1"/>
                </a:solidFill>
                <a:latin typeface="+mn-lt"/>
                <a:ea typeface="+mn-ea"/>
                <a:cs typeface="+mn-cs"/>
              </a:rPr>
              <a:t>Rohit</a:t>
            </a:r>
            <a:r>
              <a:rPr lang="en-IN" sz="1200" kern="1200" dirty="0">
                <a:solidFill>
                  <a:schemeClr val="tx1"/>
                </a:solidFill>
                <a:latin typeface="+mn-lt"/>
                <a:ea typeface="+mn-ea"/>
                <a:cs typeface="+mn-cs"/>
              </a:rPr>
              <a:t> et al., 2024)</a:t>
            </a:r>
            <a:r>
              <a:rPr lang="en-US" sz="1200" kern="1200" dirty="0">
                <a:solidFill>
                  <a:schemeClr val="tx1"/>
                </a:solidFill>
                <a:latin typeface="+mn-lt"/>
                <a:ea typeface="+mn-ea"/>
                <a:cs typeface="+mn-cs"/>
              </a:rPr>
              <a:t>. It has hierarchical organizational structures that make it highly convenient for the respective retail brand to improve its consistency and effectiveness of the business performance in both the existing and global markets. Amazon is worth over $1.200 trillion as of the year 2022. In addition, having a brand value of $370 billion, Amazon gives tough competition to Microsoft and Google and leaves them behind as well.</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kern="1200" dirty="0">
                <a:solidFill>
                  <a:schemeClr val="tx1"/>
                </a:solidFill>
                <a:latin typeface="+mn-lt"/>
                <a:ea typeface="+mn-ea"/>
                <a:cs typeface="+mn-cs"/>
              </a:rPr>
              <a:t>The main five business functions of Amazon allowing it to increase its growth and development are subsequently discussed below:</a:t>
            </a:r>
          </a:p>
          <a:p>
            <a:r>
              <a:rPr lang="en-US" sz="1200" b="1" kern="1200" dirty="0">
                <a:solidFill>
                  <a:schemeClr val="tx1"/>
                </a:solidFill>
                <a:latin typeface="+mn-lt"/>
                <a:ea typeface="+mn-ea"/>
                <a:cs typeface="+mn-cs"/>
              </a:rPr>
              <a:t>Planning-</a:t>
            </a:r>
            <a:r>
              <a:rPr lang="en-US" sz="1200" kern="1200" dirty="0">
                <a:solidFill>
                  <a:schemeClr val="tx1"/>
                </a:solidFill>
                <a:latin typeface="+mn-lt"/>
                <a:ea typeface="+mn-ea"/>
                <a:cs typeface="+mn-cs"/>
              </a:rPr>
              <a:t>The core components in the planning function of Amazon include strategic planning and planning for the company’s future</a:t>
            </a:r>
            <a:r>
              <a:rPr lang="en-IN" sz="1200" kern="1200" dirty="0">
                <a:solidFill>
                  <a:schemeClr val="tx1"/>
                </a:solidFill>
                <a:latin typeface="+mn-lt"/>
                <a:ea typeface="+mn-ea"/>
                <a:cs typeface="+mn-cs"/>
              </a:rPr>
              <a:t>(</a:t>
            </a:r>
            <a:r>
              <a:rPr lang="en-IN" sz="1200" kern="1200" dirty="0" err="1">
                <a:solidFill>
                  <a:schemeClr val="tx1"/>
                </a:solidFill>
                <a:latin typeface="+mn-lt"/>
                <a:ea typeface="+mn-ea"/>
                <a:cs typeface="+mn-cs"/>
              </a:rPr>
              <a:t>Fodouop</a:t>
            </a:r>
            <a:r>
              <a:rPr lang="en-IN" sz="1200" kern="1200" dirty="0">
                <a:solidFill>
                  <a:schemeClr val="tx1"/>
                </a:solidFill>
                <a:latin typeface="+mn-lt"/>
                <a:ea typeface="+mn-ea"/>
                <a:cs typeface="+mn-cs"/>
              </a:rPr>
              <a:t>, 2024)</a:t>
            </a:r>
            <a:r>
              <a:rPr lang="en-US" sz="1200" kern="1200" dirty="0">
                <a:solidFill>
                  <a:schemeClr val="tx1"/>
                </a:solidFill>
                <a:latin typeface="+mn-lt"/>
                <a:ea typeface="+mn-ea"/>
                <a:cs typeface="+mn-cs"/>
              </a:rPr>
              <a:t>. The respective retail brand additionally focuses on the analytical process to define sections for placing its brand in the highly competitive marketplace competently.</a:t>
            </a:r>
          </a:p>
          <a:p>
            <a:r>
              <a:rPr lang="en-US" sz="1200" b="1" kern="1200" dirty="0">
                <a:solidFill>
                  <a:schemeClr val="tx1"/>
                </a:solidFill>
                <a:latin typeface="+mn-lt"/>
                <a:ea typeface="+mn-ea"/>
                <a:cs typeface="+mn-cs"/>
              </a:rPr>
              <a:t>Organizing-</a:t>
            </a:r>
            <a:r>
              <a:rPr lang="en-US" sz="1200" kern="1200" dirty="0">
                <a:solidFill>
                  <a:schemeClr val="tx1"/>
                </a:solidFill>
                <a:latin typeface="+mn-lt"/>
                <a:ea typeface="+mn-ea"/>
                <a:cs typeface="+mn-cs"/>
              </a:rPr>
              <a:t>The packing Amazon is concerned with departmentalization through varied ways, including product, customer, and function. More mentioned previously, the respective retail brand takes its actions through bureaucracy</a:t>
            </a:r>
            <a:r>
              <a:rPr lang="en-IN" sz="1200" kern="1200" dirty="0">
                <a:solidFill>
                  <a:schemeClr val="tx1"/>
                </a:solidFill>
                <a:latin typeface="+mn-lt"/>
                <a:ea typeface="+mn-ea"/>
                <a:cs typeface="+mn-cs"/>
              </a:rPr>
              <a:t>(</a:t>
            </a:r>
            <a:r>
              <a:rPr lang="en-IN" sz="1200" kern="1200" dirty="0" err="1">
                <a:solidFill>
                  <a:schemeClr val="tx1"/>
                </a:solidFill>
                <a:latin typeface="+mn-lt"/>
                <a:ea typeface="+mn-ea"/>
                <a:cs typeface="+mn-cs"/>
              </a:rPr>
              <a:t>Šilenskytė</a:t>
            </a:r>
            <a:r>
              <a:rPr lang="en-IN" sz="1200" kern="1200" dirty="0">
                <a:solidFill>
                  <a:schemeClr val="tx1"/>
                </a:solidFill>
                <a:latin typeface="+mn-lt"/>
                <a:ea typeface="+mn-ea"/>
                <a:cs typeface="+mn-cs"/>
              </a:rPr>
              <a:t> et al., 2024)</a:t>
            </a:r>
            <a:r>
              <a:rPr lang="en-US" sz="1200" kern="1200" dirty="0">
                <a:solidFill>
                  <a:schemeClr val="tx1"/>
                </a:solidFill>
                <a:latin typeface="+mn-lt"/>
                <a:ea typeface="+mn-ea"/>
                <a:cs typeface="+mn-cs"/>
              </a:rPr>
              <a:t>. This could be done by the organization through implementing highly superficial organizational structures in the workplace.</a:t>
            </a:r>
          </a:p>
          <a:p>
            <a:r>
              <a:rPr lang="en-US" sz="1200" b="1" kern="1200" dirty="0">
                <a:solidFill>
                  <a:schemeClr val="tx1"/>
                </a:solidFill>
                <a:latin typeface="+mn-lt"/>
                <a:ea typeface="+mn-ea"/>
                <a:cs typeface="+mn-cs"/>
              </a:rPr>
              <a:t>Staffing-</a:t>
            </a:r>
            <a:r>
              <a:rPr lang="en-US" sz="1200" kern="1200" dirty="0">
                <a:solidFill>
                  <a:schemeClr val="tx1"/>
                </a:solidFill>
                <a:latin typeface="+mn-lt"/>
                <a:ea typeface="+mn-ea"/>
                <a:cs typeface="+mn-cs"/>
              </a:rPr>
              <a:t>This function of Amazon considerably relates to the recruitment, hiring, compensation, development, and utilization of human resources in Amazon</a:t>
            </a:r>
            <a:r>
              <a:rPr lang="en-IN" sz="1200" kern="1200" dirty="0">
                <a:solidFill>
                  <a:schemeClr val="tx1"/>
                </a:solidFill>
                <a:latin typeface="+mn-lt"/>
                <a:ea typeface="+mn-ea"/>
                <a:cs typeface="+mn-cs"/>
              </a:rPr>
              <a:t>(</a:t>
            </a:r>
            <a:r>
              <a:rPr lang="en-IN" sz="1200" kern="1200" dirty="0" err="1">
                <a:solidFill>
                  <a:schemeClr val="tx1"/>
                </a:solidFill>
                <a:latin typeface="+mn-lt"/>
                <a:ea typeface="+mn-ea"/>
                <a:cs typeface="+mn-cs"/>
              </a:rPr>
              <a:t>Fodouop</a:t>
            </a:r>
            <a:r>
              <a:rPr lang="en-IN" sz="1200" kern="1200" dirty="0">
                <a:solidFill>
                  <a:schemeClr val="tx1"/>
                </a:solidFill>
                <a:latin typeface="+mn-lt"/>
                <a:ea typeface="+mn-ea"/>
                <a:cs typeface="+mn-cs"/>
              </a:rPr>
              <a:t>, 2024)</a:t>
            </a:r>
            <a:r>
              <a:rPr lang="en-US" sz="1200" kern="1200" dirty="0">
                <a:solidFill>
                  <a:schemeClr val="tx1"/>
                </a:solidFill>
                <a:latin typeface="+mn-lt"/>
                <a:ea typeface="+mn-ea"/>
                <a:cs typeface="+mn-cs"/>
              </a:rPr>
              <a:t>. Considering this, the company pays its keen focuses on hiring skilled and proficient personnel in the workplace. The reason is that this supports Amazon to influence the behavior of its personnel positively and boost their potential to work, thus making a substantial contribution to the growth of the corporation. </a:t>
            </a:r>
          </a:p>
          <a:p>
            <a:r>
              <a:rPr lang="en-US" sz="1200" b="1" kern="1200" dirty="0">
                <a:solidFill>
                  <a:schemeClr val="tx1"/>
                </a:solidFill>
                <a:latin typeface="+mn-lt"/>
                <a:ea typeface="+mn-ea"/>
                <a:cs typeface="+mn-cs"/>
              </a:rPr>
              <a:t>Leading-</a:t>
            </a:r>
            <a:r>
              <a:rPr lang="en-US" sz="1200" kern="1200" dirty="0">
                <a:solidFill>
                  <a:schemeClr val="tx1"/>
                </a:solidFill>
                <a:latin typeface="+mn-lt"/>
                <a:ea typeface="+mn-ea"/>
                <a:cs typeface="+mn-cs"/>
              </a:rPr>
              <a:t>To successfully lead the personnel activities in the workplace, Amazon’s human resource manager must develop a clear understanding of the employees' personalities, beliefs, values, and emotions. It could be analyzed that Transformational leadership will be highly useful and advantageous for the company to successfully guide the workforce in the workplace</a:t>
            </a:r>
            <a:r>
              <a:rPr lang="en-IN" sz="1200" kern="1200" dirty="0">
                <a:solidFill>
                  <a:schemeClr val="tx1"/>
                </a:solidFill>
                <a:latin typeface="+mn-lt"/>
                <a:ea typeface="+mn-ea"/>
                <a:cs typeface="+mn-cs"/>
              </a:rPr>
              <a:t>(</a:t>
            </a:r>
            <a:r>
              <a:rPr lang="en-IN" sz="1200" kern="1200" dirty="0" err="1">
                <a:solidFill>
                  <a:schemeClr val="tx1"/>
                </a:solidFill>
                <a:latin typeface="+mn-lt"/>
                <a:ea typeface="+mn-ea"/>
                <a:cs typeface="+mn-cs"/>
              </a:rPr>
              <a:t>Šilenskytė</a:t>
            </a:r>
            <a:r>
              <a:rPr lang="en-IN" sz="1200" kern="1200" dirty="0">
                <a:solidFill>
                  <a:schemeClr val="tx1"/>
                </a:solidFill>
                <a:latin typeface="+mn-lt"/>
                <a:ea typeface="+mn-ea"/>
                <a:cs typeface="+mn-cs"/>
              </a:rPr>
              <a:t> et al., 2024)</a:t>
            </a:r>
            <a:r>
              <a:rPr lang="en-US" sz="1200" kern="1200" dirty="0">
                <a:solidFill>
                  <a:schemeClr val="tx1"/>
                </a:solidFill>
                <a:latin typeface="+mn-lt"/>
                <a:ea typeface="+mn-ea"/>
                <a:cs typeface="+mn-cs"/>
              </a:rPr>
              <a:t>. It entails encouraging, inspiring, and inducing personnel to engage with the company’s success and make notable contributions in shaping the future development and growth of the respective brand.</a:t>
            </a:r>
          </a:p>
          <a:p>
            <a:r>
              <a:rPr lang="en-US" sz="1200" b="1" kern="1200" dirty="0">
                <a:solidFill>
                  <a:schemeClr val="tx1"/>
                </a:solidFill>
                <a:latin typeface="+mn-lt"/>
                <a:ea typeface="+mn-ea"/>
                <a:cs typeface="+mn-cs"/>
              </a:rPr>
              <a:t>Controlling-</a:t>
            </a:r>
            <a:r>
              <a:rPr lang="en-US" sz="1200" kern="1200" dirty="0">
                <a:solidFill>
                  <a:schemeClr val="tx1"/>
                </a:solidFill>
                <a:latin typeface="+mn-lt"/>
                <a:ea typeface="+mn-ea"/>
                <a:cs typeface="+mn-cs"/>
              </a:rPr>
              <a:t>Controlling is specifically concerned with a management function that practices to ensure that Amazon is capable of meeting its pre-determined goals and objectives</a:t>
            </a:r>
            <a:r>
              <a:rPr lang="en-IN" sz="1200" kern="1200" dirty="0">
                <a:solidFill>
                  <a:schemeClr val="tx1"/>
                </a:solidFill>
                <a:latin typeface="+mn-lt"/>
                <a:ea typeface="+mn-ea"/>
                <a:cs typeface="+mn-cs"/>
              </a:rPr>
              <a:t>(</a:t>
            </a:r>
            <a:r>
              <a:rPr lang="en-IN" sz="1200" kern="1200" dirty="0" err="1">
                <a:solidFill>
                  <a:schemeClr val="tx1"/>
                </a:solidFill>
                <a:latin typeface="+mn-lt"/>
                <a:ea typeface="+mn-ea"/>
                <a:cs typeface="+mn-cs"/>
              </a:rPr>
              <a:t>Fodouop</a:t>
            </a:r>
            <a:r>
              <a:rPr lang="en-IN" sz="1200" kern="1200" dirty="0">
                <a:solidFill>
                  <a:schemeClr val="tx1"/>
                </a:solidFill>
                <a:latin typeface="+mn-lt"/>
                <a:ea typeface="+mn-ea"/>
                <a:cs typeface="+mn-cs"/>
              </a:rPr>
              <a:t>, 2024)</a:t>
            </a:r>
            <a:r>
              <a:rPr lang="en-US" sz="1200" kern="1200" dirty="0">
                <a:solidFill>
                  <a:schemeClr val="tx1"/>
                </a:solidFill>
                <a:latin typeface="+mn-lt"/>
                <a:ea typeface="+mn-ea"/>
                <a:cs typeface="+mn-cs"/>
              </a:rPr>
              <a:t>. If the standards are not matched with the required performance, the company must keenly make different changes to meet the pre-established goals.</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Amazon has eminent connections with a huge range of third-party sellers. In addition, the company has a low-cost structure that makes it affordable for consumers in the global markets. Amazon has an unmatched reputation from other leading retailers in the respective market. AWS of Amazon derives its position as one of the most striking cloud computing services due to its affordable charges and reliability for consumers</a:t>
            </a:r>
            <a:r>
              <a:rPr lang="en-IN" sz="1200" kern="1200" dirty="0">
                <a:solidFill>
                  <a:schemeClr val="tx1"/>
                </a:solidFill>
                <a:latin typeface="+mn-lt"/>
                <a:ea typeface="+mn-ea"/>
                <a:cs typeface="+mn-cs"/>
              </a:rPr>
              <a:t>(</a:t>
            </a:r>
            <a:r>
              <a:rPr lang="en-IN" sz="1200" kern="1200" dirty="0" err="1">
                <a:solidFill>
                  <a:schemeClr val="tx1"/>
                </a:solidFill>
                <a:latin typeface="+mn-lt"/>
                <a:ea typeface="+mn-ea"/>
                <a:cs typeface="+mn-cs"/>
              </a:rPr>
              <a:t>Ramani</a:t>
            </a:r>
            <a:r>
              <a:rPr lang="en-IN" sz="1200" kern="1200" dirty="0">
                <a:solidFill>
                  <a:schemeClr val="tx1"/>
                </a:solidFill>
                <a:latin typeface="+mn-lt"/>
                <a:ea typeface="+mn-ea"/>
                <a:cs typeface="+mn-cs"/>
              </a:rPr>
              <a:t> and Aguinis, 2023)</a:t>
            </a:r>
            <a:r>
              <a:rPr lang="en-US" sz="1200" kern="1200" dirty="0">
                <a:solidFill>
                  <a:schemeClr val="tx1"/>
                </a:solidFill>
                <a:latin typeface="+mn-lt"/>
                <a:ea typeface="+mn-ea"/>
                <a:cs typeface="+mn-cs"/>
              </a:rPr>
              <a:t>. Contrarily to the strengths of Amazon, mounting long-term obligations and compulsions to assets ratio make it highly tricky for the firm to improve its brand reach and increase its market share in the worldwide markets. The restricted physical location is another main weakness of Amazon.</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Online grocery sales of Amazon account for more than US$50.0 billion by the year 2023. Demands for subscription-based video-on-demand services are continuously increasing, contributing thus heavily to the growth and advancement of the company throughout the overseas markets. However, the risk of data breaches is a major threat to Amazon</a:t>
            </a:r>
            <a:r>
              <a:rPr lang="en-IN" sz="1200" kern="1200" dirty="0">
                <a:solidFill>
                  <a:schemeClr val="tx1"/>
                </a:solidFill>
                <a:latin typeface="+mn-lt"/>
                <a:ea typeface="+mn-ea"/>
                <a:cs typeface="+mn-cs"/>
              </a:rPr>
              <a:t>(Ahmad, 2024)</a:t>
            </a:r>
            <a:r>
              <a:rPr lang="en-US" sz="1200" kern="1200" dirty="0">
                <a:solidFill>
                  <a:schemeClr val="tx1"/>
                </a:solidFill>
                <a:latin typeface="+mn-lt"/>
                <a:ea typeface="+mn-ea"/>
                <a:cs typeface="+mn-cs"/>
              </a:rPr>
              <a:t>. Moreover, the earnings and profits of Amazon could be pessimistically influenced due to the mounting U.S. dollar exchange rate. More added to threats for Amazon, </a:t>
            </a:r>
            <a:r>
              <a:rPr lang="en-US" sz="1200" kern="1200" dirty="0" err="1">
                <a:solidFill>
                  <a:schemeClr val="tx1"/>
                </a:solidFill>
                <a:latin typeface="+mn-lt"/>
                <a:ea typeface="+mn-ea"/>
                <a:cs typeface="+mn-cs"/>
              </a:rPr>
              <a:t>Walmart</a:t>
            </a:r>
            <a:r>
              <a:rPr lang="en-US" sz="1200" kern="1200" dirty="0">
                <a:solidFill>
                  <a:schemeClr val="tx1"/>
                </a:solidFill>
                <a:latin typeface="+mn-lt"/>
                <a:ea typeface="+mn-ea"/>
                <a:cs typeface="+mn-cs"/>
              </a:rPr>
              <a:t> is making substantial efforts to establish its position as a principal online retailer all over the world.</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core competencies of Amazon are centered on providing customers with a premier customer experience by providing them fast delivery, eminent customer service, and availability of a great variety of commodities and services at affordable costs. It could be understood that these competencies of the company provide greater assistance to broaden their reach and make a fundamental contribution to the apparent customer benefit. Amazon can develop, power, and reconfigure its fundamental competencies to accomplish sustainable competitive goals.</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Political Factors in the external environmental analysis comprehend the standard of intervention of government in an economy. In reverence to political factors for Amazon, this may comprise policy decisions concerning to laws of foreign trade and tax. Being a worldwide retailer, Amazon does not resist political factors. Amazon grasps </a:t>
            </a:r>
            <a:r>
              <a:rPr lang="en-US" sz="1200" kern="1200" dirty="0" err="1">
                <a:solidFill>
                  <a:schemeClr val="tx1"/>
                </a:solidFill>
                <a:latin typeface="+mn-lt"/>
                <a:ea typeface="+mn-ea"/>
                <a:cs typeface="+mn-cs"/>
              </a:rPr>
              <a:t>numerousexpansion</a:t>
            </a:r>
            <a:r>
              <a:rPr lang="en-US" sz="1200" kern="1200" dirty="0">
                <a:solidFill>
                  <a:schemeClr val="tx1"/>
                </a:solidFill>
                <a:latin typeface="+mn-lt"/>
                <a:ea typeface="+mn-ea"/>
                <a:cs typeface="+mn-cs"/>
              </a:rPr>
              <a:t> opportunities due to politically stable regions with similar regulations to the UK and the US. Nonetheless, the company faced immense rivalry in China</a:t>
            </a:r>
            <a:r>
              <a:rPr lang="en-IN" sz="1200" kern="1200" dirty="0">
                <a:solidFill>
                  <a:schemeClr val="tx1"/>
                </a:solidFill>
                <a:latin typeface="+mn-lt"/>
                <a:ea typeface="+mn-ea"/>
                <a:cs typeface="+mn-cs"/>
              </a:rPr>
              <a:t>(Sanders and Wood, 2024)</a:t>
            </a:r>
            <a:r>
              <a:rPr lang="en-US" sz="1200" kern="1200" dirty="0">
                <a:solidFill>
                  <a:schemeClr val="tx1"/>
                </a:solidFill>
                <a:latin typeface="+mn-lt"/>
                <a:ea typeface="+mn-ea"/>
                <a:cs typeface="+mn-cs"/>
              </a:rPr>
              <a:t>. Contrary to the political factors, raw material costs, unemployment rates, and foreign exchange rates are some main economic factors that can highly influence Amazon's business performance and growth in the potential markets. </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Social factors are most often concerned with demographical and cultural trends as these factors commonly depict the general attitudes, beliefs, and values of a population. Social factors make considerable contributions to driving consumer behavior positively towards the brand. Considering this, Amazon shifts towards convenience, contactless, and fast delivery. Consequently, this provides a greater advantage to the company to eminently improve its success and growth rates in the global markets. Computer-literate millennial and savvy clients are additionally driving fundamental development in mobile shopping because the availability of 5G networks increases heavily throughout the globe</a:t>
            </a:r>
            <a:r>
              <a:rPr lang="en-IN" sz="1200" kern="1200" dirty="0">
                <a:solidFill>
                  <a:schemeClr val="tx1"/>
                </a:solidFill>
                <a:latin typeface="+mn-lt"/>
                <a:ea typeface="+mn-ea"/>
                <a:cs typeface="+mn-cs"/>
              </a:rPr>
              <a:t>(Chen et al., 2023)</a:t>
            </a:r>
            <a:r>
              <a:rPr lang="en-US" sz="1200" kern="1200" dirty="0">
                <a:solidFill>
                  <a:schemeClr val="tx1"/>
                </a:solidFill>
                <a:latin typeface="+mn-lt"/>
                <a:ea typeface="+mn-ea"/>
                <a:cs typeface="+mn-cs"/>
              </a:rPr>
              <a:t>. In the consideration of technological factors for Amazon, digital technology serves as a key for improving the respective brand's reach and presence in both the prevailing and overseas markets. Likewise, Amazon states that it wants to become the Globe's most-centric retail company where consumers can find as well as discover everything that they want to buy digitally. In addition, through successfully complying with varied technological advancements, Amazon is capable of making offerings of products and services at the lowest possible costs.</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Climate change majorly influences Amazon’s business performance and growth. Being a global retail corporation, Amazon must address its greenhouse gas emissions sustainably</a:t>
            </a:r>
            <a:r>
              <a:rPr lang="en-US" sz="1200" i="1" kern="1200" dirty="0">
                <a:solidFill>
                  <a:schemeClr val="tx1"/>
                </a:solidFill>
                <a:latin typeface="+mn-lt"/>
                <a:ea typeface="+mn-ea"/>
                <a:cs typeface="+mn-cs"/>
              </a:rPr>
              <a:t>.</a:t>
            </a:r>
            <a:r>
              <a:rPr lang="en-US" sz="1200" kern="1200" dirty="0">
                <a:solidFill>
                  <a:schemeClr val="tx1"/>
                </a:solidFill>
                <a:latin typeface="+mn-lt"/>
                <a:ea typeface="+mn-ea"/>
                <a:cs typeface="+mn-cs"/>
              </a:rPr>
              <a:t> However, Amazon Prime is principally polluting in the United States because of the commitment to making deliveries within 1 or 2 days. Contrarily to the environmental factors Amazon, large companies or businesses that have global presence must have a specific understanding of the regulations and policies applicable to each in the potential market</a:t>
            </a:r>
            <a:r>
              <a:rPr lang="en-IN" sz="1200" kern="1200" dirty="0">
                <a:solidFill>
                  <a:schemeClr val="tx1"/>
                </a:solidFill>
                <a:latin typeface="+mn-lt"/>
                <a:ea typeface="+mn-ea"/>
                <a:cs typeface="+mn-cs"/>
              </a:rPr>
              <a:t>(</a:t>
            </a:r>
            <a:r>
              <a:rPr lang="en-IN" sz="1200" kern="1200" dirty="0" err="1">
                <a:solidFill>
                  <a:schemeClr val="tx1"/>
                </a:solidFill>
                <a:latin typeface="+mn-lt"/>
                <a:ea typeface="+mn-ea"/>
                <a:cs typeface="+mn-cs"/>
              </a:rPr>
              <a:t>Alsharif</a:t>
            </a:r>
            <a:r>
              <a:rPr lang="en-IN" sz="1200" kern="1200" dirty="0">
                <a:solidFill>
                  <a:schemeClr val="tx1"/>
                </a:solidFill>
                <a:latin typeface="+mn-lt"/>
                <a:ea typeface="+mn-ea"/>
                <a:cs typeface="+mn-cs"/>
              </a:rPr>
              <a:t>, 2023)</a:t>
            </a:r>
            <a:r>
              <a:rPr lang="en-US" sz="1200" kern="1200" dirty="0">
                <a:solidFill>
                  <a:schemeClr val="tx1"/>
                </a:solidFill>
                <a:latin typeface="+mn-lt"/>
                <a:ea typeface="+mn-ea"/>
                <a:cs typeface="+mn-cs"/>
              </a:rPr>
              <a:t>. Considering this, Amazon has to keenly comply with legal hazards in the context of its propensity to subvert tax law. Recently, the US Federal Trade Commission investigated Amazon for misleading discount assertions on more than 9,000 products.</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Some considerable external factors that influence strategic decisions and future strategies of the company are regulatory challenges, political-legal components, technological forces, market shifts, socio-cultural forces, and more. It could be determined that decision-makers of the company must keenly consider the influence of these external factors on the corporation's future approaches to growth and strategic decisions</a:t>
            </a:r>
            <a:r>
              <a:rPr lang="en-IN" sz="1200" kern="1200" dirty="0">
                <a:solidFill>
                  <a:schemeClr val="tx1"/>
                </a:solidFill>
                <a:latin typeface="+mn-lt"/>
                <a:ea typeface="+mn-ea"/>
                <a:cs typeface="+mn-cs"/>
              </a:rPr>
              <a:t>(Thakur, 2024)</a:t>
            </a:r>
            <a:r>
              <a:rPr lang="en-US" sz="1200" kern="1200" dirty="0">
                <a:solidFill>
                  <a:schemeClr val="tx1"/>
                </a:solidFill>
                <a:latin typeface="+mn-lt"/>
                <a:ea typeface="+mn-ea"/>
                <a:cs typeface="+mn-cs"/>
              </a:rPr>
              <a:t>. More mentioned previously, demand, task environment, market structure, and government policies are some focal industry factors that eminently influence the business performance and development of the company. Additionally, it could be understood that the external environment carries a greater significance in shaping the future strategies and organizational decisions of the corporation.</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internal stakeholders of Amazon are its employees and personnel. It could be analyzed that more than 1.4 million individuals have worked and collaborated with Amazon with varied capabilities and capacities. During the holiday season, the respective retail brand additionally employs additional members of staff</a:t>
            </a:r>
            <a:r>
              <a:rPr lang="en-IN" sz="1200" kern="1200" dirty="0">
                <a:solidFill>
                  <a:schemeClr val="tx1"/>
                </a:solidFill>
                <a:latin typeface="+mn-lt"/>
                <a:ea typeface="+mn-ea"/>
                <a:cs typeface="+mn-cs"/>
              </a:rPr>
              <a:t>(</a:t>
            </a:r>
            <a:r>
              <a:rPr lang="en-IN" sz="1200" kern="1200" dirty="0" err="1">
                <a:solidFill>
                  <a:schemeClr val="tx1"/>
                </a:solidFill>
                <a:latin typeface="+mn-lt"/>
                <a:ea typeface="+mn-ea"/>
                <a:cs typeface="+mn-cs"/>
              </a:rPr>
              <a:t>Rohit</a:t>
            </a:r>
            <a:r>
              <a:rPr lang="en-IN" sz="1200" kern="1200" dirty="0">
                <a:solidFill>
                  <a:schemeClr val="tx1"/>
                </a:solidFill>
                <a:latin typeface="+mn-lt"/>
                <a:ea typeface="+mn-ea"/>
                <a:cs typeface="+mn-cs"/>
              </a:rPr>
              <a:t> et al., 2024)</a:t>
            </a:r>
            <a:r>
              <a:rPr lang="en-US" sz="1200" kern="1200" dirty="0">
                <a:solidFill>
                  <a:schemeClr val="tx1"/>
                </a:solidFill>
                <a:latin typeface="+mn-lt"/>
                <a:ea typeface="+mn-ea"/>
                <a:cs typeface="+mn-cs"/>
              </a:rPr>
              <a:t>.The Employee range of Amazon is greater than eBay, Google, and Microsoft.</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Customers and competitors are two of the main external stakeholders of Amazon. Online sellers, the government, and local communities are some other main external stakeholders of Amazon. It could be determined that millions of individuals in the USA have Amazon Prime memberships, thus they are serving as the customers of the company</a:t>
            </a:r>
            <a:r>
              <a:rPr lang="en-IN" sz="1200" kern="1200" dirty="0">
                <a:solidFill>
                  <a:schemeClr val="tx1"/>
                </a:solidFill>
                <a:latin typeface="+mn-lt"/>
                <a:ea typeface="+mn-ea"/>
                <a:cs typeface="+mn-cs"/>
              </a:rPr>
              <a:t>(</a:t>
            </a:r>
            <a:r>
              <a:rPr lang="en-IN" sz="1200" kern="1200" dirty="0" err="1">
                <a:solidFill>
                  <a:schemeClr val="tx1"/>
                </a:solidFill>
                <a:latin typeface="+mn-lt"/>
                <a:ea typeface="+mn-ea"/>
                <a:cs typeface="+mn-cs"/>
              </a:rPr>
              <a:t>Šilenskytė</a:t>
            </a:r>
            <a:r>
              <a:rPr lang="en-IN" sz="1200" kern="1200" dirty="0">
                <a:solidFill>
                  <a:schemeClr val="tx1"/>
                </a:solidFill>
                <a:latin typeface="+mn-lt"/>
                <a:ea typeface="+mn-ea"/>
                <a:cs typeface="+mn-cs"/>
              </a:rPr>
              <a:t> et al., 2024)</a:t>
            </a:r>
            <a:r>
              <a:rPr lang="en-US" sz="1200" kern="1200" dirty="0">
                <a:solidFill>
                  <a:schemeClr val="tx1"/>
                </a:solidFill>
                <a:latin typeface="+mn-lt"/>
                <a:ea typeface="+mn-ea"/>
                <a:cs typeface="+mn-cs"/>
              </a:rPr>
              <a:t>. Contrarily, Amazon faces tough competition from a range of giants in the worldwide markets, including IBM Cloud, Microsoft Azure, eBay, and more.</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conclusion, the resulting presentation concludes that Amazon has hierarchical organizational structures make it highly convenient for the respective retail brand to improve its consistency and effectiveness of business performance in both the existing and global markets. Amazon is worth over $1.200 trillion as of the year 2022. In addition, the following presentation shows that online grocery sales of Amazon account for more than US$50.0 billion by the year 2023. Demands for subscription-based video-on-demand services are continuously increasing, contributing thus heavily to the growth and advancement of the company throughout the overseas markets.</a:t>
            </a:r>
          </a:p>
          <a:p>
            <a:endParaRPr lang="en-US" dirty="0"/>
          </a:p>
        </p:txBody>
      </p:sp>
      <p:sp>
        <p:nvSpPr>
          <p:cNvPr id="4" name="Slide Number Placeholder 3"/>
          <p:cNvSpPr>
            <a:spLocks noGrp="1"/>
          </p:cNvSpPr>
          <p:nvPr>
            <p:ph type="sldNum" sz="quarter" idx="10"/>
          </p:nvPr>
        </p:nvSpPr>
        <p:spPr/>
        <p:txBody>
          <a:bodyPr/>
          <a:lstStyle/>
          <a:p>
            <a:fld id="{A3D1B857-CC00-4C84-8091-903981643C56}" type="slidenum">
              <a:rPr lang="en-US" smtClean="0"/>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29F07-8466-A9DA-78CE-D41170BF1FB8}"/>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1DDA030-9724-FC44-1EBA-1A761E27A534}"/>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8EC822-4D80-1ADC-7A3B-6BB724D1F8BA}"/>
              </a:ext>
            </a:extLst>
          </p:cNvPr>
          <p:cNvSpPr>
            <a:spLocks noGrp="1"/>
          </p:cNvSpPr>
          <p:nvPr>
            <p:ph type="dt" sz="half" idx="10"/>
          </p:nvPr>
        </p:nvSpPr>
        <p:spPr/>
        <p:txBody>
          <a:bodyPr/>
          <a:lstStyle/>
          <a:p>
            <a:fld id="{723E6209-C964-44A4-8E56-93350676F7DD}" type="datetimeFigureOut">
              <a:rPr lang="en-US" smtClean="0"/>
              <a:t>3/23/2024</a:t>
            </a:fld>
            <a:endParaRPr lang="en-US"/>
          </a:p>
        </p:txBody>
      </p:sp>
      <p:sp>
        <p:nvSpPr>
          <p:cNvPr id="5" name="Footer Placeholder 4">
            <a:extLst>
              <a:ext uri="{FF2B5EF4-FFF2-40B4-BE49-F238E27FC236}">
                <a16:creationId xmlns:a16="http://schemas.microsoft.com/office/drawing/2014/main" id="{31798CF1-C22D-309B-D36F-7ED891E17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3920F2-5211-C14B-F140-C8D35D66A229}"/>
              </a:ext>
            </a:extLst>
          </p:cNvPr>
          <p:cNvSpPr>
            <a:spLocks noGrp="1"/>
          </p:cNvSpPr>
          <p:nvPr>
            <p:ph type="sldNum" sz="quarter" idx="12"/>
          </p:nvPr>
        </p:nvSpPr>
        <p:spPr/>
        <p:txBody>
          <a:bodyPr/>
          <a:lstStyle/>
          <a:p>
            <a:fld id="{6406FF03-5651-4762-9DC4-5767DEAD6F05}" type="slidenum">
              <a:rPr lang="en-US" smtClean="0"/>
              <a:t>‹#›</a:t>
            </a:fld>
            <a:endParaRPr lang="en-US"/>
          </a:p>
        </p:txBody>
      </p:sp>
    </p:spTree>
    <p:extLst>
      <p:ext uri="{BB962C8B-B14F-4D97-AF65-F5344CB8AC3E}">
        <p14:creationId xmlns:p14="http://schemas.microsoft.com/office/powerpoint/2010/main" val="1855203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BE723-6570-CDE8-4E95-A1B02F9CAE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BABB10-36DB-C39E-37F2-E7398A421C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B185AC-B66C-5A9B-B399-F8A52C93DF98}"/>
              </a:ext>
            </a:extLst>
          </p:cNvPr>
          <p:cNvSpPr>
            <a:spLocks noGrp="1"/>
          </p:cNvSpPr>
          <p:nvPr>
            <p:ph type="dt" sz="half" idx="10"/>
          </p:nvPr>
        </p:nvSpPr>
        <p:spPr/>
        <p:txBody>
          <a:bodyPr/>
          <a:lstStyle/>
          <a:p>
            <a:fld id="{723E6209-C964-44A4-8E56-93350676F7DD}" type="datetimeFigureOut">
              <a:rPr lang="en-US" smtClean="0"/>
              <a:t>3/23/2024</a:t>
            </a:fld>
            <a:endParaRPr lang="en-US"/>
          </a:p>
        </p:txBody>
      </p:sp>
      <p:sp>
        <p:nvSpPr>
          <p:cNvPr id="5" name="Footer Placeholder 4">
            <a:extLst>
              <a:ext uri="{FF2B5EF4-FFF2-40B4-BE49-F238E27FC236}">
                <a16:creationId xmlns:a16="http://schemas.microsoft.com/office/drawing/2014/main" id="{0125F8BD-3CAB-824F-1861-F55FDC885A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2AB6F-C3FB-21B5-C902-932BB8CA21FA}"/>
              </a:ext>
            </a:extLst>
          </p:cNvPr>
          <p:cNvSpPr>
            <a:spLocks noGrp="1"/>
          </p:cNvSpPr>
          <p:nvPr>
            <p:ph type="sldNum" sz="quarter" idx="12"/>
          </p:nvPr>
        </p:nvSpPr>
        <p:spPr/>
        <p:txBody>
          <a:bodyPr/>
          <a:lstStyle/>
          <a:p>
            <a:fld id="{6406FF03-5651-4762-9DC4-5767DEAD6F05}" type="slidenum">
              <a:rPr lang="en-US" smtClean="0"/>
              <a:t>‹#›</a:t>
            </a:fld>
            <a:endParaRPr lang="en-US"/>
          </a:p>
        </p:txBody>
      </p:sp>
    </p:spTree>
    <p:extLst>
      <p:ext uri="{BB962C8B-B14F-4D97-AF65-F5344CB8AC3E}">
        <p14:creationId xmlns:p14="http://schemas.microsoft.com/office/powerpoint/2010/main" val="1893434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0E7ED-F273-C504-4AF1-210F652E64AD}"/>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21BBA42-CCAF-034A-9D18-54FE303D2178}"/>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86D15A-62AE-92EA-9A2C-91D353D72CE1}"/>
              </a:ext>
            </a:extLst>
          </p:cNvPr>
          <p:cNvSpPr>
            <a:spLocks noGrp="1"/>
          </p:cNvSpPr>
          <p:nvPr>
            <p:ph type="dt" sz="half" idx="10"/>
          </p:nvPr>
        </p:nvSpPr>
        <p:spPr/>
        <p:txBody>
          <a:bodyPr/>
          <a:lstStyle/>
          <a:p>
            <a:fld id="{723E6209-C964-44A4-8E56-93350676F7DD}" type="datetimeFigureOut">
              <a:rPr lang="en-US" smtClean="0"/>
              <a:t>3/23/2024</a:t>
            </a:fld>
            <a:endParaRPr lang="en-US"/>
          </a:p>
        </p:txBody>
      </p:sp>
      <p:sp>
        <p:nvSpPr>
          <p:cNvPr id="5" name="Footer Placeholder 4">
            <a:extLst>
              <a:ext uri="{FF2B5EF4-FFF2-40B4-BE49-F238E27FC236}">
                <a16:creationId xmlns:a16="http://schemas.microsoft.com/office/drawing/2014/main" id="{B5F06C7E-2CE1-B602-8596-2348CAEBC9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1EF41D-B726-677A-3C0D-7B880A9F7E62}"/>
              </a:ext>
            </a:extLst>
          </p:cNvPr>
          <p:cNvSpPr>
            <a:spLocks noGrp="1"/>
          </p:cNvSpPr>
          <p:nvPr>
            <p:ph type="sldNum" sz="quarter" idx="12"/>
          </p:nvPr>
        </p:nvSpPr>
        <p:spPr/>
        <p:txBody>
          <a:bodyPr/>
          <a:lstStyle/>
          <a:p>
            <a:fld id="{6406FF03-5651-4762-9DC4-5767DEAD6F05}" type="slidenum">
              <a:rPr lang="en-US" smtClean="0"/>
              <a:t>‹#›</a:t>
            </a:fld>
            <a:endParaRPr lang="en-US"/>
          </a:p>
        </p:txBody>
      </p:sp>
    </p:spTree>
    <p:extLst>
      <p:ext uri="{BB962C8B-B14F-4D97-AF65-F5344CB8AC3E}">
        <p14:creationId xmlns:p14="http://schemas.microsoft.com/office/powerpoint/2010/main" val="4120646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CDC35-7C01-F393-1889-074793F0A5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B73D97-FD84-A84E-1062-C83DF0F4641C}"/>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5BB4B7-F4EA-671A-D046-067FEB79499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B2A3612-CBBB-B534-A3C3-05046DBFBF18}"/>
              </a:ext>
            </a:extLst>
          </p:cNvPr>
          <p:cNvSpPr>
            <a:spLocks noGrp="1"/>
          </p:cNvSpPr>
          <p:nvPr>
            <p:ph type="dt" sz="half" idx="10"/>
          </p:nvPr>
        </p:nvSpPr>
        <p:spPr/>
        <p:txBody>
          <a:bodyPr/>
          <a:lstStyle/>
          <a:p>
            <a:fld id="{723E6209-C964-44A4-8E56-93350676F7DD}" type="datetimeFigureOut">
              <a:rPr lang="en-US" smtClean="0"/>
              <a:t>3/23/2024</a:t>
            </a:fld>
            <a:endParaRPr lang="en-US"/>
          </a:p>
        </p:txBody>
      </p:sp>
      <p:sp>
        <p:nvSpPr>
          <p:cNvPr id="6" name="Footer Placeholder 5">
            <a:extLst>
              <a:ext uri="{FF2B5EF4-FFF2-40B4-BE49-F238E27FC236}">
                <a16:creationId xmlns:a16="http://schemas.microsoft.com/office/drawing/2014/main" id="{41EF613F-DBC8-392C-F003-1F366BBE6C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47FCA0-E384-2999-F028-842863B464D9}"/>
              </a:ext>
            </a:extLst>
          </p:cNvPr>
          <p:cNvSpPr>
            <a:spLocks noGrp="1"/>
          </p:cNvSpPr>
          <p:nvPr>
            <p:ph type="sldNum" sz="quarter" idx="12"/>
          </p:nvPr>
        </p:nvSpPr>
        <p:spPr/>
        <p:txBody>
          <a:bodyPr/>
          <a:lstStyle/>
          <a:p>
            <a:fld id="{6406FF03-5651-4762-9DC4-5767DEAD6F05}" type="slidenum">
              <a:rPr lang="en-US" smtClean="0"/>
              <a:t>‹#›</a:t>
            </a:fld>
            <a:endParaRPr lang="en-US"/>
          </a:p>
        </p:txBody>
      </p:sp>
    </p:spTree>
    <p:extLst>
      <p:ext uri="{BB962C8B-B14F-4D97-AF65-F5344CB8AC3E}">
        <p14:creationId xmlns:p14="http://schemas.microsoft.com/office/powerpoint/2010/main" val="1777390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B9470-D08A-7ACC-F646-7A67FB3615E1}"/>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9EC389-CCF1-1E50-D4CC-741586EF794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A2798CEC-E426-A3A9-4DB4-F789594C90F6}"/>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624E33-0CE4-A456-3067-5C1E1375BD2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B40AAA3-F2B9-FADC-6BD5-4F7DAF726AFD}"/>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A4831A-D5EF-F4F9-D6CE-9A6AAA96D41C}"/>
              </a:ext>
            </a:extLst>
          </p:cNvPr>
          <p:cNvSpPr>
            <a:spLocks noGrp="1"/>
          </p:cNvSpPr>
          <p:nvPr>
            <p:ph type="dt" sz="half" idx="10"/>
          </p:nvPr>
        </p:nvSpPr>
        <p:spPr/>
        <p:txBody>
          <a:bodyPr/>
          <a:lstStyle/>
          <a:p>
            <a:fld id="{723E6209-C964-44A4-8E56-93350676F7DD}" type="datetimeFigureOut">
              <a:rPr lang="en-US" smtClean="0"/>
              <a:t>3/23/2024</a:t>
            </a:fld>
            <a:endParaRPr lang="en-US"/>
          </a:p>
        </p:txBody>
      </p:sp>
      <p:sp>
        <p:nvSpPr>
          <p:cNvPr id="8" name="Footer Placeholder 7">
            <a:extLst>
              <a:ext uri="{FF2B5EF4-FFF2-40B4-BE49-F238E27FC236}">
                <a16:creationId xmlns:a16="http://schemas.microsoft.com/office/drawing/2014/main" id="{5A318E14-128D-824E-C046-F4C0C48153E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E834E9-BDC3-23B5-D765-2218C564288B}"/>
              </a:ext>
            </a:extLst>
          </p:cNvPr>
          <p:cNvSpPr>
            <a:spLocks noGrp="1"/>
          </p:cNvSpPr>
          <p:nvPr>
            <p:ph type="sldNum" sz="quarter" idx="12"/>
          </p:nvPr>
        </p:nvSpPr>
        <p:spPr/>
        <p:txBody>
          <a:bodyPr/>
          <a:lstStyle/>
          <a:p>
            <a:fld id="{6406FF03-5651-4762-9DC4-5767DEAD6F05}" type="slidenum">
              <a:rPr lang="en-US" smtClean="0"/>
              <a:t>‹#›</a:t>
            </a:fld>
            <a:endParaRPr lang="en-US"/>
          </a:p>
        </p:txBody>
      </p:sp>
    </p:spTree>
    <p:extLst>
      <p:ext uri="{BB962C8B-B14F-4D97-AF65-F5344CB8AC3E}">
        <p14:creationId xmlns:p14="http://schemas.microsoft.com/office/powerpoint/2010/main" val="1105252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2B29-BA99-5855-9BDB-53363A0800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6E7EA8-7C1E-C459-D0CE-DEF81CBD139A}"/>
              </a:ext>
            </a:extLst>
          </p:cNvPr>
          <p:cNvSpPr>
            <a:spLocks noGrp="1"/>
          </p:cNvSpPr>
          <p:nvPr>
            <p:ph type="dt" sz="half" idx="10"/>
          </p:nvPr>
        </p:nvSpPr>
        <p:spPr/>
        <p:txBody>
          <a:bodyPr/>
          <a:lstStyle/>
          <a:p>
            <a:fld id="{723E6209-C964-44A4-8E56-93350676F7DD}" type="datetimeFigureOut">
              <a:rPr lang="en-US" smtClean="0"/>
              <a:t>3/23/2024</a:t>
            </a:fld>
            <a:endParaRPr lang="en-US"/>
          </a:p>
        </p:txBody>
      </p:sp>
      <p:sp>
        <p:nvSpPr>
          <p:cNvPr id="4" name="Footer Placeholder 3">
            <a:extLst>
              <a:ext uri="{FF2B5EF4-FFF2-40B4-BE49-F238E27FC236}">
                <a16:creationId xmlns:a16="http://schemas.microsoft.com/office/drawing/2014/main" id="{F17D7B3E-2473-7133-D235-0E61849889A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FF4B7AE-1609-ADE4-E858-DACBBF4D79D6}"/>
              </a:ext>
            </a:extLst>
          </p:cNvPr>
          <p:cNvSpPr>
            <a:spLocks noGrp="1"/>
          </p:cNvSpPr>
          <p:nvPr>
            <p:ph type="sldNum" sz="quarter" idx="12"/>
          </p:nvPr>
        </p:nvSpPr>
        <p:spPr/>
        <p:txBody>
          <a:bodyPr/>
          <a:lstStyle/>
          <a:p>
            <a:fld id="{6406FF03-5651-4762-9DC4-5767DEAD6F05}" type="slidenum">
              <a:rPr lang="en-US" smtClean="0"/>
              <a:t>‹#›</a:t>
            </a:fld>
            <a:endParaRPr lang="en-US"/>
          </a:p>
        </p:txBody>
      </p:sp>
    </p:spTree>
    <p:extLst>
      <p:ext uri="{BB962C8B-B14F-4D97-AF65-F5344CB8AC3E}">
        <p14:creationId xmlns:p14="http://schemas.microsoft.com/office/powerpoint/2010/main" val="1094619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1787E6-72C6-05A6-EF41-ABF36F6EC92B}"/>
              </a:ext>
            </a:extLst>
          </p:cNvPr>
          <p:cNvSpPr>
            <a:spLocks noGrp="1"/>
          </p:cNvSpPr>
          <p:nvPr>
            <p:ph type="dt" sz="half" idx="10"/>
          </p:nvPr>
        </p:nvSpPr>
        <p:spPr/>
        <p:txBody>
          <a:bodyPr/>
          <a:lstStyle/>
          <a:p>
            <a:fld id="{723E6209-C964-44A4-8E56-93350676F7DD}" type="datetimeFigureOut">
              <a:rPr lang="en-US" smtClean="0"/>
              <a:t>3/23/2024</a:t>
            </a:fld>
            <a:endParaRPr lang="en-US"/>
          </a:p>
        </p:txBody>
      </p:sp>
      <p:sp>
        <p:nvSpPr>
          <p:cNvPr id="3" name="Footer Placeholder 2">
            <a:extLst>
              <a:ext uri="{FF2B5EF4-FFF2-40B4-BE49-F238E27FC236}">
                <a16:creationId xmlns:a16="http://schemas.microsoft.com/office/drawing/2014/main" id="{6E01875C-9CE2-3995-1A44-839CB5D7179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09D407-3C93-0D62-1A4A-44C8578B448B}"/>
              </a:ext>
            </a:extLst>
          </p:cNvPr>
          <p:cNvSpPr>
            <a:spLocks noGrp="1"/>
          </p:cNvSpPr>
          <p:nvPr>
            <p:ph type="sldNum" sz="quarter" idx="12"/>
          </p:nvPr>
        </p:nvSpPr>
        <p:spPr/>
        <p:txBody>
          <a:bodyPr/>
          <a:lstStyle/>
          <a:p>
            <a:fld id="{6406FF03-5651-4762-9DC4-5767DEAD6F05}" type="slidenum">
              <a:rPr lang="en-US" smtClean="0"/>
              <a:t>‹#›</a:t>
            </a:fld>
            <a:endParaRPr lang="en-US"/>
          </a:p>
        </p:txBody>
      </p:sp>
    </p:spTree>
    <p:extLst>
      <p:ext uri="{BB962C8B-B14F-4D97-AF65-F5344CB8AC3E}">
        <p14:creationId xmlns:p14="http://schemas.microsoft.com/office/powerpoint/2010/main" val="2388143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881E7-2093-8AB1-222F-C8AD9F8C7C5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BEDBE6-5875-90CE-25FC-1E1B0DCAD57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09FE6B-34DC-8D0C-9947-CE457113B5CB}"/>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3AE8426-F226-A1FA-FC76-6DCE68A5C1D9}"/>
              </a:ext>
            </a:extLst>
          </p:cNvPr>
          <p:cNvSpPr>
            <a:spLocks noGrp="1"/>
          </p:cNvSpPr>
          <p:nvPr>
            <p:ph type="dt" sz="half" idx="10"/>
          </p:nvPr>
        </p:nvSpPr>
        <p:spPr/>
        <p:txBody>
          <a:bodyPr/>
          <a:lstStyle/>
          <a:p>
            <a:fld id="{723E6209-C964-44A4-8E56-93350676F7DD}" type="datetimeFigureOut">
              <a:rPr lang="en-US" smtClean="0"/>
              <a:t>3/23/2024</a:t>
            </a:fld>
            <a:endParaRPr lang="en-US"/>
          </a:p>
        </p:txBody>
      </p:sp>
      <p:sp>
        <p:nvSpPr>
          <p:cNvPr id="6" name="Footer Placeholder 5">
            <a:extLst>
              <a:ext uri="{FF2B5EF4-FFF2-40B4-BE49-F238E27FC236}">
                <a16:creationId xmlns:a16="http://schemas.microsoft.com/office/drawing/2014/main" id="{51B6CA57-AB6F-C047-98C4-51BB2CC891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827CCB-32A9-AAD9-10B3-1BE85C22B879}"/>
              </a:ext>
            </a:extLst>
          </p:cNvPr>
          <p:cNvSpPr>
            <a:spLocks noGrp="1"/>
          </p:cNvSpPr>
          <p:nvPr>
            <p:ph type="sldNum" sz="quarter" idx="12"/>
          </p:nvPr>
        </p:nvSpPr>
        <p:spPr/>
        <p:txBody>
          <a:bodyPr/>
          <a:lstStyle/>
          <a:p>
            <a:fld id="{6406FF03-5651-4762-9DC4-5767DEAD6F05}" type="slidenum">
              <a:rPr lang="en-US" smtClean="0"/>
              <a:t>‹#›</a:t>
            </a:fld>
            <a:endParaRPr lang="en-US"/>
          </a:p>
        </p:txBody>
      </p:sp>
    </p:spTree>
    <p:extLst>
      <p:ext uri="{BB962C8B-B14F-4D97-AF65-F5344CB8AC3E}">
        <p14:creationId xmlns:p14="http://schemas.microsoft.com/office/powerpoint/2010/main" val="1501284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B18B8-3D0A-89EA-BF35-61B6834B6B7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EB18B5-04A0-29DF-8554-63EB9C93733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501F269F-4A6C-BBC0-99FE-D023683916B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C40BC97-2656-97FD-CE82-63E9B5AB3218}"/>
              </a:ext>
            </a:extLst>
          </p:cNvPr>
          <p:cNvSpPr>
            <a:spLocks noGrp="1"/>
          </p:cNvSpPr>
          <p:nvPr>
            <p:ph type="dt" sz="half" idx="10"/>
          </p:nvPr>
        </p:nvSpPr>
        <p:spPr/>
        <p:txBody>
          <a:bodyPr/>
          <a:lstStyle/>
          <a:p>
            <a:fld id="{723E6209-C964-44A4-8E56-93350676F7DD}" type="datetimeFigureOut">
              <a:rPr lang="en-US" smtClean="0"/>
              <a:t>3/23/2024</a:t>
            </a:fld>
            <a:endParaRPr lang="en-US"/>
          </a:p>
        </p:txBody>
      </p:sp>
      <p:sp>
        <p:nvSpPr>
          <p:cNvPr id="6" name="Footer Placeholder 5">
            <a:extLst>
              <a:ext uri="{FF2B5EF4-FFF2-40B4-BE49-F238E27FC236}">
                <a16:creationId xmlns:a16="http://schemas.microsoft.com/office/drawing/2014/main" id="{130FF73E-C660-E190-104F-F255375F0A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01E4DC-121B-119E-F6B5-1A6BC2B70499}"/>
              </a:ext>
            </a:extLst>
          </p:cNvPr>
          <p:cNvSpPr>
            <a:spLocks noGrp="1"/>
          </p:cNvSpPr>
          <p:nvPr>
            <p:ph type="sldNum" sz="quarter" idx="12"/>
          </p:nvPr>
        </p:nvSpPr>
        <p:spPr/>
        <p:txBody>
          <a:bodyPr/>
          <a:lstStyle/>
          <a:p>
            <a:fld id="{6406FF03-5651-4762-9DC4-5767DEAD6F05}" type="slidenum">
              <a:rPr lang="en-US" smtClean="0"/>
              <a:t>‹#›</a:t>
            </a:fld>
            <a:endParaRPr lang="en-US"/>
          </a:p>
        </p:txBody>
      </p:sp>
    </p:spTree>
    <p:extLst>
      <p:ext uri="{BB962C8B-B14F-4D97-AF65-F5344CB8AC3E}">
        <p14:creationId xmlns:p14="http://schemas.microsoft.com/office/powerpoint/2010/main" val="3052241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19FE4-C0A3-50DF-B833-E1F2B0B45D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2ED500-B72C-5257-0C9F-10B7C47559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719CEA-E8D2-F8C9-7ADB-BF9B000EA9C8}"/>
              </a:ext>
            </a:extLst>
          </p:cNvPr>
          <p:cNvSpPr>
            <a:spLocks noGrp="1"/>
          </p:cNvSpPr>
          <p:nvPr>
            <p:ph type="dt" sz="half" idx="10"/>
          </p:nvPr>
        </p:nvSpPr>
        <p:spPr/>
        <p:txBody>
          <a:bodyPr/>
          <a:lstStyle/>
          <a:p>
            <a:fld id="{723E6209-C964-44A4-8E56-93350676F7DD}" type="datetimeFigureOut">
              <a:rPr lang="en-US" smtClean="0"/>
              <a:t>3/23/2024</a:t>
            </a:fld>
            <a:endParaRPr lang="en-US"/>
          </a:p>
        </p:txBody>
      </p:sp>
      <p:sp>
        <p:nvSpPr>
          <p:cNvPr id="5" name="Footer Placeholder 4">
            <a:extLst>
              <a:ext uri="{FF2B5EF4-FFF2-40B4-BE49-F238E27FC236}">
                <a16:creationId xmlns:a16="http://schemas.microsoft.com/office/drawing/2014/main" id="{E47890DD-34FF-A617-2125-8EA7BCC8AC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7ACE05-BC42-4F39-E1AE-C33BCE0D5067}"/>
              </a:ext>
            </a:extLst>
          </p:cNvPr>
          <p:cNvSpPr>
            <a:spLocks noGrp="1"/>
          </p:cNvSpPr>
          <p:nvPr>
            <p:ph type="sldNum" sz="quarter" idx="12"/>
          </p:nvPr>
        </p:nvSpPr>
        <p:spPr/>
        <p:txBody>
          <a:bodyPr/>
          <a:lstStyle/>
          <a:p>
            <a:fld id="{6406FF03-5651-4762-9DC4-5767DEAD6F05}" type="slidenum">
              <a:rPr lang="en-US" smtClean="0"/>
              <a:t>‹#›</a:t>
            </a:fld>
            <a:endParaRPr lang="en-US"/>
          </a:p>
        </p:txBody>
      </p:sp>
    </p:spTree>
    <p:extLst>
      <p:ext uri="{BB962C8B-B14F-4D97-AF65-F5344CB8AC3E}">
        <p14:creationId xmlns:p14="http://schemas.microsoft.com/office/powerpoint/2010/main" val="41654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49BEC3-541A-0344-4C30-622BBFF1DCA2}"/>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D66204-9596-5AA2-A321-8AC5C724712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77D0EF-63A3-881B-A7B3-D9B4FD05AD73}"/>
              </a:ext>
            </a:extLst>
          </p:cNvPr>
          <p:cNvSpPr>
            <a:spLocks noGrp="1"/>
          </p:cNvSpPr>
          <p:nvPr>
            <p:ph type="dt" sz="half" idx="10"/>
          </p:nvPr>
        </p:nvSpPr>
        <p:spPr/>
        <p:txBody>
          <a:bodyPr/>
          <a:lstStyle/>
          <a:p>
            <a:fld id="{723E6209-C964-44A4-8E56-93350676F7DD}" type="datetimeFigureOut">
              <a:rPr lang="en-US" smtClean="0"/>
              <a:t>3/23/2024</a:t>
            </a:fld>
            <a:endParaRPr lang="en-US"/>
          </a:p>
        </p:txBody>
      </p:sp>
      <p:sp>
        <p:nvSpPr>
          <p:cNvPr id="5" name="Footer Placeholder 4">
            <a:extLst>
              <a:ext uri="{FF2B5EF4-FFF2-40B4-BE49-F238E27FC236}">
                <a16:creationId xmlns:a16="http://schemas.microsoft.com/office/drawing/2014/main" id="{3F6D0083-5738-EEBC-8A96-EDB14AAED9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EEC4C1-B756-191A-E253-0A7DE4A26C3E}"/>
              </a:ext>
            </a:extLst>
          </p:cNvPr>
          <p:cNvSpPr>
            <a:spLocks noGrp="1"/>
          </p:cNvSpPr>
          <p:nvPr>
            <p:ph type="sldNum" sz="quarter" idx="12"/>
          </p:nvPr>
        </p:nvSpPr>
        <p:spPr/>
        <p:txBody>
          <a:bodyPr/>
          <a:lstStyle/>
          <a:p>
            <a:fld id="{6406FF03-5651-4762-9DC4-5767DEAD6F05}" type="slidenum">
              <a:rPr lang="en-US" smtClean="0"/>
              <a:t>‹#›</a:t>
            </a:fld>
            <a:endParaRPr lang="en-US"/>
          </a:p>
        </p:txBody>
      </p:sp>
    </p:spTree>
    <p:extLst>
      <p:ext uri="{BB962C8B-B14F-4D97-AF65-F5344CB8AC3E}">
        <p14:creationId xmlns:p14="http://schemas.microsoft.com/office/powerpoint/2010/main" val="1229750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B50ED5-4941-5D23-FC03-F56C3DE9BE3E}"/>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3E1034-C331-BF05-D71B-70D3E9D8272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9EEAEC-0CD3-45EA-955A-5FF1626E6D9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723E6209-C964-44A4-8E56-93350676F7DD}" type="datetimeFigureOut">
              <a:rPr lang="en-US" smtClean="0"/>
              <a:t>3/23/2024</a:t>
            </a:fld>
            <a:endParaRPr lang="en-US"/>
          </a:p>
        </p:txBody>
      </p:sp>
      <p:sp>
        <p:nvSpPr>
          <p:cNvPr id="5" name="Footer Placeholder 4">
            <a:extLst>
              <a:ext uri="{FF2B5EF4-FFF2-40B4-BE49-F238E27FC236}">
                <a16:creationId xmlns:a16="http://schemas.microsoft.com/office/drawing/2014/main" id="{4732D1D0-C0AF-8236-B69C-7F94E6252CFC}"/>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C581091-6025-7A49-1AEE-F6C09C71D31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6406FF03-5651-4762-9DC4-5767DEAD6F05}" type="slidenum">
              <a:rPr lang="en-US" smtClean="0"/>
              <a:t>‹#›</a:t>
            </a:fld>
            <a:endParaRPr lang="en-US"/>
          </a:p>
        </p:txBody>
      </p:sp>
    </p:spTree>
    <p:extLst>
      <p:ext uri="{BB962C8B-B14F-4D97-AF65-F5344CB8AC3E}">
        <p14:creationId xmlns:p14="http://schemas.microsoft.com/office/powerpoint/2010/main" val="3476268495"/>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People Discussing">
            <a:extLst>
              <a:ext uri="{FF2B5EF4-FFF2-40B4-BE49-F238E27FC236}">
                <a16:creationId xmlns:a16="http://schemas.microsoft.com/office/drawing/2014/main" id="{CF59FDF6-1792-2939-047A-1E9148986EC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3781" r="21004" b="-1"/>
          <a:stretch/>
        </p:blipFill>
        <p:spPr>
          <a:xfrm>
            <a:off x="-2285" y="10"/>
            <a:ext cx="9143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22960" y="325550"/>
            <a:ext cx="7543800" cy="3574778"/>
          </a:xfrm>
          <a:effectLst>
            <a:outerShdw blurRad="50800" dist="38100" dir="2700000" algn="tl" rotWithShape="0">
              <a:prstClr val="black">
                <a:alpha val="40000"/>
              </a:prstClr>
            </a:outerShdw>
          </a:effectLst>
        </p:spPr>
        <p:txBody>
          <a:bodyPr>
            <a:normAutofit/>
          </a:bodyPr>
          <a:lstStyle/>
          <a:p>
            <a:r>
              <a:rPr lang="en-US" dirty="0">
                <a:solidFill>
                  <a:srgbClr val="FFFFFF"/>
                </a:solidFill>
                <a:latin typeface="Times New Roman" pitchFamily="18" charset="0"/>
                <a:cs typeface="Times New Roman" pitchFamily="18" charset="0"/>
              </a:rPr>
              <a:t>INTRODUCTION TO BUSINESS </a:t>
            </a:r>
            <a:br>
              <a:rPr lang="en-US" dirty="0">
                <a:solidFill>
                  <a:srgbClr val="FFFFFF"/>
                </a:solidFill>
                <a:latin typeface="Times New Roman" pitchFamily="18" charset="0"/>
                <a:cs typeface="Times New Roman" pitchFamily="18" charset="0"/>
              </a:rPr>
            </a:br>
            <a:endParaRPr lang="en-US" dirty="0">
              <a:solidFill>
                <a:srgbClr val="FFFFFF"/>
              </a:solidFill>
              <a:latin typeface="Times New Roman" pitchFamily="18" charset="0"/>
              <a:cs typeface="Times New Roman" pitchFamily="18" charset="0"/>
            </a:endParaRPr>
          </a:p>
        </p:txBody>
      </p:sp>
      <p:sp>
        <p:nvSpPr>
          <p:cNvPr id="3" name="Subtitle 2"/>
          <p:cNvSpPr>
            <a:spLocks noGrp="1"/>
          </p:cNvSpPr>
          <p:nvPr>
            <p:ph type="subTitle" idx="1"/>
          </p:nvPr>
        </p:nvSpPr>
        <p:spPr>
          <a:xfrm>
            <a:off x="825038" y="4072043"/>
            <a:ext cx="7543800" cy="1282707"/>
          </a:xfrm>
          <a:effectLst>
            <a:outerShdw blurRad="50800" dist="38100" dir="2700000" algn="tl" rotWithShape="0">
              <a:prstClr val="black">
                <a:alpha val="40000"/>
              </a:prstClr>
            </a:outerShdw>
          </a:effectLst>
        </p:spPr>
        <p:txBody>
          <a:bodyPr>
            <a:normAutofit/>
          </a:bodyPr>
          <a:lstStyle/>
          <a:p>
            <a:r>
              <a:rPr lang="en-US" sz="600">
                <a:solidFill>
                  <a:srgbClr val="FFFFFF"/>
                </a:solidFill>
              </a:rPr>
              <a:t>LCBB4007_LON</a:t>
            </a:r>
          </a:p>
          <a:p>
            <a:br>
              <a:rPr lang="en-US" sz="600">
                <a:solidFill>
                  <a:srgbClr val="FFFFFF"/>
                </a:solidFill>
              </a:rPr>
            </a:br>
            <a:r>
              <a:rPr lang="en-US" sz="600">
                <a:solidFill>
                  <a:srgbClr val="FFFFFF"/>
                </a:solidFill>
              </a:rPr>
              <a:t>Name-LUMINITA PLESAN-ID 2216272</a:t>
            </a:r>
            <a:br>
              <a:rPr lang="en-US" sz="600">
                <a:solidFill>
                  <a:srgbClr val="FFFFFF"/>
                </a:solidFill>
              </a:rPr>
            </a:br>
            <a:br>
              <a:rPr lang="en-US" sz="600">
                <a:solidFill>
                  <a:srgbClr val="FFFFFF"/>
                </a:solidFill>
              </a:rPr>
            </a:br>
            <a:r>
              <a:rPr lang="en-US" sz="600">
                <a:solidFill>
                  <a:srgbClr val="FFFFFF"/>
                </a:solidFill>
              </a:rPr>
              <a:t>MIHAELA ENACHE-ID 2327908</a:t>
            </a:r>
            <a:br>
              <a:rPr lang="en-US" sz="600">
                <a:solidFill>
                  <a:srgbClr val="FFFFFF"/>
                </a:solidFill>
              </a:rPr>
            </a:br>
            <a:br>
              <a:rPr lang="en-US" sz="600">
                <a:solidFill>
                  <a:srgbClr val="FFFFFF"/>
                </a:solidFill>
              </a:rPr>
            </a:br>
            <a:r>
              <a:rPr lang="en-US" sz="600">
                <a:solidFill>
                  <a:srgbClr val="FFFFFF"/>
                </a:solidFill>
              </a:rPr>
              <a:t>ROXANA ZEGHERU ID 2218047</a:t>
            </a:r>
            <a:br>
              <a:rPr lang="en-US" sz="600">
                <a:solidFill>
                  <a:srgbClr val="FFFFFF"/>
                </a:solidFill>
              </a:rPr>
            </a:br>
            <a:br>
              <a:rPr lang="en-US" sz="600">
                <a:solidFill>
                  <a:srgbClr val="FFFFFF"/>
                </a:solidFill>
              </a:rPr>
            </a:br>
            <a:r>
              <a:rPr lang="en-US" sz="600">
                <a:solidFill>
                  <a:srgbClr val="FFFFFF"/>
                </a:solidFill>
              </a:rPr>
              <a:t>IONUT SINDILAR-ID2328065</a:t>
            </a:r>
            <a:br>
              <a:rPr lang="en-US" sz="600">
                <a:solidFill>
                  <a:srgbClr val="FFFFFF"/>
                </a:solidFill>
              </a:rPr>
            </a:br>
            <a:br>
              <a:rPr lang="en-US" sz="600">
                <a:solidFill>
                  <a:srgbClr val="FFFFFF"/>
                </a:solidFill>
              </a:rPr>
            </a:br>
            <a:br>
              <a:rPr lang="en-US" sz="600">
                <a:solidFill>
                  <a:srgbClr val="FFFFFF"/>
                </a:solidFill>
              </a:rPr>
            </a:br>
            <a:r>
              <a:rPr lang="en-US" sz="600">
                <a:solidFill>
                  <a:srgbClr val="FFFFFF"/>
                </a:solidFill>
              </a:rPr>
              <a:t>LECTURER –DR FAIZU EDU</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r>
              <a:rPr lang="en-US" sz="6300" b="1">
                <a:latin typeface="Times New Roman" pitchFamily="18" charset="0"/>
                <a:cs typeface="Times New Roman" pitchFamily="18" charset="0"/>
              </a:rPr>
              <a:t>Introduction</a:t>
            </a:r>
            <a:endParaRPr lang="en-US" sz="6300">
              <a:latin typeface="Times New Roman" pitchFamily="18" charset="0"/>
              <a:cs typeface="Times New Roman" pitchFamily="18" charset="0"/>
            </a:endParaRPr>
          </a:p>
        </p:txBody>
      </p:sp>
      <p:sp>
        <p:nvSpPr>
          <p:cNvPr id="3" name="Content Placeholder 2"/>
          <p:cNvSpPr>
            <a:spLocks noGrp="1"/>
          </p:cNvSpPr>
          <p:nvPr>
            <p:ph idx="1"/>
          </p:nvPr>
        </p:nvSpPr>
        <p:spPr>
          <a:xfrm>
            <a:off x="963930" y="2969469"/>
            <a:ext cx="6056111" cy="2800395"/>
          </a:xfrm>
        </p:spPr>
        <p:txBody>
          <a:bodyPr anchor="t">
            <a:normAutofit/>
          </a:bodyPr>
          <a:lstStyle/>
          <a:p>
            <a:pPr marL="0" lvl="0" indent="0">
              <a:spcBef>
                <a:spcPts val="0"/>
              </a:spcBef>
              <a:spcAft>
                <a:spcPts val="600"/>
              </a:spcAft>
              <a:buNone/>
            </a:pPr>
            <a:r>
              <a:rPr lang="en-US" dirty="0">
                <a:latin typeface="Times New Roman" pitchFamily="18" charset="0"/>
                <a:cs typeface="Times New Roman" pitchFamily="18" charset="0"/>
              </a:rPr>
              <a:t>Hello everyone</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Welcome to our presentation on Amazon a journey into innovation and excellence to explore the core principles strategies and impact of this global giant .</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Founded in 1994 by Jeff Bezos as an online </a:t>
            </a:r>
            <a:r>
              <a:rPr lang="en-US" dirty="0" err="1">
                <a:latin typeface="Times New Roman" pitchFamily="18" charset="0"/>
                <a:cs typeface="Times New Roman" pitchFamily="18" charset="0"/>
              </a:rPr>
              <a:t>bookstotre</a:t>
            </a:r>
            <a:br>
              <a:rPr lang="en-US" dirty="0">
                <a:latin typeface="Times New Roman" pitchFamily="18" charset="0"/>
                <a:cs typeface="Times New Roman" pitchFamily="18" charset="0"/>
              </a:rPr>
            </a:br>
            <a:r>
              <a:rPr lang="en-US" dirty="0">
                <a:latin typeface="Times New Roman" pitchFamily="18" charset="0"/>
                <a:cs typeface="Times New Roman" pitchFamily="18" charset="0"/>
              </a:rPr>
              <a:t>and largest online marketplace offering diverse products and services with fast delivery options for customers.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itchFamily="18" charset="0"/>
                <a:cs typeface="Times New Roman" pitchFamily="18" charset="0"/>
              </a:rPr>
              <a:t>Company Overview (Amazon)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0" y="2249424"/>
            <a:ext cx="4114800" cy="4325112"/>
          </a:xfrm>
        </p:spPr>
        <p:txBody>
          <a:bodyPr>
            <a:normAutofit fontScale="77500" lnSpcReduction="20000"/>
          </a:bodyPr>
          <a:lstStyle/>
          <a:p>
            <a:pPr lvl="0" algn="just">
              <a:lnSpc>
                <a:spcPct val="150000"/>
              </a:lnSpc>
              <a:spcBef>
                <a:spcPts val="0"/>
              </a:spcBef>
            </a:pPr>
            <a:r>
              <a:rPr lang="en-US" sz="3200" dirty="0">
                <a:latin typeface="Times New Roman" pitchFamily="18" charset="0"/>
                <a:cs typeface="Times New Roman" pitchFamily="18" charset="0"/>
              </a:rPr>
              <a:t>Every product and service of Amazon has its distinct customer base.</a:t>
            </a:r>
          </a:p>
          <a:p>
            <a:pPr lvl="0" algn="just">
              <a:lnSpc>
                <a:spcPct val="150000"/>
              </a:lnSpc>
              <a:spcBef>
                <a:spcPts val="0"/>
              </a:spcBef>
            </a:pPr>
            <a:r>
              <a:rPr lang="en-US" sz="3200" dirty="0">
                <a:latin typeface="Times New Roman" pitchFamily="18" charset="0"/>
                <a:cs typeface="Times New Roman" pitchFamily="18" charset="0"/>
              </a:rPr>
              <a:t>Amazon is positioned in the 5</a:t>
            </a:r>
            <a:r>
              <a:rPr lang="en-US" sz="3200" baseline="30000" dirty="0">
                <a:latin typeface="Times New Roman" pitchFamily="18" charset="0"/>
                <a:cs typeface="Times New Roman" pitchFamily="18" charset="0"/>
              </a:rPr>
              <a:t>th</a:t>
            </a:r>
            <a:r>
              <a:rPr lang="en-US" sz="3200" dirty="0">
                <a:latin typeface="Times New Roman" pitchFamily="18" charset="0"/>
                <a:cs typeface="Times New Roman" pitchFamily="18" charset="0"/>
              </a:rPr>
              <a:t> position among the leading American information technology organizations</a:t>
            </a:r>
            <a:r>
              <a:rPr lang="en-IN" sz="3200" dirty="0">
                <a:latin typeface="Times New Roman" pitchFamily="18" charset="0"/>
                <a:cs typeface="Times New Roman" pitchFamily="18" charset="0"/>
              </a:rPr>
              <a:t>(Thakur, 2024)</a:t>
            </a:r>
            <a:r>
              <a:rPr lang="en-US" sz="3200" dirty="0">
                <a:latin typeface="Times New Roman" pitchFamily="18" charset="0"/>
                <a:cs typeface="Times New Roman" pitchFamily="18" charset="0"/>
              </a:rPr>
              <a:t>.</a:t>
            </a:r>
          </a:p>
          <a:p>
            <a:pPr algn="just">
              <a:lnSpc>
                <a:spcPct val="150000"/>
              </a:lnSpc>
              <a:spcBef>
                <a:spcPts val="0"/>
              </a:spcBef>
            </a:pPr>
            <a:endParaRPr lang="en-US" sz="3200" dirty="0">
              <a:latin typeface="Times New Roman" pitchFamily="18" charset="0"/>
              <a:cs typeface="Times New Roman" pitchFamily="18" charset="0"/>
            </a:endParaRPr>
          </a:p>
        </p:txBody>
      </p:sp>
      <p:sp>
        <p:nvSpPr>
          <p:cNvPr id="16386" name="AutoShape 2" descr="After food delivery and education, Amazon to shut distribution services in  India - BusinessToda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6387" name="Picture 3"/>
          <p:cNvPicPr>
            <a:picLocks noChangeAspect="1" noChangeArrowheads="1"/>
          </p:cNvPicPr>
          <p:nvPr/>
        </p:nvPicPr>
        <p:blipFill>
          <a:blip r:embed="rId3"/>
          <a:srcRect/>
          <a:stretch>
            <a:fillRect/>
          </a:stretch>
        </p:blipFill>
        <p:spPr bwMode="auto">
          <a:xfrm>
            <a:off x="4648200" y="2362200"/>
            <a:ext cx="4284663" cy="3781016"/>
          </a:xfrm>
          <a:prstGeom prst="rect">
            <a:avLst/>
          </a:prstGeom>
          <a:ln>
            <a:noFill/>
          </a:ln>
          <a:effectLst>
            <a:softEdge rad="1125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US" b="1" dirty="0">
                <a:latin typeface="Times New Roman" pitchFamily="18" charset="0"/>
                <a:cs typeface="Times New Roman" pitchFamily="18" charset="0"/>
              </a:rPr>
              <a:t>Organizational Size and Structure</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495800" y="2249424"/>
            <a:ext cx="4191000" cy="4325112"/>
          </a:xfrm>
        </p:spPr>
        <p:txBody>
          <a:bodyPr>
            <a:normAutofit fontScale="77500" lnSpcReduction="20000"/>
          </a:bodyPr>
          <a:lstStyle/>
          <a:p>
            <a:pPr lvl="0" algn="just">
              <a:lnSpc>
                <a:spcPct val="150000"/>
              </a:lnSpc>
              <a:spcBef>
                <a:spcPts val="0"/>
              </a:spcBef>
            </a:pPr>
            <a:r>
              <a:rPr lang="en-US" sz="3200" dirty="0">
                <a:latin typeface="Times New Roman" pitchFamily="18" charset="0"/>
                <a:cs typeface="Times New Roman" pitchFamily="18" charset="0"/>
              </a:rPr>
              <a:t>Amazon is worth over $1.200 trillion as of the year 2022</a:t>
            </a:r>
            <a:r>
              <a:rPr lang="en-IN" sz="3200" dirty="0">
                <a:latin typeface="Times New Roman" pitchFamily="18" charset="0"/>
                <a:cs typeface="Times New Roman" pitchFamily="18" charset="0"/>
              </a:rPr>
              <a:t>(</a:t>
            </a:r>
            <a:r>
              <a:rPr lang="en-IN" sz="3200" dirty="0" err="1">
                <a:latin typeface="Times New Roman" pitchFamily="18" charset="0"/>
                <a:cs typeface="Times New Roman" pitchFamily="18" charset="0"/>
              </a:rPr>
              <a:t>Rohit</a:t>
            </a:r>
            <a:r>
              <a:rPr lang="en-IN" sz="3200" dirty="0">
                <a:latin typeface="Times New Roman" pitchFamily="18" charset="0"/>
                <a:cs typeface="Times New Roman" pitchFamily="18" charset="0"/>
              </a:rPr>
              <a:t> et al., 2024)</a:t>
            </a:r>
            <a:r>
              <a:rPr lang="en-US" sz="3200" dirty="0">
                <a:latin typeface="Times New Roman" pitchFamily="18" charset="0"/>
                <a:cs typeface="Times New Roman" pitchFamily="18" charset="0"/>
              </a:rPr>
              <a:t>.</a:t>
            </a:r>
          </a:p>
          <a:p>
            <a:pPr lvl="0" algn="just">
              <a:lnSpc>
                <a:spcPct val="150000"/>
              </a:lnSpc>
              <a:spcBef>
                <a:spcPts val="0"/>
              </a:spcBef>
            </a:pPr>
            <a:r>
              <a:rPr lang="en-US" sz="3200" dirty="0">
                <a:latin typeface="Times New Roman" pitchFamily="18" charset="0"/>
                <a:cs typeface="Times New Roman" pitchFamily="18" charset="0"/>
              </a:rPr>
              <a:t>The organizational structure of Amazon has eminent top-down management over international business actions of the company.</a:t>
            </a:r>
          </a:p>
          <a:p>
            <a:pPr algn="just">
              <a:lnSpc>
                <a:spcPct val="150000"/>
              </a:lnSpc>
              <a:spcBef>
                <a:spcPts val="0"/>
              </a:spcBef>
            </a:pPr>
            <a:endParaRPr lang="en-US" sz="3200" dirty="0">
              <a:latin typeface="Times New Roman" pitchFamily="18" charset="0"/>
              <a:cs typeface="Times New Roman" pitchFamily="18" charset="0"/>
            </a:endParaRPr>
          </a:p>
        </p:txBody>
      </p:sp>
      <p:pic>
        <p:nvPicPr>
          <p:cNvPr id="4" name="Picture 3"/>
          <p:cNvPicPr/>
          <p:nvPr/>
        </p:nvPicPr>
        <p:blipFill>
          <a:blip r:embed="rId3"/>
          <a:stretch>
            <a:fillRect/>
          </a:stretch>
        </p:blipFill>
        <p:spPr>
          <a:xfrm>
            <a:off x="304800" y="2209800"/>
            <a:ext cx="4267200" cy="3998181"/>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US" b="1" dirty="0">
                <a:latin typeface="Times New Roman" pitchFamily="18" charset="0"/>
                <a:cs typeface="Times New Roman" pitchFamily="18" charset="0"/>
              </a:rPr>
              <a:t>Organizational Functions</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lvl="0" algn="just">
              <a:lnSpc>
                <a:spcPct val="150000"/>
              </a:lnSpc>
              <a:spcBef>
                <a:spcPts val="0"/>
              </a:spcBef>
            </a:pPr>
            <a:r>
              <a:rPr lang="en-US" sz="3200" dirty="0">
                <a:latin typeface="Times New Roman" pitchFamily="18" charset="0"/>
                <a:cs typeface="Times New Roman" pitchFamily="18" charset="0"/>
              </a:rPr>
              <a:t>Planning</a:t>
            </a:r>
          </a:p>
          <a:p>
            <a:pPr lvl="0" algn="just">
              <a:lnSpc>
                <a:spcPct val="150000"/>
              </a:lnSpc>
              <a:spcBef>
                <a:spcPts val="0"/>
              </a:spcBef>
            </a:pPr>
            <a:r>
              <a:rPr lang="en-US" sz="3200" dirty="0">
                <a:latin typeface="Times New Roman" pitchFamily="18" charset="0"/>
                <a:cs typeface="Times New Roman" pitchFamily="18" charset="0"/>
              </a:rPr>
              <a:t>Organizing</a:t>
            </a:r>
            <a:r>
              <a:rPr lang="en-IN" sz="3200" dirty="0">
                <a:latin typeface="Times New Roman" pitchFamily="18" charset="0"/>
                <a:cs typeface="Times New Roman" pitchFamily="18" charset="0"/>
              </a:rPr>
              <a:t>(</a:t>
            </a:r>
            <a:r>
              <a:rPr lang="en-IN" sz="3200" dirty="0" err="1">
                <a:latin typeface="Times New Roman" pitchFamily="18" charset="0"/>
                <a:cs typeface="Times New Roman" pitchFamily="18" charset="0"/>
              </a:rPr>
              <a:t>Šilenskytė</a:t>
            </a:r>
            <a:r>
              <a:rPr lang="en-IN" sz="3200" dirty="0">
                <a:latin typeface="Times New Roman" pitchFamily="18" charset="0"/>
                <a:cs typeface="Times New Roman" pitchFamily="18" charset="0"/>
              </a:rPr>
              <a:t> et al., 2024)</a:t>
            </a:r>
            <a:r>
              <a:rPr lang="en-US" sz="3200" dirty="0">
                <a:latin typeface="Times New Roman" pitchFamily="18" charset="0"/>
                <a:cs typeface="Times New Roman" pitchFamily="18" charset="0"/>
              </a:rPr>
              <a:t>.</a:t>
            </a:r>
          </a:p>
          <a:p>
            <a:pPr lvl="0" algn="just">
              <a:lnSpc>
                <a:spcPct val="150000"/>
              </a:lnSpc>
              <a:spcBef>
                <a:spcPts val="0"/>
              </a:spcBef>
            </a:pPr>
            <a:r>
              <a:rPr lang="en-US" sz="3200" dirty="0">
                <a:latin typeface="Times New Roman" pitchFamily="18" charset="0"/>
                <a:cs typeface="Times New Roman" pitchFamily="18" charset="0"/>
              </a:rPr>
              <a:t>Leading.</a:t>
            </a:r>
          </a:p>
          <a:p>
            <a:pPr lvl="0" algn="just">
              <a:lnSpc>
                <a:spcPct val="150000"/>
              </a:lnSpc>
              <a:spcBef>
                <a:spcPts val="0"/>
              </a:spcBef>
            </a:pPr>
            <a:r>
              <a:rPr lang="en-US" sz="3200" dirty="0">
                <a:latin typeface="Times New Roman" pitchFamily="18" charset="0"/>
                <a:cs typeface="Times New Roman" pitchFamily="18" charset="0"/>
              </a:rPr>
              <a:t>Staffing</a:t>
            </a:r>
          </a:p>
          <a:p>
            <a:pPr lvl="0" algn="just">
              <a:lnSpc>
                <a:spcPct val="150000"/>
              </a:lnSpc>
              <a:spcBef>
                <a:spcPts val="0"/>
              </a:spcBef>
            </a:pPr>
            <a:r>
              <a:rPr lang="en-US" sz="3200" dirty="0">
                <a:latin typeface="Times New Roman" pitchFamily="18" charset="0"/>
                <a:cs typeface="Times New Roman" pitchFamily="18" charset="0"/>
              </a:rPr>
              <a:t>Controlling</a:t>
            </a:r>
          </a:p>
          <a:p>
            <a:pPr algn="just">
              <a:lnSpc>
                <a:spcPct val="150000"/>
              </a:lnSpc>
              <a:spcBef>
                <a:spcPts val="0"/>
              </a:spcBef>
            </a:pPr>
            <a:endParaRPr lang="en-US" sz="3200"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US" b="1" dirty="0">
                <a:latin typeface="Times New Roman" pitchFamily="18" charset="0"/>
                <a:cs typeface="Times New Roman" pitchFamily="18" charset="0"/>
              </a:rPr>
              <a:t>SWOT Analysis (Internal Analysis) </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20000"/>
          </a:bodyPr>
          <a:lstStyle/>
          <a:p>
            <a:pPr>
              <a:lnSpc>
                <a:spcPct val="150000"/>
              </a:lnSpc>
              <a:spcBef>
                <a:spcPts val="0"/>
              </a:spcBef>
              <a:buNone/>
            </a:pPr>
            <a:r>
              <a:rPr lang="en-US" sz="3200" b="1" u="sng" dirty="0">
                <a:latin typeface="Times New Roman" pitchFamily="18" charset="0"/>
                <a:cs typeface="Times New Roman" pitchFamily="18" charset="0"/>
              </a:rPr>
              <a:t>Strengths</a:t>
            </a:r>
          </a:p>
          <a:p>
            <a:pPr lvl="0">
              <a:lnSpc>
                <a:spcPct val="150000"/>
              </a:lnSpc>
              <a:spcBef>
                <a:spcPts val="0"/>
              </a:spcBef>
            </a:pPr>
            <a:r>
              <a:rPr lang="en-US" sz="3200" dirty="0">
                <a:latin typeface="Times New Roman" pitchFamily="18" charset="0"/>
                <a:cs typeface="Times New Roman" pitchFamily="18" charset="0"/>
              </a:rPr>
              <a:t>Leading brand image</a:t>
            </a:r>
            <a:r>
              <a:rPr lang="en-IN" sz="3200" dirty="0">
                <a:latin typeface="Times New Roman" pitchFamily="18" charset="0"/>
                <a:cs typeface="Times New Roman" pitchFamily="18" charset="0"/>
              </a:rPr>
              <a:t>(Ahmad, 2024)</a:t>
            </a:r>
            <a:r>
              <a:rPr lang="en-US" sz="3200" dirty="0">
                <a:latin typeface="Times New Roman" pitchFamily="18" charset="0"/>
                <a:cs typeface="Times New Roman" pitchFamily="18" charset="0"/>
              </a:rPr>
              <a:t>.</a:t>
            </a:r>
          </a:p>
          <a:p>
            <a:pPr lvl="0">
              <a:lnSpc>
                <a:spcPct val="150000"/>
              </a:lnSpc>
              <a:spcBef>
                <a:spcPts val="0"/>
              </a:spcBef>
            </a:pPr>
            <a:r>
              <a:rPr lang="en-US" sz="3200" dirty="0">
                <a:latin typeface="Times New Roman" pitchFamily="18" charset="0"/>
                <a:cs typeface="Times New Roman" pitchFamily="18" charset="0"/>
              </a:rPr>
              <a:t>Exclusive brand reputation.</a:t>
            </a:r>
          </a:p>
          <a:p>
            <a:pPr>
              <a:lnSpc>
                <a:spcPct val="150000"/>
              </a:lnSpc>
              <a:spcBef>
                <a:spcPts val="0"/>
              </a:spcBef>
              <a:buNone/>
            </a:pPr>
            <a:r>
              <a:rPr lang="en-US" sz="3200" b="1" u="sng" dirty="0">
                <a:latin typeface="Times New Roman" pitchFamily="18" charset="0"/>
                <a:cs typeface="Times New Roman" pitchFamily="18" charset="0"/>
              </a:rPr>
              <a:t>Weaknesses</a:t>
            </a:r>
          </a:p>
          <a:p>
            <a:pPr lvl="0">
              <a:lnSpc>
                <a:spcPct val="150000"/>
              </a:lnSpc>
              <a:spcBef>
                <a:spcPts val="0"/>
              </a:spcBef>
            </a:pPr>
            <a:r>
              <a:rPr lang="en-US" sz="3200" dirty="0">
                <a:latin typeface="Times New Roman" pitchFamily="18" charset="0"/>
                <a:cs typeface="Times New Roman" pitchFamily="18" charset="0"/>
              </a:rPr>
              <a:t>Long-term obligations.</a:t>
            </a:r>
          </a:p>
          <a:p>
            <a:pPr lvl="0">
              <a:lnSpc>
                <a:spcPct val="150000"/>
              </a:lnSpc>
              <a:spcBef>
                <a:spcPts val="0"/>
              </a:spcBef>
            </a:pPr>
            <a:r>
              <a:rPr lang="en-US" sz="3200" dirty="0">
                <a:latin typeface="Times New Roman" pitchFamily="18" charset="0"/>
                <a:cs typeface="Times New Roman" pitchFamily="18" charset="0"/>
              </a:rPr>
              <a:t>Low margins on retail business</a:t>
            </a:r>
            <a:r>
              <a:rPr lang="en-IN" sz="3200" dirty="0">
                <a:latin typeface="Times New Roman" pitchFamily="18" charset="0"/>
                <a:cs typeface="Times New Roman" pitchFamily="18" charset="0"/>
              </a:rPr>
              <a:t>(</a:t>
            </a:r>
            <a:r>
              <a:rPr lang="en-IN" sz="3200" dirty="0" err="1">
                <a:latin typeface="Times New Roman" pitchFamily="18" charset="0"/>
                <a:cs typeface="Times New Roman" pitchFamily="18" charset="0"/>
              </a:rPr>
              <a:t>Malakhatka</a:t>
            </a:r>
            <a:r>
              <a:rPr lang="en-IN" sz="3200" dirty="0">
                <a:latin typeface="Times New Roman" pitchFamily="18" charset="0"/>
                <a:cs typeface="Times New Roman" pitchFamily="18" charset="0"/>
              </a:rPr>
              <a:t> et al., 2024)</a:t>
            </a:r>
            <a:r>
              <a:rPr lang="en-US" sz="3200" dirty="0">
                <a:latin typeface="Times New Roman" pitchFamily="18" charset="0"/>
                <a:cs typeface="Times New Roman" pitchFamily="18" charset="0"/>
              </a:rPr>
              <a:t>.</a:t>
            </a:r>
          </a:p>
          <a:p>
            <a:pPr>
              <a:lnSpc>
                <a:spcPct val="150000"/>
              </a:lnSpc>
              <a:spcBef>
                <a:spcPts val="0"/>
              </a:spcBef>
            </a:pPr>
            <a:endParaRPr lang="en-US" sz="3200" dirty="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1066800"/>
          </a:xfrm>
        </p:spPr>
        <p:txBody>
          <a:bodyPr>
            <a:normAutofit/>
          </a:bodyPr>
          <a:lstStyle/>
          <a:p>
            <a:r>
              <a:rPr lang="en-US" b="1" dirty="0">
                <a:latin typeface="Times New Roman" pitchFamily="18" charset="0"/>
                <a:cs typeface="Times New Roman" pitchFamily="18" charset="0"/>
              </a:rPr>
              <a:t>Conti…</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0" y="1447800"/>
            <a:ext cx="8229600" cy="4724400"/>
          </a:xfrm>
        </p:spPr>
        <p:txBody>
          <a:bodyPr>
            <a:noAutofit/>
          </a:bodyPr>
          <a:lstStyle/>
          <a:p>
            <a:pPr>
              <a:lnSpc>
                <a:spcPct val="150000"/>
              </a:lnSpc>
              <a:spcBef>
                <a:spcPts val="0"/>
              </a:spcBef>
              <a:buNone/>
            </a:pPr>
            <a:r>
              <a:rPr lang="en-US" sz="2900" b="1" u="sng" dirty="0">
                <a:latin typeface="Times New Roman" pitchFamily="18" charset="0"/>
                <a:cs typeface="Times New Roman" pitchFamily="18" charset="0"/>
              </a:rPr>
              <a:t>Opportunities</a:t>
            </a:r>
          </a:p>
          <a:p>
            <a:pPr lvl="0">
              <a:lnSpc>
                <a:spcPct val="150000"/>
              </a:lnSpc>
              <a:spcBef>
                <a:spcPts val="0"/>
              </a:spcBef>
            </a:pPr>
            <a:r>
              <a:rPr lang="en-US" sz="2900" dirty="0">
                <a:latin typeface="Times New Roman" pitchFamily="18" charset="0"/>
                <a:cs typeface="Times New Roman" pitchFamily="18" charset="0"/>
              </a:rPr>
              <a:t>Improved online grocery sales</a:t>
            </a:r>
            <a:r>
              <a:rPr lang="en-IN" sz="2900" dirty="0">
                <a:latin typeface="Times New Roman" pitchFamily="18" charset="0"/>
                <a:cs typeface="Times New Roman" pitchFamily="18" charset="0"/>
              </a:rPr>
              <a:t>(Sanders and Wood, 2024)</a:t>
            </a:r>
            <a:r>
              <a:rPr lang="en-US" sz="2900" dirty="0">
                <a:latin typeface="Times New Roman" pitchFamily="18" charset="0"/>
                <a:cs typeface="Times New Roman" pitchFamily="18" charset="0"/>
              </a:rPr>
              <a:t>.</a:t>
            </a:r>
          </a:p>
          <a:p>
            <a:pPr lvl="0">
              <a:lnSpc>
                <a:spcPct val="150000"/>
              </a:lnSpc>
              <a:spcBef>
                <a:spcPts val="0"/>
              </a:spcBef>
            </a:pPr>
            <a:r>
              <a:rPr lang="en-US" sz="2900" dirty="0">
                <a:latin typeface="Times New Roman" pitchFamily="18" charset="0"/>
                <a:cs typeface="Times New Roman" pitchFamily="18" charset="0"/>
              </a:rPr>
              <a:t>Growing </a:t>
            </a:r>
            <a:r>
              <a:rPr lang="en-US" sz="2900" dirty="0" err="1">
                <a:latin typeface="Times New Roman" pitchFamily="18" charset="0"/>
                <a:cs typeface="Times New Roman" pitchFamily="18" charset="0"/>
              </a:rPr>
              <a:t>IoT</a:t>
            </a:r>
            <a:r>
              <a:rPr lang="en-US" sz="2900" dirty="0">
                <a:latin typeface="Times New Roman" pitchFamily="18" charset="0"/>
                <a:cs typeface="Times New Roman" pitchFamily="18" charset="0"/>
              </a:rPr>
              <a:t> market.</a:t>
            </a:r>
          </a:p>
          <a:p>
            <a:pPr>
              <a:lnSpc>
                <a:spcPct val="150000"/>
              </a:lnSpc>
              <a:spcBef>
                <a:spcPts val="0"/>
              </a:spcBef>
              <a:buNone/>
            </a:pPr>
            <a:r>
              <a:rPr lang="en-US" sz="2900" b="1" u="sng" dirty="0">
                <a:latin typeface="Times New Roman" pitchFamily="18" charset="0"/>
                <a:cs typeface="Times New Roman" pitchFamily="18" charset="0"/>
              </a:rPr>
              <a:t>Threats</a:t>
            </a:r>
          </a:p>
          <a:p>
            <a:pPr lvl="0">
              <a:lnSpc>
                <a:spcPct val="150000"/>
              </a:lnSpc>
              <a:spcBef>
                <a:spcPts val="0"/>
              </a:spcBef>
            </a:pPr>
            <a:r>
              <a:rPr lang="en-US" sz="2900" dirty="0">
                <a:latin typeface="Times New Roman" pitchFamily="18" charset="0"/>
                <a:cs typeface="Times New Roman" pitchFamily="18" charset="0"/>
              </a:rPr>
              <a:t>Uncertainty of Data Breaches.</a:t>
            </a:r>
          </a:p>
          <a:p>
            <a:pPr lvl="0">
              <a:lnSpc>
                <a:spcPct val="150000"/>
              </a:lnSpc>
              <a:spcBef>
                <a:spcPts val="0"/>
              </a:spcBef>
            </a:pPr>
            <a:r>
              <a:rPr lang="en-US" sz="2900" dirty="0">
                <a:latin typeface="Times New Roman" pitchFamily="18" charset="0"/>
                <a:cs typeface="Times New Roman" pitchFamily="18" charset="0"/>
              </a:rPr>
              <a:t>The mounting U.S. dollar exchange rate</a:t>
            </a:r>
            <a:r>
              <a:rPr lang="en-IN" sz="2900" dirty="0">
                <a:latin typeface="Times New Roman" pitchFamily="18" charset="0"/>
                <a:cs typeface="Times New Roman" pitchFamily="18" charset="0"/>
              </a:rPr>
              <a:t>(</a:t>
            </a:r>
            <a:r>
              <a:rPr lang="en-IN" sz="2900" dirty="0" err="1">
                <a:latin typeface="Times New Roman" pitchFamily="18" charset="0"/>
                <a:cs typeface="Times New Roman" pitchFamily="18" charset="0"/>
              </a:rPr>
              <a:t>Malakhatka</a:t>
            </a:r>
            <a:r>
              <a:rPr lang="en-IN" sz="2900" dirty="0">
                <a:latin typeface="Times New Roman" pitchFamily="18" charset="0"/>
                <a:cs typeface="Times New Roman" pitchFamily="18" charset="0"/>
              </a:rPr>
              <a:t> et al., 2024)</a:t>
            </a:r>
            <a:r>
              <a:rPr lang="en-US" sz="2900" dirty="0">
                <a:latin typeface="Times New Roman" pitchFamily="18" charset="0"/>
                <a:cs typeface="Times New Roman" pitchFamily="18" charset="0"/>
              </a:rPr>
              <a:t>.</a:t>
            </a:r>
          </a:p>
          <a:p>
            <a:pPr>
              <a:lnSpc>
                <a:spcPct val="150000"/>
              </a:lnSpc>
              <a:spcBef>
                <a:spcPts val="0"/>
              </a:spcBef>
            </a:pPr>
            <a:endParaRPr lang="en-US" sz="29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1066800"/>
          </a:xfrm>
        </p:spPr>
        <p:txBody>
          <a:bodyPr>
            <a:noAutofit/>
          </a:bodyPr>
          <a:lstStyle/>
          <a:p>
            <a:pPr algn="just"/>
            <a:r>
              <a:rPr lang="en-US" b="1" dirty="0">
                <a:latin typeface="Times New Roman" pitchFamily="18" charset="0"/>
                <a:cs typeface="Times New Roman" pitchFamily="18" charset="0"/>
              </a:rPr>
              <a:t>Internal Capabilities and Strategic Advantages for Amazon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0" y="2057400"/>
            <a:ext cx="8001000" cy="1560576"/>
          </a:xfrm>
        </p:spPr>
        <p:txBody>
          <a:bodyPr>
            <a:noAutofit/>
          </a:bodyPr>
          <a:lstStyle/>
          <a:p>
            <a:pPr lvl="0" algn="just">
              <a:lnSpc>
                <a:spcPct val="150000"/>
              </a:lnSpc>
              <a:spcBef>
                <a:spcPts val="0"/>
              </a:spcBef>
            </a:pPr>
            <a:r>
              <a:rPr lang="en-US" sz="2000" dirty="0">
                <a:latin typeface="Times New Roman" pitchFamily="18" charset="0"/>
                <a:cs typeface="Times New Roman" pitchFamily="18" charset="0"/>
              </a:rPr>
              <a:t>The competencies of the company provide greater assistance to broaden its reach in the worldwide markets</a:t>
            </a:r>
            <a:r>
              <a:rPr lang="en-IN" sz="2000" dirty="0">
                <a:latin typeface="Times New Roman" pitchFamily="18" charset="0"/>
                <a:cs typeface="Times New Roman" pitchFamily="18" charset="0"/>
              </a:rPr>
              <a:t>(</a:t>
            </a:r>
            <a:r>
              <a:rPr lang="en-IN" sz="2000" dirty="0" err="1">
                <a:latin typeface="Times New Roman" pitchFamily="18" charset="0"/>
                <a:cs typeface="Times New Roman" pitchFamily="18" charset="0"/>
              </a:rPr>
              <a:t>Ramani</a:t>
            </a:r>
            <a:r>
              <a:rPr lang="en-IN" sz="2000" dirty="0">
                <a:latin typeface="Times New Roman" pitchFamily="18" charset="0"/>
                <a:cs typeface="Times New Roman" pitchFamily="18" charset="0"/>
              </a:rPr>
              <a:t> and Aguinis, 2023)</a:t>
            </a:r>
            <a:r>
              <a:rPr lang="en-US" sz="2000" dirty="0">
                <a:latin typeface="Times New Roman" pitchFamily="18" charset="0"/>
                <a:cs typeface="Times New Roman" pitchFamily="18" charset="0"/>
              </a:rPr>
              <a:t>.</a:t>
            </a:r>
          </a:p>
          <a:p>
            <a:pPr lvl="0" algn="just">
              <a:lnSpc>
                <a:spcPct val="150000"/>
              </a:lnSpc>
              <a:spcBef>
                <a:spcPts val="0"/>
              </a:spcBef>
            </a:pPr>
            <a:r>
              <a:rPr lang="en-US" sz="2000" dirty="0">
                <a:latin typeface="Times New Roman" pitchFamily="18" charset="0"/>
                <a:cs typeface="Times New Roman" pitchFamily="18" charset="0"/>
              </a:rPr>
              <a:t>Amazon provides fast delivery, eminent customer service, and availability of a great variety of commodities and services at affordable costs.</a:t>
            </a:r>
          </a:p>
          <a:p>
            <a:pPr algn="just">
              <a:lnSpc>
                <a:spcPct val="150000"/>
              </a:lnSpc>
              <a:spcBef>
                <a:spcPts val="0"/>
              </a:spcBef>
            </a:pPr>
            <a:endParaRPr lang="en-US" sz="2000" dirty="0">
              <a:latin typeface="Times New Roman" pitchFamily="18" charset="0"/>
              <a:cs typeface="Times New Roman" pitchFamily="18" charset="0"/>
            </a:endParaRPr>
          </a:p>
        </p:txBody>
      </p:sp>
      <p:pic>
        <p:nvPicPr>
          <p:cNvPr id="4" name="Picture 3"/>
          <p:cNvPicPr/>
          <p:nvPr/>
        </p:nvPicPr>
        <p:blipFill>
          <a:blip r:embed="rId3"/>
          <a:srcRect t="5882"/>
          <a:stretch>
            <a:fillRect/>
          </a:stretch>
        </p:blipFill>
        <p:spPr bwMode="auto">
          <a:xfrm>
            <a:off x="609600" y="3962400"/>
            <a:ext cx="8001000" cy="2622430"/>
          </a:xfrm>
          <a:prstGeom prst="rect">
            <a:avLst/>
          </a:prstGeom>
          <a:ln>
            <a:noFill/>
          </a:ln>
          <a:effectLst>
            <a:softEdge rad="112500"/>
          </a:effectLst>
          <a:extLst>
            <a:ext uri="{53640926-AAD7-44D8-BBD7-CCE9431645EC}">
              <a14:shadowObscured xmlns:a14="http://schemas.microsoft.com/office/drawing/2010/main"/>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itchFamily="18" charset="0"/>
                <a:cs typeface="Times New Roman" pitchFamily="18" charset="0"/>
              </a:rPr>
              <a:t>PESTLE Analysis</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lvl="0" algn="just">
              <a:lnSpc>
                <a:spcPct val="150000"/>
              </a:lnSpc>
              <a:spcBef>
                <a:spcPts val="0"/>
              </a:spcBef>
            </a:pPr>
            <a:r>
              <a:rPr lang="en-US" sz="3200" dirty="0">
                <a:latin typeface="Times New Roman" pitchFamily="18" charset="0"/>
                <a:cs typeface="Times New Roman" pitchFamily="18" charset="0"/>
              </a:rPr>
              <a:t>The company faced immense rivalry in China </a:t>
            </a:r>
            <a:r>
              <a:rPr lang="en-IN" sz="3200" dirty="0">
                <a:latin typeface="Times New Roman" pitchFamily="18" charset="0"/>
                <a:cs typeface="Times New Roman" pitchFamily="18" charset="0"/>
              </a:rPr>
              <a:t>(Chen et al., 2023)</a:t>
            </a:r>
            <a:r>
              <a:rPr lang="en-US" sz="3200" dirty="0">
                <a:latin typeface="Times New Roman" pitchFamily="18" charset="0"/>
                <a:cs typeface="Times New Roman" pitchFamily="18" charset="0"/>
              </a:rPr>
              <a:t>.</a:t>
            </a:r>
          </a:p>
          <a:p>
            <a:pPr lvl="0" algn="just">
              <a:lnSpc>
                <a:spcPct val="150000"/>
              </a:lnSpc>
              <a:spcBef>
                <a:spcPts val="0"/>
              </a:spcBef>
            </a:pPr>
            <a:r>
              <a:rPr lang="en-US" sz="3200" dirty="0">
                <a:latin typeface="Times New Roman" pitchFamily="18" charset="0"/>
                <a:cs typeface="Times New Roman" pitchFamily="18" charset="0"/>
              </a:rPr>
              <a:t>Raw material costs, unemployment rates, and foreign exchange rates are some main economic factors for Amazon.</a:t>
            </a:r>
          </a:p>
          <a:p>
            <a:pPr algn="just">
              <a:lnSpc>
                <a:spcPct val="150000"/>
              </a:lnSpc>
              <a:spcBef>
                <a:spcPts val="0"/>
              </a:spcBef>
            </a:pPr>
            <a:endParaRPr lang="en-US" sz="32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Conti…</a:t>
            </a:r>
          </a:p>
        </p:txBody>
      </p:sp>
      <p:sp>
        <p:nvSpPr>
          <p:cNvPr id="3" name="Content Placeholder 2"/>
          <p:cNvSpPr>
            <a:spLocks noGrp="1"/>
          </p:cNvSpPr>
          <p:nvPr>
            <p:ph idx="1"/>
          </p:nvPr>
        </p:nvSpPr>
        <p:spPr/>
        <p:txBody>
          <a:bodyPr>
            <a:normAutofit/>
          </a:bodyPr>
          <a:lstStyle/>
          <a:p>
            <a:pPr lvl="0" algn="just">
              <a:lnSpc>
                <a:spcPct val="150000"/>
              </a:lnSpc>
              <a:spcBef>
                <a:spcPts val="0"/>
              </a:spcBef>
            </a:pPr>
            <a:r>
              <a:rPr lang="en-US" sz="3200" dirty="0">
                <a:latin typeface="Times New Roman" pitchFamily="18" charset="0"/>
                <a:cs typeface="Times New Roman" pitchFamily="18" charset="0"/>
              </a:rPr>
              <a:t>Amazon shifts towards convenience, contactless, and fast delivery.</a:t>
            </a:r>
          </a:p>
          <a:p>
            <a:pPr lvl="0" algn="just">
              <a:lnSpc>
                <a:spcPct val="150000"/>
              </a:lnSpc>
              <a:spcBef>
                <a:spcPts val="0"/>
              </a:spcBef>
            </a:pPr>
            <a:r>
              <a:rPr lang="en-US" sz="3200" dirty="0">
                <a:latin typeface="Times New Roman" pitchFamily="18" charset="0"/>
                <a:cs typeface="Times New Roman" pitchFamily="18" charset="0"/>
              </a:rPr>
              <a:t>Digital technology serves as a key for improving the respective brand’s reach and presence</a:t>
            </a:r>
            <a:r>
              <a:rPr lang="en-IN" sz="3200" dirty="0">
                <a:latin typeface="Times New Roman" pitchFamily="18" charset="0"/>
                <a:cs typeface="Times New Roman" pitchFamily="18" charset="0"/>
              </a:rPr>
              <a:t>(</a:t>
            </a:r>
            <a:r>
              <a:rPr lang="en-IN" sz="3200" dirty="0" err="1">
                <a:latin typeface="Times New Roman" pitchFamily="18" charset="0"/>
                <a:cs typeface="Times New Roman" pitchFamily="18" charset="0"/>
              </a:rPr>
              <a:t>Alsharif</a:t>
            </a:r>
            <a:r>
              <a:rPr lang="en-IN" sz="3200" dirty="0">
                <a:latin typeface="Times New Roman" pitchFamily="18" charset="0"/>
                <a:cs typeface="Times New Roman" pitchFamily="18" charset="0"/>
              </a:rPr>
              <a:t>, 2023)</a:t>
            </a:r>
            <a:r>
              <a:rPr lang="en-US" sz="3200" dirty="0">
                <a:latin typeface="Times New Roman" pitchFamily="18" charset="0"/>
                <a:cs typeface="Times New Roman" pitchFamily="18" charset="0"/>
              </a:rPr>
              <a:t>.</a:t>
            </a:r>
          </a:p>
          <a:p>
            <a:pPr algn="just">
              <a:lnSpc>
                <a:spcPct val="150000"/>
              </a:lnSpc>
              <a:spcBef>
                <a:spcPts val="0"/>
              </a:spcBef>
            </a:pPr>
            <a:endParaRPr lang="en-US" sz="32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Conti…</a:t>
            </a:r>
          </a:p>
        </p:txBody>
      </p:sp>
      <p:sp>
        <p:nvSpPr>
          <p:cNvPr id="3" name="Content Placeholder 2"/>
          <p:cNvSpPr>
            <a:spLocks noGrp="1"/>
          </p:cNvSpPr>
          <p:nvPr>
            <p:ph idx="1"/>
          </p:nvPr>
        </p:nvSpPr>
        <p:spPr/>
        <p:txBody>
          <a:bodyPr>
            <a:normAutofit/>
          </a:bodyPr>
          <a:lstStyle/>
          <a:p>
            <a:pPr lvl="0" algn="just">
              <a:lnSpc>
                <a:spcPct val="150000"/>
              </a:lnSpc>
              <a:spcBef>
                <a:spcPts val="0"/>
              </a:spcBef>
            </a:pPr>
            <a:r>
              <a:rPr lang="en-US" sz="3200" dirty="0">
                <a:latin typeface="Times New Roman" pitchFamily="18" charset="0"/>
                <a:cs typeface="Times New Roman" pitchFamily="18" charset="0"/>
              </a:rPr>
              <a:t>Amazon must address its greenhouse gas emissions sustainably </a:t>
            </a:r>
            <a:r>
              <a:rPr lang="en-IN" sz="3200" dirty="0">
                <a:latin typeface="Times New Roman" pitchFamily="18" charset="0"/>
                <a:cs typeface="Times New Roman" pitchFamily="18" charset="0"/>
              </a:rPr>
              <a:t>(Thakur, 2024)</a:t>
            </a:r>
            <a:r>
              <a:rPr lang="en-US" sz="3200" dirty="0">
                <a:latin typeface="Times New Roman" pitchFamily="18" charset="0"/>
                <a:cs typeface="Times New Roman" pitchFamily="18" charset="0"/>
              </a:rPr>
              <a:t>.</a:t>
            </a:r>
          </a:p>
          <a:p>
            <a:pPr lvl="0" algn="just">
              <a:lnSpc>
                <a:spcPct val="150000"/>
              </a:lnSpc>
              <a:spcBef>
                <a:spcPts val="0"/>
              </a:spcBef>
            </a:pPr>
            <a:r>
              <a:rPr lang="en-US" sz="3200" dirty="0">
                <a:latin typeface="Times New Roman" pitchFamily="18" charset="0"/>
                <a:cs typeface="Times New Roman" pitchFamily="18" charset="0"/>
              </a:rPr>
              <a:t>Being a global retailer, Amazon has to keenly comply with the legal hazards.</a:t>
            </a:r>
          </a:p>
          <a:p>
            <a:pPr algn="just">
              <a:lnSpc>
                <a:spcPct val="150000"/>
              </a:lnSpc>
              <a:spcBef>
                <a:spcPts val="0"/>
              </a:spcBef>
            </a:pPr>
            <a:endParaRPr lang="en-US" sz="32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457200"/>
            <a:ext cx="8534400" cy="1524000"/>
          </a:xfrm>
        </p:spPr>
        <p:txBody>
          <a:bodyPr>
            <a:noAutofit/>
          </a:bodyPr>
          <a:lstStyle/>
          <a:p>
            <a:pPr algn="just"/>
            <a:r>
              <a:rPr lang="en-US" sz="3600" b="1" dirty="0">
                <a:latin typeface="Times New Roman" pitchFamily="18" charset="0"/>
                <a:cs typeface="Times New Roman" pitchFamily="18" charset="0"/>
              </a:rPr>
              <a:t>External Factors that shape the organization decisions and future strategies</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828800"/>
            <a:ext cx="8229600" cy="4325112"/>
          </a:xfrm>
        </p:spPr>
        <p:txBody>
          <a:bodyPr>
            <a:noAutofit/>
          </a:bodyPr>
          <a:lstStyle/>
          <a:p>
            <a:pPr lvl="0" algn="just">
              <a:lnSpc>
                <a:spcPct val="150000"/>
              </a:lnSpc>
              <a:spcBef>
                <a:spcPts val="0"/>
              </a:spcBef>
            </a:pPr>
            <a:r>
              <a:rPr lang="en-US" dirty="0">
                <a:latin typeface="Times New Roman" pitchFamily="18" charset="0"/>
                <a:cs typeface="Times New Roman" pitchFamily="18" charset="0"/>
              </a:rPr>
              <a:t>Demand, task environment, market structure, and government policies are some focal industry factors influencing the future strategies of the firm</a:t>
            </a:r>
            <a:r>
              <a:rPr lang="en-IN" dirty="0">
                <a:latin typeface="Times New Roman" pitchFamily="18" charset="0"/>
                <a:cs typeface="Times New Roman" pitchFamily="18" charset="0"/>
              </a:rPr>
              <a:t>(</a:t>
            </a:r>
            <a:r>
              <a:rPr lang="en-IN" dirty="0" err="1">
                <a:latin typeface="Times New Roman" pitchFamily="18" charset="0"/>
                <a:cs typeface="Times New Roman" pitchFamily="18" charset="0"/>
              </a:rPr>
              <a:t>Rohit</a:t>
            </a:r>
            <a:r>
              <a:rPr lang="en-IN" dirty="0">
                <a:latin typeface="Times New Roman" pitchFamily="18" charset="0"/>
                <a:cs typeface="Times New Roman" pitchFamily="18" charset="0"/>
              </a:rPr>
              <a:t> et al., 2024)</a:t>
            </a:r>
            <a:r>
              <a:rPr lang="en-US" dirty="0">
                <a:latin typeface="Times New Roman" pitchFamily="18" charset="0"/>
                <a:cs typeface="Times New Roman" pitchFamily="18" charset="0"/>
              </a:rPr>
              <a:t>.</a:t>
            </a:r>
          </a:p>
          <a:p>
            <a:pPr lvl="0" algn="just">
              <a:lnSpc>
                <a:spcPct val="150000"/>
              </a:lnSpc>
              <a:spcBef>
                <a:spcPts val="0"/>
              </a:spcBef>
            </a:pPr>
            <a:r>
              <a:rPr lang="en-US" dirty="0">
                <a:latin typeface="Times New Roman" pitchFamily="18" charset="0"/>
                <a:cs typeface="Times New Roman" pitchFamily="18" charset="0"/>
              </a:rPr>
              <a:t>The external environment carries a greater significance in shaping the future strategies and organizational decisions of the corporation.</a:t>
            </a:r>
          </a:p>
          <a:p>
            <a:pPr algn="just">
              <a:lnSpc>
                <a:spcPct val="150000"/>
              </a:lnSpc>
              <a:spcBef>
                <a:spcPts val="0"/>
              </a:spcBef>
            </a:pPr>
            <a:endParaRPr lang="en-US"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itchFamily="18" charset="0"/>
                <a:cs typeface="Times New Roman" pitchFamily="18" charset="0"/>
              </a:rPr>
              <a:t>Amazon’s Stakeholders</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457200" y="2249424"/>
            <a:ext cx="8077200" cy="2093976"/>
          </a:xfrm>
        </p:spPr>
        <p:txBody>
          <a:bodyPr>
            <a:normAutofit fontScale="77500" lnSpcReduction="20000"/>
          </a:bodyPr>
          <a:lstStyle/>
          <a:p>
            <a:pPr lvl="0" algn="just">
              <a:lnSpc>
                <a:spcPct val="150000"/>
              </a:lnSpc>
              <a:spcBef>
                <a:spcPts val="0"/>
              </a:spcBef>
            </a:pPr>
            <a:r>
              <a:rPr lang="en-US" sz="3200" dirty="0">
                <a:latin typeface="Times New Roman" pitchFamily="18" charset="0"/>
                <a:cs typeface="Times New Roman" pitchFamily="18" charset="0"/>
              </a:rPr>
              <a:t>Employees are the main internal stakeholders of Amazon</a:t>
            </a:r>
            <a:r>
              <a:rPr lang="en-IN" sz="3200" dirty="0">
                <a:latin typeface="Times New Roman" pitchFamily="18" charset="0"/>
                <a:cs typeface="Times New Roman" pitchFamily="18" charset="0"/>
              </a:rPr>
              <a:t>(</a:t>
            </a:r>
            <a:r>
              <a:rPr lang="en-IN" sz="3200" dirty="0" err="1">
                <a:latin typeface="Times New Roman" pitchFamily="18" charset="0"/>
                <a:cs typeface="Times New Roman" pitchFamily="18" charset="0"/>
              </a:rPr>
              <a:t>Šilenskytė</a:t>
            </a:r>
            <a:r>
              <a:rPr lang="en-IN" sz="3200" dirty="0">
                <a:latin typeface="Times New Roman" pitchFamily="18" charset="0"/>
                <a:cs typeface="Times New Roman" pitchFamily="18" charset="0"/>
              </a:rPr>
              <a:t> et al., 2024)</a:t>
            </a:r>
            <a:r>
              <a:rPr lang="en-US" sz="3200" dirty="0">
                <a:latin typeface="Times New Roman" pitchFamily="18" charset="0"/>
                <a:cs typeface="Times New Roman" pitchFamily="18" charset="0"/>
              </a:rPr>
              <a:t>.</a:t>
            </a:r>
          </a:p>
          <a:p>
            <a:pPr lvl="0" algn="just">
              <a:lnSpc>
                <a:spcPct val="150000"/>
              </a:lnSpc>
              <a:spcBef>
                <a:spcPts val="0"/>
              </a:spcBef>
            </a:pPr>
            <a:r>
              <a:rPr lang="en-US" sz="3200" dirty="0">
                <a:latin typeface="Times New Roman" pitchFamily="18" charset="0"/>
                <a:cs typeface="Times New Roman" pitchFamily="18" charset="0"/>
              </a:rPr>
              <a:t>More than 1.4 million individuals have worked and collaborated with Amazon</a:t>
            </a:r>
          </a:p>
          <a:p>
            <a:pPr algn="just">
              <a:lnSpc>
                <a:spcPct val="150000"/>
              </a:lnSpc>
              <a:spcBef>
                <a:spcPts val="0"/>
              </a:spcBef>
            </a:pPr>
            <a:endParaRPr lang="en-US" sz="3200" dirty="0">
              <a:latin typeface="Times New Roman" pitchFamily="18" charset="0"/>
              <a:cs typeface="Times New Roman" pitchFamily="18" charset="0"/>
            </a:endParaRPr>
          </a:p>
        </p:txBody>
      </p:sp>
      <p:pic>
        <p:nvPicPr>
          <p:cNvPr id="6146" name="Picture 2" descr="A Guide to Using a Stakeholder Mapping Analysis- An Effective Example of  Applying a Stakeholder Analysis to Amazon | ProfileTree"/>
          <p:cNvPicPr>
            <a:picLocks noChangeAspect="1" noChangeArrowheads="1"/>
          </p:cNvPicPr>
          <p:nvPr/>
        </p:nvPicPr>
        <p:blipFill>
          <a:blip r:embed="rId3"/>
          <a:srcRect/>
          <a:stretch>
            <a:fillRect/>
          </a:stretch>
        </p:blipFill>
        <p:spPr bwMode="auto">
          <a:xfrm>
            <a:off x="990600" y="4343400"/>
            <a:ext cx="7010400" cy="2266057"/>
          </a:xfrm>
          <a:prstGeom prst="rect">
            <a:avLst/>
          </a:prstGeom>
          <a:ln>
            <a:noFill/>
          </a:ln>
          <a:effectLst>
            <a:softEdge rad="11250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Conti…</a:t>
            </a:r>
          </a:p>
        </p:txBody>
      </p:sp>
      <p:sp>
        <p:nvSpPr>
          <p:cNvPr id="3" name="Content Placeholder 2"/>
          <p:cNvSpPr>
            <a:spLocks noGrp="1"/>
          </p:cNvSpPr>
          <p:nvPr>
            <p:ph idx="1"/>
          </p:nvPr>
        </p:nvSpPr>
        <p:spPr/>
        <p:txBody>
          <a:bodyPr>
            <a:normAutofit/>
          </a:bodyPr>
          <a:lstStyle/>
          <a:p>
            <a:pPr lvl="0" algn="just">
              <a:lnSpc>
                <a:spcPct val="150000"/>
              </a:lnSpc>
              <a:spcBef>
                <a:spcPts val="0"/>
              </a:spcBef>
            </a:pPr>
            <a:r>
              <a:rPr lang="en-US" sz="3200" dirty="0">
                <a:latin typeface="Times New Roman" pitchFamily="18" charset="0"/>
                <a:cs typeface="Times New Roman" pitchFamily="18" charset="0"/>
              </a:rPr>
              <a:t>Online sellers, the government, competitors, customers, and local communities are the external stakeholders of Amazon.</a:t>
            </a:r>
          </a:p>
          <a:p>
            <a:pPr lvl="0" algn="just">
              <a:lnSpc>
                <a:spcPct val="150000"/>
              </a:lnSpc>
              <a:spcBef>
                <a:spcPts val="0"/>
              </a:spcBef>
            </a:pPr>
            <a:r>
              <a:rPr lang="en-US" sz="3200" dirty="0">
                <a:latin typeface="Times New Roman" pitchFamily="18" charset="0"/>
                <a:cs typeface="Times New Roman" pitchFamily="18" charset="0"/>
              </a:rPr>
              <a:t>eBay serves as one of the focal rivals of Amazon</a:t>
            </a:r>
            <a:r>
              <a:rPr lang="en-IN" sz="3200" dirty="0">
                <a:latin typeface="Times New Roman" pitchFamily="18" charset="0"/>
                <a:cs typeface="Times New Roman" pitchFamily="18" charset="0"/>
              </a:rPr>
              <a:t>(</a:t>
            </a:r>
            <a:r>
              <a:rPr lang="en-IN" sz="3200" dirty="0" err="1">
                <a:latin typeface="Times New Roman" pitchFamily="18" charset="0"/>
                <a:cs typeface="Times New Roman" pitchFamily="18" charset="0"/>
              </a:rPr>
              <a:t>Fodouop</a:t>
            </a:r>
            <a:r>
              <a:rPr lang="en-IN" sz="3200" dirty="0">
                <a:latin typeface="Times New Roman" pitchFamily="18" charset="0"/>
                <a:cs typeface="Times New Roman" pitchFamily="18" charset="0"/>
              </a:rPr>
              <a:t>, 2024)</a:t>
            </a:r>
            <a:r>
              <a:rPr lang="en-US" sz="3200" dirty="0">
                <a:latin typeface="Times New Roman" pitchFamily="18" charset="0"/>
                <a:cs typeface="Times New Roman" pitchFamily="18" charset="0"/>
              </a:rPr>
              <a:t>.</a:t>
            </a:r>
          </a:p>
          <a:p>
            <a:pPr algn="just">
              <a:lnSpc>
                <a:spcPct val="150000"/>
              </a:lnSpc>
              <a:spcBef>
                <a:spcPts val="0"/>
              </a:spcBef>
            </a:pPr>
            <a:endParaRPr lang="en-US" sz="3200" dirty="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itchFamily="18" charset="0"/>
                <a:cs typeface="Times New Roman" pitchFamily="18" charset="0"/>
              </a:rPr>
              <a:t>Conclusion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lvl="0" algn="just">
              <a:lnSpc>
                <a:spcPct val="150000"/>
              </a:lnSpc>
              <a:spcBef>
                <a:spcPts val="0"/>
              </a:spcBef>
            </a:pPr>
            <a:r>
              <a:rPr lang="en-US" sz="3200" dirty="0">
                <a:latin typeface="Times New Roman" pitchFamily="18" charset="0"/>
                <a:cs typeface="Times New Roman" pitchFamily="18" charset="0"/>
              </a:rPr>
              <a:t>The presentation concludes with the external environmental factors influencing Amazon.</a:t>
            </a:r>
          </a:p>
          <a:p>
            <a:pPr lvl="0" algn="just">
              <a:lnSpc>
                <a:spcPct val="150000"/>
              </a:lnSpc>
              <a:spcBef>
                <a:spcPts val="0"/>
              </a:spcBef>
            </a:pPr>
            <a:r>
              <a:rPr lang="en-US" sz="3200" dirty="0">
                <a:latin typeface="Times New Roman" pitchFamily="18" charset="0"/>
                <a:cs typeface="Times New Roman" pitchFamily="18" charset="0"/>
              </a:rPr>
              <a:t>It also emphasized the internal environmental factors for Amazon.</a:t>
            </a:r>
          </a:p>
          <a:p>
            <a:pPr algn="just">
              <a:lnSpc>
                <a:spcPct val="150000"/>
              </a:lnSpc>
              <a:spcBef>
                <a:spcPts val="0"/>
              </a:spcBef>
            </a:pPr>
            <a:endParaRPr lang="en-US" sz="3200" dirty="0">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itchFamily="18" charset="0"/>
                <a:cs typeface="Times New Roman" pitchFamily="18" charset="0"/>
              </a:rPr>
              <a:t>Reference List</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533400" y="1981200"/>
            <a:ext cx="8229600" cy="4325112"/>
          </a:xfrm>
        </p:spPr>
        <p:txBody>
          <a:bodyPr>
            <a:noAutofit/>
          </a:bodyPr>
          <a:lstStyle/>
          <a:p>
            <a:pPr algn="just">
              <a:lnSpc>
                <a:spcPct val="150000"/>
              </a:lnSpc>
              <a:spcBef>
                <a:spcPts val="0"/>
              </a:spcBef>
            </a:pPr>
            <a:r>
              <a:rPr lang="en-IN" sz="1500" dirty="0">
                <a:latin typeface="Times New Roman" pitchFamily="18" charset="0"/>
                <a:cs typeface="Times New Roman" pitchFamily="18" charset="0"/>
              </a:rPr>
              <a:t>Ahmad, A.Y.B., 2024. Firm Determinants that Influence Implementation of Accounting Technologies in Business Organizations. </a:t>
            </a:r>
            <a:r>
              <a:rPr lang="en-IN" sz="1500" i="1" dirty="0">
                <a:latin typeface="Times New Roman" pitchFamily="18" charset="0"/>
                <a:cs typeface="Times New Roman" pitchFamily="18" charset="0"/>
              </a:rPr>
              <a:t>WSEAS Transactions on Business and Economics</a:t>
            </a:r>
            <a:r>
              <a:rPr lang="en-IN" sz="1500" dirty="0">
                <a:latin typeface="Times New Roman" pitchFamily="18" charset="0"/>
                <a:cs typeface="Times New Roman" pitchFamily="18" charset="0"/>
              </a:rPr>
              <a:t>, </a:t>
            </a:r>
            <a:r>
              <a:rPr lang="en-IN" sz="1500" i="1" dirty="0">
                <a:latin typeface="Times New Roman" pitchFamily="18" charset="0"/>
                <a:cs typeface="Times New Roman" pitchFamily="18" charset="0"/>
              </a:rPr>
              <a:t>21</a:t>
            </a:r>
            <a:r>
              <a:rPr lang="en-IN" sz="1500" dirty="0">
                <a:latin typeface="Times New Roman" pitchFamily="18" charset="0"/>
                <a:cs typeface="Times New Roman" pitchFamily="18" charset="0"/>
              </a:rPr>
              <a:t>, pp.1-11.</a:t>
            </a:r>
            <a:endParaRPr lang="en-US" sz="1500" dirty="0">
              <a:latin typeface="Times New Roman" pitchFamily="18" charset="0"/>
              <a:cs typeface="Times New Roman" pitchFamily="18" charset="0"/>
            </a:endParaRPr>
          </a:p>
          <a:p>
            <a:pPr algn="just">
              <a:lnSpc>
                <a:spcPct val="150000"/>
              </a:lnSpc>
              <a:spcBef>
                <a:spcPts val="0"/>
              </a:spcBef>
            </a:pPr>
            <a:r>
              <a:rPr lang="en-IN" sz="1500" dirty="0" err="1">
                <a:latin typeface="Times New Roman" pitchFamily="18" charset="0"/>
                <a:cs typeface="Times New Roman" pitchFamily="18" charset="0"/>
              </a:rPr>
              <a:t>Alsharif</a:t>
            </a:r>
            <a:r>
              <a:rPr lang="en-IN" sz="1500" dirty="0">
                <a:latin typeface="Times New Roman" pitchFamily="18" charset="0"/>
                <a:cs typeface="Times New Roman" pitchFamily="18" charset="0"/>
              </a:rPr>
              <a:t>, M., 2023.Rhetorical move structure in business management research article introductions. </a:t>
            </a:r>
            <a:r>
              <a:rPr lang="en-IN" sz="1500" i="1" dirty="0">
                <a:latin typeface="Times New Roman" pitchFamily="18" charset="0"/>
                <a:cs typeface="Times New Roman" pitchFamily="18" charset="0"/>
              </a:rPr>
              <a:t>Journal of Language and Linguistic Studies</a:t>
            </a:r>
            <a:r>
              <a:rPr lang="en-IN" sz="1500" dirty="0">
                <a:latin typeface="Times New Roman" pitchFamily="18" charset="0"/>
                <a:cs typeface="Times New Roman" pitchFamily="18" charset="0"/>
              </a:rPr>
              <a:t>, </a:t>
            </a:r>
            <a:r>
              <a:rPr lang="en-IN" sz="1500" i="1" dirty="0">
                <a:latin typeface="Times New Roman" pitchFamily="18" charset="0"/>
                <a:cs typeface="Times New Roman" pitchFamily="18" charset="0"/>
              </a:rPr>
              <a:t>18</a:t>
            </a:r>
            <a:r>
              <a:rPr lang="en-IN" sz="1500" dirty="0">
                <a:latin typeface="Times New Roman" pitchFamily="18" charset="0"/>
                <a:cs typeface="Times New Roman" pitchFamily="18" charset="0"/>
              </a:rPr>
              <a:t>(4).</a:t>
            </a:r>
            <a:endParaRPr lang="en-US" sz="1500" dirty="0">
              <a:latin typeface="Times New Roman" pitchFamily="18" charset="0"/>
              <a:cs typeface="Times New Roman" pitchFamily="18" charset="0"/>
            </a:endParaRPr>
          </a:p>
          <a:p>
            <a:pPr algn="just">
              <a:lnSpc>
                <a:spcPct val="150000"/>
              </a:lnSpc>
              <a:spcBef>
                <a:spcPts val="0"/>
              </a:spcBef>
            </a:pPr>
            <a:r>
              <a:rPr lang="en-IN" sz="1500" dirty="0">
                <a:latin typeface="Times New Roman" pitchFamily="18" charset="0"/>
                <a:cs typeface="Times New Roman" pitchFamily="18" charset="0"/>
              </a:rPr>
              <a:t>Chen, B., Wu, Z. and Zhao, R., 2023. From fiction to fact: the growing role of generative AI in business and finance. </a:t>
            </a:r>
            <a:r>
              <a:rPr lang="en-IN" sz="1500" i="1" dirty="0">
                <a:latin typeface="Times New Roman" pitchFamily="18" charset="0"/>
                <a:cs typeface="Times New Roman" pitchFamily="18" charset="0"/>
              </a:rPr>
              <a:t>Journal of Chinese Economic and Business Studies</a:t>
            </a:r>
            <a:r>
              <a:rPr lang="en-IN" sz="1500" dirty="0">
                <a:latin typeface="Times New Roman" pitchFamily="18" charset="0"/>
                <a:cs typeface="Times New Roman" pitchFamily="18" charset="0"/>
              </a:rPr>
              <a:t>, </a:t>
            </a:r>
            <a:r>
              <a:rPr lang="en-IN" sz="1500" i="1" dirty="0">
                <a:latin typeface="Times New Roman" pitchFamily="18" charset="0"/>
                <a:cs typeface="Times New Roman" pitchFamily="18" charset="0"/>
              </a:rPr>
              <a:t>21</a:t>
            </a:r>
            <a:r>
              <a:rPr lang="en-IN" sz="1500" dirty="0">
                <a:latin typeface="Times New Roman" pitchFamily="18" charset="0"/>
                <a:cs typeface="Times New Roman" pitchFamily="18" charset="0"/>
              </a:rPr>
              <a:t>(4), pp.471-496.</a:t>
            </a:r>
            <a:endParaRPr lang="en-US" sz="1500" dirty="0">
              <a:latin typeface="Times New Roman" pitchFamily="18" charset="0"/>
              <a:cs typeface="Times New Roman" pitchFamily="18" charset="0"/>
            </a:endParaRPr>
          </a:p>
          <a:p>
            <a:pPr algn="just">
              <a:lnSpc>
                <a:spcPct val="150000"/>
              </a:lnSpc>
              <a:spcBef>
                <a:spcPts val="0"/>
              </a:spcBef>
            </a:pPr>
            <a:r>
              <a:rPr lang="en-IN" sz="1500" dirty="0" err="1">
                <a:latin typeface="Times New Roman" pitchFamily="18" charset="0"/>
                <a:cs typeface="Times New Roman" pitchFamily="18" charset="0"/>
              </a:rPr>
              <a:t>FodouopKouam</a:t>
            </a:r>
            <a:r>
              <a:rPr lang="en-IN" sz="1500" dirty="0">
                <a:latin typeface="Times New Roman" pitchFamily="18" charset="0"/>
                <a:cs typeface="Times New Roman" pitchFamily="18" charset="0"/>
              </a:rPr>
              <a:t>, A.W., 2024. Writing an Impactful Introduction in Business and Management Research: Avoiding Common Pitfalls. </a:t>
            </a:r>
            <a:r>
              <a:rPr lang="en-IN" sz="1500" i="1" dirty="0">
                <a:latin typeface="Times New Roman" pitchFamily="18" charset="0"/>
                <a:cs typeface="Times New Roman" pitchFamily="18" charset="0"/>
              </a:rPr>
              <a:t>Available at SSRN</a:t>
            </a:r>
            <a:r>
              <a:rPr lang="en-IN" sz="1500" dirty="0">
                <a:latin typeface="Times New Roman" pitchFamily="18" charset="0"/>
                <a:cs typeface="Times New Roman" pitchFamily="18" charset="0"/>
              </a:rPr>
              <a:t>.</a:t>
            </a:r>
            <a:endParaRPr lang="en-US" sz="1500" dirty="0">
              <a:latin typeface="Times New Roman" pitchFamily="18" charset="0"/>
              <a:cs typeface="Times New Roman" pitchFamily="18" charset="0"/>
            </a:endParaRPr>
          </a:p>
          <a:p>
            <a:pPr algn="just">
              <a:lnSpc>
                <a:spcPct val="150000"/>
              </a:lnSpc>
              <a:spcBef>
                <a:spcPts val="0"/>
              </a:spcBef>
            </a:pPr>
            <a:r>
              <a:rPr lang="en-IN" sz="1500" dirty="0" err="1">
                <a:latin typeface="Times New Roman" pitchFamily="18" charset="0"/>
                <a:cs typeface="Times New Roman" pitchFamily="18" charset="0"/>
              </a:rPr>
              <a:t>Malakhatka</a:t>
            </a:r>
            <a:r>
              <a:rPr lang="en-IN" sz="1500" dirty="0">
                <a:latin typeface="Times New Roman" pitchFamily="18" charset="0"/>
                <a:cs typeface="Times New Roman" pitchFamily="18" charset="0"/>
              </a:rPr>
              <a:t>, E., </a:t>
            </a:r>
            <a:r>
              <a:rPr lang="en-IN" sz="1500" dirty="0" err="1">
                <a:latin typeface="Times New Roman" pitchFamily="18" charset="0"/>
                <a:cs typeface="Times New Roman" pitchFamily="18" charset="0"/>
              </a:rPr>
              <a:t>Pitz</a:t>
            </a:r>
            <a:r>
              <a:rPr lang="en-IN" sz="1500" dirty="0">
                <a:latin typeface="Times New Roman" pitchFamily="18" charset="0"/>
                <a:cs typeface="Times New Roman" pitchFamily="18" charset="0"/>
              </a:rPr>
              <a:t>, M., </a:t>
            </a:r>
            <a:r>
              <a:rPr lang="en-IN" sz="1500" dirty="0" err="1">
                <a:latin typeface="Times New Roman" pitchFamily="18" charset="0"/>
                <a:cs typeface="Times New Roman" pitchFamily="18" charset="0"/>
              </a:rPr>
              <a:t>Maghnie</a:t>
            </a:r>
            <a:r>
              <a:rPr lang="en-IN" sz="1500" dirty="0">
                <a:latin typeface="Times New Roman" pitchFamily="18" charset="0"/>
                <a:cs typeface="Times New Roman" pitchFamily="18" charset="0"/>
              </a:rPr>
              <a:t>, M., </a:t>
            </a:r>
            <a:r>
              <a:rPr lang="en-IN" sz="1500" dirty="0" err="1">
                <a:latin typeface="Times New Roman" pitchFamily="18" charset="0"/>
                <a:cs typeface="Times New Roman" pitchFamily="18" charset="0"/>
              </a:rPr>
              <a:t>Mazidi</a:t>
            </a:r>
            <a:r>
              <a:rPr lang="en-IN" sz="1500" dirty="0">
                <a:latin typeface="Times New Roman" pitchFamily="18" charset="0"/>
                <a:cs typeface="Times New Roman" pitchFamily="18" charset="0"/>
              </a:rPr>
              <a:t>, M., </a:t>
            </a:r>
            <a:r>
              <a:rPr lang="en-IN" sz="1500" dirty="0" err="1">
                <a:latin typeface="Times New Roman" pitchFamily="18" charset="0"/>
                <a:cs typeface="Times New Roman" pitchFamily="18" charset="0"/>
              </a:rPr>
              <a:t>Plamanescu</a:t>
            </a:r>
            <a:r>
              <a:rPr lang="en-IN" sz="1500" dirty="0">
                <a:latin typeface="Times New Roman" pitchFamily="18" charset="0"/>
                <a:cs typeface="Times New Roman" pitchFamily="18" charset="0"/>
              </a:rPr>
              <a:t>, R., </a:t>
            </a:r>
            <a:r>
              <a:rPr lang="en-IN" sz="1500" dirty="0" err="1">
                <a:latin typeface="Times New Roman" pitchFamily="18" charset="0"/>
                <a:cs typeface="Times New Roman" pitchFamily="18" charset="0"/>
              </a:rPr>
              <a:t>Sumereder</a:t>
            </a:r>
            <a:r>
              <a:rPr lang="en-IN" sz="1500" dirty="0">
                <a:latin typeface="Times New Roman" pitchFamily="18" charset="0"/>
                <a:cs typeface="Times New Roman" pitchFamily="18" charset="0"/>
              </a:rPr>
              <a:t>, C., </a:t>
            </a:r>
            <a:r>
              <a:rPr lang="en-IN" sz="1500" dirty="0" err="1">
                <a:latin typeface="Times New Roman" pitchFamily="18" charset="0"/>
                <a:cs typeface="Times New Roman" pitchFamily="18" charset="0"/>
              </a:rPr>
              <a:t>Prüfer</a:t>
            </a:r>
            <a:r>
              <a:rPr lang="en-IN" sz="1500" dirty="0">
                <a:latin typeface="Times New Roman" pitchFamily="18" charset="0"/>
                <a:cs typeface="Times New Roman" pitchFamily="18" charset="0"/>
              </a:rPr>
              <a:t>, T., </a:t>
            </a:r>
            <a:r>
              <a:rPr lang="en-IN" sz="1500" dirty="0" err="1">
                <a:latin typeface="Times New Roman" pitchFamily="18" charset="0"/>
                <a:cs typeface="Times New Roman" pitchFamily="18" charset="0"/>
              </a:rPr>
              <a:t>Wallbaum</a:t>
            </a:r>
            <a:r>
              <a:rPr lang="en-IN" sz="1500" dirty="0">
                <a:latin typeface="Times New Roman" pitchFamily="18" charset="0"/>
                <a:cs typeface="Times New Roman" pitchFamily="18" charset="0"/>
              </a:rPr>
              <a:t>, H., </a:t>
            </a:r>
            <a:r>
              <a:rPr lang="en-IN" sz="1500" dirty="0" err="1">
                <a:latin typeface="Times New Roman" pitchFamily="18" charset="0"/>
                <a:cs typeface="Times New Roman" pitchFamily="18" charset="0"/>
              </a:rPr>
              <a:t>Müller</a:t>
            </a:r>
            <a:r>
              <a:rPr lang="en-IN" sz="1500" dirty="0">
                <a:latin typeface="Times New Roman" pitchFamily="18" charset="0"/>
                <a:cs typeface="Times New Roman" pitchFamily="18" charset="0"/>
              </a:rPr>
              <a:t>, D. and </a:t>
            </a:r>
            <a:r>
              <a:rPr lang="en-IN" sz="1500" dirty="0" err="1">
                <a:latin typeface="Times New Roman" pitchFamily="18" charset="0"/>
                <a:cs typeface="Times New Roman" pitchFamily="18" charset="0"/>
              </a:rPr>
              <a:t>Monti</a:t>
            </a:r>
            <a:r>
              <a:rPr lang="en-IN" sz="1500" dirty="0">
                <a:latin typeface="Times New Roman" pitchFamily="18" charset="0"/>
                <a:cs typeface="Times New Roman" pitchFamily="18" charset="0"/>
              </a:rPr>
              <a:t>, A., 2024. From use cases to business cases: I-</a:t>
            </a:r>
            <a:r>
              <a:rPr lang="en-IN" sz="1500" dirty="0" err="1">
                <a:latin typeface="Times New Roman" pitchFamily="18" charset="0"/>
                <a:cs typeface="Times New Roman" pitchFamily="18" charset="0"/>
              </a:rPr>
              <a:t>GReta</a:t>
            </a:r>
            <a:r>
              <a:rPr lang="en-IN" sz="1500" dirty="0">
                <a:latin typeface="Times New Roman" pitchFamily="18" charset="0"/>
                <a:cs typeface="Times New Roman" pitchFamily="18" charset="0"/>
              </a:rPr>
              <a:t> use cases portfolio analysis from innovation management and digital entrepreneurship models perspectives. </a:t>
            </a:r>
            <a:r>
              <a:rPr lang="en-IN" sz="1500" i="1" dirty="0">
                <a:latin typeface="Times New Roman" pitchFamily="18" charset="0"/>
                <a:cs typeface="Times New Roman" pitchFamily="18" charset="0"/>
              </a:rPr>
              <a:t>Energy Informatics</a:t>
            </a:r>
            <a:r>
              <a:rPr lang="en-IN" sz="1500" dirty="0">
                <a:latin typeface="Times New Roman" pitchFamily="18" charset="0"/>
                <a:cs typeface="Times New Roman" pitchFamily="18" charset="0"/>
              </a:rPr>
              <a:t>, </a:t>
            </a:r>
            <a:r>
              <a:rPr lang="en-IN" sz="1500" i="1" dirty="0">
                <a:latin typeface="Times New Roman" pitchFamily="18" charset="0"/>
                <a:cs typeface="Times New Roman" pitchFamily="18" charset="0"/>
              </a:rPr>
              <a:t>7</a:t>
            </a:r>
            <a:r>
              <a:rPr lang="en-IN" sz="1500" dirty="0">
                <a:latin typeface="Times New Roman" pitchFamily="18" charset="0"/>
                <a:cs typeface="Times New Roman" pitchFamily="18" charset="0"/>
              </a:rPr>
              <a:t>(1), pp.1-26.</a:t>
            </a:r>
            <a:endParaRPr lang="en-US" sz="1500" dirty="0">
              <a:latin typeface="Times New Roman" pitchFamily="18" charset="0"/>
              <a:cs typeface="Times New Roman" pitchFamily="18" charset="0"/>
            </a:endParaRPr>
          </a:p>
          <a:p>
            <a:pPr algn="just">
              <a:lnSpc>
                <a:spcPct val="150000"/>
              </a:lnSpc>
              <a:spcBef>
                <a:spcPts val="0"/>
              </a:spcBef>
            </a:pPr>
            <a:endParaRPr lang="en-US" sz="1500" dirty="0">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Conti…</a:t>
            </a:r>
          </a:p>
        </p:txBody>
      </p:sp>
      <p:sp>
        <p:nvSpPr>
          <p:cNvPr id="3" name="Content Placeholder 2"/>
          <p:cNvSpPr>
            <a:spLocks noGrp="1"/>
          </p:cNvSpPr>
          <p:nvPr>
            <p:ph idx="1"/>
          </p:nvPr>
        </p:nvSpPr>
        <p:spPr/>
        <p:txBody>
          <a:bodyPr>
            <a:normAutofit/>
          </a:bodyPr>
          <a:lstStyle/>
          <a:p>
            <a:pPr algn="just">
              <a:lnSpc>
                <a:spcPct val="150000"/>
              </a:lnSpc>
              <a:spcBef>
                <a:spcPts val="0"/>
              </a:spcBef>
            </a:pPr>
            <a:r>
              <a:rPr lang="en-IN" sz="1500" dirty="0">
                <a:latin typeface="Times New Roman" pitchFamily="18" charset="0"/>
                <a:cs typeface="Times New Roman" pitchFamily="18" charset="0"/>
              </a:rPr>
              <a:t>Ramani, R.S. and Aguinis, H., 2023. Using field and quasi experiments and text-based analysis to advance international business theory. </a:t>
            </a:r>
            <a:r>
              <a:rPr lang="en-IN" sz="1500" i="1" dirty="0">
                <a:latin typeface="Times New Roman" pitchFamily="18" charset="0"/>
                <a:cs typeface="Times New Roman" pitchFamily="18" charset="0"/>
              </a:rPr>
              <a:t>Journal of World Business</a:t>
            </a:r>
            <a:r>
              <a:rPr lang="en-IN" sz="1500" dirty="0">
                <a:latin typeface="Times New Roman" pitchFamily="18" charset="0"/>
                <a:cs typeface="Times New Roman" pitchFamily="18" charset="0"/>
              </a:rPr>
              <a:t>, </a:t>
            </a:r>
            <a:r>
              <a:rPr lang="en-IN" sz="1500" i="1" dirty="0">
                <a:latin typeface="Times New Roman" pitchFamily="18" charset="0"/>
                <a:cs typeface="Times New Roman" pitchFamily="18" charset="0"/>
              </a:rPr>
              <a:t>58</a:t>
            </a:r>
            <a:r>
              <a:rPr lang="en-IN" sz="1500" dirty="0">
                <a:latin typeface="Times New Roman" pitchFamily="18" charset="0"/>
                <a:cs typeface="Times New Roman" pitchFamily="18" charset="0"/>
              </a:rPr>
              <a:t>(5), p.101463.</a:t>
            </a:r>
            <a:endParaRPr lang="en-US" sz="1500" dirty="0">
              <a:latin typeface="Times New Roman" pitchFamily="18" charset="0"/>
              <a:cs typeface="Times New Roman" pitchFamily="18" charset="0"/>
            </a:endParaRPr>
          </a:p>
          <a:p>
            <a:pPr algn="just">
              <a:lnSpc>
                <a:spcPct val="150000"/>
              </a:lnSpc>
              <a:spcBef>
                <a:spcPts val="0"/>
              </a:spcBef>
            </a:pPr>
            <a:r>
              <a:rPr lang="en-IN" sz="1500" dirty="0" err="1">
                <a:latin typeface="Times New Roman" pitchFamily="18" charset="0"/>
                <a:cs typeface="Times New Roman" pitchFamily="18" charset="0"/>
              </a:rPr>
              <a:t>Rohit</a:t>
            </a:r>
            <a:r>
              <a:rPr lang="en-IN" sz="1500" dirty="0">
                <a:latin typeface="Times New Roman" pitchFamily="18" charset="0"/>
                <a:cs typeface="Times New Roman" pitchFamily="18" charset="0"/>
              </a:rPr>
              <a:t>, S., Reddy, C.S.S., </a:t>
            </a:r>
            <a:r>
              <a:rPr lang="en-IN" sz="1500" dirty="0" err="1">
                <a:latin typeface="Times New Roman" pitchFamily="18" charset="0"/>
                <a:cs typeface="Times New Roman" pitchFamily="18" charset="0"/>
              </a:rPr>
              <a:t>Greeshma</a:t>
            </a:r>
            <a:r>
              <a:rPr lang="en-IN" sz="1500" dirty="0">
                <a:latin typeface="Times New Roman" pitchFamily="18" charset="0"/>
                <a:cs typeface="Times New Roman" pitchFamily="18" charset="0"/>
              </a:rPr>
              <a:t>, R. and Kumar, P.P., 2024.Introduction to the </a:t>
            </a:r>
            <a:r>
              <a:rPr lang="en-IN" sz="1500" dirty="0" err="1">
                <a:latin typeface="Times New Roman" pitchFamily="18" charset="0"/>
                <a:cs typeface="Times New Roman" pitchFamily="18" charset="0"/>
              </a:rPr>
              <a:t>Metaverse</a:t>
            </a:r>
            <a:r>
              <a:rPr lang="en-IN" sz="1500" dirty="0">
                <a:latin typeface="Times New Roman" pitchFamily="18" charset="0"/>
                <a:cs typeface="Times New Roman" pitchFamily="18" charset="0"/>
              </a:rPr>
              <a:t> in Business Applications. In </a:t>
            </a:r>
            <a:r>
              <a:rPr lang="en-IN" sz="1500" i="1" dirty="0">
                <a:latin typeface="Times New Roman" pitchFamily="18" charset="0"/>
                <a:cs typeface="Times New Roman" pitchFamily="18" charset="0"/>
              </a:rPr>
              <a:t>The Business of the </a:t>
            </a:r>
            <a:r>
              <a:rPr lang="en-IN" sz="1500" i="1" dirty="0" err="1">
                <a:latin typeface="Times New Roman" pitchFamily="18" charset="0"/>
                <a:cs typeface="Times New Roman" pitchFamily="18" charset="0"/>
              </a:rPr>
              <a:t>Metaverse</a:t>
            </a:r>
            <a:r>
              <a:rPr lang="en-IN" sz="1500" i="1" dirty="0">
                <a:latin typeface="Times New Roman" pitchFamily="18" charset="0"/>
                <a:cs typeface="Times New Roman" pitchFamily="18" charset="0"/>
              </a:rPr>
              <a:t>: How to Maintain the Human Element Within This New Business Reality</a:t>
            </a:r>
            <a:r>
              <a:rPr lang="en-IN" sz="1500" dirty="0">
                <a:latin typeface="Times New Roman" pitchFamily="18" charset="0"/>
                <a:cs typeface="Times New Roman" pitchFamily="18" charset="0"/>
              </a:rPr>
              <a:t> (pp. 1-18). 605 Third Avenue, New York, NY 10158: </a:t>
            </a:r>
            <a:r>
              <a:rPr lang="en-IN" sz="1500" dirty="0" err="1">
                <a:latin typeface="Times New Roman" pitchFamily="18" charset="0"/>
                <a:cs typeface="Times New Roman" pitchFamily="18" charset="0"/>
              </a:rPr>
              <a:t>Routledge</a:t>
            </a:r>
            <a:r>
              <a:rPr lang="en-IN" sz="1500" dirty="0">
                <a:latin typeface="Times New Roman" pitchFamily="18" charset="0"/>
                <a:cs typeface="Times New Roman" pitchFamily="18" charset="0"/>
              </a:rPr>
              <a:t>.</a:t>
            </a:r>
            <a:endParaRPr lang="en-US" sz="1500" dirty="0">
              <a:latin typeface="Times New Roman" pitchFamily="18" charset="0"/>
              <a:cs typeface="Times New Roman" pitchFamily="18" charset="0"/>
            </a:endParaRPr>
          </a:p>
          <a:p>
            <a:pPr algn="just">
              <a:lnSpc>
                <a:spcPct val="150000"/>
              </a:lnSpc>
              <a:spcBef>
                <a:spcPts val="0"/>
              </a:spcBef>
            </a:pPr>
            <a:r>
              <a:rPr lang="en-IN" sz="1500" dirty="0">
                <a:latin typeface="Times New Roman" pitchFamily="18" charset="0"/>
                <a:cs typeface="Times New Roman" pitchFamily="18" charset="0"/>
              </a:rPr>
              <a:t>Sanders, N.R. and Wood, J.D., 2024. </a:t>
            </a:r>
            <a:r>
              <a:rPr lang="en-IN" sz="1500" i="1" dirty="0">
                <a:latin typeface="Times New Roman" pitchFamily="18" charset="0"/>
                <a:cs typeface="Times New Roman" pitchFamily="18" charset="0"/>
              </a:rPr>
              <a:t>Foundations of Sustainable </a:t>
            </a:r>
            <a:r>
              <a:rPr lang="en-IN" sz="1500" i="1" dirty="0" err="1">
                <a:latin typeface="Times New Roman" pitchFamily="18" charset="0"/>
                <a:cs typeface="Times New Roman" pitchFamily="18" charset="0"/>
              </a:rPr>
              <a:t>Business</a:t>
            </a:r>
            <a:r>
              <a:rPr lang="en-IN" sz="1500" dirty="0" err="1">
                <a:latin typeface="Times New Roman" pitchFamily="18" charset="0"/>
                <a:cs typeface="Times New Roman" pitchFamily="18" charset="0"/>
              </a:rPr>
              <a:t>.John</a:t>
            </a:r>
            <a:r>
              <a:rPr lang="en-IN" sz="1500" dirty="0">
                <a:latin typeface="Times New Roman" pitchFamily="18" charset="0"/>
                <a:cs typeface="Times New Roman" pitchFamily="18" charset="0"/>
              </a:rPr>
              <a:t> Wiley &amp; Sons.</a:t>
            </a:r>
            <a:endParaRPr lang="en-US" sz="1500" dirty="0">
              <a:latin typeface="Times New Roman" pitchFamily="18" charset="0"/>
              <a:cs typeface="Times New Roman" pitchFamily="18" charset="0"/>
            </a:endParaRPr>
          </a:p>
          <a:p>
            <a:pPr algn="just">
              <a:lnSpc>
                <a:spcPct val="150000"/>
              </a:lnSpc>
              <a:spcBef>
                <a:spcPts val="0"/>
              </a:spcBef>
            </a:pPr>
            <a:r>
              <a:rPr lang="en-IN" sz="1500" dirty="0" err="1">
                <a:latin typeface="Times New Roman" pitchFamily="18" charset="0"/>
                <a:cs typeface="Times New Roman" pitchFamily="18" charset="0"/>
              </a:rPr>
              <a:t>Šilenskytė</a:t>
            </a:r>
            <a:r>
              <a:rPr lang="en-IN" sz="1500" dirty="0">
                <a:latin typeface="Times New Roman" pitchFamily="18" charset="0"/>
                <a:cs typeface="Times New Roman" pitchFamily="18" charset="0"/>
              </a:rPr>
              <a:t>, A., Cordova, M., Schmitz, M.A. and </a:t>
            </a:r>
            <a:r>
              <a:rPr lang="en-IN" sz="1500" dirty="0" err="1">
                <a:latin typeface="Times New Roman" pitchFamily="18" charset="0"/>
                <a:cs typeface="Times New Roman" pitchFamily="18" charset="0"/>
              </a:rPr>
              <a:t>Toh</a:t>
            </a:r>
            <a:r>
              <a:rPr lang="en-IN" sz="1500" dirty="0">
                <a:latin typeface="Times New Roman" pitchFamily="18" charset="0"/>
                <a:cs typeface="Times New Roman" pitchFamily="18" charset="0"/>
              </a:rPr>
              <a:t>, S.M., 2024. Introduction: Social Sustainability in Business Education. In </a:t>
            </a:r>
            <a:r>
              <a:rPr lang="en-IN" sz="1500" i="1" dirty="0">
                <a:latin typeface="Times New Roman" pitchFamily="18" charset="0"/>
                <a:cs typeface="Times New Roman" pitchFamily="18" charset="0"/>
              </a:rPr>
              <a:t>The Palgrave Handbook of Social Sustainability in Business Education</a:t>
            </a:r>
            <a:r>
              <a:rPr lang="en-IN" sz="1500" dirty="0">
                <a:latin typeface="Times New Roman" pitchFamily="18" charset="0"/>
                <a:cs typeface="Times New Roman" pitchFamily="18" charset="0"/>
              </a:rPr>
              <a:t> (pp. 1-23). Cham: Springer Nature Switzerland.</a:t>
            </a:r>
            <a:endParaRPr lang="en-US" sz="1500" dirty="0">
              <a:latin typeface="Times New Roman" pitchFamily="18" charset="0"/>
              <a:cs typeface="Times New Roman" pitchFamily="18" charset="0"/>
            </a:endParaRPr>
          </a:p>
          <a:p>
            <a:pPr algn="just">
              <a:lnSpc>
                <a:spcPct val="150000"/>
              </a:lnSpc>
              <a:spcBef>
                <a:spcPts val="0"/>
              </a:spcBef>
            </a:pPr>
            <a:r>
              <a:rPr lang="en-IN" sz="1500" dirty="0">
                <a:latin typeface="Times New Roman" pitchFamily="18" charset="0"/>
                <a:cs typeface="Times New Roman" pitchFamily="18" charset="0"/>
              </a:rPr>
              <a:t>Thakur, R., 2024. Introduction to artificial intelligence and its importance in modern business </a:t>
            </a:r>
            <a:r>
              <a:rPr lang="en-IN" sz="1500" dirty="0" err="1">
                <a:latin typeface="Times New Roman" pitchFamily="18" charset="0"/>
                <a:cs typeface="Times New Roman" pitchFamily="18" charset="0"/>
              </a:rPr>
              <a:t>management.In</a:t>
            </a:r>
            <a:r>
              <a:rPr lang="en-IN" sz="1500" dirty="0">
                <a:latin typeface="Times New Roman" pitchFamily="18" charset="0"/>
                <a:cs typeface="Times New Roman" pitchFamily="18" charset="0"/>
              </a:rPr>
              <a:t> </a:t>
            </a:r>
            <a:r>
              <a:rPr lang="en-IN" sz="1500" i="1" dirty="0">
                <a:latin typeface="Times New Roman" pitchFamily="18" charset="0"/>
                <a:cs typeface="Times New Roman" pitchFamily="18" charset="0"/>
              </a:rPr>
              <a:t>Leveraging AI and emotional intelligence in contemporary business organizations</a:t>
            </a:r>
            <a:r>
              <a:rPr lang="en-IN" sz="1500" dirty="0">
                <a:latin typeface="Times New Roman" pitchFamily="18" charset="0"/>
                <a:cs typeface="Times New Roman" pitchFamily="18" charset="0"/>
              </a:rPr>
              <a:t> (pp. 133-165).IGI Global.</a:t>
            </a:r>
            <a:endParaRPr lang="en-US" sz="1500" dirty="0">
              <a:latin typeface="Times New Roman" pitchFamily="18" charset="0"/>
              <a:cs typeface="Times New Roman" pitchFamily="18" charset="0"/>
            </a:endParaRPr>
          </a:p>
          <a:p>
            <a:pPr algn="just">
              <a:lnSpc>
                <a:spcPct val="150000"/>
              </a:lnSpc>
              <a:spcBef>
                <a:spcPts val="0"/>
              </a:spcBef>
              <a:buNone/>
            </a:pPr>
            <a:endParaRPr lang="en-US" sz="1500" dirty="0">
              <a:latin typeface="Times New Roman" pitchFamily="18" charset="0"/>
              <a:cs typeface="Times New Roman"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US" sz="4800" dirty="0">
                <a:latin typeface="Times New Roman" pitchFamily="18" charset="0"/>
                <a:cs typeface="Times New Roman" pitchFamily="18" charset="0"/>
              </a:rPr>
              <a:t>THANK YOU</a:t>
            </a:r>
          </a:p>
        </p:txBody>
      </p:sp>
      <p:sp>
        <p:nvSpPr>
          <p:cNvPr id="3" name="Subtitle 2"/>
          <p:cNvSpPr>
            <a:spLocks noGrp="1"/>
          </p:cNvSpPr>
          <p:nvPr>
            <p:ph type="subTitle" idx="1"/>
          </p:nvPr>
        </p:nvSpPr>
        <p:spPr/>
        <p:txBody>
          <a:bodyPr/>
          <a:lstStyle/>
          <a:p>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13543</TotalTime>
  <Words>2910</Words>
  <Application>Microsoft Office PowerPoint</Application>
  <PresentationFormat>On-screen Show (4:3)</PresentationFormat>
  <Paragraphs>101</Paragraphs>
  <Slides>18</Slides>
  <Notes>14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Times New Roman</vt:lpstr>
      <vt:lpstr>Office Theme</vt:lpstr>
      <vt:lpstr>INTRODUCTION TO BUSINESS  </vt:lpstr>
      <vt:lpstr>Introduction</vt:lpstr>
      <vt:lpstr>Company Overview (Amazon)</vt:lpstr>
      <vt:lpstr>Organizational Size and Structure</vt:lpstr>
      <vt:lpstr>Organizational Functions</vt:lpstr>
      <vt:lpstr>SWOT Analysis (Internal Analysis) </vt:lpstr>
      <vt:lpstr>Conti…</vt:lpstr>
      <vt:lpstr>Internal Capabilities and Strategic Advantages for Amazon</vt:lpstr>
      <vt:lpstr>PESTLE Analysis</vt:lpstr>
      <vt:lpstr>Conti…</vt:lpstr>
      <vt:lpstr>Conti…</vt:lpstr>
      <vt:lpstr>External Factors that shape the organization decisions and future strategies</vt:lpstr>
      <vt:lpstr>Amazon’s Stakeholders</vt:lpstr>
      <vt:lpstr>Conti…</vt:lpstr>
      <vt:lpstr>Conclusion</vt:lpstr>
      <vt:lpstr>Reference List</vt:lpstr>
      <vt:lpstr>Conti…</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Business </dc:title>
  <dc:creator>HP</dc:creator>
  <cp:lastModifiedBy>Luminita Plesan (2216272)</cp:lastModifiedBy>
  <cp:revision>42</cp:revision>
  <dcterms:created xsi:type="dcterms:W3CDTF">2024-03-20T13:28:40Z</dcterms:created>
  <dcterms:modified xsi:type="dcterms:W3CDTF">2024-04-01T18:55:21Z</dcterms:modified>
</cp:coreProperties>
</file>