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7" r:id="rId2"/>
    <p:sldId id="258" r:id="rId3"/>
    <p:sldId id="259" r:id="rId4"/>
    <p:sldId id="263" r:id="rId5"/>
    <p:sldId id="264" r:id="rId6"/>
    <p:sldId id="261" r:id="rId7"/>
    <p:sldId id="269" r:id="rId8"/>
    <p:sldId id="270" r:id="rId9"/>
    <p:sldId id="271" r:id="rId10"/>
    <p:sldId id="272" r:id="rId11"/>
    <p:sldId id="265" r:id="rId12"/>
    <p:sldId id="266" r:id="rId13"/>
    <p:sldId id="267" r:id="rId14"/>
    <p:sldId id="268" r:id="rId15"/>
    <p:sldId id="260" r:id="rId1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p:scale>
          <a:sx n="110" d="100"/>
          <a:sy n="110" d="100"/>
        </p:scale>
        <p:origin x="1626" y="2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C0F11AC-ED79-489B-AB56-40868A929356}" type="datetimeFigureOut">
              <a:rPr lang="en-GB" smtClean="0"/>
              <a:t>16/05/2019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F6761A-60D9-4D11-BDEB-AFA01E645AB6}" type="slidenum">
              <a:rPr lang="en-GB" smtClean="0"/>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126973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C0F11AC-ED79-489B-AB56-40868A929356}" type="datetimeFigureOut">
              <a:rPr lang="en-GB" smtClean="0"/>
              <a:t>16/05/2019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F6761A-60D9-4D11-BDEB-AFA01E645AB6}" type="slidenum">
              <a:rPr lang="en-GB" smtClean="0"/>
              <a:t>‹#›</a:t>
            </a:fld>
            <a:endParaRPr lang="en-GB"/>
          </a:p>
        </p:txBody>
      </p:sp>
    </p:spTree>
    <p:extLst>
      <p:ext uri="{BB962C8B-B14F-4D97-AF65-F5344CB8AC3E}">
        <p14:creationId xmlns:p14="http://schemas.microsoft.com/office/powerpoint/2010/main" val="13075765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C0F11AC-ED79-489B-AB56-40868A929356}" type="datetimeFigureOut">
              <a:rPr lang="en-GB" smtClean="0"/>
              <a:t>16/05/2019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F6761A-60D9-4D11-BDEB-AFA01E645AB6}" type="slidenum">
              <a:rPr lang="en-GB" smtClean="0"/>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79922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63440" y="1845736"/>
            <a:ext cx="3703320" cy="402335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C0F11AC-ED79-489B-AB56-40868A929356}" type="datetimeFigureOut">
              <a:rPr lang="en-GB" smtClean="0"/>
              <a:t>16/05/2019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7F6761A-60D9-4D11-BDEB-AFA01E645AB6}" type="slidenum">
              <a:rPr lang="en-GB" smtClean="0"/>
              <a:t>‹#›</a:t>
            </a:fld>
            <a:endParaRPr lang="en-GB"/>
          </a:p>
        </p:txBody>
      </p:sp>
    </p:spTree>
    <p:extLst>
      <p:ext uri="{BB962C8B-B14F-4D97-AF65-F5344CB8AC3E}">
        <p14:creationId xmlns:p14="http://schemas.microsoft.com/office/powerpoint/2010/main" val="18014406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22960" y="2582334"/>
            <a:ext cx="3703320" cy="32867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4663440" y="2582334"/>
            <a:ext cx="3703320" cy="32867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C0F11AC-ED79-489B-AB56-40868A929356}" type="datetimeFigureOut">
              <a:rPr lang="en-GB" smtClean="0"/>
              <a:t>16/05/2019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7F6761A-60D9-4D11-BDEB-AFA01E645AB6}" type="slidenum">
              <a:rPr lang="en-GB" smtClean="0"/>
              <a:t>‹#›</a:t>
            </a:fld>
            <a:endParaRPr lang="en-GB"/>
          </a:p>
        </p:txBody>
      </p:sp>
    </p:spTree>
    <p:extLst>
      <p:ext uri="{BB962C8B-B14F-4D97-AF65-F5344CB8AC3E}">
        <p14:creationId xmlns:p14="http://schemas.microsoft.com/office/powerpoint/2010/main" val="6234831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C0F11AC-ED79-489B-AB56-40868A929356}" type="datetimeFigureOut">
              <a:rPr lang="en-GB" smtClean="0"/>
              <a:t>16/05/2019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7F6761A-60D9-4D11-BDEB-AFA01E645AB6}" type="slidenum">
              <a:rPr lang="en-GB" smtClean="0"/>
              <a:t>‹#›</a:t>
            </a:fld>
            <a:endParaRPr lang="en-GB"/>
          </a:p>
        </p:txBody>
      </p:sp>
    </p:spTree>
    <p:extLst>
      <p:ext uri="{BB962C8B-B14F-4D97-AF65-F5344CB8AC3E}">
        <p14:creationId xmlns:p14="http://schemas.microsoft.com/office/powerpoint/2010/main" val="6811156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8C0F11AC-ED79-489B-AB56-40868A929356}" type="datetimeFigureOut">
              <a:rPr lang="en-GB" smtClean="0"/>
              <a:t>16/05/2019</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77F6761A-60D9-4D11-BDEB-AFA01E645AB6}" type="slidenum">
              <a:rPr lang="en-GB" smtClean="0"/>
              <a:t>‹#›</a:t>
            </a:fld>
            <a:endParaRPr lang="en-GB"/>
          </a:p>
        </p:txBody>
      </p:sp>
    </p:spTree>
    <p:extLst>
      <p:ext uri="{BB962C8B-B14F-4D97-AF65-F5344CB8AC3E}">
        <p14:creationId xmlns:p14="http://schemas.microsoft.com/office/powerpoint/2010/main" val="34766353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3460237" y="731520"/>
            <a:ext cx="5009393" cy="52578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fld id="{8C0F11AC-ED79-489B-AB56-40868A929356}" type="datetimeFigureOut">
              <a:rPr lang="en-GB" smtClean="0"/>
              <a:t>16/05/2019</a:t>
            </a:fld>
            <a:endParaRPr lang="en-GB"/>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77F6761A-60D9-4D11-BDEB-AFA01E645AB6}" type="slidenum">
              <a:rPr lang="en-GB" smtClean="0"/>
              <a:t>‹#›</a:t>
            </a:fld>
            <a:endParaRPr lang="en-GB"/>
          </a:p>
        </p:txBody>
      </p:sp>
    </p:spTree>
    <p:extLst>
      <p:ext uri="{BB962C8B-B14F-4D97-AF65-F5344CB8AC3E}">
        <p14:creationId xmlns:p14="http://schemas.microsoft.com/office/powerpoint/2010/main" val="16973290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9520" cy="822960"/>
          </a:xfrm>
        </p:spPr>
        <p:txBody>
          <a:bodyPr tIns="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2" y="0"/>
            <a:ext cx="9143989"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22959"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8C0F11AC-ED79-489B-AB56-40868A929356}" type="datetimeFigureOut">
              <a:rPr lang="en-GB" smtClean="0"/>
              <a:t>16/05/2019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7F6761A-60D9-4D11-BDEB-AFA01E645AB6}" type="slidenum">
              <a:rPr lang="en-GB" smtClean="0"/>
              <a:t>‹#›</a:t>
            </a:fld>
            <a:endParaRPr lang="en-GB"/>
          </a:p>
        </p:txBody>
      </p:sp>
    </p:spTree>
    <p:extLst>
      <p:ext uri="{BB962C8B-B14F-4D97-AF65-F5344CB8AC3E}">
        <p14:creationId xmlns:p14="http://schemas.microsoft.com/office/powerpoint/2010/main" val="8678711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C0F11AC-ED79-489B-AB56-40868A929356}" type="datetimeFigureOut">
              <a:rPr lang="en-GB" smtClean="0"/>
              <a:t>16/05/2019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F6761A-60D9-4D11-BDEB-AFA01E645AB6}" type="slidenum">
              <a:rPr lang="en-GB" smtClean="0"/>
              <a:t>‹#›</a:t>
            </a:fld>
            <a:endParaRPr lang="en-GB"/>
          </a:p>
        </p:txBody>
      </p:sp>
    </p:spTree>
    <p:extLst>
      <p:ext uri="{BB962C8B-B14F-4D97-AF65-F5344CB8AC3E}">
        <p14:creationId xmlns:p14="http://schemas.microsoft.com/office/powerpoint/2010/main" val="5569592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4779"/>
            <a:ext cx="1971675" cy="575742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414779"/>
            <a:ext cx="5800725" cy="5757420"/>
          </a:xfrm>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C0F11AC-ED79-489B-AB56-40868A929356}" type="datetimeFigureOut">
              <a:rPr lang="en-GB" smtClean="0"/>
              <a:t>16/05/2019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F6761A-60D9-4D11-BDEB-AFA01E645AB6}" type="slidenum">
              <a:rPr lang="en-GB" smtClean="0"/>
              <a:t>‹#›</a:t>
            </a:fld>
            <a:endParaRPr lang="en-GB"/>
          </a:p>
        </p:txBody>
      </p:sp>
    </p:spTree>
    <p:extLst>
      <p:ext uri="{BB962C8B-B14F-4D97-AF65-F5344CB8AC3E}">
        <p14:creationId xmlns:p14="http://schemas.microsoft.com/office/powerpoint/2010/main" val="37262227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5"/>
            <a:ext cx="9144001" cy="65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fld id="{8C0F11AC-ED79-489B-AB56-40868A929356}" type="datetimeFigureOut">
              <a:rPr lang="en-GB" smtClean="0"/>
              <a:t>16/05/2019</a:t>
            </a:fld>
            <a:endParaRPr lang="en-GB"/>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fld id="{77F6761A-60D9-4D11-BDEB-AFA01E645AB6}" type="slidenum">
              <a:rPr lang="en-GB" smtClean="0"/>
              <a:t>‹#›</a:t>
            </a:fld>
            <a:endParaRPr lang="en-GB"/>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3668982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4.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4.xml"/><Relationship Id="rId5" Type="http://schemas.openxmlformats.org/officeDocument/2006/relationships/image" Target="../media/image14.png"/><Relationship Id="rId4" Type="http://schemas.openxmlformats.org/officeDocument/2006/relationships/image" Target="../media/image13.png"/></Relationships>
</file>

<file path=ppt/slides/_rels/slide1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smtClean="0"/>
              <a:t>Myth and Art</a:t>
            </a:r>
            <a:endParaRPr lang="en-GB" b="1" dirty="0"/>
          </a:p>
        </p:txBody>
      </p:sp>
      <p:sp>
        <p:nvSpPr>
          <p:cNvPr id="3" name="Subtitle 2"/>
          <p:cNvSpPr>
            <a:spLocks noGrp="1"/>
          </p:cNvSpPr>
          <p:nvPr>
            <p:ph type="subTitle" idx="1"/>
          </p:nvPr>
        </p:nvSpPr>
        <p:spPr/>
        <p:txBody>
          <a:bodyPr/>
          <a:lstStyle/>
          <a:p>
            <a:r>
              <a:rPr lang="en-GB" dirty="0" smtClean="0"/>
              <a:t>Heroes </a:t>
            </a:r>
          </a:p>
          <a:p>
            <a:r>
              <a:rPr lang="en-GB" dirty="0" smtClean="0"/>
              <a:t>(HPAH4002)</a:t>
            </a:r>
            <a:endParaRPr lang="en-GB" dirty="0"/>
          </a:p>
        </p:txBody>
      </p:sp>
    </p:spTree>
    <p:extLst>
      <p:ext uri="{BB962C8B-B14F-4D97-AF65-F5344CB8AC3E}">
        <p14:creationId xmlns:p14="http://schemas.microsoft.com/office/powerpoint/2010/main" val="187884096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Demigods and Heroes</a:t>
            </a:r>
            <a:endParaRPr lang="en-GB" b="1" dirty="0"/>
          </a:p>
        </p:txBody>
      </p:sp>
      <p:sp>
        <p:nvSpPr>
          <p:cNvPr id="3" name="Content Placeholder 2"/>
          <p:cNvSpPr>
            <a:spLocks noGrp="1"/>
          </p:cNvSpPr>
          <p:nvPr>
            <p:ph idx="1"/>
          </p:nvPr>
        </p:nvSpPr>
        <p:spPr>
          <a:xfrm>
            <a:off x="207818" y="1812481"/>
            <a:ext cx="8761615" cy="5045519"/>
          </a:xfrm>
        </p:spPr>
        <p:txBody>
          <a:bodyPr>
            <a:normAutofit/>
          </a:bodyPr>
          <a:lstStyle/>
          <a:p>
            <a:pPr>
              <a:buFont typeface="Arial" panose="020B0604020202020204" pitchFamily="34" charset="0"/>
              <a:buChar char="•"/>
            </a:pPr>
            <a:r>
              <a:rPr lang="en-GB" dirty="0" smtClean="0"/>
              <a:t> A class of superhuman being, or perhaps better understood as a “superior” mortal. </a:t>
            </a:r>
          </a:p>
          <a:p>
            <a:pPr lvl="1">
              <a:buFont typeface="Arial" panose="020B0604020202020204" pitchFamily="34" charset="0"/>
              <a:buChar char="•"/>
            </a:pPr>
            <a:r>
              <a:rPr lang="en-GB" dirty="0" smtClean="0"/>
              <a:t>Generally of offspring of mixed mortal and divine parentage (may or may not have extraordinary powers, e.g. superhuman strength). </a:t>
            </a:r>
          </a:p>
          <a:p>
            <a:pPr lvl="1">
              <a:buFont typeface="Arial" panose="020B0604020202020204" pitchFamily="34" charset="0"/>
              <a:buChar char="•"/>
            </a:pPr>
            <a:r>
              <a:rPr lang="en-GB" dirty="0" smtClean="0"/>
              <a:t>Some figures of “mixed parentage” can become full-fledged gods, e.g. Herakles, Dionysus (whose mother Semele was mortal, but was born from a god, i.e. the thigh of Zeus). </a:t>
            </a:r>
          </a:p>
          <a:p>
            <a:pPr lvl="1">
              <a:spcBef>
                <a:spcPts val="100"/>
              </a:spcBef>
              <a:buFont typeface="Arial" panose="020B0604020202020204" pitchFamily="34" charset="0"/>
              <a:buChar char="•"/>
            </a:pPr>
            <a:endParaRPr lang="en-GB" sz="100" dirty="0"/>
          </a:p>
          <a:p>
            <a:pPr>
              <a:buFont typeface="Arial" panose="020B0604020202020204" pitchFamily="34" charset="0"/>
              <a:buChar char="•"/>
            </a:pPr>
            <a:r>
              <a:rPr lang="en-GB" dirty="0" smtClean="0"/>
              <a:t> Heroes can often be demigods, but this is not necessarily always the case (although they still tend to be larger than life figures):</a:t>
            </a:r>
          </a:p>
          <a:p>
            <a:pPr lvl="1">
              <a:buFont typeface="Arial" panose="020B0604020202020204" pitchFamily="34" charset="0"/>
              <a:buChar char="•"/>
            </a:pPr>
            <a:r>
              <a:rPr lang="en-GB" dirty="0" smtClean="0"/>
              <a:t> </a:t>
            </a:r>
            <a:r>
              <a:rPr lang="en-GB" dirty="0"/>
              <a:t>Oedipus (son of Laius </a:t>
            </a:r>
            <a:r>
              <a:rPr lang="en-GB" dirty="0" smtClean="0"/>
              <a:t>and Jocasta), Jason (son of </a:t>
            </a:r>
            <a:r>
              <a:rPr lang="en-GB" dirty="0" err="1" smtClean="0"/>
              <a:t>Aeson</a:t>
            </a:r>
            <a:r>
              <a:rPr lang="en-GB" dirty="0" smtClean="0"/>
              <a:t> and </a:t>
            </a:r>
            <a:r>
              <a:rPr lang="en-GB" dirty="0" err="1" smtClean="0"/>
              <a:t>Alcimede</a:t>
            </a:r>
            <a:r>
              <a:rPr lang="en-GB" dirty="0" smtClean="0"/>
              <a:t>), </a:t>
            </a:r>
            <a:r>
              <a:rPr lang="en-GB" dirty="0" err="1" smtClean="0"/>
              <a:t>Atalanta</a:t>
            </a:r>
            <a:r>
              <a:rPr lang="en-GB" dirty="0" smtClean="0"/>
              <a:t> (daughter of </a:t>
            </a:r>
            <a:r>
              <a:rPr lang="en-GB" dirty="0" err="1" smtClean="0"/>
              <a:t>Iasus</a:t>
            </a:r>
            <a:r>
              <a:rPr lang="en-GB" dirty="0" smtClean="0"/>
              <a:t> and Clymene), and Theseus (Aegeus and Aethra; although Aethra also possessed by Poseidon in the night giving him “double-paternity”). </a:t>
            </a:r>
          </a:p>
          <a:p>
            <a:pPr lvl="1">
              <a:spcBef>
                <a:spcPts val="100"/>
              </a:spcBef>
              <a:buFont typeface="Arial" panose="020B0604020202020204" pitchFamily="34" charset="0"/>
              <a:buChar char="•"/>
            </a:pPr>
            <a:endParaRPr lang="en-GB" sz="100" dirty="0"/>
          </a:p>
          <a:p>
            <a:pPr>
              <a:buFont typeface="Arial" panose="020B0604020202020204" pitchFamily="34" charset="0"/>
              <a:buChar char="•"/>
            </a:pPr>
            <a:r>
              <a:rPr lang="en-GB" dirty="0" smtClean="0"/>
              <a:t> Mortal heroes and demigods, who die (and don’t achieve apotheosis) often become associated with chthonic powers of the earth (primarily in the location that they are buried) and can bless or curse beyond the grave. </a:t>
            </a:r>
            <a:endParaRPr lang="en-GB" dirty="0"/>
          </a:p>
        </p:txBody>
      </p:sp>
    </p:spTree>
    <p:extLst>
      <p:ext uri="{BB962C8B-B14F-4D97-AF65-F5344CB8AC3E}">
        <p14:creationId xmlns:p14="http://schemas.microsoft.com/office/powerpoint/2010/main" val="337670789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22713" y="706836"/>
            <a:ext cx="7414952" cy="1008112"/>
          </a:xfrm>
        </p:spPr>
        <p:txBody>
          <a:bodyPr/>
          <a:lstStyle/>
          <a:p>
            <a:r>
              <a:rPr lang="en-GB" b="1" dirty="0" smtClean="0">
                <a:solidFill>
                  <a:schemeClr val="tx1"/>
                </a:solidFill>
              </a:rPr>
              <a:t>Heroic worship</a:t>
            </a:r>
            <a:endParaRPr lang="en-GB" b="1" dirty="0">
              <a:solidFill>
                <a:schemeClr val="tx1"/>
              </a:solidFill>
            </a:endParaRPr>
          </a:p>
        </p:txBody>
      </p:sp>
      <p:sp>
        <p:nvSpPr>
          <p:cNvPr id="3" name="Content Placeholder 2"/>
          <p:cNvSpPr>
            <a:spLocks noGrp="1"/>
          </p:cNvSpPr>
          <p:nvPr>
            <p:ph idx="1"/>
          </p:nvPr>
        </p:nvSpPr>
        <p:spPr>
          <a:xfrm>
            <a:off x="107501" y="2917766"/>
            <a:ext cx="5851463" cy="3940234"/>
          </a:xfrm>
        </p:spPr>
        <p:txBody>
          <a:bodyPr>
            <a:normAutofit/>
          </a:bodyPr>
          <a:lstStyle/>
          <a:p>
            <a:pPr marL="0" indent="0">
              <a:spcBef>
                <a:spcPts val="100"/>
              </a:spcBef>
              <a:buNone/>
            </a:pPr>
            <a:endParaRPr lang="en-GB" sz="100" dirty="0">
              <a:solidFill>
                <a:schemeClr val="tx1"/>
              </a:solidFill>
            </a:endParaRPr>
          </a:p>
          <a:p>
            <a:pPr>
              <a:buFont typeface="Arial" panose="020B0604020202020204" pitchFamily="34" charset="0"/>
              <a:buChar char="•"/>
            </a:pPr>
            <a:r>
              <a:rPr lang="en-GB" sz="2400" dirty="0" smtClean="0">
                <a:solidFill>
                  <a:schemeClr val="tx1"/>
                </a:solidFill>
              </a:rPr>
              <a:t> Some bronze-age tombs seem to have been attributed to Homeric heroes – for example, was a cult at Mycenae for Agamemnon, and at Sparta for Menelaus and Helen? – some indication of clay pipes leading into the graves to allow sacrificial blood to reach the hero. </a:t>
            </a:r>
          </a:p>
          <a:p>
            <a:pPr>
              <a:spcBef>
                <a:spcPts val="100"/>
              </a:spcBef>
              <a:buFont typeface="Arial" panose="020B0604020202020204" pitchFamily="34" charset="0"/>
              <a:buChar char="•"/>
            </a:pPr>
            <a:endParaRPr lang="en-GB" sz="100" dirty="0">
              <a:solidFill>
                <a:schemeClr val="tx1"/>
              </a:solidFill>
            </a:endParaRPr>
          </a:p>
          <a:p>
            <a:pPr>
              <a:buFont typeface="Arial" panose="020B0604020202020204" pitchFamily="34" charset="0"/>
              <a:buChar char="•"/>
            </a:pPr>
            <a:r>
              <a:rPr lang="en-GB" sz="2400" dirty="0" smtClean="0">
                <a:solidFill>
                  <a:schemeClr val="tx1"/>
                </a:solidFill>
              </a:rPr>
              <a:t> Also the later creation of a </a:t>
            </a:r>
            <a:r>
              <a:rPr lang="en-GB" sz="2400" dirty="0" err="1" smtClean="0">
                <a:solidFill>
                  <a:schemeClr val="tx1"/>
                </a:solidFill>
              </a:rPr>
              <a:t>Hëröon</a:t>
            </a:r>
            <a:r>
              <a:rPr lang="en-GB" sz="2400" dirty="0" smtClean="0">
                <a:solidFill>
                  <a:schemeClr val="tx1"/>
                </a:solidFill>
              </a:rPr>
              <a:t> (Latin: </a:t>
            </a:r>
            <a:r>
              <a:rPr lang="en-GB" sz="2400" dirty="0" err="1" smtClean="0">
                <a:solidFill>
                  <a:schemeClr val="tx1"/>
                </a:solidFill>
              </a:rPr>
              <a:t>Heroum</a:t>
            </a:r>
            <a:r>
              <a:rPr lang="en-GB" sz="2400" dirty="0" smtClean="0">
                <a:solidFill>
                  <a:schemeClr val="tx1"/>
                </a:solidFill>
              </a:rPr>
              <a:t>) for Heroes, or for </a:t>
            </a:r>
            <a:r>
              <a:rPr lang="en-GB" sz="2400" dirty="0" err="1" smtClean="0">
                <a:solidFill>
                  <a:schemeClr val="tx1"/>
                </a:solidFill>
              </a:rPr>
              <a:t>oikists</a:t>
            </a:r>
            <a:r>
              <a:rPr lang="en-GB" sz="2400" dirty="0" smtClean="0">
                <a:solidFill>
                  <a:schemeClr val="tx1"/>
                </a:solidFill>
              </a:rPr>
              <a:t> (city-founders). </a:t>
            </a:r>
          </a:p>
          <a:p>
            <a:pPr marL="137160" indent="0">
              <a:buNone/>
            </a:pPr>
            <a:endParaRPr lang="en-GB" dirty="0">
              <a:solidFill>
                <a:schemeClr val="tx1"/>
              </a:solidFill>
            </a:endParaRPr>
          </a:p>
        </p:txBody>
      </p:sp>
      <p:sp>
        <p:nvSpPr>
          <p:cNvPr id="4" name="Rectangle 3"/>
          <p:cNvSpPr/>
          <p:nvPr/>
        </p:nvSpPr>
        <p:spPr>
          <a:xfrm>
            <a:off x="6162595" y="5721525"/>
            <a:ext cx="2981405" cy="584775"/>
          </a:xfrm>
          <a:prstGeom prst="rect">
            <a:avLst/>
          </a:prstGeom>
        </p:spPr>
        <p:txBody>
          <a:bodyPr wrap="square">
            <a:spAutoFit/>
          </a:bodyPr>
          <a:lstStyle/>
          <a:p>
            <a:r>
              <a:rPr lang="en-GB" sz="1600" b="1" dirty="0" err="1" smtClean="0"/>
              <a:t>Hëröon</a:t>
            </a:r>
            <a:r>
              <a:rPr lang="en-GB" sz="1600" b="1" dirty="0" smtClean="0"/>
              <a:t> </a:t>
            </a:r>
            <a:r>
              <a:rPr lang="en-GB" sz="1600" b="1" dirty="0"/>
              <a:t>of </a:t>
            </a:r>
            <a:r>
              <a:rPr lang="en-GB" sz="1600" b="1" dirty="0" err="1" smtClean="0"/>
              <a:t>Poseidonia</a:t>
            </a:r>
            <a:r>
              <a:rPr lang="en-GB" sz="1600" b="1" dirty="0" smtClean="0"/>
              <a:t>, Paestum, Italy, late Archaic period</a:t>
            </a:r>
            <a:endParaRPr lang="en-GB" sz="1600" b="1" dirty="0"/>
          </a:p>
        </p:txBody>
      </p:sp>
      <p:pic>
        <p:nvPicPr>
          <p:cNvPr id="5" name="Picture 4"/>
          <p:cNvPicPr>
            <a:picLocks noChangeAspect="1"/>
          </p:cNvPicPr>
          <p:nvPr/>
        </p:nvPicPr>
        <p:blipFill rotWithShape="1">
          <a:blip r:embed="rId2"/>
          <a:srcRect l="9251" r="4325"/>
          <a:stretch/>
        </p:blipFill>
        <p:spPr>
          <a:xfrm>
            <a:off x="6030913" y="3269151"/>
            <a:ext cx="2971770" cy="2304962"/>
          </a:xfrm>
          <a:prstGeom prst="rect">
            <a:avLst/>
          </a:prstGeom>
        </p:spPr>
      </p:pic>
      <p:sp>
        <p:nvSpPr>
          <p:cNvPr id="6" name="Rectangle 5"/>
          <p:cNvSpPr/>
          <p:nvPr/>
        </p:nvSpPr>
        <p:spPr>
          <a:xfrm>
            <a:off x="107502" y="1814512"/>
            <a:ext cx="8895181" cy="1200329"/>
          </a:xfrm>
          <a:prstGeom prst="rect">
            <a:avLst/>
          </a:prstGeom>
        </p:spPr>
        <p:txBody>
          <a:bodyPr wrap="square">
            <a:spAutoFit/>
          </a:bodyPr>
          <a:lstStyle/>
          <a:p>
            <a:pPr marL="137160" indent="0">
              <a:buNone/>
            </a:pPr>
            <a:r>
              <a:rPr lang="en-GB" sz="2400" dirty="0"/>
              <a:t>“And so, men, be on your guard, and respect the heroes; for we are the stewards of good and ill: we watch for the unjust and thieves and robbers, and give them diseases” -  </a:t>
            </a:r>
            <a:r>
              <a:rPr lang="en-GB" sz="2400" b="1" dirty="0"/>
              <a:t>Aristophanes, </a:t>
            </a:r>
            <a:r>
              <a:rPr lang="en-GB" sz="2400" b="1" i="1" dirty="0"/>
              <a:t>Heroes</a:t>
            </a:r>
            <a:r>
              <a:rPr lang="en-GB" sz="2400" b="1" dirty="0"/>
              <a:t> f 322 K-A</a:t>
            </a:r>
            <a:r>
              <a:rPr lang="en-GB" sz="2400" dirty="0"/>
              <a:t>. </a:t>
            </a:r>
          </a:p>
        </p:txBody>
      </p:sp>
    </p:spTree>
    <p:extLst>
      <p:ext uri="{BB962C8B-B14F-4D97-AF65-F5344CB8AC3E}">
        <p14:creationId xmlns:p14="http://schemas.microsoft.com/office/powerpoint/2010/main" val="268797544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What makes a hero?</a:t>
            </a:r>
            <a:endParaRPr lang="en-GB" b="1" dirty="0"/>
          </a:p>
        </p:txBody>
      </p:sp>
      <p:sp>
        <p:nvSpPr>
          <p:cNvPr id="4" name="Content Placeholder 3"/>
          <p:cNvSpPr>
            <a:spLocks noGrp="1"/>
          </p:cNvSpPr>
          <p:nvPr>
            <p:ph sz="half" idx="1"/>
          </p:nvPr>
        </p:nvSpPr>
        <p:spPr>
          <a:xfrm>
            <a:off x="332509" y="1845732"/>
            <a:ext cx="8582891" cy="3089950"/>
          </a:xfrm>
        </p:spPr>
        <p:txBody>
          <a:bodyPr>
            <a:normAutofit/>
          </a:bodyPr>
          <a:lstStyle/>
          <a:p>
            <a:pPr>
              <a:buFont typeface="Arial" panose="020B0604020202020204" pitchFamily="34" charset="0"/>
              <a:buChar char="•"/>
            </a:pPr>
            <a:r>
              <a:rPr lang="en-GB" dirty="0" smtClean="0"/>
              <a:t> Joseph Campbell (</a:t>
            </a:r>
            <a:r>
              <a:rPr lang="en-GB" i="1" dirty="0" smtClean="0"/>
              <a:t>The Hero with a Thousand Faces</a:t>
            </a:r>
            <a:r>
              <a:rPr lang="en-GB" dirty="0" smtClean="0"/>
              <a:t>) compares myths across a large number of cultures and identified what he saw as the common structure of the adventure undertaken by an archetypal hero. </a:t>
            </a:r>
          </a:p>
          <a:p>
            <a:pPr>
              <a:buFont typeface="Arial" panose="020B0604020202020204" pitchFamily="34" charset="0"/>
              <a:buChar char="•"/>
            </a:pPr>
            <a:endParaRPr lang="en-GB" sz="100" dirty="0"/>
          </a:p>
          <a:p>
            <a:pPr>
              <a:buFont typeface="Arial" panose="020B0604020202020204" pitchFamily="34" charset="0"/>
              <a:buChar char="•"/>
            </a:pPr>
            <a:r>
              <a:rPr lang="en-GB" dirty="0" smtClean="0"/>
              <a:t> Monomyth or Hero’s Journey.</a:t>
            </a:r>
          </a:p>
          <a:p>
            <a:pPr>
              <a:buFont typeface="Arial" panose="020B0604020202020204" pitchFamily="34" charset="0"/>
              <a:buChar char="•"/>
            </a:pPr>
            <a:endParaRPr lang="en-GB" sz="100" dirty="0"/>
          </a:p>
          <a:p>
            <a:pPr>
              <a:buFont typeface="Arial" panose="020B0604020202020204" pitchFamily="34" charset="0"/>
              <a:buChar char="•"/>
            </a:pPr>
            <a:r>
              <a:rPr lang="en-GB" dirty="0" smtClean="0"/>
              <a:t> Influence of Freudian psychanalysis. </a:t>
            </a:r>
          </a:p>
          <a:p>
            <a:pPr>
              <a:buFont typeface="Arial" panose="020B0604020202020204" pitchFamily="34" charset="0"/>
              <a:buChar char="•"/>
            </a:pPr>
            <a:endParaRPr lang="en-GB" sz="100" dirty="0" smtClean="0"/>
          </a:p>
          <a:p>
            <a:pPr>
              <a:buFont typeface="Arial" panose="020B0604020202020204" pitchFamily="34" charset="0"/>
              <a:buChar char="•"/>
            </a:pPr>
            <a:r>
              <a:rPr lang="en-GB" dirty="0"/>
              <a:t> </a:t>
            </a:r>
            <a:r>
              <a:rPr lang="en-GB" dirty="0" smtClean="0"/>
              <a:t>Also use of Jung’s archetypes. </a:t>
            </a:r>
            <a:endParaRPr lang="en-GB" dirty="0"/>
          </a:p>
        </p:txBody>
      </p:sp>
      <p:pic>
        <p:nvPicPr>
          <p:cNvPr id="6" name="Content Placeholder 5"/>
          <p:cNvPicPr>
            <a:picLocks noGrp="1" noChangeAspect="1"/>
          </p:cNvPicPr>
          <p:nvPr>
            <p:ph sz="half" idx="2"/>
          </p:nvPr>
        </p:nvPicPr>
        <p:blipFill>
          <a:blip r:embed="rId2"/>
          <a:stretch>
            <a:fillRect/>
          </a:stretch>
        </p:blipFill>
        <p:spPr>
          <a:xfrm>
            <a:off x="4405745" y="2795156"/>
            <a:ext cx="4583834" cy="3437875"/>
          </a:xfrm>
          <a:prstGeom prst="rect">
            <a:avLst/>
          </a:prstGeom>
        </p:spPr>
      </p:pic>
      <p:pic>
        <p:nvPicPr>
          <p:cNvPr id="7" name="Picture 6"/>
          <p:cNvPicPr>
            <a:picLocks noChangeAspect="1"/>
          </p:cNvPicPr>
          <p:nvPr/>
        </p:nvPicPr>
        <p:blipFill>
          <a:blip r:embed="rId3"/>
          <a:stretch>
            <a:fillRect/>
          </a:stretch>
        </p:blipFill>
        <p:spPr>
          <a:xfrm>
            <a:off x="153266" y="4846626"/>
            <a:ext cx="1810616" cy="1810616"/>
          </a:xfrm>
          <a:prstGeom prst="rect">
            <a:avLst/>
          </a:prstGeom>
        </p:spPr>
      </p:pic>
      <p:pic>
        <p:nvPicPr>
          <p:cNvPr id="8" name="Picture 7"/>
          <p:cNvPicPr>
            <a:picLocks noChangeAspect="1"/>
          </p:cNvPicPr>
          <p:nvPr/>
        </p:nvPicPr>
        <p:blipFill>
          <a:blip r:embed="rId4"/>
          <a:stretch>
            <a:fillRect/>
          </a:stretch>
        </p:blipFill>
        <p:spPr>
          <a:xfrm>
            <a:off x="2034087" y="4865153"/>
            <a:ext cx="2301453" cy="1438408"/>
          </a:xfrm>
          <a:prstGeom prst="rect">
            <a:avLst/>
          </a:prstGeom>
        </p:spPr>
      </p:pic>
    </p:spTree>
    <p:extLst>
      <p:ext uri="{BB962C8B-B14F-4D97-AF65-F5344CB8AC3E}">
        <p14:creationId xmlns:p14="http://schemas.microsoft.com/office/powerpoint/2010/main" val="106572214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b="1" dirty="0" smtClean="0"/>
              <a:t>Alternative model</a:t>
            </a:r>
            <a:endParaRPr lang="en-GB" b="1" dirty="0"/>
          </a:p>
        </p:txBody>
      </p:sp>
      <p:sp>
        <p:nvSpPr>
          <p:cNvPr id="5" name="Content Placeholder 4"/>
          <p:cNvSpPr>
            <a:spLocks noGrp="1"/>
          </p:cNvSpPr>
          <p:nvPr>
            <p:ph sz="half" idx="1"/>
          </p:nvPr>
        </p:nvSpPr>
        <p:spPr>
          <a:xfrm>
            <a:off x="135082" y="1845733"/>
            <a:ext cx="4603173" cy="4617412"/>
          </a:xfrm>
        </p:spPr>
        <p:txBody>
          <a:bodyPr>
            <a:normAutofit/>
          </a:bodyPr>
          <a:lstStyle/>
          <a:p>
            <a:r>
              <a:rPr lang="en-GB" b="1" dirty="0" smtClean="0"/>
              <a:t>[Dr </a:t>
            </a:r>
            <a:r>
              <a:rPr lang="en-GB" b="1" dirty="0"/>
              <a:t>Joseph </a:t>
            </a:r>
            <a:r>
              <a:rPr lang="en-GB" b="1" dirty="0" smtClean="0"/>
              <a:t>Hughes - </a:t>
            </a:r>
            <a:r>
              <a:rPr lang="en-GB" b="1" dirty="0" err="1" smtClean="0"/>
              <a:t>Herometer</a:t>
            </a:r>
            <a:r>
              <a:rPr lang="en-GB" b="1" dirty="0" smtClean="0"/>
              <a:t>]</a:t>
            </a:r>
          </a:p>
          <a:p>
            <a:r>
              <a:rPr lang="en-GB" dirty="0" smtClean="0"/>
              <a:t>1) One divine parent [as we have seen we might question this].</a:t>
            </a:r>
          </a:p>
          <a:p>
            <a:r>
              <a:rPr lang="en-GB" dirty="0" smtClean="0"/>
              <a:t>2) Hero in fantastic or terrible event (often in early life) – need to journey/quest.</a:t>
            </a:r>
          </a:p>
          <a:p>
            <a:r>
              <a:rPr lang="en-GB" dirty="0" smtClean="0"/>
              <a:t>3) Faces opposition.</a:t>
            </a:r>
          </a:p>
          <a:p>
            <a:r>
              <a:rPr lang="en-GB" dirty="0" smtClean="0"/>
              <a:t>4) Hero overcomes opposition.</a:t>
            </a:r>
          </a:p>
          <a:p>
            <a:r>
              <a:rPr lang="en-GB" dirty="0" smtClean="0"/>
              <a:t>5) Hero has love interest.</a:t>
            </a:r>
          </a:p>
          <a:p>
            <a:r>
              <a:rPr lang="en-GB" dirty="0" smtClean="0"/>
              <a:t>6) Hero has helper.</a:t>
            </a:r>
          </a:p>
          <a:p>
            <a:r>
              <a:rPr lang="en-GB" dirty="0" smtClean="0"/>
              <a:t>7) Hero has labours / accomplishes tasks.</a:t>
            </a:r>
          </a:p>
          <a:p>
            <a:r>
              <a:rPr lang="en-GB" dirty="0" smtClean="0"/>
              <a:t>8) Hero confronts death.</a:t>
            </a:r>
          </a:p>
          <a:p>
            <a:pPr marL="0" indent="0">
              <a:buNone/>
            </a:pPr>
            <a:endParaRPr lang="en-GB" dirty="0"/>
          </a:p>
        </p:txBody>
      </p:sp>
      <p:sp>
        <p:nvSpPr>
          <p:cNvPr id="6" name="Content Placeholder 5"/>
          <p:cNvSpPr>
            <a:spLocks noGrp="1"/>
          </p:cNvSpPr>
          <p:nvPr>
            <p:ph sz="half" idx="2"/>
          </p:nvPr>
        </p:nvSpPr>
        <p:spPr>
          <a:xfrm>
            <a:off x="4852555" y="1845735"/>
            <a:ext cx="4208318" cy="4617409"/>
          </a:xfrm>
        </p:spPr>
        <p:txBody>
          <a:bodyPr>
            <a:normAutofit/>
          </a:bodyPr>
          <a:lstStyle/>
          <a:p>
            <a:r>
              <a:rPr lang="en-GB" b="1" dirty="0" smtClean="0"/>
              <a:t>Example: Theseus</a:t>
            </a:r>
          </a:p>
          <a:p>
            <a:r>
              <a:rPr lang="en-GB" dirty="0" smtClean="0"/>
              <a:t>1) Possibly Poseidon? Although </a:t>
            </a:r>
            <a:r>
              <a:rPr lang="en-GB" dirty="0"/>
              <a:t>also Aegeus and </a:t>
            </a:r>
            <a:r>
              <a:rPr lang="en-GB" dirty="0" smtClean="0"/>
              <a:t>his mother Aethra</a:t>
            </a:r>
            <a:r>
              <a:rPr lang="en-GB" dirty="0"/>
              <a:t>?</a:t>
            </a:r>
            <a:endParaRPr lang="en-GB" dirty="0" smtClean="0"/>
          </a:p>
          <a:p>
            <a:r>
              <a:rPr lang="en-GB" dirty="0" smtClean="0"/>
              <a:t>2) Sandals and sword recovered from underneath the huge rock.</a:t>
            </a:r>
          </a:p>
          <a:p>
            <a:r>
              <a:rPr lang="en-GB" dirty="0" smtClean="0"/>
              <a:t>3) Six labours.  </a:t>
            </a:r>
          </a:p>
          <a:p>
            <a:r>
              <a:rPr lang="en-GB" dirty="0" smtClean="0"/>
              <a:t>4) Opposition of Medea.</a:t>
            </a:r>
          </a:p>
          <a:p>
            <a:r>
              <a:rPr lang="en-GB" dirty="0" smtClean="0"/>
              <a:t>5) Ariadne (although he abandons her).</a:t>
            </a:r>
          </a:p>
          <a:p>
            <a:r>
              <a:rPr lang="en-GB" dirty="0" smtClean="0"/>
              <a:t>6) Ariadne – sword and ball of thread.</a:t>
            </a:r>
          </a:p>
          <a:p>
            <a:r>
              <a:rPr lang="en-GB" dirty="0" smtClean="0"/>
              <a:t>7) Slaying of Minotaur.</a:t>
            </a:r>
          </a:p>
          <a:p>
            <a:r>
              <a:rPr lang="en-GB" dirty="0" smtClean="0"/>
              <a:t>8) </a:t>
            </a:r>
            <a:r>
              <a:rPr lang="en-GB" i="1" dirty="0" err="1" smtClean="0"/>
              <a:t>Katabasis</a:t>
            </a:r>
            <a:r>
              <a:rPr lang="en-GB" dirty="0" smtClean="0"/>
              <a:t> – Persephone </a:t>
            </a:r>
            <a:endParaRPr lang="en-GB" dirty="0"/>
          </a:p>
        </p:txBody>
      </p:sp>
    </p:spTree>
    <p:extLst>
      <p:ext uri="{BB962C8B-B14F-4D97-AF65-F5344CB8AC3E}">
        <p14:creationId xmlns:p14="http://schemas.microsoft.com/office/powerpoint/2010/main" val="11329931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The appeal of Heroes</a:t>
            </a:r>
            <a:endParaRPr lang="en-GB" b="1" dirty="0"/>
          </a:p>
        </p:txBody>
      </p:sp>
      <p:sp>
        <p:nvSpPr>
          <p:cNvPr id="4" name="Content Placeholder 3"/>
          <p:cNvSpPr>
            <a:spLocks noGrp="1"/>
          </p:cNvSpPr>
          <p:nvPr>
            <p:ph sz="half" idx="1"/>
          </p:nvPr>
        </p:nvSpPr>
        <p:spPr>
          <a:xfrm>
            <a:off x="114300" y="1845733"/>
            <a:ext cx="4725785" cy="4503112"/>
          </a:xfrm>
        </p:spPr>
        <p:txBody>
          <a:bodyPr>
            <a:normAutofit/>
          </a:bodyPr>
          <a:lstStyle/>
          <a:p>
            <a:pPr>
              <a:buFont typeface="Arial" panose="020B0604020202020204" pitchFamily="34" charset="0"/>
              <a:buChar char="•"/>
            </a:pPr>
            <a:r>
              <a:rPr lang="en-GB" dirty="0" smtClean="0"/>
              <a:t> A bridge between human and divine?</a:t>
            </a:r>
          </a:p>
          <a:p>
            <a:pPr>
              <a:spcBef>
                <a:spcPts val="100"/>
              </a:spcBef>
              <a:buFont typeface="Arial" panose="020B0604020202020204" pitchFamily="34" charset="0"/>
              <a:buChar char="•"/>
            </a:pPr>
            <a:endParaRPr lang="en-GB" sz="100" dirty="0"/>
          </a:p>
          <a:p>
            <a:pPr>
              <a:buFont typeface="Arial" panose="020B0604020202020204" pitchFamily="34" charset="0"/>
              <a:buChar char="•"/>
            </a:pPr>
            <a:r>
              <a:rPr lang="en-GB" dirty="0" smtClean="0"/>
              <a:t> Part human nature makes them more relatable: </a:t>
            </a:r>
          </a:p>
          <a:p>
            <a:pPr lvl="1">
              <a:buFont typeface="Arial" panose="020B0604020202020204" pitchFamily="34" charset="0"/>
              <a:buChar char="•"/>
            </a:pPr>
            <a:r>
              <a:rPr lang="en-GB" dirty="0" smtClean="0"/>
              <a:t>Suffer many human experiences – suffering, tragedy, death, various human limitations (but sometimes overcoming these). </a:t>
            </a:r>
          </a:p>
          <a:p>
            <a:pPr lvl="1">
              <a:spcBef>
                <a:spcPts val="100"/>
              </a:spcBef>
              <a:buFont typeface="Arial" panose="020B0604020202020204" pitchFamily="34" charset="0"/>
              <a:buChar char="•"/>
            </a:pPr>
            <a:endParaRPr lang="en-GB" sz="100" dirty="0"/>
          </a:p>
          <a:p>
            <a:pPr>
              <a:buFont typeface="Arial" panose="020B0604020202020204" pitchFamily="34" charset="0"/>
              <a:buChar char="•"/>
            </a:pPr>
            <a:r>
              <a:rPr lang="en-GB" dirty="0" smtClean="0"/>
              <a:t> Often help ordinary mortals (e.g. Oedipus answering the sphinx’s riddle).</a:t>
            </a:r>
          </a:p>
          <a:p>
            <a:pPr>
              <a:spcBef>
                <a:spcPts val="100"/>
              </a:spcBef>
              <a:buFont typeface="Arial" panose="020B0604020202020204" pitchFamily="34" charset="0"/>
              <a:buChar char="•"/>
            </a:pPr>
            <a:endParaRPr lang="en-GB" sz="100" dirty="0"/>
          </a:p>
          <a:p>
            <a:pPr>
              <a:buFont typeface="Arial" panose="020B0604020202020204" pitchFamily="34" charset="0"/>
              <a:buChar char="•"/>
            </a:pPr>
            <a:r>
              <a:rPr lang="en-GB" dirty="0" smtClean="0"/>
              <a:t> Contrast to gods who can appear to be indifferent to human suffering (certainly the Homeric gods can appear in this light);</a:t>
            </a:r>
          </a:p>
          <a:p>
            <a:pPr lvl="1">
              <a:buFont typeface="Arial" panose="020B0604020202020204" pitchFamily="34" charset="0"/>
              <a:buChar char="•"/>
            </a:pPr>
            <a:r>
              <a:rPr lang="en-GB" dirty="0"/>
              <a:t> </a:t>
            </a:r>
            <a:r>
              <a:rPr lang="en-GB" dirty="0" smtClean="0"/>
              <a:t>consider also Epicurean philosophy (early Hellenistic period onwards).    </a:t>
            </a:r>
          </a:p>
        </p:txBody>
      </p:sp>
      <p:sp>
        <p:nvSpPr>
          <p:cNvPr id="7" name="Content Placeholder 4"/>
          <p:cNvSpPr>
            <a:spLocks noGrp="1"/>
          </p:cNvSpPr>
          <p:nvPr>
            <p:ph sz="half" idx="2"/>
          </p:nvPr>
        </p:nvSpPr>
        <p:spPr>
          <a:xfrm>
            <a:off x="4840086" y="4270664"/>
            <a:ext cx="4303914" cy="2182092"/>
          </a:xfrm>
        </p:spPr>
        <p:txBody>
          <a:bodyPr>
            <a:normAutofit/>
          </a:bodyPr>
          <a:lstStyle/>
          <a:p>
            <a:r>
              <a:rPr lang="en-GB" dirty="0" smtClean="0"/>
              <a:t>[</a:t>
            </a:r>
            <a:r>
              <a:rPr lang="en-GB" b="1" dirty="0" smtClean="0"/>
              <a:t>Apollo speaking to Poseidon</a:t>
            </a:r>
            <a:r>
              <a:rPr lang="en-GB" dirty="0" smtClean="0"/>
              <a:t>] ‘</a:t>
            </a:r>
            <a:r>
              <a:rPr lang="en-GB" dirty="0" err="1" smtClean="0"/>
              <a:t>Earthshaker</a:t>
            </a:r>
            <a:r>
              <a:rPr lang="en-GB" dirty="0"/>
              <a:t>, you would think I was out of my mind if I were to fight with you for the sake of wretched mortals, who are like leaves, now flourishing and growing warm with life… but then fading away and dying</a:t>
            </a:r>
            <a:r>
              <a:rPr lang="en-GB" dirty="0" smtClean="0"/>
              <a:t>…’ </a:t>
            </a:r>
            <a:r>
              <a:rPr lang="en-GB" dirty="0"/>
              <a:t>– </a:t>
            </a:r>
            <a:r>
              <a:rPr lang="en-GB" b="1" i="1" dirty="0" smtClean="0"/>
              <a:t>Iliad</a:t>
            </a:r>
            <a:r>
              <a:rPr lang="en-GB" b="1" dirty="0" smtClean="0"/>
              <a:t> 21.462 ff</a:t>
            </a:r>
            <a:r>
              <a:rPr lang="en-GB" dirty="0"/>
              <a:t>. </a:t>
            </a:r>
          </a:p>
          <a:p>
            <a:endParaRPr lang="en-GB" dirty="0"/>
          </a:p>
        </p:txBody>
      </p:sp>
      <p:sp>
        <p:nvSpPr>
          <p:cNvPr id="8" name="Content Placeholder 2"/>
          <p:cNvSpPr txBox="1">
            <a:spLocks/>
          </p:cNvSpPr>
          <p:nvPr/>
        </p:nvSpPr>
        <p:spPr>
          <a:xfrm>
            <a:off x="4968932" y="1845733"/>
            <a:ext cx="4039985" cy="2524995"/>
          </a:xfrm>
          <a:prstGeom prst="rect">
            <a:avLst/>
          </a:prstGeom>
        </p:spPr>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buFont typeface="Arial" panose="020B0604020202020204" pitchFamily="34" charset="0"/>
              <a:buChar char="•"/>
            </a:pPr>
            <a:r>
              <a:rPr lang="en-GB" dirty="0" smtClean="0"/>
              <a:t> Physiological value / ethics (insights into the human condition).</a:t>
            </a:r>
          </a:p>
          <a:p>
            <a:pPr>
              <a:spcBef>
                <a:spcPts val="100"/>
              </a:spcBef>
              <a:buFont typeface="Arial" panose="020B0604020202020204" pitchFamily="34" charset="0"/>
              <a:buChar char="•"/>
            </a:pPr>
            <a:endParaRPr lang="en-GB" sz="100" dirty="0" smtClean="0"/>
          </a:p>
          <a:p>
            <a:pPr>
              <a:buFont typeface="Arial" panose="020B0604020202020204" pitchFamily="34" charset="0"/>
              <a:buChar char="•"/>
            </a:pPr>
            <a:r>
              <a:rPr lang="en-GB" dirty="0" smtClean="0"/>
              <a:t> Entertainment value (stories necessarily need to be entertaining to continue being told). </a:t>
            </a:r>
          </a:p>
          <a:p>
            <a:pPr lvl="1">
              <a:buFont typeface="Arial" panose="020B0604020202020204" pitchFamily="34" charset="0"/>
              <a:buChar char="•"/>
            </a:pPr>
            <a:r>
              <a:rPr lang="en-GB" dirty="0" smtClean="0"/>
              <a:t>Collation of various stories around a particular hero over time. </a:t>
            </a:r>
            <a:endParaRPr lang="en-GB" dirty="0"/>
          </a:p>
        </p:txBody>
      </p:sp>
    </p:spTree>
    <p:extLst>
      <p:ext uri="{BB962C8B-B14F-4D97-AF65-F5344CB8AC3E}">
        <p14:creationId xmlns:p14="http://schemas.microsoft.com/office/powerpoint/2010/main" val="277039490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1034935" y="0"/>
            <a:ext cx="6546272" cy="1022465"/>
          </a:xfrm>
        </p:spPr>
        <p:txBody>
          <a:bodyPr/>
          <a:lstStyle/>
          <a:p>
            <a:pPr algn="ctr"/>
            <a:r>
              <a:rPr lang="en-GB" b="1" dirty="0" smtClean="0"/>
              <a:t>Overcoming monsters</a:t>
            </a:r>
            <a:endParaRPr lang="en-GB" b="1" dirty="0"/>
          </a:p>
        </p:txBody>
      </p:sp>
      <p:sp>
        <p:nvSpPr>
          <p:cNvPr id="3" name="Content Placeholder 2"/>
          <p:cNvSpPr>
            <a:spLocks noGrp="1"/>
          </p:cNvSpPr>
          <p:nvPr>
            <p:ph sz="half" idx="4294967295"/>
          </p:nvPr>
        </p:nvSpPr>
        <p:spPr>
          <a:xfrm>
            <a:off x="91440" y="1022464"/>
            <a:ext cx="8944495" cy="1446415"/>
          </a:xfrm>
        </p:spPr>
        <p:txBody>
          <a:bodyPr>
            <a:normAutofit fontScale="92500" lnSpcReduction="20000"/>
          </a:bodyPr>
          <a:lstStyle/>
          <a:p>
            <a:pPr>
              <a:buFont typeface="Arial" panose="020B0604020202020204" pitchFamily="34" charset="0"/>
              <a:buChar char="•"/>
            </a:pPr>
            <a:r>
              <a:rPr lang="en-GB" dirty="0" smtClean="0"/>
              <a:t> One common way for a hero to achieve superior status (above that of other mortals) is to grapple with and kill a monster.</a:t>
            </a:r>
          </a:p>
          <a:p>
            <a:pPr>
              <a:spcBef>
                <a:spcPts val="100"/>
              </a:spcBef>
              <a:buFont typeface="Arial" panose="020B0604020202020204" pitchFamily="34" charset="0"/>
              <a:buChar char="•"/>
            </a:pPr>
            <a:endParaRPr lang="en-GB" sz="100" dirty="0"/>
          </a:p>
          <a:p>
            <a:pPr>
              <a:buFont typeface="Arial" panose="020B0604020202020204" pitchFamily="34" charset="0"/>
              <a:buChar char="•"/>
            </a:pPr>
            <a:r>
              <a:rPr lang="en-GB" dirty="0" smtClean="0"/>
              <a:t> Qualities needed (varies from case to case): courage, various fighting abilities, powerful weapons (e.g. Medusa’s head), ingenuity (e.g. figures like Odysseus and Oedipus), often receiving divine assistance. </a:t>
            </a:r>
            <a:endParaRPr lang="en-GB" dirty="0"/>
          </a:p>
        </p:txBody>
      </p:sp>
      <p:sp>
        <p:nvSpPr>
          <p:cNvPr id="4" name="Content Placeholder 3"/>
          <p:cNvSpPr>
            <a:spLocks noGrp="1"/>
          </p:cNvSpPr>
          <p:nvPr>
            <p:ph sz="half" idx="4294967295"/>
          </p:nvPr>
        </p:nvSpPr>
        <p:spPr>
          <a:xfrm>
            <a:off x="91440" y="2601884"/>
            <a:ext cx="8944495" cy="3948545"/>
          </a:xfrm>
        </p:spPr>
        <p:txBody>
          <a:bodyPr>
            <a:normAutofit fontScale="92500" lnSpcReduction="20000"/>
          </a:bodyPr>
          <a:lstStyle/>
          <a:p>
            <a:r>
              <a:rPr lang="en-GB" b="1" dirty="0" err="1" smtClean="0"/>
              <a:t>Murgatroyd</a:t>
            </a:r>
            <a:r>
              <a:rPr lang="en-GB" b="1" dirty="0" smtClean="0"/>
              <a:t> (2013) – stages of confronting a monster </a:t>
            </a:r>
            <a:r>
              <a:rPr lang="en-GB" dirty="0" smtClean="0"/>
              <a:t>(not all elements applicable to every hero story)</a:t>
            </a:r>
            <a:r>
              <a:rPr lang="en-GB" b="1" dirty="0" smtClean="0"/>
              <a:t>:</a:t>
            </a:r>
          </a:p>
          <a:p>
            <a:pPr>
              <a:spcBef>
                <a:spcPts val="100"/>
              </a:spcBef>
            </a:pPr>
            <a:endParaRPr lang="en-GB" sz="100" dirty="0"/>
          </a:p>
          <a:p>
            <a:r>
              <a:rPr lang="en-GB" b="1" dirty="0" smtClean="0"/>
              <a:t>Stage 1 – prelude </a:t>
            </a:r>
            <a:r>
              <a:rPr lang="en-GB" dirty="0" smtClean="0"/>
              <a:t>(events leading up to the combat which have a bearing on it)</a:t>
            </a:r>
            <a:endParaRPr lang="en-GB" b="1" dirty="0" smtClean="0"/>
          </a:p>
          <a:p>
            <a:r>
              <a:rPr lang="en-GB" dirty="0" smtClean="0"/>
              <a:t>Motivation, preparation, journey, arrival. </a:t>
            </a:r>
          </a:p>
          <a:p>
            <a:pPr>
              <a:spcBef>
                <a:spcPts val="100"/>
              </a:spcBef>
            </a:pPr>
            <a:endParaRPr lang="en-GB" sz="100" dirty="0"/>
          </a:p>
          <a:p>
            <a:r>
              <a:rPr lang="en-GB" b="1" dirty="0" smtClean="0"/>
              <a:t>Stage 2 – contact </a:t>
            </a:r>
            <a:r>
              <a:rPr lang="en-GB" dirty="0" smtClean="0"/>
              <a:t>(the actual combat)</a:t>
            </a:r>
            <a:endParaRPr lang="en-GB" b="1" dirty="0" smtClean="0"/>
          </a:p>
          <a:p>
            <a:r>
              <a:rPr lang="en-GB" dirty="0" smtClean="0"/>
              <a:t>Approach, opposition, vulnerability, arming/strategy, fighting, contention (e.g. magic), help, flight, pursuit, concealment, escape, victory, death.  </a:t>
            </a:r>
          </a:p>
          <a:p>
            <a:pPr>
              <a:spcBef>
                <a:spcPts val="100"/>
              </a:spcBef>
            </a:pPr>
            <a:endParaRPr lang="en-GB" sz="100" dirty="0"/>
          </a:p>
          <a:p>
            <a:r>
              <a:rPr lang="en-GB" b="1" dirty="0" smtClean="0"/>
              <a:t>Stage 3 – aftermath </a:t>
            </a:r>
            <a:r>
              <a:rPr lang="en-GB" dirty="0" smtClean="0"/>
              <a:t>(subsequent events linked to the combat)</a:t>
            </a:r>
            <a:endParaRPr lang="en-GB" b="1" dirty="0" smtClean="0"/>
          </a:p>
          <a:p>
            <a:r>
              <a:rPr lang="en-GB" dirty="0" smtClean="0"/>
              <a:t>Treatment of the corpse, punishment, forgiveness, reward, sacrifice (e.g. thanksgiving), exploitation of victory (e.g. victim released, property recovered), celebration of victory, help (with seizing prize, getting advice), assault, departure, journey, pursuit (the hero is chased), escape (hero), arrival.  </a:t>
            </a:r>
          </a:p>
          <a:p>
            <a:endParaRPr lang="en-GB" dirty="0"/>
          </a:p>
        </p:txBody>
      </p:sp>
    </p:spTree>
    <p:extLst>
      <p:ext uri="{BB962C8B-B14F-4D97-AF65-F5344CB8AC3E}">
        <p14:creationId xmlns:p14="http://schemas.microsoft.com/office/powerpoint/2010/main" val="348285513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40080" y="573578"/>
            <a:ext cx="7697585" cy="5203767"/>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itle 1"/>
          <p:cNvSpPr txBox="1">
            <a:spLocks/>
          </p:cNvSpPr>
          <p:nvPr/>
        </p:nvSpPr>
        <p:spPr>
          <a:xfrm>
            <a:off x="1506583" y="2888488"/>
            <a:ext cx="5930537" cy="1450757"/>
          </a:xfrm>
          <a:prstGeom prst="rect">
            <a:avLst/>
          </a:prstGeom>
        </p:spPr>
        <p:txBody>
          <a:bodyPr/>
          <a:lst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a:lstStyle>
          <a:p>
            <a:pPr marL="0" marR="0" lvl="0" indent="0" algn="l" defTabSz="914400" rtl="0" eaLnBrk="1" fontAlgn="auto" latinLnBrk="0" hangingPunct="1">
              <a:lnSpc>
                <a:spcPct val="85000"/>
              </a:lnSpc>
              <a:spcBef>
                <a:spcPct val="0"/>
              </a:spcBef>
              <a:spcAft>
                <a:spcPts val="0"/>
              </a:spcAft>
              <a:buClrTx/>
              <a:buSzTx/>
              <a:buFontTx/>
              <a:buNone/>
              <a:tabLst/>
              <a:defRPr/>
            </a:pPr>
            <a:r>
              <a:rPr kumimoji="0" lang="en-GB" sz="4700" b="1" i="0" u="none" strike="noStrike" kern="1200" cap="none" spc="-50" normalizeH="0" baseline="0" noProof="0" dirty="0" smtClean="0">
                <a:ln>
                  <a:noFill/>
                </a:ln>
                <a:solidFill>
                  <a:srgbClr val="000000">
                    <a:lumMod val="75000"/>
                    <a:lumOff val="25000"/>
                  </a:srgbClr>
                </a:solidFill>
                <a:effectLst/>
                <a:uLnTx/>
                <a:uFillTx/>
                <a:latin typeface="Calibri Light" panose="020F0302020204030204"/>
                <a:ea typeface="+mj-ea"/>
                <a:cs typeface="+mj-cs"/>
              </a:rPr>
              <a:t>A humble hero: Perseus </a:t>
            </a:r>
            <a:endParaRPr kumimoji="0" lang="en-GB" sz="4700" b="1" i="0" u="none" strike="noStrike" kern="1200" cap="none" spc="-50" normalizeH="0" baseline="0" noProof="0" dirty="0">
              <a:ln>
                <a:noFill/>
              </a:ln>
              <a:solidFill>
                <a:srgbClr val="000000">
                  <a:lumMod val="75000"/>
                  <a:lumOff val="25000"/>
                </a:srgbClr>
              </a:solidFill>
              <a:effectLst/>
              <a:uLnTx/>
              <a:uFillTx/>
              <a:latin typeface="Calibri Light" panose="020F0302020204030204"/>
              <a:ea typeface="+mj-ea"/>
              <a:cs typeface="+mj-cs"/>
            </a:endParaRPr>
          </a:p>
        </p:txBody>
      </p:sp>
    </p:spTree>
    <p:extLst>
      <p:ext uri="{BB962C8B-B14F-4D97-AF65-F5344CB8AC3E}">
        <p14:creationId xmlns:p14="http://schemas.microsoft.com/office/powerpoint/2010/main" val="344325840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Zeus does a golden shower</a:t>
            </a:r>
            <a:endParaRPr lang="en-GB" b="1" dirty="0"/>
          </a:p>
        </p:txBody>
      </p:sp>
      <p:sp>
        <p:nvSpPr>
          <p:cNvPr id="4" name="Content Placeholder 3"/>
          <p:cNvSpPr>
            <a:spLocks noGrp="1"/>
          </p:cNvSpPr>
          <p:nvPr>
            <p:ph sz="half" idx="1"/>
          </p:nvPr>
        </p:nvSpPr>
        <p:spPr>
          <a:xfrm>
            <a:off x="174171" y="1811383"/>
            <a:ext cx="8856618" cy="4057711"/>
          </a:xfrm>
        </p:spPr>
        <p:txBody>
          <a:bodyPr/>
          <a:lstStyle/>
          <a:p>
            <a:pPr>
              <a:buFont typeface="Arial" panose="020B0604020202020204" pitchFamily="34" charset="0"/>
              <a:buChar char="•"/>
            </a:pPr>
            <a:r>
              <a:rPr lang="en-GB" dirty="0" smtClean="0"/>
              <a:t> </a:t>
            </a:r>
            <a:r>
              <a:rPr lang="en-GB" dirty="0" err="1" smtClean="0"/>
              <a:t>Acrisius</a:t>
            </a:r>
            <a:r>
              <a:rPr lang="en-GB" dirty="0" smtClean="0"/>
              <a:t> (king of Argos) has no son, receives oracle that a future grandson will one day kill him.</a:t>
            </a:r>
          </a:p>
          <a:p>
            <a:pPr>
              <a:spcBef>
                <a:spcPts val="100"/>
              </a:spcBef>
              <a:buFont typeface="Arial" panose="020B0604020202020204" pitchFamily="34" charset="0"/>
              <a:buChar char="•"/>
            </a:pPr>
            <a:endParaRPr lang="en-GB" sz="100" dirty="0"/>
          </a:p>
          <a:p>
            <a:pPr>
              <a:buFont typeface="Arial" panose="020B0604020202020204" pitchFamily="34" charset="0"/>
              <a:buChar char="•"/>
            </a:pPr>
            <a:r>
              <a:rPr lang="en-GB" dirty="0" smtClean="0"/>
              <a:t> </a:t>
            </a:r>
            <a:r>
              <a:rPr lang="en-GB" dirty="0" err="1" smtClean="0"/>
              <a:t>Danaë</a:t>
            </a:r>
            <a:r>
              <a:rPr lang="en-GB" dirty="0" smtClean="0"/>
              <a:t> imprisoned either in a brazen underground chamber or a tower. </a:t>
            </a:r>
          </a:p>
          <a:p>
            <a:pPr>
              <a:spcBef>
                <a:spcPts val="100"/>
              </a:spcBef>
              <a:buFont typeface="Arial" panose="020B0604020202020204" pitchFamily="34" charset="0"/>
              <a:buChar char="•"/>
            </a:pPr>
            <a:endParaRPr lang="en-GB" sz="100" dirty="0"/>
          </a:p>
          <a:p>
            <a:pPr>
              <a:buFont typeface="Arial" panose="020B0604020202020204" pitchFamily="34" charset="0"/>
              <a:buChar char="•"/>
            </a:pPr>
            <a:r>
              <a:rPr lang="en-GB" dirty="0" smtClean="0"/>
              <a:t> Zeus impregnates her as a shower of </a:t>
            </a:r>
            <a:r>
              <a:rPr lang="en-GB" dirty="0"/>
              <a:t>gold. </a:t>
            </a:r>
            <a:r>
              <a:rPr lang="en-GB" dirty="0" err="1" smtClean="0"/>
              <a:t>Danaë</a:t>
            </a:r>
            <a:r>
              <a:rPr lang="en-GB" dirty="0" smtClean="0"/>
              <a:t> and child put in a chest and chucked into the sea. Caught up in nets of </a:t>
            </a:r>
            <a:r>
              <a:rPr lang="en-GB" dirty="0" err="1" smtClean="0"/>
              <a:t>Dictys</a:t>
            </a:r>
            <a:r>
              <a:rPr lang="en-GB" dirty="0" smtClean="0"/>
              <a:t> (bother of </a:t>
            </a:r>
            <a:r>
              <a:rPr lang="en-GB" dirty="0" err="1" smtClean="0"/>
              <a:t>Polydectes</a:t>
            </a:r>
            <a:r>
              <a:rPr lang="en-GB" dirty="0" smtClean="0"/>
              <a:t>) by </a:t>
            </a:r>
            <a:r>
              <a:rPr lang="en-GB" dirty="0" err="1" smtClean="0"/>
              <a:t>Seriphos</a:t>
            </a:r>
            <a:r>
              <a:rPr lang="en-GB" dirty="0" smtClean="0"/>
              <a:t>. </a:t>
            </a:r>
            <a:endParaRPr lang="en-GB" dirty="0"/>
          </a:p>
        </p:txBody>
      </p:sp>
      <p:pic>
        <p:nvPicPr>
          <p:cNvPr id="6" name="Content Placeholder 5"/>
          <p:cNvPicPr>
            <a:picLocks noGrp="1" noChangeAspect="1"/>
          </p:cNvPicPr>
          <p:nvPr>
            <p:ph sz="half" idx="2"/>
          </p:nvPr>
        </p:nvPicPr>
        <p:blipFill>
          <a:blip r:embed="rId2"/>
          <a:stretch>
            <a:fillRect/>
          </a:stretch>
        </p:blipFill>
        <p:spPr>
          <a:xfrm>
            <a:off x="368924" y="3770528"/>
            <a:ext cx="2973342" cy="2795084"/>
          </a:xfrm>
          <a:prstGeom prst="rect">
            <a:avLst/>
          </a:prstGeom>
        </p:spPr>
      </p:pic>
      <p:sp>
        <p:nvSpPr>
          <p:cNvPr id="7" name="TextBox 6"/>
          <p:cNvSpPr txBox="1"/>
          <p:nvPr/>
        </p:nvSpPr>
        <p:spPr>
          <a:xfrm>
            <a:off x="278673" y="6273225"/>
            <a:ext cx="3063593" cy="58477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600" dirty="0" err="1" smtClean="0"/>
              <a:t>Lucanian</a:t>
            </a:r>
            <a:r>
              <a:rPr lang="en-GB" sz="1600" dirty="0" smtClean="0"/>
              <a:t> </a:t>
            </a:r>
            <a:r>
              <a:rPr lang="en-GB" sz="1600" dirty="0"/>
              <a:t>red-figure </a:t>
            </a:r>
            <a:r>
              <a:rPr lang="en-GB" sz="1600" dirty="0" smtClean="0"/>
              <a:t>krater, c. fifth century BC, Louvre</a:t>
            </a:r>
            <a:endParaRPr lang="en-GB" sz="1600" dirty="0"/>
          </a:p>
        </p:txBody>
      </p:sp>
      <p:pic>
        <p:nvPicPr>
          <p:cNvPr id="8" name="Picture 7"/>
          <p:cNvPicPr>
            <a:picLocks noChangeAspect="1"/>
          </p:cNvPicPr>
          <p:nvPr/>
        </p:nvPicPr>
        <p:blipFill>
          <a:blip r:embed="rId3"/>
          <a:stretch>
            <a:fillRect/>
          </a:stretch>
        </p:blipFill>
        <p:spPr>
          <a:xfrm>
            <a:off x="4583345" y="3807727"/>
            <a:ext cx="4027255" cy="3050273"/>
          </a:xfrm>
          <a:prstGeom prst="rect">
            <a:avLst/>
          </a:prstGeom>
        </p:spPr>
      </p:pic>
      <p:sp>
        <p:nvSpPr>
          <p:cNvPr id="9" name="TextBox 8"/>
          <p:cNvSpPr txBox="1"/>
          <p:nvPr/>
        </p:nvSpPr>
        <p:spPr>
          <a:xfrm>
            <a:off x="3788229" y="6556253"/>
            <a:ext cx="5355771" cy="369332"/>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a:t>Athenian red-figure </a:t>
            </a:r>
            <a:r>
              <a:rPr lang="en-GB" dirty="0" smtClean="0"/>
              <a:t>hydria</a:t>
            </a:r>
            <a:r>
              <a:rPr lang="en-GB" sz="1600" dirty="0" smtClean="0"/>
              <a:t>, c. fifth century BC, MFA Boston</a:t>
            </a:r>
            <a:endParaRPr lang="en-GB" sz="1600" dirty="0"/>
          </a:p>
        </p:txBody>
      </p:sp>
    </p:spTree>
    <p:extLst>
      <p:ext uri="{BB962C8B-B14F-4D97-AF65-F5344CB8AC3E}">
        <p14:creationId xmlns:p14="http://schemas.microsoft.com/office/powerpoint/2010/main" val="247874201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4171" y="286604"/>
            <a:ext cx="8839200" cy="1450757"/>
          </a:xfrm>
        </p:spPr>
        <p:txBody>
          <a:bodyPr/>
          <a:lstStyle/>
          <a:p>
            <a:r>
              <a:rPr lang="en-GB" b="1" dirty="0" smtClean="0"/>
              <a:t>Perseus sent to get Medusa’s head</a:t>
            </a:r>
            <a:endParaRPr lang="en-GB" b="1" dirty="0"/>
          </a:p>
        </p:txBody>
      </p:sp>
      <p:sp>
        <p:nvSpPr>
          <p:cNvPr id="4" name="Content Placeholder 3"/>
          <p:cNvSpPr>
            <a:spLocks noGrp="1"/>
          </p:cNvSpPr>
          <p:nvPr>
            <p:ph sz="half" idx="1"/>
          </p:nvPr>
        </p:nvSpPr>
        <p:spPr>
          <a:xfrm>
            <a:off x="95793" y="1845732"/>
            <a:ext cx="8917577" cy="4476691"/>
          </a:xfrm>
        </p:spPr>
        <p:txBody>
          <a:bodyPr>
            <a:normAutofit fontScale="85000" lnSpcReduction="20000"/>
          </a:bodyPr>
          <a:lstStyle/>
          <a:p>
            <a:r>
              <a:rPr lang="en-GB" b="1" dirty="0" smtClean="0"/>
              <a:t>Key components:</a:t>
            </a:r>
          </a:p>
          <a:p>
            <a:pPr>
              <a:buFont typeface="Arial" panose="020B0604020202020204" pitchFamily="34" charset="0"/>
              <a:buChar char="•"/>
            </a:pPr>
            <a:r>
              <a:rPr lang="en-GB" dirty="0" smtClean="0"/>
              <a:t> Receives divine aid (Athena and Hermes + nymphs) – winged sandals, cap of Hades, adamantine scimitar, and a bag for Medusa’s head</a:t>
            </a:r>
          </a:p>
          <a:p>
            <a:pPr>
              <a:spcBef>
                <a:spcPts val="100"/>
              </a:spcBef>
              <a:buFont typeface="Arial" panose="020B0604020202020204" pitchFamily="34" charset="0"/>
              <a:buChar char="•"/>
            </a:pPr>
            <a:endParaRPr lang="en-GB" sz="100" dirty="0"/>
          </a:p>
          <a:p>
            <a:pPr>
              <a:buFont typeface="Arial" panose="020B0604020202020204" pitchFamily="34" charset="0"/>
              <a:buChar char="•"/>
            </a:pPr>
            <a:r>
              <a:rPr lang="en-GB" dirty="0" smtClean="0"/>
              <a:t> Sent to seek out the </a:t>
            </a:r>
            <a:r>
              <a:rPr lang="en-GB" dirty="0" err="1" smtClean="0"/>
              <a:t>Graeae</a:t>
            </a:r>
            <a:r>
              <a:rPr lang="en-GB" dirty="0" smtClean="0"/>
              <a:t>. </a:t>
            </a:r>
          </a:p>
          <a:p>
            <a:pPr>
              <a:spcBef>
                <a:spcPts val="100"/>
              </a:spcBef>
              <a:buFont typeface="Arial" panose="020B0604020202020204" pitchFamily="34" charset="0"/>
              <a:buChar char="•"/>
            </a:pPr>
            <a:endParaRPr lang="en-GB" sz="100" dirty="0"/>
          </a:p>
          <a:p>
            <a:pPr>
              <a:buFont typeface="Arial" panose="020B0604020202020204" pitchFamily="34" charset="0"/>
              <a:buChar char="•"/>
            </a:pPr>
            <a:r>
              <a:rPr lang="en-GB" dirty="0" smtClean="0"/>
              <a:t> Kills Medusa while sleeping (from her necked sprang Pegasus and </a:t>
            </a:r>
            <a:r>
              <a:rPr lang="en-GB" dirty="0" err="1" smtClean="0"/>
              <a:t>Khrysaor</a:t>
            </a:r>
            <a:r>
              <a:rPr lang="en-GB" dirty="0" smtClean="0"/>
              <a:t>). </a:t>
            </a:r>
          </a:p>
          <a:p>
            <a:pPr>
              <a:spcBef>
                <a:spcPts val="100"/>
              </a:spcBef>
              <a:buFont typeface="Arial" panose="020B0604020202020204" pitchFamily="34" charset="0"/>
              <a:buChar char="•"/>
            </a:pPr>
            <a:endParaRPr lang="en-GB" sz="100" dirty="0"/>
          </a:p>
          <a:p>
            <a:pPr>
              <a:buFont typeface="Arial" panose="020B0604020202020204" pitchFamily="34" charset="0"/>
              <a:buChar char="•"/>
            </a:pPr>
            <a:r>
              <a:rPr lang="en-GB" dirty="0" smtClean="0"/>
              <a:t> Drops of Medusa’s blood (over Libya) creature snakes. </a:t>
            </a:r>
          </a:p>
          <a:p>
            <a:pPr>
              <a:spcBef>
                <a:spcPts val="100"/>
              </a:spcBef>
              <a:buFont typeface="Arial" panose="020B0604020202020204" pitchFamily="34" charset="0"/>
              <a:buChar char="•"/>
            </a:pPr>
            <a:endParaRPr lang="en-GB" sz="100" dirty="0"/>
          </a:p>
          <a:p>
            <a:pPr>
              <a:buFont typeface="Arial" panose="020B0604020202020204" pitchFamily="34" charset="0"/>
              <a:buChar char="•"/>
            </a:pPr>
            <a:r>
              <a:rPr lang="en-GB" dirty="0" smtClean="0"/>
              <a:t> One version has Perseus use the Medusa’s head on Atlas.  </a:t>
            </a:r>
          </a:p>
          <a:p>
            <a:pPr>
              <a:spcBef>
                <a:spcPts val="100"/>
              </a:spcBef>
              <a:buFont typeface="Arial" panose="020B0604020202020204" pitchFamily="34" charset="0"/>
              <a:buChar char="•"/>
            </a:pPr>
            <a:endParaRPr lang="en-GB" sz="100" dirty="0"/>
          </a:p>
          <a:p>
            <a:pPr>
              <a:buFont typeface="Arial" panose="020B0604020202020204" pitchFamily="34" charset="0"/>
              <a:buChar char="•"/>
            </a:pPr>
            <a:r>
              <a:rPr lang="en-GB" dirty="0" smtClean="0"/>
              <a:t> In Ethiopia he rescues Andromeda from </a:t>
            </a:r>
            <a:r>
              <a:rPr lang="en-GB" dirty="0" err="1" smtClean="0"/>
              <a:t>Ketos</a:t>
            </a:r>
            <a:r>
              <a:rPr lang="en-GB" dirty="0" smtClean="0"/>
              <a:t>. After defeating the monster Perseus sacrifices to Athena, Hermes and Zeus on altars he built. </a:t>
            </a:r>
          </a:p>
          <a:p>
            <a:pPr>
              <a:spcBef>
                <a:spcPts val="100"/>
              </a:spcBef>
              <a:buFont typeface="Arial" panose="020B0604020202020204" pitchFamily="34" charset="0"/>
              <a:buChar char="•"/>
            </a:pPr>
            <a:endParaRPr lang="en-GB" sz="100" dirty="0"/>
          </a:p>
          <a:p>
            <a:pPr>
              <a:buFont typeface="Arial" panose="020B0604020202020204" pitchFamily="34" charset="0"/>
              <a:buChar char="•"/>
            </a:pPr>
            <a:r>
              <a:rPr lang="en-GB" dirty="0" smtClean="0"/>
              <a:t> Perseus turns </a:t>
            </a:r>
            <a:r>
              <a:rPr lang="en-GB" dirty="0" err="1" smtClean="0"/>
              <a:t>Polydectes</a:t>
            </a:r>
            <a:r>
              <a:rPr lang="en-GB" dirty="0" smtClean="0"/>
              <a:t> and his banqueting guests to stone. </a:t>
            </a:r>
          </a:p>
          <a:p>
            <a:pPr>
              <a:spcBef>
                <a:spcPts val="100"/>
              </a:spcBef>
              <a:buFont typeface="Arial" panose="020B0604020202020204" pitchFamily="34" charset="0"/>
              <a:buChar char="•"/>
            </a:pPr>
            <a:endParaRPr lang="en-GB" sz="100" dirty="0"/>
          </a:p>
          <a:p>
            <a:pPr>
              <a:buFont typeface="Arial" panose="020B0604020202020204" pitchFamily="34" charset="0"/>
              <a:buChar char="•"/>
            </a:pPr>
            <a:r>
              <a:rPr lang="en-GB" dirty="0" smtClean="0"/>
              <a:t> Sandals, cap </a:t>
            </a:r>
            <a:r>
              <a:rPr lang="en-GB" dirty="0" err="1" smtClean="0"/>
              <a:t>aand</a:t>
            </a:r>
            <a:r>
              <a:rPr lang="en-GB" dirty="0" smtClean="0"/>
              <a:t> bag given back to Hermes, Medusa’s head dedicated to Athena. </a:t>
            </a:r>
          </a:p>
          <a:p>
            <a:pPr>
              <a:spcBef>
                <a:spcPts val="100"/>
              </a:spcBef>
              <a:buFont typeface="Arial" panose="020B0604020202020204" pitchFamily="34" charset="0"/>
              <a:buChar char="•"/>
            </a:pPr>
            <a:endParaRPr lang="en-GB" sz="100" dirty="0"/>
          </a:p>
          <a:p>
            <a:pPr>
              <a:buFont typeface="Arial" panose="020B0604020202020204" pitchFamily="34" charset="0"/>
              <a:buChar char="•"/>
            </a:pPr>
            <a:r>
              <a:rPr lang="en-GB" dirty="0" smtClean="0"/>
              <a:t> Perseus accidentally kills his grandfather while competing in games. Perseus swaps Argos for the kingdom of Tiryns (ruled by </a:t>
            </a:r>
            <a:r>
              <a:rPr lang="en-GB" dirty="0" err="1" smtClean="0"/>
              <a:t>Megapenthes</a:t>
            </a:r>
            <a:r>
              <a:rPr lang="en-GB" dirty="0" smtClean="0"/>
              <a:t>). </a:t>
            </a:r>
            <a:endParaRPr lang="en-GB" dirty="0"/>
          </a:p>
        </p:txBody>
      </p:sp>
      <p:sp>
        <p:nvSpPr>
          <p:cNvPr id="6" name="TextBox 5"/>
          <p:cNvSpPr txBox="1"/>
          <p:nvPr/>
        </p:nvSpPr>
        <p:spPr>
          <a:xfrm>
            <a:off x="95791" y="1845732"/>
            <a:ext cx="4589419" cy="5016758"/>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600" b="1" dirty="0" smtClean="0"/>
              <a:t>Key themes and interpretations:</a:t>
            </a:r>
          </a:p>
          <a:p>
            <a:endParaRPr lang="en-GB" sz="1600" b="1" dirty="0"/>
          </a:p>
          <a:p>
            <a:pPr marL="285750" indent="-285750">
              <a:buFont typeface="Arial" panose="020B0604020202020204" pitchFamily="34" charset="0"/>
              <a:buChar char="•"/>
            </a:pPr>
            <a:r>
              <a:rPr lang="en-GB" sz="1600" dirty="0" smtClean="0"/>
              <a:t>Major themes – wicked father-figures (</a:t>
            </a:r>
            <a:r>
              <a:rPr lang="en-GB" sz="1600" dirty="0" err="1" smtClean="0"/>
              <a:t>Acrisius</a:t>
            </a:r>
            <a:r>
              <a:rPr lang="en-GB" sz="1600" dirty="0" smtClean="0"/>
              <a:t> and </a:t>
            </a:r>
            <a:r>
              <a:rPr lang="en-GB" sz="1600" dirty="0" err="1" smtClean="0"/>
              <a:t>Polydectes</a:t>
            </a:r>
            <a:r>
              <a:rPr lang="en-GB" sz="1600" dirty="0" smtClean="0"/>
              <a:t>) – positive father figure (</a:t>
            </a:r>
            <a:r>
              <a:rPr lang="en-GB" sz="1600" dirty="0" err="1" smtClean="0"/>
              <a:t>Dictys</a:t>
            </a:r>
            <a:r>
              <a:rPr lang="en-GB" sz="1600" dirty="0" smtClean="0"/>
              <a:t>) – fear of </a:t>
            </a:r>
            <a:r>
              <a:rPr lang="en-GB" sz="1600" dirty="0" err="1" smtClean="0"/>
              <a:t>otherthrow</a:t>
            </a:r>
            <a:r>
              <a:rPr lang="en-GB" sz="1600" dirty="0" smtClean="0"/>
              <a:t> – possessiveness.</a:t>
            </a:r>
          </a:p>
          <a:p>
            <a:pPr marL="285750" indent="-285750">
              <a:buFont typeface="Arial" panose="020B0604020202020204" pitchFamily="34" charset="0"/>
              <a:buChar char="•"/>
            </a:pPr>
            <a:r>
              <a:rPr lang="en-GB" sz="1600" dirty="0" smtClean="0"/>
              <a:t>Impregnability and the virgin (womb like camber)?</a:t>
            </a:r>
          </a:p>
          <a:p>
            <a:pPr marL="285750" indent="-285750">
              <a:buFont typeface="Arial" panose="020B0604020202020204" pitchFamily="34" charset="0"/>
              <a:buChar char="•"/>
            </a:pPr>
            <a:r>
              <a:rPr lang="en-GB" sz="1600" dirty="0" smtClean="0"/>
              <a:t>Chest as womb and tomb </a:t>
            </a:r>
            <a:r>
              <a:rPr lang="en-GB" sz="1600" dirty="0"/>
              <a:t>- “re-birth</a:t>
            </a:r>
            <a:r>
              <a:rPr lang="en-GB" sz="1600" dirty="0" smtClean="0"/>
              <a:t>” </a:t>
            </a:r>
            <a:r>
              <a:rPr lang="en-GB" sz="1600" dirty="0"/>
              <a:t>from ocean.</a:t>
            </a:r>
          </a:p>
          <a:p>
            <a:pPr marL="285750" indent="-285750">
              <a:buFont typeface="Arial" panose="020B0604020202020204" pitchFamily="34" charset="0"/>
              <a:buChar char="•"/>
            </a:pPr>
            <a:r>
              <a:rPr lang="en-GB" sz="1600" dirty="0" smtClean="0"/>
              <a:t>Divine aid – intelligence but also astute use of assistance/gifts (cap – self-effacing; bag – a feminine symbol; sandals – power of thought?).</a:t>
            </a:r>
          </a:p>
          <a:p>
            <a:pPr marL="285750" indent="-285750">
              <a:buFont typeface="Arial" panose="020B0604020202020204" pitchFamily="34" charset="0"/>
              <a:buChar char="•"/>
            </a:pPr>
            <a:r>
              <a:rPr lang="en-GB" sz="1600" dirty="0" smtClean="0"/>
              <a:t>Drawing upon positive anima (Athena) to overcome negative anima (Medusa). </a:t>
            </a:r>
          </a:p>
          <a:p>
            <a:pPr marL="285750" indent="-285750">
              <a:buFont typeface="Arial" panose="020B0604020202020204" pitchFamily="34" charset="0"/>
              <a:buChar char="•"/>
            </a:pPr>
            <a:r>
              <a:rPr lang="en-GB" sz="1600" dirty="0" smtClean="0"/>
              <a:t>The hags (</a:t>
            </a:r>
            <a:r>
              <a:rPr lang="en-GB" sz="1600" dirty="0" err="1" smtClean="0"/>
              <a:t>Graeae</a:t>
            </a:r>
            <a:r>
              <a:rPr lang="en-GB" sz="1600" dirty="0" smtClean="0"/>
              <a:t>) and maidens (Nymphs). </a:t>
            </a:r>
          </a:p>
          <a:p>
            <a:pPr marL="285750" indent="-285750">
              <a:buFont typeface="Arial" panose="020B0604020202020204" pitchFamily="34" charset="0"/>
              <a:buChar char="•"/>
            </a:pPr>
            <a:r>
              <a:rPr lang="en-GB" sz="1600" dirty="0" smtClean="0"/>
              <a:t>Success by avoiding confrontation. </a:t>
            </a:r>
          </a:p>
          <a:p>
            <a:pPr marL="285750" indent="-285750">
              <a:buFont typeface="Arial" panose="020B0604020202020204" pitchFamily="34" charset="0"/>
              <a:buChar char="•"/>
            </a:pPr>
            <a:r>
              <a:rPr lang="en-GB" sz="1600" dirty="0" smtClean="0"/>
              <a:t>Atlas – wrestling with the oversized ego. </a:t>
            </a:r>
          </a:p>
          <a:p>
            <a:pPr marL="285750" indent="-285750">
              <a:buFont typeface="Arial" panose="020B0604020202020204" pitchFamily="34" charset="0"/>
              <a:buChar char="•"/>
            </a:pPr>
            <a:r>
              <a:rPr lang="en-GB" sz="1600" dirty="0" smtClean="0"/>
              <a:t>Saving the maiden from the monster.</a:t>
            </a:r>
            <a:endParaRPr lang="en-GB" sz="1600" dirty="0"/>
          </a:p>
          <a:p>
            <a:pPr marL="285750" indent="-285750">
              <a:buFont typeface="Arial" panose="020B0604020202020204" pitchFamily="34" charset="0"/>
              <a:buChar char="•"/>
            </a:pPr>
            <a:r>
              <a:rPr lang="en-GB" sz="1600" dirty="0" smtClean="0"/>
              <a:t>Rescuing the positive father figure from the negative – achieves individuation. </a:t>
            </a:r>
          </a:p>
          <a:p>
            <a:pPr marL="285750" indent="-285750">
              <a:buFont typeface="Arial" panose="020B0604020202020204" pitchFamily="34" charset="0"/>
              <a:buChar char="•"/>
            </a:pPr>
            <a:r>
              <a:rPr lang="en-GB" sz="1600" dirty="0" smtClean="0"/>
              <a:t>Spring replacing winter – Perseus – </a:t>
            </a:r>
            <a:r>
              <a:rPr lang="en-GB" sz="1600" dirty="0" err="1" smtClean="0"/>
              <a:t>Acrisius</a:t>
            </a:r>
            <a:r>
              <a:rPr lang="en-GB" sz="1600" dirty="0" smtClean="0"/>
              <a:t> </a:t>
            </a:r>
            <a:endParaRPr lang="en-GB" sz="1600" dirty="0"/>
          </a:p>
        </p:txBody>
      </p:sp>
      <p:pic>
        <p:nvPicPr>
          <p:cNvPr id="7" name="Picture 6"/>
          <p:cNvPicPr>
            <a:picLocks noChangeAspect="1"/>
          </p:cNvPicPr>
          <p:nvPr/>
        </p:nvPicPr>
        <p:blipFill>
          <a:blip r:embed="rId2"/>
          <a:stretch>
            <a:fillRect/>
          </a:stretch>
        </p:blipFill>
        <p:spPr>
          <a:xfrm>
            <a:off x="4776322" y="104311"/>
            <a:ext cx="4237048" cy="2614259"/>
          </a:xfrm>
          <a:prstGeom prst="rect">
            <a:avLst/>
          </a:prstGeom>
        </p:spPr>
      </p:pic>
      <p:sp>
        <p:nvSpPr>
          <p:cNvPr id="8" name="TextBox 7"/>
          <p:cNvSpPr txBox="1"/>
          <p:nvPr/>
        </p:nvSpPr>
        <p:spPr>
          <a:xfrm>
            <a:off x="4685211" y="2480368"/>
            <a:ext cx="4419272" cy="338554"/>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600" dirty="0" smtClean="0"/>
              <a:t>Attica red-figure, hydra, c. 460 BC, British Museu</a:t>
            </a:r>
            <a:r>
              <a:rPr lang="en-GB" sz="1600" dirty="0"/>
              <a:t>m</a:t>
            </a:r>
            <a:endParaRPr lang="en-GB" sz="1600" dirty="0"/>
          </a:p>
        </p:txBody>
      </p:sp>
      <p:pic>
        <p:nvPicPr>
          <p:cNvPr id="9" name="Picture 8"/>
          <p:cNvPicPr>
            <a:picLocks noChangeAspect="1"/>
          </p:cNvPicPr>
          <p:nvPr/>
        </p:nvPicPr>
        <p:blipFill>
          <a:blip r:embed="rId3"/>
          <a:stretch>
            <a:fillRect/>
          </a:stretch>
        </p:blipFill>
        <p:spPr>
          <a:xfrm>
            <a:off x="5507073" y="2900863"/>
            <a:ext cx="2946092" cy="3568944"/>
          </a:xfrm>
          <a:prstGeom prst="rect">
            <a:avLst/>
          </a:prstGeom>
        </p:spPr>
      </p:pic>
      <p:sp>
        <p:nvSpPr>
          <p:cNvPr id="10" name="TextBox 9"/>
          <p:cNvSpPr txBox="1"/>
          <p:nvPr/>
        </p:nvSpPr>
        <p:spPr>
          <a:xfrm>
            <a:off x="4467496" y="6423179"/>
            <a:ext cx="4676503" cy="338554"/>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600" dirty="0" smtClean="0"/>
              <a:t>Apulian red-figure amphora, c. 325 BC, Getty Museum</a:t>
            </a:r>
            <a:endParaRPr lang="en-GB" sz="1600" dirty="0"/>
          </a:p>
        </p:txBody>
      </p:sp>
    </p:spTree>
    <p:extLst>
      <p:ext uri="{BB962C8B-B14F-4D97-AF65-F5344CB8AC3E}">
        <p14:creationId xmlns:p14="http://schemas.microsoft.com/office/powerpoint/2010/main" val="521234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randombar(horizontal)">
                                      <p:cBhvr>
                                        <p:cTn id="7" dur="500"/>
                                        <p:tgtEl>
                                          <p:spTgt spid="8"/>
                                        </p:tgtEl>
                                      </p:cBhvr>
                                    </p:animEffect>
                                  </p:childTnLst>
                                </p:cTn>
                              </p:par>
                              <p:par>
                                <p:cTn id="8" presetID="14" presetClass="entr" presetSubtype="10" fill="hold"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randombar(horizontal)">
                                      <p:cBhvr>
                                        <p:cTn id="10" dur="500"/>
                                        <p:tgtEl>
                                          <p:spTgt spid="7"/>
                                        </p:tgtEl>
                                      </p:cBhvr>
                                    </p:animEffect>
                                  </p:childTnLst>
                                </p:cTn>
                              </p:par>
                              <p:par>
                                <p:cTn id="11" presetID="14" presetClass="entr" presetSubtype="10" fill="hold" nodeType="withEffect">
                                  <p:stCondLst>
                                    <p:cond delay="0"/>
                                  </p:stCondLst>
                                  <p:childTnLst>
                                    <p:set>
                                      <p:cBhvr>
                                        <p:cTn id="12" dur="1" fill="hold">
                                          <p:stCondLst>
                                            <p:cond delay="0"/>
                                          </p:stCondLst>
                                        </p:cTn>
                                        <p:tgtEl>
                                          <p:spTgt spid="9"/>
                                        </p:tgtEl>
                                        <p:attrNameLst>
                                          <p:attrName>style.visibility</p:attrName>
                                        </p:attrNameLst>
                                      </p:cBhvr>
                                      <p:to>
                                        <p:strVal val="visible"/>
                                      </p:to>
                                    </p:set>
                                    <p:animEffect transition="in" filter="randombar(horizontal)">
                                      <p:cBhvr>
                                        <p:cTn id="13" dur="500"/>
                                        <p:tgtEl>
                                          <p:spTgt spid="9"/>
                                        </p:tgtEl>
                                      </p:cBhvr>
                                    </p:animEffect>
                                  </p:childTnLst>
                                </p:cTn>
                              </p:par>
                              <p:par>
                                <p:cTn id="14" presetID="14" presetClass="entr" presetSubtype="10" fill="hold" grpId="0" nodeType="withEffect">
                                  <p:stCondLst>
                                    <p:cond delay="0"/>
                                  </p:stCondLst>
                                  <p:childTnLst>
                                    <p:set>
                                      <p:cBhvr>
                                        <p:cTn id="15" dur="1" fill="hold">
                                          <p:stCondLst>
                                            <p:cond delay="0"/>
                                          </p:stCondLst>
                                        </p:cTn>
                                        <p:tgtEl>
                                          <p:spTgt spid="10"/>
                                        </p:tgtEl>
                                        <p:attrNameLst>
                                          <p:attrName>style.visibility</p:attrName>
                                        </p:attrNameLst>
                                      </p:cBhvr>
                                      <p:to>
                                        <p:strVal val="visible"/>
                                      </p:to>
                                    </p:set>
                                    <p:animEffect transition="in" filter="randombar(horizontal)">
                                      <p:cBhvr>
                                        <p:cTn id="16" dur="500"/>
                                        <p:tgtEl>
                                          <p:spTgt spid="10"/>
                                        </p:tgtEl>
                                      </p:cBhvr>
                                    </p:animEffect>
                                  </p:childTnLst>
                                </p:cTn>
                              </p:par>
                              <p:par>
                                <p:cTn id="17" presetID="14" presetClass="entr" presetSubtype="10" fill="hold" grpId="0" nodeType="with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randombar(horizontal)">
                                      <p:cBhvr>
                                        <p:cTn id="19"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8" grpId="0" animBg="1"/>
      <p:bldP spid="10"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40080" y="573578"/>
            <a:ext cx="7697585" cy="5203767"/>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itle 1"/>
          <p:cNvSpPr txBox="1">
            <a:spLocks/>
          </p:cNvSpPr>
          <p:nvPr/>
        </p:nvSpPr>
        <p:spPr>
          <a:xfrm>
            <a:off x="1007917" y="2888488"/>
            <a:ext cx="7148947" cy="1450757"/>
          </a:xfrm>
          <a:prstGeom prst="rect">
            <a:avLst/>
          </a:prstGeom>
        </p:spPr>
        <p:txBody>
          <a:bodyPr/>
          <a:lst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a:lstStyle>
          <a:p>
            <a:r>
              <a:rPr lang="en-GB" sz="4700" b="1" dirty="0" smtClean="0"/>
              <a:t>A hubristic hero: Bellerophon </a:t>
            </a:r>
            <a:endParaRPr lang="en-GB" sz="4700" b="1" dirty="0"/>
          </a:p>
        </p:txBody>
      </p:sp>
    </p:spTree>
    <p:extLst>
      <p:ext uri="{BB962C8B-B14F-4D97-AF65-F5344CB8AC3E}">
        <p14:creationId xmlns:p14="http://schemas.microsoft.com/office/powerpoint/2010/main" val="272936014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b="1" dirty="0" err="1" smtClean="0"/>
              <a:t>Herometer</a:t>
            </a:r>
            <a:r>
              <a:rPr lang="en-GB" b="1" dirty="0" smtClean="0"/>
              <a:t> 1 , 2 and 3</a:t>
            </a:r>
            <a:endParaRPr lang="en-GB" b="1" dirty="0"/>
          </a:p>
        </p:txBody>
      </p:sp>
      <p:sp>
        <p:nvSpPr>
          <p:cNvPr id="5" name="Content Placeholder 4"/>
          <p:cNvSpPr>
            <a:spLocks noGrp="1"/>
          </p:cNvSpPr>
          <p:nvPr>
            <p:ph sz="half" idx="1"/>
          </p:nvPr>
        </p:nvSpPr>
        <p:spPr>
          <a:xfrm>
            <a:off x="135082" y="1743906"/>
            <a:ext cx="4966854" cy="4773276"/>
          </a:xfrm>
        </p:spPr>
        <p:txBody>
          <a:bodyPr>
            <a:normAutofit fontScale="92500" lnSpcReduction="10000"/>
          </a:bodyPr>
          <a:lstStyle/>
          <a:p>
            <a:pPr>
              <a:buFont typeface="Arial" panose="020B0604020202020204" pitchFamily="34" charset="0"/>
              <a:buChar char="•"/>
            </a:pPr>
            <a:r>
              <a:rPr lang="en-GB" dirty="0" smtClean="0"/>
              <a:t> </a:t>
            </a:r>
            <a:r>
              <a:rPr lang="en-GB" dirty="0" smtClean="0"/>
              <a:t>(</a:t>
            </a:r>
            <a:r>
              <a:rPr lang="en-GB" dirty="0" err="1" smtClean="0"/>
              <a:t>Hipponous</a:t>
            </a:r>
            <a:r>
              <a:rPr lang="en-GB" dirty="0" smtClean="0"/>
              <a:t>) </a:t>
            </a:r>
            <a:r>
              <a:rPr lang="en-GB" dirty="0" err="1" smtClean="0"/>
              <a:t>Bellerophon</a:t>
            </a:r>
            <a:r>
              <a:rPr lang="en-GB" dirty="0" smtClean="0"/>
              <a:t> a </a:t>
            </a:r>
            <a:r>
              <a:rPr lang="en-GB" dirty="0" smtClean="0"/>
              <a:t>Corinthian hero.</a:t>
            </a:r>
          </a:p>
          <a:p>
            <a:pPr lvl="1">
              <a:buFont typeface="Arial" panose="020B0604020202020204" pitchFamily="34" charset="0"/>
              <a:buChar char="•"/>
            </a:pPr>
            <a:r>
              <a:rPr lang="en-GB" dirty="0" smtClean="0"/>
              <a:t>‘There is a city, </a:t>
            </a:r>
            <a:r>
              <a:rPr lang="en-GB" dirty="0" err="1" smtClean="0"/>
              <a:t>Ephyra</a:t>
            </a:r>
            <a:r>
              <a:rPr lang="en-GB" dirty="0" smtClean="0"/>
              <a:t>, and there lived Sisyphus… son of Aeolus. He was father to </a:t>
            </a:r>
            <a:r>
              <a:rPr lang="en-GB" dirty="0" err="1" smtClean="0"/>
              <a:t>Glaucus</a:t>
            </a:r>
            <a:r>
              <a:rPr lang="en-GB" dirty="0" smtClean="0"/>
              <a:t>, and </a:t>
            </a:r>
            <a:r>
              <a:rPr lang="en-GB" dirty="0" err="1" smtClean="0"/>
              <a:t>Glaucus</a:t>
            </a:r>
            <a:r>
              <a:rPr lang="en-GB" dirty="0" smtClean="0"/>
              <a:t> was father to virtuous Bellerophon, to whom the gods gave beauty and lovely manliness.’ – </a:t>
            </a:r>
            <a:r>
              <a:rPr lang="en-GB" b="1" i="1" dirty="0" smtClean="0"/>
              <a:t>Iliad</a:t>
            </a:r>
            <a:r>
              <a:rPr lang="en-GB" b="1" dirty="0" smtClean="0"/>
              <a:t> 6.152 ff</a:t>
            </a:r>
            <a:r>
              <a:rPr lang="en-GB" dirty="0" smtClean="0"/>
              <a:t>.</a:t>
            </a:r>
          </a:p>
          <a:p>
            <a:pPr lvl="1">
              <a:buFont typeface="Arial" panose="020B0604020202020204" pitchFamily="34" charset="0"/>
              <a:buChar char="•"/>
            </a:pPr>
            <a:r>
              <a:rPr lang="en-GB" dirty="0" smtClean="0"/>
              <a:t>Some traditions have him as a son of Poseidon. </a:t>
            </a:r>
          </a:p>
          <a:p>
            <a:pPr lvl="1">
              <a:buFont typeface="Arial" panose="020B0604020202020204" pitchFamily="34" charset="0"/>
              <a:buChar char="•"/>
            </a:pPr>
            <a:endParaRPr lang="en-GB" sz="100" dirty="0"/>
          </a:p>
          <a:p>
            <a:pPr>
              <a:buFont typeface="Arial" panose="020B0604020202020204" pitchFamily="34" charset="0"/>
              <a:buChar char="•"/>
            </a:pPr>
            <a:r>
              <a:rPr lang="en-GB" dirty="0" smtClean="0"/>
              <a:t> Had to leave Corinth due to blood guilt (accidental fratricide), receives purification from </a:t>
            </a:r>
            <a:r>
              <a:rPr lang="en-GB" dirty="0" err="1" smtClean="0"/>
              <a:t>Proetus</a:t>
            </a:r>
            <a:r>
              <a:rPr lang="en-GB" dirty="0" smtClean="0"/>
              <a:t>, king of Tiryns. Wife of the King attempts to seduce Bellerophon, but her rejects her. Bellerophon is sent to </a:t>
            </a:r>
            <a:r>
              <a:rPr lang="en-GB" dirty="0" err="1" smtClean="0"/>
              <a:t>Iobates</a:t>
            </a:r>
            <a:r>
              <a:rPr lang="en-GB" dirty="0" smtClean="0"/>
              <a:t>, king of Lycia (sealed letter containing accusation and request to destroy Bellerophon). </a:t>
            </a:r>
          </a:p>
          <a:p>
            <a:pPr>
              <a:buFont typeface="Arial" panose="020B0604020202020204" pitchFamily="34" charset="0"/>
              <a:buChar char="•"/>
            </a:pPr>
            <a:endParaRPr lang="en-GB" sz="100" dirty="0"/>
          </a:p>
          <a:p>
            <a:pPr>
              <a:buFont typeface="Arial" panose="020B0604020202020204" pitchFamily="34" charset="0"/>
              <a:buChar char="•"/>
            </a:pPr>
            <a:r>
              <a:rPr lang="en-GB" dirty="0" smtClean="0"/>
              <a:t> </a:t>
            </a:r>
            <a:r>
              <a:rPr lang="en-GB" dirty="0" err="1" smtClean="0"/>
              <a:t>Iobates</a:t>
            </a:r>
            <a:r>
              <a:rPr lang="en-GB" dirty="0" smtClean="0"/>
              <a:t> sets Bellerophon a series of tasks designed to end in his death.</a:t>
            </a:r>
          </a:p>
          <a:p>
            <a:pPr lvl="1">
              <a:buFont typeface="Arial" panose="020B0604020202020204" pitchFamily="34" charset="0"/>
              <a:buChar char="•"/>
            </a:pPr>
            <a:endParaRPr lang="en-GB" dirty="0"/>
          </a:p>
          <a:p>
            <a:pPr>
              <a:buFont typeface="Arial" panose="020B0604020202020204" pitchFamily="34" charset="0"/>
              <a:buChar char="•"/>
            </a:pPr>
            <a:endParaRPr lang="en-GB" dirty="0"/>
          </a:p>
        </p:txBody>
      </p:sp>
      <p:pic>
        <p:nvPicPr>
          <p:cNvPr id="7" name="Content Placeholder 6"/>
          <p:cNvPicPr>
            <a:picLocks noGrp="1" noChangeAspect="1"/>
          </p:cNvPicPr>
          <p:nvPr>
            <p:ph sz="half" idx="2"/>
          </p:nvPr>
        </p:nvPicPr>
        <p:blipFill>
          <a:blip r:embed="rId2"/>
          <a:stretch>
            <a:fillRect/>
          </a:stretch>
        </p:blipFill>
        <p:spPr>
          <a:xfrm>
            <a:off x="5205990" y="1921887"/>
            <a:ext cx="3689350" cy="2666131"/>
          </a:xfrm>
          <a:prstGeom prst="rect">
            <a:avLst/>
          </a:prstGeom>
        </p:spPr>
      </p:pic>
      <p:sp>
        <p:nvSpPr>
          <p:cNvPr id="8" name="TextBox 7"/>
          <p:cNvSpPr txBox="1"/>
          <p:nvPr/>
        </p:nvSpPr>
        <p:spPr>
          <a:xfrm>
            <a:off x="5205990" y="4679026"/>
            <a:ext cx="3689350" cy="1569660"/>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600" dirty="0" smtClean="0"/>
              <a:t>A Etruscan </a:t>
            </a:r>
            <a:r>
              <a:rPr lang="en-GB" sz="1600" dirty="0"/>
              <a:t>bronze statue </a:t>
            </a:r>
            <a:r>
              <a:rPr lang="en-GB" sz="1600" dirty="0" smtClean="0"/>
              <a:t>representing the Chimera; originally </a:t>
            </a:r>
            <a:r>
              <a:rPr lang="en-GB" sz="1600" dirty="0"/>
              <a:t>part of a group with Bellerophon and </a:t>
            </a:r>
            <a:r>
              <a:rPr lang="en-GB" sz="1600" dirty="0" smtClean="0"/>
              <a:t>Pegasus, c. 400 BC. Inscription on the right leg dedicating it </a:t>
            </a:r>
            <a:r>
              <a:rPr lang="en-GB" sz="1600" dirty="0"/>
              <a:t>to </a:t>
            </a:r>
            <a:r>
              <a:rPr lang="en-GB" sz="1600" dirty="0" err="1" smtClean="0"/>
              <a:t>Tinia</a:t>
            </a:r>
            <a:r>
              <a:rPr lang="en-GB" sz="1600" dirty="0" smtClean="0"/>
              <a:t> (a sky god equivalent to the Roman Jupiter).</a:t>
            </a:r>
            <a:endParaRPr lang="en-GB" sz="1600" dirty="0"/>
          </a:p>
        </p:txBody>
      </p:sp>
    </p:spTree>
    <p:extLst>
      <p:ext uri="{BB962C8B-B14F-4D97-AF65-F5344CB8AC3E}">
        <p14:creationId xmlns:p14="http://schemas.microsoft.com/office/powerpoint/2010/main" val="207627304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smtClean="0"/>
              <a:t>Herometer</a:t>
            </a:r>
            <a:r>
              <a:rPr lang="en-GB" b="1" dirty="0" smtClean="0"/>
              <a:t> 4, 5, 6 and 7</a:t>
            </a:r>
            <a:endParaRPr lang="en-GB" dirty="0"/>
          </a:p>
        </p:txBody>
      </p:sp>
      <p:sp>
        <p:nvSpPr>
          <p:cNvPr id="4" name="Content Placeholder 3"/>
          <p:cNvSpPr>
            <a:spLocks noGrp="1"/>
          </p:cNvSpPr>
          <p:nvPr>
            <p:ph sz="half" idx="1"/>
          </p:nvPr>
        </p:nvSpPr>
        <p:spPr>
          <a:xfrm>
            <a:off x="103909" y="1821108"/>
            <a:ext cx="4852555" cy="4804448"/>
          </a:xfrm>
        </p:spPr>
        <p:txBody>
          <a:bodyPr>
            <a:normAutofit fontScale="92500"/>
          </a:bodyPr>
          <a:lstStyle/>
          <a:p>
            <a:pPr>
              <a:buFont typeface="Arial" panose="020B0604020202020204" pitchFamily="34" charset="0"/>
              <a:buChar char="•"/>
            </a:pPr>
            <a:r>
              <a:rPr lang="en-GB" dirty="0" smtClean="0"/>
              <a:t> Various challenges – most famous is the Chimera, but also the </a:t>
            </a:r>
            <a:r>
              <a:rPr lang="en-GB" dirty="0" err="1" smtClean="0"/>
              <a:t>Solymi</a:t>
            </a:r>
            <a:r>
              <a:rPr lang="en-GB" dirty="0"/>
              <a:t> </a:t>
            </a:r>
            <a:r>
              <a:rPr lang="en-GB" dirty="0" smtClean="0"/>
              <a:t>(tribe </a:t>
            </a:r>
            <a:r>
              <a:rPr lang="en-GB" dirty="0"/>
              <a:t>in eastern </a:t>
            </a:r>
            <a:r>
              <a:rPr lang="en-GB" dirty="0" smtClean="0"/>
              <a:t>Lycia), Amazons, and an ambush by the most valiant men of Lycia.</a:t>
            </a:r>
          </a:p>
          <a:p>
            <a:pPr lvl="1">
              <a:buFont typeface="Arial" panose="020B0604020202020204" pitchFamily="34" charset="0"/>
              <a:buChar char="•"/>
            </a:pPr>
            <a:r>
              <a:rPr lang="en-GB" dirty="0" smtClean="0"/>
              <a:t>‘First he bid him kill the fearsome Chimera… a lion in its forepart with a serpent’s tail and in the middle a goat, and it breathed fire.’ – </a:t>
            </a:r>
            <a:r>
              <a:rPr lang="en-GB" b="1" i="1" dirty="0" smtClean="0"/>
              <a:t>Iliad</a:t>
            </a:r>
            <a:r>
              <a:rPr lang="en-GB" b="1" dirty="0" smtClean="0"/>
              <a:t> 6.179 ff</a:t>
            </a:r>
            <a:r>
              <a:rPr lang="en-GB" dirty="0" smtClean="0"/>
              <a:t>.</a:t>
            </a:r>
          </a:p>
          <a:p>
            <a:pPr lvl="1">
              <a:spcBef>
                <a:spcPts val="100"/>
              </a:spcBef>
              <a:buFont typeface="Arial" panose="020B0604020202020204" pitchFamily="34" charset="0"/>
              <a:buChar char="•"/>
            </a:pPr>
            <a:endParaRPr lang="en-GB" sz="100" dirty="0"/>
          </a:p>
          <a:p>
            <a:pPr>
              <a:buFont typeface="Arial" panose="020B0604020202020204" pitchFamily="34" charset="0"/>
              <a:buChar char="•"/>
            </a:pPr>
            <a:r>
              <a:rPr lang="en-GB" dirty="0" smtClean="0"/>
              <a:t> Pegasus not mentioned in the </a:t>
            </a:r>
            <a:r>
              <a:rPr lang="en-GB" i="1" dirty="0" smtClean="0"/>
              <a:t>Iliad</a:t>
            </a:r>
            <a:r>
              <a:rPr lang="en-GB" dirty="0" smtClean="0"/>
              <a:t>, but Euripides and Pindar include him in the myth.</a:t>
            </a:r>
          </a:p>
          <a:p>
            <a:pPr lvl="1">
              <a:buFont typeface="Arial" panose="020B0604020202020204" pitchFamily="34" charset="0"/>
              <a:buChar char="•"/>
            </a:pPr>
            <a:r>
              <a:rPr lang="en-GB" dirty="0" smtClean="0"/>
              <a:t>Poseidon gives him Pegasus and Athena the magic bridle with golden trappings needed to tame him.</a:t>
            </a:r>
          </a:p>
          <a:p>
            <a:pPr>
              <a:spcBef>
                <a:spcPts val="100"/>
              </a:spcBef>
              <a:buFont typeface="Arial" panose="020B0604020202020204" pitchFamily="34" charset="0"/>
              <a:buChar char="•"/>
            </a:pPr>
            <a:endParaRPr lang="en-GB" sz="100" dirty="0"/>
          </a:p>
          <a:p>
            <a:pPr>
              <a:buFont typeface="Arial" panose="020B0604020202020204" pitchFamily="34" charset="0"/>
              <a:buChar char="•"/>
            </a:pPr>
            <a:r>
              <a:rPr lang="en-GB" dirty="0" smtClean="0"/>
              <a:t> </a:t>
            </a:r>
            <a:r>
              <a:rPr lang="en-GB" dirty="0" err="1" smtClean="0"/>
              <a:t>Iobates</a:t>
            </a:r>
            <a:r>
              <a:rPr lang="en-GB" dirty="0" smtClean="0"/>
              <a:t> decides to marry Bellerophon to his daughter and give him half of his kingdom. </a:t>
            </a:r>
          </a:p>
          <a:p>
            <a:pPr>
              <a:spcBef>
                <a:spcPts val="100"/>
              </a:spcBef>
              <a:buFont typeface="Arial" panose="020B0604020202020204" pitchFamily="34" charset="0"/>
              <a:buChar char="•"/>
            </a:pPr>
            <a:endParaRPr lang="en-GB" sz="100" dirty="0"/>
          </a:p>
          <a:p>
            <a:pPr>
              <a:buFont typeface="Arial" panose="020B0604020202020204" pitchFamily="34" charset="0"/>
              <a:buChar char="•"/>
            </a:pPr>
            <a:r>
              <a:rPr lang="en-GB" dirty="0" smtClean="0"/>
              <a:t> Becomes father of </a:t>
            </a:r>
            <a:r>
              <a:rPr lang="en-GB" dirty="0" err="1" smtClean="0"/>
              <a:t>Hippolochus</a:t>
            </a:r>
            <a:r>
              <a:rPr lang="en-GB" dirty="0" smtClean="0"/>
              <a:t>, </a:t>
            </a:r>
            <a:r>
              <a:rPr lang="en-GB" dirty="0" err="1" smtClean="0"/>
              <a:t>Isandrus</a:t>
            </a:r>
            <a:r>
              <a:rPr lang="en-GB" dirty="0" smtClean="0"/>
              <a:t> and </a:t>
            </a:r>
            <a:r>
              <a:rPr lang="en-GB" dirty="0" err="1" smtClean="0"/>
              <a:t>Laodamia</a:t>
            </a:r>
            <a:r>
              <a:rPr lang="en-GB" dirty="0" smtClean="0"/>
              <a:t>. </a:t>
            </a:r>
            <a:endParaRPr lang="en-GB" dirty="0"/>
          </a:p>
        </p:txBody>
      </p:sp>
      <p:pic>
        <p:nvPicPr>
          <p:cNvPr id="6" name="Content Placeholder 5"/>
          <p:cNvPicPr>
            <a:picLocks noGrp="1" noChangeAspect="1"/>
          </p:cNvPicPr>
          <p:nvPr>
            <p:ph sz="half" idx="2"/>
          </p:nvPr>
        </p:nvPicPr>
        <p:blipFill>
          <a:blip r:embed="rId2"/>
          <a:stretch>
            <a:fillRect/>
          </a:stretch>
        </p:blipFill>
        <p:spPr>
          <a:xfrm>
            <a:off x="347705" y="1655175"/>
            <a:ext cx="3884661" cy="3923899"/>
          </a:xfrm>
          <a:prstGeom prst="rect">
            <a:avLst/>
          </a:prstGeom>
        </p:spPr>
      </p:pic>
      <p:sp>
        <p:nvSpPr>
          <p:cNvPr id="9" name="TextBox 8"/>
          <p:cNvSpPr txBox="1"/>
          <p:nvPr/>
        </p:nvSpPr>
        <p:spPr>
          <a:xfrm>
            <a:off x="103909" y="5636012"/>
            <a:ext cx="4595580" cy="58477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600" dirty="0"/>
              <a:t>Athenian black-figure dish, Heidelberg </a:t>
            </a:r>
            <a:r>
              <a:rPr lang="en-GB" sz="1600" dirty="0" smtClean="0"/>
              <a:t>painter, c. sixth century BC, Louvre.  </a:t>
            </a:r>
            <a:endParaRPr lang="en-GB" sz="1600" dirty="0"/>
          </a:p>
        </p:txBody>
      </p:sp>
      <p:pic>
        <p:nvPicPr>
          <p:cNvPr id="10" name="Picture 9"/>
          <p:cNvPicPr>
            <a:picLocks noChangeAspect="1"/>
          </p:cNvPicPr>
          <p:nvPr/>
        </p:nvPicPr>
        <p:blipFill rotWithShape="1">
          <a:blip r:embed="rId3"/>
          <a:srcRect l="65341" t="25636" r="21363" b="43636"/>
          <a:stretch/>
        </p:blipFill>
        <p:spPr>
          <a:xfrm>
            <a:off x="5277586" y="1551092"/>
            <a:ext cx="3626829" cy="5238751"/>
          </a:xfrm>
          <a:prstGeom prst="rect">
            <a:avLst/>
          </a:prstGeom>
        </p:spPr>
      </p:pic>
      <p:sp>
        <p:nvSpPr>
          <p:cNvPr id="12" name="TextBox 11"/>
          <p:cNvSpPr txBox="1"/>
          <p:nvPr/>
        </p:nvSpPr>
        <p:spPr>
          <a:xfrm>
            <a:off x="4956464" y="5662231"/>
            <a:ext cx="3595977" cy="58477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600" dirty="0"/>
              <a:t>Athenian black-figure clay vase, </a:t>
            </a:r>
            <a:r>
              <a:rPr lang="en-GB" sz="1600" dirty="0" smtClean="0"/>
              <a:t>c. </a:t>
            </a:r>
            <a:r>
              <a:rPr lang="en-GB" sz="1600" dirty="0"/>
              <a:t>550 </a:t>
            </a:r>
            <a:r>
              <a:rPr lang="en-GB" sz="1600" dirty="0" smtClean="0"/>
              <a:t>BC, Getty Museum. </a:t>
            </a:r>
            <a:endParaRPr lang="en-GB" sz="1600" dirty="0"/>
          </a:p>
        </p:txBody>
      </p:sp>
      <p:pic>
        <p:nvPicPr>
          <p:cNvPr id="13" name="Picture 12"/>
          <p:cNvPicPr>
            <a:picLocks noChangeAspect="1"/>
          </p:cNvPicPr>
          <p:nvPr/>
        </p:nvPicPr>
        <p:blipFill>
          <a:blip r:embed="rId4"/>
          <a:stretch>
            <a:fillRect/>
          </a:stretch>
        </p:blipFill>
        <p:spPr>
          <a:xfrm>
            <a:off x="4325628" y="1826478"/>
            <a:ext cx="4595580" cy="3733909"/>
          </a:xfrm>
          <a:prstGeom prst="rect">
            <a:avLst/>
          </a:prstGeom>
        </p:spPr>
      </p:pic>
      <p:sp>
        <p:nvSpPr>
          <p:cNvPr id="15" name="TextBox 14"/>
          <p:cNvSpPr txBox="1"/>
          <p:nvPr/>
        </p:nvSpPr>
        <p:spPr>
          <a:xfrm>
            <a:off x="322716" y="527035"/>
            <a:ext cx="8339287" cy="1077218"/>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600" dirty="0" smtClean="0"/>
              <a:t>‘She [Echidna] was </a:t>
            </a:r>
            <a:r>
              <a:rPr lang="en-GB" sz="1600" dirty="0"/>
              <a:t>the mother of Chimaera who breathed raging fire, a creature fearful, great, swift-footed and strong, who had three heads, one of a grim-eyed lion; in her </a:t>
            </a:r>
            <a:r>
              <a:rPr lang="en-GB" sz="1600" dirty="0" err="1"/>
              <a:t>hinderpart</a:t>
            </a:r>
            <a:r>
              <a:rPr lang="en-GB" sz="1600" dirty="0"/>
              <a:t>, a dragon; and in her middle, a goat, breathing forth a fearful blast of blazing fire. Her did Pegasus and noble </a:t>
            </a:r>
            <a:r>
              <a:rPr lang="en-GB" sz="1600" dirty="0" err="1"/>
              <a:t>Bellerophon</a:t>
            </a:r>
            <a:r>
              <a:rPr lang="en-GB" sz="1600" dirty="0"/>
              <a:t> </a:t>
            </a:r>
            <a:r>
              <a:rPr lang="en-GB" sz="1600" dirty="0" smtClean="0"/>
              <a:t>slay…’ – </a:t>
            </a:r>
            <a:r>
              <a:rPr lang="en-GB" sz="1600" b="1" dirty="0" smtClean="0"/>
              <a:t>Hesiod </a:t>
            </a:r>
            <a:r>
              <a:rPr lang="en-GB" sz="1600" b="1" i="1" dirty="0" smtClean="0"/>
              <a:t>Theogony </a:t>
            </a:r>
            <a:r>
              <a:rPr lang="en-GB" sz="1600" b="1" dirty="0" smtClean="0"/>
              <a:t>319-25</a:t>
            </a:r>
            <a:r>
              <a:rPr lang="en-GB" sz="1600" dirty="0" smtClean="0"/>
              <a:t>.</a:t>
            </a:r>
            <a:endParaRPr lang="en-GB" sz="1600" dirty="0"/>
          </a:p>
        </p:txBody>
      </p:sp>
      <p:pic>
        <p:nvPicPr>
          <p:cNvPr id="16" name="Picture 15"/>
          <p:cNvPicPr>
            <a:picLocks noChangeAspect="1"/>
          </p:cNvPicPr>
          <p:nvPr/>
        </p:nvPicPr>
        <p:blipFill>
          <a:blip r:embed="rId5"/>
          <a:stretch>
            <a:fillRect/>
          </a:stretch>
        </p:blipFill>
        <p:spPr>
          <a:xfrm>
            <a:off x="674858" y="895592"/>
            <a:ext cx="8160236" cy="5299220"/>
          </a:xfrm>
          <a:prstGeom prst="rect">
            <a:avLst/>
          </a:prstGeom>
        </p:spPr>
      </p:pic>
      <p:sp>
        <p:nvSpPr>
          <p:cNvPr id="17" name="TextBox 16"/>
          <p:cNvSpPr txBox="1"/>
          <p:nvPr/>
        </p:nvSpPr>
        <p:spPr>
          <a:xfrm>
            <a:off x="1434110" y="6194812"/>
            <a:ext cx="7011121" cy="58477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600" dirty="0" smtClean="0"/>
              <a:t>Plaster relief of John Gibson (1790-1866), possibly based on a second century AD relief </a:t>
            </a:r>
            <a:r>
              <a:rPr lang="it-IT" sz="1600" dirty="0"/>
              <a:t>in the Palazzo Spada, </a:t>
            </a:r>
            <a:r>
              <a:rPr lang="it-IT" sz="1600" dirty="0" smtClean="0"/>
              <a:t>Rome. Athena show helping Bellerophon tame Pegasus.</a:t>
            </a:r>
            <a:r>
              <a:rPr lang="en-GB" sz="1600" dirty="0" smtClean="0"/>
              <a:t> </a:t>
            </a:r>
            <a:endParaRPr lang="en-GB" sz="1600" dirty="0"/>
          </a:p>
        </p:txBody>
      </p:sp>
    </p:spTree>
    <p:extLst>
      <p:ext uri="{BB962C8B-B14F-4D97-AF65-F5344CB8AC3E}">
        <p14:creationId xmlns:p14="http://schemas.microsoft.com/office/powerpoint/2010/main" val="15194653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500"/>
                                        <p:tgtEl>
                                          <p:spTgt spid="6"/>
                                        </p:tgtEl>
                                      </p:cBhvr>
                                    </p:animEffect>
                                  </p:childTnLst>
                                </p:cTn>
                              </p:par>
                              <p:par>
                                <p:cTn id="8" presetID="22" presetClass="entr" presetSubtype="4" fill="hold"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wipe(down)">
                                      <p:cBhvr>
                                        <p:cTn id="10" dur="500"/>
                                        <p:tgtEl>
                                          <p:spTgt spid="13"/>
                                        </p:tgtEl>
                                      </p:cBhvr>
                                    </p:animEffect>
                                  </p:childTnLst>
                                </p:cTn>
                              </p:par>
                              <p:par>
                                <p:cTn id="11" presetID="22" presetClass="entr" presetSubtype="4" fill="hold" grpId="0" nodeType="withEffect">
                                  <p:stCondLst>
                                    <p:cond delay="0"/>
                                  </p:stCondLst>
                                  <p:childTnLst>
                                    <p:set>
                                      <p:cBhvr>
                                        <p:cTn id="12" dur="1" fill="hold">
                                          <p:stCondLst>
                                            <p:cond delay="0"/>
                                          </p:stCondLst>
                                        </p:cTn>
                                        <p:tgtEl>
                                          <p:spTgt spid="9"/>
                                        </p:tgtEl>
                                        <p:attrNameLst>
                                          <p:attrName>style.visibility</p:attrName>
                                        </p:attrNameLst>
                                      </p:cBhvr>
                                      <p:to>
                                        <p:strVal val="visible"/>
                                      </p:to>
                                    </p:set>
                                    <p:animEffect transition="in" filter="wipe(down)">
                                      <p:cBhvr>
                                        <p:cTn id="13" dur="500"/>
                                        <p:tgtEl>
                                          <p:spTgt spid="9"/>
                                        </p:tgtEl>
                                      </p:cBhvr>
                                    </p:animEffect>
                                  </p:childTnLst>
                                </p:cTn>
                              </p:par>
                              <p:par>
                                <p:cTn id="14" presetID="22" presetClass="entr" presetSubtype="4" fill="hold" grpId="0" nodeType="withEffect">
                                  <p:stCondLst>
                                    <p:cond delay="0"/>
                                  </p:stCondLst>
                                  <p:childTnLst>
                                    <p:set>
                                      <p:cBhvr>
                                        <p:cTn id="15" dur="1" fill="hold">
                                          <p:stCondLst>
                                            <p:cond delay="0"/>
                                          </p:stCondLst>
                                        </p:cTn>
                                        <p:tgtEl>
                                          <p:spTgt spid="12"/>
                                        </p:tgtEl>
                                        <p:attrNameLst>
                                          <p:attrName>style.visibility</p:attrName>
                                        </p:attrNameLst>
                                      </p:cBhvr>
                                      <p:to>
                                        <p:strVal val="visible"/>
                                      </p:to>
                                    </p:set>
                                    <p:animEffect transition="in" filter="wipe(down)">
                                      <p:cBhvr>
                                        <p:cTn id="16" dur="500"/>
                                        <p:tgtEl>
                                          <p:spTgt spid="12"/>
                                        </p:tgtEl>
                                      </p:cBhvr>
                                    </p:animEffec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15"/>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22" presetClass="entr" presetSubtype="4" fill="hold" nodeType="clickEffect">
                                  <p:stCondLst>
                                    <p:cond delay="0"/>
                                  </p:stCondLst>
                                  <p:childTnLst>
                                    <p:set>
                                      <p:cBhvr>
                                        <p:cTn id="24" dur="1" fill="hold">
                                          <p:stCondLst>
                                            <p:cond delay="0"/>
                                          </p:stCondLst>
                                        </p:cTn>
                                        <p:tgtEl>
                                          <p:spTgt spid="16"/>
                                        </p:tgtEl>
                                        <p:attrNameLst>
                                          <p:attrName>style.visibility</p:attrName>
                                        </p:attrNameLst>
                                      </p:cBhvr>
                                      <p:to>
                                        <p:strVal val="visible"/>
                                      </p:to>
                                    </p:set>
                                    <p:animEffect transition="in" filter="wipe(down)">
                                      <p:cBhvr>
                                        <p:cTn id="25" dur="500"/>
                                        <p:tgtEl>
                                          <p:spTgt spid="16"/>
                                        </p:tgtEl>
                                      </p:cBhvr>
                                    </p:animEffect>
                                  </p:childTnLst>
                                </p:cTn>
                              </p:par>
                              <p:par>
                                <p:cTn id="26" presetID="22" presetClass="entr" presetSubtype="4" fill="hold" grpId="0" nodeType="withEffect">
                                  <p:stCondLst>
                                    <p:cond delay="0"/>
                                  </p:stCondLst>
                                  <p:childTnLst>
                                    <p:set>
                                      <p:cBhvr>
                                        <p:cTn id="27" dur="1" fill="hold">
                                          <p:stCondLst>
                                            <p:cond delay="0"/>
                                          </p:stCondLst>
                                        </p:cTn>
                                        <p:tgtEl>
                                          <p:spTgt spid="17"/>
                                        </p:tgtEl>
                                        <p:attrNameLst>
                                          <p:attrName>style.visibility</p:attrName>
                                        </p:attrNameLst>
                                      </p:cBhvr>
                                      <p:to>
                                        <p:strVal val="visible"/>
                                      </p:to>
                                    </p:set>
                                    <p:animEffect transition="in" filter="wipe(down)">
                                      <p:cBhvr>
                                        <p:cTn id="28"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2" grpId="0" animBg="1"/>
      <p:bldP spid="15" grpId="0" animBg="1"/>
      <p:bldP spid="17"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9031" y="286604"/>
            <a:ext cx="8208818" cy="1450757"/>
          </a:xfrm>
        </p:spPr>
        <p:txBody>
          <a:bodyPr/>
          <a:lstStyle/>
          <a:p>
            <a:r>
              <a:rPr lang="en-GB" b="1" dirty="0" err="1" smtClean="0"/>
              <a:t>Herometer</a:t>
            </a:r>
            <a:r>
              <a:rPr lang="en-GB" b="1" dirty="0" smtClean="0"/>
              <a:t> 8 – confronting death</a:t>
            </a:r>
            <a:endParaRPr lang="en-GB" b="1" dirty="0"/>
          </a:p>
        </p:txBody>
      </p:sp>
      <p:sp>
        <p:nvSpPr>
          <p:cNvPr id="4" name="Content Placeholder 3"/>
          <p:cNvSpPr>
            <a:spLocks noGrp="1"/>
          </p:cNvSpPr>
          <p:nvPr>
            <p:ph sz="half" idx="1"/>
          </p:nvPr>
        </p:nvSpPr>
        <p:spPr>
          <a:xfrm>
            <a:off x="166255" y="1953490"/>
            <a:ext cx="4707081" cy="4468092"/>
          </a:xfrm>
        </p:spPr>
        <p:txBody>
          <a:bodyPr>
            <a:normAutofit lnSpcReduction="10000"/>
          </a:bodyPr>
          <a:lstStyle/>
          <a:p>
            <a:pPr>
              <a:buFont typeface="Arial" panose="020B0604020202020204" pitchFamily="34" charset="0"/>
              <a:buChar char="•"/>
            </a:pPr>
            <a:r>
              <a:rPr lang="en-GB" dirty="0" smtClean="0"/>
              <a:t> Vague account of </a:t>
            </a:r>
            <a:r>
              <a:rPr lang="en-GB" dirty="0" err="1" smtClean="0"/>
              <a:t>Bellerophon’s</a:t>
            </a:r>
            <a:r>
              <a:rPr lang="en-GB" dirty="0" smtClean="0"/>
              <a:t> downfall in the </a:t>
            </a:r>
            <a:r>
              <a:rPr lang="en-GB" i="1" dirty="0" smtClean="0"/>
              <a:t>Iliad</a:t>
            </a:r>
            <a:r>
              <a:rPr lang="en-GB" dirty="0" smtClean="0"/>
              <a:t> (6.200-202):</a:t>
            </a:r>
          </a:p>
          <a:p>
            <a:pPr lvl="1">
              <a:buFont typeface="Arial" panose="020B0604020202020204" pitchFamily="34" charset="0"/>
              <a:buChar char="•"/>
            </a:pPr>
            <a:r>
              <a:rPr lang="en-GB" dirty="0" smtClean="0"/>
              <a:t>‘hated by the gods he wandered over the </a:t>
            </a:r>
            <a:r>
              <a:rPr lang="en-GB" dirty="0" err="1" smtClean="0"/>
              <a:t>Alean</a:t>
            </a:r>
            <a:r>
              <a:rPr lang="en-GB" dirty="0" smtClean="0"/>
              <a:t> plain [Cilicia or a piece of word play – ‘plan of wandering’] alone, eating out his heart and avoiding the paths of men.’</a:t>
            </a:r>
          </a:p>
          <a:p>
            <a:pPr lvl="1">
              <a:spcBef>
                <a:spcPts val="100"/>
              </a:spcBef>
              <a:buFont typeface="Arial" panose="020B0604020202020204" pitchFamily="34" charset="0"/>
              <a:buChar char="•"/>
            </a:pPr>
            <a:endParaRPr lang="en-GB" sz="100" dirty="0"/>
          </a:p>
          <a:p>
            <a:pPr>
              <a:buFont typeface="Arial" panose="020B0604020202020204" pitchFamily="34" charset="0"/>
              <a:buChar char="•"/>
            </a:pPr>
            <a:r>
              <a:rPr lang="en-GB" dirty="0" smtClean="0"/>
              <a:t> Euripides’ </a:t>
            </a:r>
            <a:r>
              <a:rPr lang="en-GB" i="1" dirty="0" smtClean="0"/>
              <a:t>Bellerophon </a:t>
            </a:r>
            <a:r>
              <a:rPr lang="en-GB" dirty="0" smtClean="0"/>
              <a:t>explores his hubristic attempts to reach the gods on Olympus (see also Pindar </a:t>
            </a:r>
            <a:r>
              <a:rPr lang="en-GB" i="1" dirty="0" smtClean="0"/>
              <a:t>Isthmian Odes </a:t>
            </a:r>
            <a:r>
              <a:rPr lang="en-GB" dirty="0" smtClean="0"/>
              <a:t>7.60-68).</a:t>
            </a:r>
          </a:p>
          <a:p>
            <a:pPr>
              <a:spcBef>
                <a:spcPts val="100"/>
              </a:spcBef>
              <a:buFont typeface="Arial" panose="020B0604020202020204" pitchFamily="34" charset="0"/>
              <a:buChar char="•"/>
            </a:pPr>
            <a:endParaRPr lang="en-GB" sz="100" i="1" dirty="0"/>
          </a:p>
          <a:p>
            <a:pPr>
              <a:buFont typeface="Arial" panose="020B0604020202020204" pitchFamily="34" charset="0"/>
              <a:buChar char="•"/>
            </a:pPr>
            <a:r>
              <a:rPr lang="en-GB" i="1" dirty="0" smtClean="0"/>
              <a:t> </a:t>
            </a:r>
            <a:r>
              <a:rPr lang="en-GB" dirty="0" smtClean="0"/>
              <a:t>Pegasus ends up as harnessed to Zeus’ chariot. </a:t>
            </a:r>
          </a:p>
          <a:p>
            <a:pPr>
              <a:spcBef>
                <a:spcPts val="100"/>
              </a:spcBef>
              <a:buFont typeface="Arial" panose="020B0604020202020204" pitchFamily="34" charset="0"/>
              <a:buChar char="•"/>
            </a:pPr>
            <a:endParaRPr lang="en-GB" sz="100" dirty="0"/>
          </a:p>
          <a:p>
            <a:pPr>
              <a:buFont typeface="Arial" panose="020B0604020202020204" pitchFamily="34" charset="0"/>
              <a:buChar char="•"/>
            </a:pPr>
            <a:r>
              <a:rPr lang="en-GB" dirty="0" smtClean="0"/>
              <a:t> Only known sanctuary to Bellerophon was in Corinth (refounded city), as Pausanias mentions seeing it in the second century AD (2.2.4).</a:t>
            </a:r>
            <a:endParaRPr lang="en-GB" dirty="0"/>
          </a:p>
        </p:txBody>
      </p:sp>
      <p:pic>
        <p:nvPicPr>
          <p:cNvPr id="8" name="Content Placeholder 7"/>
          <p:cNvPicPr>
            <a:picLocks noGrp="1" noChangeAspect="1"/>
          </p:cNvPicPr>
          <p:nvPr>
            <p:ph sz="half" idx="2"/>
          </p:nvPr>
        </p:nvPicPr>
        <p:blipFill>
          <a:blip r:embed="rId2"/>
          <a:stretch>
            <a:fillRect/>
          </a:stretch>
        </p:blipFill>
        <p:spPr>
          <a:xfrm>
            <a:off x="5185497" y="1953489"/>
            <a:ext cx="3709121" cy="3988301"/>
          </a:xfrm>
          <a:prstGeom prst="rect">
            <a:avLst/>
          </a:prstGeom>
        </p:spPr>
      </p:pic>
      <p:sp>
        <p:nvSpPr>
          <p:cNvPr id="9" name="TextBox 8"/>
          <p:cNvSpPr txBox="1"/>
          <p:nvPr/>
        </p:nvSpPr>
        <p:spPr>
          <a:xfrm>
            <a:off x="5205268" y="5941790"/>
            <a:ext cx="3689350" cy="58477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600" i="1" dirty="0" smtClean="0"/>
              <a:t>Bellerophon on Pegasus</a:t>
            </a:r>
            <a:r>
              <a:rPr lang="en-GB" sz="1600" dirty="0" smtClean="0"/>
              <a:t>, by Giovanni </a:t>
            </a:r>
            <a:r>
              <a:rPr lang="en-GB" sz="1600" dirty="0"/>
              <a:t>Battista </a:t>
            </a:r>
            <a:r>
              <a:rPr lang="en-GB" sz="1600" dirty="0" smtClean="0"/>
              <a:t>Tiepolo (1746-1747).</a:t>
            </a:r>
            <a:endParaRPr lang="en-GB" sz="1600" dirty="0"/>
          </a:p>
        </p:txBody>
      </p:sp>
    </p:spTree>
    <p:extLst>
      <p:ext uri="{BB962C8B-B14F-4D97-AF65-F5344CB8AC3E}">
        <p14:creationId xmlns:p14="http://schemas.microsoft.com/office/powerpoint/2010/main" val="400260339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Bibliography </a:t>
            </a:r>
            <a:endParaRPr lang="en-GB" b="1" dirty="0"/>
          </a:p>
        </p:txBody>
      </p:sp>
      <p:sp>
        <p:nvSpPr>
          <p:cNvPr id="3" name="Content Placeholder 2"/>
          <p:cNvSpPr>
            <a:spLocks noGrp="1"/>
          </p:cNvSpPr>
          <p:nvPr>
            <p:ph idx="1"/>
          </p:nvPr>
        </p:nvSpPr>
        <p:spPr>
          <a:xfrm>
            <a:off x="685798" y="1891145"/>
            <a:ext cx="7980219" cy="4478481"/>
          </a:xfrm>
        </p:spPr>
        <p:txBody>
          <a:bodyPr>
            <a:normAutofit lnSpcReduction="10000"/>
          </a:bodyPr>
          <a:lstStyle/>
          <a:p>
            <a:pPr>
              <a:buFont typeface="Arial" panose="020B0604020202020204" pitchFamily="34" charset="0"/>
              <a:buChar char="•"/>
            </a:pPr>
            <a:r>
              <a:rPr lang="en-GB" dirty="0"/>
              <a:t> </a:t>
            </a:r>
            <a:r>
              <a:rPr lang="en-GB" sz="2200" dirty="0" err="1"/>
              <a:t>Albersmeier</a:t>
            </a:r>
            <a:r>
              <a:rPr lang="en-GB" sz="2200" dirty="0"/>
              <a:t>, </a:t>
            </a:r>
            <a:r>
              <a:rPr lang="en-GB" sz="2200" dirty="0" smtClean="0"/>
              <a:t>S. </a:t>
            </a:r>
            <a:r>
              <a:rPr lang="en-GB" sz="2200" dirty="0"/>
              <a:t>and </a:t>
            </a:r>
            <a:r>
              <a:rPr lang="en-GB" sz="2200" dirty="0" smtClean="0"/>
              <a:t>Anderson, M. J. (2009) </a:t>
            </a:r>
            <a:r>
              <a:rPr lang="en-GB" sz="2200" i="1" dirty="0" smtClean="0"/>
              <a:t>Heroes: </a:t>
            </a:r>
            <a:r>
              <a:rPr lang="en-GB" sz="2200" i="1" dirty="0"/>
              <a:t>Mortals and Myths in Ancient Greece</a:t>
            </a:r>
            <a:r>
              <a:rPr lang="en-GB" sz="2200" dirty="0"/>
              <a:t>. </a:t>
            </a:r>
            <a:r>
              <a:rPr lang="en-GB" sz="2200" dirty="0" smtClean="0"/>
              <a:t>Baltimore, </a:t>
            </a:r>
            <a:r>
              <a:rPr lang="en-GB" sz="2200" dirty="0"/>
              <a:t>New Haven: Walters Art </a:t>
            </a:r>
            <a:r>
              <a:rPr lang="en-GB" sz="2200" dirty="0" smtClean="0"/>
              <a:t>Museum.</a:t>
            </a:r>
          </a:p>
          <a:p>
            <a:pPr>
              <a:spcBef>
                <a:spcPts val="100"/>
              </a:spcBef>
              <a:buFont typeface="Arial" panose="020B0604020202020204" pitchFamily="34" charset="0"/>
              <a:buChar char="•"/>
            </a:pPr>
            <a:endParaRPr lang="en-GB" sz="100" dirty="0"/>
          </a:p>
          <a:p>
            <a:pPr>
              <a:buFont typeface="Arial" panose="020B0604020202020204" pitchFamily="34" charset="0"/>
              <a:buChar char="•"/>
            </a:pPr>
            <a:r>
              <a:rPr lang="en-GB" dirty="0" smtClean="0"/>
              <a:t> </a:t>
            </a:r>
            <a:r>
              <a:rPr lang="en-GB" sz="2200" dirty="0" smtClean="0"/>
              <a:t>Campbell, J. (2008) </a:t>
            </a:r>
            <a:r>
              <a:rPr lang="en-GB" sz="2200" i="1" dirty="0" smtClean="0"/>
              <a:t>The Hero with a Thousand Faces</a:t>
            </a:r>
            <a:r>
              <a:rPr lang="en-GB" sz="2200" dirty="0" smtClean="0"/>
              <a:t>, 3</a:t>
            </a:r>
            <a:r>
              <a:rPr lang="en-GB" sz="2200" baseline="30000" dirty="0" smtClean="0"/>
              <a:t>rd</a:t>
            </a:r>
            <a:r>
              <a:rPr lang="en-GB" sz="2200" dirty="0" smtClean="0"/>
              <a:t> edition. Novato, Calf.: New World Library. </a:t>
            </a:r>
          </a:p>
          <a:p>
            <a:pPr>
              <a:spcBef>
                <a:spcPts val="100"/>
              </a:spcBef>
              <a:buFont typeface="Arial" panose="020B0604020202020204" pitchFamily="34" charset="0"/>
              <a:buChar char="•"/>
            </a:pPr>
            <a:endParaRPr lang="en-GB" sz="100" dirty="0" smtClean="0"/>
          </a:p>
          <a:p>
            <a:pPr>
              <a:buFont typeface="Arial" panose="020B0604020202020204" pitchFamily="34" charset="0"/>
              <a:buChar char="•"/>
            </a:pPr>
            <a:r>
              <a:rPr lang="en-GB" dirty="0" smtClean="0"/>
              <a:t> </a:t>
            </a:r>
            <a:r>
              <a:rPr lang="en-GB" sz="2200" dirty="0" err="1"/>
              <a:t>Murgatroyd</a:t>
            </a:r>
            <a:r>
              <a:rPr lang="en-GB" sz="2200" dirty="0"/>
              <a:t>, P. (2013) </a:t>
            </a:r>
            <a:r>
              <a:rPr lang="en-GB" sz="2200" i="1" dirty="0"/>
              <a:t>Mythical monsters in classical literature</a:t>
            </a:r>
            <a:r>
              <a:rPr lang="en-GB" sz="2200" dirty="0"/>
              <a:t>. London: Bloomsbury. </a:t>
            </a:r>
          </a:p>
          <a:p>
            <a:pPr>
              <a:spcBef>
                <a:spcPts val="100"/>
              </a:spcBef>
              <a:buFont typeface="Arial" panose="020B0604020202020204" pitchFamily="34" charset="0"/>
              <a:buChar char="•"/>
            </a:pPr>
            <a:endParaRPr lang="en-GB" sz="100" dirty="0" smtClean="0"/>
          </a:p>
          <a:p>
            <a:pPr>
              <a:buFont typeface="Arial" panose="020B0604020202020204" pitchFamily="34" charset="0"/>
              <a:buChar char="•"/>
            </a:pPr>
            <a:r>
              <a:rPr lang="en-GB" sz="2200" dirty="0"/>
              <a:t> </a:t>
            </a:r>
            <a:r>
              <a:rPr lang="en-GB" sz="2200" dirty="0" err="1" smtClean="0"/>
              <a:t>Morford</a:t>
            </a:r>
            <a:r>
              <a:rPr lang="en-GB" sz="2200" dirty="0"/>
              <a:t>, M. P. O., </a:t>
            </a:r>
            <a:r>
              <a:rPr lang="en-GB" sz="2200" dirty="0" err="1"/>
              <a:t>Lenardon</a:t>
            </a:r>
            <a:r>
              <a:rPr lang="en-GB" sz="2200" dirty="0"/>
              <a:t>, R. J. and Sham, M. (2015) </a:t>
            </a:r>
            <a:r>
              <a:rPr lang="en-GB" sz="2200" i="1" dirty="0"/>
              <a:t>Classical Mythology</a:t>
            </a:r>
            <a:r>
              <a:rPr lang="en-GB" sz="2200" dirty="0"/>
              <a:t>, International tenth edition. Oxford: Oxford University Press</a:t>
            </a:r>
            <a:r>
              <a:rPr lang="en-GB" sz="2200" dirty="0" smtClean="0"/>
              <a:t>.</a:t>
            </a:r>
          </a:p>
          <a:p>
            <a:pPr>
              <a:spcBef>
                <a:spcPts val="100"/>
              </a:spcBef>
              <a:buFont typeface="Arial" panose="020B0604020202020204" pitchFamily="34" charset="0"/>
              <a:buChar char="•"/>
            </a:pPr>
            <a:endParaRPr lang="en-GB" sz="100" dirty="0"/>
          </a:p>
          <a:p>
            <a:pPr>
              <a:buFont typeface="Arial" panose="020B0604020202020204" pitchFamily="34" charset="0"/>
              <a:buChar char="•"/>
            </a:pPr>
            <a:r>
              <a:rPr lang="en-GB" dirty="0"/>
              <a:t> </a:t>
            </a:r>
            <a:r>
              <a:rPr lang="en-GB" sz="2200" dirty="0" err="1"/>
              <a:t>Ziskowski</a:t>
            </a:r>
            <a:r>
              <a:rPr lang="en-GB" sz="2200" dirty="0"/>
              <a:t>, </a:t>
            </a:r>
            <a:r>
              <a:rPr lang="en-GB" sz="2200" dirty="0" smtClean="0"/>
              <a:t>A. (2014) ‘The </a:t>
            </a:r>
            <a:r>
              <a:rPr lang="en-GB" sz="2200" dirty="0"/>
              <a:t>Bellerophon Myth in Early Corinthian History and </a:t>
            </a:r>
            <a:r>
              <a:rPr lang="en-GB" sz="2200" dirty="0" smtClean="0"/>
              <a:t>Art’, </a:t>
            </a:r>
            <a:r>
              <a:rPr lang="en-GB" sz="2200" i="1" dirty="0"/>
              <a:t>Hesperia</a:t>
            </a:r>
            <a:r>
              <a:rPr lang="en-GB" sz="2200" dirty="0"/>
              <a:t> </a:t>
            </a:r>
            <a:r>
              <a:rPr lang="en-GB" sz="2200" dirty="0" smtClean="0"/>
              <a:t>83 (1): 81-102.</a:t>
            </a:r>
            <a:endParaRPr lang="en-GB" sz="2200" dirty="0"/>
          </a:p>
          <a:p>
            <a:pPr>
              <a:buFont typeface="Arial" panose="020B0604020202020204" pitchFamily="34" charset="0"/>
              <a:buChar char="•"/>
            </a:pPr>
            <a:endParaRPr lang="en-GB" dirty="0"/>
          </a:p>
        </p:txBody>
      </p:sp>
    </p:spTree>
    <p:extLst>
      <p:ext uri="{BB962C8B-B14F-4D97-AF65-F5344CB8AC3E}">
        <p14:creationId xmlns:p14="http://schemas.microsoft.com/office/powerpoint/2010/main" val="1113845051"/>
      </p:ext>
    </p:extLst>
  </p:cSld>
  <p:clrMapOvr>
    <a:masterClrMapping/>
  </p:clrMapOvr>
  <p:timing>
    <p:tnLst>
      <p:par>
        <p:cTn id="1" dur="indefinite" restart="never" nodeType="tmRoot"/>
      </p:par>
    </p:tnLst>
  </p:timing>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docProps/app.xml><?xml version="1.0" encoding="utf-8"?>
<Properties xmlns="http://schemas.openxmlformats.org/officeDocument/2006/extended-properties" xmlns:vt="http://schemas.openxmlformats.org/officeDocument/2006/docPropsVTypes">
  <Template>Office Theme</Template>
  <TotalTime>563</TotalTime>
  <Words>2116</Words>
  <Application>Microsoft Office PowerPoint</Application>
  <PresentationFormat>On-screen Show (4:3)</PresentationFormat>
  <Paragraphs>162</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Calibri Light</vt:lpstr>
      <vt:lpstr>Retrospect</vt:lpstr>
      <vt:lpstr>Myth and Art</vt:lpstr>
      <vt:lpstr>Demigods and Heroes</vt:lpstr>
      <vt:lpstr>Heroic worship</vt:lpstr>
      <vt:lpstr>What makes a hero?</vt:lpstr>
      <vt:lpstr>Alternative model</vt:lpstr>
      <vt:lpstr>The appeal of Heroes</vt:lpstr>
      <vt:lpstr>Overcoming monsters</vt:lpstr>
      <vt:lpstr>PowerPoint Presentation</vt:lpstr>
      <vt:lpstr>Zeus does a golden shower</vt:lpstr>
      <vt:lpstr>Perseus sent to get Medusa’s head</vt:lpstr>
      <vt:lpstr>PowerPoint Presentation</vt:lpstr>
      <vt:lpstr>Herometer 1 , 2 and 3</vt:lpstr>
      <vt:lpstr>Herometer 4, 5, 6 and 7</vt:lpstr>
      <vt:lpstr>Herometer 8 – confronting death</vt:lpstr>
      <vt:lpstr>Bibliography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Myth and Art</dc:title>
  <dc:creator>Matthew Cobb</dc:creator>
  <cp:lastModifiedBy>Matthew Cobb</cp:lastModifiedBy>
  <cp:revision>96</cp:revision>
  <dcterms:created xsi:type="dcterms:W3CDTF">2019-04-30T14:43:35Z</dcterms:created>
  <dcterms:modified xsi:type="dcterms:W3CDTF">2019-05-16T12:07:46Z</dcterms:modified>
</cp:coreProperties>
</file>