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5087600" cy="106981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17" dt="2026-10-23T15:52:03.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40" d="100"/>
          <a:sy n="40" d="100"/>
        </p:scale>
        <p:origin x="1296"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reen Akhtar (2214675)" userId="S::2214675@student.uwtsd.ac.uk::1b771cbc-eacf-4dd9-9a1b-3b5fca253d84" providerId="AD" clId="Web-{00000000-0000-0000-0000-000000000000}"/>
    <pc:docChg chg="modSld">
      <pc:chgData name="Amreen Akhtar (2214675)" userId="S::2214675@student.uwtsd.ac.uk::1b771cbc-eacf-4dd9-9a1b-3b5fca253d84" providerId="AD" clId="Web-{00000000-0000-0000-0000-000000000000}" dt="2026-10-23T15:51:12.647" v="57" actId="20577"/>
      <pc:docMkLst>
        <pc:docMk/>
      </pc:docMkLst>
      <pc:sldChg chg="modSp">
        <pc:chgData name="Amreen Akhtar (2214675)" userId="S::2214675@student.uwtsd.ac.uk::1b771cbc-eacf-4dd9-9a1b-3b5fca253d84" providerId="AD" clId="Web-{00000000-0000-0000-0000-000000000000}" dt="2026-10-23T15:51:12.647" v="57" actId="20577"/>
        <pc:sldMkLst>
          <pc:docMk/>
          <pc:sldMk cId="0" sldId="256"/>
        </pc:sldMkLst>
        <pc:spChg chg="mod">
          <ac:chgData name="Amreen Akhtar (2214675)" userId="S::2214675@student.uwtsd.ac.uk::1b771cbc-eacf-4dd9-9a1b-3b5fca253d84" providerId="AD" clId="Web-{00000000-0000-0000-0000-000000000000}" dt="2026-10-23T15:51:12.647" v="57" actId="20577"/>
          <ac:spMkLst>
            <pc:docMk/>
            <pc:sldMk cId="0" sldId="256"/>
            <ac:spMk id="5"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6F9FA"/>
        </a:solidFill>
        <a:effectLst/>
      </p:bgPr>
    </p:bg>
    <p:spTree>
      <p:nvGrpSpPr>
        <p:cNvPr id="1" name=""/>
        <p:cNvGrpSpPr/>
        <p:nvPr/>
      </p:nvGrpSpPr>
      <p:grpSpPr>
        <a:xfrm>
          <a:off x="0" y="0"/>
          <a:ext cx="0" cy="0"/>
          <a:chOff x="0" y="0"/>
          <a:chExt cx="0" cy="0"/>
        </a:xfrm>
      </p:grpSpPr>
      <p:sp>
        <p:nvSpPr>
          <p:cNvPr id="2" name="Rectangle 1"/>
          <p:cNvSpPr/>
          <p:nvPr/>
        </p:nvSpPr>
        <p:spPr>
          <a:xfrm>
            <a:off x="0" y="0"/>
            <a:ext cx="15087600" cy="1325880"/>
          </a:xfrm>
          <a:prstGeom prst="rect">
            <a:avLst/>
          </a:prstGeom>
          <a:solidFill>
            <a:srgbClr val="144354"/>
          </a:solidFill>
          <a:ln>
            <a:solidFill>
              <a:srgbClr val="14435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20040" y="146304"/>
            <a:ext cx="14447520" cy="520142"/>
          </a:xfrm>
          <a:prstGeom prst="rect">
            <a:avLst/>
          </a:prstGeom>
          <a:noFill/>
        </p:spPr>
        <p:txBody>
          <a:bodyPr wrap="square" lIns="73152" rIns="73152" bIns="27432">
            <a:spAutoFit/>
          </a:bodyPr>
          <a:lstStyle/>
          <a:p>
            <a:pPr algn="ctr">
              <a:spcAft>
                <a:spcPts val="300"/>
              </a:spcAft>
              <a:defRPr sz="2900" b="1">
                <a:solidFill>
                  <a:srgbClr val="FFFFFF"/>
                </a:solidFill>
                <a:latin typeface="Aptos"/>
              </a:defRPr>
            </a:pPr>
            <a:r>
              <a:t>CARECONNECT</a:t>
            </a:r>
          </a:p>
        </p:txBody>
      </p:sp>
      <p:sp>
        <p:nvSpPr>
          <p:cNvPr id="4" name="TextBox 3"/>
          <p:cNvSpPr txBox="1"/>
          <p:nvPr/>
        </p:nvSpPr>
        <p:spPr>
          <a:xfrm>
            <a:off x="347472" y="713232"/>
            <a:ext cx="14356080" cy="335476"/>
          </a:xfrm>
          <a:prstGeom prst="rect">
            <a:avLst/>
          </a:prstGeom>
          <a:noFill/>
        </p:spPr>
        <p:txBody>
          <a:bodyPr wrap="square" lIns="73152" rIns="73152" bIns="27432">
            <a:spAutoFit/>
          </a:bodyPr>
          <a:lstStyle/>
          <a:p>
            <a:pPr algn="ctr">
              <a:spcAft>
                <a:spcPts val="300"/>
              </a:spcAft>
              <a:defRPr sz="1700" b="1">
                <a:solidFill>
                  <a:srgbClr val="E1F2F5"/>
                </a:solidFill>
                <a:latin typeface="Aptos"/>
              </a:defRPr>
            </a:pPr>
            <a:r>
              <a:rPr dirty="0"/>
              <a:t>A blended digital health-promotion intervention for unpaid dementia carers</a:t>
            </a:r>
          </a:p>
        </p:txBody>
      </p:sp>
      <p:sp>
        <p:nvSpPr>
          <p:cNvPr id="5" name="TextBox 4"/>
          <p:cNvSpPr txBox="1"/>
          <p:nvPr/>
        </p:nvSpPr>
        <p:spPr>
          <a:xfrm>
            <a:off x="365760" y="1069848"/>
            <a:ext cx="14264640" cy="212366"/>
          </a:xfrm>
          <a:prstGeom prst="rect">
            <a:avLst/>
          </a:prstGeom>
          <a:noFill/>
        </p:spPr>
        <p:txBody>
          <a:bodyPr wrap="square" lIns="73152" tIns="45720" rIns="73152" bIns="27432" anchor="t">
            <a:spAutoFit/>
          </a:bodyPr>
          <a:lstStyle/>
          <a:p>
            <a:pPr algn="ctr">
              <a:spcAft>
                <a:spcPts val="300"/>
              </a:spcAft>
              <a:defRPr sz="900" b="0">
                <a:solidFill>
                  <a:srgbClr val="FFFFFF"/>
                </a:solidFill>
                <a:latin typeface="Aptos"/>
              </a:defRPr>
            </a:pPr>
            <a:r>
              <a:rPr lang="en-GB" dirty="0"/>
              <a:t>LCHS7009</a:t>
            </a:r>
            <a:r>
              <a:rPr dirty="0"/>
              <a:t> |</a:t>
            </a:r>
            <a:r>
              <a:rPr lang="en-US" dirty="0"/>
              <a:t> Component 2 Poster </a:t>
            </a:r>
            <a:r>
              <a:rPr lang="en-GB" dirty="0"/>
              <a:t>|</a:t>
            </a:r>
            <a:r>
              <a:rPr dirty="0"/>
              <a:t> Population Health and Digital Health Promotion </a:t>
            </a:r>
            <a:r>
              <a:rPr lang="en-GB" dirty="0"/>
              <a:t>                                             </a:t>
            </a:r>
            <a:r>
              <a:rPr dirty="0"/>
              <a:t>Student</a:t>
            </a:r>
            <a:r>
              <a:rPr lang="en-US" dirty="0"/>
              <a:t> Name</a:t>
            </a:r>
            <a:r>
              <a:rPr dirty="0"/>
              <a:t>: </a:t>
            </a:r>
            <a:r>
              <a:rPr lang="en-US"/>
              <a:t>Amreen Akhtar  Student ID 2214675    </a:t>
            </a:r>
            <a:endParaRPr lang="en-US" dirty="0"/>
          </a:p>
        </p:txBody>
      </p:sp>
      <p:sp>
        <p:nvSpPr>
          <p:cNvPr id="6" name="Rounded Rectangle 5"/>
          <p:cNvSpPr/>
          <p:nvPr/>
        </p:nvSpPr>
        <p:spPr>
          <a:xfrm>
            <a:off x="274320" y="1508760"/>
            <a:ext cx="14538960" cy="749808"/>
          </a:xfrm>
          <a:prstGeom prst="roundRect">
            <a:avLst/>
          </a:prstGeom>
          <a:solidFill>
            <a:srgbClr val="E0EFF1"/>
          </a:solidFill>
          <a:ln>
            <a:solidFill>
              <a:srgbClr val="E0EFF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57200" y="1609344"/>
            <a:ext cx="4480560" cy="512448"/>
          </a:xfrm>
          <a:prstGeom prst="rect">
            <a:avLst/>
          </a:prstGeom>
          <a:noFill/>
        </p:spPr>
        <p:txBody>
          <a:bodyPr wrap="square" lIns="73152" rIns="73152" bIns="27432">
            <a:spAutoFit/>
          </a:bodyPr>
          <a:lstStyle/>
          <a:p>
            <a:pPr>
              <a:spcAft>
                <a:spcPts val="300"/>
              </a:spcAft>
              <a:defRPr sz="1300" b="1">
                <a:solidFill>
                  <a:srgbClr val="144354"/>
                </a:solidFill>
                <a:latin typeface="Aptos"/>
              </a:defRPr>
            </a:pPr>
            <a:r>
              <a:rPr dirty="0"/>
              <a:t>982,000</a:t>
            </a:r>
          </a:p>
          <a:p>
            <a:pPr>
              <a:spcAft>
                <a:spcPts val="300"/>
              </a:spcAft>
              <a:defRPr sz="1300" b="0">
                <a:solidFill>
                  <a:srgbClr val="144354"/>
                </a:solidFill>
                <a:latin typeface="Aptos"/>
              </a:defRPr>
            </a:pPr>
            <a:r>
              <a:rPr lang="en-US" dirty="0"/>
              <a:t>Estimated</a:t>
            </a:r>
            <a:r>
              <a:rPr dirty="0"/>
              <a:t> UK dementia population</a:t>
            </a:r>
            <a:r>
              <a:rPr lang="en-US" dirty="0"/>
              <a:t> </a:t>
            </a:r>
            <a:r>
              <a:rPr lang="en-GB" dirty="0"/>
              <a:t>in 20</a:t>
            </a:r>
            <a:r>
              <a:rPr dirty="0"/>
              <a:t>24</a:t>
            </a:r>
            <a:r>
              <a:rPr lang="en-GB" dirty="0"/>
              <a:t>.</a:t>
            </a:r>
            <a:endParaRPr dirty="0"/>
          </a:p>
        </p:txBody>
      </p:sp>
      <p:sp>
        <p:nvSpPr>
          <p:cNvPr id="8" name="TextBox 7"/>
          <p:cNvSpPr txBox="1"/>
          <p:nvPr/>
        </p:nvSpPr>
        <p:spPr>
          <a:xfrm>
            <a:off x="5212080" y="1609344"/>
            <a:ext cx="4480560" cy="438912"/>
          </a:xfrm>
          <a:prstGeom prst="rect">
            <a:avLst/>
          </a:prstGeom>
          <a:noFill/>
        </p:spPr>
        <p:txBody>
          <a:bodyPr wrap="square" lIns="73152" rIns="73152" bIns="27432">
            <a:spAutoFit/>
          </a:bodyPr>
          <a:lstStyle/>
          <a:p>
            <a:pPr>
              <a:spcAft>
                <a:spcPts val="300"/>
              </a:spcAft>
              <a:defRPr sz="1300" b="1">
                <a:solidFill>
                  <a:srgbClr val="144354"/>
                </a:solidFill>
                <a:latin typeface="Aptos"/>
              </a:defRPr>
            </a:pPr>
            <a:r>
              <a:rPr dirty="0"/>
              <a:t>1.4 million</a:t>
            </a:r>
          </a:p>
          <a:p>
            <a:pPr>
              <a:spcAft>
                <a:spcPts val="300"/>
              </a:spcAft>
              <a:defRPr sz="1300" b="0">
                <a:solidFill>
                  <a:srgbClr val="144354"/>
                </a:solidFill>
                <a:latin typeface="Aptos"/>
              </a:defRPr>
            </a:pPr>
            <a:r>
              <a:rPr dirty="0"/>
              <a:t>projected by 2040</a:t>
            </a:r>
          </a:p>
        </p:txBody>
      </p:sp>
      <p:sp>
        <p:nvSpPr>
          <p:cNvPr id="9" name="TextBox 8"/>
          <p:cNvSpPr txBox="1"/>
          <p:nvPr/>
        </p:nvSpPr>
        <p:spPr>
          <a:xfrm>
            <a:off x="9875520" y="1609344"/>
            <a:ext cx="4480560" cy="450893"/>
          </a:xfrm>
          <a:prstGeom prst="rect">
            <a:avLst/>
          </a:prstGeom>
          <a:noFill/>
        </p:spPr>
        <p:txBody>
          <a:bodyPr wrap="square" lIns="73152" rIns="73152" bIns="27432">
            <a:spAutoFit/>
          </a:bodyPr>
          <a:lstStyle/>
          <a:p>
            <a:pPr>
              <a:spcAft>
                <a:spcPts val="300"/>
              </a:spcAft>
              <a:defRPr sz="1100" b="1">
                <a:solidFill>
                  <a:srgbClr val="144354"/>
                </a:solidFill>
                <a:latin typeface="Aptos"/>
              </a:defRPr>
            </a:pPr>
            <a:r>
              <a:rPr dirty="0"/>
              <a:t>352 carers</a:t>
            </a:r>
          </a:p>
          <a:p>
            <a:pPr>
              <a:spcAft>
                <a:spcPts val="300"/>
              </a:spcAft>
              <a:defRPr sz="1100" b="0">
                <a:solidFill>
                  <a:srgbClr val="144354"/>
                </a:solidFill>
                <a:latin typeface="Aptos"/>
              </a:defRPr>
            </a:pPr>
            <a:r>
              <a:rPr lang="en-US" dirty="0"/>
              <a:t>In the</a:t>
            </a:r>
            <a:r>
              <a:rPr dirty="0"/>
              <a:t> UK iSupport trial</a:t>
            </a:r>
            <a:r>
              <a:rPr lang="en-GB" dirty="0"/>
              <a:t> and </a:t>
            </a:r>
            <a:r>
              <a:rPr dirty="0"/>
              <a:t> measurable wellbeing benefit</a:t>
            </a:r>
            <a:r>
              <a:rPr lang="en-GB" dirty="0"/>
              <a:t>s</a:t>
            </a:r>
            <a:endParaRPr dirty="0"/>
          </a:p>
        </p:txBody>
      </p:sp>
      <p:sp>
        <p:nvSpPr>
          <p:cNvPr id="10" name="Rounded Rectangle 9"/>
          <p:cNvSpPr/>
          <p:nvPr/>
        </p:nvSpPr>
        <p:spPr>
          <a:xfrm>
            <a:off x="274320" y="2468880"/>
            <a:ext cx="4251960" cy="1815882"/>
          </a:xfrm>
          <a:prstGeom prst="roundRect">
            <a:avLst/>
          </a:prstGeom>
          <a:solidFill>
            <a:srgbClr val="FFFFFF"/>
          </a:solidFill>
          <a:ln>
            <a:solidFill>
              <a:srgbClr val="DAE5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38912" y="2578608"/>
            <a:ext cx="4251960" cy="196977"/>
          </a:xfrm>
          <a:prstGeom prst="rect">
            <a:avLst/>
          </a:prstGeom>
          <a:noFill/>
        </p:spPr>
        <p:txBody>
          <a:bodyPr wrap="square" lIns="73152" rIns="73152" bIns="27432">
            <a:spAutoFit/>
          </a:bodyPr>
          <a:lstStyle/>
          <a:p>
            <a:pPr>
              <a:spcAft>
                <a:spcPts val="300"/>
              </a:spcAft>
              <a:defRPr sz="1500" b="1">
                <a:solidFill>
                  <a:srgbClr val="144354"/>
                </a:solidFill>
                <a:latin typeface="Aptos"/>
              </a:defRPr>
            </a:pPr>
            <a:r>
              <a:rPr sz="800"/>
              <a:t>1 | BACKGROUND AND NEED</a:t>
            </a:r>
          </a:p>
        </p:txBody>
      </p:sp>
      <p:sp>
        <p:nvSpPr>
          <p:cNvPr id="12" name="TextBox 11"/>
          <p:cNvSpPr txBox="1"/>
          <p:nvPr/>
        </p:nvSpPr>
        <p:spPr>
          <a:xfrm>
            <a:off x="300990" y="2710581"/>
            <a:ext cx="4251960" cy="1466555"/>
          </a:xfrm>
          <a:prstGeom prst="rect">
            <a:avLst/>
          </a:prstGeom>
          <a:noFill/>
        </p:spPr>
        <p:txBody>
          <a:bodyPr wrap="square" lIns="73152" rIns="73152" bIns="27432">
            <a:spAutoFit/>
          </a:bodyPr>
          <a:lstStyle/>
          <a:p>
            <a:pPr algn="just">
              <a:spcAft>
                <a:spcPts val="300"/>
              </a:spcAft>
              <a:defRPr sz="1100" b="0">
                <a:solidFill>
                  <a:srgbClr val="22303A"/>
                </a:solidFill>
                <a:latin typeface="Aptos"/>
              </a:defRPr>
            </a:pPr>
            <a:r>
              <a:rPr lang="en-GB" sz="800" dirty="0"/>
              <a:t>The prevalence of dementia is rising and causes problems with memory, communication, living independently and enjoying life (WHO, 2021). It can have repercussions for the person diagnosed but also for unpaid carers, who can suffer from psychological stress, fatigue, poor sleep and social isolation. The higher prevalence is likely to put a strain on health and social care services. Current support is through in-person education, by telephone, print and carers' groups (WHO, n.d.). While flexible education materials like those from the World Health Organisation (WHO) available online, via digital intervention, can be used, self-directed online education does not guarantee measurable wellbeing outcomes (WHO, 2026).</a:t>
            </a:r>
          </a:p>
          <a:p>
            <a:pPr algn="just">
              <a:spcAft>
                <a:spcPts val="300"/>
              </a:spcAft>
              <a:defRPr sz="1100" b="0">
                <a:solidFill>
                  <a:srgbClr val="22303A"/>
                </a:solidFill>
                <a:latin typeface="Aptos"/>
              </a:defRPr>
            </a:pPr>
            <a:r>
              <a:rPr lang="en-GB" sz="800" b="1" dirty="0"/>
              <a:t>Proposed solution</a:t>
            </a:r>
            <a:r>
              <a:rPr lang="en-GB" sz="800" dirty="0"/>
              <a:t>: CareConnect is a combination of easy-to-access digital learning and human guidance, peer support, and linkages to community resources. It aims to build the knowledge, confidence and access to support for carers, but does not require digital access.</a:t>
            </a:r>
            <a:endParaRPr sz="800" dirty="0"/>
          </a:p>
        </p:txBody>
      </p:sp>
      <p:sp>
        <p:nvSpPr>
          <p:cNvPr id="13" name="Rounded Rectangle 12"/>
          <p:cNvSpPr/>
          <p:nvPr/>
        </p:nvSpPr>
        <p:spPr>
          <a:xfrm>
            <a:off x="4681729" y="2468879"/>
            <a:ext cx="4507991" cy="3606379"/>
          </a:xfrm>
          <a:prstGeom prst="roundRect">
            <a:avLst/>
          </a:prstGeom>
          <a:solidFill>
            <a:srgbClr val="FFFFFF"/>
          </a:solidFill>
          <a:ln>
            <a:solidFill>
              <a:srgbClr val="DAE5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937760" y="2529602"/>
            <a:ext cx="4251960" cy="196977"/>
          </a:xfrm>
          <a:prstGeom prst="rect">
            <a:avLst/>
          </a:prstGeom>
          <a:noFill/>
        </p:spPr>
        <p:txBody>
          <a:bodyPr wrap="square" lIns="73152" rIns="73152" bIns="27432">
            <a:spAutoFit/>
          </a:bodyPr>
          <a:lstStyle/>
          <a:p>
            <a:pPr>
              <a:spcAft>
                <a:spcPts val="300"/>
              </a:spcAft>
              <a:defRPr sz="1500" b="1">
                <a:solidFill>
                  <a:srgbClr val="144354"/>
                </a:solidFill>
                <a:latin typeface="Aptos"/>
              </a:defRPr>
            </a:pPr>
            <a:r>
              <a:rPr lang="en-GB" sz="800" dirty="0"/>
              <a:t>4</a:t>
            </a:r>
            <a:r>
              <a:rPr sz="800" dirty="0"/>
              <a:t> | FEATURES AND HEALTH PROMOTION</a:t>
            </a:r>
          </a:p>
        </p:txBody>
      </p:sp>
      <p:sp>
        <p:nvSpPr>
          <p:cNvPr id="15" name="TextBox 14"/>
          <p:cNvSpPr txBox="1"/>
          <p:nvPr/>
        </p:nvSpPr>
        <p:spPr>
          <a:xfrm>
            <a:off x="4855464" y="2715042"/>
            <a:ext cx="4251960" cy="3213187"/>
          </a:xfrm>
          <a:prstGeom prst="rect">
            <a:avLst/>
          </a:prstGeom>
          <a:noFill/>
        </p:spPr>
        <p:txBody>
          <a:bodyPr wrap="square" lIns="73152" rIns="73152" bIns="27432">
            <a:spAutoFit/>
          </a:bodyPr>
          <a:lstStyle/>
          <a:p>
            <a:pPr algn="just">
              <a:spcAft>
                <a:spcPts val="300"/>
              </a:spcAft>
              <a:defRPr sz="1100" b="0">
                <a:solidFill>
                  <a:srgbClr val="22303A"/>
                </a:solidFill>
                <a:latin typeface="Aptos"/>
              </a:defRPr>
            </a:pPr>
            <a:r>
              <a:rPr lang="en-GB" sz="800" dirty="0"/>
              <a:t>CareConnect is based on empowerment, participation, equity, informed choice and partnership. Empowerment is about enabling carers to make informed choices as a result of gaining confidence and skill in making decisions (NICE, 2019). Carers and individuals with dementia are involved in designing, testing and evaluating the service, in order to participate. Equity is offering different means of accessing support for those who are unable to use digital technology. The intervention also acknowledges the effect that social and environmental factors can have on health. For instance, the information for taking breaks will be of little value if respite services are not available (NICE, 2020). This means that at the moment the user is in need of practical help, CareConnect should link them to the help, rather than telling them that individual action is enough to solve the pressures of caring.</a:t>
            </a:r>
          </a:p>
          <a:p>
            <a:pPr marL="171450" indent="-171450" algn="just">
              <a:spcAft>
                <a:spcPts val="300"/>
              </a:spcAft>
              <a:buFont typeface="Arial" panose="020B0604020202020204" pitchFamily="34" charset="0"/>
              <a:buChar char="•"/>
              <a:defRPr sz="1100" b="0">
                <a:solidFill>
                  <a:srgbClr val="22303A"/>
                </a:solidFill>
                <a:latin typeface="Aptos"/>
              </a:defRPr>
            </a:pPr>
            <a:r>
              <a:rPr lang="en-GB" sz="800" dirty="0"/>
              <a:t>Communication, routines, distress and self-care – bite-sized learning.</a:t>
            </a:r>
          </a:p>
          <a:p>
            <a:pPr marL="171450" indent="-171450" algn="just">
              <a:spcAft>
                <a:spcPts val="300"/>
              </a:spcAft>
              <a:buFont typeface="Arial" panose="020B0604020202020204" pitchFamily="34" charset="0"/>
              <a:buChar char="•"/>
              <a:defRPr sz="1100" b="0">
                <a:solidFill>
                  <a:srgbClr val="22303A"/>
                </a:solidFill>
                <a:latin typeface="Aptos"/>
              </a:defRPr>
            </a:pPr>
            <a:r>
              <a:rPr lang="en-GB" sz="800" dirty="0"/>
              <a:t>Weekly check-in (optional): stress and 1 priority identified.</a:t>
            </a:r>
          </a:p>
          <a:p>
            <a:pPr marL="171450" indent="-171450" algn="just">
              <a:spcAft>
                <a:spcPts val="300"/>
              </a:spcAft>
              <a:buFont typeface="Arial" panose="020B0604020202020204" pitchFamily="34" charset="0"/>
              <a:buChar char="•"/>
              <a:defRPr sz="1100" b="0">
                <a:solidFill>
                  <a:srgbClr val="22303A"/>
                </a:solidFill>
                <a:latin typeface="Aptos"/>
              </a:defRPr>
            </a:pPr>
            <a:r>
              <a:rPr lang="en-GB" sz="800" dirty="0"/>
              <a:t>Personal targets/reminders selected by the carer.</a:t>
            </a:r>
          </a:p>
          <a:p>
            <a:pPr marL="171450" indent="-171450" algn="just">
              <a:spcAft>
                <a:spcPts val="300"/>
              </a:spcAft>
              <a:buFont typeface="Arial" panose="020B0604020202020204" pitchFamily="34" charset="0"/>
              <a:buChar char="•"/>
              <a:defRPr sz="1100" b="0">
                <a:solidFill>
                  <a:srgbClr val="22303A"/>
                </a:solidFill>
                <a:latin typeface="Aptos"/>
              </a:defRPr>
            </a:pPr>
            <a:r>
              <a:rPr lang="en-GB" sz="800" dirty="0"/>
              <a:t>Make appointments with a trained dementia adviser.</a:t>
            </a:r>
          </a:p>
          <a:p>
            <a:pPr marL="171450" indent="-171450" algn="just">
              <a:spcAft>
                <a:spcPts val="300"/>
              </a:spcAft>
              <a:buFont typeface="Arial" panose="020B0604020202020204" pitchFamily="34" charset="0"/>
              <a:buChar char="•"/>
              <a:defRPr sz="1100" b="0">
                <a:solidFill>
                  <a:srgbClr val="22303A"/>
                </a:solidFill>
                <a:latin typeface="Aptos"/>
              </a:defRPr>
            </a:pPr>
            <a:r>
              <a:rPr lang="en-GB" sz="800" dirty="0"/>
              <a:t>Provided peer-support sessions and a help-desk database of support services.</a:t>
            </a:r>
          </a:p>
          <a:p>
            <a:pPr marL="171450" indent="-171450" algn="just">
              <a:spcAft>
                <a:spcPts val="300"/>
              </a:spcAft>
              <a:buFont typeface="Arial" panose="020B0604020202020204" pitchFamily="34" charset="0"/>
              <a:buChar char="•"/>
              <a:defRPr sz="1100" b="0">
                <a:solidFill>
                  <a:srgbClr val="22303A"/>
                </a:solidFill>
                <a:latin typeface="Aptos"/>
              </a:defRPr>
            </a:pPr>
            <a:r>
              <a:rPr lang="en-GB" sz="800" dirty="0"/>
              <a:t>Urgent help signposting; no diagnosis or emergency monitoring.</a:t>
            </a:r>
          </a:p>
          <a:p>
            <a:pPr marL="171450" indent="-171450" algn="just">
              <a:spcAft>
                <a:spcPts val="300"/>
              </a:spcAft>
              <a:buFont typeface="Arial" panose="020B0604020202020204" pitchFamily="34" charset="0"/>
              <a:buChar char="•"/>
              <a:defRPr sz="1100" b="0">
                <a:solidFill>
                  <a:srgbClr val="22303A"/>
                </a:solidFill>
                <a:latin typeface="Aptos"/>
              </a:defRPr>
            </a:pPr>
            <a:r>
              <a:rPr lang="en-GB" sz="800" dirty="0"/>
              <a:t>Values of health promotion: empowerment, participation, equity, informed choice and partnership. </a:t>
            </a:r>
          </a:p>
          <a:p>
            <a:pPr algn="just">
              <a:spcAft>
                <a:spcPts val="300"/>
              </a:spcAft>
              <a:defRPr sz="1100" b="0">
                <a:solidFill>
                  <a:srgbClr val="22303A"/>
                </a:solidFill>
                <a:latin typeface="Aptos"/>
              </a:defRPr>
            </a:pPr>
            <a:r>
              <a:rPr lang="en-GB" sz="800" dirty="0"/>
              <a:t>Content and governance should be co-designed with carers and people with dementia. The service should put in place supports, rather than blame, for carers, and recognise structural issues, including a lack of respite. NICE recommends individualised carer education, practice skills, wellbeing advice and signposting, in a format that addresses individual needs (NICE 2018).</a:t>
            </a:r>
            <a:endParaRPr sz="800" dirty="0"/>
          </a:p>
        </p:txBody>
      </p:sp>
      <p:sp>
        <p:nvSpPr>
          <p:cNvPr id="16" name="Rounded Rectangle 15"/>
          <p:cNvSpPr/>
          <p:nvPr/>
        </p:nvSpPr>
        <p:spPr>
          <a:xfrm>
            <a:off x="9363455" y="2468880"/>
            <a:ext cx="5449825" cy="2220342"/>
          </a:xfrm>
          <a:prstGeom prst="roundRect">
            <a:avLst/>
          </a:prstGeom>
          <a:solidFill>
            <a:srgbClr val="FFFFFF"/>
          </a:solidFill>
          <a:ln>
            <a:solidFill>
              <a:srgbClr val="DAE5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9624624" y="2536756"/>
            <a:ext cx="4251960" cy="196977"/>
          </a:xfrm>
          <a:prstGeom prst="rect">
            <a:avLst/>
          </a:prstGeom>
          <a:noFill/>
        </p:spPr>
        <p:txBody>
          <a:bodyPr wrap="square" lIns="73152" rIns="73152" bIns="27432">
            <a:spAutoFit/>
          </a:bodyPr>
          <a:lstStyle/>
          <a:p>
            <a:pPr>
              <a:spcAft>
                <a:spcPts val="300"/>
              </a:spcAft>
              <a:defRPr sz="1500" b="1">
                <a:solidFill>
                  <a:srgbClr val="144354"/>
                </a:solidFill>
                <a:latin typeface="Aptos"/>
              </a:defRPr>
            </a:pPr>
            <a:r>
              <a:rPr lang="en-GB" sz="800" dirty="0"/>
              <a:t>6</a:t>
            </a:r>
            <a:r>
              <a:rPr sz="800" dirty="0"/>
              <a:t> | COM-B </a:t>
            </a:r>
            <a:r>
              <a:rPr sz="800" dirty="0" err="1"/>
              <a:t>BEHAVIOUR-CHANGE</a:t>
            </a:r>
            <a:r>
              <a:rPr sz="800" dirty="0"/>
              <a:t> MODEL</a:t>
            </a:r>
          </a:p>
        </p:txBody>
      </p:sp>
      <p:sp>
        <p:nvSpPr>
          <p:cNvPr id="18" name="TextBox 17"/>
          <p:cNvSpPr txBox="1"/>
          <p:nvPr/>
        </p:nvSpPr>
        <p:spPr>
          <a:xfrm>
            <a:off x="9517543" y="2728344"/>
            <a:ext cx="2786782" cy="1951303"/>
          </a:xfrm>
          <a:prstGeom prst="rect">
            <a:avLst/>
          </a:prstGeom>
          <a:noFill/>
        </p:spPr>
        <p:txBody>
          <a:bodyPr wrap="square" lIns="73152" rIns="73152" bIns="27432">
            <a:spAutoFit/>
          </a:bodyPr>
          <a:lstStyle/>
          <a:p>
            <a:pPr algn="just">
              <a:spcAft>
                <a:spcPts val="300"/>
              </a:spcAft>
              <a:defRPr sz="1100" b="0">
                <a:solidFill>
                  <a:srgbClr val="22303A"/>
                </a:solidFill>
                <a:latin typeface="Aptos"/>
              </a:defRPr>
            </a:pPr>
            <a:r>
              <a:rPr lang="en-GB" sz="800" b="1" dirty="0"/>
              <a:t>CAPABILITY</a:t>
            </a:r>
            <a:r>
              <a:rPr lang="en-GB" sz="800" dirty="0"/>
              <a:t>: Short modules or practical examples build on knowledge and skills.</a:t>
            </a:r>
          </a:p>
          <a:p>
            <a:pPr algn="just">
              <a:spcAft>
                <a:spcPts val="300"/>
              </a:spcAft>
              <a:defRPr sz="1100" b="0">
                <a:solidFill>
                  <a:srgbClr val="22303A"/>
                </a:solidFill>
                <a:latin typeface="Aptos"/>
              </a:defRPr>
            </a:pPr>
            <a:r>
              <a:rPr lang="en-GB" sz="800" b="1" dirty="0"/>
              <a:t>OPPORTUNITY</a:t>
            </a:r>
            <a:r>
              <a:rPr lang="en-GB" sz="800" dirty="0"/>
              <a:t>: Adviser appointments, peer groups and local-service connections facilitate action.</a:t>
            </a:r>
          </a:p>
          <a:p>
            <a:pPr algn="just">
              <a:spcAft>
                <a:spcPts val="300"/>
              </a:spcAft>
              <a:defRPr sz="1100" b="0">
                <a:solidFill>
                  <a:srgbClr val="22303A"/>
                </a:solidFill>
                <a:latin typeface="Aptos"/>
              </a:defRPr>
            </a:pPr>
            <a:r>
              <a:rPr lang="en-GB" sz="800" b="1" dirty="0"/>
              <a:t>MOTIVATION</a:t>
            </a:r>
            <a:r>
              <a:rPr lang="en-GB" sz="800" dirty="0"/>
              <a:t>: Options for goals, feedback and reminders for user selection; confidence and follow-through.</a:t>
            </a:r>
          </a:p>
          <a:p>
            <a:pPr algn="just">
              <a:spcAft>
                <a:spcPts val="300"/>
              </a:spcAft>
              <a:defRPr sz="1100" b="0">
                <a:solidFill>
                  <a:srgbClr val="22303A"/>
                </a:solidFill>
                <a:latin typeface="Aptos"/>
              </a:defRPr>
            </a:pPr>
            <a:r>
              <a:rPr lang="en-GB" sz="800" b="1" dirty="0"/>
              <a:t>Critical point</a:t>
            </a:r>
            <a:r>
              <a:rPr lang="en-GB" sz="800" dirty="0"/>
              <a:t>: Knowledge does not imply behaviour change. A carer might recognise the need for respite and not have access to a respite service. CareConnect needs to be a tool to get people the help they need, not just more notifications.</a:t>
            </a:r>
          </a:p>
          <a:p>
            <a:pPr algn="just">
              <a:spcAft>
                <a:spcPts val="300"/>
              </a:spcAft>
              <a:defRPr sz="1100" b="0">
                <a:solidFill>
                  <a:srgbClr val="22303A"/>
                </a:solidFill>
                <a:latin typeface="Aptos"/>
              </a:defRPr>
            </a:pPr>
            <a:r>
              <a:rPr lang="en-GB" sz="800" b="1" dirty="0"/>
              <a:t>Outcomes to anticipate</a:t>
            </a:r>
            <a:r>
              <a:rPr lang="en-GB" sz="800" dirty="0"/>
              <a:t>: greater confidence, earlier help-seeking, reduced isolation and reduced distress. These are theories, and not always a guarantee of benefits (NICE, 2019).</a:t>
            </a:r>
            <a:endParaRPr sz="800" dirty="0"/>
          </a:p>
        </p:txBody>
      </p:sp>
      <p:sp>
        <p:nvSpPr>
          <p:cNvPr id="19" name="Rounded Rectangle 18"/>
          <p:cNvSpPr/>
          <p:nvPr/>
        </p:nvSpPr>
        <p:spPr>
          <a:xfrm>
            <a:off x="274320" y="6595265"/>
            <a:ext cx="4251960" cy="2949182"/>
          </a:xfrm>
          <a:prstGeom prst="roundRect">
            <a:avLst/>
          </a:prstGeom>
          <a:solidFill>
            <a:srgbClr val="E8F3EF"/>
          </a:solidFill>
          <a:ln>
            <a:solidFill>
              <a:srgbClr val="D2E4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57200" y="6742835"/>
            <a:ext cx="6812280" cy="196977"/>
          </a:xfrm>
          <a:prstGeom prst="rect">
            <a:avLst/>
          </a:prstGeom>
          <a:noFill/>
        </p:spPr>
        <p:txBody>
          <a:bodyPr wrap="square" lIns="73152" rIns="73152" bIns="27432">
            <a:spAutoFit/>
          </a:bodyPr>
          <a:lstStyle/>
          <a:p>
            <a:pPr>
              <a:spcAft>
                <a:spcPts val="300"/>
              </a:spcAft>
              <a:defRPr sz="1400" b="1">
                <a:solidFill>
                  <a:srgbClr val="145545"/>
                </a:solidFill>
                <a:latin typeface="Aptos"/>
              </a:defRPr>
            </a:pPr>
            <a:r>
              <a:rPr lang="en-GB" sz="800" dirty="0"/>
              <a:t>3</a:t>
            </a:r>
            <a:r>
              <a:rPr sz="800" dirty="0"/>
              <a:t> | EVIDENCE, EXPECTED OUTCOMES AND EVALUATION</a:t>
            </a:r>
          </a:p>
        </p:txBody>
      </p:sp>
      <p:sp>
        <p:nvSpPr>
          <p:cNvPr id="21" name="TextBox 20"/>
          <p:cNvSpPr txBox="1"/>
          <p:nvPr/>
        </p:nvSpPr>
        <p:spPr>
          <a:xfrm>
            <a:off x="429769" y="6985831"/>
            <a:ext cx="3960650" cy="2559162"/>
          </a:xfrm>
          <a:prstGeom prst="rect">
            <a:avLst/>
          </a:prstGeom>
          <a:noFill/>
        </p:spPr>
        <p:txBody>
          <a:bodyPr wrap="square" lIns="73152" rIns="73152" bIns="27432">
            <a:spAutoFit/>
          </a:bodyPr>
          <a:lstStyle/>
          <a:p>
            <a:pPr algn="just">
              <a:spcAft>
                <a:spcPts val="300"/>
              </a:spcAft>
              <a:defRPr sz="1050" b="0">
                <a:solidFill>
                  <a:srgbClr val="22303A"/>
                </a:solidFill>
                <a:latin typeface="Aptos"/>
              </a:defRPr>
            </a:pPr>
            <a:r>
              <a:rPr lang="en-GB" sz="800" dirty="0"/>
              <a:t>There is some evidence that digital support is being provided, but not all. A UK </a:t>
            </a:r>
            <a:r>
              <a:rPr lang="en-US" sz="800" dirty="0" err="1"/>
              <a:t>randomised</a:t>
            </a:r>
            <a:r>
              <a:rPr lang="en-US" sz="800" dirty="0"/>
              <a:t> controlled study enrolled 352 carers, who were </a:t>
            </a:r>
            <a:r>
              <a:rPr lang="en-US" sz="800" dirty="0" err="1"/>
              <a:t>randomised</a:t>
            </a:r>
            <a:r>
              <a:rPr lang="en-GB" sz="800" dirty="0"/>
              <a:t> to receive iSupport or usual care. Results of the trial revealed no significant difference between the primary outcomes of the trial and distress and depression at 6 months. </a:t>
            </a:r>
          </a:p>
          <a:p>
            <a:pPr algn="just">
              <a:spcAft>
                <a:spcPts val="300"/>
              </a:spcAft>
              <a:defRPr sz="1050" b="0">
                <a:solidFill>
                  <a:srgbClr val="22303A"/>
                </a:solidFill>
                <a:latin typeface="Aptos"/>
              </a:defRPr>
            </a:pPr>
            <a:r>
              <a:rPr lang="en-GB" sz="800" dirty="0"/>
              <a:t>The results contradict the notion that improving access to high-quality information on the web will necessarily enhance health. Effectiveness can be impacted by engagement, time, practical support availability and access. The result should not, however, be considered evidence-based to say that all digital interventions are ineffective. The human-support aspects of the proposed CareConnect services have yet to be evaluated, and its proposed features have not yet been tested.</a:t>
            </a:r>
          </a:p>
          <a:p>
            <a:pPr algn="just">
              <a:spcAft>
                <a:spcPts val="300"/>
              </a:spcAft>
              <a:defRPr sz="1050" b="0">
                <a:solidFill>
                  <a:srgbClr val="22303A"/>
                </a:solidFill>
                <a:latin typeface="Aptos"/>
              </a:defRPr>
            </a:pPr>
            <a:r>
              <a:rPr lang="en-GB" sz="800" b="1" i="1" dirty="0"/>
              <a:t>Learning Outcomes to be assessed:</a:t>
            </a:r>
          </a:p>
          <a:p>
            <a:pPr marL="171450" indent="-171450" algn="just">
              <a:spcAft>
                <a:spcPts val="300"/>
              </a:spcAft>
              <a:buFont typeface="Arial" panose="020B0604020202020204" pitchFamily="34" charset="0"/>
              <a:buChar char="•"/>
              <a:defRPr sz="1050" b="0">
                <a:solidFill>
                  <a:srgbClr val="22303A"/>
                </a:solidFill>
                <a:latin typeface="Aptos"/>
              </a:defRPr>
            </a:pPr>
            <a:r>
              <a:rPr lang="en-GB" sz="800" dirty="0"/>
              <a:t>Enhanced knowledge of and confidence in dementia care.</a:t>
            </a:r>
          </a:p>
          <a:p>
            <a:pPr marL="171450" indent="-171450" algn="just">
              <a:spcAft>
                <a:spcPts val="300"/>
              </a:spcAft>
              <a:buFont typeface="Arial" panose="020B0604020202020204" pitchFamily="34" charset="0"/>
              <a:buChar char="•"/>
              <a:defRPr sz="1050" b="0">
                <a:solidFill>
                  <a:srgbClr val="22303A"/>
                </a:solidFill>
                <a:latin typeface="Aptos"/>
              </a:defRPr>
            </a:pPr>
            <a:r>
              <a:rPr lang="en-GB" sz="800" dirty="0"/>
              <a:t>Reduced delay in seeking assistance and increased connections to services.</a:t>
            </a:r>
          </a:p>
          <a:p>
            <a:pPr marL="171450" indent="-171450" algn="just">
              <a:spcAft>
                <a:spcPts val="300"/>
              </a:spcAft>
              <a:buFont typeface="Arial" panose="020B0604020202020204" pitchFamily="34" charset="0"/>
              <a:buChar char="•"/>
              <a:defRPr sz="1050" b="0">
                <a:solidFill>
                  <a:srgbClr val="22303A"/>
                </a:solidFill>
                <a:latin typeface="Aptos"/>
              </a:defRPr>
            </a:pPr>
            <a:r>
              <a:rPr lang="en-GB" sz="800" dirty="0"/>
              <a:t>Increased social interaction and caretaker well-being.</a:t>
            </a:r>
          </a:p>
          <a:p>
            <a:pPr marL="171450" indent="-171450" algn="just">
              <a:spcAft>
                <a:spcPts val="300"/>
              </a:spcAft>
              <a:buFont typeface="Arial" panose="020B0604020202020204" pitchFamily="34" charset="0"/>
              <a:buChar char="•"/>
              <a:defRPr sz="1050" b="0">
                <a:solidFill>
                  <a:srgbClr val="22303A"/>
                </a:solidFill>
                <a:latin typeface="Aptos"/>
              </a:defRPr>
            </a:pPr>
            <a:r>
              <a:rPr lang="en-GB" sz="800" dirty="0"/>
              <a:t>Enhanced user experience and inclusion (</a:t>
            </a:r>
            <a:r>
              <a:rPr lang="en-PK" sz="800" b="0" i="0" u="none" strike="noStrike" dirty="0">
                <a:solidFill>
                  <a:srgbClr val="000000"/>
                </a:solidFill>
                <a:effectLst/>
              </a:rPr>
              <a:t>Masterson-Algar, P. et al.</a:t>
            </a:r>
            <a:r>
              <a:rPr lang="en-GB" sz="800" b="0" i="0" u="none" strike="noStrike" dirty="0">
                <a:solidFill>
                  <a:srgbClr val="000000"/>
                </a:solidFill>
                <a:effectLst/>
              </a:rPr>
              <a:t>, 2025).</a:t>
            </a:r>
            <a:endParaRPr lang="en-GB" sz="800" dirty="0"/>
          </a:p>
          <a:p>
            <a:pPr algn="just">
              <a:spcAft>
                <a:spcPts val="300"/>
              </a:spcAft>
              <a:defRPr sz="1050" b="0">
                <a:solidFill>
                  <a:srgbClr val="22303A"/>
                </a:solidFill>
                <a:latin typeface="Aptos"/>
              </a:defRPr>
            </a:pPr>
            <a:r>
              <a:rPr lang="en-GB" sz="800" dirty="0"/>
              <a:t>These are expected and not guaranteed results. CareConnect plus usual care should be compared to usual care alone using validated wellbeing measures and follow-up assessments in a pilot.</a:t>
            </a:r>
            <a:endParaRPr sz="800" dirty="0"/>
          </a:p>
        </p:txBody>
      </p:sp>
      <p:sp>
        <p:nvSpPr>
          <p:cNvPr id="22" name="Rounded Rectangle 21"/>
          <p:cNvSpPr/>
          <p:nvPr/>
        </p:nvSpPr>
        <p:spPr>
          <a:xfrm>
            <a:off x="9345169" y="6786414"/>
            <a:ext cx="5468111" cy="2220342"/>
          </a:xfrm>
          <a:prstGeom prst="roundRect">
            <a:avLst>
              <a:gd name="adj" fmla="val 0"/>
            </a:avLst>
          </a:prstGeom>
          <a:solidFill>
            <a:srgbClr val="FFF6E5"/>
          </a:solidFill>
          <a:ln>
            <a:solidFill>
              <a:srgbClr val="EEDEB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3" name="TextBox 22"/>
          <p:cNvSpPr txBox="1"/>
          <p:nvPr/>
        </p:nvSpPr>
        <p:spPr>
          <a:xfrm>
            <a:off x="9624624" y="6891085"/>
            <a:ext cx="6812280" cy="196977"/>
          </a:xfrm>
          <a:prstGeom prst="rect">
            <a:avLst/>
          </a:prstGeom>
          <a:noFill/>
        </p:spPr>
        <p:txBody>
          <a:bodyPr wrap="square" lIns="73152" rIns="73152" bIns="27432">
            <a:spAutoFit/>
          </a:bodyPr>
          <a:lstStyle/>
          <a:p>
            <a:pPr>
              <a:spcAft>
                <a:spcPts val="300"/>
              </a:spcAft>
              <a:defRPr sz="1400" b="1">
                <a:solidFill>
                  <a:srgbClr val="7E4D16"/>
                </a:solidFill>
                <a:latin typeface="Aptos"/>
              </a:defRPr>
            </a:pPr>
            <a:r>
              <a:rPr lang="en-GB" sz="800" dirty="0"/>
              <a:t>8</a:t>
            </a:r>
            <a:r>
              <a:rPr sz="800" dirty="0"/>
              <a:t> | INEQUALITY, ETHICS AND SHORTFALLS</a:t>
            </a:r>
          </a:p>
        </p:txBody>
      </p:sp>
      <p:sp>
        <p:nvSpPr>
          <p:cNvPr id="24" name="TextBox 23"/>
          <p:cNvSpPr txBox="1"/>
          <p:nvPr/>
        </p:nvSpPr>
        <p:spPr>
          <a:xfrm>
            <a:off x="9435432" y="7300445"/>
            <a:ext cx="5005775" cy="1505027"/>
          </a:xfrm>
          <a:prstGeom prst="rect">
            <a:avLst/>
          </a:prstGeom>
          <a:noFill/>
        </p:spPr>
        <p:txBody>
          <a:bodyPr wrap="square" lIns="73152" rIns="73152" bIns="27432">
            <a:spAutoFit/>
          </a:bodyPr>
          <a:lstStyle/>
          <a:p>
            <a:pPr algn="just">
              <a:spcAft>
                <a:spcPts val="300"/>
              </a:spcAft>
              <a:defRPr sz="1050" b="0">
                <a:solidFill>
                  <a:srgbClr val="22303A"/>
                </a:solidFill>
                <a:latin typeface="Aptos"/>
              </a:defRPr>
            </a:pPr>
            <a:r>
              <a:rPr lang="en-GB" sz="800" b="1" dirty="0"/>
              <a:t>Risks</a:t>
            </a:r>
            <a:r>
              <a:rPr lang="en-GB" sz="800" dirty="0"/>
              <a:t>: There may be language barriers, lack of digital skills and confidence, poor internet connection, inaccessible design, privacy concerns and extra burden from reminders. A digital tool is not going to replace professional assessment or respite care, and does not address staffing costs and waiting lists, which are a consequence of human support (</a:t>
            </a:r>
            <a:r>
              <a:rPr lang="en-PK" sz="800" b="0" i="0" u="none" strike="noStrike" dirty="0">
                <a:solidFill>
                  <a:srgbClr val="000000"/>
                </a:solidFill>
                <a:effectLst/>
                <a:latin typeface="Arial" panose="020B0604020202020204" pitchFamily="34" charset="0"/>
                <a:cs typeface="Arial" panose="020B0604020202020204" pitchFamily="34" charset="0"/>
              </a:rPr>
              <a:t>Department of Health and Social Care</a:t>
            </a:r>
            <a:r>
              <a:rPr lang="en-GB" sz="800" b="0" i="0" u="none" strike="noStrike" dirty="0">
                <a:solidFill>
                  <a:srgbClr val="000000"/>
                </a:solidFill>
                <a:effectLst/>
                <a:latin typeface="Arial" panose="020B0604020202020204" pitchFamily="34" charset="0"/>
                <a:cs typeface="Arial" panose="020B0604020202020204" pitchFamily="34" charset="0"/>
              </a:rPr>
              <a:t>, 2025).</a:t>
            </a:r>
            <a:endParaRPr lang="en-GB" sz="800" dirty="0"/>
          </a:p>
          <a:p>
            <a:pPr algn="just">
              <a:spcAft>
                <a:spcPts val="300"/>
              </a:spcAft>
              <a:defRPr sz="1050" b="0">
                <a:solidFill>
                  <a:srgbClr val="22303A"/>
                </a:solidFill>
                <a:latin typeface="Aptos"/>
              </a:defRPr>
            </a:pPr>
            <a:r>
              <a:rPr lang="en-GB" sz="800" b="1" dirty="0"/>
              <a:t>Mitigation strategies</a:t>
            </a:r>
            <a:r>
              <a:rPr lang="en-GB" sz="800" dirty="0"/>
              <a:t>: Alternative telephone/printed and face-to-face communication; low bandwidth access; large text, audio and subtitles; translated plain language, simple navigation and co-design with diversity of carers. Limit data collection, ensure data is encrypted, be clear about consent and retention, and establish data safeguarding and response procedures. Stress check-ins should not be made into a diagnosis. Policy: Do not provide digital-only provision. </a:t>
            </a:r>
          </a:p>
          <a:p>
            <a:pPr algn="just">
              <a:spcAft>
                <a:spcPts val="300"/>
              </a:spcAft>
              <a:defRPr sz="1050" b="0">
                <a:solidFill>
                  <a:srgbClr val="22303A"/>
                </a:solidFill>
                <a:latin typeface="Aptos"/>
              </a:defRPr>
            </a:pPr>
            <a:r>
              <a:rPr lang="en-GB" sz="800" b="1" dirty="0"/>
              <a:t>Policy</a:t>
            </a:r>
            <a:r>
              <a:rPr lang="en-GB" sz="800" dirty="0"/>
              <a:t>: Educate staff about introducing the tool and user navigation. Research: Do independent, well-powered evaluation prior to scaling (</a:t>
            </a:r>
            <a:r>
              <a:rPr lang="en-PK" sz="800" b="0" i="0" u="none" strike="noStrike" dirty="0">
                <a:solidFill>
                  <a:srgbClr val="000000"/>
                </a:solidFill>
                <a:effectLst/>
              </a:rPr>
              <a:t>Shu-Fen Chu, S. et al.</a:t>
            </a:r>
            <a:r>
              <a:rPr lang="en-GB" sz="800" b="0" i="0" u="none" strike="noStrike" dirty="0">
                <a:solidFill>
                  <a:srgbClr val="000000"/>
                </a:solidFill>
                <a:effectLst/>
              </a:rPr>
              <a:t>, 2021).</a:t>
            </a:r>
            <a:endParaRPr sz="800" dirty="0"/>
          </a:p>
        </p:txBody>
      </p:sp>
      <p:sp>
        <p:nvSpPr>
          <p:cNvPr id="25" name="Rounded Rectangle 24"/>
          <p:cNvSpPr/>
          <p:nvPr/>
        </p:nvSpPr>
        <p:spPr>
          <a:xfrm>
            <a:off x="274320" y="9841250"/>
            <a:ext cx="14538960" cy="710608"/>
          </a:xfrm>
          <a:prstGeom prst="roundRect">
            <a:avLst>
              <a:gd name="adj" fmla="val 11734"/>
            </a:avLst>
          </a:prstGeom>
          <a:solidFill>
            <a:srgbClr val="144354"/>
          </a:solidFill>
          <a:ln>
            <a:solidFill>
              <a:srgbClr val="14435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ounded Rectangle 9">
            <a:extLst>
              <a:ext uri="{FF2B5EF4-FFF2-40B4-BE49-F238E27FC236}">
                <a16:creationId xmlns:a16="http://schemas.microsoft.com/office/drawing/2014/main" id="{D3406DAB-656C-9ED4-441F-CF31AEDB2145}"/>
              </a:ext>
            </a:extLst>
          </p:cNvPr>
          <p:cNvSpPr/>
          <p:nvPr/>
        </p:nvSpPr>
        <p:spPr>
          <a:xfrm>
            <a:off x="274320" y="4385540"/>
            <a:ext cx="4251960" cy="2082598"/>
          </a:xfrm>
          <a:prstGeom prst="roundRect">
            <a:avLst/>
          </a:prstGeom>
          <a:solidFill>
            <a:srgbClr val="FFFFFF"/>
          </a:solidFill>
          <a:ln>
            <a:solidFill>
              <a:srgbClr val="DAE5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0" name="TextBox 29">
            <a:extLst>
              <a:ext uri="{FF2B5EF4-FFF2-40B4-BE49-F238E27FC236}">
                <a16:creationId xmlns:a16="http://schemas.microsoft.com/office/drawing/2014/main" id="{C2522F4F-DC83-B68D-F02A-49FEB27A58FB}"/>
              </a:ext>
            </a:extLst>
          </p:cNvPr>
          <p:cNvSpPr txBox="1"/>
          <p:nvPr/>
        </p:nvSpPr>
        <p:spPr>
          <a:xfrm>
            <a:off x="429769" y="4360016"/>
            <a:ext cx="2495919" cy="1938992"/>
          </a:xfrm>
          <a:prstGeom prst="rect">
            <a:avLst/>
          </a:prstGeom>
          <a:noFill/>
        </p:spPr>
        <p:txBody>
          <a:bodyPr wrap="square" rtlCol="0">
            <a:spAutoFit/>
          </a:bodyPr>
          <a:lstStyle/>
          <a:p>
            <a:pPr algn="just"/>
            <a:r>
              <a:rPr lang="en-PK" sz="800" b="1" i="0" u="none" strike="noStrike" dirty="0">
                <a:solidFill>
                  <a:srgbClr val="000000"/>
                </a:solidFill>
                <a:effectLst/>
              </a:rPr>
              <a:t>2</a:t>
            </a:r>
            <a:r>
              <a:rPr lang="en-GB" sz="800" b="1" i="0" u="none" strike="noStrike" dirty="0">
                <a:solidFill>
                  <a:srgbClr val="000000"/>
                </a:solidFill>
                <a:effectLst/>
              </a:rPr>
              <a:t>| </a:t>
            </a:r>
            <a:r>
              <a:rPr lang="en-PK" sz="800" b="1" i="0" u="none" strike="noStrike" dirty="0">
                <a:solidFill>
                  <a:srgbClr val="000000"/>
                </a:solidFill>
                <a:effectLst/>
              </a:rPr>
              <a:t>How CareConnect works</a:t>
            </a:r>
          </a:p>
          <a:p>
            <a:pPr algn="just"/>
            <a:r>
              <a:rPr lang="en-GB" sz="800" b="0" i="0" u="none" strike="noStrike" dirty="0">
                <a:solidFill>
                  <a:srgbClr val="000000"/>
                </a:solidFill>
                <a:effectLst/>
              </a:rPr>
              <a:t>Mobile-friendly site or mobile app available.</a:t>
            </a:r>
          </a:p>
          <a:p>
            <a:pPr algn="just"/>
            <a:r>
              <a:rPr lang="en-GB" sz="800" dirty="0">
                <a:solidFill>
                  <a:srgbClr val="000000"/>
                </a:solidFill>
              </a:rPr>
              <a:t>C</a:t>
            </a:r>
            <a:r>
              <a:rPr lang="en-GB" sz="800" b="0" i="0" u="none" strike="noStrike" dirty="0">
                <a:solidFill>
                  <a:srgbClr val="000000"/>
                </a:solidFill>
                <a:effectLst/>
              </a:rPr>
              <a:t>arer selects their needs and preferred manner of support.</a:t>
            </a:r>
          </a:p>
          <a:p>
            <a:pPr algn="just"/>
            <a:r>
              <a:rPr lang="en-GB" sz="800" b="0" i="0" u="none" strike="noStrike" dirty="0">
                <a:solidFill>
                  <a:srgbClr val="000000"/>
                </a:solidFill>
                <a:effectLst/>
              </a:rPr>
              <a:t>Short lessons regarding communication, distress, routines and self-care.</a:t>
            </a:r>
          </a:p>
          <a:p>
            <a:pPr algn="just"/>
            <a:r>
              <a:rPr lang="en-GB" sz="800" b="0" i="0" u="none" strike="noStrike" dirty="0">
                <a:solidFill>
                  <a:srgbClr val="000000"/>
                </a:solidFill>
                <a:effectLst/>
              </a:rPr>
              <a:t>Make advisor calls on book, attend peer sessions (moderated) and access services.</a:t>
            </a:r>
          </a:p>
          <a:p>
            <a:pPr algn="just"/>
            <a:r>
              <a:rPr lang="en-GB" sz="800" b="0" i="0" u="none" strike="noStrike" dirty="0">
                <a:solidFill>
                  <a:srgbClr val="000000"/>
                </a:solidFill>
                <a:effectLst/>
              </a:rPr>
              <a:t>Set a realistic weekly target and reminders, if you want.</a:t>
            </a:r>
          </a:p>
          <a:p>
            <a:pPr algn="just"/>
            <a:r>
              <a:rPr lang="en-GB" sz="800" b="0" i="0" u="none" strike="noStrike" dirty="0">
                <a:solidFill>
                  <a:srgbClr val="000000"/>
                </a:solidFill>
                <a:effectLst/>
              </a:rPr>
              <a:t>Monitor and re-evaluate needs and learning (</a:t>
            </a:r>
            <a:r>
              <a:rPr lang="en-PK" sz="800" b="0" i="0" u="none" strike="noStrike" dirty="0">
                <a:solidFill>
                  <a:srgbClr val="000000"/>
                </a:solidFill>
                <a:effectLst/>
                <a:latin typeface="Arial" panose="020B0604020202020204" pitchFamily="34" charset="0"/>
                <a:cs typeface="Arial" panose="020B0604020202020204" pitchFamily="34" charset="0"/>
              </a:rPr>
              <a:t>Alzheimer Europe</a:t>
            </a:r>
            <a:r>
              <a:rPr lang="en-GB" sz="800" b="0" i="0" u="none" strike="noStrike" dirty="0">
                <a:solidFill>
                  <a:srgbClr val="000000"/>
                </a:solidFill>
                <a:effectLst/>
                <a:latin typeface="Arial" panose="020B0604020202020204" pitchFamily="34" charset="0"/>
                <a:cs typeface="Arial" panose="020B0604020202020204" pitchFamily="34" charset="0"/>
              </a:rPr>
              <a:t>, 2026).</a:t>
            </a:r>
            <a:endParaRPr lang="en-GB" sz="800" b="0" i="0" u="none" strike="noStrike" dirty="0">
              <a:solidFill>
                <a:srgbClr val="000000"/>
              </a:solidFill>
              <a:effectLst/>
            </a:endParaRPr>
          </a:p>
          <a:p>
            <a:pPr algn="just"/>
            <a:r>
              <a:rPr lang="en-GB" sz="800" b="0" i="0" u="none" strike="noStrike" dirty="0">
                <a:solidFill>
                  <a:srgbClr val="000000"/>
                </a:solidFill>
                <a:effectLst/>
              </a:rPr>
              <a:t>CareConnect is a proposed intervention, </a:t>
            </a:r>
            <a:r>
              <a:rPr lang="en-US" sz="800" dirty="0">
                <a:solidFill>
                  <a:srgbClr val="000000"/>
                </a:solidFill>
              </a:rPr>
              <a:t>not an existing product or clinically validated product</a:t>
            </a:r>
            <a:r>
              <a:rPr lang="en-GB" sz="800" b="0" i="0" u="none" strike="noStrike" dirty="0">
                <a:solidFill>
                  <a:srgbClr val="000000"/>
                </a:solidFill>
                <a:effectLst/>
              </a:rPr>
              <a:t>. It will not diagnose diseases or substitute for emergency services (</a:t>
            </a:r>
            <a:r>
              <a:rPr lang="en-PK" sz="800" b="0" i="0" u="none" strike="noStrike" dirty="0">
                <a:solidFill>
                  <a:srgbClr val="000000"/>
                </a:solidFill>
                <a:effectLst/>
              </a:rPr>
              <a:t>Alzheimer’s Society</a:t>
            </a:r>
            <a:r>
              <a:rPr lang="en-GB" sz="800" b="0" i="0" u="none" strike="noStrike" dirty="0">
                <a:solidFill>
                  <a:srgbClr val="000000"/>
                </a:solidFill>
                <a:effectLst/>
              </a:rPr>
              <a:t>, 2024).</a:t>
            </a:r>
            <a:endParaRPr lang="en-PK" sz="800" dirty="0"/>
          </a:p>
        </p:txBody>
      </p:sp>
      <p:pic>
        <p:nvPicPr>
          <p:cNvPr id="33" name="Picture 32">
            <a:extLst>
              <a:ext uri="{FF2B5EF4-FFF2-40B4-BE49-F238E27FC236}">
                <a16:creationId xmlns:a16="http://schemas.microsoft.com/office/drawing/2014/main" id="{A1C89B29-D9AD-BECF-7A56-AD8B02227429}"/>
              </a:ext>
            </a:extLst>
          </p:cNvPr>
          <p:cNvPicPr>
            <a:picLocks noChangeAspect="1"/>
          </p:cNvPicPr>
          <p:nvPr/>
        </p:nvPicPr>
        <p:blipFill>
          <a:blip r:embed="rId2"/>
          <a:stretch>
            <a:fillRect/>
          </a:stretch>
        </p:blipFill>
        <p:spPr>
          <a:xfrm>
            <a:off x="2925688" y="4653345"/>
            <a:ext cx="1490133" cy="1188654"/>
          </a:xfrm>
          <a:prstGeom prst="rect">
            <a:avLst/>
          </a:prstGeom>
        </p:spPr>
      </p:pic>
      <p:sp>
        <p:nvSpPr>
          <p:cNvPr id="35" name="Rounded Rectangle 12">
            <a:extLst>
              <a:ext uri="{FF2B5EF4-FFF2-40B4-BE49-F238E27FC236}">
                <a16:creationId xmlns:a16="http://schemas.microsoft.com/office/drawing/2014/main" id="{497CCE61-5A3F-7E92-DFC4-879D77729C36}"/>
              </a:ext>
            </a:extLst>
          </p:cNvPr>
          <p:cNvSpPr/>
          <p:nvPr/>
        </p:nvSpPr>
        <p:spPr>
          <a:xfrm>
            <a:off x="4915444" y="6405818"/>
            <a:ext cx="4274275" cy="3105818"/>
          </a:xfrm>
          <a:prstGeom prst="roundRect">
            <a:avLst/>
          </a:prstGeom>
          <a:solidFill>
            <a:srgbClr val="FFFFFF"/>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just"/>
            <a:endParaRPr sz="800" dirty="0">
              <a:solidFill>
                <a:schemeClr val="tx1"/>
              </a:solidFill>
            </a:endParaRPr>
          </a:p>
        </p:txBody>
      </p:sp>
      <p:sp>
        <p:nvSpPr>
          <p:cNvPr id="36" name="TextBox 35">
            <a:extLst>
              <a:ext uri="{FF2B5EF4-FFF2-40B4-BE49-F238E27FC236}">
                <a16:creationId xmlns:a16="http://schemas.microsoft.com/office/drawing/2014/main" id="{40E2F266-4988-70C3-15B2-47407C185ABD}"/>
              </a:ext>
            </a:extLst>
          </p:cNvPr>
          <p:cNvSpPr txBox="1"/>
          <p:nvPr/>
        </p:nvSpPr>
        <p:spPr>
          <a:xfrm>
            <a:off x="5048946" y="6540638"/>
            <a:ext cx="3884327" cy="1077218"/>
          </a:xfrm>
          <a:prstGeom prst="rect">
            <a:avLst/>
          </a:prstGeom>
          <a:noFill/>
        </p:spPr>
        <p:txBody>
          <a:bodyPr wrap="square" rtlCol="0">
            <a:spAutoFit/>
          </a:bodyPr>
          <a:lstStyle/>
          <a:p>
            <a:r>
              <a:rPr lang="en-GB" sz="800" b="1" dirty="0">
                <a:solidFill>
                  <a:schemeClr val="tx1"/>
                </a:solidFill>
              </a:rPr>
              <a:t>5 | Digital inequality, Ethics and risk reduction</a:t>
            </a:r>
          </a:p>
          <a:p>
            <a:r>
              <a:rPr lang="en-GB" sz="800" b="1" dirty="0">
                <a:solidFill>
                  <a:schemeClr val="tx1"/>
                </a:solidFill>
              </a:rPr>
              <a:t>Digital exclusion</a:t>
            </a:r>
            <a:r>
              <a:rPr lang="en-GB" sz="800" dirty="0">
                <a:solidFill>
                  <a:schemeClr val="tx1"/>
                </a:solidFill>
              </a:rPr>
              <a:t>: Access may be limited by limited connectivity, device costs, disability, digital confidence and language barriers. Provide telephone, paper and </a:t>
            </a:r>
            <a:r>
              <a:rPr lang="en-GB" sz="800" dirty="0"/>
              <a:t>face-to-face options; low-bandwidth access;</a:t>
            </a:r>
            <a:r>
              <a:rPr lang="en-GB" sz="800" dirty="0">
                <a:solidFill>
                  <a:schemeClr val="tx1"/>
                </a:solidFill>
              </a:rPr>
              <a:t> adjust text, audio, subtitles and translated content.</a:t>
            </a:r>
          </a:p>
          <a:p>
            <a:r>
              <a:rPr lang="en-GB" sz="800" b="1" dirty="0">
                <a:solidFill>
                  <a:schemeClr val="tx1"/>
                </a:solidFill>
              </a:rPr>
              <a:t>Privacy and safeguarding</a:t>
            </a:r>
            <a:r>
              <a:rPr lang="en-GB" sz="800" dirty="0">
                <a:solidFill>
                  <a:schemeClr val="tx1"/>
                </a:solidFill>
              </a:rPr>
              <a:t>: Gather only necessary data, clearly explain consent and data retention policies, and employ the proper security measures. Outline referral protocols for safeguarding issues and advise staff not to make automated check-ins a clinical evaluation (</a:t>
            </a:r>
            <a:r>
              <a:rPr lang="en-PK" sz="800" b="0" i="0" u="none" strike="noStrike" dirty="0">
                <a:solidFill>
                  <a:srgbClr val="000000"/>
                </a:solidFill>
                <a:effectLst/>
                <a:latin typeface="Arial" panose="020B0604020202020204" pitchFamily="34" charset="0"/>
                <a:cs typeface="Arial" panose="020B0604020202020204" pitchFamily="34" charset="0"/>
              </a:rPr>
              <a:t>Office for Health Improvement and Disparities </a:t>
            </a:r>
            <a:r>
              <a:rPr lang="en-GB" sz="800" b="0" i="0" u="none" strike="noStrike" dirty="0">
                <a:solidFill>
                  <a:srgbClr val="000000"/>
                </a:solidFill>
                <a:effectLst/>
                <a:latin typeface="Arial" panose="020B0604020202020204" pitchFamily="34" charset="0"/>
                <a:cs typeface="Arial" panose="020B0604020202020204" pitchFamily="34" charset="0"/>
              </a:rPr>
              <a:t>, 2026).</a:t>
            </a:r>
            <a:endParaRPr lang="en-GB" sz="800" dirty="0">
              <a:solidFill>
                <a:schemeClr val="tx1"/>
              </a:solidFill>
            </a:endParaRPr>
          </a:p>
        </p:txBody>
      </p:sp>
      <p:sp>
        <p:nvSpPr>
          <p:cNvPr id="38" name="Rounded Rectangle 15">
            <a:extLst>
              <a:ext uri="{FF2B5EF4-FFF2-40B4-BE49-F238E27FC236}">
                <a16:creationId xmlns:a16="http://schemas.microsoft.com/office/drawing/2014/main" id="{E12F8B0F-E60F-77A6-CC6D-6A57C8A03C6F}"/>
              </a:ext>
            </a:extLst>
          </p:cNvPr>
          <p:cNvSpPr/>
          <p:nvPr/>
        </p:nvSpPr>
        <p:spPr>
          <a:xfrm>
            <a:off x="9345169" y="4807925"/>
            <a:ext cx="5449825" cy="1687563"/>
          </a:xfrm>
          <a:prstGeom prst="roundRect">
            <a:avLst/>
          </a:prstGeom>
          <a:solidFill>
            <a:srgbClr val="FFFFFF"/>
          </a:solidFill>
          <a:ln>
            <a:solidFill>
              <a:srgbClr val="DAE5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a:extLst>
              <a:ext uri="{FF2B5EF4-FFF2-40B4-BE49-F238E27FC236}">
                <a16:creationId xmlns:a16="http://schemas.microsoft.com/office/drawing/2014/main" id="{4E6467E1-C54D-16F3-33F5-A8C69A8588FB}"/>
              </a:ext>
            </a:extLst>
          </p:cNvPr>
          <p:cNvSpPr txBox="1"/>
          <p:nvPr/>
        </p:nvSpPr>
        <p:spPr>
          <a:xfrm>
            <a:off x="9463478" y="4970532"/>
            <a:ext cx="5194353" cy="1323439"/>
          </a:xfrm>
          <a:prstGeom prst="rect">
            <a:avLst/>
          </a:prstGeom>
          <a:noFill/>
        </p:spPr>
        <p:txBody>
          <a:bodyPr wrap="square" rtlCol="0">
            <a:spAutoFit/>
          </a:bodyPr>
          <a:lstStyle/>
          <a:p>
            <a:pPr algn="just"/>
            <a:r>
              <a:rPr lang="en-GB" sz="800" b="1" dirty="0"/>
              <a:t>Advice</a:t>
            </a:r>
            <a:r>
              <a:rPr lang="en-GB" sz="800" dirty="0"/>
              <a:t>: Health and social care policymakers should invest in blended provision of health and social care rather than digital-only provision.</a:t>
            </a:r>
          </a:p>
          <a:p>
            <a:pPr algn="just"/>
            <a:r>
              <a:rPr lang="en-GB" sz="800" b="1" dirty="0"/>
              <a:t>Training</a:t>
            </a:r>
            <a:r>
              <a:rPr lang="en-GB" sz="800" dirty="0"/>
              <a:t>: Professionals should be trained to introduce digital tools to assist those with less digital confidence and recognise where individual referral is necessary.</a:t>
            </a:r>
          </a:p>
          <a:p>
            <a:pPr algn="just"/>
            <a:r>
              <a:rPr lang="en-GB" sz="800" b="1" dirty="0"/>
              <a:t>Research</a:t>
            </a:r>
            <a:r>
              <a:rPr lang="en-GB" sz="800" dirty="0"/>
              <a:t>: Collaboratively develop the intervention with a wide range of carers, test usability and acceptability and then compare it to an adequately powered evaluation. Report on engagement, wellbeing, cost and service use and differences at the demographic level. Analysis of results to guide decisions on broader rollout (</a:t>
            </a:r>
            <a:r>
              <a:rPr lang="en-PK" sz="800" b="0" i="0" u="none" strike="noStrike" dirty="0">
                <a:solidFill>
                  <a:srgbClr val="000000"/>
                </a:solidFill>
                <a:effectLst/>
                <a:latin typeface="Arial" panose="020B0604020202020204" pitchFamily="34" charset="0"/>
                <a:cs typeface="Arial" panose="020B0604020202020204" pitchFamily="34" charset="0"/>
              </a:rPr>
              <a:t>Sezgin</a:t>
            </a:r>
            <a:r>
              <a:rPr lang="en-GB" sz="800" b="0" i="0" u="none" strike="noStrike" dirty="0">
                <a:solidFill>
                  <a:srgbClr val="000000"/>
                </a:solidFill>
                <a:effectLst/>
                <a:latin typeface="Arial" panose="020B0604020202020204" pitchFamily="34" charset="0"/>
                <a:cs typeface="Arial" panose="020B0604020202020204" pitchFamily="34" charset="0"/>
              </a:rPr>
              <a:t> et al., 2025).</a:t>
            </a:r>
            <a:endParaRPr lang="en-GB" sz="800" dirty="0"/>
          </a:p>
          <a:p>
            <a:pPr algn="just"/>
            <a:r>
              <a:rPr lang="en-GB" sz="800" b="1" dirty="0"/>
              <a:t>Summary</a:t>
            </a:r>
            <a:r>
              <a:rPr lang="en-GB" sz="800" dirty="0"/>
              <a:t>: CareConnect provides a person-centred design which integrates digital flexibility with the provision of both practical and human support. Equal opportunities, active participation, protection, and independent evidence of effectiveness are all factors that will determine its potential for population health contribution (Liang et al., 2026).</a:t>
            </a:r>
            <a:endParaRPr lang="en-PK" sz="800" dirty="0"/>
          </a:p>
        </p:txBody>
      </p:sp>
      <p:sp>
        <p:nvSpPr>
          <p:cNvPr id="41" name="TextBox 40">
            <a:extLst>
              <a:ext uri="{FF2B5EF4-FFF2-40B4-BE49-F238E27FC236}">
                <a16:creationId xmlns:a16="http://schemas.microsoft.com/office/drawing/2014/main" id="{56AB1F9C-555B-78CF-4ABC-DC8090E7561E}"/>
              </a:ext>
            </a:extLst>
          </p:cNvPr>
          <p:cNvSpPr txBox="1"/>
          <p:nvPr/>
        </p:nvSpPr>
        <p:spPr>
          <a:xfrm>
            <a:off x="9624624" y="4793994"/>
            <a:ext cx="4251960" cy="196977"/>
          </a:xfrm>
          <a:prstGeom prst="rect">
            <a:avLst/>
          </a:prstGeom>
          <a:noFill/>
        </p:spPr>
        <p:txBody>
          <a:bodyPr wrap="square" lIns="73152" rIns="73152" bIns="27432">
            <a:spAutoFit/>
          </a:bodyPr>
          <a:lstStyle/>
          <a:p>
            <a:pPr>
              <a:spcAft>
                <a:spcPts val="300"/>
              </a:spcAft>
              <a:defRPr sz="1500" b="1">
                <a:solidFill>
                  <a:srgbClr val="144354"/>
                </a:solidFill>
                <a:latin typeface="Aptos"/>
              </a:defRPr>
            </a:pPr>
            <a:r>
              <a:rPr lang="en-GB" sz="800" dirty="0"/>
              <a:t>7</a:t>
            </a:r>
            <a:r>
              <a:rPr sz="800" dirty="0"/>
              <a:t> | </a:t>
            </a:r>
            <a:r>
              <a:rPr lang="en-GB" sz="800" dirty="0"/>
              <a:t>EXPECTED OUTCOMES, IMPLICATIONS FOR POLICY AND RESEARCH</a:t>
            </a:r>
            <a:endParaRPr sz="800" dirty="0"/>
          </a:p>
        </p:txBody>
      </p:sp>
      <p:pic>
        <p:nvPicPr>
          <p:cNvPr id="42" name="Picture 41">
            <a:extLst>
              <a:ext uri="{FF2B5EF4-FFF2-40B4-BE49-F238E27FC236}">
                <a16:creationId xmlns:a16="http://schemas.microsoft.com/office/drawing/2014/main" id="{70299389-7CA2-7136-1FFB-399DB6593414}"/>
              </a:ext>
            </a:extLst>
          </p:cNvPr>
          <p:cNvPicPr>
            <a:picLocks noChangeAspect="1"/>
          </p:cNvPicPr>
          <p:nvPr/>
        </p:nvPicPr>
        <p:blipFill>
          <a:blip r:embed="rId3"/>
          <a:stretch>
            <a:fillRect/>
          </a:stretch>
        </p:blipFill>
        <p:spPr>
          <a:xfrm>
            <a:off x="12304325" y="2853291"/>
            <a:ext cx="2307814" cy="1382296"/>
          </a:xfrm>
          <a:prstGeom prst="rect">
            <a:avLst/>
          </a:prstGeom>
        </p:spPr>
      </p:pic>
      <p:pic>
        <p:nvPicPr>
          <p:cNvPr id="43" name="Picture 42">
            <a:extLst>
              <a:ext uri="{FF2B5EF4-FFF2-40B4-BE49-F238E27FC236}">
                <a16:creationId xmlns:a16="http://schemas.microsoft.com/office/drawing/2014/main" id="{6F9763CE-4FDB-E43D-2ABF-84A9770A85AE}"/>
              </a:ext>
            </a:extLst>
          </p:cNvPr>
          <p:cNvPicPr>
            <a:picLocks noChangeAspect="1"/>
          </p:cNvPicPr>
          <p:nvPr/>
        </p:nvPicPr>
        <p:blipFill>
          <a:blip r:embed="rId4"/>
          <a:stretch>
            <a:fillRect/>
          </a:stretch>
        </p:blipFill>
        <p:spPr>
          <a:xfrm>
            <a:off x="6533507" y="7649271"/>
            <a:ext cx="2545250" cy="1419304"/>
          </a:xfrm>
          <a:prstGeom prst="rect">
            <a:avLst/>
          </a:prstGeom>
        </p:spPr>
      </p:pic>
      <p:sp>
        <p:nvSpPr>
          <p:cNvPr id="45" name="TextBox 44">
            <a:extLst>
              <a:ext uri="{FF2B5EF4-FFF2-40B4-BE49-F238E27FC236}">
                <a16:creationId xmlns:a16="http://schemas.microsoft.com/office/drawing/2014/main" id="{13F9CB89-7B51-12B3-05F5-641764960D09}"/>
              </a:ext>
            </a:extLst>
          </p:cNvPr>
          <p:cNvSpPr txBox="1"/>
          <p:nvPr/>
        </p:nvSpPr>
        <p:spPr>
          <a:xfrm>
            <a:off x="5065035" y="7522608"/>
            <a:ext cx="1468472" cy="1692771"/>
          </a:xfrm>
          <a:prstGeom prst="rect">
            <a:avLst/>
          </a:prstGeom>
          <a:noFill/>
        </p:spPr>
        <p:txBody>
          <a:bodyPr wrap="square" rtlCol="0">
            <a:spAutoFit/>
          </a:bodyPr>
          <a:lstStyle/>
          <a:p>
            <a:r>
              <a:rPr lang="en-GB" sz="800" b="1" dirty="0">
                <a:solidFill>
                  <a:schemeClr val="tx1"/>
                </a:solidFill>
              </a:rPr>
              <a:t>Human assistance and endurance</a:t>
            </a:r>
            <a:r>
              <a:rPr lang="en-GB" sz="800" dirty="0">
                <a:solidFill>
                  <a:schemeClr val="tx1"/>
                </a:solidFill>
              </a:rPr>
              <a:t>: Staff time and funding are needed for adviser calls. Workload, waiting times, cost-effectiveness and connections to existing community services are important to take into account in commissioning plans. Digital support should be used in addition to (not instead of) professional care (</a:t>
            </a:r>
            <a:r>
              <a:rPr lang="en-PK" sz="800" b="0" i="0" u="none" strike="noStrike" dirty="0">
                <a:solidFill>
                  <a:srgbClr val="000000"/>
                </a:solidFill>
                <a:effectLst/>
                <a:latin typeface="Arial" panose="020B0604020202020204" pitchFamily="34" charset="0"/>
                <a:cs typeface="Arial" panose="020B0604020202020204" pitchFamily="34" charset="0"/>
              </a:rPr>
              <a:t>NHS England</a:t>
            </a:r>
            <a:r>
              <a:rPr lang="en-GB" sz="800" b="0" i="0" u="none" strike="noStrike" dirty="0">
                <a:solidFill>
                  <a:srgbClr val="000000"/>
                </a:solidFill>
                <a:effectLst/>
                <a:latin typeface="Arial" panose="020B0604020202020204" pitchFamily="34" charset="0"/>
                <a:cs typeface="Arial" panose="020B0604020202020204" pitchFamily="34" charset="0"/>
              </a:rPr>
              <a:t>, 2023).</a:t>
            </a:r>
            <a:endParaRPr lang="en-GB" sz="8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A0D46-1744-453B-67AE-55A87A86B5F9}"/>
              </a:ext>
            </a:extLst>
          </p:cNvPr>
          <p:cNvSpPr>
            <a:spLocks noGrp="1"/>
          </p:cNvSpPr>
          <p:nvPr>
            <p:ph type="title"/>
          </p:nvPr>
        </p:nvSpPr>
        <p:spPr>
          <a:xfrm>
            <a:off x="457200" y="274638"/>
            <a:ext cx="13766800" cy="777648"/>
          </a:xfrm>
        </p:spPr>
        <p:txBody>
          <a:bodyPr/>
          <a:lstStyle/>
          <a:p>
            <a:r>
              <a:rPr lang="en-GB" dirty="0"/>
              <a:t>References</a:t>
            </a:r>
            <a:endParaRPr lang="en-PK" dirty="0"/>
          </a:p>
        </p:txBody>
      </p:sp>
      <p:sp>
        <p:nvSpPr>
          <p:cNvPr id="3" name="Content Placeholder 2">
            <a:extLst>
              <a:ext uri="{FF2B5EF4-FFF2-40B4-BE49-F238E27FC236}">
                <a16:creationId xmlns:a16="http://schemas.microsoft.com/office/drawing/2014/main" id="{3A39F80A-3C7D-EC5B-9C3B-79AA7517065B}"/>
              </a:ext>
            </a:extLst>
          </p:cNvPr>
          <p:cNvSpPr>
            <a:spLocks noGrp="1"/>
          </p:cNvSpPr>
          <p:nvPr>
            <p:ph idx="1"/>
          </p:nvPr>
        </p:nvSpPr>
        <p:spPr>
          <a:xfrm>
            <a:off x="457200" y="1308100"/>
            <a:ext cx="14238514" cy="8634186"/>
          </a:xfrm>
        </p:spPr>
        <p:txBody>
          <a:bodyPr>
            <a:noAutofit/>
          </a:bodyPr>
          <a:lstStyle/>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Alzheimer Europe (2026). The ethical use of technology for and by people with dementia: discussion paper and guidelines. Available at: https://www.alzheimer-europe.org/news/alzheimer-europe-launches-discussion-paper-and-guidelines-ethical-use-technology-and-people (Accessed: </a:t>
            </a:r>
            <a:r>
              <a:rPr lang="en-US" sz="1500" b="0" i="0" u="none" strike="noStrike" dirty="0">
                <a:solidFill>
                  <a:srgbClr val="000000"/>
                </a:solidFill>
                <a:effectLst/>
                <a:latin typeface="Arial" panose="020B0604020202020204" pitchFamily="34" charset="0"/>
                <a:cs typeface="Arial" panose="020B0604020202020204" pitchFamily="34" charset="0"/>
              </a:rPr>
              <a:t>19</a:t>
            </a:r>
            <a:r>
              <a:rPr lang="en-PK" sz="1500" b="0" i="0" u="none" strike="noStrike" dirty="0">
                <a:solidFill>
                  <a:srgbClr val="000000"/>
                </a:solidFill>
                <a:effectLst/>
                <a:latin typeface="Arial" panose="020B0604020202020204" pitchFamily="34" charset="0"/>
                <a:cs typeface="Arial" panose="020B0604020202020204" pitchFamily="34" charset="0"/>
              </a:rPr>
              <a:t>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Alzheimer’s Society (2024). How many people have dementia in the UK? Available at: https://www.alzheimers.org.uk/cy/node/42286 (Accessed: </a:t>
            </a:r>
            <a:r>
              <a:rPr lang="en-US" sz="1500" b="0" i="0" u="none" strike="noStrike" dirty="0">
                <a:solidFill>
                  <a:srgbClr val="000000"/>
                </a:solidFill>
                <a:effectLst/>
                <a:latin typeface="Arial" panose="020B0604020202020204" pitchFamily="34" charset="0"/>
                <a:cs typeface="Arial" panose="020B0604020202020204" pitchFamily="34" charset="0"/>
              </a:rPr>
              <a:t>19</a:t>
            </a:r>
            <a:r>
              <a:rPr lang="en-PK" sz="1500" b="0" i="0" u="none" strike="noStrike" dirty="0">
                <a:solidFill>
                  <a:srgbClr val="000000"/>
                </a:solidFill>
                <a:effectLst/>
                <a:latin typeface="Arial" panose="020B0604020202020204" pitchFamily="34" charset="0"/>
                <a:cs typeface="Arial" panose="020B0604020202020204" pitchFamily="34" charset="0"/>
              </a:rPr>
              <a:t>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Department of Health and Social Care (2025). Dementia profile: prevalence and supporting well topics statistical commentary, March 2025. Available at: https://www.gov.uk/government/statistics/dementia-profile-march-2025-update/dementia-profile-prevalence-and-supporting-well-topics-statistical-commentary-march-2025 (Accessed: </a:t>
            </a:r>
            <a:r>
              <a:rPr lang="en-US" sz="1500" b="0" i="0" u="none" strike="noStrike" dirty="0">
                <a:solidFill>
                  <a:srgbClr val="000000"/>
                </a:solidFill>
                <a:effectLst/>
                <a:latin typeface="Arial" panose="020B0604020202020204" pitchFamily="34" charset="0"/>
                <a:cs typeface="Arial" panose="020B0604020202020204" pitchFamily="34" charset="0"/>
              </a:rPr>
              <a:t>19</a:t>
            </a:r>
            <a:r>
              <a:rPr lang="en-PK" sz="1500" b="0" i="0" u="none" strike="noStrike" dirty="0">
                <a:solidFill>
                  <a:srgbClr val="000000"/>
                </a:solidFill>
                <a:effectLst/>
                <a:latin typeface="Arial" panose="020B0604020202020204" pitchFamily="34" charset="0"/>
                <a:cs typeface="Arial" panose="020B0604020202020204" pitchFamily="34" charset="0"/>
              </a:rPr>
              <a:t>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Liang, M., Rong, J., Grosan, C. and Wang, X. (2026). ‘Effectiveness of eHealth interventions in alleviating burden on informal caregivers of people with dementia: systematic review and meta-analysis of randomised controlled trials’. Journal of Medical Internet Research, 28, e78568. Available at: https://doi.org/10.2196/78568 (Accessed: 2</a:t>
            </a:r>
            <a:r>
              <a:rPr lang="en-US" sz="1500" b="0" i="0" u="none" strike="noStrike" dirty="0">
                <a:solidFill>
                  <a:srgbClr val="000000"/>
                </a:solidFill>
                <a:effectLst/>
                <a:latin typeface="Arial" panose="020B0604020202020204" pitchFamily="34" charset="0"/>
                <a:cs typeface="Arial" panose="020B0604020202020204" pitchFamily="34" charset="0"/>
              </a:rPr>
              <a:t>0</a:t>
            </a:r>
            <a:r>
              <a:rPr lang="en-PK" sz="1500" b="0" i="0" u="none" strike="noStrike" dirty="0">
                <a:solidFill>
                  <a:srgbClr val="000000"/>
                </a:solidFill>
                <a:effectLst/>
                <a:latin typeface="Arial" panose="020B0604020202020204" pitchFamily="34" charset="0"/>
                <a:cs typeface="Arial" panose="020B0604020202020204" pitchFamily="34" charset="0"/>
              </a:rPr>
              <a:t>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Masterson-Algar, P. et al. (2025). ‘A process evaluation of the UK randomised trial evaluating “iSupport”, an online e-health intervention for adult carers of people living with dementia’. Behavioral Sciences, 15(8), 1107. Available at: https://doi.org/10.3390/bs15081107 (Accessed: 2</a:t>
            </a:r>
            <a:r>
              <a:rPr lang="en-US" sz="1500" b="0" i="0" u="none" strike="noStrike" dirty="0">
                <a:solidFill>
                  <a:srgbClr val="000000"/>
                </a:solidFill>
                <a:effectLst/>
                <a:latin typeface="Arial" panose="020B0604020202020204" pitchFamily="34" charset="0"/>
                <a:cs typeface="Arial" panose="020B0604020202020204" pitchFamily="34" charset="0"/>
              </a:rPr>
              <a:t>0</a:t>
            </a:r>
            <a:r>
              <a:rPr lang="en-PK" sz="1500" b="0" i="0" u="none" strike="noStrike" dirty="0">
                <a:solidFill>
                  <a:srgbClr val="000000"/>
                </a:solidFill>
                <a:effectLst/>
                <a:latin typeface="Arial" panose="020B0604020202020204" pitchFamily="34" charset="0"/>
                <a:cs typeface="Arial" panose="020B0604020202020204" pitchFamily="34" charset="0"/>
              </a:rPr>
              <a:t>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National Institute for Health and Care Excellence (NICE) (2018, reviewed 2025). Dementia: assessment, management and support for people living with dementia and their carers (NG97). Available at: https://www.nice.org.uk/guidance/ng97 (Accessed: 2</a:t>
            </a:r>
            <a:r>
              <a:rPr lang="en-US" sz="1500" b="0" i="0" u="none" strike="noStrike" dirty="0">
                <a:solidFill>
                  <a:srgbClr val="000000"/>
                </a:solidFill>
                <a:effectLst/>
                <a:latin typeface="Arial" panose="020B0604020202020204" pitchFamily="34" charset="0"/>
                <a:cs typeface="Arial" panose="020B0604020202020204" pitchFamily="34" charset="0"/>
              </a:rPr>
              <a:t>0</a:t>
            </a:r>
            <a:r>
              <a:rPr lang="en-PK" sz="1500" b="0" i="0" u="none" strike="noStrike" dirty="0">
                <a:solidFill>
                  <a:srgbClr val="000000"/>
                </a:solidFill>
                <a:effectLst/>
                <a:latin typeface="Arial" panose="020B0604020202020204" pitchFamily="34" charset="0"/>
                <a:cs typeface="Arial" panose="020B0604020202020204" pitchFamily="34" charset="0"/>
              </a:rPr>
              <a:t>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National Institute for Health and Care Excellence (NICE) (2019). Supporting carers: quality standard QS184, quality statement 7. Available at: https://www.nice.org.uk/guidance/qs184/chapter/quality-statement-7-supporting-carers(Accessed: 2</a:t>
            </a:r>
            <a:r>
              <a:rPr lang="en-US" sz="1500" b="0" i="0" u="none" strike="noStrike" dirty="0">
                <a:solidFill>
                  <a:srgbClr val="000000"/>
                </a:solidFill>
                <a:effectLst/>
                <a:latin typeface="Arial" panose="020B0604020202020204" pitchFamily="34" charset="0"/>
                <a:cs typeface="Arial" panose="020B0604020202020204" pitchFamily="34" charset="0"/>
              </a:rPr>
              <a:t>0</a:t>
            </a:r>
            <a:r>
              <a:rPr lang="en-PK" sz="1500" b="0" i="0" u="none" strike="noStrike" dirty="0">
                <a:solidFill>
                  <a:srgbClr val="000000"/>
                </a:solidFill>
                <a:effectLst/>
                <a:latin typeface="Arial" panose="020B0604020202020204" pitchFamily="34" charset="0"/>
                <a:cs typeface="Arial" panose="020B0604020202020204" pitchFamily="34" charset="0"/>
              </a:rPr>
              <a:t>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National Institute for Health and Care Excellence (NICE) (2020). Behaviour change: digital and mobile health interventions (NG183). Available at: https://www.nice.org.uk/guidance/ng183 (Accessed: 2</a:t>
            </a:r>
            <a:r>
              <a:rPr lang="en-US" sz="1500" b="0" i="0" u="none" strike="noStrike" dirty="0">
                <a:solidFill>
                  <a:srgbClr val="000000"/>
                </a:solidFill>
                <a:effectLst/>
                <a:latin typeface="Arial" panose="020B0604020202020204" pitchFamily="34" charset="0"/>
                <a:cs typeface="Arial" panose="020B0604020202020204" pitchFamily="34" charset="0"/>
              </a:rPr>
              <a:t>1</a:t>
            </a:r>
            <a:r>
              <a:rPr lang="en-PK" sz="1500" b="0" i="0" u="none" strike="noStrike" dirty="0">
                <a:solidFill>
                  <a:srgbClr val="000000"/>
                </a:solidFill>
                <a:effectLst/>
                <a:latin typeface="Arial" panose="020B0604020202020204" pitchFamily="34" charset="0"/>
                <a:cs typeface="Arial" panose="020B0604020202020204" pitchFamily="34" charset="0"/>
              </a:rPr>
              <a:t>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NHS England (2023, updated 2024). Inclusive digital healthcare: a framework for NHS action on digital inclusion.Available at: https://www.england.nhs.uk/long-read/inclusive-digital-healthcare-a-framework-for-nhs-action-on-digital-inclusion/ (Accessed: 2</a:t>
            </a:r>
            <a:r>
              <a:rPr lang="en-US" sz="1500" b="0" i="0" u="none" strike="noStrike" dirty="0">
                <a:solidFill>
                  <a:srgbClr val="000000"/>
                </a:solidFill>
                <a:effectLst/>
                <a:latin typeface="Arial" panose="020B0604020202020204" pitchFamily="34" charset="0"/>
                <a:cs typeface="Arial" panose="020B0604020202020204" pitchFamily="34" charset="0"/>
              </a:rPr>
              <a:t>1</a:t>
            </a:r>
            <a:r>
              <a:rPr lang="en-PK" sz="1500" b="0" i="0" u="none" strike="noStrike" dirty="0">
                <a:solidFill>
                  <a:srgbClr val="000000"/>
                </a:solidFill>
                <a:effectLst/>
                <a:latin typeface="Arial" panose="020B0604020202020204" pitchFamily="34" charset="0"/>
                <a:cs typeface="Arial" panose="020B0604020202020204" pitchFamily="34" charset="0"/>
              </a:rPr>
              <a:t>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Office for Health Improvement and Disparities (2026). Dementia data and intelligence: June 2026 update. Available at: https://www.gov.uk/government/statistics/dementia-data-and-intelligence-june-2026-update (Accessed: 2</a:t>
            </a:r>
            <a:r>
              <a:rPr lang="en-US" sz="1500" b="0" i="0" u="none" strike="noStrike" dirty="0">
                <a:solidFill>
                  <a:srgbClr val="000000"/>
                </a:solidFill>
                <a:effectLst/>
                <a:latin typeface="Arial" panose="020B0604020202020204" pitchFamily="34" charset="0"/>
                <a:cs typeface="Arial" panose="020B0604020202020204" pitchFamily="34" charset="0"/>
              </a:rPr>
              <a:t>1</a:t>
            </a:r>
            <a:r>
              <a:rPr lang="en-PK" sz="1500" b="0" i="0" u="none" strike="noStrike" dirty="0">
                <a:solidFill>
                  <a:srgbClr val="000000"/>
                </a:solidFill>
                <a:effectLst/>
                <a:latin typeface="Arial" panose="020B0604020202020204" pitchFamily="34" charset="0"/>
                <a:cs typeface="Arial" panose="020B0604020202020204" pitchFamily="34" charset="0"/>
              </a:rPr>
              <a:t>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Sezgin, E. et al. (2025). ‘Recommendations for the development and use of technology to support people living with dementia and caregivers: a Delphi study’. Alzheimer’s &amp; Dementia. Available at: https://doi.org/10.1002/alz.70755(Accessed: 2</a:t>
            </a:r>
            <a:r>
              <a:rPr lang="en-US" sz="1500" b="0" i="0" u="none" strike="noStrike" dirty="0">
                <a:solidFill>
                  <a:srgbClr val="000000"/>
                </a:solidFill>
                <a:effectLst/>
                <a:latin typeface="Arial" panose="020B0604020202020204" pitchFamily="34" charset="0"/>
                <a:cs typeface="Arial" panose="020B0604020202020204" pitchFamily="34" charset="0"/>
              </a:rPr>
              <a:t>1</a:t>
            </a:r>
            <a:r>
              <a:rPr lang="en-PK" sz="1500" b="0" i="0" u="none" strike="noStrike" dirty="0">
                <a:solidFill>
                  <a:srgbClr val="000000"/>
                </a:solidFill>
                <a:effectLst/>
                <a:latin typeface="Arial" panose="020B0604020202020204" pitchFamily="34" charset="0"/>
                <a:cs typeface="Arial" panose="020B0604020202020204" pitchFamily="34" charset="0"/>
              </a:rPr>
              <a:t>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Shu-Fen Chu, S. et al. (2021). ‘Tele-health intervention for carers of dementia patients: a systematic review and meta-analysis of randomized controlled trials’. Frontiers in Aging Neuroscience, 13, 612404. Available at: https://doi.org/10.3389/fnagi.2021.612404 (Accessed: 22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World Health Organization (WHO) (2021). Be He@lthy, Be Mobile: a handbook on how to implement mDementia.Available at: https://www.who.int/publications/b/57033 (Accessed: 22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World Health Organization (WHO) (2026). Dementia. Available at: https://www.who.int/news-room/fact-sheets/detail/dementia (Accessed: 22 October 2026).</a:t>
            </a:r>
          </a:p>
          <a:p>
            <a:pPr marL="514350" indent="-514350">
              <a:buFont typeface="+mj-lt"/>
              <a:buAutoNum type="arabicPeriod"/>
            </a:pPr>
            <a:r>
              <a:rPr lang="en-PK" sz="1500" b="0" i="0" u="none" strike="noStrike" dirty="0">
                <a:solidFill>
                  <a:srgbClr val="000000"/>
                </a:solidFill>
                <a:effectLst/>
                <a:latin typeface="Arial" panose="020B0604020202020204" pitchFamily="34" charset="0"/>
                <a:cs typeface="Arial" panose="020B0604020202020204" pitchFamily="34" charset="0"/>
              </a:rPr>
              <a:t>World Health Organization (WHO) (n.d.). iSupport for dementia: training and support for carers. Available at: https://www.who.int/teams/mental-health-and-substance-use/treatment-care/isupport (Accessed: 22 October 2026).</a:t>
            </a:r>
          </a:p>
        </p:txBody>
      </p:sp>
    </p:spTree>
    <p:extLst>
      <p:ext uri="{BB962C8B-B14F-4D97-AF65-F5344CB8AC3E}">
        <p14:creationId xmlns:p14="http://schemas.microsoft.com/office/powerpoint/2010/main" val="31331743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13</TotalTime>
  <Words>2271</Words>
  <Application>Microsoft Office PowerPoint</Application>
  <PresentationFormat>Custom</PresentationFormat>
  <Paragraphs>74</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cp:revision>22</cp:revision>
  <dcterms:created xsi:type="dcterms:W3CDTF">2013-01-27T09:14:16Z</dcterms:created>
  <dcterms:modified xsi:type="dcterms:W3CDTF">2026-10-23T15:52:04Z</dcterms:modified>
  <cp:category/>
</cp:coreProperties>
</file>