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334" r:id="rId3"/>
    <p:sldId id="258" r:id="rId4"/>
    <p:sldId id="335" r:id="rId5"/>
    <p:sldId id="369" r:id="rId6"/>
    <p:sldId id="339" r:id="rId7"/>
    <p:sldId id="359" r:id="rId8"/>
    <p:sldId id="360" r:id="rId9"/>
    <p:sldId id="361" r:id="rId10"/>
    <p:sldId id="367" r:id="rId11"/>
    <p:sldId id="348" r:id="rId12"/>
    <p:sldId id="271" r:id="rId13"/>
    <p:sldId id="257" r:id="rId14"/>
    <p:sldId id="259" r:id="rId15"/>
    <p:sldId id="260" r:id="rId16"/>
    <p:sldId id="261" r:id="rId17"/>
    <p:sldId id="262" r:id="rId18"/>
    <p:sldId id="263" r:id="rId19"/>
    <p:sldId id="272" r:id="rId20"/>
    <p:sldId id="273" r:id="rId21"/>
    <p:sldId id="274" r:id="rId22"/>
    <p:sldId id="264" r:id="rId23"/>
    <p:sldId id="265" r:id="rId24"/>
    <p:sldId id="266" r:id="rId25"/>
    <p:sldId id="267" r:id="rId26"/>
    <p:sldId id="275" r:id="rId27"/>
    <p:sldId id="268"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1EEAC-F8AC-73CA-668D-AE0605AA18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DD045D-E1B8-BBFE-A3DE-46D9CC41D5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1C2CA3-BB78-BF53-404C-C569C83A96BD}"/>
              </a:ext>
            </a:extLst>
          </p:cNvPr>
          <p:cNvSpPr>
            <a:spLocks noGrp="1"/>
          </p:cNvSpPr>
          <p:nvPr>
            <p:ph type="dt" sz="half" idx="10"/>
          </p:nvPr>
        </p:nvSpPr>
        <p:spPr/>
        <p:txBody>
          <a:bodyPr/>
          <a:lstStyle/>
          <a:p>
            <a:fld id="{FD5EEC91-C41B-4D5D-9466-C1376FC33447}" type="datetimeFigureOut">
              <a:rPr lang="en-GB" smtClean="0"/>
              <a:t>07/06/2023</a:t>
            </a:fld>
            <a:endParaRPr lang="en-GB"/>
          </a:p>
        </p:txBody>
      </p:sp>
      <p:sp>
        <p:nvSpPr>
          <p:cNvPr id="5" name="Footer Placeholder 4">
            <a:extLst>
              <a:ext uri="{FF2B5EF4-FFF2-40B4-BE49-F238E27FC236}">
                <a16:creationId xmlns:a16="http://schemas.microsoft.com/office/drawing/2014/main" id="{E8E68EB2-23C4-0E95-A034-796E5C52EC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57A833-709A-EA97-25CA-9FC87DF73FFF}"/>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3487715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623B9-F081-AA9A-FCE5-680DDCBE93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7CEFED-4498-75B6-34A3-3077D1C4C8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C52AA3-D8C9-83EF-76F1-ABD9CB5B0F0A}"/>
              </a:ext>
            </a:extLst>
          </p:cNvPr>
          <p:cNvSpPr>
            <a:spLocks noGrp="1"/>
          </p:cNvSpPr>
          <p:nvPr>
            <p:ph type="dt" sz="half" idx="10"/>
          </p:nvPr>
        </p:nvSpPr>
        <p:spPr/>
        <p:txBody>
          <a:bodyPr/>
          <a:lstStyle/>
          <a:p>
            <a:fld id="{FD5EEC91-C41B-4D5D-9466-C1376FC33447}" type="datetimeFigureOut">
              <a:rPr lang="en-GB" smtClean="0"/>
              <a:t>07/06/2023</a:t>
            </a:fld>
            <a:endParaRPr lang="en-GB"/>
          </a:p>
        </p:txBody>
      </p:sp>
      <p:sp>
        <p:nvSpPr>
          <p:cNvPr id="5" name="Footer Placeholder 4">
            <a:extLst>
              <a:ext uri="{FF2B5EF4-FFF2-40B4-BE49-F238E27FC236}">
                <a16:creationId xmlns:a16="http://schemas.microsoft.com/office/drawing/2014/main" id="{05F624CC-981C-A622-9D9E-F5019B5080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BD5447-BC04-0736-BCBC-09C5C7C17E89}"/>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2825827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00454-BB8E-D670-949B-82494F0771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150A-0383-8AE7-62F0-CA98027880D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2B9A98-0F91-4518-887E-03093E98090E}"/>
              </a:ext>
            </a:extLst>
          </p:cNvPr>
          <p:cNvSpPr>
            <a:spLocks noGrp="1"/>
          </p:cNvSpPr>
          <p:nvPr>
            <p:ph type="dt" sz="half" idx="10"/>
          </p:nvPr>
        </p:nvSpPr>
        <p:spPr/>
        <p:txBody>
          <a:bodyPr/>
          <a:lstStyle/>
          <a:p>
            <a:fld id="{FD5EEC91-C41B-4D5D-9466-C1376FC33447}" type="datetimeFigureOut">
              <a:rPr lang="en-GB" smtClean="0"/>
              <a:t>07/06/2023</a:t>
            </a:fld>
            <a:endParaRPr lang="en-GB"/>
          </a:p>
        </p:txBody>
      </p:sp>
      <p:sp>
        <p:nvSpPr>
          <p:cNvPr id="5" name="Footer Placeholder 4">
            <a:extLst>
              <a:ext uri="{FF2B5EF4-FFF2-40B4-BE49-F238E27FC236}">
                <a16:creationId xmlns:a16="http://schemas.microsoft.com/office/drawing/2014/main" id="{67FBA02D-DCFC-C37C-6151-EFFF165847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486A75-DA6C-A9FB-A271-4DC65D3831AF}"/>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2141125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146E3-D252-E972-8851-46500BD619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448F77-01A9-2154-EECE-3DC2D8A5CB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E59EB0-76FA-1CE8-1B9D-ED65FFA0C1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987AAB6-DF5A-3FE2-15A7-AFF226C0E461}"/>
              </a:ext>
            </a:extLst>
          </p:cNvPr>
          <p:cNvSpPr>
            <a:spLocks noGrp="1"/>
          </p:cNvSpPr>
          <p:nvPr>
            <p:ph type="dt" sz="half" idx="10"/>
          </p:nvPr>
        </p:nvSpPr>
        <p:spPr/>
        <p:txBody>
          <a:bodyPr/>
          <a:lstStyle/>
          <a:p>
            <a:fld id="{FD5EEC91-C41B-4D5D-9466-C1376FC33447}" type="datetimeFigureOut">
              <a:rPr lang="en-GB" smtClean="0"/>
              <a:t>07/06/2023</a:t>
            </a:fld>
            <a:endParaRPr lang="en-GB"/>
          </a:p>
        </p:txBody>
      </p:sp>
      <p:sp>
        <p:nvSpPr>
          <p:cNvPr id="6" name="Footer Placeholder 5">
            <a:extLst>
              <a:ext uri="{FF2B5EF4-FFF2-40B4-BE49-F238E27FC236}">
                <a16:creationId xmlns:a16="http://schemas.microsoft.com/office/drawing/2014/main" id="{4C9E2E95-0DFA-2DB9-1CC8-F7B12E82B6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8700F7-7219-0E67-2E9B-883599B036A8}"/>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3174854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42F8E-F3FF-C329-286D-826734EE0E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FED080-4D28-BED4-1255-FC5A3BFB73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108805-4B67-8011-6A5E-77D9CD0811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FB5081-C0B9-A827-67C9-EF0E3DE6C0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D30F89-47CB-9B4B-9059-F7E0EBE1CB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FA181BE-9189-D2F5-2C6E-61783A4BD8C4}"/>
              </a:ext>
            </a:extLst>
          </p:cNvPr>
          <p:cNvSpPr>
            <a:spLocks noGrp="1"/>
          </p:cNvSpPr>
          <p:nvPr>
            <p:ph type="dt" sz="half" idx="10"/>
          </p:nvPr>
        </p:nvSpPr>
        <p:spPr/>
        <p:txBody>
          <a:bodyPr/>
          <a:lstStyle/>
          <a:p>
            <a:fld id="{FD5EEC91-C41B-4D5D-9466-C1376FC33447}" type="datetimeFigureOut">
              <a:rPr lang="en-GB" smtClean="0"/>
              <a:t>07/06/2023</a:t>
            </a:fld>
            <a:endParaRPr lang="en-GB"/>
          </a:p>
        </p:txBody>
      </p:sp>
      <p:sp>
        <p:nvSpPr>
          <p:cNvPr id="8" name="Footer Placeholder 7">
            <a:extLst>
              <a:ext uri="{FF2B5EF4-FFF2-40B4-BE49-F238E27FC236}">
                <a16:creationId xmlns:a16="http://schemas.microsoft.com/office/drawing/2014/main" id="{EE7E4334-942F-29D9-8960-624368581B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81F1C0B-4607-E69E-5E80-61FC751EBF78}"/>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1918833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595D7-0442-BC45-AB84-1A6C3096C1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5BF186-B80C-7DB8-D88A-107134F5584F}"/>
              </a:ext>
            </a:extLst>
          </p:cNvPr>
          <p:cNvSpPr>
            <a:spLocks noGrp="1"/>
          </p:cNvSpPr>
          <p:nvPr>
            <p:ph type="dt" sz="half" idx="10"/>
          </p:nvPr>
        </p:nvSpPr>
        <p:spPr/>
        <p:txBody>
          <a:bodyPr/>
          <a:lstStyle/>
          <a:p>
            <a:fld id="{FD5EEC91-C41B-4D5D-9466-C1376FC33447}" type="datetimeFigureOut">
              <a:rPr lang="en-GB" smtClean="0"/>
              <a:t>07/06/2023</a:t>
            </a:fld>
            <a:endParaRPr lang="en-GB"/>
          </a:p>
        </p:txBody>
      </p:sp>
      <p:sp>
        <p:nvSpPr>
          <p:cNvPr id="4" name="Footer Placeholder 3">
            <a:extLst>
              <a:ext uri="{FF2B5EF4-FFF2-40B4-BE49-F238E27FC236}">
                <a16:creationId xmlns:a16="http://schemas.microsoft.com/office/drawing/2014/main" id="{54184D38-3B24-C69A-35B9-24C279A7935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FF1FC2-075D-C19B-4BB2-095546AAE69B}"/>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13182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134A11-AE9F-AF89-EAFD-060FC68F751C}"/>
              </a:ext>
            </a:extLst>
          </p:cNvPr>
          <p:cNvSpPr>
            <a:spLocks noGrp="1"/>
          </p:cNvSpPr>
          <p:nvPr>
            <p:ph type="dt" sz="half" idx="10"/>
          </p:nvPr>
        </p:nvSpPr>
        <p:spPr/>
        <p:txBody>
          <a:bodyPr/>
          <a:lstStyle/>
          <a:p>
            <a:fld id="{FD5EEC91-C41B-4D5D-9466-C1376FC33447}" type="datetimeFigureOut">
              <a:rPr lang="en-GB" smtClean="0"/>
              <a:t>07/06/2023</a:t>
            </a:fld>
            <a:endParaRPr lang="en-GB"/>
          </a:p>
        </p:txBody>
      </p:sp>
      <p:sp>
        <p:nvSpPr>
          <p:cNvPr id="3" name="Footer Placeholder 2">
            <a:extLst>
              <a:ext uri="{FF2B5EF4-FFF2-40B4-BE49-F238E27FC236}">
                <a16:creationId xmlns:a16="http://schemas.microsoft.com/office/drawing/2014/main" id="{CD6A100F-CAAD-6C5B-6300-A079ACB96EF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6C8503A-BA58-75D7-C483-A2258FC9780F}"/>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639520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13E1B-2B86-453B-E0B9-E1582B6EF5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0B3B5C-915C-81ED-2A4C-E1B769E572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DB2B7D-D6C0-9312-C61C-60DDA413D8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5DEA51-D4B8-3D59-8C51-EB4551A46DB0}"/>
              </a:ext>
            </a:extLst>
          </p:cNvPr>
          <p:cNvSpPr>
            <a:spLocks noGrp="1"/>
          </p:cNvSpPr>
          <p:nvPr>
            <p:ph type="dt" sz="half" idx="10"/>
          </p:nvPr>
        </p:nvSpPr>
        <p:spPr/>
        <p:txBody>
          <a:bodyPr/>
          <a:lstStyle/>
          <a:p>
            <a:fld id="{FD5EEC91-C41B-4D5D-9466-C1376FC33447}" type="datetimeFigureOut">
              <a:rPr lang="en-GB" smtClean="0"/>
              <a:t>07/06/2023</a:t>
            </a:fld>
            <a:endParaRPr lang="en-GB"/>
          </a:p>
        </p:txBody>
      </p:sp>
      <p:sp>
        <p:nvSpPr>
          <p:cNvPr id="6" name="Footer Placeholder 5">
            <a:extLst>
              <a:ext uri="{FF2B5EF4-FFF2-40B4-BE49-F238E27FC236}">
                <a16:creationId xmlns:a16="http://schemas.microsoft.com/office/drawing/2014/main" id="{A33E7F82-7573-5EE1-87B2-3BFC202E6A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DD4AF2-190C-726B-6600-91992B2EE495}"/>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30566945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BE4D2-3BEC-C9F6-CD74-D961691894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C6970D-C249-B4FA-ECA7-F2C006B9D43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0FC659-F859-A3D2-2401-E74BC8BAEB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6E0C82-08E5-6A45-596C-249E044C30B6}"/>
              </a:ext>
            </a:extLst>
          </p:cNvPr>
          <p:cNvSpPr>
            <a:spLocks noGrp="1"/>
          </p:cNvSpPr>
          <p:nvPr>
            <p:ph type="dt" sz="half" idx="10"/>
          </p:nvPr>
        </p:nvSpPr>
        <p:spPr/>
        <p:txBody>
          <a:bodyPr/>
          <a:lstStyle/>
          <a:p>
            <a:fld id="{FD5EEC91-C41B-4D5D-9466-C1376FC33447}" type="datetimeFigureOut">
              <a:rPr lang="en-GB" smtClean="0"/>
              <a:t>07/06/2023</a:t>
            </a:fld>
            <a:endParaRPr lang="en-GB"/>
          </a:p>
        </p:txBody>
      </p:sp>
      <p:sp>
        <p:nvSpPr>
          <p:cNvPr id="6" name="Footer Placeholder 5">
            <a:extLst>
              <a:ext uri="{FF2B5EF4-FFF2-40B4-BE49-F238E27FC236}">
                <a16:creationId xmlns:a16="http://schemas.microsoft.com/office/drawing/2014/main" id="{4E4F32A7-517C-8057-18DC-0566429C77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44242F-2C25-24E4-E5D1-1F5387E8700E}"/>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3797611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F7CBD-9DAA-A344-0681-AF46E7E138B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A7DEC4-4952-7A84-FD4D-686F36B8D2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AE1419-CD26-F3AE-30E8-7F0DE31FB866}"/>
              </a:ext>
            </a:extLst>
          </p:cNvPr>
          <p:cNvSpPr>
            <a:spLocks noGrp="1"/>
          </p:cNvSpPr>
          <p:nvPr>
            <p:ph type="dt" sz="half" idx="10"/>
          </p:nvPr>
        </p:nvSpPr>
        <p:spPr/>
        <p:txBody>
          <a:bodyPr/>
          <a:lstStyle/>
          <a:p>
            <a:fld id="{FD5EEC91-C41B-4D5D-9466-C1376FC33447}" type="datetimeFigureOut">
              <a:rPr lang="en-GB" smtClean="0"/>
              <a:t>07/06/2023</a:t>
            </a:fld>
            <a:endParaRPr lang="en-GB"/>
          </a:p>
        </p:txBody>
      </p:sp>
      <p:sp>
        <p:nvSpPr>
          <p:cNvPr id="5" name="Footer Placeholder 4">
            <a:extLst>
              <a:ext uri="{FF2B5EF4-FFF2-40B4-BE49-F238E27FC236}">
                <a16:creationId xmlns:a16="http://schemas.microsoft.com/office/drawing/2014/main" id="{E7510FC9-842A-D094-AFF0-3F31DD4A9E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A009F7-31B1-32A8-D178-EF48356D85FF}"/>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3525113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6EE1EB-C4EB-FBA3-297C-F63363CC56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419042-BA74-8ED8-E437-F1D29DB060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67C75E-5156-C309-5B3B-81D3082724A3}"/>
              </a:ext>
            </a:extLst>
          </p:cNvPr>
          <p:cNvSpPr>
            <a:spLocks noGrp="1"/>
          </p:cNvSpPr>
          <p:nvPr>
            <p:ph type="dt" sz="half" idx="10"/>
          </p:nvPr>
        </p:nvSpPr>
        <p:spPr/>
        <p:txBody>
          <a:bodyPr/>
          <a:lstStyle/>
          <a:p>
            <a:fld id="{FD5EEC91-C41B-4D5D-9466-C1376FC33447}" type="datetimeFigureOut">
              <a:rPr lang="en-GB" smtClean="0"/>
              <a:t>07/06/2023</a:t>
            </a:fld>
            <a:endParaRPr lang="en-GB"/>
          </a:p>
        </p:txBody>
      </p:sp>
      <p:sp>
        <p:nvSpPr>
          <p:cNvPr id="5" name="Footer Placeholder 4">
            <a:extLst>
              <a:ext uri="{FF2B5EF4-FFF2-40B4-BE49-F238E27FC236}">
                <a16:creationId xmlns:a16="http://schemas.microsoft.com/office/drawing/2014/main" id="{4598C713-F3A0-D3F4-AF19-8C9CB3A624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3D1072-6654-DF02-82BC-835DF4C07C33}"/>
              </a:ext>
            </a:extLst>
          </p:cNvPr>
          <p:cNvSpPr>
            <a:spLocks noGrp="1"/>
          </p:cNvSpPr>
          <p:nvPr>
            <p:ph type="sldNum" sz="quarter" idx="12"/>
          </p:nvPr>
        </p:nvSpPr>
        <p:spPr/>
        <p:txBody>
          <a:bodyPr/>
          <a:lstStyle/>
          <a:p>
            <a:fld id="{720CFEA6-49B7-4825-9F67-B7DB2496883E}" type="slidenum">
              <a:rPr lang="en-GB" smtClean="0"/>
              <a:t>‹#›</a:t>
            </a:fld>
            <a:endParaRPr lang="en-GB"/>
          </a:p>
        </p:txBody>
      </p:sp>
    </p:spTree>
    <p:extLst>
      <p:ext uri="{BB962C8B-B14F-4D97-AF65-F5344CB8AC3E}">
        <p14:creationId xmlns:p14="http://schemas.microsoft.com/office/powerpoint/2010/main" val="38282386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F57F9B-308E-48D3-BF54-6655A9A90374}"/>
              </a:ext>
            </a:extLst>
          </p:cNvPr>
          <p:cNvSpPr>
            <a:spLocks noGrp="1"/>
          </p:cNvSpPr>
          <p:nvPr>
            <p:ph type="dt" sz="half" idx="10"/>
          </p:nvPr>
        </p:nvSpPr>
        <p:spPr>
          <a:xfrm>
            <a:off x="527051" y="6524626"/>
            <a:ext cx="1295400" cy="219075"/>
          </a:xfrm>
        </p:spPr>
        <p:txBody>
          <a:bodyPr/>
          <a:lstStyle>
            <a:lvl1pPr>
              <a:defRPr/>
            </a:lvl1pPr>
          </a:lstStyle>
          <a:p>
            <a:pPr>
              <a:defRPr/>
            </a:pPr>
            <a:fld id="{394A1E9B-B44F-4578-8716-1D7070923792}" type="datetime1">
              <a:rPr lang="en-GB" altLang="en-US"/>
              <a:pPr>
                <a:defRPr/>
              </a:pPr>
              <a:t>07/06/2023</a:t>
            </a:fld>
            <a:endParaRPr lang="en-GB" altLang="en-US"/>
          </a:p>
        </p:txBody>
      </p:sp>
      <p:sp>
        <p:nvSpPr>
          <p:cNvPr id="5" name="Footer Placeholder 4">
            <a:extLst>
              <a:ext uri="{FF2B5EF4-FFF2-40B4-BE49-F238E27FC236}">
                <a16:creationId xmlns:a16="http://schemas.microsoft.com/office/drawing/2014/main" id="{88E52456-70F6-4977-91B7-248C68E3EAC2}"/>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92B6D94-D70B-41D6-B25F-92EF2F5F6FC6}"/>
              </a:ext>
            </a:extLst>
          </p:cNvPr>
          <p:cNvSpPr>
            <a:spLocks noGrp="1"/>
          </p:cNvSpPr>
          <p:nvPr>
            <p:ph type="sldNum" sz="quarter" idx="12"/>
          </p:nvPr>
        </p:nvSpPr>
        <p:spPr/>
        <p:txBody>
          <a:bodyPr/>
          <a:lstStyle>
            <a:lvl1pPr>
              <a:defRPr/>
            </a:lvl1pPr>
          </a:lstStyle>
          <a:p>
            <a:pPr>
              <a:defRPr/>
            </a:pPr>
            <a:fld id="{1840E3AA-650E-44BE-B40B-23C9C6B32B16}" type="slidenum">
              <a:rPr lang="en-GB" altLang="en-US"/>
              <a:pPr>
                <a:defRPr/>
              </a:pPr>
              <a:t>‹#›</a:t>
            </a:fld>
            <a:endParaRPr lang="en-GB" altLang="en-US"/>
          </a:p>
        </p:txBody>
      </p:sp>
    </p:spTree>
    <p:extLst>
      <p:ext uri="{BB962C8B-B14F-4D97-AF65-F5344CB8AC3E}">
        <p14:creationId xmlns:p14="http://schemas.microsoft.com/office/powerpoint/2010/main" val="30151093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C5D8CA-571A-4F4A-840A-5F6FDC46856A}"/>
              </a:ext>
            </a:extLst>
          </p:cNvPr>
          <p:cNvSpPr>
            <a:spLocks noGrp="1"/>
          </p:cNvSpPr>
          <p:nvPr>
            <p:ph type="dt" sz="half" idx="10"/>
          </p:nvPr>
        </p:nvSpPr>
        <p:spPr/>
        <p:txBody>
          <a:bodyPr/>
          <a:lstStyle>
            <a:lvl1pPr>
              <a:defRPr/>
            </a:lvl1pPr>
          </a:lstStyle>
          <a:p>
            <a:pPr>
              <a:defRPr/>
            </a:pPr>
            <a:fld id="{C5A984B8-2E09-4933-8948-436E44852593}" type="datetime1">
              <a:rPr lang="en-GB" altLang="en-US"/>
              <a:pPr>
                <a:defRPr/>
              </a:pPr>
              <a:t>07/06/2023</a:t>
            </a:fld>
            <a:endParaRPr lang="en-GB" altLang="en-US"/>
          </a:p>
        </p:txBody>
      </p:sp>
      <p:sp>
        <p:nvSpPr>
          <p:cNvPr id="5" name="Footer Placeholder 4">
            <a:extLst>
              <a:ext uri="{FF2B5EF4-FFF2-40B4-BE49-F238E27FC236}">
                <a16:creationId xmlns:a16="http://schemas.microsoft.com/office/drawing/2014/main" id="{3E6978FB-3645-488A-AB74-E0BE8AAAB63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1488776-4016-45BD-B192-F4A69077516E}"/>
              </a:ext>
            </a:extLst>
          </p:cNvPr>
          <p:cNvSpPr>
            <a:spLocks noGrp="1"/>
          </p:cNvSpPr>
          <p:nvPr>
            <p:ph type="sldNum" sz="quarter" idx="12"/>
          </p:nvPr>
        </p:nvSpPr>
        <p:spPr/>
        <p:txBody>
          <a:bodyPr/>
          <a:lstStyle>
            <a:lvl1pPr>
              <a:defRPr/>
            </a:lvl1pPr>
          </a:lstStyle>
          <a:p>
            <a:pPr>
              <a:defRPr/>
            </a:pPr>
            <a:fld id="{5BD086A3-F0A5-492C-9A2D-383750524B0A}" type="slidenum">
              <a:rPr lang="en-GB" altLang="en-US"/>
              <a:pPr>
                <a:defRPr/>
              </a:pPr>
              <a:t>‹#›</a:t>
            </a:fld>
            <a:endParaRPr lang="en-GB" altLang="en-US"/>
          </a:p>
        </p:txBody>
      </p:sp>
    </p:spTree>
    <p:extLst>
      <p:ext uri="{BB962C8B-B14F-4D97-AF65-F5344CB8AC3E}">
        <p14:creationId xmlns:p14="http://schemas.microsoft.com/office/powerpoint/2010/main" val="41845036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785FAC4-4BFB-4FDE-A2D1-1D7DDF244316}"/>
              </a:ext>
            </a:extLst>
          </p:cNvPr>
          <p:cNvSpPr>
            <a:spLocks noGrp="1"/>
          </p:cNvSpPr>
          <p:nvPr>
            <p:ph type="dt" sz="half" idx="10"/>
          </p:nvPr>
        </p:nvSpPr>
        <p:spPr/>
        <p:txBody>
          <a:bodyPr/>
          <a:lstStyle>
            <a:lvl1pPr>
              <a:defRPr/>
            </a:lvl1pPr>
          </a:lstStyle>
          <a:p>
            <a:pPr>
              <a:defRPr/>
            </a:pPr>
            <a:fld id="{10C04E2D-EE14-4ABB-B1D2-517E46373F2A}" type="datetime1">
              <a:rPr lang="en-GB" altLang="en-US"/>
              <a:pPr>
                <a:defRPr/>
              </a:pPr>
              <a:t>07/06/2023</a:t>
            </a:fld>
            <a:endParaRPr lang="en-GB" altLang="en-US"/>
          </a:p>
        </p:txBody>
      </p:sp>
      <p:sp>
        <p:nvSpPr>
          <p:cNvPr id="5" name="Slide Number Placeholder 5">
            <a:extLst>
              <a:ext uri="{FF2B5EF4-FFF2-40B4-BE49-F238E27FC236}">
                <a16:creationId xmlns:a16="http://schemas.microsoft.com/office/drawing/2014/main" id="{1FFE88E4-64B9-4386-82C1-DFCEC6D7642D}"/>
              </a:ext>
            </a:extLst>
          </p:cNvPr>
          <p:cNvSpPr>
            <a:spLocks noGrp="1"/>
          </p:cNvSpPr>
          <p:nvPr>
            <p:ph type="sldNum" sz="quarter" idx="11"/>
          </p:nvPr>
        </p:nvSpPr>
        <p:spPr/>
        <p:txBody>
          <a:bodyPr/>
          <a:lstStyle>
            <a:lvl1pPr>
              <a:defRPr/>
            </a:lvl1pPr>
          </a:lstStyle>
          <a:p>
            <a:pPr>
              <a:defRPr/>
            </a:pPr>
            <a:fld id="{9FF95AFC-D686-4EB8-BE58-E340CA94B37A}" type="slidenum">
              <a:rPr lang="en-GB" altLang="en-US"/>
              <a:pPr>
                <a:defRPr/>
              </a:pPr>
              <a:t>‹#›</a:t>
            </a:fld>
            <a:endParaRPr lang="en-GB" altLang="en-US"/>
          </a:p>
        </p:txBody>
      </p:sp>
    </p:spTree>
    <p:extLst>
      <p:ext uri="{BB962C8B-B14F-4D97-AF65-F5344CB8AC3E}">
        <p14:creationId xmlns:p14="http://schemas.microsoft.com/office/powerpoint/2010/main" val="30881578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17D7EFF-8C69-4B24-9C5A-1E15684E5E99}"/>
              </a:ext>
            </a:extLst>
          </p:cNvPr>
          <p:cNvSpPr>
            <a:spLocks noGrp="1"/>
          </p:cNvSpPr>
          <p:nvPr>
            <p:ph type="dt" sz="half" idx="10"/>
          </p:nvPr>
        </p:nvSpPr>
        <p:spPr/>
        <p:txBody>
          <a:bodyPr/>
          <a:lstStyle>
            <a:lvl1pPr>
              <a:defRPr/>
            </a:lvl1pPr>
          </a:lstStyle>
          <a:p>
            <a:pPr>
              <a:defRPr/>
            </a:pPr>
            <a:fld id="{FCE2AEDF-7292-4305-913F-DDD216FD7B89}" type="datetime1">
              <a:rPr lang="en-GB" altLang="en-US"/>
              <a:pPr>
                <a:defRPr/>
              </a:pPr>
              <a:t>07/06/2023</a:t>
            </a:fld>
            <a:endParaRPr lang="en-GB" altLang="en-US"/>
          </a:p>
        </p:txBody>
      </p:sp>
      <p:sp>
        <p:nvSpPr>
          <p:cNvPr id="6" name="Slide Number Placeholder 5">
            <a:extLst>
              <a:ext uri="{FF2B5EF4-FFF2-40B4-BE49-F238E27FC236}">
                <a16:creationId xmlns:a16="http://schemas.microsoft.com/office/drawing/2014/main" id="{3838588C-106A-4A2C-855D-C5933A66A5FA}"/>
              </a:ext>
            </a:extLst>
          </p:cNvPr>
          <p:cNvSpPr>
            <a:spLocks noGrp="1"/>
          </p:cNvSpPr>
          <p:nvPr>
            <p:ph type="sldNum" sz="quarter" idx="11"/>
          </p:nvPr>
        </p:nvSpPr>
        <p:spPr/>
        <p:txBody>
          <a:bodyPr/>
          <a:lstStyle>
            <a:lvl1pPr>
              <a:defRPr/>
            </a:lvl1pPr>
          </a:lstStyle>
          <a:p>
            <a:pPr>
              <a:defRPr/>
            </a:pPr>
            <a:fld id="{60F014ED-7714-46DD-8DB5-0CB9444ACBAF}" type="slidenum">
              <a:rPr lang="en-GB" altLang="en-US"/>
              <a:pPr>
                <a:defRPr/>
              </a:pPr>
              <a:t>‹#›</a:t>
            </a:fld>
            <a:endParaRPr lang="en-GB" altLang="en-US"/>
          </a:p>
        </p:txBody>
      </p:sp>
    </p:spTree>
    <p:extLst>
      <p:ext uri="{BB962C8B-B14F-4D97-AF65-F5344CB8AC3E}">
        <p14:creationId xmlns:p14="http://schemas.microsoft.com/office/powerpoint/2010/main" val="38882682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C372B1B-75FD-4387-80D6-1C1AFEB6151D}"/>
              </a:ext>
            </a:extLst>
          </p:cNvPr>
          <p:cNvSpPr>
            <a:spLocks noGrp="1"/>
          </p:cNvSpPr>
          <p:nvPr>
            <p:ph type="dt" sz="half" idx="10"/>
          </p:nvPr>
        </p:nvSpPr>
        <p:spPr/>
        <p:txBody>
          <a:bodyPr/>
          <a:lstStyle>
            <a:lvl1pPr>
              <a:defRPr/>
            </a:lvl1pPr>
          </a:lstStyle>
          <a:p>
            <a:pPr>
              <a:defRPr/>
            </a:pPr>
            <a:fld id="{17BAA110-460F-402B-B558-1B34013E4C81}" type="datetime1">
              <a:rPr lang="en-GB" altLang="en-US"/>
              <a:pPr>
                <a:defRPr/>
              </a:pPr>
              <a:t>07/06/2023</a:t>
            </a:fld>
            <a:endParaRPr lang="en-GB" altLang="en-US"/>
          </a:p>
        </p:txBody>
      </p:sp>
      <p:sp>
        <p:nvSpPr>
          <p:cNvPr id="8" name="Slide Number Placeholder 5">
            <a:extLst>
              <a:ext uri="{FF2B5EF4-FFF2-40B4-BE49-F238E27FC236}">
                <a16:creationId xmlns:a16="http://schemas.microsoft.com/office/drawing/2014/main" id="{DB9D5634-2418-4DA1-9C2F-EC8CD428A1C2}"/>
              </a:ext>
            </a:extLst>
          </p:cNvPr>
          <p:cNvSpPr>
            <a:spLocks noGrp="1"/>
          </p:cNvSpPr>
          <p:nvPr>
            <p:ph type="sldNum" sz="quarter" idx="11"/>
          </p:nvPr>
        </p:nvSpPr>
        <p:spPr/>
        <p:txBody>
          <a:bodyPr/>
          <a:lstStyle>
            <a:lvl1pPr>
              <a:defRPr/>
            </a:lvl1pPr>
          </a:lstStyle>
          <a:p>
            <a:pPr>
              <a:defRPr/>
            </a:pPr>
            <a:fld id="{944A8943-998E-44D9-8B0C-754CD81EE5FD}" type="slidenum">
              <a:rPr lang="en-GB" altLang="en-US"/>
              <a:pPr>
                <a:defRPr/>
              </a:pPr>
              <a:t>‹#›</a:t>
            </a:fld>
            <a:endParaRPr lang="en-GB" altLang="en-US"/>
          </a:p>
        </p:txBody>
      </p:sp>
    </p:spTree>
    <p:extLst>
      <p:ext uri="{BB962C8B-B14F-4D97-AF65-F5344CB8AC3E}">
        <p14:creationId xmlns:p14="http://schemas.microsoft.com/office/powerpoint/2010/main" val="2371706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B29F183-A0C1-440F-BEA4-CB6BFC466723}"/>
              </a:ext>
            </a:extLst>
          </p:cNvPr>
          <p:cNvSpPr>
            <a:spLocks noGrp="1"/>
          </p:cNvSpPr>
          <p:nvPr>
            <p:ph type="dt" sz="half" idx="10"/>
          </p:nvPr>
        </p:nvSpPr>
        <p:spPr/>
        <p:txBody>
          <a:bodyPr/>
          <a:lstStyle>
            <a:lvl1pPr>
              <a:defRPr/>
            </a:lvl1pPr>
          </a:lstStyle>
          <a:p>
            <a:pPr>
              <a:defRPr/>
            </a:pPr>
            <a:fld id="{1B6C299F-F87A-4150-BB1A-0D755EBE3F26}" type="datetime1">
              <a:rPr lang="en-GB" altLang="en-US"/>
              <a:pPr>
                <a:defRPr/>
              </a:pPr>
              <a:t>07/06/2023</a:t>
            </a:fld>
            <a:endParaRPr lang="en-GB" altLang="en-US"/>
          </a:p>
        </p:txBody>
      </p:sp>
      <p:sp>
        <p:nvSpPr>
          <p:cNvPr id="4" name="Slide Number Placeholder 5">
            <a:extLst>
              <a:ext uri="{FF2B5EF4-FFF2-40B4-BE49-F238E27FC236}">
                <a16:creationId xmlns:a16="http://schemas.microsoft.com/office/drawing/2014/main" id="{C5CD8578-30DB-48B2-BAC5-618B37C88BF8}"/>
              </a:ext>
            </a:extLst>
          </p:cNvPr>
          <p:cNvSpPr>
            <a:spLocks noGrp="1"/>
          </p:cNvSpPr>
          <p:nvPr>
            <p:ph type="sldNum" sz="quarter" idx="11"/>
          </p:nvPr>
        </p:nvSpPr>
        <p:spPr/>
        <p:txBody>
          <a:bodyPr/>
          <a:lstStyle>
            <a:lvl1pPr>
              <a:defRPr/>
            </a:lvl1pPr>
          </a:lstStyle>
          <a:p>
            <a:pPr>
              <a:defRPr/>
            </a:pPr>
            <a:fld id="{4319047B-346C-4B24-AF0C-5852711146C9}" type="slidenum">
              <a:rPr lang="en-GB" altLang="en-US"/>
              <a:pPr>
                <a:defRPr/>
              </a:pPr>
              <a:t>‹#›</a:t>
            </a:fld>
            <a:endParaRPr lang="en-GB" altLang="en-US"/>
          </a:p>
        </p:txBody>
      </p:sp>
    </p:spTree>
    <p:extLst>
      <p:ext uri="{BB962C8B-B14F-4D97-AF65-F5344CB8AC3E}">
        <p14:creationId xmlns:p14="http://schemas.microsoft.com/office/powerpoint/2010/main" val="16843099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3B89A89-7860-41CE-A90F-5E07AC753612}"/>
              </a:ext>
            </a:extLst>
          </p:cNvPr>
          <p:cNvSpPr>
            <a:spLocks noGrp="1"/>
          </p:cNvSpPr>
          <p:nvPr>
            <p:ph type="dt" sz="half" idx="10"/>
          </p:nvPr>
        </p:nvSpPr>
        <p:spPr/>
        <p:txBody>
          <a:bodyPr/>
          <a:lstStyle>
            <a:lvl1pPr>
              <a:defRPr/>
            </a:lvl1pPr>
          </a:lstStyle>
          <a:p>
            <a:pPr>
              <a:defRPr/>
            </a:pPr>
            <a:fld id="{5D6648DA-D44C-4600-B908-E1A4984FEF69}" type="datetime1">
              <a:rPr lang="en-GB" altLang="en-US"/>
              <a:pPr>
                <a:defRPr/>
              </a:pPr>
              <a:t>07/06/2023</a:t>
            </a:fld>
            <a:endParaRPr lang="en-GB" altLang="en-US"/>
          </a:p>
        </p:txBody>
      </p:sp>
      <p:sp>
        <p:nvSpPr>
          <p:cNvPr id="3" name="Slide Number Placeholder 5">
            <a:extLst>
              <a:ext uri="{FF2B5EF4-FFF2-40B4-BE49-F238E27FC236}">
                <a16:creationId xmlns:a16="http://schemas.microsoft.com/office/drawing/2014/main" id="{A6395499-2053-4E9E-B68D-9DF87CF17C5C}"/>
              </a:ext>
            </a:extLst>
          </p:cNvPr>
          <p:cNvSpPr>
            <a:spLocks noGrp="1"/>
          </p:cNvSpPr>
          <p:nvPr>
            <p:ph type="sldNum" sz="quarter" idx="11"/>
          </p:nvPr>
        </p:nvSpPr>
        <p:spPr/>
        <p:txBody>
          <a:bodyPr/>
          <a:lstStyle>
            <a:lvl1pPr>
              <a:defRPr/>
            </a:lvl1pPr>
          </a:lstStyle>
          <a:p>
            <a:pPr>
              <a:defRPr/>
            </a:pPr>
            <a:fld id="{DC27C7AD-6FE1-444E-A839-355E4045FCF4}" type="slidenum">
              <a:rPr lang="en-GB" altLang="en-US"/>
              <a:pPr>
                <a:defRPr/>
              </a:pPr>
              <a:t>‹#›</a:t>
            </a:fld>
            <a:endParaRPr lang="en-GB" altLang="en-US"/>
          </a:p>
        </p:txBody>
      </p:sp>
    </p:spTree>
    <p:extLst>
      <p:ext uri="{BB962C8B-B14F-4D97-AF65-F5344CB8AC3E}">
        <p14:creationId xmlns:p14="http://schemas.microsoft.com/office/powerpoint/2010/main" val="24542677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4F1FE18-5E86-4759-926D-87D07FCF4BB4}"/>
              </a:ext>
            </a:extLst>
          </p:cNvPr>
          <p:cNvSpPr>
            <a:spLocks noGrp="1"/>
          </p:cNvSpPr>
          <p:nvPr>
            <p:ph type="dt" sz="half" idx="10"/>
          </p:nvPr>
        </p:nvSpPr>
        <p:spPr/>
        <p:txBody>
          <a:bodyPr/>
          <a:lstStyle>
            <a:lvl1pPr>
              <a:defRPr/>
            </a:lvl1pPr>
          </a:lstStyle>
          <a:p>
            <a:pPr>
              <a:defRPr/>
            </a:pPr>
            <a:fld id="{7DBF2B81-97E6-4FC4-9C6D-76CA470E257A}" type="datetime1">
              <a:rPr lang="en-GB" altLang="en-US"/>
              <a:pPr>
                <a:defRPr/>
              </a:pPr>
              <a:t>07/06/2023</a:t>
            </a:fld>
            <a:endParaRPr lang="en-GB" altLang="en-US"/>
          </a:p>
        </p:txBody>
      </p:sp>
      <p:sp>
        <p:nvSpPr>
          <p:cNvPr id="6" name="Slide Number Placeholder 5">
            <a:extLst>
              <a:ext uri="{FF2B5EF4-FFF2-40B4-BE49-F238E27FC236}">
                <a16:creationId xmlns:a16="http://schemas.microsoft.com/office/drawing/2014/main" id="{7A6A84BB-093C-43C6-942D-4DE3A13C08A0}"/>
              </a:ext>
            </a:extLst>
          </p:cNvPr>
          <p:cNvSpPr>
            <a:spLocks noGrp="1"/>
          </p:cNvSpPr>
          <p:nvPr>
            <p:ph type="sldNum" sz="quarter" idx="11"/>
          </p:nvPr>
        </p:nvSpPr>
        <p:spPr/>
        <p:txBody>
          <a:bodyPr/>
          <a:lstStyle>
            <a:lvl1pPr>
              <a:defRPr/>
            </a:lvl1pPr>
          </a:lstStyle>
          <a:p>
            <a:pPr>
              <a:defRPr/>
            </a:pPr>
            <a:fld id="{D192A7C2-D1ED-468E-855F-AB13E1FF0051}" type="slidenum">
              <a:rPr lang="en-GB" altLang="en-US"/>
              <a:pPr>
                <a:defRPr/>
              </a:pPr>
              <a:t>‹#›</a:t>
            </a:fld>
            <a:endParaRPr lang="en-GB" altLang="en-US"/>
          </a:p>
        </p:txBody>
      </p:sp>
    </p:spTree>
    <p:extLst>
      <p:ext uri="{BB962C8B-B14F-4D97-AF65-F5344CB8AC3E}">
        <p14:creationId xmlns:p14="http://schemas.microsoft.com/office/powerpoint/2010/main" val="18617129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D96F3F-59E9-47EB-A236-A6994BAC4F81}"/>
              </a:ext>
            </a:extLst>
          </p:cNvPr>
          <p:cNvSpPr>
            <a:spLocks noGrp="1"/>
          </p:cNvSpPr>
          <p:nvPr>
            <p:ph type="dt" sz="half" idx="10"/>
          </p:nvPr>
        </p:nvSpPr>
        <p:spPr/>
        <p:txBody>
          <a:bodyPr/>
          <a:lstStyle>
            <a:lvl1pPr>
              <a:defRPr/>
            </a:lvl1pPr>
          </a:lstStyle>
          <a:p>
            <a:pPr>
              <a:defRPr/>
            </a:pPr>
            <a:fld id="{82D6E02E-2142-4BBE-811B-59DC7F9DABA4}" type="datetime1">
              <a:rPr lang="en-GB" altLang="en-US"/>
              <a:pPr>
                <a:defRPr/>
              </a:pPr>
              <a:t>07/06/2023</a:t>
            </a:fld>
            <a:endParaRPr lang="en-GB" altLang="en-US"/>
          </a:p>
        </p:txBody>
      </p:sp>
      <p:sp>
        <p:nvSpPr>
          <p:cNvPr id="6" name="Slide Number Placeholder 5">
            <a:extLst>
              <a:ext uri="{FF2B5EF4-FFF2-40B4-BE49-F238E27FC236}">
                <a16:creationId xmlns:a16="http://schemas.microsoft.com/office/drawing/2014/main" id="{E6943817-C7C1-4064-BD4C-BE61E42A2D70}"/>
              </a:ext>
            </a:extLst>
          </p:cNvPr>
          <p:cNvSpPr>
            <a:spLocks noGrp="1"/>
          </p:cNvSpPr>
          <p:nvPr>
            <p:ph type="sldNum" sz="quarter" idx="11"/>
          </p:nvPr>
        </p:nvSpPr>
        <p:spPr/>
        <p:txBody>
          <a:bodyPr/>
          <a:lstStyle>
            <a:lvl1pPr>
              <a:defRPr/>
            </a:lvl1pPr>
          </a:lstStyle>
          <a:p>
            <a:pPr>
              <a:defRPr/>
            </a:pPr>
            <a:fld id="{149DA8AE-815F-4E5B-88C4-DC29D32E2617}" type="slidenum">
              <a:rPr lang="en-GB" altLang="en-US"/>
              <a:pPr>
                <a:defRPr/>
              </a:pPr>
              <a:t>‹#›</a:t>
            </a:fld>
            <a:endParaRPr lang="en-GB" altLang="en-US"/>
          </a:p>
        </p:txBody>
      </p:sp>
    </p:spTree>
    <p:extLst>
      <p:ext uri="{BB962C8B-B14F-4D97-AF65-F5344CB8AC3E}">
        <p14:creationId xmlns:p14="http://schemas.microsoft.com/office/powerpoint/2010/main" val="34129683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6E5DD2-53BE-42BC-B46F-A190F5EFAD03}"/>
              </a:ext>
            </a:extLst>
          </p:cNvPr>
          <p:cNvSpPr>
            <a:spLocks noGrp="1"/>
          </p:cNvSpPr>
          <p:nvPr>
            <p:ph type="dt" sz="half" idx="10"/>
          </p:nvPr>
        </p:nvSpPr>
        <p:spPr/>
        <p:txBody>
          <a:bodyPr/>
          <a:lstStyle>
            <a:lvl1pPr>
              <a:defRPr/>
            </a:lvl1pPr>
          </a:lstStyle>
          <a:p>
            <a:pPr>
              <a:defRPr/>
            </a:pPr>
            <a:fld id="{DD194822-6C6E-4641-9E50-81DAFC57FE9E}" type="datetime1">
              <a:rPr lang="en-GB" altLang="en-US"/>
              <a:pPr>
                <a:defRPr/>
              </a:pPr>
              <a:t>07/06/2023</a:t>
            </a:fld>
            <a:endParaRPr lang="en-GB" altLang="en-US"/>
          </a:p>
        </p:txBody>
      </p:sp>
      <p:sp>
        <p:nvSpPr>
          <p:cNvPr id="5" name="Slide Number Placeholder 5">
            <a:extLst>
              <a:ext uri="{FF2B5EF4-FFF2-40B4-BE49-F238E27FC236}">
                <a16:creationId xmlns:a16="http://schemas.microsoft.com/office/drawing/2014/main" id="{950D69BA-A0FC-4E99-91E8-A497303FE90F}"/>
              </a:ext>
            </a:extLst>
          </p:cNvPr>
          <p:cNvSpPr>
            <a:spLocks noGrp="1"/>
          </p:cNvSpPr>
          <p:nvPr>
            <p:ph type="sldNum" sz="quarter" idx="11"/>
          </p:nvPr>
        </p:nvSpPr>
        <p:spPr/>
        <p:txBody>
          <a:bodyPr/>
          <a:lstStyle>
            <a:lvl1pPr>
              <a:defRPr/>
            </a:lvl1pPr>
          </a:lstStyle>
          <a:p>
            <a:pPr>
              <a:defRPr/>
            </a:pPr>
            <a:fld id="{693C51D8-9433-4717-81E5-7F8C50A693F0}" type="slidenum">
              <a:rPr lang="en-GB" altLang="en-US"/>
              <a:pPr>
                <a:defRPr/>
              </a:pPr>
              <a:t>‹#›</a:t>
            </a:fld>
            <a:endParaRPr lang="en-GB" altLang="en-US"/>
          </a:p>
        </p:txBody>
      </p:sp>
    </p:spTree>
    <p:extLst>
      <p:ext uri="{BB962C8B-B14F-4D97-AF65-F5344CB8AC3E}">
        <p14:creationId xmlns:p14="http://schemas.microsoft.com/office/powerpoint/2010/main" val="8627629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98323-1583-4BBF-BD54-5A98BA995696}"/>
              </a:ext>
            </a:extLst>
          </p:cNvPr>
          <p:cNvSpPr>
            <a:spLocks noGrp="1"/>
          </p:cNvSpPr>
          <p:nvPr>
            <p:ph type="dt" sz="half" idx="10"/>
          </p:nvPr>
        </p:nvSpPr>
        <p:spPr/>
        <p:txBody>
          <a:bodyPr/>
          <a:lstStyle>
            <a:lvl1pPr>
              <a:defRPr/>
            </a:lvl1pPr>
          </a:lstStyle>
          <a:p>
            <a:pPr>
              <a:defRPr/>
            </a:pPr>
            <a:fld id="{F6F1A6C5-99E2-4BA3-B9FF-42C1C0B575B4}" type="datetime1">
              <a:rPr lang="en-GB" altLang="en-US"/>
              <a:pPr>
                <a:defRPr/>
              </a:pPr>
              <a:t>07/06/2023</a:t>
            </a:fld>
            <a:endParaRPr lang="en-GB" altLang="en-US"/>
          </a:p>
        </p:txBody>
      </p:sp>
      <p:sp>
        <p:nvSpPr>
          <p:cNvPr id="5" name="Slide Number Placeholder 5">
            <a:extLst>
              <a:ext uri="{FF2B5EF4-FFF2-40B4-BE49-F238E27FC236}">
                <a16:creationId xmlns:a16="http://schemas.microsoft.com/office/drawing/2014/main" id="{C6565630-1B43-4070-8609-B4EBDC2DA464}"/>
              </a:ext>
            </a:extLst>
          </p:cNvPr>
          <p:cNvSpPr>
            <a:spLocks noGrp="1"/>
          </p:cNvSpPr>
          <p:nvPr>
            <p:ph type="sldNum" sz="quarter" idx="11"/>
          </p:nvPr>
        </p:nvSpPr>
        <p:spPr/>
        <p:txBody>
          <a:bodyPr/>
          <a:lstStyle>
            <a:lvl1pPr>
              <a:defRPr/>
            </a:lvl1pPr>
          </a:lstStyle>
          <a:p>
            <a:pPr>
              <a:defRPr/>
            </a:pPr>
            <a:fld id="{DFBDCD88-7B7A-4AA5-B494-6D36D7F99E57}" type="slidenum">
              <a:rPr lang="en-GB" altLang="en-US"/>
              <a:pPr>
                <a:defRPr/>
              </a:pPr>
              <a:t>‹#›</a:t>
            </a:fld>
            <a:endParaRPr lang="en-GB" altLang="en-US"/>
          </a:p>
        </p:txBody>
      </p:sp>
    </p:spTree>
    <p:extLst>
      <p:ext uri="{BB962C8B-B14F-4D97-AF65-F5344CB8AC3E}">
        <p14:creationId xmlns:p14="http://schemas.microsoft.com/office/powerpoint/2010/main" val="3392005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7A04C7-711A-136B-3DBF-A51783CDA4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957F69-98C9-C88D-1B39-ECD33163CD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6A82EA-0349-2E47-A809-48EB6EC5F5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5EEC91-C41B-4D5D-9466-C1376FC33447}" type="datetimeFigureOut">
              <a:rPr lang="en-GB" smtClean="0"/>
              <a:t>07/06/2023</a:t>
            </a:fld>
            <a:endParaRPr lang="en-GB"/>
          </a:p>
        </p:txBody>
      </p:sp>
      <p:sp>
        <p:nvSpPr>
          <p:cNvPr id="5" name="Footer Placeholder 4">
            <a:extLst>
              <a:ext uri="{FF2B5EF4-FFF2-40B4-BE49-F238E27FC236}">
                <a16:creationId xmlns:a16="http://schemas.microsoft.com/office/drawing/2014/main" id="{AD155449-733E-AF62-9A50-E8ABA3488D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C5E6F18-DFFC-07F7-0DA3-15175E75FE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0CFEA6-49B7-4825-9F67-B7DB2496883E}" type="slidenum">
              <a:rPr lang="en-GB" smtClean="0"/>
              <a:t>‹#›</a:t>
            </a:fld>
            <a:endParaRPr lang="en-GB"/>
          </a:p>
        </p:txBody>
      </p:sp>
    </p:spTree>
    <p:extLst>
      <p:ext uri="{BB962C8B-B14F-4D97-AF65-F5344CB8AC3E}">
        <p14:creationId xmlns:p14="http://schemas.microsoft.com/office/powerpoint/2010/main" val="29497269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012B597-D319-4BAD-8A29-D8CDD76B6240}"/>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53317AC-FCAF-4D40-AD62-24A8B088D3C2}"/>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2E9684B-5F7F-4F1E-B792-199B1928943E}"/>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D1202A40-B02C-4A74-B2AD-ED2BCA5E2D6F}" type="datetime1">
              <a:rPr lang="en-GB" altLang="en-US"/>
              <a:pPr>
                <a:defRPr/>
              </a:pPr>
              <a:t>07/06/2023</a:t>
            </a:fld>
            <a:endParaRPr lang="en-GB" altLang="en-US"/>
          </a:p>
        </p:txBody>
      </p:sp>
      <p:sp>
        <p:nvSpPr>
          <p:cNvPr id="6" name="Slide Number Placeholder 5">
            <a:extLst>
              <a:ext uri="{FF2B5EF4-FFF2-40B4-BE49-F238E27FC236}">
                <a16:creationId xmlns:a16="http://schemas.microsoft.com/office/drawing/2014/main" id="{7C51802A-75A1-45B3-B1F4-35A668C337F6}"/>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4DD13EAD-C0C8-4A40-988D-9239B21D1388}" type="slidenum">
              <a:rPr lang="en-GB" altLang="en-US"/>
              <a:pPr>
                <a:defRPr/>
              </a:pPr>
              <a:t>‹#›</a:t>
            </a:fld>
            <a:endParaRPr lang="en-GB" altLang="en-US"/>
          </a:p>
        </p:txBody>
      </p:sp>
    </p:spTree>
    <p:extLst>
      <p:ext uri="{BB962C8B-B14F-4D97-AF65-F5344CB8AC3E}">
        <p14:creationId xmlns:p14="http://schemas.microsoft.com/office/powerpoint/2010/main" val="31123066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eur01.safelinks.protection.outlook.com/?url=https%3A%2F%2Fdocuments-dds-ny.un.org%2Fdoc%2FUNDOC%2FGEN%2FG19%2F112%2F13%2FPDF%2FG1911213.pdf%3FOpenElement&amp;data=05%7C01%7Cr.rivers%40uwtsd.ac.uk%7C7560de00072c4265eaeb08db0e0c47b5%7C4e0f11f9046e45059cb8db2152311e21%7C0%7C0%7C638119218116534095%7CUnknown%7CTWFpbGZsb3d8eyJWIjoiMC4wLjAwMDAiLCJQIjoiV2luMzIiLCJBTiI6Ik1haWwiLCJXVCI6Mn0%3D%7C3000%7C%7C%7C&amp;sdata=tY1fNftzTJYOpE5nOsU4hAFIwM8sWWxUa%2BouQttOdFQ%3D&amp;reserved=0"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bbc.co.uk/bitesize/guides/zwhsfg8/revision/5"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flickr.com/photos/birminghammag/7976434087/in/set-72157631511191466/" TargetMode="External"/><Relationship Id="rId2" Type="http://schemas.openxmlformats.org/officeDocument/2006/relationships/image" Target="../media/image24.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geekalabama.com/2013/07/11/the-aldot-mentality-over-the-i-20-i-59-birmingham-project/" TargetMode="External"/><Relationship Id="rId2" Type="http://schemas.openxmlformats.org/officeDocument/2006/relationships/image" Target="../media/image25.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fullfact.org/economy/poverty-uk-guide-facts-and-figures/" TargetMode="External"/><Relationship Id="rId1" Type="http://schemas.openxmlformats.org/officeDocument/2006/relationships/slideLayout" Target="../slideLayouts/slideLayout2.xml"/><Relationship Id="rId6" Type="http://schemas.openxmlformats.org/officeDocument/2006/relationships/hyperlink" Target="https://rdcpublic.blob.core.windows.net/website-uploads/2022/10/Anti-Poverty-Strategy-FINAL.pdf" TargetMode="External"/><Relationship Id="rId5" Type="http://schemas.openxmlformats.org/officeDocument/2006/relationships/hyperlink" Target="https://creativecommons.org/licenses/by-sa/3.0/" TargetMode="External"/><Relationship Id="rId4" Type="http://schemas.openxmlformats.org/officeDocument/2006/relationships/hyperlink" Target="http://christiantietze.de/posts/2016/05/emoji-bytes-lost/"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assets.publishing.service.gov.uk/government/uploads/system/uploads/attachment_data/file/1003977/State_of_the_nation_2021_-_Social_mobility_and_the_pandemic.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eur01.safelinks.protection.outlook.com/?url=https%3A%2F%2Fwww.resolutionfoundation.org%2Fpublications%2Freturn-to-spender%2F&amp;data=05%7C01%7Cr.rivers%40uwtsd.ac.uk%7C7560de00072c4265eaeb08db0e0c47b5%7C4e0f11f9046e45059cb8db2152311e21%7C0%7C0%7C638119218116690928%7CUnknown%7CTWFpbGZsb3d8eyJWIjoiMC4wLjAwMDAiLCJQIjoiV2luMzIiLCJBTiI6Ik1haWwiLCJXVCI6Mn0%3D%7C3000%7C%7C%7C&amp;sdata=%2B9x%2B%2FCOF2vBddLxOD9BbWXZwsLRuPdWUkC7IYNYlCAI%3D&amp;reserved=0" TargetMode="External"/><Relationship Id="rId2" Type="http://schemas.openxmlformats.org/officeDocument/2006/relationships/hyperlink" Target="https://eur01.safelinks.protection.outlook.com/?url=https%3A%2F%2Ffoodfoundation.org.uk%2Fvulnerable-groups%2F&amp;data=05%7C01%7Cr.rivers%40uwtsd.ac.uk%7C7560de00072c4265eaeb08db0e0c47b5%7C4e0f11f9046e45059cb8db2152311e21%7C0%7C0%7C638119218116534095%7CUnknown%7CTWFpbGZsb3d8eyJWIjoiMC4wLjAwMDAiLCJQIjoiV2luMzIiLCJBTiI6Ik1haWwiLCJXVCI6Mn0%3D%7C3000%7C%7C%7C&amp;sdata=m4pk0Pswa1dZRe55Hgd4FbT6mcFpHPlwYgLYefptAvw%3D&amp;reserved=0" TargetMode="Externa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www.standardlifefoundation.org.uk%2Fen%2Four-work%2Fcoronavirus-financial-tracker&amp;data=05%7C01%7Cr.rivers%40uwtsd.ac.uk%7C7560de00072c4265eaeb08db0e0c47b5%7C4e0f11f9046e45059cb8db2152311e21%7C0%7C0%7C638119218116690928%7CUnknown%7CTWFpbGZsb3d8eyJWIjoiMC4wLjAwMDAiLCJQIjoiV2luMzIiLCJBTiI6Ik1haWwiLCJXVCI6Mn0%3D%7C3000%7C%7C%7C&amp;sdata=7jTrWvDbnNWQZPe2F1AhOWEvcdep%2BFj1G297qFVmU1Q%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35026-EC50-4280-B05F-07880FA987AF}"/>
              </a:ext>
            </a:extLst>
          </p:cNvPr>
          <p:cNvSpPr>
            <a:spLocks noGrp="1"/>
          </p:cNvSpPr>
          <p:nvPr>
            <p:ph type="title"/>
          </p:nvPr>
        </p:nvSpPr>
        <p:spPr/>
        <p:txBody>
          <a:bodyPr/>
          <a:lstStyle/>
          <a:p>
            <a:r>
              <a:rPr lang="en-GB" dirty="0"/>
              <a:t>Aims</a:t>
            </a:r>
          </a:p>
        </p:txBody>
      </p:sp>
      <p:sp>
        <p:nvSpPr>
          <p:cNvPr id="4" name="Date Placeholder 3">
            <a:extLst>
              <a:ext uri="{FF2B5EF4-FFF2-40B4-BE49-F238E27FC236}">
                <a16:creationId xmlns:a16="http://schemas.microsoft.com/office/drawing/2014/main" id="{C91ADC4E-F6B6-46E9-B732-ED47FE5B3A7D}"/>
              </a:ext>
            </a:extLst>
          </p:cNvPr>
          <p:cNvSpPr>
            <a:spLocks noGrp="1"/>
          </p:cNvSpPr>
          <p:nvPr>
            <p:ph type="dt" sz="half" idx="10"/>
          </p:nvPr>
        </p:nvSpPr>
        <p:spPr/>
        <p:txBody>
          <a:bodyPr/>
          <a:lstStyle/>
          <a:p>
            <a:pPr>
              <a:defRPr/>
            </a:pPr>
            <a:fld id="{C5A984B8-2E09-4933-8948-436E44852593}" type="datetime1">
              <a:rPr lang="en-GB" altLang="en-US">
                <a:solidFill>
                  <a:prstClr val="black">
                    <a:tint val="75000"/>
                  </a:prstClr>
                </a:solidFill>
                <a:latin typeface="Myriad Pro"/>
              </a:rPr>
              <a:pPr>
                <a:defRPr/>
              </a:pPr>
              <a:t>07/06/2023</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2A60CF36-46AC-4304-94C1-DA9BCC663CC1}"/>
              </a:ext>
            </a:extLst>
          </p:cNvPr>
          <p:cNvSpPr>
            <a:spLocks noGrp="1"/>
          </p:cNvSpPr>
          <p:nvPr>
            <p:ph type="sldNum" sz="quarter" idx="12"/>
          </p:nvPr>
        </p:nvSpPr>
        <p:spPr/>
        <p:txBody>
          <a:bodyPr/>
          <a:lstStyle/>
          <a:p>
            <a:pPr fontAlgn="base">
              <a:spcBef>
                <a:spcPct val="0"/>
              </a:spcBef>
              <a:spcAft>
                <a:spcPct val="0"/>
              </a:spcAft>
              <a:defRPr/>
            </a:pPr>
            <a:fld id="{5BD086A3-F0A5-492C-9A2D-383750524B0A}" type="slidenum">
              <a:rPr lang="en-GB" altLang="en-US">
                <a:cs typeface="Arial" panose="020B0604020202020204" pitchFamily="34" charset="0"/>
              </a:rPr>
              <a:pPr fontAlgn="base">
                <a:spcBef>
                  <a:spcPct val="0"/>
                </a:spcBef>
                <a:spcAft>
                  <a:spcPct val="0"/>
                </a:spcAft>
                <a:defRPr/>
              </a:pPr>
              <a:t>1</a:t>
            </a:fld>
            <a:endParaRPr lang="en-GB" altLang="en-US">
              <a:cs typeface="Arial" panose="020B0604020202020204" pitchFamily="34" charset="0"/>
            </a:endParaRPr>
          </a:p>
        </p:txBody>
      </p:sp>
      <p:sp>
        <p:nvSpPr>
          <p:cNvPr id="6" name="Content Placeholder 2">
            <a:extLst>
              <a:ext uri="{FF2B5EF4-FFF2-40B4-BE49-F238E27FC236}">
                <a16:creationId xmlns:a16="http://schemas.microsoft.com/office/drawing/2014/main" id="{C4E61603-2AE6-4C22-BD94-D9140688F517}"/>
              </a:ext>
            </a:extLst>
          </p:cNvPr>
          <p:cNvSpPr>
            <a:spLocks noGrp="1"/>
          </p:cNvSpPr>
          <p:nvPr>
            <p:ph idx="1"/>
          </p:nvPr>
        </p:nvSpPr>
        <p:spPr>
          <a:xfrm>
            <a:off x="1981200" y="1844825"/>
            <a:ext cx="8229600" cy="3888432"/>
          </a:xfrm>
        </p:spPr>
        <p:txBody>
          <a:bodyPr>
            <a:normAutofit/>
          </a:bodyPr>
          <a:lstStyle/>
          <a:p>
            <a:pPr algn="just"/>
            <a:r>
              <a:rPr lang="en-GB" dirty="0"/>
              <a:t>Define “poverty”: what it means; how it’s measured.</a:t>
            </a:r>
          </a:p>
          <a:p>
            <a:pPr algn="just"/>
            <a:r>
              <a:rPr lang="en-GB" dirty="0"/>
              <a:t>Why it happens.</a:t>
            </a:r>
          </a:p>
          <a:p>
            <a:pPr algn="just">
              <a:buFont typeface="Arial" panose="020B0604020202020204" pitchFamily="34" charset="0"/>
              <a:buChar char="•"/>
            </a:pPr>
            <a:r>
              <a:rPr lang="en-GB" dirty="0"/>
              <a:t>Myths about poverty.</a:t>
            </a:r>
          </a:p>
          <a:p>
            <a:pPr algn="just">
              <a:buFont typeface="Arial" panose="020B0604020202020204" pitchFamily="34" charset="0"/>
              <a:buChar char="•"/>
            </a:pPr>
            <a:r>
              <a:rPr lang="en-GB" dirty="0"/>
              <a:t>The effects of deprivation on children, young people and families.</a:t>
            </a:r>
          </a:p>
          <a:p>
            <a:pPr algn="just">
              <a:buFont typeface="Arial" panose="020B0604020202020204" pitchFamily="34" charset="0"/>
              <a:buChar char="•"/>
            </a:pPr>
            <a:endParaRPr lang="en-GB" dirty="0"/>
          </a:p>
          <a:p>
            <a:endParaRPr lang="en-GB" dirty="0"/>
          </a:p>
          <a:p>
            <a:endParaRPr lang="en-GB" dirty="0"/>
          </a:p>
        </p:txBody>
      </p:sp>
    </p:spTree>
    <p:extLst>
      <p:ext uri="{BB962C8B-B14F-4D97-AF65-F5344CB8AC3E}">
        <p14:creationId xmlns:p14="http://schemas.microsoft.com/office/powerpoint/2010/main" val="2702557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78831F-18CB-56C1-1602-C8791891BBD8}"/>
              </a:ext>
            </a:extLst>
          </p:cNvPr>
          <p:cNvSpPr>
            <a:spLocks noGrp="1"/>
          </p:cNvSpPr>
          <p:nvPr>
            <p:ph idx="1"/>
          </p:nvPr>
        </p:nvSpPr>
        <p:spPr>
          <a:xfrm>
            <a:off x="762000" y="2279018"/>
            <a:ext cx="5314543" cy="3375920"/>
          </a:xfrm>
        </p:spPr>
        <p:txBody>
          <a:bodyPr anchor="t">
            <a:normAutofit/>
          </a:bodyPr>
          <a:lstStyle/>
          <a:p>
            <a:r>
              <a:rPr lang="en-GB" sz="4800" dirty="0"/>
              <a:t>What is Poverty? </a:t>
            </a:r>
          </a:p>
          <a:p>
            <a:endParaRPr lang="en-GB" sz="4800" dirty="0"/>
          </a:p>
          <a:p>
            <a:r>
              <a:rPr lang="en-GB" sz="4800" dirty="0"/>
              <a:t>Define it</a:t>
            </a:r>
          </a:p>
        </p:txBody>
      </p:sp>
      <p:sp>
        <p:nvSpPr>
          <p:cNvPr id="23" name="Freeform: Shape 22">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45D9447-A05D-654D-0FFF-EBBDFF160327}"/>
              </a:ext>
            </a:extLst>
          </p:cNvPr>
          <p:cNvPicPr>
            <a:picLocks noChangeAspect="1"/>
          </p:cNvPicPr>
          <p:nvPr/>
        </p:nvPicPr>
        <p:blipFill>
          <a:blip r:embed="rId2"/>
          <a:stretch>
            <a:fillRect/>
          </a:stretch>
        </p:blipFill>
        <p:spPr>
          <a:xfrm flipH="1">
            <a:off x="7322063" y="1253608"/>
            <a:ext cx="4418391" cy="2949276"/>
          </a:xfrm>
          <a:prstGeom prst="rect">
            <a:avLst/>
          </a:prstGeom>
        </p:spPr>
      </p:pic>
    </p:spTree>
    <p:extLst>
      <p:ext uri="{BB962C8B-B14F-4D97-AF65-F5344CB8AC3E}">
        <p14:creationId xmlns:p14="http://schemas.microsoft.com/office/powerpoint/2010/main" val="113290104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80A48-CB38-4049-A20C-4FC4A08AB9A1}"/>
              </a:ext>
            </a:extLst>
          </p:cNvPr>
          <p:cNvSpPr>
            <a:spLocks noGrp="1"/>
          </p:cNvSpPr>
          <p:nvPr>
            <p:ph type="title"/>
          </p:nvPr>
        </p:nvSpPr>
        <p:spPr/>
        <p:txBody>
          <a:bodyPr/>
          <a:lstStyle/>
          <a:p>
            <a:r>
              <a:rPr lang="en-GB" b="1" dirty="0"/>
              <a:t>Defining ‘Poverty’</a:t>
            </a:r>
            <a:endParaRPr lang="en-GB" dirty="0"/>
          </a:p>
        </p:txBody>
      </p:sp>
      <p:sp>
        <p:nvSpPr>
          <p:cNvPr id="7" name="Date Placeholder 6">
            <a:extLst>
              <a:ext uri="{FF2B5EF4-FFF2-40B4-BE49-F238E27FC236}">
                <a16:creationId xmlns:a16="http://schemas.microsoft.com/office/drawing/2014/main" id="{CBC0BD9C-C4CD-4BE1-B4D8-A2D491B1ECF4}"/>
              </a:ext>
            </a:extLst>
          </p:cNvPr>
          <p:cNvSpPr>
            <a:spLocks noGrp="1"/>
          </p:cNvSpPr>
          <p:nvPr>
            <p:ph type="dt" sz="half" idx="10"/>
          </p:nvPr>
        </p:nvSpPr>
        <p:spPr/>
        <p:txBody>
          <a:bodyPr/>
          <a:lstStyle/>
          <a:p>
            <a:pPr>
              <a:defRPr/>
            </a:pPr>
            <a:fld id="{17BAA110-460F-402B-B558-1B34013E4C81}" type="datetime1">
              <a:rPr lang="en-GB" altLang="en-US">
                <a:solidFill>
                  <a:prstClr val="black">
                    <a:tint val="75000"/>
                  </a:prstClr>
                </a:solidFill>
                <a:latin typeface="Myriad Pro"/>
              </a:rPr>
              <a:pPr>
                <a:defRPr/>
              </a:pPr>
              <a:t>07/06/2023</a:t>
            </a:fld>
            <a:endParaRPr lang="en-GB" altLang="en-US">
              <a:solidFill>
                <a:prstClr val="black">
                  <a:tint val="75000"/>
                </a:prstClr>
              </a:solidFill>
              <a:latin typeface="Myriad Pro"/>
            </a:endParaRPr>
          </a:p>
        </p:txBody>
      </p:sp>
      <p:sp>
        <p:nvSpPr>
          <p:cNvPr id="8" name="Slide Number Placeholder 7">
            <a:extLst>
              <a:ext uri="{FF2B5EF4-FFF2-40B4-BE49-F238E27FC236}">
                <a16:creationId xmlns:a16="http://schemas.microsoft.com/office/drawing/2014/main" id="{08C7A8AB-05C3-45BC-95D5-1C43FAA5EE9C}"/>
              </a:ext>
            </a:extLst>
          </p:cNvPr>
          <p:cNvSpPr>
            <a:spLocks noGrp="1"/>
          </p:cNvSpPr>
          <p:nvPr>
            <p:ph type="sldNum" sz="quarter" idx="11"/>
          </p:nvPr>
        </p:nvSpPr>
        <p:spPr/>
        <p:txBody>
          <a:bodyPr/>
          <a:lstStyle/>
          <a:p>
            <a:pPr fontAlgn="base">
              <a:spcBef>
                <a:spcPct val="0"/>
              </a:spcBef>
              <a:spcAft>
                <a:spcPct val="0"/>
              </a:spcAft>
              <a:defRPr/>
            </a:pPr>
            <a:fld id="{944A8943-998E-44D9-8B0C-754CD81EE5FD}" type="slidenum">
              <a:rPr lang="en-GB" altLang="en-US">
                <a:cs typeface="Arial" panose="020B0604020202020204" pitchFamily="34" charset="0"/>
              </a:rPr>
              <a:pPr fontAlgn="base">
                <a:spcBef>
                  <a:spcPct val="0"/>
                </a:spcBef>
                <a:spcAft>
                  <a:spcPct val="0"/>
                </a:spcAft>
                <a:defRPr/>
              </a:pPr>
              <a:t>3</a:t>
            </a:fld>
            <a:endParaRPr lang="en-GB" altLang="en-US">
              <a:cs typeface="Arial" panose="020B0604020202020204" pitchFamily="34" charset="0"/>
            </a:endParaRPr>
          </a:p>
        </p:txBody>
      </p:sp>
      <p:sp>
        <p:nvSpPr>
          <p:cNvPr id="9" name="Content Placeholder 2">
            <a:extLst>
              <a:ext uri="{FF2B5EF4-FFF2-40B4-BE49-F238E27FC236}">
                <a16:creationId xmlns:a16="http://schemas.microsoft.com/office/drawing/2014/main" id="{F76C1A5F-003C-415E-B579-5279437872EC}"/>
              </a:ext>
            </a:extLst>
          </p:cNvPr>
          <p:cNvSpPr txBox="1">
            <a:spLocks/>
          </p:cNvSpPr>
          <p:nvPr/>
        </p:nvSpPr>
        <p:spPr bwMode="auto">
          <a:xfrm>
            <a:off x="1845398" y="1417638"/>
            <a:ext cx="8229600" cy="41049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Autofit/>
          </a:bodyPr>
          <a:lstStyle>
            <a:lvl1pPr marL="0" indent="0" algn="l" rtl="0" eaLnBrk="0" fontAlgn="base" hangingPunct="0">
              <a:spcBef>
                <a:spcPct val="20000"/>
              </a:spcBef>
              <a:spcAft>
                <a:spcPct val="0"/>
              </a:spcAft>
              <a:buFont typeface="Arial" panose="020B0604020202020204" pitchFamily="34" charset="0"/>
              <a:buNone/>
              <a:defRPr sz="2400" b="1" kern="1200">
                <a:solidFill>
                  <a:schemeClr val="tx1"/>
                </a:solidFill>
                <a:latin typeface="+mn-lt"/>
                <a:ea typeface="+mn-ea"/>
                <a:cs typeface="+mn-cs"/>
              </a:defRPr>
            </a:lvl1pPr>
            <a:lvl2pPr marL="457200" indent="0" algn="l" rtl="0" eaLnBrk="0" fontAlgn="base" hangingPunct="0">
              <a:spcBef>
                <a:spcPct val="20000"/>
              </a:spcBef>
              <a:spcAft>
                <a:spcPct val="0"/>
              </a:spcAft>
              <a:buFont typeface="Arial" panose="020B0604020202020204" pitchFamily="34" charset="0"/>
              <a:buNone/>
              <a:defRPr sz="2000" b="1" kern="1200">
                <a:solidFill>
                  <a:schemeClr val="tx1"/>
                </a:solidFill>
                <a:latin typeface="+mn-lt"/>
                <a:ea typeface="+mn-ea"/>
                <a:cs typeface="+mn-cs"/>
              </a:defRPr>
            </a:lvl2pPr>
            <a:lvl3pPr marL="914400" indent="0" algn="l" rtl="0" eaLnBrk="0" fontAlgn="base" hangingPunct="0">
              <a:spcBef>
                <a:spcPct val="20000"/>
              </a:spcBef>
              <a:spcAft>
                <a:spcPct val="0"/>
              </a:spcAft>
              <a:buFont typeface="Arial" panose="020B0604020202020204" pitchFamily="34" charset="0"/>
              <a:buNone/>
              <a:defRPr sz="1800" b="1" kern="1200">
                <a:solidFill>
                  <a:schemeClr val="tx1"/>
                </a:solidFill>
                <a:latin typeface="+mn-lt"/>
                <a:ea typeface="+mn-ea"/>
                <a:cs typeface="+mn-cs"/>
              </a:defRPr>
            </a:lvl3pPr>
            <a:lvl4pPr marL="1371600" indent="0" algn="l" rtl="0" eaLnBrk="0" fontAlgn="base" hangingPunct="0">
              <a:spcBef>
                <a:spcPct val="20000"/>
              </a:spcBef>
              <a:spcAft>
                <a:spcPct val="0"/>
              </a:spcAft>
              <a:buFont typeface="Arial" panose="020B0604020202020204" pitchFamily="34" charset="0"/>
              <a:buNone/>
              <a:defRPr sz="1600" b="1" kern="1200">
                <a:solidFill>
                  <a:schemeClr val="tx1"/>
                </a:solidFill>
                <a:latin typeface="+mn-lt"/>
                <a:ea typeface="+mn-ea"/>
                <a:cs typeface="+mn-cs"/>
              </a:defRPr>
            </a:lvl4pPr>
            <a:lvl5pPr marL="1828800" indent="0" algn="l" rtl="0" eaLnBrk="0" fontAlgn="base" hangingPunct="0">
              <a:spcBef>
                <a:spcPct val="20000"/>
              </a:spcBef>
              <a:spcAft>
                <a:spcPct val="0"/>
              </a:spcAft>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pPr algn="just">
              <a:spcAft>
                <a:spcPts val="1200"/>
              </a:spcAft>
            </a:pPr>
            <a:r>
              <a:rPr lang="en-GB" sz="2800" b="0" dirty="0">
                <a:solidFill>
                  <a:prstClr val="black"/>
                </a:solidFill>
                <a:latin typeface="Myriad Pro"/>
              </a:rPr>
              <a:t>Absolute Poverty: United Nations ‘severe deprivation of basic human needs, including food, safe drinking water, sanitation facilities, health, shelter, education and information.’</a:t>
            </a:r>
          </a:p>
          <a:p>
            <a:pPr marL="457200" indent="-457200" algn="just">
              <a:buFont typeface="Arial" panose="020B0604020202020204" pitchFamily="34" charset="0"/>
              <a:buChar char="•"/>
            </a:pPr>
            <a:r>
              <a:rPr lang="en-GB" sz="2800" b="0" dirty="0">
                <a:solidFill>
                  <a:srgbClr val="7030A0"/>
                </a:solidFill>
                <a:latin typeface="Myriad Pro"/>
              </a:rPr>
              <a:t>Fails to address </a:t>
            </a:r>
          </a:p>
          <a:p>
            <a:pPr marL="457200" indent="-457200" algn="just">
              <a:buFont typeface="Arial" panose="020B0604020202020204" pitchFamily="34" charset="0"/>
              <a:buChar char="•"/>
            </a:pPr>
            <a:r>
              <a:rPr lang="en-GB" sz="2800" b="0" dirty="0">
                <a:solidFill>
                  <a:srgbClr val="7030A0"/>
                </a:solidFill>
                <a:latin typeface="Myriad Pro"/>
              </a:rPr>
              <a:t>Quality of life </a:t>
            </a:r>
          </a:p>
          <a:p>
            <a:pPr marL="457200" indent="-457200" algn="just">
              <a:buFont typeface="Arial" panose="020B0604020202020204" pitchFamily="34" charset="0"/>
              <a:buChar char="•"/>
            </a:pPr>
            <a:r>
              <a:rPr lang="en-GB" sz="2800" b="0" dirty="0">
                <a:solidFill>
                  <a:srgbClr val="7030A0"/>
                </a:solidFill>
                <a:latin typeface="Myriad Pro"/>
              </a:rPr>
              <a:t>Overall inequality in society</a:t>
            </a:r>
          </a:p>
          <a:p>
            <a:pPr marL="363538" indent="-363538" algn="just">
              <a:buFontTx/>
              <a:buChar char="•"/>
            </a:pPr>
            <a:r>
              <a:rPr lang="en-GB" sz="2800" b="0" dirty="0">
                <a:solidFill>
                  <a:srgbClr val="7030A0"/>
                </a:solidFill>
                <a:latin typeface="Myriad Pro"/>
              </a:rPr>
              <a:t> Social &amp; cultural needs</a:t>
            </a:r>
          </a:p>
        </p:txBody>
      </p:sp>
      <p:pic>
        <p:nvPicPr>
          <p:cNvPr id="3" name="Picture 2">
            <a:extLst>
              <a:ext uri="{FF2B5EF4-FFF2-40B4-BE49-F238E27FC236}">
                <a16:creationId xmlns:a16="http://schemas.microsoft.com/office/drawing/2014/main" id="{C36FAB06-35C9-3749-DC85-A16E3089FF72}"/>
              </a:ext>
            </a:extLst>
          </p:cNvPr>
          <p:cNvPicPr>
            <a:picLocks noChangeAspect="1"/>
          </p:cNvPicPr>
          <p:nvPr/>
        </p:nvPicPr>
        <p:blipFill>
          <a:blip r:embed="rId2"/>
          <a:stretch>
            <a:fillRect/>
          </a:stretch>
        </p:blipFill>
        <p:spPr>
          <a:xfrm>
            <a:off x="8979672" y="3020036"/>
            <a:ext cx="2602728" cy="2602728"/>
          </a:xfrm>
          <a:prstGeom prst="rect">
            <a:avLst/>
          </a:prstGeom>
        </p:spPr>
      </p:pic>
    </p:spTree>
    <p:extLst>
      <p:ext uri="{BB962C8B-B14F-4D97-AF65-F5344CB8AC3E}">
        <p14:creationId xmlns:p14="http://schemas.microsoft.com/office/powerpoint/2010/main" val="4174713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animEffect transition="in" filter="fade">
                                      <p:cBhvr>
                                        <p:cTn id="7" dur="1000"/>
                                        <p:tgtEl>
                                          <p:spTgt spid="9">
                                            <p:txEl>
                                              <p:pRg st="1" end="1"/>
                                            </p:txEl>
                                          </p:spTgt>
                                        </p:tgtEl>
                                      </p:cBhvr>
                                    </p:animEffect>
                                    <p:anim calcmode="lin" valueType="num">
                                      <p:cBhvr>
                                        <p:cTn id="8"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xEl>
                                              <p:pRg st="2" end="2"/>
                                            </p:txEl>
                                          </p:spTgt>
                                        </p:tgtEl>
                                        <p:attrNameLst>
                                          <p:attrName>style.visibility</p:attrName>
                                        </p:attrNameLst>
                                      </p:cBhvr>
                                      <p:to>
                                        <p:strVal val="visible"/>
                                      </p:to>
                                    </p:set>
                                    <p:animEffect transition="in" filter="fade">
                                      <p:cBhvr>
                                        <p:cTn id="14" dur="1000"/>
                                        <p:tgtEl>
                                          <p:spTgt spid="9">
                                            <p:txEl>
                                              <p:pRg st="2" end="2"/>
                                            </p:txEl>
                                          </p:spTgt>
                                        </p:tgtEl>
                                      </p:cBhvr>
                                    </p:animEffect>
                                    <p:anim calcmode="lin" valueType="num">
                                      <p:cBhvr>
                                        <p:cTn id="15"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9">
                                            <p:txEl>
                                              <p:pRg st="3" end="3"/>
                                            </p:txEl>
                                          </p:spTgt>
                                        </p:tgtEl>
                                        <p:attrNameLst>
                                          <p:attrName>style.visibility</p:attrName>
                                        </p:attrNameLst>
                                      </p:cBhvr>
                                      <p:to>
                                        <p:strVal val="visible"/>
                                      </p:to>
                                    </p:set>
                                    <p:animEffect transition="in" filter="fade">
                                      <p:cBhvr>
                                        <p:cTn id="21" dur="1000"/>
                                        <p:tgtEl>
                                          <p:spTgt spid="9">
                                            <p:txEl>
                                              <p:pRg st="3" end="3"/>
                                            </p:txEl>
                                          </p:spTgt>
                                        </p:tgtEl>
                                      </p:cBhvr>
                                    </p:animEffect>
                                    <p:anim calcmode="lin" valueType="num">
                                      <p:cBhvr>
                                        <p:cTn id="22"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9">
                                            <p:txEl>
                                              <p:pRg st="4" end="4"/>
                                            </p:txEl>
                                          </p:spTgt>
                                        </p:tgtEl>
                                        <p:attrNameLst>
                                          <p:attrName>style.visibility</p:attrName>
                                        </p:attrNameLst>
                                      </p:cBhvr>
                                      <p:to>
                                        <p:strVal val="visible"/>
                                      </p:to>
                                    </p:set>
                                    <p:animEffect transition="in" filter="fade">
                                      <p:cBhvr>
                                        <p:cTn id="28" dur="1000"/>
                                        <p:tgtEl>
                                          <p:spTgt spid="9">
                                            <p:txEl>
                                              <p:pRg st="4" end="4"/>
                                            </p:txEl>
                                          </p:spTgt>
                                        </p:tgtEl>
                                      </p:cBhvr>
                                    </p:animEffect>
                                    <p:anim calcmode="lin" valueType="num">
                                      <p:cBhvr>
                                        <p:cTn id="29"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C43863-1810-4E4D-90B0-F5152E3F9D51}"/>
              </a:ext>
            </a:extLst>
          </p:cNvPr>
          <p:cNvSpPr>
            <a:spLocks noGrp="1"/>
          </p:cNvSpPr>
          <p:nvPr>
            <p:ph type="dt" sz="half" idx="10"/>
          </p:nvPr>
        </p:nvSpPr>
        <p:spPr/>
        <p:txBody>
          <a:bodyPr/>
          <a:lstStyle/>
          <a:p>
            <a:pPr>
              <a:defRPr/>
            </a:pPr>
            <a:fld id="{5D6648DA-D44C-4600-B908-E1A4984FEF69}" type="datetime1">
              <a:rPr lang="en-GB" altLang="en-US">
                <a:solidFill>
                  <a:prstClr val="black">
                    <a:tint val="75000"/>
                  </a:prstClr>
                </a:solidFill>
                <a:latin typeface="Myriad Pro"/>
              </a:rPr>
              <a:pPr>
                <a:defRPr/>
              </a:pPr>
              <a:t>07/06/2023</a:t>
            </a:fld>
            <a:endParaRPr lang="en-GB" altLang="en-US">
              <a:solidFill>
                <a:prstClr val="black">
                  <a:tint val="75000"/>
                </a:prstClr>
              </a:solidFill>
              <a:latin typeface="Myriad Pro"/>
            </a:endParaRPr>
          </a:p>
        </p:txBody>
      </p:sp>
      <p:sp>
        <p:nvSpPr>
          <p:cNvPr id="3" name="Slide Number Placeholder 2">
            <a:extLst>
              <a:ext uri="{FF2B5EF4-FFF2-40B4-BE49-F238E27FC236}">
                <a16:creationId xmlns:a16="http://schemas.microsoft.com/office/drawing/2014/main" id="{ED5505E9-4A97-423A-A7B5-F3E7BF6C1642}"/>
              </a:ext>
            </a:extLst>
          </p:cNvPr>
          <p:cNvSpPr>
            <a:spLocks noGrp="1"/>
          </p:cNvSpPr>
          <p:nvPr>
            <p:ph type="sldNum" sz="quarter" idx="11"/>
          </p:nvPr>
        </p:nvSpPr>
        <p:spPr/>
        <p:txBody>
          <a:bodyPr/>
          <a:lstStyle/>
          <a:p>
            <a:pPr fontAlgn="base">
              <a:spcBef>
                <a:spcPct val="0"/>
              </a:spcBef>
              <a:spcAft>
                <a:spcPct val="0"/>
              </a:spcAft>
              <a:defRPr/>
            </a:pPr>
            <a:fld id="{DC27C7AD-6FE1-444E-A839-355E4045FCF4}" type="slidenum">
              <a:rPr lang="en-GB" altLang="en-US">
                <a:cs typeface="Arial" panose="020B0604020202020204" pitchFamily="34" charset="0"/>
              </a:rPr>
              <a:pPr fontAlgn="base">
                <a:spcBef>
                  <a:spcPct val="0"/>
                </a:spcBef>
                <a:spcAft>
                  <a:spcPct val="0"/>
                </a:spcAft>
                <a:defRPr/>
              </a:pPr>
              <a:t>4</a:t>
            </a:fld>
            <a:endParaRPr lang="en-GB" altLang="en-US">
              <a:cs typeface="Arial" panose="020B0604020202020204" pitchFamily="34" charset="0"/>
            </a:endParaRPr>
          </a:p>
        </p:txBody>
      </p:sp>
      <p:sp>
        <p:nvSpPr>
          <p:cNvPr id="4" name="Title 1">
            <a:extLst>
              <a:ext uri="{FF2B5EF4-FFF2-40B4-BE49-F238E27FC236}">
                <a16:creationId xmlns:a16="http://schemas.microsoft.com/office/drawing/2014/main" id="{9661F3C0-E180-403C-A780-826B2C15806B}"/>
              </a:ext>
            </a:extLst>
          </p:cNvPr>
          <p:cNvSpPr txBox="1">
            <a:spLocks/>
          </p:cNvSpPr>
          <p:nvPr/>
        </p:nvSpPr>
        <p:spPr>
          <a:xfrm>
            <a:off x="127233" y="274639"/>
            <a:ext cx="8229600" cy="911993"/>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sz="4000" b="1" dirty="0">
                <a:solidFill>
                  <a:prstClr val="black"/>
                </a:solidFill>
                <a:latin typeface="Myriad Pro"/>
              </a:rPr>
              <a:t>Defining ‘Poverty’</a:t>
            </a:r>
            <a:endParaRPr lang="en-GB" sz="4000" dirty="0">
              <a:solidFill>
                <a:prstClr val="black"/>
              </a:solidFill>
              <a:latin typeface="Myriad Pro"/>
            </a:endParaRPr>
          </a:p>
        </p:txBody>
      </p:sp>
      <p:sp>
        <p:nvSpPr>
          <p:cNvPr id="5" name="Content Placeholder 2">
            <a:extLst>
              <a:ext uri="{FF2B5EF4-FFF2-40B4-BE49-F238E27FC236}">
                <a16:creationId xmlns:a16="http://schemas.microsoft.com/office/drawing/2014/main" id="{0E60DF48-1386-4A51-B7D2-B4ADC6A7CB5F}"/>
              </a:ext>
            </a:extLst>
          </p:cNvPr>
          <p:cNvSpPr txBox="1">
            <a:spLocks/>
          </p:cNvSpPr>
          <p:nvPr/>
        </p:nvSpPr>
        <p:spPr>
          <a:xfrm>
            <a:off x="127233" y="1186632"/>
            <a:ext cx="7053743" cy="3929743"/>
          </a:xfrm>
          <a:prstGeom prst="rect">
            <a:avLst/>
          </a:prstGeom>
        </p:spPr>
        <p:txBody>
          <a:bodyPr>
            <a:normAutofit fontScale="62500" lnSpcReduction="2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71450" indent="0">
              <a:buNone/>
            </a:pPr>
            <a:r>
              <a:rPr lang="en-GB" altLang="en-US" sz="4100" b="1" dirty="0">
                <a:solidFill>
                  <a:prstClr val="black"/>
                </a:solidFill>
                <a:latin typeface="Myriad Pro"/>
              </a:rPr>
              <a:t>Relative poverty</a:t>
            </a:r>
            <a:endParaRPr lang="en-GB" sz="4100" dirty="0">
              <a:solidFill>
                <a:prstClr val="black"/>
              </a:solidFill>
              <a:latin typeface="Myriad Pro"/>
            </a:endParaRPr>
          </a:p>
          <a:p>
            <a:pPr marL="171450" indent="0">
              <a:buNone/>
            </a:pPr>
            <a:endParaRPr lang="en-GB" sz="600" dirty="0">
              <a:solidFill>
                <a:prstClr val="black"/>
              </a:solidFill>
              <a:latin typeface="Myriad Pro"/>
            </a:endParaRPr>
          </a:p>
          <a:p>
            <a:pPr marL="171450" indent="0">
              <a:buNone/>
            </a:pPr>
            <a:r>
              <a:rPr lang="en-GB" sz="3500" dirty="0">
                <a:solidFill>
                  <a:prstClr val="black"/>
                </a:solidFill>
                <a:latin typeface="Myriad Pro"/>
              </a:rPr>
              <a:t>“… they lack the resources to obtain the types of </a:t>
            </a:r>
            <a:r>
              <a:rPr lang="en-GB" sz="3500" b="1" dirty="0">
                <a:solidFill>
                  <a:prstClr val="black"/>
                </a:solidFill>
                <a:latin typeface="Myriad Pro"/>
              </a:rPr>
              <a:t>diet</a:t>
            </a:r>
            <a:r>
              <a:rPr lang="en-GB" sz="3500" dirty="0">
                <a:solidFill>
                  <a:prstClr val="black"/>
                </a:solidFill>
                <a:latin typeface="Myriad Pro"/>
              </a:rPr>
              <a:t>, participate in the </a:t>
            </a:r>
            <a:r>
              <a:rPr lang="en-GB" sz="3500" b="1" dirty="0">
                <a:solidFill>
                  <a:prstClr val="black"/>
                </a:solidFill>
                <a:latin typeface="Myriad Pro"/>
              </a:rPr>
              <a:t>activities</a:t>
            </a:r>
            <a:r>
              <a:rPr lang="en-GB" sz="3500" dirty="0">
                <a:solidFill>
                  <a:prstClr val="black"/>
                </a:solidFill>
                <a:latin typeface="Myriad Pro"/>
              </a:rPr>
              <a:t>, and have the </a:t>
            </a:r>
            <a:r>
              <a:rPr lang="en-GB" sz="3500" b="1" dirty="0">
                <a:solidFill>
                  <a:prstClr val="black"/>
                </a:solidFill>
                <a:latin typeface="Myriad Pro"/>
              </a:rPr>
              <a:t>living conditions </a:t>
            </a:r>
            <a:r>
              <a:rPr lang="en-GB" sz="3500" dirty="0">
                <a:solidFill>
                  <a:prstClr val="black"/>
                </a:solidFill>
                <a:latin typeface="Myriad Pro"/>
              </a:rPr>
              <a:t>and </a:t>
            </a:r>
            <a:r>
              <a:rPr lang="en-GB" sz="3500" b="1" dirty="0">
                <a:solidFill>
                  <a:prstClr val="black"/>
                </a:solidFill>
                <a:latin typeface="Myriad Pro"/>
              </a:rPr>
              <a:t>amenities</a:t>
            </a:r>
            <a:r>
              <a:rPr lang="en-GB" sz="3500" dirty="0">
                <a:solidFill>
                  <a:prstClr val="black"/>
                </a:solidFill>
                <a:latin typeface="Myriad Pro"/>
              </a:rPr>
              <a:t> which are customary, or at least widely encouraged or approved, in the societies to which they belong.”</a:t>
            </a:r>
          </a:p>
          <a:p>
            <a:pPr marL="171450" indent="0" algn="r">
              <a:buNone/>
            </a:pPr>
            <a:r>
              <a:rPr lang="en-GB" sz="2600" i="1" dirty="0">
                <a:solidFill>
                  <a:prstClr val="black"/>
                </a:solidFill>
                <a:latin typeface="Myriad Pro"/>
              </a:rPr>
              <a:t>Townsend, 1979</a:t>
            </a:r>
          </a:p>
          <a:p>
            <a:pPr marL="1341438" indent="-442913">
              <a:buNone/>
            </a:pPr>
            <a:r>
              <a:rPr lang="en-GB" altLang="en-US" sz="3500" dirty="0">
                <a:solidFill>
                  <a:prstClr val="black"/>
                </a:solidFill>
                <a:latin typeface="Myriad Pro"/>
              </a:rPr>
              <a:t> Defining </a:t>
            </a:r>
            <a:r>
              <a:rPr lang="en-GB" altLang="en-US" sz="3500" b="1" dirty="0">
                <a:solidFill>
                  <a:prstClr val="black"/>
                </a:solidFill>
                <a:latin typeface="Myriad Pro"/>
              </a:rPr>
              <a:t>relative poverty </a:t>
            </a:r>
            <a:r>
              <a:rPr lang="en-GB" altLang="en-US" sz="3500" dirty="0">
                <a:solidFill>
                  <a:prstClr val="black"/>
                </a:solidFill>
                <a:latin typeface="Myriad Pro"/>
              </a:rPr>
              <a:t>is about:</a:t>
            </a:r>
          </a:p>
          <a:p>
            <a:pPr marL="1341438" lvl="1" indent="-442913">
              <a:buFont typeface="Arial" panose="020B0604020202020204" pitchFamily="34" charset="0"/>
              <a:buChar char="•"/>
            </a:pPr>
            <a:r>
              <a:rPr lang="en-GB" altLang="en-US" sz="3500" dirty="0">
                <a:solidFill>
                  <a:prstClr val="black"/>
                </a:solidFill>
                <a:latin typeface="Myriad Pro"/>
              </a:rPr>
              <a:t>making comparisons across society</a:t>
            </a:r>
          </a:p>
          <a:p>
            <a:pPr marL="1341438" lvl="1" indent="-442913">
              <a:buFont typeface="Arial" panose="020B0604020202020204" pitchFamily="34" charset="0"/>
              <a:buChar char="•"/>
            </a:pPr>
            <a:r>
              <a:rPr lang="en-GB" altLang="en-US" sz="3500" dirty="0">
                <a:solidFill>
                  <a:prstClr val="black"/>
                </a:solidFill>
                <a:latin typeface="Myriad Pro"/>
              </a:rPr>
              <a:t>asking what we expect from life</a:t>
            </a:r>
          </a:p>
          <a:p>
            <a:pPr marL="1341438" lvl="1" indent="-442913">
              <a:buFont typeface="Arial" panose="020B0604020202020204" pitchFamily="34" charset="0"/>
              <a:buChar char="•"/>
            </a:pPr>
            <a:r>
              <a:rPr lang="en-GB" altLang="en-US" sz="3500" dirty="0">
                <a:solidFill>
                  <a:prstClr val="black"/>
                </a:solidFill>
                <a:latin typeface="Myriad Pro"/>
              </a:rPr>
              <a:t>seeing where expectations aren’t met</a:t>
            </a:r>
          </a:p>
          <a:p>
            <a:pPr marL="1341438" lvl="1" indent="-442913">
              <a:buFont typeface="Arial" panose="020B0604020202020204" pitchFamily="34" charset="0"/>
              <a:buChar char="•"/>
            </a:pPr>
            <a:r>
              <a:rPr lang="en-GB" altLang="en-US" sz="3500" dirty="0">
                <a:solidFill>
                  <a:prstClr val="black"/>
                </a:solidFill>
                <a:latin typeface="Myriad Pro"/>
              </a:rPr>
              <a:t>quality of life - not just income</a:t>
            </a:r>
          </a:p>
          <a:p>
            <a:endParaRPr lang="en-GB" dirty="0">
              <a:solidFill>
                <a:prstClr val="black"/>
              </a:solidFill>
              <a:latin typeface="Myriad Pro"/>
            </a:endParaRPr>
          </a:p>
        </p:txBody>
      </p:sp>
      <p:pic>
        <p:nvPicPr>
          <p:cNvPr id="6" name="Picture 5">
            <a:extLst>
              <a:ext uri="{FF2B5EF4-FFF2-40B4-BE49-F238E27FC236}">
                <a16:creationId xmlns:a16="http://schemas.microsoft.com/office/drawing/2014/main" id="{0E9B94CA-2514-B479-192C-6504FFC683B9}"/>
              </a:ext>
            </a:extLst>
          </p:cNvPr>
          <p:cNvPicPr>
            <a:picLocks noChangeAspect="1"/>
          </p:cNvPicPr>
          <p:nvPr/>
        </p:nvPicPr>
        <p:blipFill>
          <a:blip r:embed="rId2"/>
          <a:stretch>
            <a:fillRect/>
          </a:stretch>
        </p:blipFill>
        <p:spPr>
          <a:xfrm>
            <a:off x="7444213" y="859435"/>
            <a:ext cx="4205299" cy="4039736"/>
          </a:xfrm>
          <a:prstGeom prst="rect">
            <a:avLst/>
          </a:prstGeom>
        </p:spPr>
      </p:pic>
    </p:spTree>
    <p:extLst>
      <p:ext uri="{BB962C8B-B14F-4D97-AF65-F5344CB8AC3E}">
        <p14:creationId xmlns:p14="http://schemas.microsoft.com/office/powerpoint/2010/main" val="31894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1000"/>
                                        <p:tgtEl>
                                          <p:spTgt spid="5">
                                            <p:txEl>
                                              <p:pRg st="3" end="3"/>
                                            </p:txEl>
                                          </p:spTgt>
                                        </p:tgtEl>
                                      </p:cBhvr>
                                    </p:animEffect>
                                    <p:anim calcmode="lin" valueType="num">
                                      <p:cBhvr>
                                        <p:cTn id="1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Effect transition="in" filter="fade">
                                      <p:cBhvr>
                                        <p:cTn id="19" dur="1000"/>
                                        <p:tgtEl>
                                          <p:spTgt spid="5">
                                            <p:txEl>
                                              <p:pRg st="4" end="4"/>
                                            </p:txEl>
                                          </p:spTgt>
                                        </p:tgtEl>
                                      </p:cBhvr>
                                    </p:animEffect>
                                    <p:anim calcmode="lin" valueType="num">
                                      <p:cBhvr>
                                        <p:cTn id="20"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5">
                                            <p:txEl>
                                              <p:pRg st="5" end="5"/>
                                            </p:txEl>
                                          </p:spTgt>
                                        </p:tgtEl>
                                        <p:attrNameLst>
                                          <p:attrName>style.visibility</p:attrName>
                                        </p:attrNameLst>
                                      </p:cBhvr>
                                      <p:to>
                                        <p:strVal val="visible"/>
                                      </p:to>
                                    </p:set>
                                    <p:animEffect transition="in" filter="fade">
                                      <p:cBhvr>
                                        <p:cTn id="26" dur="1000"/>
                                        <p:tgtEl>
                                          <p:spTgt spid="5">
                                            <p:txEl>
                                              <p:pRg st="5" end="5"/>
                                            </p:txEl>
                                          </p:spTgt>
                                        </p:tgtEl>
                                      </p:cBhvr>
                                    </p:animEffect>
                                    <p:anim calcmode="lin" valueType="num">
                                      <p:cBhvr>
                                        <p:cTn id="27"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animEffect transition="in" filter="fade">
                                      <p:cBhvr>
                                        <p:cTn id="33" dur="1000"/>
                                        <p:tgtEl>
                                          <p:spTgt spid="5">
                                            <p:txEl>
                                              <p:pRg st="6" end="6"/>
                                            </p:txEl>
                                          </p:spTgt>
                                        </p:tgtEl>
                                      </p:cBhvr>
                                    </p:animEffect>
                                    <p:anim calcmode="lin" valueType="num">
                                      <p:cBhvr>
                                        <p:cTn id="34"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5"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5">
                                            <p:txEl>
                                              <p:pRg st="7" end="7"/>
                                            </p:txEl>
                                          </p:spTgt>
                                        </p:tgtEl>
                                        <p:attrNameLst>
                                          <p:attrName>style.visibility</p:attrName>
                                        </p:attrNameLst>
                                      </p:cBhvr>
                                      <p:to>
                                        <p:strVal val="visible"/>
                                      </p:to>
                                    </p:set>
                                    <p:animEffect transition="in" filter="fade">
                                      <p:cBhvr>
                                        <p:cTn id="40" dur="1000"/>
                                        <p:tgtEl>
                                          <p:spTgt spid="5">
                                            <p:txEl>
                                              <p:pRg st="7" end="7"/>
                                            </p:txEl>
                                          </p:spTgt>
                                        </p:tgtEl>
                                      </p:cBhvr>
                                    </p:animEffect>
                                    <p:anim calcmode="lin" valueType="num">
                                      <p:cBhvr>
                                        <p:cTn id="41"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2"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5">
                                            <p:txEl>
                                              <p:pRg st="8" end="8"/>
                                            </p:txEl>
                                          </p:spTgt>
                                        </p:tgtEl>
                                        <p:attrNameLst>
                                          <p:attrName>style.visibility</p:attrName>
                                        </p:attrNameLst>
                                      </p:cBhvr>
                                      <p:to>
                                        <p:strVal val="visible"/>
                                      </p:to>
                                    </p:set>
                                    <p:anim calcmode="lin" valueType="num">
                                      <p:cBhvr additive="base">
                                        <p:cTn id="47"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6F77556-BF90-462F-AACE-63176DD6A913}"/>
              </a:ext>
            </a:extLst>
          </p:cNvPr>
          <p:cNvSpPr>
            <a:spLocks noGrp="1"/>
          </p:cNvSpPr>
          <p:nvPr>
            <p:ph type="dt" sz="half" idx="10"/>
          </p:nvPr>
        </p:nvSpPr>
        <p:spPr/>
        <p:txBody>
          <a:bodyPr/>
          <a:lstStyle/>
          <a:p>
            <a:pPr>
              <a:defRPr/>
            </a:pPr>
            <a:fld id="{7DBF2B81-97E6-4FC4-9C6D-76CA470E257A}" type="datetime1">
              <a:rPr lang="en-GB" altLang="en-US">
                <a:solidFill>
                  <a:prstClr val="black">
                    <a:tint val="75000"/>
                  </a:prstClr>
                </a:solidFill>
                <a:latin typeface="Myriad Pro"/>
              </a:rPr>
              <a:pPr>
                <a:defRPr/>
              </a:pPr>
              <a:t>07/06/2023</a:t>
            </a:fld>
            <a:endParaRPr lang="en-GB" altLang="en-US">
              <a:solidFill>
                <a:prstClr val="black">
                  <a:tint val="75000"/>
                </a:prstClr>
              </a:solidFill>
              <a:latin typeface="Myriad Pro"/>
            </a:endParaRPr>
          </a:p>
        </p:txBody>
      </p:sp>
      <p:sp>
        <p:nvSpPr>
          <p:cNvPr id="6" name="Slide Number Placeholder 5">
            <a:extLst>
              <a:ext uri="{FF2B5EF4-FFF2-40B4-BE49-F238E27FC236}">
                <a16:creationId xmlns:a16="http://schemas.microsoft.com/office/drawing/2014/main" id="{C4D8CF51-CD1A-418B-BFEC-7DAB3C57D1E2}"/>
              </a:ext>
            </a:extLst>
          </p:cNvPr>
          <p:cNvSpPr>
            <a:spLocks noGrp="1"/>
          </p:cNvSpPr>
          <p:nvPr>
            <p:ph type="sldNum" sz="quarter" idx="11"/>
          </p:nvPr>
        </p:nvSpPr>
        <p:spPr/>
        <p:txBody>
          <a:bodyPr/>
          <a:lstStyle/>
          <a:p>
            <a:pPr fontAlgn="base">
              <a:spcBef>
                <a:spcPct val="0"/>
              </a:spcBef>
              <a:spcAft>
                <a:spcPct val="0"/>
              </a:spcAft>
              <a:defRPr/>
            </a:pPr>
            <a:fld id="{D192A7C2-D1ED-468E-855F-AB13E1FF0051}" type="slidenum">
              <a:rPr lang="en-GB" altLang="en-US">
                <a:cs typeface="Arial" panose="020B0604020202020204" pitchFamily="34" charset="0"/>
              </a:rPr>
              <a:pPr fontAlgn="base">
                <a:spcBef>
                  <a:spcPct val="0"/>
                </a:spcBef>
                <a:spcAft>
                  <a:spcPct val="0"/>
                </a:spcAft>
                <a:defRPr/>
              </a:pPr>
              <a:t>5</a:t>
            </a:fld>
            <a:endParaRPr lang="en-GB" altLang="en-US">
              <a:cs typeface="Arial" panose="020B0604020202020204" pitchFamily="34" charset="0"/>
            </a:endParaRPr>
          </a:p>
        </p:txBody>
      </p:sp>
      <p:sp>
        <p:nvSpPr>
          <p:cNvPr id="7" name="Title 1">
            <a:extLst>
              <a:ext uri="{FF2B5EF4-FFF2-40B4-BE49-F238E27FC236}">
                <a16:creationId xmlns:a16="http://schemas.microsoft.com/office/drawing/2014/main" id="{772942ED-11D1-47F4-A70D-716DDA90A5B6}"/>
              </a:ext>
            </a:extLst>
          </p:cNvPr>
          <p:cNvSpPr>
            <a:spLocks noGrp="1"/>
          </p:cNvSpPr>
          <p:nvPr>
            <p:ph type="title"/>
          </p:nvPr>
        </p:nvSpPr>
        <p:spPr>
          <a:xfrm>
            <a:off x="1981200" y="274639"/>
            <a:ext cx="8229600" cy="793671"/>
          </a:xfrm>
        </p:spPr>
        <p:txBody>
          <a:bodyPr/>
          <a:lstStyle/>
          <a:p>
            <a:r>
              <a:rPr lang="en-GB" sz="4000" dirty="0"/>
              <a:t>Definition MIS</a:t>
            </a:r>
          </a:p>
        </p:txBody>
      </p:sp>
      <p:sp>
        <p:nvSpPr>
          <p:cNvPr id="8" name="Rectangle 7">
            <a:extLst>
              <a:ext uri="{FF2B5EF4-FFF2-40B4-BE49-F238E27FC236}">
                <a16:creationId xmlns:a16="http://schemas.microsoft.com/office/drawing/2014/main" id="{CF0E5D3A-F015-49ED-9DBC-8EE2E8DE4E4A}"/>
              </a:ext>
            </a:extLst>
          </p:cNvPr>
          <p:cNvSpPr/>
          <p:nvPr/>
        </p:nvSpPr>
        <p:spPr>
          <a:xfrm>
            <a:off x="487959" y="1266738"/>
            <a:ext cx="7951366" cy="4026716"/>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0" fontAlgn="base" hangingPunct="0">
              <a:spcBef>
                <a:spcPct val="20000"/>
              </a:spcBef>
              <a:spcAft>
                <a:spcPct val="0"/>
              </a:spcAft>
            </a:pPr>
            <a:r>
              <a:rPr lang="en-GB" sz="3200" dirty="0">
                <a:solidFill>
                  <a:prstClr val="black"/>
                </a:solidFill>
                <a:latin typeface="Myriad Pro"/>
              </a:rPr>
              <a:t>‘</a:t>
            </a:r>
            <a:r>
              <a:rPr lang="en-GB" sz="3200" dirty="0">
                <a:solidFill>
                  <a:prstClr val="black"/>
                </a:solidFill>
                <a:latin typeface="HouschkaPro-Medium"/>
              </a:rPr>
              <a:t>A minimum standard of living in the UK today includes, but is more than just, food, clothes and shelter. It is about having what you need in order to have the opportunities and choices necessary to participate in society.’ </a:t>
            </a:r>
          </a:p>
          <a:p>
            <a:pPr algn="ctr" eaLnBrk="0" fontAlgn="base" hangingPunct="0">
              <a:spcBef>
                <a:spcPct val="20000"/>
              </a:spcBef>
              <a:spcAft>
                <a:spcPct val="0"/>
              </a:spcAft>
            </a:pPr>
            <a:r>
              <a:rPr lang="en-GB" sz="3200" dirty="0">
                <a:solidFill>
                  <a:prstClr val="black"/>
                </a:solidFill>
                <a:latin typeface="HouschkaPro-Medium"/>
              </a:rPr>
              <a:t>(p.4, JRF, 2019)</a:t>
            </a:r>
          </a:p>
          <a:p>
            <a:pPr algn="ctr" eaLnBrk="0" fontAlgn="base" hangingPunct="0">
              <a:spcBef>
                <a:spcPct val="20000"/>
              </a:spcBef>
              <a:spcAft>
                <a:spcPct val="0"/>
              </a:spcAft>
            </a:pPr>
            <a:r>
              <a:rPr lang="en-GB" sz="2000" i="1" dirty="0">
                <a:solidFill>
                  <a:prstClr val="black"/>
                </a:solidFill>
                <a:latin typeface="Myriad Pro"/>
              </a:rPr>
              <a:t>A Minimum Income Standard for the UK in </a:t>
            </a:r>
            <a:r>
              <a:rPr lang="en-GB" sz="2000" dirty="0">
                <a:solidFill>
                  <a:prstClr val="black"/>
                </a:solidFill>
                <a:latin typeface="Myriad Pro"/>
              </a:rPr>
              <a:t>2019, pg. 4 Available at: https://www.jrf.org.uk/report/minimum-income-standard-uk-2019</a:t>
            </a:r>
            <a:endParaRPr lang="en-GB" sz="3200" dirty="0">
              <a:solidFill>
                <a:prstClr val="black"/>
              </a:solidFill>
              <a:latin typeface="HouschkaPro-Medium"/>
            </a:endParaRPr>
          </a:p>
        </p:txBody>
      </p:sp>
      <p:pic>
        <p:nvPicPr>
          <p:cNvPr id="2" name="Picture 1">
            <a:extLst>
              <a:ext uri="{FF2B5EF4-FFF2-40B4-BE49-F238E27FC236}">
                <a16:creationId xmlns:a16="http://schemas.microsoft.com/office/drawing/2014/main" id="{AF4C0FD7-7449-94CD-8EB8-C431132BE4C1}"/>
              </a:ext>
            </a:extLst>
          </p:cNvPr>
          <p:cNvPicPr>
            <a:picLocks noChangeAspect="1"/>
          </p:cNvPicPr>
          <p:nvPr/>
        </p:nvPicPr>
        <p:blipFill>
          <a:blip r:embed="rId2"/>
          <a:stretch>
            <a:fillRect/>
          </a:stretch>
        </p:blipFill>
        <p:spPr>
          <a:xfrm>
            <a:off x="8618717" y="1849968"/>
            <a:ext cx="3416416" cy="1921734"/>
          </a:xfrm>
          <a:prstGeom prst="rect">
            <a:avLst/>
          </a:prstGeom>
        </p:spPr>
      </p:pic>
    </p:spTree>
    <p:extLst>
      <p:ext uri="{BB962C8B-B14F-4D97-AF65-F5344CB8AC3E}">
        <p14:creationId xmlns:p14="http://schemas.microsoft.com/office/powerpoint/2010/main" val="127363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animEffect transition="in" filter="fade">
                                      <p:cBhvr>
                                        <p:cTn id="7" dur="1000"/>
                                        <p:tgtEl>
                                          <p:spTgt spid="8">
                                            <p:txEl>
                                              <p:pRg st="2" end="2"/>
                                            </p:txEl>
                                          </p:spTgt>
                                        </p:tgtEl>
                                      </p:cBhvr>
                                    </p:animEffect>
                                    <p:anim calcmode="lin" valueType="num">
                                      <p:cBhvr>
                                        <p:cTn id="8"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6F77556-BF90-462F-AACE-63176DD6A913}"/>
              </a:ext>
            </a:extLst>
          </p:cNvPr>
          <p:cNvSpPr>
            <a:spLocks noGrp="1"/>
          </p:cNvSpPr>
          <p:nvPr>
            <p:ph type="dt" sz="half" idx="10"/>
          </p:nvPr>
        </p:nvSpPr>
        <p:spPr/>
        <p:txBody>
          <a:bodyPr/>
          <a:lstStyle/>
          <a:p>
            <a:pPr>
              <a:defRPr/>
            </a:pPr>
            <a:fld id="{7DBF2B81-97E6-4FC4-9C6D-76CA470E257A}" type="datetime1">
              <a:rPr lang="en-GB" altLang="en-US">
                <a:solidFill>
                  <a:prstClr val="black">
                    <a:tint val="75000"/>
                  </a:prstClr>
                </a:solidFill>
                <a:latin typeface="Myriad Pro"/>
              </a:rPr>
              <a:pPr>
                <a:defRPr/>
              </a:pPr>
              <a:t>07/06/2023</a:t>
            </a:fld>
            <a:endParaRPr lang="en-GB" altLang="en-US">
              <a:solidFill>
                <a:prstClr val="black">
                  <a:tint val="75000"/>
                </a:prstClr>
              </a:solidFill>
              <a:latin typeface="Myriad Pro"/>
            </a:endParaRPr>
          </a:p>
        </p:txBody>
      </p:sp>
      <p:sp>
        <p:nvSpPr>
          <p:cNvPr id="6" name="Slide Number Placeholder 5">
            <a:extLst>
              <a:ext uri="{FF2B5EF4-FFF2-40B4-BE49-F238E27FC236}">
                <a16:creationId xmlns:a16="http://schemas.microsoft.com/office/drawing/2014/main" id="{C4D8CF51-CD1A-418B-BFEC-7DAB3C57D1E2}"/>
              </a:ext>
            </a:extLst>
          </p:cNvPr>
          <p:cNvSpPr>
            <a:spLocks noGrp="1"/>
          </p:cNvSpPr>
          <p:nvPr>
            <p:ph type="sldNum" sz="quarter" idx="11"/>
          </p:nvPr>
        </p:nvSpPr>
        <p:spPr/>
        <p:txBody>
          <a:bodyPr/>
          <a:lstStyle/>
          <a:p>
            <a:pPr fontAlgn="base">
              <a:spcBef>
                <a:spcPct val="0"/>
              </a:spcBef>
              <a:spcAft>
                <a:spcPct val="0"/>
              </a:spcAft>
              <a:defRPr/>
            </a:pPr>
            <a:fld id="{D192A7C2-D1ED-468E-855F-AB13E1FF0051}" type="slidenum">
              <a:rPr lang="en-GB" altLang="en-US">
                <a:cs typeface="Arial" panose="020B0604020202020204" pitchFamily="34" charset="0"/>
              </a:rPr>
              <a:pPr fontAlgn="base">
                <a:spcBef>
                  <a:spcPct val="0"/>
                </a:spcBef>
                <a:spcAft>
                  <a:spcPct val="0"/>
                </a:spcAft>
                <a:defRPr/>
              </a:pPr>
              <a:t>6</a:t>
            </a:fld>
            <a:endParaRPr lang="en-GB" altLang="en-US">
              <a:cs typeface="Arial" panose="020B0604020202020204" pitchFamily="34" charset="0"/>
            </a:endParaRPr>
          </a:p>
        </p:txBody>
      </p:sp>
      <p:sp>
        <p:nvSpPr>
          <p:cNvPr id="4" name="Title 1">
            <a:extLst>
              <a:ext uri="{FF2B5EF4-FFF2-40B4-BE49-F238E27FC236}">
                <a16:creationId xmlns:a16="http://schemas.microsoft.com/office/drawing/2014/main" id="{79324D6A-4574-4D8E-A69B-BF38D4F55FB2}"/>
              </a:ext>
            </a:extLst>
          </p:cNvPr>
          <p:cNvSpPr>
            <a:spLocks noGrp="1"/>
          </p:cNvSpPr>
          <p:nvPr>
            <p:ph type="title"/>
          </p:nvPr>
        </p:nvSpPr>
        <p:spPr>
          <a:xfrm>
            <a:off x="479570" y="366917"/>
            <a:ext cx="8229600" cy="1143000"/>
          </a:xfrm>
        </p:spPr>
        <p:txBody>
          <a:bodyPr/>
          <a:lstStyle/>
          <a:p>
            <a:r>
              <a:rPr lang="en-GB" sz="4000" dirty="0"/>
              <a:t>Who lives in poverty?</a:t>
            </a:r>
          </a:p>
        </p:txBody>
      </p:sp>
      <p:sp>
        <p:nvSpPr>
          <p:cNvPr id="7" name="Content Placeholder 2">
            <a:extLst>
              <a:ext uri="{FF2B5EF4-FFF2-40B4-BE49-F238E27FC236}">
                <a16:creationId xmlns:a16="http://schemas.microsoft.com/office/drawing/2014/main" id="{1268CBFF-0CC7-45E3-B0B1-6E4B48544646}"/>
              </a:ext>
            </a:extLst>
          </p:cNvPr>
          <p:cNvSpPr>
            <a:spLocks noGrp="1"/>
          </p:cNvSpPr>
          <p:nvPr>
            <p:ph idx="1"/>
          </p:nvPr>
        </p:nvSpPr>
        <p:spPr>
          <a:xfrm>
            <a:off x="144011" y="1658923"/>
            <a:ext cx="8229600" cy="4061048"/>
          </a:xfrm>
        </p:spPr>
        <p:txBody>
          <a:bodyPr/>
          <a:lstStyle/>
          <a:p>
            <a:pPr marL="0" indent="0" algn="ctr">
              <a:buNone/>
            </a:pPr>
            <a:r>
              <a:rPr lang="en-GB" dirty="0"/>
              <a:t>‘Almost anyone can experience poverty: unexpected events such as bereavement, illness, redundancy or relationship breakdown are sometimes all it takes to push people into circumstances that are then difficult to escape.’</a:t>
            </a:r>
          </a:p>
          <a:p>
            <a:pPr marL="0" indent="0" algn="ctr">
              <a:buNone/>
            </a:pPr>
            <a:r>
              <a:rPr lang="en-GB" sz="1800" i="1" dirty="0"/>
              <a:t>JRF - Prosperity without poverty: A framework for action in Wales pg. 4</a:t>
            </a:r>
          </a:p>
        </p:txBody>
      </p:sp>
      <p:pic>
        <p:nvPicPr>
          <p:cNvPr id="2" name="Picture 1">
            <a:extLst>
              <a:ext uri="{FF2B5EF4-FFF2-40B4-BE49-F238E27FC236}">
                <a16:creationId xmlns:a16="http://schemas.microsoft.com/office/drawing/2014/main" id="{753B07EF-E072-37F3-EDA9-9BACCC75F91E}"/>
              </a:ext>
            </a:extLst>
          </p:cNvPr>
          <p:cNvPicPr>
            <a:picLocks noChangeAspect="1"/>
          </p:cNvPicPr>
          <p:nvPr/>
        </p:nvPicPr>
        <p:blipFill>
          <a:blip r:embed="rId2"/>
          <a:stretch>
            <a:fillRect/>
          </a:stretch>
        </p:blipFill>
        <p:spPr>
          <a:xfrm>
            <a:off x="8185821" y="2042544"/>
            <a:ext cx="3862168" cy="2171770"/>
          </a:xfrm>
          <a:prstGeom prst="rect">
            <a:avLst/>
          </a:prstGeom>
        </p:spPr>
      </p:pic>
    </p:spTree>
    <p:extLst>
      <p:ext uri="{BB962C8B-B14F-4D97-AF65-F5344CB8AC3E}">
        <p14:creationId xmlns:p14="http://schemas.microsoft.com/office/powerpoint/2010/main" val="2368588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6F77556-BF90-462F-AACE-63176DD6A913}"/>
              </a:ext>
            </a:extLst>
          </p:cNvPr>
          <p:cNvSpPr>
            <a:spLocks noGrp="1"/>
          </p:cNvSpPr>
          <p:nvPr>
            <p:ph type="dt" sz="half" idx="10"/>
          </p:nvPr>
        </p:nvSpPr>
        <p:spPr/>
        <p:txBody>
          <a:bodyPr/>
          <a:lstStyle/>
          <a:p>
            <a:pPr>
              <a:defRPr/>
            </a:pPr>
            <a:fld id="{7DBF2B81-97E6-4FC4-9C6D-76CA470E257A}" type="datetime1">
              <a:rPr lang="en-GB" altLang="en-US">
                <a:solidFill>
                  <a:prstClr val="black">
                    <a:tint val="75000"/>
                  </a:prstClr>
                </a:solidFill>
                <a:latin typeface="Myriad Pro"/>
              </a:rPr>
              <a:pPr>
                <a:defRPr/>
              </a:pPr>
              <a:t>07/06/2023</a:t>
            </a:fld>
            <a:endParaRPr lang="en-GB" altLang="en-US">
              <a:solidFill>
                <a:prstClr val="black">
                  <a:tint val="75000"/>
                </a:prstClr>
              </a:solidFill>
              <a:latin typeface="Myriad Pro"/>
            </a:endParaRPr>
          </a:p>
        </p:txBody>
      </p:sp>
      <p:sp>
        <p:nvSpPr>
          <p:cNvPr id="6" name="Slide Number Placeholder 5">
            <a:extLst>
              <a:ext uri="{FF2B5EF4-FFF2-40B4-BE49-F238E27FC236}">
                <a16:creationId xmlns:a16="http://schemas.microsoft.com/office/drawing/2014/main" id="{C4D8CF51-CD1A-418B-BFEC-7DAB3C57D1E2}"/>
              </a:ext>
            </a:extLst>
          </p:cNvPr>
          <p:cNvSpPr>
            <a:spLocks noGrp="1"/>
          </p:cNvSpPr>
          <p:nvPr>
            <p:ph type="sldNum" sz="quarter" idx="11"/>
          </p:nvPr>
        </p:nvSpPr>
        <p:spPr/>
        <p:txBody>
          <a:bodyPr/>
          <a:lstStyle/>
          <a:p>
            <a:pPr fontAlgn="base">
              <a:spcBef>
                <a:spcPct val="0"/>
              </a:spcBef>
              <a:spcAft>
                <a:spcPct val="0"/>
              </a:spcAft>
              <a:defRPr/>
            </a:pPr>
            <a:fld id="{D192A7C2-D1ED-468E-855F-AB13E1FF0051}" type="slidenum">
              <a:rPr lang="en-GB" altLang="en-US">
                <a:cs typeface="Arial" panose="020B0604020202020204" pitchFamily="34" charset="0"/>
              </a:rPr>
              <a:pPr fontAlgn="base">
                <a:spcBef>
                  <a:spcPct val="0"/>
                </a:spcBef>
                <a:spcAft>
                  <a:spcPct val="0"/>
                </a:spcAft>
                <a:defRPr/>
              </a:pPr>
              <a:t>7</a:t>
            </a:fld>
            <a:endParaRPr lang="en-GB" altLang="en-US">
              <a:cs typeface="Arial" panose="020B0604020202020204" pitchFamily="34" charset="0"/>
            </a:endParaRPr>
          </a:p>
        </p:txBody>
      </p:sp>
      <p:sp>
        <p:nvSpPr>
          <p:cNvPr id="4" name="Title 1">
            <a:extLst>
              <a:ext uri="{FF2B5EF4-FFF2-40B4-BE49-F238E27FC236}">
                <a16:creationId xmlns:a16="http://schemas.microsoft.com/office/drawing/2014/main" id="{6F1B5A3E-A279-49B2-AFF6-063B2340D67D}"/>
              </a:ext>
            </a:extLst>
          </p:cNvPr>
          <p:cNvSpPr>
            <a:spLocks noGrp="1"/>
          </p:cNvSpPr>
          <p:nvPr>
            <p:ph type="title"/>
          </p:nvPr>
        </p:nvSpPr>
        <p:spPr>
          <a:xfrm>
            <a:off x="1981200" y="136525"/>
            <a:ext cx="8229600" cy="612602"/>
          </a:xfrm>
        </p:spPr>
        <p:txBody>
          <a:bodyPr/>
          <a:lstStyle/>
          <a:p>
            <a:r>
              <a:rPr lang="en-GB" sz="4000" dirty="0"/>
              <a:t>Some effects of Poverty</a:t>
            </a:r>
          </a:p>
        </p:txBody>
      </p:sp>
      <p:sp>
        <p:nvSpPr>
          <p:cNvPr id="7" name="Content Placeholder 2">
            <a:extLst>
              <a:ext uri="{FF2B5EF4-FFF2-40B4-BE49-F238E27FC236}">
                <a16:creationId xmlns:a16="http://schemas.microsoft.com/office/drawing/2014/main" id="{AE0DCCCB-2521-494B-8B50-6285F3DDABBF}"/>
              </a:ext>
            </a:extLst>
          </p:cNvPr>
          <p:cNvSpPr>
            <a:spLocks noGrp="1"/>
          </p:cNvSpPr>
          <p:nvPr>
            <p:ph idx="1"/>
          </p:nvPr>
        </p:nvSpPr>
        <p:spPr>
          <a:xfrm>
            <a:off x="334433" y="1247863"/>
            <a:ext cx="8229600" cy="4058216"/>
          </a:xfrm>
        </p:spPr>
        <p:txBody>
          <a:bodyPr>
            <a:normAutofit fontScale="92500" lnSpcReduction="10000"/>
          </a:bodyPr>
          <a:lstStyle/>
          <a:p>
            <a:pPr lvl="0" algn="just"/>
            <a:r>
              <a:rPr lang="en-GB" b="1" dirty="0">
                <a:solidFill>
                  <a:prstClr val="black"/>
                </a:solidFill>
              </a:rPr>
              <a:t>Health -    </a:t>
            </a:r>
            <a:r>
              <a:rPr lang="en-GB" dirty="0">
                <a:solidFill>
                  <a:prstClr val="black"/>
                </a:solidFill>
              </a:rPr>
              <a:t>Poverty is also associated with a </a:t>
            </a:r>
          </a:p>
          <a:p>
            <a:pPr marL="0" indent="0" algn="just">
              <a:buNone/>
            </a:pPr>
            <a:r>
              <a:rPr lang="en-GB" b="1" dirty="0">
                <a:solidFill>
                  <a:prstClr val="black"/>
                </a:solidFill>
              </a:rPr>
              <a:t>                    </a:t>
            </a:r>
            <a:r>
              <a:rPr lang="en-GB" dirty="0">
                <a:solidFill>
                  <a:prstClr val="black"/>
                </a:solidFill>
              </a:rPr>
              <a:t>higher risk of both illness and</a:t>
            </a:r>
          </a:p>
          <a:p>
            <a:pPr marL="0" indent="0" algn="just">
              <a:buNone/>
            </a:pPr>
            <a:r>
              <a:rPr lang="en-GB" dirty="0">
                <a:solidFill>
                  <a:prstClr val="black"/>
                </a:solidFill>
              </a:rPr>
              <a:t>                     premature death.</a:t>
            </a:r>
          </a:p>
          <a:p>
            <a:pPr lvl="0" algn="just"/>
            <a:r>
              <a:rPr lang="en-GB" b="1" dirty="0">
                <a:solidFill>
                  <a:prstClr val="black"/>
                </a:solidFill>
              </a:rPr>
              <a:t>Education - </a:t>
            </a:r>
            <a:r>
              <a:rPr lang="en-GB" dirty="0">
                <a:solidFill>
                  <a:prstClr val="black"/>
                </a:solidFill>
              </a:rPr>
              <a:t>Poverty can affect educational </a:t>
            </a:r>
          </a:p>
          <a:p>
            <a:pPr marL="0" indent="0" algn="just">
              <a:buNone/>
            </a:pPr>
            <a:r>
              <a:rPr lang="en-GB" dirty="0">
                <a:solidFill>
                  <a:prstClr val="black"/>
                </a:solidFill>
                <a:latin typeface="Symphony" pitchFamily="34" charset="0"/>
              </a:rPr>
              <a:t>                      </a:t>
            </a:r>
            <a:r>
              <a:rPr lang="en-GB" dirty="0">
                <a:solidFill>
                  <a:prstClr val="black"/>
                </a:solidFill>
              </a:rPr>
              <a:t>outcomes</a:t>
            </a:r>
          </a:p>
          <a:p>
            <a:pPr lvl="0" algn="just"/>
            <a:r>
              <a:rPr lang="en-GB" dirty="0">
                <a:solidFill>
                  <a:prstClr val="black"/>
                </a:solidFill>
                <a:latin typeface="Symphony" pitchFamily="34" charset="0"/>
              </a:rPr>
              <a:t>Increased risk of exposure to </a:t>
            </a:r>
            <a:r>
              <a:rPr lang="en-GB" b="1" dirty="0">
                <a:solidFill>
                  <a:prstClr val="black"/>
                </a:solidFill>
                <a:latin typeface="Symphony" pitchFamily="34" charset="0"/>
              </a:rPr>
              <a:t>adversity</a:t>
            </a:r>
          </a:p>
          <a:p>
            <a:pPr lvl="0" algn="just"/>
            <a:r>
              <a:rPr lang="en-GB" dirty="0">
                <a:solidFill>
                  <a:prstClr val="black"/>
                </a:solidFill>
                <a:latin typeface="Symphony" pitchFamily="34" charset="0"/>
              </a:rPr>
              <a:t>Lack of </a:t>
            </a:r>
            <a:r>
              <a:rPr lang="en-GB" b="1" dirty="0">
                <a:solidFill>
                  <a:srgbClr val="990033"/>
                </a:solidFill>
                <a:latin typeface="Symphony" pitchFamily="34" charset="0"/>
              </a:rPr>
              <a:t>resources</a:t>
            </a:r>
          </a:p>
          <a:p>
            <a:pPr lvl="0" algn="just"/>
            <a:r>
              <a:rPr lang="en-GB" dirty="0">
                <a:solidFill>
                  <a:prstClr val="black"/>
                </a:solidFill>
                <a:latin typeface="Symphony" pitchFamily="34" charset="0"/>
              </a:rPr>
              <a:t>Lack of </a:t>
            </a:r>
            <a:r>
              <a:rPr lang="en-GB" b="1" dirty="0">
                <a:solidFill>
                  <a:srgbClr val="990033"/>
                </a:solidFill>
                <a:latin typeface="Symphony" pitchFamily="34" charset="0"/>
              </a:rPr>
              <a:t>resilience</a:t>
            </a:r>
          </a:p>
        </p:txBody>
      </p:sp>
      <p:pic>
        <p:nvPicPr>
          <p:cNvPr id="2" name="Picture 1">
            <a:extLst>
              <a:ext uri="{FF2B5EF4-FFF2-40B4-BE49-F238E27FC236}">
                <a16:creationId xmlns:a16="http://schemas.microsoft.com/office/drawing/2014/main" id="{7EDE8769-C735-FC4D-DB09-0C254BB7145F}"/>
              </a:ext>
            </a:extLst>
          </p:cNvPr>
          <p:cNvPicPr>
            <a:picLocks noChangeAspect="1"/>
          </p:cNvPicPr>
          <p:nvPr/>
        </p:nvPicPr>
        <p:blipFill>
          <a:blip r:embed="rId2"/>
          <a:stretch>
            <a:fillRect/>
          </a:stretch>
        </p:blipFill>
        <p:spPr>
          <a:xfrm>
            <a:off x="8119754" y="1948753"/>
            <a:ext cx="4001770" cy="3587981"/>
          </a:xfrm>
          <a:prstGeom prst="rect">
            <a:avLst/>
          </a:prstGeom>
        </p:spPr>
      </p:pic>
    </p:spTree>
    <p:extLst>
      <p:ext uri="{BB962C8B-B14F-4D97-AF65-F5344CB8AC3E}">
        <p14:creationId xmlns:p14="http://schemas.microsoft.com/office/powerpoint/2010/main" val="884642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1" end="1"/>
                                            </p:txEl>
                                          </p:spTgt>
                                        </p:tgtEl>
                                        <p:attrNameLst>
                                          <p:attrName>style.visibility</p:attrName>
                                        </p:attrNameLst>
                                      </p:cBhvr>
                                      <p:to>
                                        <p:strVal val="visible"/>
                                      </p:to>
                                    </p:set>
                                    <p:animEffect transition="in" filter="fade">
                                      <p:cBhvr>
                                        <p:cTn id="14" dur="1000"/>
                                        <p:tgtEl>
                                          <p:spTgt spid="7">
                                            <p:txEl>
                                              <p:pRg st="1" end="1"/>
                                            </p:txEl>
                                          </p:spTgt>
                                        </p:tgtEl>
                                      </p:cBhvr>
                                    </p:animEffect>
                                    <p:anim calcmode="lin" valueType="num">
                                      <p:cBhvr>
                                        <p:cTn id="1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fade">
                                      <p:cBhvr>
                                        <p:cTn id="19" dur="1000"/>
                                        <p:tgtEl>
                                          <p:spTgt spid="7">
                                            <p:txEl>
                                              <p:pRg st="2" end="2"/>
                                            </p:txEl>
                                          </p:spTgt>
                                        </p:tgtEl>
                                      </p:cBhvr>
                                    </p:animEffect>
                                    <p:anim calcmode="lin" valueType="num">
                                      <p:cBhvr>
                                        <p:cTn id="2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7">
                                            <p:txEl>
                                              <p:pRg st="3" end="3"/>
                                            </p:txEl>
                                          </p:spTgt>
                                        </p:tgtEl>
                                        <p:attrNameLst>
                                          <p:attrName>style.visibility</p:attrName>
                                        </p:attrNameLst>
                                      </p:cBhvr>
                                      <p:to>
                                        <p:strVal val="visible"/>
                                      </p:to>
                                    </p:set>
                                    <p:animEffect transition="in" filter="fade">
                                      <p:cBhvr>
                                        <p:cTn id="26" dur="1000"/>
                                        <p:tgtEl>
                                          <p:spTgt spid="7">
                                            <p:txEl>
                                              <p:pRg st="3" end="3"/>
                                            </p:txEl>
                                          </p:spTgt>
                                        </p:tgtEl>
                                      </p:cBhvr>
                                    </p:animEffect>
                                    <p:anim calcmode="lin" valueType="num">
                                      <p:cBhvr>
                                        <p:cTn id="27"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7">
                                            <p:txEl>
                                              <p:pRg st="4" end="4"/>
                                            </p:txEl>
                                          </p:spTgt>
                                        </p:tgtEl>
                                        <p:attrNameLst>
                                          <p:attrName>style.visibility</p:attrName>
                                        </p:attrNameLst>
                                      </p:cBhvr>
                                      <p:to>
                                        <p:strVal val="visible"/>
                                      </p:to>
                                    </p:set>
                                    <p:animEffect transition="in" filter="fade">
                                      <p:cBhvr>
                                        <p:cTn id="33" dur="1000"/>
                                        <p:tgtEl>
                                          <p:spTgt spid="7">
                                            <p:txEl>
                                              <p:pRg st="4" end="4"/>
                                            </p:txEl>
                                          </p:spTgt>
                                        </p:tgtEl>
                                      </p:cBhvr>
                                    </p:animEffect>
                                    <p:anim calcmode="lin" valueType="num">
                                      <p:cBhvr>
                                        <p:cTn id="34"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7">
                                            <p:txEl>
                                              <p:pRg st="5" end="5"/>
                                            </p:txEl>
                                          </p:spTgt>
                                        </p:tgtEl>
                                        <p:attrNameLst>
                                          <p:attrName>style.visibility</p:attrName>
                                        </p:attrNameLst>
                                      </p:cBhvr>
                                      <p:to>
                                        <p:strVal val="visible"/>
                                      </p:to>
                                    </p:set>
                                    <p:animEffect transition="in" filter="fade">
                                      <p:cBhvr>
                                        <p:cTn id="40" dur="1000"/>
                                        <p:tgtEl>
                                          <p:spTgt spid="7">
                                            <p:txEl>
                                              <p:pRg st="5" end="5"/>
                                            </p:txEl>
                                          </p:spTgt>
                                        </p:tgtEl>
                                      </p:cBhvr>
                                    </p:animEffect>
                                    <p:anim calcmode="lin" valueType="num">
                                      <p:cBhvr>
                                        <p:cTn id="41"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7">
                                            <p:txEl>
                                              <p:pRg st="6" end="6"/>
                                            </p:txEl>
                                          </p:spTgt>
                                        </p:tgtEl>
                                        <p:attrNameLst>
                                          <p:attrName>style.visibility</p:attrName>
                                        </p:attrNameLst>
                                      </p:cBhvr>
                                      <p:to>
                                        <p:strVal val="visible"/>
                                      </p:to>
                                    </p:set>
                                    <p:animEffect transition="in" filter="fade">
                                      <p:cBhvr>
                                        <p:cTn id="47" dur="1000"/>
                                        <p:tgtEl>
                                          <p:spTgt spid="7">
                                            <p:txEl>
                                              <p:pRg st="6" end="6"/>
                                            </p:txEl>
                                          </p:spTgt>
                                        </p:tgtEl>
                                      </p:cBhvr>
                                    </p:animEffect>
                                    <p:anim calcmode="lin" valueType="num">
                                      <p:cBhvr>
                                        <p:cTn id="48"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49" dur="10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7">
                                            <p:txEl>
                                              <p:pRg st="7" end="7"/>
                                            </p:txEl>
                                          </p:spTgt>
                                        </p:tgtEl>
                                        <p:attrNameLst>
                                          <p:attrName>style.visibility</p:attrName>
                                        </p:attrNameLst>
                                      </p:cBhvr>
                                      <p:to>
                                        <p:strVal val="visible"/>
                                      </p:to>
                                    </p:set>
                                    <p:animEffect transition="in" filter="fade">
                                      <p:cBhvr>
                                        <p:cTn id="54" dur="1000"/>
                                        <p:tgtEl>
                                          <p:spTgt spid="7">
                                            <p:txEl>
                                              <p:pRg st="7" end="7"/>
                                            </p:txEl>
                                          </p:spTgt>
                                        </p:tgtEl>
                                      </p:cBhvr>
                                    </p:animEffect>
                                    <p:anim calcmode="lin" valueType="num">
                                      <p:cBhvr>
                                        <p:cTn id="55"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56"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6F77556-BF90-462F-AACE-63176DD6A913}"/>
              </a:ext>
            </a:extLst>
          </p:cNvPr>
          <p:cNvSpPr>
            <a:spLocks noGrp="1"/>
          </p:cNvSpPr>
          <p:nvPr>
            <p:ph type="dt" sz="half" idx="10"/>
          </p:nvPr>
        </p:nvSpPr>
        <p:spPr/>
        <p:txBody>
          <a:bodyPr/>
          <a:lstStyle/>
          <a:p>
            <a:pPr>
              <a:defRPr/>
            </a:pPr>
            <a:fld id="{7DBF2B81-97E6-4FC4-9C6D-76CA470E257A}" type="datetime1">
              <a:rPr lang="en-GB" altLang="en-US">
                <a:solidFill>
                  <a:prstClr val="black">
                    <a:tint val="75000"/>
                  </a:prstClr>
                </a:solidFill>
                <a:latin typeface="Myriad Pro"/>
              </a:rPr>
              <a:pPr>
                <a:defRPr/>
              </a:pPr>
              <a:t>07/06/2023</a:t>
            </a:fld>
            <a:endParaRPr lang="en-GB" altLang="en-US">
              <a:solidFill>
                <a:prstClr val="black">
                  <a:tint val="75000"/>
                </a:prstClr>
              </a:solidFill>
              <a:latin typeface="Myriad Pro"/>
            </a:endParaRPr>
          </a:p>
        </p:txBody>
      </p:sp>
      <p:sp>
        <p:nvSpPr>
          <p:cNvPr id="6" name="Slide Number Placeholder 5">
            <a:extLst>
              <a:ext uri="{FF2B5EF4-FFF2-40B4-BE49-F238E27FC236}">
                <a16:creationId xmlns:a16="http://schemas.microsoft.com/office/drawing/2014/main" id="{C4D8CF51-CD1A-418B-BFEC-7DAB3C57D1E2}"/>
              </a:ext>
            </a:extLst>
          </p:cNvPr>
          <p:cNvSpPr>
            <a:spLocks noGrp="1"/>
          </p:cNvSpPr>
          <p:nvPr>
            <p:ph type="sldNum" sz="quarter" idx="11"/>
          </p:nvPr>
        </p:nvSpPr>
        <p:spPr/>
        <p:txBody>
          <a:bodyPr/>
          <a:lstStyle/>
          <a:p>
            <a:pPr fontAlgn="base">
              <a:spcBef>
                <a:spcPct val="0"/>
              </a:spcBef>
              <a:spcAft>
                <a:spcPct val="0"/>
              </a:spcAft>
              <a:defRPr/>
            </a:pPr>
            <a:fld id="{D192A7C2-D1ED-468E-855F-AB13E1FF0051}" type="slidenum">
              <a:rPr lang="en-GB" altLang="en-US">
                <a:cs typeface="Arial" panose="020B0604020202020204" pitchFamily="34" charset="0"/>
              </a:rPr>
              <a:pPr fontAlgn="base">
                <a:spcBef>
                  <a:spcPct val="0"/>
                </a:spcBef>
                <a:spcAft>
                  <a:spcPct val="0"/>
                </a:spcAft>
                <a:defRPr/>
              </a:pPr>
              <a:t>8</a:t>
            </a:fld>
            <a:endParaRPr lang="en-GB" altLang="en-US">
              <a:cs typeface="Arial" panose="020B0604020202020204" pitchFamily="34" charset="0"/>
            </a:endParaRPr>
          </a:p>
        </p:txBody>
      </p:sp>
      <p:sp>
        <p:nvSpPr>
          <p:cNvPr id="4" name="Title 1">
            <a:extLst>
              <a:ext uri="{FF2B5EF4-FFF2-40B4-BE49-F238E27FC236}">
                <a16:creationId xmlns:a16="http://schemas.microsoft.com/office/drawing/2014/main" id="{3B9D7174-B049-46CD-8932-3263F619185F}"/>
              </a:ext>
            </a:extLst>
          </p:cNvPr>
          <p:cNvSpPr>
            <a:spLocks noGrp="1"/>
          </p:cNvSpPr>
          <p:nvPr>
            <p:ph type="title"/>
          </p:nvPr>
        </p:nvSpPr>
        <p:spPr>
          <a:xfrm>
            <a:off x="1981200" y="226338"/>
            <a:ext cx="8229600" cy="597528"/>
          </a:xfrm>
        </p:spPr>
        <p:txBody>
          <a:bodyPr>
            <a:normAutofit fontScale="90000"/>
          </a:bodyPr>
          <a:lstStyle/>
          <a:p>
            <a:r>
              <a:rPr lang="en-GB" sz="3800" dirty="0"/>
              <a:t>Children’s Experiences of Poverty</a:t>
            </a:r>
          </a:p>
        </p:txBody>
      </p:sp>
      <p:sp>
        <p:nvSpPr>
          <p:cNvPr id="7" name="Content Placeholder 2">
            <a:extLst>
              <a:ext uri="{FF2B5EF4-FFF2-40B4-BE49-F238E27FC236}">
                <a16:creationId xmlns:a16="http://schemas.microsoft.com/office/drawing/2014/main" id="{97C456CF-3A1C-41BB-949C-9EE8FCF9FEE2}"/>
              </a:ext>
            </a:extLst>
          </p:cNvPr>
          <p:cNvSpPr>
            <a:spLocks noGrp="1"/>
          </p:cNvSpPr>
          <p:nvPr>
            <p:ph idx="1"/>
          </p:nvPr>
        </p:nvSpPr>
        <p:spPr>
          <a:xfrm>
            <a:off x="798353" y="1024372"/>
            <a:ext cx="8229600" cy="4553893"/>
          </a:xfrm>
        </p:spPr>
        <p:txBody>
          <a:bodyPr>
            <a:normAutofit fontScale="85000" lnSpcReduction="10000"/>
          </a:bodyPr>
          <a:lstStyle/>
          <a:p>
            <a:pPr marL="0" indent="0" algn="just">
              <a:buNone/>
            </a:pPr>
            <a:r>
              <a:rPr lang="en-GB" dirty="0"/>
              <a:t>Key areas of concern identified by children included:</a:t>
            </a:r>
          </a:p>
          <a:p>
            <a:pPr algn="just"/>
            <a:r>
              <a:rPr lang="en-GB" dirty="0"/>
              <a:t>Economic and material deprivation</a:t>
            </a:r>
          </a:p>
          <a:p>
            <a:pPr algn="just"/>
            <a:r>
              <a:rPr lang="en-GB" dirty="0"/>
              <a:t>Social Deprivation</a:t>
            </a:r>
          </a:p>
          <a:p>
            <a:pPr algn="just"/>
            <a:r>
              <a:rPr lang="en-GB" dirty="0"/>
              <a:t>School</a:t>
            </a:r>
          </a:p>
          <a:p>
            <a:pPr algn="just"/>
            <a:r>
              <a:rPr lang="en-GB" dirty="0"/>
              <a:t>Poor Quality Housing, homelessness and neighbourhoods</a:t>
            </a:r>
          </a:p>
          <a:p>
            <a:pPr algn="just"/>
            <a:r>
              <a:rPr lang="en-GB" dirty="0"/>
              <a:t>Family Pressures</a:t>
            </a:r>
          </a:p>
          <a:p>
            <a:pPr algn="just"/>
            <a:r>
              <a:rPr lang="en-GB" dirty="0"/>
              <a:t>Stigma and bullying </a:t>
            </a:r>
          </a:p>
          <a:p>
            <a:pPr algn="just"/>
            <a:r>
              <a:rPr lang="en-GB" dirty="0">
                <a:solidFill>
                  <a:srgbClr val="7030A0"/>
                </a:solidFill>
              </a:rPr>
              <a:t>Think about Domains and Vulnerability and now Poverty – these are connect and are not insolation</a:t>
            </a:r>
          </a:p>
        </p:txBody>
      </p:sp>
      <p:pic>
        <p:nvPicPr>
          <p:cNvPr id="2" name="Picture 1">
            <a:extLst>
              <a:ext uri="{FF2B5EF4-FFF2-40B4-BE49-F238E27FC236}">
                <a16:creationId xmlns:a16="http://schemas.microsoft.com/office/drawing/2014/main" id="{41F18C8B-1458-3351-066A-4FF77088E450}"/>
              </a:ext>
            </a:extLst>
          </p:cNvPr>
          <p:cNvPicPr>
            <a:picLocks noChangeAspect="1"/>
          </p:cNvPicPr>
          <p:nvPr/>
        </p:nvPicPr>
        <p:blipFill>
          <a:blip r:embed="rId2"/>
          <a:stretch>
            <a:fillRect/>
          </a:stretch>
        </p:blipFill>
        <p:spPr>
          <a:xfrm>
            <a:off x="9339365" y="2760228"/>
            <a:ext cx="2538735" cy="1904051"/>
          </a:xfrm>
          <a:prstGeom prst="rect">
            <a:avLst/>
          </a:prstGeom>
        </p:spPr>
      </p:pic>
    </p:spTree>
    <p:extLst>
      <p:ext uri="{BB962C8B-B14F-4D97-AF65-F5344CB8AC3E}">
        <p14:creationId xmlns:p14="http://schemas.microsoft.com/office/powerpoint/2010/main" val="2789973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1000"/>
                                        <p:tgtEl>
                                          <p:spTgt spid="7">
                                            <p:txEl>
                                              <p:pRg st="1" end="1"/>
                                            </p:txEl>
                                          </p:spTgt>
                                        </p:tgtEl>
                                      </p:cBhvr>
                                    </p:animEffect>
                                    <p:anim calcmode="lin" valueType="num">
                                      <p:cBhvr>
                                        <p:cTn id="8"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2" end="2"/>
                                            </p:txEl>
                                          </p:spTgt>
                                        </p:tgtEl>
                                        <p:attrNameLst>
                                          <p:attrName>style.visibility</p:attrName>
                                        </p:attrNameLst>
                                      </p:cBhvr>
                                      <p:to>
                                        <p:strVal val="visible"/>
                                      </p:to>
                                    </p:set>
                                    <p:animEffect transition="in" filter="fade">
                                      <p:cBhvr>
                                        <p:cTn id="14" dur="1000"/>
                                        <p:tgtEl>
                                          <p:spTgt spid="7">
                                            <p:txEl>
                                              <p:pRg st="2" end="2"/>
                                            </p:txEl>
                                          </p:spTgt>
                                        </p:tgtEl>
                                      </p:cBhvr>
                                    </p:animEffect>
                                    <p:anim calcmode="lin" valueType="num">
                                      <p:cBhvr>
                                        <p:cTn id="15"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xEl>
                                              <p:pRg st="3" end="3"/>
                                            </p:txEl>
                                          </p:spTgt>
                                        </p:tgtEl>
                                        <p:attrNameLst>
                                          <p:attrName>style.visibility</p:attrName>
                                        </p:attrNameLst>
                                      </p:cBhvr>
                                      <p:to>
                                        <p:strVal val="visible"/>
                                      </p:to>
                                    </p:set>
                                    <p:animEffect transition="in" filter="fade">
                                      <p:cBhvr>
                                        <p:cTn id="21" dur="1000"/>
                                        <p:tgtEl>
                                          <p:spTgt spid="7">
                                            <p:txEl>
                                              <p:pRg st="3" end="3"/>
                                            </p:txEl>
                                          </p:spTgt>
                                        </p:tgtEl>
                                      </p:cBhvr>
                                    </p:animEffect>
                                    <p:anim calcmode="lin" valueType="num">
                                      <p:cBhvr>
                                        <p:cTn id="22"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
                                            <p:txEl>
                                              <p:pRg st="4" end="4"/>
                                            </p:txEl>
                                          </p:spTgt>
                                        </p:tgtEl>
                                        <p:attrNameLst>
                                          <p:attrName>style.visibility</p:attrName>
                                        </p:attrNameLst>
                                      </p:cBhvr>
                                      <p:to>
                                        <p:strVal val="visible"/>
                                      </p:to>
                                    </p:set>
                                    <p:animEffect transition="in" filter="fade">
                                      <p:cBhvr>
                                        <p:cTn id="28" dur="1000"/>
                                        <p:tgtEl>
                                          <p:spTgt spid="7">
                                            <p:txEl>
                                              <p:pRg st="4" end="4"/>
                                            </p:txEl>
                                          </p:spTgt>
                                        </p:tgtEl>
                                      </p:cBhvr>
                                    </p:animEffect>
                                    <p:anim calcmode="lin" valueType="num">
                                      <p:cBhvr>
                                        <p:cTn id="29"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
                                            <p:txEl>
                                              <p:pRg st="5" end="5"/>
                                            </p:txEl>
                                          </p:spTgt>
                                        </p:tgtEl>
                                        <p:attrNameLst>
                                          <p:attrName>style.visibility</p:attrName>
                                        </p:attrNameLst>
                                      </p:cBhvr>
                                      <p:to>
                                        <p:strVal val="visible"/>
                                      </p:to>
                                    </p:set>
                                    <p:animEffect transition="in" filter="fade">
                                      <p:cBhvr>
                                        <p:cTn id="35" dur="1000"/>
                                        <p:tgtEl>
                                          <p:spTgt spid="7">
                                            <p:txEl>
                                              <p:pRg st="5" end="5"/>
                                            </p:txEl>
                                          </p:spTgt>
                                        </p:tgtEl>
                                      </p:cBhvr>
                                    </p:animEffect>
                                    <p:anim calcmode="lin" valueType="num">
                                      <p:cBhvr>
                                        <p:cTn id="36"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
                                            <p:txEl>
                                              <p:pRg st="6" end="6"/>
                                            </p:txEl>
                                          </p:spTgt>
                                        </p:tgtEl>
                                        <p:attrNameLst>
                                          <p:attrName>style.visibility</p:attrName>
                                        </p:attrNameLst>
                                      </p:cBhvr>
                                      <p:to>
                                        <p:strVal val="visible"/>
                                      </p:to>
                                    </p:set>
                                    <p:animEffect transition="in" filter="fade">
                                      <p:cBhvr>
                                        <p:cTn id="42" dur="1000"/>
                                        <p:tgtEl>
                                          <p:spTgt spid="7">
                                            <p:txEl>
                                              <p:pRg st="6" end="6"/>
                                            </p:txEl>
                                          </p:spTgt>
                                        </p:tgtEl>
                                      </p:cBhvr>
                                    </p:animEffect>
                                    <p:anim calcmode="lin" valueType="num">
                                      <p:cBhvr>
                                        <p:cTn id="43"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
                                            <p:txEl>
                                              <p:pRg st="7" end="7"/>
                                            </p:txEl>
                                          </p:spTgt>
                                        </p:tgtEl>
                                        <p:attrNameLst>
                                          <p:attrName>style.visibility</p:attrName>
                                        </p:attrNameLst>
                                      </p:cBhvr>
                                      <p:to>
                                        <p:strVal val="visible"/>
                                      </p:to>
                                    </p:set>
                                    <p:animEffect transition="in" filter="fade">
                                      <p:cBhvr>
                                        <p:cTn id="49" dur="1000"/>
                                        <p:tgtEl>
                                          <p:spTgt spid="7">
                                            <p:txEl>
                                              <p:pRg st="7" end="7"/>
                                            </p:txEl>
                                          </p:spTgt>
                                        </p:tgtEl>
                                      </p:cBhvr>
                                    </p:animEffect>
                                    <p:anim calcmode="lin" valueType="num">
                                      <p:cBhvr>
                                        <p:cTn id="50"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6F77556-BF90-462F-AACE-63176DD6A913}"/>
              </a:ext>
            </a:extLst>
          </p:cNvPr>
          <p:cNvSpPr>
            <a:spLocks noGrp="1"/>
          </p:cNvSpPr>
          <p:nvPr>
            <p:ph type="dt" sz="half" idx="10"/>
          </p:nvPr>
        </p:nvSpPr>
        <p:spPr/>
        <p:txBody>
          <a:bodyPr/>
          <a:lstStyle/>
          <a:p>
            <a:pPr>
              <a:defRPr/>
            </a:pPr>
            <a:fld id="{7DBF2B81-97E6-4FC4-9C6D-76CA470E257A}" type="datetime1">
              <a:rPr lang="en-GB" altLang="en-US">
                <a:solidFill>
                  <a:prstClr val="black">
                    <a:tint val="75000"/>
                  </a:prstClr>
                </a:solidFill>
                <a:latin typeface="Myriad Pro"/>
              </a:rPr>
              <a:pPr>
                <a:defRPr/>
              </a:pPr>
              <a:t>07/06/2023</a:t>
            </a:fld>
            <a:endParaRPr lang="en-GB" altLang="en-US">
              <a:solidFill>
                <a:prstClr val="black">
                  <a:tint val="75000"/>
                </a:prstClr>
              </a:solidFill>
              <a:latin typeface="Myriad Pro"/>
            </a:endParaRPr>
          </a:p>
        </p:txBody>
      </p:sp>
      <p:sp>
        <p:nvSpPr>
          <p:cNvPr id="6" name="Slide Number Placeholder 5">
            <a:extLst>
              <a:ext uri="{FF2B5EF4-FFF2-40B4-BE49-F238E27FC236}">
                <a16:creationId xmlns:a16="http://schemas.microsoft.com/office/drawing/2014/main" id="{C4D8CF51-CD1A-418B-BFEC-7DAB3C57D1E2}"/>
              </a:ext>
            </a:extLst>
          </p:cNvPr>
          <p:cNvSpPr>
            <a:spLocks noGrp="1"/>
          </p:cNvSpPr>
          <p:nvPr>
            <p:ph type="sldNum" sz="quarter" idx="11"/>
          </p:nvPr>
        </p:nvSpPr>
        <p:spPr/>
        <p:txBody>
          <a:bodyPr/>
          <a:lstStyle/>
          <a:p>
            <a:pPr fontAlgn="base">
              <a:spcBef>
                <a:spcPct val="0"/>
              </a:spcBef>
              <a:spcAft>
                <a:spcPct val="0"/>
              </a:spcAft>
              <a:defRPr/>
            </a:pPr>
            <a:fld id="{D192A7C2-D1ED-468E-855F-AB13E1FF0051}" type="slidenum">
              <a:rPr lang="en-GB" altLang="en-US">
                <a:cs typeface="Arial" panose="020B0604020202020204" pitchFamily="34" charset="0"/>
              </a:rPr>
              <a:pPr fontAlgn="base">
                <a:spcBef>
                  <a:spcPct val="0"/>
                </a:spcBef>
                <a:spcAft>
                  <a:spcPct val="0"/>
                </a:spcAft>
                <a:defRPr/>
              </a:pPr>
              <a:t>9</a:t>
            </a:fld>
            <a:endParaRPr lang="en-GB" altLang="en-US">
              <a:cs typeface="Arial" panose="020B0604020202020204" pitchFamily="34" charset="0"/>
            </a:endParaRPr>
          </a:p>
        </p:txBody>
      </p:sp>
      <p:sp>
        <p:nvSpPr>
          <p:cNvPr id="4" name="Title 1">
            <a:extLst>
              <a:ext uri="{FF2B5EF4-FFF2-40B4-BE49-F238E27FC236}">
                <a16:creationId xmlns:a16="http://schemas.microsoft.com/office/drawing/2014/main" id="{6AEBE70D-7B10-411F-9D71-E95434D097D5}"/>
              </a:ext>
            </a:extLst>
          </p:cNvPr>
          <p:cNvSpPr>
            <a:spLocks noGrp="1"/>
          </p:cNvSpPr>
          <p:nvPr>
            <p:ph type="title"/>
          </p:nvPr>
        </p:nvSpPr>
        <p:spPr>
          <a:xfrm>
            <a:off x="1981200" y="274638"/>
            <a:ext cx="8229600" cy="739350"/>
          </a:xfrm>
        </p:spPr>
        <p:txBody>
          <a:bodyPr/>
          <a:lstStyle/>
          <a:p>
            <a:r>
              <a:rPr lang="en-GB" sz="4000" dirty="0"/>
              <a:t>What can be done?</a:t>
            </a:r>
          </a:p>
        </p:txBody>
      </p:sp>
      <p:sp>
        <p:nvSpPr>
          <p:cNvPr id="7" name="Content Placeholder 2">
            <a:extLst>
              <a:ext uri="{FF2B5EF4-FFF2-40B4-BE49-F238E27FC236}">
                <a16:creationId xmlns:a16="http://schemas.microsoft.com/office/drawing/2014/main" id="{35D022EC-20A4-472D-8AC8-47AEF2B3E5FD}"/>
              </a:ext>
            </a:extLst>
          </p:cNvPr>
          <p:cNvSpPr>
            <a:spLocks noGrp="1"/>
          </p:cNvSpPr>
          <p:nvPr>
            <p:ph idx="1"/>
          </p:nvPr>
        </p:nvSpPr>
        <p:spPr>
          <a:xfrm>
            <a:off x="597016" y="1256253"/>
            <a:ext cx="8229600" cy="4012949"/>
          </a:xfrm>
        </p:spPr>
        <p:txBody>
          <a:bodyPr>
            <a:normAutofit fontScale="92500"/>
          </a:bodyPr>
          <a:lstStyle/>
          <a:p>
            <a:pPr algn="just"/>
            <a:r>
              <a:rPr lang="en-GB" dirty="0"/>
              <a:t>Help income-poor families to:</a:t>
            </a:r>
          </a:p>
          <a:p>
            <a:pPr lvl="1" algn="just"/>
            <a:r>
              <a:rPr lang="en-GB" dirty="0"/>
              <a:t>Access </a:t>
            </a:r>
            <a:r>
              <a:rPr lang="en-GB" b="1" dirty="0"/>
              <a:t>services</a:t>
            </a:r>
            <a:r>
              <a:rPr lang="en-GB" dirty="0"/>
              <a:t> they need</a:t>
            </a:r>
          </a:p>
          <a:p>
            <a:pPr lvl="1" algn="just"/>
            <a:r>
              <a:rPr lang="en-GB" b="1" dirty="0"/>
              <a:t>Participate</a:t>
            </a:r>
            <a:r>
              <a:rPr lang="en-GB" dirty="0"/>
              <a:t> in social, culture and leisure activities</a:t>
            </a:r>
          </a:p>
          <a:p>
            <a:pPr lvl="1" algn="just"/>
            <a:r>
              <a:rPr lang="en-GB" dirty="0"/>
              <a:t>Have their voices heard respectfully; be </a:t>
            </a:r>
            <a:r>
              <a:rPr lang="en-GB" b="1" dirty="0"/>
              <a:t>involved</a:t>
            </a:r>
            <a:r>
              <a:rPr lang="en-GB" dirty="0"/>
              <a:t> in decision-making</a:t>
            </a:r>
          </a:p>
          <a:p>
            <a:pPr lvl="1" algn="just"/>
            <a:r>
              <a:rPr lang="en-GB" dirty="0"/>
              <a:t>Develop </a:t>
            </a:r>
            <a:r>
              <a:rPr lang="en-GB" b="1" dirty="0"/>
              <a:t>resilience, </a:t>
            </a:r>
            <a:r>
              <a:rPr lang="en-GB" dirty="0"/>
              <a:t>avoid or recover from </a:t>
            </a:r>
            <a:r>
              <a:rPr lang="en-GB" b="1" dirty="0"/>
              <a:t>adversity </a:t>
            </a:r>
            <a:r>
              <a:rPr lang="en-GB" dirty="0"/>
              <a:t>and</a:t>
            </a:r>
            <a:r>
              <a:rPr lang="en-GB" b="1" dirty="0"/>
              <a:t> </a:t>
            </a:r>
            <a:r>
              <a:rPr lang="en-GB" dirty="0"/>
              <a:t>develop </a:t>
            </a:r>
            <a:r>
              <a:rPr lang="en-GB" b="1" dirty="0"/>
              <a:t>resources, </a:t>
            </a:r>
            <a:r>
              <a:rPr lang="en-GB" dirty="0"/>
              <a:t>such as …</a:t>
            </a:r>
            <a:endParaRPr lang="en-GB" b="1" dirty="0"/>
          </a:p>
          <a:p>
            <a:pPr marL="457200" lvl="1" indent="0" algn="ctr">
              <a:buNone/>
            </a:pPr>
            <a:r>
              <a:rPr lang="en-GB" sz="3200" b="1" dirty="0"/>
              <a:t>INCOME</a:t>
            </a:r>
          </a:p>
        </p:txBody>
      </p:sp>
      <p:pic>
        <p:nvPicPr>
          <p:cNvPr id="2" name="Picture 1">
            <a:extLst>
              <a:ext uri="{FF2B5EF4-FFF2-40B4-BE49-F238E27FC236}">
                <a16:creationId xmlns:a16="http://schemas.microsoft.com/office/drawing/2014/main" id="{72BA5739-B00B-37DB-575E-73FEA03D4F56}"/>
              </a:ext>
            </a:extLst>
          </p:cNvPr>
          <p:cNvPicPr>
            <a:picLocks noChangeAspect="1"/>
          </p:cNvPicPr>
          <p:nvPr/>
        </p:nvPicPr>
        <p:blipFill>
          <a:blip r:embed="rId2"/>
          <a:stretch>
            <a:fillRect/>
          </a:stretch>
        </p:blipFill>
        <p:spPr>
          <a:xfrm>
            <a:off x="9552439" y="1519806"/>
            <a:ext cx="2247900" cy="2895600"/>
          </a:xfrm>
          <a:prstGeom prst="rect">
            <a:avLst/>
          </a:prstGeom>
        </p:spPr>
      </p:pic>
    </p:spTree>
    <p:extLst>
      <p:ext uri="{BB962C8B-B14F-4D97-AF65-F5344CB8AC3E}">
        <p14:creationId xmlns:p14="http://schemas.microsoft.com/office/powerpoint/2010/main" val="4012847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7">
                                            <p:txEl>
                                              <p:pRg st="5" end="5"/>
                                            </p:txEl>
                                          </p:spTgt>
                                        </p:tgtEl>
                                        <p:attrNameLst>
                                          <p:attrName>style.visibility</p:attrName>
                                        </p:attrNameLst>
                                      </p:cBhvr>
                                      <p:to>
                                        <p:strVal val="visible"/>
                                      </p:to>
                                    </p:set>
                                    <p:animEffect transition="in" filter="fade">
                                      <p:cBhvr>
                                        <p:cTn id="23" dur="500"/>
                                        <p:tgtEl>
                                          <p:spTgt spid="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6F77556-BF90-462F-AACE-63176DD6A913}"/>
              </a:ext>
            </a:extLst>
          </p:cNvPr>
          <p:cNvSpPr>
            <a:spLocks noGrp="1"/>
          </p:cNvSpPr>
          <p:nvPr>
            <p:ph type="dt" sz="half" idx="10"/>
          </p:nvPr>
        </p:nvSpPr>
        <p:spPr/>
        <p:txBody>
          <a:bodyPr/>
          <a:lstStyle/>
          <a:p>
            <a:pPr>
              <a:defRPr/>
            </a:pPr>
            <a:fld id="{7DBF2B81-97E6-4FC4-9C6D-76CA470E257A}" type="datetime1">
              <a:rPr lang="en-GB" altLang="en-US">
                <a:solidFill>
                  <a:prstClr val="black">
                    <a:tint val="75000"/>
                  </a:prstClr>
                </a:solidFill>
                <a:latin typeface="Myriad Pro"/>
              </a:rPr>
              <a:pPr>
                <a:defRPr/>
              </a:pPr>
              <a:t>07/06/2023</a:t>
            </a:fld>
            <a:endParaRPr lang="en-GB" altLang="en-US">
              <a:solidFill>
                <a:prstClr val="black">
                  <a:tint val="75000"/>
                </a:prstClr>
              </a:solidFill>
              <a:latin typeface="Myriad Pro"/>
            </a:endParaRPr>
          </a:p>
        </p:txBody>
      </p:sp>
      <p:sp>
        <p:nvSpPr>
          <p:cNvPr id="6" name="Slide Number Placeholder 5">
            <a:extLst>
              <a:ext uri="{FF2B5EF4-FFF2-40B4-BE49-F238E27FC236}">
                <a16:creationId xmlns:a16="http://schemas.microsoft.com/office/drawing/2014/main" id="{C4D8CF51-CD1A-418B-BFEC-7DAB3C57D1E2}"/>
              </a:ext>
            </a:extLst>
          </p:cNvPr>
          <p:cNvSpPr>
            <a:spLocks noGrp="1"/>
          </p:cNvSpPr>
          <p:nvPr>
            <p:ph type="sldNum" sz="quarter" idx="11"/>
          </p:nvPr>
        </p:nvSpPr>
        <p:spPr/>
        <p:txBody>
          <a:bodyPr/>
          <a:lstStyle/>
          <a:p>
            <a:pPr fontAlgn="base">
              <a:spcBef>
                <a:spcPct val="0"/>
              </a:spcBef>
              <a:spcAft>
                <a:spcPct val="0"/>
              </a:spcAft>
              <a:defRPr/>
            </a:pPr>
            <a:fld id="{D192A7C2-D1ED-468E-855F-AB13E1FF0051}" type="slidenum">
              <a:rPr lang="en-GB" altLang="en-US">
                <a:cs typeface="Arial" panose="020B0604020202020204" pitchFamily="34" charset="0"/>
              </a:rPr>
              <a:pPr fontAlgn="base">
                <a:spcBef>
                  <a:spcPct val="0"/>
                </a:spcBef>
                <a:spcAft>
                  <a:spcPct val="0"/>
                </a:spcAft>
                <a:defRPr/>
              </a:pPr>
              <a:t>10</a:t>
            </a:fld>
            <a:endParaRPr lang="en-GB" altLang="en-US">
              <a:cs typeface="Arial" panose="020B0604020202020204" pitchFamily="34" charset="0"/>
            </a:endParaRPr>
          </a:p>
        </p:txBody>
      </p:sp>
      <p:sp>
        <p:nvSpPr>
          <p:cNvPr id="4" name="Rectangle 2">
            <a:extLst>
              <a:ext uri="{FF2B5EF4-FFF2-40B4-BE49-F238E27FC236}">
                <a16:creationId xmlns:a16="http://schemas.microsoft.com/office/drawing/2014/main" id="{F48E8893-ABD5-41B0-A4F8-4D2EC8724889}"/>
              </a:ext>
            </a:extLst>
          </p:cNvPr>
          <p:cNvSpPr>
            <a:spLocks noGrp="1" noChangeArrowheads="1"/>
          </p:cNvSpPr>
          <p:nvPr>
            <p:ph type="title"/>
          </p:nvPr>
        </p:nvSpPr>
        <p:spPr>
          <a:xfrm>
            <a:off x="853969" y="172171"/>
            <a:ext cx="7772400" cy="734934"/>
          </a:xfrm>
        </p:spPr>
        <p:txBody>
          <a:bodyPr>
            <a:normAutofit fontScale="90000"/>
          </a:bodyPr>
          <a:lstStyle/>
          <a:p>
            <a:pPr algn="ctr"/>
            <a:r>
              <a:rPr lang="en-GB" sz="3200" dirty="0"/>
              <a:t>What can be done?</a:t>
            </a:r>
            <a:br>
              <a:rPr lang="en-GB" sz="3200" dirty="0"/>
            </a:br>
            <a:r>
              <a:rPr lang="en-GB" dirty="0"/>
              <a:t>Listen to what poverty means …</a:t>
            </a:r>
          </a:p>
        </p:txBody>
      </p:sp>
      <p:sp>
        <p:nvSpPr>
          <p:cNvPr id="7" name="Rectangle 3">
            <a:extLst>
              <a:ext uri="{FF2B5EF4-FFF2-40B4-BE49-F238E27FC236}">
                <a16:creationId xmlns:a16="http://schemas.microsoft.com/office/drawing/2014/main" id="{74C48EC0-7AD2-4C81-9D22-79C9BE7F737D}"/>
              </a:ext>
            </a:extLst>
          </p:cNvPr>
          <p:cNvSpPr txBox="1">
            <a:spLocks noChangeArrowheads="1"/>
          </p:cNvSpPr>
          <p:nvPr/>
        </p:nvSpPr>
        <p:spPr bwMode="auto">
          <a:xfrm>
            <a:off x="522182" y="1098442"/>
            <a:ext cx="8435975" cy="35736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2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b="1" dirty="0">
                <a:solidFill>
                  <a:prstClr val="black"/>
                </a:solidFill>
                <a:latin typeface="Myriad Pro"/>
              </a:rPr>
              <a:t>Housing</a:t>
            </a:r>
            <a:r>
              <a:rPr lang="en-GB" sz="2800" dirty="0">
                <a:solidFill>
                  <a:prstClr val="black"/>
                </a:solidFill>
                <a:latin typeface="Myriad Pro"/>
              </a:rPr>
              <a:t> developments designed for economy, not liveability, with poor resources and transport links.</a:t>
            </a:r>
          </a:p>
          <a:p>
            <a:r>
              <a:rPr lang="en-GB" sz="2800" dirty="0">
                <a:solidFill>
                  <a:prstClr val="black"/>
                </a:solidFill>
                <a:latin typeface="Myriad Pro"/>
              </a:rPr>
              <a:t>Unattractive, unsafe </a:t>
            </a:r>
            <a:r>
              <a:rPr lang="en-GB" sz="2800" b="1" dirty="0">
                <a:solidFill>
                  <a:prstClr val="black"/>
                </a:solidFill>
                <a:latin typeface="Myriad Pro"/>
              </a:rPr>
              <a:t>neighbourhoods</a:t>
            </a:r>
            <a:r>
              <a:rPr lang="en-GB" sz="2800" dirty="0">
                <a:solidFill>
                  <a:prstClr val="black"/>
                </a:solidFill>
                <a:latin typeface="Myriad Pro"/>
              </a:rPr>
              <a:t> &amp; environments.</a:t>
            </a:r>
          </a:p>
          <a:p>
            <a:r>
              <a:rPr lang="en-GB" sz="2800" dirty="0">
                <a:solidFill>
                  <a:prstClr val="black"/>
                </a:solidFill>
                <a:latin typeface="Myriad Pro"/>
              </a:rPr>
              <a:t>Worse </a:t>
            </a:r>
            <a:r>
              <a:rPr lang="en-GB" sz="2800" b="1" dirty="0">
                <a:solidFill>
                  <a:prstClr val="black"/>
                </a:solidFill>
                <a:latin typeface="Myriad Pro"/>
              </a:rPr>
              <a:t>health</a:t>
            </a:r>
            <a:r>
              <a:rPr lang="en-GB" sz="2800" dirty="0">
                <a:solidFill>
                  <a:prstClr val="black"/>
                </a:solidFill>
                <a:latin typeface="Myriad Pro"/>
              </a:rPr>
              <a:t>; lower life expectancy.</a:t>
            </a:r>
          </a:p>
          <a:p>
            <a:r>
              <a:rPr lang="en-GB" sz="2800" dirty="0">
                <a:solidFill>
                  <a:prstClr val="black"/>
                </a:solidFill>
                <a:latin typeface="Myriad Pro"/>
              </a:rPr>
              <a:t>Teachers &amp; other professionals </a:t>
            </a:r>
            <a:r>
              <a:rPr lang="en-GB" sz="2800" b="1" dirty="0">
                <a:solidFill>
                  <a:prstClr val="black"/>
                </a:solidFill>
                <a:latin typeface="Myriad Pro"/>
              </a:rPr>
              <a:t>pre-judging</a:t>
            </a:r>
            <a:r>
              <a:rPr lang="en-GB" sz="2800" dirty="0">
                <a:solidFill>
                  <a:prstClr val="black"/>
                </a:solidFill>
                <a:latin typeface="Myriad Pro"/>
              </a:rPr>
              <a:t> your abilities and prospects, affecting your opportunities.</a:t>
            </a:r>
          </a:p>
          <a:p>
            <a:r>
              <a:rPr lang="en-GB" sz="2800" dirty="0">
                <a:solidFill>
                  <a:prstClr val="black"/>
                </a:solidFill>
                <a:latin typeface="Myriad Pro"/>
              </a:rPr>
              <a:t>Service providers regarding you with suspicion, disdain and disrespect.</a:t>
            </a:r>
          </a:p>
        </p:txBody>
      </p:sp>
      <p:sp>
        <p:nvSpPr>
          <p:cNvPr id="8" name="Text Box 4">
            <a:extLst>
              <a:ext uri="{FF2B5EF4-FFF2-40B4-BE49-F238E27FC236}">
                <a16:creationId xmlns:a16="http://schemas.microsoft.com/office/drawing/2014/main" id="{671BED9B-FA1F-4AC3-AEB2-BEA2D1F0983A}"/>
              </a:ext>
            </a:extLst>
          </p:cNvPr>
          <p:cNvSpPr txBox="1">
            <a:spLocks noChangeArrowheads="1"/>
          </p:cNvSpPr>
          <p:nvPr/>
        </p:nvSpPr>
        <p:spPr bwMode="auto">
          <a:xfrm>
            <a:off x="677237" y="4425726"/>
            <a:ext cx="8280920" cy="1172629"/>
          </a:xfrm>
          <a:prstGeom prst="rect">
            <a:avLst/>
          </a:prstGeom>
          <a:noFill/>
          <a:ln w="9525">
            <a:noFill/>
            <a:miter lim="800000"/>
            <a:headEnd/>
            <a:tailEnd/>
          </a:ln>
          <a:effectLst/>
        </p:spPr>
        <p:txBody>
          <a:bodyPr wrap="square">
            <a:spAutoFit/>
          </a:bodyPr>
          <a:lstStyle/>
          <a:p>
            <a:pPr fontAlgn="base">
              <a:lnSpc>
                <a:spcPct val="90000"/>
              </a:lnSpc>
              <a:spcBef>
                <a:spcPct val="20000"/>
              </a:spcBef>
              <a:spcAft>
                <a:spcPct val="0"/>
              </a:spcAft>
              <a:buClr>
                <a:srgbClr val="0000FF"/>
              </a:buClr>
              <a:buSzPct val="80000"/>
            </a:pPr>
            <a:r>
              <a:rPr lang="en-GB" sz="2600" dirty="0">
                <a:solidFill>
                  <a:srgbClr val="FF9966"/>
                </a:solidFill>
                <a:effectLst>
                  <a:outerShdw blurRad="38100" dist="38100" dir="2700000" algn="tl">
                    <a:srgbClr val="C0C0C0"/>
                  </a:outerShdw>
                </a:effectLst>
                <a:latin typeface="Arial" panose="020B0604020202020204" pitchFamily="34" charset="0"/>
                <a:cs typeface="Arial" panose="020B0604020202020204" pitchFamily="34" charset="0"/>
              </a:rPr>
              <a:t>“In part it is about having no money.  It is also about being isolated, unsupported, uneducated, </a:t>
            </a:r>
            <a:br>
              <a:rPr lang="en-GB" sz="2600" dirty="0">
                <a:solidFill>
                  <a:srgbClr val="FF9966"/>
                </a:solidFill>
                <a:effectLst>
                  <a:outerShdw blurRad="38100" dist="38100" dir="2700000" algn="tl">
                    <a:srgbClr val="C0C0C0"/>
                  </a:outerShdw>
                </a:effectLst>
                <a:latin typeface="Arial" panose="020B0604020202020204" pitchFamily="34" charset="0"/>
                <a:cs typeface="Arial" panose="020B0604020202020204" pitchFamily="34" charset="0"/>
              </a:rPr>
            </a:br>
            <a:r>
              <a:rPr lang="en-GB" sz="2600" dirty="0">
                <a:solidFill>
                  <a:srgbClr val="FF9966"/>
                </a:solidFill>
                <a:effectLst>
                  <a:outerShdw blurRad="38100" dist="38100" dir="2700000" algn="tl">
                    <a:srgbClr val="C0C0C0"/>
                  </a:outerShdw>
                </a:effectLst>
                <a:latin typeface="Arial" panose="020B0604020202020204" pitchFamily="34" charset="0"/>
                <a:cs typeface="Arial" panose="020B0604020202020204" pitchFamily="34" charset="0"/>
              </a:rPr>
              <a:t>unwanted.”</a:t>
            </a:r>
            <a:endParaRPr lang="en-GB" sz="2600" dirty="0">
              <a:solidFill>
                <a:srgbClr val="FF9966"/>
              </a:solidFill>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544065B3-DB27-024E-1D98-3767FE1F5A6C}"/>
              </a:ext>
            </a:extLst>
          </p:cNvPr>
          <p:cNvPicPr>
            <a:picLocks noChangeAspect="1"/>
          </p:cNvPicPr>
          <p:nvPr/>
        </p:nvPicPr>
        <p:blipFill>
          <a:blip r:embed="rId2"/>
          <a:stretch>
            <a:fillRect/>
          </a:stretch>
        </p:blipFill>
        <p:spPr>
          <a:xfrm flipH="1">
            <a:off x="8958157" y="1971413"/>
            <a:ext cx="2470308" cy="1853966"/>
          </a:xfrm>
          <a:prstGeom prst="rect">
            <a:avLst/>
          </a:prstGeom>
        </p:spPr>
      </p:pic>
    </p:spTree>
    <p:extLst>
      <p:ext uri="{BB962C8B-B14F-4D97-AF65-F5344CB8AC3E}">
        <p14:creationId xmlns:p14="http://schemas.microsoft.com/office/powerpoint/2010/main" val="345930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60C57B-8DF2-F4B1-5A06-C427B50482B9}"/>
              </a:ext>
            </a:extLst>
          </p:cNvPr>
          <p:cNvSpPr>
            <a:spLocks noGrp="1"/>
          </p:cNvSpPr>
          <p:nvPr>
            <p:ph idx="1"/>
          </p:nvPr>
        </p:nvSpPr>
        <p:spPr>
          <a:xfrm>
            <a:off x="0" y="238539"/>
            <a:ext cx="12046226" cy="6619461"/>
          </a:xfrm>
        </p:spPr>
        <p:txBody>
          <a:bodyPr>
            <a:normAutofit fontScale="70000" lnSpcReduction="20000"/>
          </a:bodyPr>
          <a:lstStyle/>
          <a:p>
            <a:pPr marL="0" indent="0" algn="l" fontAlgn="base">
              <a:buNone/>
            </a:pPr>
            <a:r>
              <a:rPr lang="en-GB" b="0" i="0" dirty="0">
                <a:solidFill>
                  <a:srgbClr val="212121"/>
                </a:solidFill>
                <a:effectLst/>
                <a:latin typeface="Segoe UI" panose="020B0502040204020203" pitchFamily="34" charset="0"/>
              </a:rPr>
              <a:t>                                   </a:t>
            </a:r>
          </a:p>
          <a:p>
            <a:pPr marL="0" indent="0" algn="l" fontAlgn="base">
              <a:buNone/>
            </a:pPr>
            <a:r>
              <a:rPr lang="en-GB" b="0" i="0" u="sng" dirty="0">
                <a:solidFill>
                  <a:srgbClr val="212121"/>
                </a:solidFill>
                <a:effectLst/>
                <a:latin typeface="Segoe UI" panose="020B0502040204020203" pitchFamily="34" charset="0"/>
              </a:rPr>
              <a:t>Extreme poverty </a:t>
            </a:r>
            <a:r>
              <a:rPr lang="en-GB" u="sng" dirty="0">
                <a:solidFill>
                  <a:srgbClr val="212121"/>
                </a:solidFill>
                <a:latin typeface="Segoe UI" panose="020B0502040204020203" pitchFamily="34" charset="0"/>
              </a:rPr>
              <a:t>a</a:t>
            </a:r>
            <a:r>
              <a:rPr lang="en-GB" b="0" i="0" u="sng" dirty="0">
                <a:solidFill>
                  <a:srgbClr val="212121"/>
                </a:solidFill>
                <a:effectLst/>
                <a:latin typeface="Segoe UI" panose="020B0502040204020203" pitchFamily="34" charset="0"/>
              </a:rPr>
              <a:t>nd human rights 2019 report </a:t>
            </a:r>
            <a:br>
              <a:rPr lang="en-GB" b="0" i="0" dirty="0">
                <a:solidFill>
                  <a:srgbClr val="212121"/>
                </a:solidFill>
                <a:effectLst/>
                <a:latin typeface="Segoe UI" panose="020B0502040204020203" pitchFamily="34" charset="0"/>
              </a:rPr>
            </a:br>
            <a:endParaRPr lang="en-GB" b="0" i="0" dirty="0">
              <a:solidFill>
                <a:srgbClr val="212121"/>
              </a:solidFill>
              <a:effectLst/>
              <a:latin typeface="Segoe UI" panose="020B0502040204020203" pitchFamily="34" charset="0"/>
            </a:endParaRPr>
          </a:p>
          <a:p>
            <a:pPr marL="0" indent="0" algn="l" fontAlgn="base">
              <a:lnSpc>
                <a:spcPct val="150000"/>
              </a:lnSpc>
              <a:buNone/>
            </a:pPr>
            <a:endParaRPr lang="en-GB" b="0" i="0" dirty="0">
              <a:solidFill>
                <a:srgbClr val="212121"/>
              </a:solidFill>
              <a:effectLst/>
              <a:latin typeface="Segoe UI" panose="020B0502040204020203" pitchFamily="34" charset="0"/>
            </a:endParaRPr>
          </a:p>
          <a:p>
            <a:pPr algn="l" fontAlgn="base">
              <a:lnSpc>
                <a:spcPct val="150000"/>
              </a:lnSpc>
            </a:pPr>
            <a:r>
              <a:rPr lang="en-GB" b="0" i="0" dirty="0">
                <a:solidFill>
                  <a:srgbClr val="212121"/>
                </a:solidFill>
                <a:effectLst/>
                <a:latin typeface="Segoe UI" panose="020B0502040204020203" pitchFamily="34" charset="0"/>
              </a:rPr>
              <a:t>Although the United Kingdom is the world’s fifth largest economy, one fifth of its population (14 million people) live in poverty, and 1.5 million of them experienced destitution in 2017. </a:t>
            </a:r>
            <a:endParaRPr lang="en-GB" dirty="0">
              <a:solidFill>
                <a:srgbClr val="212121"/>
              </a:solidFill>
              <a:latin typeface="Segoe UI" panose="020B0502040204020203" pitchFamily="34" charset="0"/>
            </a:endParaRPr>
          </a:p>
          <a:p>
            <a:pPr algn="l" fontAlgn="base">
              <a:lnSpc>
                <a:spcPct val="150000"/>
              </a:lnSpc>
            </a:pPr>
            <a:r>
              <a:rPr lang="en-GB" b="0" i="0" dirty="0">
                <a:solidFill>
                  <a:srgbClr val="212121"/>
                </a:solidFill>
                <a:effectLst/>
                <a:latin typeface="Segoe UI" panose="020B0502040204020203" pitchFamily="34" charset="0"/>
              </a:rPr>
              <a:t>Policies of austerity introduced in 2010 continue largely unabated, despite the tragic social consequences. Close to 40 per cent of children are predicted to be living in poverty by 2021.</a:t>
            </a:r>
          </a:p>
          <a:p>
            <a:pPr algn="l" fontAlgn="base">
              <a:lnSpc>
                <a:spcPct val="150000"/>
              </a:lnSpc>
            </a:pPr>
            <a:endParaRPr lang="en-GB" b="0" i="0" dirty="0">
              <a:solidFill>
                <a:srgbClr val="212121"/>
              </a:solidFill>
              <a:effectLst/>
              <a:latin typeface="Segoe UI" panose="020B0502040204020203" pitchFamily="34" charset="0"/>
            </a:endParaRPr>
          </a:p>
          <a:p>
            <a:pPr algn="l" fontAlgn="base">
              <a:lnSpc>
                <a:spcPct val="150000"/>
              </a:lnSpc>
            </a:pPr>
            <a:r>
              <a:rPr lang="en-GB" dirty="0">
                <a:solidFill>
                  <a:srgbClr val="212121"/>
                </a:solidFill>
                <a:latin typeface="Segoe UI" panose="020B0502040204020203" pitchFamily="34" charset="0"/>
              </a:rPr>
              <a:t>Will this have changed due to Covid?</a:t>
            </a:r>
          </a:p>
          <a:p>
            <a:pPr algn="l" fontAlgn="base">
              <a:lnSpc>
                <a:spcPct val="150000"/>
              </a:lnSpc>
            </a:pPr>
            <a:endParaRPr lang="en-GB" b="0" i="0" dirty="0">
              <a:solidFill>
                <a:srgbClr val="212121"/>
              </a:solidFill>
              <a:effectLst/>
              <a:latin typeface="Segoe UI" panose="020B0502040204020203" pitchFamily="34" charset="0"/>
            </a:endParaRPr>
          </a:p>
          <a:p>
            <a:pPr algn="l" fontAlgn="base">
              <a:lnSpc>
                <a:spcPct val="150000"/>
              </a:lnSpc>
            </a:pPr>
            <a:r>
              <a:rPr lang="en-GB" b="0" i="0" dirty="0">
                <a:solidFill>
                  <a:srgbClr val="212121"/>
                </a:solidFill>
                <a:effectLst/>
                <a:latin typeface="Segoe UI" panose="020B0502040204020203" pitchFamily="34" charset="0"/>
              </a:rPr>
              <a:t> Food banks have proliferated; homelessness and rough sleeping have increased greatly; tens of thousands of poor families must live in accommodation far from their schools, jobs and community networks; life expectancy is falling for certain groups; and the legal aid system has been decimated</a:t>
            </a:r>
            <a:r>
              <a:rPr lang="en-GB" sz="2400" b="0" i="0" dirty="0">
                <a:solidFill>
                  <a:srgbClr val="212121"/>
                </a:solidFill>
                <a:effectLst/>
                <a:latin typeface="Segoe UI" panose="020B0502040204020203" pitchFamily="34" charset="0"/>
              </a:rPr>
              <a:t>.  </a:t>
            </a:r>
            <a:r>
              <a:rPr lang="en-GB" sz="1600" b="0" i="0" dirty="0">
                <a:effectLst/>
                <a:latin typeface="Segoe UI" panose="020B0502040204020203" pitchFamily="34" charset="0"/>
                <a:hlinkClick r:id="rId2" tooltip="Original URL: https://documents-dds-ny.un.org/doc/UNDOC/GEN/G19/112/13/PDF/G1911213.pdf?OpenElement. Click or tap if you trust this link."/>
              </a:rPr>
              <a:t> https://documents-dds-ny.un.org/doc/UNDOC/GEN/G19/112/13/PDF/G1911213.pdf?OpenElement</a:t>
            </a:r>
            <a:endParaRPr lang="en-GB" sz="2400" b="0" i="0" dirty="0">
              <a:solidFill>
                <a:srgbClr val="212121"/>
              </a:solidFill>
              <a:effectLst/>
              <a:latin typeface="Segoe UI" panose="020B0502040204020203" pitchFamily="34" charset="0"/>
            </a:endParaRPr>
          </a:p>
          <a:p>
            <a:endParaRPr lang="en-GB" dirty="0"/>
          </a:p>
        </p:txBody>
      </p:sp>
      <p:pic>
        <p:nvPicPr>
          <p:cNvPr id="2" name="Picture 1">
            <a:extLst>
              <a:ext uri="{FF2B5EF4-FFF2-40B4-BE49-F238E27FC236}">
                <a16:creationId xmlns:a16="http://schemas.microsoft.com/office/drawing/2014/main" id="{C09D5A81-BA0A-0A5B-2D5B-32EEF629A227}"/>
              </a:ext>
            </a:extLst>
          </p:cNvPr>
          <p:cNvPicPr>
            <a:picLocks noChangeAspect="1"/>
          </p:cNvPicPr>
          <p:nvPr/>
        </p:nvPicPr>
        <p:blipFill>
          <a:blip r:embed="rId3"/>
          <a:stretch>
            <a:fillRect/>
          </a:stretch>
        </p:blipFill>
        <p:spPr>
          <a:xfrm>
            <a:off x="6736360" y="238540"/>
            <a:ext cx="2544150" cy="1431204"/>
          </a:xfrm>
          <a:prstGeom prst="rect">
            <a:avLst/>
          </a:prstGeom>
        </p:spPr>
      </p:pic>
    </p:spTree>
    <p:extLst>
      <p:ext uri="{BB962C8B-B14F-4D97-AF65-F5344CB8AC3E}">
        <p14:creationId xmlns:p14="http://schemas.microsoft.com/office/powerpoint/2010/main" val="3655045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556E1-A045-7904-03B9-5116CA6F946E}"/>
              </a:ext>
            </a:extLst>
          </p:cNvPr>
          <p:cNvSpPr>
            <a:spLocks noGrp="1"/>
          </p:cNvSpPr>
          <p:nvPr>
            <p:ph type="title"/>
          </p:nvPr>
        </p:nvSpPr>
        <p:spPr/>
        <p:txBody>
          <a:bodyPr/>
          <a:lstStyle/>
          <a:p>
            <a:r>
              <a:rPr lang="en-GB" dirty="0"/>
              <a:t>Poverty is not a behaviour </a:t>
            </a:r>
          </a:p>
        </p:txBody>
      </p:sp>
      <p:sp>
        <p:nvSpPr>
          <p:cNvPr id="3" name="Content Placeholder 2">
            <a:extLst>
              <a:ext uri="{FF2B5EF4-FFF2-40B4-BE49-F238E27FC236}">
                <a16:creationId xmlns:a16="http://schemas.microsoft.com/office/drawing/2014/main" id="{4378A490-566E-2F2C-C6ED-3046F951741B}"/>
              </a:ext>
            </a:extLst>
          </p:cNvPr>
          <p:cNvSpPr>
            <a:spLocks noGrp="1"/>
          </p:cNvSpPr>
          <p:nvPr>
            <p:ph idx="1"/>
          </p:nvPr>
        </p:nvSpPr>
        <p:spPr>
          <a:xfrm>
            <a:off x="450574" y="1460500"/>
            <a:ext cx="10903226" cy="5032375"/>
          </a:xfrm>
        </p:spPr>
        <p:txBody>
          <a:bodyPr>
            <a:normAutofit/>
          </a:bodyPr>
          <a:lstStyle/>
          <a:p>
            <a:pPr marL="0" indent="0" fontAlgn="base">
              <a:buNone/>
            </a:pPr>
            <a:br>
              <a:rPr lang="en-GB" dirty="0">
                <a:solidFill>
                  <a:srgbClr val="212121"/>
                </a:solidFill>
                <a:effectLst/>
              </a:rPr>
            </a:br>
            <a:endParaRPr lang="en-GB" dirty="0">
              <a:solidFill>
                <a:srgbClr val="212121"/>
              </a:solidFill>
              <a:effectLst/>
            </a:endParaRPr>
          </a:p>
          <a:p>
            <a:pPr fontAlgn="base">
              <a:lnSpc>
                <a:spcPct val="150000"/>
              </a:lnSpc>
            </a:pPr>
            <a:r>
              <a:rPr lang="en-GB" sz="2400" dirty="0">
                <a:solidFill>
                  <a:srgbClr val="212121"/>
                </a:solidFill>
                <a:effectLst/>
              </a:rPr>
              <a:t>Since the work of Charles Booth (1902-03), Seebohm Rowntree (1901) and their Victorian and Edwardian contemporaries (e.g. Webb &amp; Webb, 1909) repeated studies have shown that the primary cause of poverty is not the ‘bad’ behaviour of the poor.</a:t>
            </a:r>
          </a:p>
          <a:p>
            <a:pPr fontAlgn="base">
              <a:lnSpc>
                <a:spcPct val="150000"/>
              </a:lnSpc>
            </a:pPr>
            <a:r>
              <a:rPr lang="en-GB" sz="2400" dirty="0">
                <a:solidFill>
                  <a:srgbClr val="212121"/>
                </a:solidFill>
                <a:effectLst/>
              </a:rPr>
              <a:t>Poverty in the UK is primarily caused by structural factors;</a:t>
            </a:r>
          </a:p>
        </p:txBody>
      </p:sp>
      <p:pic>
        <p:nvPicPr>
          <p:cNvPr id="4" name="Picture 3">
            <a:extLst>
              <a:ext uri="{FF2B5EF4-FFF2-40B4-BE49-F238E27FC236}">
                <a16:creationId xmlns:a16="http://schemas.microsoft.com/office/drawing/2014/main" id="{37EE67CF-F641-A2B6-BC54-8B0F09FAA347}"/>
              </a:ext>
            </a:extLst>
          </p:cNvPr>
          <p:cNvPicPr>
            <a:picLocks noChangeAspect="1"/>
          </p:cNvPicPr>
          <p:nvPr/>
        </p:nvPicPr>
        <p:blipFill>
          <a:blip r:embed="rId2"/>
          <a:stretch>
            <a:fillRect/>
          </a:stretch>
        </p:blipFill>
        <p:spPr>
          <a:xfrm>
            <a:off x="7816666" y="125834"/>
            <a:ext cx="3415318" cy="2302778"/>
          </a:xfrm>
          <a:prstGeom prst="rect">
            <a:avLst/>
          </a:prstGeom>
        </p:spPr>
      </p:pic>
    </p:spTree>
    <p:extLst>
      <p:ext uri="{BB962C8B-B14F-4D97-AF65-F5344CB8AC3E}">
        <p14:creationId xmlns:p14="http://schemas.microsoft.com/office/powerpoint/2010/main" val="13025563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77FAE-BD85-1DF8-DB66-1E6776543ADD}"/>
              </a:ext>
            </a:extLst>
          </p:cNvPr>
          <p:cNvSpPr>
            <a:spLocks noGrp="1"/>
          </p:cNvSpPr>
          <p:nvPr>
            <p:ph type="title"/>
          </p:nvPr>
        </p:nvSpPr>
        <p:spPr/>
        <p:txBody>
          <a:bodyPr/>
          <a:lstStyle/>
          <a:p>
            <a:r>
              <a:rPr lang="en-GB" dirty="0"/>
              <a:t>Poverty is not a behaviour </a:t>
            </a:r>
          </a:p>
        </p:txBody>
      </p:sp>
      <p:sp>
        <p:nvSpPr>
          <p:cNvPr id="3" name="Content Placeholder 2">
            <a:extLst>
              <a:ext uri="{FF2B5EF4-FFF2-40B4-BE49-F238E27FC236}">
                <a16:creationId xmlns:a16="http://schemas.microsoft.com/office/drawing/2014/main" id="{FADFD0C3-19F2-499F-CBD9-6144A589CA0F}"/>
              </a:ext>
            </a:extLst>
          </p:cNvPr>
          <p:cNvSpPr>
            <a:spLocks noGrp="1"/>
          </p:cNvSpPr>
          <p:nvPr>
            <p:ph idx="1"/>
          </p:nvPr>
        </p:nvSpPr>
        <p:spPr>
          <a:xfrm>
            <a:off x="838200" y="1825624"/>
            <a:ext cx="10515600" cy="4906479"/>
          </a:xfrm>
        </p:spPr>
        <p:txBody>
          <a:bodyPr>
            <a:normAutofit fontScale="77500" lnSpcReduction="20000"/>
          </a:bodyPr>
          <a:lstStyle/>
          <a:p>
            <a:pPr fontAlgn="base">
              <a:lnSpc>
                <a:spcPct val="170000"/>
              </a:lnSpc>
            </a:pPr>
            <a:endParaRPr lang="en-GB" dirty="0">
              <a:solidFill>
                <a:srgbClr val="212121"/>
              </a:solidFill>
              <a:effectLst/>
            </a:endParaRPr>
          </a:p>
          <a:p>
            <a:pPr fontAlgn="base">
              <a:lnSpc>
                <a:spcPct val="170000"/>
              </a:lnSpc>
            </a:pPr>
            <a:r>
              <a:rPr lang="en-GB" dirty="0">
                <a:solidFill>
                  <a:srgbClr val="212121"/>
                </a:solidFill>
                <a:effectLst/>
              </a:rPr>
              <a:t>Until recently – no address – no bank account – no bank account – no address = no job</a:t>
            </a:r>
          </a:p>
          <a:p>
            <a:pPr fontAlgn="base">
              <a:lnSpc>
                <a:spcPct val="170000"/>
              </a:lnSpc>
            </a:pPr>
            <a:r>
              <a:rPr lang="en-GB" dirty="0">
                <a:solidFill>
                  <a:srgbClr val="212121"/>
                </a:solidFill>
                <a:effectLst/>
              </a:rPr>
              <a:t>such as low wages, a lack of jobs, the lack of state provision to adequately compensate those engaged in unpaid work –</a:t>
            </a:r>
          </a:p>
          <a:p>
            <a:pPr fontAlgn="base">
              <a:lnSpc>
                <a:spcPct val="170000"/>
              </a:lnSpc>
            </a:pPr>
            <a:r>
              <a:rPr lang="en-GB" dirty="0">
                <a:solidFill>
                  <a:srgbClr val="212121"/>
                </a:solidFill>
                <a:effectLst/>
              </a:rPr>
              <a:t>particularly caring work, etc. Despite intensive research by often highly partisan researchers, as far as I am aware there are no credible scientific studies which show that any significant group of people are poor as a result of indolent</a:t>
            </a:r>
            <a:r>
              <a:rPr lang="en-GB" dirty="0">
                <a:solidFill>
                  <a:srgbClr val="212121"/>
                </a:solidFill>
              </a:rPr>
              <a:t> (wanting to avoid)</a:t>
            </a:r>
            <a:r>
              <a:rPr lang="en-GB" dirty="0">
                <a:solidFill>
                  <a:srgbClr val="212121"/>
                </a:solidFill>
                <a:effectLst/>
              </a:rPr>
              <a:t>, skiving or criminal behaviour.</a:t>
            </a:r>
          </a:p>
        </p:txBody>
      </p:sp>
      <p:pic>
        <p:nvPicPr>
          <p:cNvPr id="4" name="Picture 3">
            <a:extLst>
              <a:ext uri="{FF2B5EF4-FFF2-40B4-BE49-F238E27FC236}">
                <a16:creationId xmlns:a16="http://schemas.microsoft.com/office/drawing/2014/main" id="{11C6CD21-E59F-F9A0-300B-23754DD4172E}"/>
              </a:ext>
            </a:extLst>
          </p:cNvPr>
          <p:cNvPicPr>
            <a:picLocks noChangeAspect="1"/>
          </p:cNvPicPr>
          <p:nvPr/>
        </p:nvPicPr>
        <p:blipFill>
          <a:blip r:embed="rId2"/>
          <a:stretch>
            <a:fillRect/>
          </a:stretch>
        </p:blipFill>
        <p:spPr>
          <a:xfrm>
            <a:off x="7543800" y="125897"/>
            <a:ext cx="3810000" cy="2514600"/>
          </a:xfrm>
          <a:prstGeom prst="rect">
            <a:avLst/>
          </a:prstGeom>
        </p:spPr>
      </p:pic>
    </p:spTree>
    <p:extLst>
      <p:ext uri="{BB962C8B-B14F-4D97-AF65-F5344CB8AC3E}">
        <p14:creationId xmlns:p14="http://schemas.microsoft.com/office/powerpoint/2010/main" val="1834471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E0E93-74BC-F195-796B-ED14FBC3F2AE}"/>
              </a:ext>
            </a:extLst>
          </p:cNvPr>
          <p:cNvSpPr>
            <a:spLocks noGrp="1"/>
          </p:cNvSpPr>
          <p:nvPr>
            <p:ph type="title"/>
          </p:nvPr>
        </p:nvSpPr>
        <p:spPr/>
        <p:txBody>
          <a:bodyPr/>
          <a:lstStyle/>
          <a:p>
            <a:r>
              <a:rPr lang="en-GB" dirty="0"/>
              <a:t>Poverty is not a disease </a:t>
            </a:r>
            <a:br>
              <a:rPr lang="en-GB" dirty="0"/>
            </a:br>
            <a:endParaRPr lang="en-GB" dirty="0"/>
          </a:p>
        </p:txBody>
      </p:sp>
      <p:sp>
        <p:nvSpPr>
          <p:cNvPr id="3" name="Content Placeholder 2">
            <a:extLst>
              <a:ext uri="{FF2B5EF4-FFF2-40B4-BE49-F238E27FC236}">
                <a16:creationId xmlns:a16="http://schemas.microsoft.com/office/drawing/2014/main" id="{6ABF2BBD-76BF-4FAC-0694-E97D72893996}"/>
              </a:ext>
            </a:extLst>
          </p:cNvPr>
          <p:cNvSpPr>
            <a:spLocks noGrp="1"/>
          </p:cNvSpPr>
          <p:nvPr>
            <p:ph idx="1"/>
          </p:nvPr>
        </p:nvSpPr>
        <p:spPr>
          <a:xfrm>
            <a:off x="286327" y="672548"/>
            <a:ext cx="11706890" cy="6059556"/>
          </a:xfrm>
        </p:spPr>
        <p:txBody>
          <a:bodyPr>
            <a:normAutofit fontScale="47500" lnSpcReduction="20000"/>
          </a:bodyPr>
          <a:lstStyle/>
          <a:p>
            <a:endParaRPr lang="en-GB" dirty="0"/>
          </a:p>
          <a:p>
            <a:pPr marL="0" indent="0">
              <a:lnSpc>
                <a:spcPct val="170000"/>
              </a:lnSpc>
              <a:buNone/>
            </a:pPr>
            <a:endParaRPr lang="en-GB" sz="3300" dirty="0"/>
          </a:p>
          <a:p>
            <a:pPr marL="0" indent="0">
              <a:lnSpc>
                <a:spcPct val="170000"/>
              </a:lnSpc>
              <a:buNone/>
            </a:pPr>
            <a:r>
              <a:rPr lang="en-GB" sz="3800" dirty="0"/>
              <a:t>Poverty is not like a disease a curse across the generations, you cannot catch poverty from your parents nor pass it onto your friends, relatives or children.</a:t>
            </a:r>
          </a:p>
          <a:p>
            <a:pPr>
              <a:lnSpc>
                <a:spcPct val="170000"/>
              </a:lnSpc>
            </a:pPr>
            <a:r>
              <a:rPr lang="en-GB" sz="3800" dirty="0"/>
              <a:t>Research has shown that poor adults and children in the UK do not have a ‘culture of poverty’ and tend to have similar aspirations to the rest of the population (Lupton, 2003).</a:t>
            </a:r>
          </a:p>
          <a:p>
            <a:pPr>
              <a:lnSpc>
                <a:spcPct val="170000"/>
              </a:lnSpc>
            </a:pPr>
            <a:endParaRPr lang="en-GB" sz="3800" dirty="0"/>
          </a:p>
          <a:p>
            <a:pPr>
              <a:lnSpc>
                <a:spcPct val="170000"/>
              </a:lnSpc>
            </a:pPr>
            <a:r>
              <a:rPr lang="en-GB" sz="3800" dirty="0"/>
              <a:t>There are also virtually no families where members have not been in any paid employment over two or more generations.</a:t>
            </a:r>
          </a:p>
          <a:p>
            <a:pPr>
              <a:lnSpc>
                <a:spcPct val="170000"/>
              </a:lnSpc>
            </a:pPr>
            <a:r>
              <a:rPr lang="en-GB" sz="3800" dirty="0"/>
              <a:t>For example, </a:t>
            </a:r>
            <a:r>
              <a:rPr lang="en-GB" sz="3800" dirty="0" err="1"/>
              <a:t>Shildrick</a:t>
            </a:r>
            <a:r>
              <a:rPr lang="en-GB" sz="3800" dirty="0"/>
              <a:t> et al (2012) found that “Despite dogged searching in localities with high rates of worklessness across decades we were unable to locate any families in which there were three generations in which no-one had ever worked.” Poor children are of course more likely, than their richer peers, to become poor adults but this is largely due to structural reasons rather than any ‘cycle of poverty’ or ‘transmission’ of poverty (Townsend, 1974; </a:t>
            </a:r>
            <a:r>
              <a:rPr lang="en-GB" sz="3800" dirty="0" err="1"/>
              <a:t>Scoon</a:t>
            </a:r>
            <a:r>
              <a:rPr lang="en-GB" sz="3800" dirty="0"/>
              <a:t> et al, 2012)</a:t>
            </a:r>
          </a:p>
          <a:p>
            <a:endParaRPr lang="en-GB" dirty="0"/>
          </a:p>
          <a:p>
            <a:endParaRPr lang="en-GB" dirty="0"/>
          </a:p>
        </p:txBody>
      </p:sp>
      <p:pic>
        <p:nvPicPr>
          <p:cNvPr id="4" name="Picture 3">
            <a:extLst>
              <a:ext uri="{FF2B5EF4-FFF2-40B4-BE49-F238E27FC236}">
                <a16:creationId xmlns:a16="http://schemas.microsoft.com/office/drawing/2014/main" id="{DE24A16F-53F9-7256-6D4F-20E8F5A6E555}"/>
              </a:ext>
            </a:extLst>
          </p:cNvPr>
          <p:cNvPicPr>
            <a:picLocks noChangeAspect="1"/>
          </p:cNvPicPr>
          <p:nvPr/>
        </p:nvPicPr>
        <p:blipFill rotWithShape="1">
          <a:blip r:embed="rId2"/>
          <a:srcRect l="12563" t="3098" b="12862"/>
          <a:stretch/>
        </p:blipFill>
        <p:spPr>
          <a:xfrm>
            <a:off x="8222100" y="125896"/>
            <a:ext cx="2069518" cy="1462759"/>
          </a:xfrm>
          <a:prstGeom prst="rect">
            <a:avLst/>
          </a:prstGeom>
        </p:spPr>
      </p:pic>
    </p:spTree>
    <p:extLst>
      <p:ext uri="{BB962C8B-B14F-4D97-AF65-F5344CB8AC3E}">
        <p14:creationId xmlns:p14="http://schemas.microsoft.com/office/powerpoint/2010/main" val="720596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063AB0-9571-2DE1-F3ED-295264C2C693}"/>
              </a:ext>
            </a:extLst>
          </p:cNvPr>
          <p:cNvSpPr>
            <a:spLocks noGrp="1"/>
          </p:cNvSpPr>
          <p:nvPr>
            <p:ph idx="1"/>
          </p:nvPr>
        </p:nvSpPr>
        <p:spPr>
          <a:xfrm>
            <a:off x="318053" y="304800"/>
            <a:ext cx="11608904" cy="6374296"/>
          </a:xfrm>
        </p:spPr>
        <p:txBody>
          <a:bodyPr>
            <a:normAutofit fontScale="92500" lnSpcReduction="10000"/>
          </a:bodyPr>
          <a:lstStyle/>
          <a:p>
            <a:pPr algn="l" fontAlgn="base">
              <a:lnSpc>
                <a:spcPct val="150000"/>
              </a:lnSpc>
            </a:pPr>
            <a:r>
              <a:rPr lang="en-GB" sz="2400" b="0" i="0" dirty="0">
                <a:solidFill>
                  <a:srgbClr val="7030A0"/>
                </a:solidFill>
                <a:effectLst/>
                <a:latin typeface="Segoe UI" panose="020B0502040204020203" pitchFamily="34" charset="0"/>
              </a:rPr>
              <a:t>The economics are very simple and are entirely concerned with redistribution – where sufficient resources are redistributed from adults to children, there is no child poverty; where insufficient resources are redistributed from adults to children child poverty is inevitable (Gordon, 2004). </a:t>
            </a:r>
            <a:r>
              <a:rPr lang="en-GB" sz="2400" b="0" i="0" dirty="0">
                <a:effectLst/>
                <a:latin typeface="Segoe UI" panose="020B0502040204020203" pitchFamily="34" charset="0"/>
              </a:rPr>
              <a:t>What does this mean?</a:t>
            </a:r>
          </a:p>
          <a:p>
            <a:pPr marL="0" indent="0" algn="l" fontAlgn="base">
              <a:lnSpc>
                <a:spcPct val="150000"/>
              </a:lnSpc>
              <a:buNone/>
            </a:pPr>
            <a:endParaRPr lang="en-GB" sz="2400" b="0" i="0" dirty="0">
              <a:solidFill>
                <a:srgbClr val="242424"/>
              </a:solidFill>
              <a:effectLst/>
              <a:latin typeface="Segoe UI" panose="020B0502040204020203" pitchFamily="34" charset="0"/>
            </a:endParaRPr>
          </a:p>
          <a:p>
            <a:pPr marL="0" indent="0" algn="l" fontAlgn="base">
              <a:lnSpc>
                <a:spcPct val="150000"/>
              </a:lnSpc>
              <a:buNone/>
            </a:pPr>
            <a:endParaRPr lang="en-GB" sz="2400" b="0" i="0" dirty="0">
              <a:solidFill>
                <a:srgbClr val="242424"/>
              </a:solidFill>
              <a:effectLst/>
              <a:latin typeface="Segoe UI" panose="020B0502040204020203" pitchFamily="34" charset="0"/>
            </a:endParaRPr>
          </a:p>
          <a:p>
            <a:pPr algn="l" fontAlgn="base">
              <a:lnSpc>
                <a:spcPct val="150000"/>
              </a:lnSpc>
            </a:pPr>
            <a:r>
              <a:rPr lang="en-GB" sz="2400" b="0" i="0" dirty="0">
                <a:solidFill>
                  <a:srgbClr val="242424"/>
                </a:solidFill>
                <a:effectLst/>
                <a:latin typeface="Segoe UI" panose="020B0502040204020203" pitchFamily="34" charset="0"/>
              </a:rPr>
              <a:t>Children cannot and should not do paid work to generate the resources they need to escape from poverty. This is the job of adults – numerous laws since the 1833 Factory Act have restricted and prevented child labour in the UK.</a:t>
            </a:r>
          </a:p>
          <a:p>
            <a:pPr marL="0" indent="0" algn="l" fontAlgn="base">
              <a:lnSpc>
                <a:spcPct val="150000"/>
              </a:lnSpc>
              <a:buNone/>
            </a:pPr>
            <a:endParaRPr lang="en-GB" sz="2400" b="0" i="0" dirty="0">
              <a:solidFill>
                <a:srgbClr val="242424"/>
              </a:solidFill>
              <a:effectLst/>
              <a:latin typeface="Segoe UI" panose="020B0502040204020203" pitchFamily="34" charset="0"/>
            </a:endParaRPr>
          </a:p>
          <a:p>
            <a:pPr algn="l" fontAlgn="base">
              <a:lnSpc>
                <a:spcPct val="150000"/>
              </a:lnSpc>
            </a:pPr>
            <a:r>
              <a:rPr lang="en-GB" sz="2400" b="0" i="0" dirty="0">
                <a:solidFill>
                  <a:srgbClr val="242424"/>
                </a:solidFill>
                <a:effectLst/>
                <a:latin typeface="Segoe UI" panose="020B0502040204020203" pitchFamily="34" charset="0"/>
              </a:rPr>
              <a:t>Children should be spending their time playing and learning not working at paid labour (Gordon and Nandy, 2016)</a:t>
            </a:r>
          </a:p>
          <a:p>
            <a:endParaRPr lang="en-GB" dirty="0"/>
          </a:p>
        </p:txBody>
      </p:sp>
      <p:pic>
        <p:nvPicPr>
          <p:cNvPr id="2" name="Picture 1">
            <a:extLst>
              <a:ext uri="{FF2B5EF4-FFF2-40B4-BE49-F238E27FC236}">
                <a16:creationId xmlns:a16="http://schemas.microsoft.com/office/drawing/2014/main" id="{F7D2F447-585B-2360-5359-5CB6911C8BAB}"/>
              </a:ext>
            </a:extLst>
          </p:cNvPr>
          <p:cNvPicPr>
            <a:picLocks noChangeAspect="1"/>
          </p:cNvPicPr>
          <p:nvPr/>
        </p:nvPicPr>
        <p:blipFill>
          <a:blip r:embed="rId2"/>
          <a:stretch>
            <a:fillRect/>
          </a:stretch>
        </p:blipFill>
        <p:spPr>
          <a:xfrm>
            <a:off x="7933366" y="1875232"/>
            <a:ext cx="1932874" cy="1616716"/>
          </a:xfrm>
          <a:prstGeom prst="rect">
            <a:avLst/>
          </a:prstGeom>
        </p:spPr>
      </p:pic>
    </p:spTree>
    <p:extLst>
      <p:ext uri="{BB962C8B-B14F-4D97-AF65-F5344CB8AC3E}">
        <p14:creationId xmlns:p14="http://schemas.microsoft.com/office/powerpoint/2010/main" val="3200085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7C4954-61C7-2CD3-B558-D7026408FEA5}"/>
              </a:ext>
            </a:extLst>
          </p:cNvPr>
          <p:cNvSpPr>
            <a:spLocks noGrp="1"/>
          </p:cNvSpPr>
          <p:nvPr>
            <p:ph idx="1"/>
          </p:nvPr>
        </p:nvSpPr>
        <p:spPr>
          <a:xfrm>
            <a:off x="638844" y="591058"/>
            <a:ext cx="5314543" cy="3375920"/>
          </a:xfrm>
        </p:spPr>
        <p:txBody>
          <a:bodyPr anchor="t">
            <a:normAutofit/>
          </a:bodyPr>
          <a:lstStyle/>
          <a:p>
            <a:pPr marL="0" indent="0">
              <a:buNone/>
            </a:pPr>
            <a:r>
              <a:rPr lang="en-GB" sz="1800" dirty="0"/>
              <a:t>      </a:t>
            </a:r>
            <a:r>
              <a:rPr lang="en-GB" dirty="0"/>
              <a:t>Covid 19 pandemic and poverty</a:t>
            </a:r>
          </a:p>
          <a:p>
            <a:pPr marL="0" indent="0">
              <a:buNone/>
            </a:pPr>
            <a:endParaRPr lang="en-GB" dirty="0"/>
          </a:p>
          <a:p>
            <a:pPr marL="0" indent="0">
              <a:buNone/>
            </a:pPr>
            <a:r>
              <a:rPr lang="en-GB" dirty="0"/>
              <a:t>How do you think covid has impacted families? </a:t>
            </a:r>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6A12111-70CA-2193-6A0F-F6DBDE2C60B8}"/>
              </a:ext>
            </a:extLst>
          </p:cNvPr>
          <p:cNvPicPr>
            <a:picLocks noChangeAspect="1"/>
          </p:cNvPicPr>
          <p:nvPr/>
        </p:nvPicPr>
        <p:blipFill>
          <a:blip r:embed="rId2"/>
          <a:stretch>
            <a:fillRect/>
          </a:stretch>
        </p:blipFill>
        <p:spPr>
          <a:xfrm>
            <a:off x="7477663" y="378710"/>
            <a:ext cx="4487235" cy="2692341"/>
          </a:xfrm>
          <a:prstGeom prst="rect">
            <a:avLst/>
          </a:prstGeom>
        </p:spPr>
      </p:pic>
      <p:pic>
        <p:nvPicPr>
          <p:cNvPr id="4" name="Picture 3">
            <a:extLst>
              <a:ext uri="{FF2B5EF4-FFF2-40B4-BE49-F238E27FC236}">
                <a16:creationId xmlns:a16="http://schemas.microsoft.com/office/drawing/2014/main" id="{908A927B-9CDA-00E1-0699-7682BEF03E26}"/>
              </a:ext>
            </a:extLst>
          </p:cNvPr>
          <p:cNvPicPr>
            <a:picLocks noChangeAspect="1"/>
          </p:cNvPicPr>
          <p:nvPr/>
        </p:nvPicPr>
        <p:blipFill>
          <a:blip r:embed="rId3"/>
          <a:stretch>
            <a:fillRect/>
          </a:stretch>
        </p:blipFill>
        <p:spPr>
          <a:xfrm>
            <a:off x="8279676" y="3158835"/>
            <a:ext cx="3273480" cy="2177631"/>
          </a:xfrm>
          <a:prstGeom prst="rect">
            <a:avLst/>
          </a:prstGeom>
        </p:spPr>
      </p:pic>
    </p:spTree>
    <p:extLst>
      <p:ext uri="{BB962C8B-B14F-4D97-AF65-F5344CB8AC3E}">
        <p14:creationId xmlns:p14="http://schemas.microsoft.com/office/powerpoint/2010/main" val="337351870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1FDD2-FB99-D493-D98A-522702E4EF9F}"/>
              </a:ext>
            </a:extLst>
          </p:cNvPr>
          <p:cNvSpPr>
            <a:spLocks noGrp="1"/>
          </p:cNvSpPr>
          <p:nvPr>
            <p:ph type="title"/>
          </p:nvPr>
        </p:nvSpPr>
        <p:spPr>
          <a:xfrm>
            <a:off x="569781" y="287814"/>
            <a:ext cx="3616856" cy="2052715"/>
          </a:xfrm>
        </p:spPr>
        <p:txBody>
          <a:bodyPr anchor="ctr">
            <a:normAutofit/>
          </a:bodyPr>
          <a:lstStyle/>
          <a:p>
            <a:r>
              <a:rPr lang="en-GB" sz="4800" dirty="0"/>
              <a:t>Covid 19 and poverty</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2">
            <a:extLst>
              <a:ext uri="{FF2B5EF4-FFF2-40B4-BE49-F238E27FC236}">
                <a16:creationId xmlns:a16="http://schemas.microsoft.com/office/drawing/2014/main" id="{75FBC871-83CA-A91A-4830-A11CF2A2E6A0}"/>
              </a:ext>
            </a:extLst>
          </p:cNvPr>
          <p:cNvSpPr>
            <a:spLocks noGrp="1"/>
          </p:cNvSpPr>
          <p:nvPr>
            <p:ph idx="1"/>
          </p:nvPr>
        </p:nvSpPr>
        <p:spPr>
          <a:xfrm>
            <a:off x="5458265" y="661182"/>
            <a:ext cx="6541477" cy="6020972"/>
          </a:xfrm>
        </p:spPr>
        <p:txBody>
          <a:bodyPr anchor="ctr">
            <a:normAutofit/>
          </a:bodyPr>
          <a:lstStyle/>
          <a:p>
            <a:pPr fontAlgn="base"/>
            <a:r>
              <a:rPr lang="en-GB" sz="2000" dirty="0">
                <a:solidFill>
                  <a:schemeClr val="bg1"/>
                </a:solidFill>
                <a:effectLst/>
              </a:rPr>
              <a:t> The Covid-19 pandemic may increase inequality and relative poverty in the UK to levels not seen since before the introduction of the Welfare State in 1948.</a:t>
            </a:r>
          </a:p>
          <a:p>
            <a:pPr fontAlgn="base"/>
            <a:r>
              <a:rPr lang="en-GB" sz="2000" dirty="0">
                <a:solidFill>
                  <a:schemeClr val="bg1"/>
                </a:solidFill>
                <a:effectLst/>
              </a:rPr>
              <a:t>Poor people are being hospitalised and dying of Covid-19 infections at twice the rate of rich people (after adjusting for age and gender).</a:t>
            </a:r>
          </a:p>
          <a:p>
            <a:pPr fontAlgn="base"/>
            <a:r>
              <a:rPr lang="en-GB" sz="2000" dirty="0">
                <a:solidFill>
                  <a:schemeClr val="bg1"/>
                </a:solidFill>
                <a:effectLst/>
              </a:rPr>
              <a:t> At present, the UK Government has no policies which attempt to reduce the inequalities in severe Covid-19 infections and death rates.</a:t>
            </a:r>
          </a:p>
          <a:p>
            <a:pPr fontAlgn="base"/>
            <a:r>
              <a:rPr lang="en-GB" sz="2000" dirty="0">
                <a:solidFill>
                  <a:schemeClr val="bg1"/>
                </a:solidFill>
                <a:effectLst/>
              </a:rPr>
              <a:t>On the positive side the Covid-19 vaccination programme in the UK is going well and the furlough scheme and £20 temporary increase in Universal Credit has alleviated the worst economic effects of the pandemic.</a:t>
            </a:r>
          </a:p>
          <a:p>
            <a:pPr fontAlgn="base"/>
            <a:endParaRPr lang="en-GB" sz="2000" dirty="0">
              <a:solidFill>
                <a:schemeClr val="bg1"/>
              </a:solidFill>
            </a:endParaRPr>
          </a:p>
          <a:p>
            <a:pPr fontAlgn="base"/>
            <a:r>
              <a:rPr lang="en-GB" sz="1400" dirty="0">
                <a:hlinkClick r:id="rId2"/>
              </a:rPr>
              <a:t>NHS began 1948</a:t>
            </a:r>
            <a:br>
              <a:rPr lang="en-GB" sz="2000" dirty="0">
                <a:solidFill>
                  <a:schemeClr val="bg1"/>
                </a:solidFill>
                <a:effectLst/>
              </a:rPr>
            </a:br>
            <a:br>
              <a:rPr lang="en-GB" sz="1500" dirty="0">
                <a:solidFill>
                  <a:schemeClr val="bg1"/>
                </a:solidFill>
                <a:effectLst/>
              </a:rPr>
            </a:br>
            <a:endParaRPr lang="en-GB" sz="1500" dirty="0">
              <a:solidFill>
                <a:schemeClr val="bg1"/>
              </a:solidFill>
            </a:endParaRPr>
          </a:p>
        </p:txBody>
      </p:sp>
      <p:pic>
        <p:nvPicPr>
          <p:cNvPr id="3" name="Picture 2">
            <a:extLst>
              <a:ext uri="{FF2B5EF4-FFF2-40B4-BE49-F238E27FC236}">
                <a16:creationId xmlns:a16="http://schemas.microsoft.com/office/drawing/2014/main" id="{CBF9702C-0C84-579B-8398-9D50986628D7}"/>
              </a:ext>
            </a:extLst>
          </p:cNvPr>
          <p:cNvPicPr>
            <a:picLocks noChangeAspect="1"/>
          </p:cNvPicPr>
          <p:nvPr/>
        </p:nvPicPr>
        <p:blipFill>
          <a:blip r:embed="rId3"/>
          <a:stretch>
            <a:fillRect/>
          </a:stretch>
        </p:blipFill>
        <p:spPr>
          <a:xfrm>
            <a:off x="569781" y="2491531"/>
            <a:ext cx="4108351" cy="3084483"/>
          </a:xfrm>
          <a:prstGeom prst="rect">
            <a:avLst/>
          </a:prstGeom>
        </p:spPr>
      </p:pic>
    </p:spTree>
    <p:extLst>
      <p:ext uri="{BB962C8B-B14F-4D97-AF65-F5344CB8AC3E}">
        <p14:creationId xmlns:p14="http://schemas.microsoft.com/office/powerpoint/2010/main" val="3368800680"/>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C3D8A-8A0F-7A12-4974-19FE88849121}"/>
              </a:ext>
            </a:extLst>
          </p:cNvPr>
          <p:cNvSpPr>
            <a:spLocks noGrp="1"/>
          </p:cNvSpPr>
          <p:nvPr>
            <p:ph type="title"/>
          </p:nvPr>
        </p:nvSpPr>
        <p:spPr>
          <a:xfrm>
            <a:off x="838200" y="176211"/>
            <a:ext cx="10515600" cy="1009651"/>
          </a:xfrm>
        </p:spPr>
        <p:txBody>
          <a:bodyPr/>
          <a:lstStyle/>
          <a:p>
            <a:r>
              <a:rPr lang="en-GB" sz="4400" dirty="0"/>
              <a:t>Covid 19 and poverty UK</a:t>
            </a:r>
            <a:endParaRPr lang="en-GB" dirty="0"/>
          </a:p>
        </p:txBody>
      </p:sp>
      <p:sp>
        <p:nvSpPr>
          <p:cNvPr id="3" name="Content Placeholder 2">
            <a:extLst>
              <a:ext uri="{FF2B5EF4-FFF2-40B4-BE49-F238E27FC236}">
                <a16:creationId xmlns:a16="http://schemas.microsoft.com/office/drawing/2014/main" id="{7979600F-9EB8-7A33-003F-BA23A9A78346}"/>
              </a:ext>
            </a:extLst>
          </p:cNvPr>
          <p:cNvSpPr>
            <a:spLocks noGrp="1"/>
          </p:cNvSpPr>
          <p:nvPr>
            <p:ph idx="1"/>
          </p:nvPr>
        </p:nvSpPr>
        <p:spPr>
          <a:xfrm>
            <a:off x="384313" y="1185862"/>
            <a:ext cx="11555895" cy="5495927"/>
          </a:xfrm>
        </p:spPr>
        <p:txBody>
          <a:bodyPr>
            <a:normAutofit fontScale="92500" lnSpcReduction="10000"/>
          </a:bodyPr>
          <a:lstStyle/>
          <a:p>
            <a:pPr marL="0" indent="0" algn="l" fontAlgn="base">
              <a:buNone/>
            </a:pPr>
            <a:br>
              <a:rPr lang="en-GB" b="0" i="0" dirty="0">
                <a:solidFill>
                  <a:srgbClr val="212121"/>
                </a:solidFill>
                <a:effectLst/>
                <a:latin typeface="Segoe UI" panose="020B0502040204020203" pitchFamily="34" charset="0"/>
              </a:rPr>
            </a:br>
            <a:br>
              <a:rPr lang="en-GB" b="0" i="0" dirty="0">
                <a:solidFill>
                  <a:srgbClr val="212121"/>
                </a:solidFill>
                <a:effectLst/>
                <a:latin typeface="Segoe UI" panose="020B0502040204020203" pitchFamily="34" charset="0"/>
              </a:rPr>
            </a:br>
            <a:endParaRPr lang="en-GB" b="0" i="0" dirty="0">
              <a:solidFill>
                <a:srgbClr val="212121"/>
              </a:solidFill>
              <a:effectLst/>
              <a:latin typeface="Segoe UI" panose="020B0502040204020203" pitchFamily="34" charset="0"/>
            </a:endParaRPr>
          </a:p>
          <a:p>
            <a:pPr algn="l" fontAlgn="base"/>
            <a:r>
              <a:rPr lang="en-GB" b="0" i="0" dirty="0">
                <a:solidFill>
                  <a:srgbClr val="212121"/>
                </a:solidFill>
                <a:effectLst/>
                <a:latin typeface="Segoe UI" panose="020B0502040204020203" pitchFamily="34" charset="0"/>
              </a:rPr>
              <a:t>Death Rates from Covid-19 infections were over twice has high in the poorest areas of the UK than in the richest areas from March to July 2020 (ONS, 2020).</a:t>
            </a:r>
          </a:p>
          <a:p>
            <a:pPr marL="0" indent="0" algn="l" fontAlgn="base">
              <a:buNone/>
            </a:pPr>
            <a:endParaRPr lang="en-GB" b="0" i="0" dirty="0">
              <a:solidFill>
                <a:srgbClr val="212121"/>
              </a:solidFill>
              <a:effectLst/>
              <a:latin typeface="Segoe UI" panose="020B0502040204020203" pitchFamily="34" charset="0"/>
            </a:endParaRPr>
          </a:p>
          <a:p>
            <a:pPr algn="l" fontAlgn="base"/>
            <a:r>
              <a:rPr lang="en-GB" b="0" i="0" dirty="0">
                <a:solidFill>
                  <a:srgbClr val="212121"/>
                </a:solidFill>
                <a:effectLst/>
                <a:latin typeface="Segoe UI" panose="020B0502040204020203" pitchFamily="34" charset="0"/>
              </a:rPr>
              <a:t>In England, during the first epidemic wave, the Standardised Mortality Rate</a:t>
            </a:r>
          </a:p>
          <a:p>
            <a:pPr algn="l" fontAlgn="base"/>
            <a:r>
              <a:rPr lang="en-GB" b="0" i="0" dirty="0">
                <a:solidFill>
                  <a:srgbClr val="212121"/>
                </a:solidFill>
                <a:effectLst/>
                <a:latin typeface="Segoe UI" panose="020B0502040204020203" pitchFamily="34" charset="0"/>
              </a:rPr>
              <a:t>(SMR) involving Covid-19 in the most deprived areas was 55.1 per 100,000</a:t>
            </a:r>
          </a:p>
          <a:p>
            <a:pPr algn="l" fontAlgn="base"/>
            <a:r>
              <a:rPr lang="en-GB" b="0" i="0" dirty="0">
                <a:solidFill>
                  <a:srgbClr val="212121"/>
                </a:solidFill>
                <a:effectLst/>
                <a:latin typeface="Segoe UI" panose="020B0502040204020203" pitchFamily="34" charset="0"/>
              </a:rPr>
              <a:t>compared with 25.3 in the least deprived areas.</a:t>
            </a:r>
          </a:p>
          <a:p>
            <a:pPr marL="0" indent="0" algn="l" fontAlgn="base">
              <a:buNone/>
            </a:pPr>
            <a:endParaRPr lang="en-GB" b="0" i="0" dirty="0">
              <a:solidFill>
                <a:srgbClr val="212121"/>
              </a:solidFill>
              <a:effectLst/>
              <a:latin typeface="Segoe UI" panose="020B0502040204020203" pitchFamily="34" charset="0"/>
            </a:endParaRPr>
          </a:p>
          <a:p>
            <a:pPr algn="l" fontAlgn="base"/>
            <a:r>
              <a:rPr lang="en-GB" b="0" i="0" dirty="0">
                <a:solidFill>
                  <a:srgbClr val="212121"/>
                </a:solidFill>
                <a:effectLst/>
                <a:latin typeface="Segoe UI" panose="020B0502040204020203" pitchFamily="34" charset="0"/>
              </a:rPr>
              <a:t>In Wales, it was 44.6 deaths per 100,000, compared with 23.2 deaths per 100,000.</a:t>
            </a:r>
          </a:p>
          <a:p>
            <a:endParaRPr lang="en-GB" dirty="0"/>
          </a:p>
        </p:txBody>
      </p:sp>
      <p:pic>
        <p:nvPicPr>
          <p:cNvPr id="4" name="Picture 3">
            <a:extLst>
              <a:ext uri="{FF2B5EF4-FFF2-40B4-BE49-F238E27FC236}">
                <a16:creationId xmlns:a16="http://schemas.microsoft.com/office/drawing/2014/main" id="{7233567C-6EEE-FACE-32BF-9E048E22C284}"/>
              </a:ext>
            </a:extLst>
          </p:cNvPr>
          <p:cNvPicPr>
            <a:picLocks noChangeAspect="1"/>
          </p:cNvPicPr>
          <p:nvPr/>
        </p:nvPicPr>
        <p:blipFill>
          <a:blip r:embed="rId2"/>
          <a:stretch>
            <a:fillRect/>
          </a:stretch>
        </p:blipFill>
        <p:spPr>
          <a:xfrm>
            <a:off x="7701093" y="137500"/>
            <a:ext cx="3727508" cy="2096723"/>
          </a:xfrm>
          <a:prstGeom prst="rect">
            <a:avLst/>
          </a:prstGeom>
        </p:spPr>
      </p:pic>
    </p:spTree>
    <p:extLst>
      <p:ext uri="{BB962C8B-B14F-4D97-AF65-F5344CB8AC3E}">
        <p14:creationId xmlns:p14="http://schemas.microsoft.com/office/powerpoint/2010/main" val="2631159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DC169-AB3A-BB50-A371-3D521DB0CEDD}"/>
              </a:ext>
            </a:extLst>
          </p:cNvPr>
          <p:cNvSpPr>
            <a:spLocks noGrp="1"/>
          </p:cNvSpPr>
          <p:nvPr>
            <p:ph type="title"/>
          </p:nvPr>
        </p:nvSpPr>
        <p:spPr/>
        <p:txBody>
          <a:bodyPr/>
          <a:lstStyle/>
          <a:p>
            <a:r>
              <a:rPr lang="en-GB" sz="4400" dirty="0"/>
              <a:t>Covid 19 and poverty UK</a:t>
            </a:r>
            <a:endParaRPr lang="en-GB" dirty="0"/>
          </a:p>
        </p:txBody>
      </p:sp>
      <p:sp>
        <p:nvSpPr>
          <p:cNvPr id="3" name="Content Placeholder 2">
            <a:extLst>
              <a:ext uri="{FF2B5EF4-FFF2-40B4-BE49-F238E27FC236}">
                <a16:creationId xmlns:a16="http://schemas.microsoft.com/office/drawing/2014/main" id="{42ABC804-C9DE-0AA5-2E34-5B82203DD15E}"/>
              </a:ext>
            </a:extLst>
          </p:cNvPr>
          <p:cNvSpPr>
            <a:spLocks noGrp="1"/>
          </p:cNvSpPr>
          <p:nvPr>
            <p:ph idx="1"/>
          </p:nvPr>
        </p:nvSpPr>
        <p:spPr/>
        <p:txBody>
          <a:bodyPr>
            <a:normAutofit/>
          </a:bodyPr>
          <a:lstStyle/>
          <a:p>
            <a:pPr algn="l" fontAlgn="base"/>
            <a:r>
              <a:rPr lang="en-GB" b="0" i="0" dirty="0">
                <a:solidFill>
                  <a:srgbClr val="212121"/>
                </a:solidFill>
                <a:effectLst/>
                <a:latin typeface="Segoe UI" panose="020B0502040204020203" pitchFamily="34" charset="0"/>
              </a:rPr>
              <a:t>In Scotland, it was 86.5 per 100,000, compared with 38.2 deaths per 100,000.</a:t>
            </a:r>
          </a:p>
          <a:p>
            <a:pPr algn="l" fontAlgn="base"/>
            <a:endParaRPr lang="en-GB" b="0" i="0" dirty="0">
              <a:solidFill>
                <a:srgbClr val="212121"/>
              </a:solidFill>
              <a:effectLst/>
              <a:latin typeface="Segoe UI" panose="020B0502040204020203" pitchFamily="34" charset="0"/>
            </a:endParaRPr>
          </a:p>
          <a:p>
            <a:pPr algn="l" fontAlgn="base"/>
            <a:r>
              <a:rPr lang="en-GB" b="0" i="0" dirty="0">
                <a:solidFill>
                  <a:srgbClr val="212121"/>
                </a:solidFill>
                <a:effectLst/>
                <a:latin typeface="Segoe UI" panose="020B0502040204020203" pitchFamily="34" charset="0"/>
              </a:rPr>
              <a:t>Similarly, high morbidity (suffering from a condition/disease) and hospitalisation rates in deprived areas were found amongst the 2.2 million British participants who used the Covid Symptom Tracker App (Bowyer et al, 2020), and amongst the 500,000 middle aged participants enrolled in the Biobank study in England (Patel et al, 2020).</a:t>
            </a:r>
            <a:endParaRPr lang="en-GB" dirty="0"/>
          </a:p>
        </p:txBody>
      </p:sp>
      <p:pic>
        <p:nvPicPr>
          <p:cNvPr id="4" name="Picture 3">
            <a:extLst>
              <a:ext uri="{FF2B5EF4-FFF2-40B4-BE49-F238E27FC236}">
                <a16:creationId xmlns:a16="http://schemas.microsoft.com/office/drawing/2014/main" id="{154CD287-07C1-B2CB-7C96-B857533DD270}"/>
              </a:ext>
            </a:extLst>
          </p:cNvPr>
          <p:cNvPicPr>
            <a:picLocks noChangeAspect="1"/>
          </p:cNvPicPr>
          <p:nvPr/>
        </p:nvPicPr>
        <p:blipFill>
          <a:blip r:embed="rId2"/>
          <a:stretch>
            <a:fillRect/>
          </a:stretch>
        </p:blipFill>
        <p:spPr>
          <a:xfrm>
            <a:off x="8414157" y="219859"/>
            <a:ext cx="2603383" cy="1463969"/>
          </a:xfrm>
          <a:prstGeom prst="rect">
            <a:avLst/>
          </a:prstGeom>
        </p:spPr>
      </p:pic>
    </p:spTree>
    <p:extLst>
      <p:ext uri="{BB962C8B-B14F-4D97-AF65-F5344CB8AC3E}">
        <p14:creationId xmlns:p14="http://schemas.microsoft.com/office/powerpoint/2010/main" val="27776194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5CF024-267D-8E30-608A-D535924C3A99}"/>
              </a:ext>
            </a:extLst>
          </p:cNvPr>
          <p:cNvSpPr>
            <a:spLocks noGrp="1"/>
          </p:cNvSpPr>
          <p:nvPr>
            <p:ph idx="1"/>
          </p:nvPr>
        </p:nvSpPr>
        <p:spPr>
          <a:xfrm>
            <a:off x="278295" y="119270"/>
            <a:ext cx="11542643" cy="6586330"/>
          </a:xfrm>
        </p:spPr>
        <p:txBody>
          <a:bodyPr>
            <a:normAutofit fontScale="92500"/>
          </a:bodyPr>
          <a:lstStyle/>
          <a:p>
            <a:pPr>
              <a:lnSpc>
                <a:spcPct val="150000"/>
              </a:lnSpc>
            </a:pPr>
            <a:r>
              <a:rPr lang="en-GB" sz="2200" b="0" i="0" dirty="0">
                <a:solidFill>
                  <a:srgbClr val="212121"/>
                </a:solidFill>
                <a:effectLst/>
                <a:latin typeface="Segoe UI" panose="020B0502040204020203" pitchFamily="34" charset="0"/>
              </a:rPr>
              <a:t>The Coronavirus Financial Impact Tracker Survey found that a third (9.7 million) of households reported a fall in income, 10 per cent of households were in serious financial difficulty and a further 16 per cent were struggling to make ends meet.</a:t>
            </a:r>
          </a:p>
          <a:p>
            <a:pPr>
              <a:lnSpc>
                <a:spcPct val="150000"/>
              </a:lnSpc>
            </a:pPr>
            <a:r>
              <a:rPr lang="en-GB" sz="2200" b="0" i="0" dirty="0">
                <a:solidFill>
                  <a:srgbClr val="212121"/>
                </a:solidFill>
                <a:effectLst/>
                <a:latin typeface="Segoe UI" panose="020B0502040204020203" pitchFamily="34" charset="0"/>
              </a:rPr>
              <a:t>The Food Foundation Survey found that 4.9 million adults are </a:t>
            </a:r>
            <a:r>
              <a:rPr lang="en-GB" sz="2200" b="0" i="1" dirty="0">
                <a:solidFill>
                  <a:srgbClr val="212121"/>
                </a:solidFill>
                <a:effectLst/>
                <a:latin typeface="Segoe UI" panose="020B0502040204020203" pitchFamily="34" charset="0"/>
              </a:rPr>
              <a:t>food insecure</a:t>
            </a:r>
            <a:r>
              <a:rPr lang="en-GB" sz="2200" b="0" i="0" dirty="0">
                <a:solidFill>
                  <a:srgbClr val="212121"/>
                </a:solidFill>
                <a:effectLst/>
                <a:latin typeface="Segoe UI" panose="020B0502040204020203" pitchFamily="34" charset="0"/>
              </a:rPr>
              <a:t> compared with 2 million pre-lockdown and 18% of 8-17 year olds (1.4 million children) suffered from food insecurity over the summer holidays. </a:t>
            </a:r>
          </a:p>
          <a:p>
            <a:pPr>
              <a:lnSpc>
                <a:spcPct val="150000"/>
              </a:lnSpc>
            </a:pPr>
            <a:r>
              <a:rPr lang="en-GB" sz="2200" b="0" i="0" dirty="0">
                <a:solidFill>
                  <a:srgbClr val="212121"/>
                </a:solidFill>
                <a:effectLst/>
                <a:latin typeface="Segoe UI" panose="020B0502040204020203" pitchFamily="34" charset="0"/>
              </a:rPr>
              <a:t>In addition, 11% (850,000) of children aged 8-17 reporting that their families had visited a foodbank in the summer holidays. This was over 60% higher in non–white British ethnic groups.</a:t>
            </a:r>
          </a:p>
          <a:p>
            <a:pPr>
              <a:lnSpc>
                <a:spcPct val="150000"/>
              </a:lnSpc>
            </a:pPr>
            <a:r>
              <a:rPr lang="en-GB" sz="2200" b="0" i="0" dirty="0">
                <a:solidFill>
                  <a:srgbClr val="212121"/>
                </a:solidFill>
                <a:effectLst/>
                <a:latin typeface="Segoe UI" panose="020B0502040204020203" pitchFamily="34" charset="0"/>
              </a:rPr>
              <a:t> A Resolution Foundation Coronavirus Survey, found that 33% of employees who were in the bottom quintile </a:t>
            </a:r>
            <a:r>
              <a:rPr lang="en-GB" sz="2200" dirty="0">
                <a:solidFill>
                  <a:srgbClr val="212121"/>
                </a:solidFill>
                <a:latin typeface="Segoe UI" panose="020B0502040204020203" pitchFamily="34" charset="0"/>
              </a:rPr>
              <a:t>(5 equal groups in society) </a:t>
            </a:r>
            <a:r>
              <a:rPr lang="en-GB" sz="2200" b="0" i="0" dirty="0">
                <a:solidFill>
                  <a:srgbClr val="212121"/>
                </a:solidFill>
                <a:effectLst/>
                <a:latin typeface="Segoe UI" panose="020B0502040204020203" pitchFamily="34" charset="0"/>
              </a:rPr>
              <a:t>of weekly earnings before coronavirus have experienced furloughing, job loss or hours reductions associated with reductions in pay, compared with 15% in the top quintile. </a:t>
            </a:r>
          </a:p>
          <a:p>
            <a:pPr>
              <a:lnSpc>
                <a:spcPct val="150000"/>
              </a:lnSpc>
            </a:pPr>
            <a:r>
              <a:rPr lang="en-GB" sz="1700" b="0" i="0" dirty="0">
                <a:solidFill>
                  <a:srgbClr val="212121"/>
                </a:solidFill>
                <a:effectLst/>
                <a:latin typeface="Segoe UI" panose="020B0502040204020203" pitchFamily="34" charset="0"/>
              </a:rPr>
              <a:t>Sources: Food Foundation YouGov Survey 14th-17th May in UK.</a:t>
            </a:r>
            <a:endParaRPr lang="en-GB" sz="1700" dirty="0"/>
          </a:p>
        </p:txBody>
      </p:sp>
      <p:pic>
        <p:nvPicPr>
          <p:cNvPr id="2" name="Picture 1">
            <a:extLst>
              <a:ext uri="{FF2B5EF4-FFF2-40B4-BE49-F238E27FC236}">
                <a16:creationId xmlns:a16="http://schemas.microsoft.com/office/drawing/2014/main" id="{A775EF21-4D6D-F977-73C5-3DD92E6B2B07}"/>
              </a:ext>
            </a:extLst>
          </p:cNvPr>
          <p:cNvPicPr>
            <a:picLocks noChangeAspect="1"/>
          </p:cNvPicPr>
          <p:nvPr/>
        </p:nvPicPr>
        <p:blipFill>
          <a:blip r:embed="rId2"/>
          <a:stretch>
            <a:fillRect/>
          </a:stretch>
        </p:blipFill>
        <p:spPr>
          <a:xfrm>
            <a:off x="9198061" y="5612934"/>
            <a:ext cx="1942517" cy="1092666"/>
          </a:xfrm>
          <a:prstGeom prst="rect">
            <a:avLst/>
          </a:prstGeom>
        </p:spPr>
      </p:pic>
    </p:spTree>
    <p:extLst>
      <p:ext uri="{BB962C8B-B14F-4D97-AF65-F5344CB8AC3E}">
        <p14:creationId xmlns:p14="http://schemas.microsoft.com/office/powerpoint/2010/main" val="19985946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6DAB8-79E9-FA98-F604-353D7F8749E8}"/>
              </a:ext>
            </a:extLst>
          </p:cNvPr>
          <p:cNvSpPr>
            <a:spLocks noGrp="1"/>
          </p:cNvSpPr>
          <p:nvPr>
            <p:ph type="title"/>
          </p:nvPr>
        </p:nvSpPr>
        <p:spPr/>
        <p:txBody>
          <a:bodyPr/>
          <a:lstStyle/>
          <a:p>
            <a:r>
              <a:rPr lang="en-GB" dirty="0"/>
              <a:t>                   Policy perspective </a:t>
            </a:r>
          </a:p>
        </p:txBody>
      </p:sp>
      <p:sp>
        <p:nvSpPr>
          <p:cNvPr id="3" name="Content Placeholder 2">
            <a:extLst>
              <a:ext uri="{FF2B5EF4-FFF2-40B4-BE49-F238E27FC236}">
                <a16:creationId xmlns:a16="http://schemas.microsoft.com/office/drawing/2014/main" id="{590C3548-82BC-DD26-1B31-D7F13915C177}"/>
              </a:ext>
            </a:extLst>
          </p:cNvPr>
          <p:cNvSpPr>
            <a:spLocks noGrp="1"/>
          </p:cNvSpPr>
          <p:nvPr>
            <p:ph idx="1"/>
          </p:nvPr>
        </p:nvSpPr>
        <p:spPr>
          <a:xfrm>
            <a:off x="838200" y="1494321"/>
            <a:ext cx="10515600" cy="4998554"/>
          </a:xfrm>
        </p:spPr>
        <p:txBody>
          <a:bodyPr>
            <a:normAutofit/>
          </a:bodyPr>
          <a:lstStyle/>
          <a:p>
            <a:pPr marL="0" indent="0" algn="l" fontAlgn="base">
              <a:buNone/>
            </a:pPr>
            <a:br>
              <a:rPr lang="en-GB" b="0" i="0" dirty="0">
                <a:solidFill>
                  <a:srgbClr val="212121"/>
                </a:solidFill>
                <a:effectLst/>
                <a:latin typeface="Segoe UI" panose="020B0502040204020203" pitchFamily="34" charset="0"/>
              </a:rPr>
            </a:br>
            <a:endParaRPr lang="en-GB" b="0" i="0" dirty="0">
              <a:solidFill>
                <a:srgbClr val="212121"/>
              </a:solidFill>
              <a:effectLst/>
              <a:latin typeface="Segoe UI" panose="020B0502040204020203" pitchFamily="34" charset="0"/>
            </a:endParaRPr>
          </a:p>
          <a:p>
            <a:pPr algn="l" fontAlgn="base">
              <a:lnSpc>
                <a:spcPct val="150000"/>
              </a:lnSpc>
            </a:pPr>
            <a:r>
              <a:rPr lang="en-GB" sz="2400" b="0" i="0" dirty="0">
                <a:solidFill>
                  <a:srgbClr val="212121"/>
                </a:solidFill>
                <a:effectLst/>
                <a:latin typeface="Segoe UI" panose="020B0502040204020203" pitchFamily="34" charset="0"/>
              </a:rPr>
              <a:t>17th &amp; 18th Century: Poverty was perceived as a regrettable but necessary evil that was required to make the ‘lower classes’ work. Young (1771) argued that “Everyone but an idiot knows that the lower classes must be kept poor or they will never be industrious”. It was widely believed that without the fear of poverty people would not work and there would be no prosperity or civilisation.</a:t>
            </a:r>
          </a:p>
          <a:p>
            <a:endParaRPr lang="en-GB" dirty="0"/>
          </a:p>
        </p:txBody>
      </p:sp>
      <p:pic>
        <p:nvPicPr>
          <p:cNvPr id="4" name="Picture 3">
            <a:extLst>
              <a:ext uri="{FF2B5EF4-FFF2-40B4-BE49-F238E27FC236}">
                <a16:creationId xmlns:a16="http://schemas.microsoft.com/office/drawing/2014/main" id="{C5AFC778-C533-FD9B-5337-A9CFB2EE0B03}"/>
              </a:ext>
            </a:extLst>
          </p:cNvPr>
          <p:cNvPicPr>
            <a:picLocks noChangeAspect="1"/>
          </p:cNvPicPr>
          <p:nvPr/>
        </p:nvPicPr>
        <p:blipFill>
          <a:blip r:embed="rId2"/>
          <a:stretch>
            <a:fillRect/>
          </a:stretch>
        </p:blipFill>
        <p:spPr>
          <a:xfrm>
            <a:off x="7658193" y="377161"/>
            <a:ext cx="3259029" cy="1795725"/>
          </a:xfrm>
          <a:prstGeom prst="rect">
            <a:avLst/>
          </a:prstGeom>
        </p:spPr>
      </p:pic>
    </p:spTree>
    <p:extLst>
      <p:ext uri="{BB962C8B-B14F-4D97-AF65-F5344CB8AC3E}">
        <p14:creationId xmlns:p14="http://schemas.microsoft.com/office/powerpoint/2010/main" val="8805322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old, building, white&#10;&#10;Description automatically generated">
            <a:extLst>
              <a:ext uri="{FF2B5EF4-FFF2-40B4-BE49-F238E27FC236}">
                <a16:creationId xmlns:a16="http://schemas.microsoft.com/office/drawing/2014/main" id="{900C9C30-5065-7791-7B9C-9F4B5FE56D1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94" r="1" b="1"/>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C0B5993-50CC-5D5D-BD6F-17EDF03D80B5}"/>
              </a:ext>
            </a:extLst>
          </p:cNvPr>
          <p:cNvSpPr>
            <a:spLocks noGrp="1"/>
          </p:cNvSpPr>
          <p:nvPr>
            <p:ph idx="1"/>
          </p:nvPr>
        </p:nvSpPr>
        <p:spPr>
          <a:xfrm>
            <a:off x="7023652" y="198784"/>
            <a:ext cx="4807277" cy="5978180"/>
          </a:xfrm>
        </p:spPr>
        <p:txBody>
          <a:bodyPr>
            <a:normAutofit lnSpcReduction="10000"/>
          </a:bodyPr>
          <a:lstStyle/>
          <a:p>
            <a:pPr fontAlgn="base">
              <a:lnSpc>
                <a:spcPct val="150000"/>
              </a:lnSpc>
            </a:pPr>
            <a:r>
              <a:rPr lang="en-GB" sz="2400" b="0" i="0" dirty="0">
                <a:effectLst/>
                <a:latin typeface="Segoe UI" panose="020B0502040204020203" pitchFamily="34" charset="0"/>
              </a:rPr>
              <a:t>19th Century: The able-bodied pauper (poor person) and his family were denied their liberty, civil rights and basic human dignity. Poverty was perceived to purely result from ‘fraud, indolence and improvidence (not providing for the future)’ and not from any structural factors such as the unavailability of work.</a:t>
            </a:r>
          </a:p>
          <a:p>
            <a:endParaRPr lang="en-GB" sz="2000" dirty="0"/>
          </a:p>
        </p:txBody>
      </p:sp>
      <p:sp>
        <p:nvSpPr>
          <p:cNvPr id="6" name="TextBox 5">
            <a:extLst>
              <a:ext uri="{FF2B5EF4-FFF2-40B4-BE49-F238E27FC236}">
                <a16:creationId xmlns:a16="http://schemas.microsoft.com/office/drawing/2014/main" id="{B1EF8203-4488-17CD-FC95-6983E0216E80}"/>
              </a:ext>
            </a:extLst>
          </p:cNvPr>
          <p:cNvSpPr txBox="1"/>
          <p:nvPr/>
        </p:nvSpPr>
        <p:spPr>
          <a:xfrm>
            <a:off x="7229552"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birminghammag/7976434087/in/set-7215763151119146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4555494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arking lot full of cars&#10;&#10;Description automatically generated with medium confidence">
            <a:extLst>
              <a:ext uri="{FF2B5EF4-FFF2-40B4-BE49-F238E27FC236}">
                <a16:creationId xmlns:a16="http://schemas.microsoft.com/office/drawing/2014/main" id="{3BC0A141-9FC9-A85C-41B8-E66D6BF74D9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507"/>
          <a:stretch/>
        </p:blipFill>
        <p:spPr>
          <a:xfrm>
            <a:off x="1" y="10"/>
            <a:ext cx="9669642" cy="6857990"/>
          </a:xfrm>
          <a:prstGeom prst="rect">
            <a:avLst/>
          </a:prstGeom>
        </p:spPr>
      </p:pic>
      <p:sp>
        <p:nvSpPr>
          <p:cNvPr id="52" name="Rectangle 5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Content Placeholder 9">
            <a:extLst>
              <a:ext uri="{FF2B5EF4-FFF2-40B4-BE49-F238E27FC236}">
                <a16:creationId xmlns:a16="http://schemas.microsoft.com/office/drawing/2014/main" id="{E0D7B39E-A022-715D-5D7A-CE6BA0299E84}"/>
              </a:ext>
            </a:extLst>
          </p:cNvPr>
          <p:cNvSpPr>
            <a:spLocks noGrp="1"/>
          </p:cNvSpPr>
          <p:nvPr>
            <p:ph idx="1"/>
          </p:nvPr>
        </p:nvSpPr>
        <p:spPr>
          <a:xfrm>
            <a:off x="6003235" y="463826"/>
            <a:ext cx="6016487" cy="6394164"/>
          </a:xfrm>
        </p:spPr>
        <p:txBody>
          <a:bodyPr>
            <a:normAutofit fontScale="92500" lnSpcReduction="20000"/>
          </a:bodyPr>
          <a:lstStyle/>
          <a:p>
            <a:pPr fontAlgn="base">
              <a:lnSpc>
                <a:spcPct val="150000"/>
              </a:lnSpc>
            </a:pPr>
            <a:r>
              <a:rPr lang="en-GB" sz="2200" dirty="0">
                <a:solidFill>
                  <a:srgbClr val="212121"/>
                </a:solidFill>
                <a:effectLst/>
                <a:highlight>
                  <a:srgbClr val="FFFF00"/>
                </a:highlight>
              </a:rPr>
              <a:t>20th Century: </a:t>
            </a:r>
            <a:r>
              <a:rPr lang="en-GB" sz="2200" dirty="0">
                <a:solidFill>
                  <a:srgbClr val="212121"/>
                </a:solidFill>
                <a:effectLst/>
              </a:rPr>
              <a:t>Welfare State - Poverty mainly seen to be caused by structural factors e.g. unemployment, sickness, etc. Benefits and services to provide safety nets in the short term to alleviate poverty. Full employment for long term economic well-being.</a:t>
            </a:r>
          </a:p>
          <a:p>
            <a:pPr fontAlgn="base">
              <a:lnSpc>
                <a:spcPct val="150000"/>
              </a:lnSpc>
            </a:pPr>
            <a:endParaRPr lang="en-GB" sz="2200" dirty="0">
              <a:solidFill>
                <a:srgbClr val="212121"/>
              </a:solidFill>
              <a:effectLst/>
            </a:endParaRPr>
          </a:p>
          <a:p>
            <a:pPr fontAlgn="base">
              <a:lnSpc>
                <a:spcPct val="150000"/>
              </a:lnSpc>
            </a:pPr>
            <a:endParaRPr lang="en-GB" sz="2200" dirty="0">
              <a:solidFill>
                <a:srgbClr val="212121"/>
              </a:solidFill>
              <a:effectLst/>
            </a:endParaRPr>
          </a:p>
          <a:p>
            <a:pPr fontAlgn="base">
              <a:lnSpc>
                <a:spcPct val="150000"/>
              </a:lnSpc>
            </a:pPr>
            <a:endParaRPr lang="en-GB" sz="2200" dirty="0">
              <a:solidFill>
                <a:srgbClr val="212121"/>
              </a:solidFill>
              <a:effectLst/>
            </a:endParaRPr>
          </a:p>
          <a:p>
            <a:pPr fontAlgn="base">
              <a:lnSpc>
                <a:spcPct val="150000"/>
              </a:lnSpc>
            </a:pPr>
            <a:r>
              <a:rPr lang="en-GB" sz="2200" dirty="0">
                <a:solidFill>
                  <a:srgbClr val="212121"/>
                </a:solidFill>
                <a:effectLst/>
                <a:highlight>
                  <a:srgbClr val="FFFF00"/>
                </a:highlight>
              </a:rPr>
              <a:t>21st Century: </a:t>
            </a:r>
            <a:r>
              <a:rPr lang="en-GB" sz="2200" dirty="0">
                <a:solidFill>
                  <a:srgbClr val="212121"/>
                </a:solidFill>
                <a:effectLst/>
              </a:rPr>
              <a:t>The concept of freedom from poverty and hunger as a human basic right Sufficient resources to participate fully as a citizen</a:t>
            </a:r>
            <a:br>
              <a:rPr lang="en-GB" sz="2000" dirty="0">
                <a:solidFill>
                  <a:srgbClr val="212121"/>
                </a:solidFill>
                <a:effectLst/>
              </a:rPr>
            </a:br>
            <a:endParaRPr lang="en-GB" sz="2000" dirty="0">
              <a:solidFill>
                <a:srgbClr val="212121"/>
              </a:solidFill>
              <a:effectLst/>
            </a:endParaRPr>
          </a:p>
          <a:p>
            <a:pPr>
              <a:lnSpc>
                <a:spcPct val="150000"/>
              </a:lnSpc>
            </a:pPr>
            <a:br>
              <a:rPr lang="en-GB" sz="2000" dirty="0">
                <a:solidFill>
                  <a:srgbClr val="212121"/>
                </a:solidFill>
                <a:effectLst/>
              </a:rPr>
            </a:br>
            <a:endParaRPr lang="en-US" sz="2000" dirty="0"/>
          </a:p>
        </p:txBody>
      </p:sp>
      <p:sp>
        <p:nvSpPr>
          <p:cNvPr id="6" name="TextBox 5">
            <a:extLst>
              <a:ext uri="{FF2B5EF4-FFF2-40B4-BE49-F238E27FC236}">
                <a16:creationId xmlns:a16="http://schemas.microsoft.com/office/drawing/2014/main" id="{0DE0719D-199C-D5C9-BFBE-91C031BC4EB1}"/>
              </a:ext>
            </a:extLst>
          </p:cNvPr>
          <p:cNvSpPr txBox="1"/>
          <p:nvPr/>
        </p:nvSpPr>
        <p:spPr>
          <a:xfrm>
            <a:off x="7210316"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geekalabama.com/2013/07/11/the-aldot-mentality-over-the-i-20-i-59-birmingham-projec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7234709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917AF9-56E1-65E6-BC72-8FBC45CCEDE3}"/>
              </a:ext>
            </a:extLst>
          </p:cNvPr>
          <p:cNvSpPr>
            <a:spLocks noGrp="1"/>
          </p:cNvSpPr>
          <p:nvPr>
            <p:ph idx="1"/>
          </p:nvPr>
        </p:nvSpPr>
        <p:spPr>
          <a:xfrm>
            <a:off x="189056" y="128548"/>
            <a:ext cx="6198942" cy="4250505"/>
          </a:xfrm>
        </p:spPr>
        <p:txBody>
          <a:bodyPr anchor="t">
            <a:normAutofit/>
          </a:bodyPr>
          <a:lstStyle/>
          <a:p>
            <a:pPr>
              <a:lnSpc>
                <a:spcPct val="150000"/>
              </a:lnSpc>
            </a:pPr>
            <a:r>
              <a:rPr lang="en-GB" sz="3600" b="0" i="0" dirty="0">
                <a:effectLst/>
                <a:latin typeface="Segoe UI" panose="020B0502040204020203" pitchFamily="34" charset="0"/>
              </a:rPr>
              <a:t>Why do you think the UK has anti-poverty policies?</a:t>
            </a:r>
          </a:p>
          <a:p>
            <a:pPr>
              <a:lnSpc>
                <a:spcPct val="150000"/>
              </a:lnSpc>
            </a:pPr>
            <a:r>
              <a:rPr lang="en-GB" sz="2400" dirty="0">
                <a:latin typeface="Segoe UI" panose="020B0502040204020203" pitchFamily="34" charset="0"/>
              </a:rPr>
              <a:t>What are they trying to achieve and how?- </a:t>
            </a:r>
          </a:p>
          <a:p>
            <a:pPr>
              <a:lnSpc>
                <a:spcPct val="150000"/>
              </a:lnSpc>
            </a:pPr>
            <a:r>
              <a:rPr lang="en-GB" sz="2400" dirty="0">
                <a:latin typeface="Segoe UI" panose="020B0502040204020203" pitchFamily="34" charset="0"/>
              </a:rPr>
              <a:t>Tip - consider </a:t>
            </a:r>
            <a:r>
              <a:rPr lang="en-GB" sz="2400" dirty="0" err="1">
                <a:latin typeface="Segoe UI" panose="020B0502040204020203" pitchFamily="34" charset="0"/>
              </a:rPr>
              <a:t>Maslows</a:t>
            </a:r>
            <a:r>
              <a:rPr lang="en-GB" sz="2400" dirty="0">
                <a:latin typeface="Segoe UI" panose="020B0502040204020203" pitchFamily="34" charset="0"/>
              </a:rPr>
              <a:t> hierarchy of needs, then think of your own environment….</a:t>
            </a:r>
          </a:p>
          <a:p>
            <a:pPr marL="0" indent="0">
              <a:lnSpc>
                <a:spcPct val="150000"/>
              </a:lnSpc>
              <a:buNone/>
            </a:pPr>
            <a:r>
              <a:rPr lang="en-GB" sz="1600" dirty="0">
                <a:hlinkClick r:id="rId2"/>
              </a:rPr>
              <a:t>Poverty in the UK: a guide to the facts and figures - Full Fact</a:t>
            </a:r>
            <a:endParaRPr lang="en-GB" sz="2400" dirty="0">
              <a:latin typeface="Segoe UI" panose="020B0502040204020203" pitchFamily="34" charset="0"/>
            </a:endParaRP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dark&#10;&#10;Description automatically generated">
            <a:extLst>
              <a:ext uri="{FF2B5EF4-FFF2-40B4-BE49-F238E27FC236}">
                <a16:creationId xmlns:a16="http://schemas.microsoft.com/office/drawing/2014/main" id="{83644075-C50E-9009-4D5A-CBC93EBCD15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83" r="2283"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TextBox 4">
            <a:extLst>
              <a:ext uri="{FF2B5EF4-FFF2-40B4-BE49-F238E27FC236}">
                <a16:creationId xmlns:a16="http://schemas.microsoft.com/office/drawing/2014/main" id="{AFC581BF-E429-81F2-A5D3-6985C72836BB}"/>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christiantietze.de/posts/2016/05/emoji-bytes-los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2" name="Content Placeholder 2">
            <a:extLst>
              <a:ext uri="{FF2B5EF4-FFF2-40B4-BE49-F238E27FC236}">
                <a16:creationId xmlns:a16="http://schemas.microsoft.com/office/drawing/2014/main" id="{281FEE29-3420-4B5D-D72D-B9253D4B81A9}"/>
              </a:ext>
            </a:extLst>
          </p:cNvPr>
          <p:cNvSpPr txBox="1">
            <a:spLocks/>
          </p:cNvSpPr>
          <p:nvPr/>
        </p:nvSpPr>
        <p:spPr>
          <a:xfrm>
            <a:off x="453808" y="4303552"/>
            <a:ext cx="6198942" cy="442148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2400" dirty="0">
                <a:hlinkClick r:id="rId6"/>
              </a:rPr>
              <a:t>Anti-Poverty Strategy 2022-2021 (windows.net)</a:t>
            </a:r>
            <a:endParaRPr lang="en-GB" sz="2400" dirty="0">
              <a:latin typeface="Segoe UI" panose="020B0502040204020203" pitchFamily="34" charset="0"/>
            </a:endParaRPr>
          </a:p>
          <a:p>
            <a:pPr>
              <a:lnSpc>
                <a:spcPct val="150000"/>
              </a:lnSpc>
            </a:pPr>
            <a:r>
              <a:rPr lang="en-GB" sz="2400" dirty="0">
                <a:latin typeface="Segoe UI" panose="020B0502040204020203" pitchFamily="34" charset="0"/>
              </a:rPr>
              <a:t>This now seems to be local level rather than National – is this a good thing?</a:t>
            </a:r>
          </a:p>
        </p:txBody>
      </p:sp>
    </p:spTree>
    <p:extLst>
      <p:ext uri="{BB962C8B-B14F-4D97-AF65-F5344CB8AC3E}">
        <p14:creationId xmlns:p14="http://schemas.microsoft.com/office/powerpoint/2010/main" val="1230043975"/>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D89988-5360-993D-2995-2BD38FF2026F}"/>
              </a:ext>
            </a:extLst>
          </p:cNvPr>
          <p:cNvSpPr>
            <a:spLocks noGrp="1"/>
          </p:cNvSpPr>
          <p:nvPr>
            <p:ph idx="1"/>
          </p:nvPr>
        </p:nvSpPr>
        <p:spPr>
          <a:xfrm>
            <a:off x="838200" y="583096"/>
            <a:ext cx="10515600" cy="6002262"/>
          </a:xfrm>
        </p:spPr>
        <p:txBody>
          <a:bodyPr>
            <a:normAutofit fontScale="85000" lnSpcReduction="20000"/>
          </a:bodyPr>
          <a:lstStyle/>
          <a:p>
            <a:pPr marL="0" indent="0" algn="l" fontAlgn="base">
              <a:lnSpc>
                <a:spcPct val="150000"/>
              </a:lnSpc>
              <a:buNone/>
            </a:pPr>
            <a:r>
              <a:rPr lang="en-GB" sz="2100" dirty="0"/>
              <a:t>Is this about Social mobility?</a:t>
            </a:r>
          </a:p>
          <a:p>
            <a:pPr marL="0" indent="0" algn="l" fontAlgn="base">
              <a:lnSpc>
                <a:spcPct val="150000"/>
              </a:lnSpc>
              <a:buNone/>
            </a:pPr>
            <a:endParaRPr lang="en-GB" sz="2100" dirty="0"/>
          </a:p>
          <a:p>
            <a:pPr marL="0" indent="0" algn="l" fontAlgn="base">
              <a:lnSpc>
                <a:spcPct val="150000"/>
              </a:lnSpc>
              <a:buNone/>
            </a:pPr>
            <a:r>
              <a:rPr lang="en-GB" sz="2100" dirty="0"/>
              <a:t>What is social mobility? </a:t>
            </a:r>
          </a:p>
          <a:p>
            <a:pPr marL="0" indent="0" algn="l" fontAlgn="base">
              <a:lnSpc>
                <a:spcPct val="150000"/>
              </a:lnSpc>
              <a:buNone/>
            </a:pPr>
            <a:endParaRPr lang="en-GB" sz="1600" dirty="0"/>
          </a:p>
          <a:p>
            <a:pPr marL="0" indent="0" algn="l" fontAlgn="base">
              <a:lnSpc>
                <a:spcPct val="150000"/>
              </a:lnSpc>
              <a:buNone/>
            </a:pPr>
            <a:r>
              <a:rPr lang="en-GB" sz="1600" dirty="0"/>
              <a:t>It’s the simple idea that where you start in life shouldn’t determine your future. </a:t>
            </a:r>
          </a:p>
          <a:p>
            <a:pPr marL="0" indent="0" algn="l" fontAlgn="base">
              <a:lnSpc>
                <a:spcPct val="150000"/>
              </a:lnSpc>
              <a:buNone/>
            </a:pPr>
            <a:r>
              <a:rPr lang="en-GB" sz="1600" dirty="0"/>
              <a:t>It’s ensuring each generation does better than their parents. </a:t>
            </a:r>
          </a:p>
          <a:p>
            <a:pPr marL="0" indent="0" algn="l" fontAlgn="base">
              <a:lnSpc>
                <a:spcPct val="150000"/>
              </a:lnSpc>
              <a:buNone/>
            </a:pPr>
            <a:r>
              <a:rPr lang="en-GB" sz="1600" dirty="0"/>
              <a:t>And it’s ensuring your potential, merit and choices determine your outcomes in life, not your background or the place you grew up in. To measure it, we look at what occupation or income your parents had, and what occupation or income you have. But to get there, we have to look at what happens earlier in a person’s life. </a:t>
            </a:r>
          </a:p>
          <a:p>
            <a:pPr marL="0" indent="0" algn="l" fontAlgn="base">
              <a:lnSpc>
                <a:spcPct val="150000"/>
              </a:lnSpc>
              <a:buNone/>
            </a:pPr>
            <a:r>
              <a:rPr lang="en-GB" sz="1600" dirty="0"/>
              <a:t>Socioeconomic gaps or disparities emerge right from birth and persist throughout life. When the pipeline of opportunity has holes in it, people with potential but not opportunity can leak out. </a:t>
            </a:r>
          </a:p>
          <a:p>
            <a:pPr marL="0" indent="0" algn="l" fontAlgn="base">
              <a:lnSpc>
                <a:spcPct val="150000"/>
              </a:lnSpc>
              <a:buNone/>
            </a:pPr>
            <a:r>
              <a:rPr lang="en-GB" sz="1600" dirty="0"/>
              <a:t>When the Commission assesses government policy, we often look at these socio-economic disparities to see their impact on people’s future social mobility prospects and we make recommendations to government on how to ensure its policies are helping fix these leaks. </a:t>
            </a:r>
          </a:p>
          <a:p>
            <a:pPr marL="0" indent="0" algn="l" fontAlgn="base">
              <a:lnSpc>
                <a:spcPct val="150000"/>
              </a:lnSpc>
              <a:buNone/>
            </a:pPr>
            <a:endParaRPr lang="en-GB" sz="1600" dirty="0"/>
          </a:p>
          <a:p>
            <a:pPr marL="0" indent="0" algn="l" fontAlgn="base">
              <a:lnSpc>
                <a:spcPct val="150000"/>
              </a:lnSpc>
              <a:buNone/>
            </a:pPr>
            <a:r>
              <a:rPr lang="en-GB" sz="1700" dirty="0">
                <a:hlinkClick r:id="rId2"/>
              </a:rPr>
              <a:t>State of the Nation 2020-21: Social Mobility in Great Britain (publishing.service.gov.uk)</a:t>
            </a:r>
            <a:endParaRPr lang="en-GB" sz="1700" dirty="0"/>
          </a:p>
        </p:txBody>
      </p:sp>
      <p:pic>
        <p:nvPicPr>
          <p:cNvPr id="2" name="Picture 1">
            <a:extLst>
              <a:ext uri="{FF2B5EF4-FFF2-40B4-BE49-F238E27FC236}">
                <a16:creationId xmlns:a16="http://schemas.microsoft.com/office/drawing/2014/main" id="{9278E512-E004-E6C7-EE2D-40A40F412A94}"/>
              </a:ext>
            </a:extLst>
          </p:cNvPr>
          <p:cNvPicPr>
            <a:picLocks noChangeAspect="1"/>
          </p:cNvPicPr>
          <p:nvPr/>
        </p:nvPicPr>
        <p:blipFill>
          <a:blip r:embed="rId3"/>
          <a:stretch>
            <a:fillRect/>
          </a:stretch>
        </p:blipFill>
        <p:spPr>
          <a:xfrm>
            <a:off x="7751577" y="176168"/>
            <a:ext cx="3325465" cy="2340528"/>
          </a:xfrm>
          <a:prstGeom prst="rect">
            <a:avLst/>
          </a:prstGeom>
        </p:spPr>
      </p:pic>
    </p:spTree>
    <p:extLst>
      <p:ext uri="{BB962C8B-B14F-4D97-AF65-F5344CB8AC3E}">
        <p14:creationId xmlns:p14="http://schemas.microsoft.com/office/powerpoint/2010/main" val="30526894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C3DD9-926A-14E3-90F5-609C7CC75672}"/>
              </a:ext>
            </a:extLst>
          </p:cNvPr>
          <p:cNvSpPr>
            <a:spLocks noGrp="1"/>
          </p:cNvSpPr>
          <p:nvPr>
            <p:ph type="title"/>
          </p:nvPr>
        </p:nvSpPr>
        <p:spPr/>
        <p:txBody>
          <a:bodyPr>
            <a:normAutofit/>
          </a:bodyPr>
          <a:lstStyle/>
          <a:p>
            <a:r>
              <a:rPr lang="en-GB" sz="2400" dirty="0"/>
              <a:t>Reference list </a:t>
            </a:r>
          </a:p>
        </p:txBody>
      </p:sp>
      <p:sp>
        <p:nvSpPr>
          <p:cNvPr id="3" name="Content Placeholder 2">
            <a:extLst>
              <a:ext uri="{FF2B5EF4-FFF2-40B4-BE49-F238E27FC236}">
                <a16:creationId xmlns:a16="http://schemas.microsoft.com/office/drawing/2014/main" id="{81928796-D3D6-A26F-5F6F-E62EC895299C}"/>
              </a:ext>
            </a:extLst>
          </p:cNvPr>
          <p:cNvSpPr>
            <a:spLocks noGrp="1"/>
          </p:cNvSpPr>
          <p:nvPr>
            <p:ph idx="1"/>
          </p:nvPr>
        </p:nvSpPr>
        <p:spPr>
          <a:xfrm>
            <a:off x="251791" y="1825625"/>
            <a:ext cx="11569148" cy="4351338"/>
          </a:xfrm>
        </p:spPr>
        <p:txBody>
          <a:bodyPr>
            <a:normAutofit/>
          </a:bodyPr>
          <a:lstStyle/>
          <a:p>
            <a:pPr>
              <a:lnSpc>
                <a:spcPct val="150000"/>
              </a:lnSpc>
            </a:pPr>
            <a:r>
              <a:rPr lang="en-GB" sz="2000" b="0" i="0" dirty="0">
                <a:solidFill>
                  <a:srgbClr val="212121"/>
                </a:solidFill>
                <a:effectLst/>
                <a:latin typeface="Segoe UI" panose="020B0502040204020203" pitchFamily="34" charset="0"/>
              </a:rPr>
              <a:t>Food Foundation YouGov Survey 14th-17th May in UK. </a:t>
            </a:r>
            <a:r>
              <a:rPr lang="en-GB" sz="2000" b="0" i="0" dirty="0">
                <a:effectLst/>
                <a:latin typeface="Segoe UI" panose="020B0502040204020203" pitchFamily="34" charset="0"/>
                <a:hlinkClick r:id="rId2" tooltip="Original URL: https://foodfoundation.org.uk/vulnerable-groups/. Click or tap if you trust this link."/>
              </a:rPr>
              <a:t>https://foodfoundation.org.uk/vulnerable-groups/</a:t>
            </a:r>
            <a:r>
              <a:rPr lang="en-GB" sz="2000" b="0" i="0" dirty="0">
                <a:solidFill>
                  <a:srgbClr val="212121"/>
                </a:solidFill>
                <a:effectLst/>
                <a:latin typeface="Segoe UI" panose="020B0502040204020203" pitchFamily="34" charset="0"/>
              </a:rPr>
              <a:t> </a:t>
            </a:r>
          </a:p>
          <a:p>
            <a:pPr>
              <a:lnSpc>
                <a:spcPct val="150000"/>
              </a:lnSpc>
            </a:pPr>
            <a:r>
              <a:rPr lang="en-GB" sz="2000" b="0" i="0" dirty="0">
                <a:solidFill>
                  <a:srgbClr val="212121"/>
                </a:solidFill>
                <a:effectLst/>
                <a:latin typeface="Segoe UI" panose="020B0502040204020203" pitchFamily="34" charset="0"/>
              </a:rPr>
              <a:t>Brewer, M. &amp; Gardiner, C. (2020) Return to spender: Findings on family incomes and spending from the Resolution Foundation’s coronavirus survey. London, Resolution Foundation. </a:t>
            </a:r>
            <a:r>
              <a:rPr lang="en-GB" sz="2000" b="0" i="0" dirty="0">
                <a:effectLst/>
                <a:latin typeface="Segoe UI" panose="020B0502040204020203" pitchFamily="34" charset="0"/>
                <a:hlinkClick r:id="rId3" tooltip="Original URL: https://www.resolutionfoundation.org/publications/return-to-spender/. Click or tap if you trust this link."/>
              </a:rPr>
              <a:t>https://www.resolutionfoundation.org/publications/return-to-spender/</a:t>
            </a:r>
            <a:r>
              <a:rPr lang="en-GB" sz="2000" b="0" i="0" dirty="0">
                <a:solidFill>
                  <a:srgbClr val="212121"/>
                </a:solidFill>
                <a:effectLst/>
                <a:latin typeface="Segoe UI" panose="020B0502040204020203" pitchFamily="34" charset="0"/>
              </a:rPr>
              <a:t> </a:t>
            </a:r>
          </a:p>
          <a:p>
            <a:pPr>
              <a:lnSpc>
                <a:spcPct val="150000"/>
              </a:lnSpc>
            </a:pPr>
            <a:r>
              <a:rPr lang="en-GB" sz="2000" b="0" i="0" dirty="0" err="1">
                <a:solidFill>
                  <a:srgbClr val="212121"/>
                </a:solidFill>
                <a:effectLst/>
                <a:latin typeface="Segoe UI" panose="020B0502040204020203" pitchFamily="34" charset="0"/>
              </a:rPr>
              <a:t>Kempson</a:t>
            </a:r>
            <a:r>
              <a:rPr lang="en-GB" sz="2000" b="0" i="0" dirty="0">
                <a:solidFill>
                  <a:srgbClr val="212121"/>
                </a:solidFill>
                <a:effectLst/>
                <a:latin typeface="Segoe UI" panose="020B0502040204020203" pitchFamily="34" charset="0"/>
              </a:rPr>
              <a:t> et al (2020) EMERGING FROM LOCKDOWN: Key Findings from the 3rd Coronavirus Financial Impact Tracker Survey. Standard Life Foundation. </a:t>
            </a:r>
            <a:r>
              <a:rPr lang="en-GB" sz="2000" b="0" i="0" dirty="0">
                <a:effectLst/>
                <a:latin typeface="Segoe UI" panose="020B0502040204020203" pitchFamily="34" charset="0"/>
                <a:hlinkClick r:id="rId4" tooltip="Original URL: https://www.standardlifefoundation.org.uk/en/our-work/coronavirus-financial-tracker. Click or tap if you trust this link."/>
              </a:rPr>
              <a:t>https://www.standardlifefoundation.org.uk/en/our-work/coronavirus-financial-tracker</a:t>
            </a:r>
            <a:endParaRPr lang="en-GB" sz="2000" dirty="0"/>
          </a:p>
        </p:txBody>
      </p:sp>
    </p:spTree>
    <p:extLst>
      <p:ext uri="{BB962C8B-B14F-4D97-AF65-F5344CB8AC3E}">
        <p14:creationId xmlns:p14="http://schemas.microsoft.com/office/powerpoint/2010/main" val="5557719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167</TotalTime>
  <Words>2311</Words>
  <Application>Microsoft Office PowerPoint</Application>
  <PresentationFormat>Widescreen</PresentationFormat>
  <Paragraphs>176</Paragraphs>
  <Slides>26</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26</vt:i4>
      </vt:variant>
    </vt:vector>
  </HeadingPairs>
  <TitlesOfParts>
    <vt:vector size="35" baseType="lpstr">
      <vt:lpstr>HouschkaPro-Medium</vt:lpstr>
      <vt:lpstr>Myriad Pro</vt:lpstr>
      <vt:lpstr>Symphony</vt:lpstr>
      <vt:lpstr>Arial</vt:lpstr>
      <vt:lpstr>Calibri</vt:lpstr>
      <vt:lpstr>Calibri Light</vt:lpstr>
      <vt:lpstr>Segoe UI</vt:lpstr>
      <vt:lpstr>Office Theme</vt:lpstr>
      <vt:lpstr>20140311PresentationUWTSDTemplate</vt:lpstr>
      <vt:lpstr>Aims</vt:lpstr>
      <vt:lpstr>PowerPoint Presentation</vt:lpstr>
      <vt:lpstr>Defining ‘Poverty’</vt:lpstr>
      <vt:lpstr>PowerPoint Presentation</vt:lpstr>
      <vt:lpstr>Definition MIS</vt:lpstr>
      <vt:lpstr>Who lives in poverty?</vt:lpstr>
      <vt:lpstr>Some effects of Poverty</vt:lpstr>
      <vt:lpstr>Children’s Experiences of Poverty</vt:lpstr>
      <vt:lpstr>What can be done?</vt:lpstr>
      <vt:lpstr>What can be done? Listen to what poverty means …</vt:lpstr>
      <vt:lpstr>PowerPoint Presentation</vt:lpstr>
      <vt:lpstr>Poverty is not a behaviour </vt:lpstr>
      <vt:lpstr>Poverty is not a behaviour </vt:lpstr>
      <vt:lpstr>Poverty is not a disease  </vt:lpstr>
      <vt:lpstr>PowerPoint Presentation</vt:lpstr>
      <vt:lpstr>PowerPoint Presentation</vt:lpstr>
      <vt:lpstr>Covid 19 and poverty</vt:lpstr>
      <vt:lpstr>Covid 19 and poverty UK</vt:lpstr>
      <vt:lpstr>Covid 19 and poverty UK</vt:lpstr>
      <vt:lpstr>PowerPoint Presentation</vt:lpstr>
      <vt:lpstr>                   Policy perspective </vt:lpstr>
      <vt:lpstr>PowerPoint Presentation</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Rachael Rivers</dc:creator>
  <cp:lastModifiedBy>Colin Barr</cp:lastModifiedBy>
  <cp:revision>2</cp:revision>
  <dcterms:created xsi:type="dcterms:W3CDTF">2023-02-13T21:57:12Z</dcterms:created>
  <dcterms:modified xsi:type="dcterms:W3CDTF">2023-06-07T09:45:36Z</dcterms:modified>
</cp:coreProperties>
</file>