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1388" r:id="rId5"/>
    <p:sldId id="259" r:id="rId6"/>
    <p:sldId id="445" r:id="rId7"/>
    <p:sldId id="451" r:id="rId8"/>
    <p:sldId id="563" r:id="rId9"/>
    <p:sldId id="633" r:id="rId10"/>
    <p:sldId id="475" r:id="rId11"/>
    <p:sldId id="350" r:id="rId12"/>
    <p:sldId id="1389" r:id="rId13"/>
    <p:sldId id="1391" r:id="rId14"/>
    <p:sldId id="1392" r:id="rId15"/>
    <p:sldId id="1393" r:id="rId16"/>
    <p:sldId id="1397" r:id="rId17"/>
    <p:sldId id="1410" r:id="rId18"/>
    <p:sldId id="1409" r:id="rId19"/>
    <p:sldId id="1401" r:id="rId20"/>
    <p:sldId id="1394" r:id="rId21"/>
    <p:sldId id="1398" r:id="rId22"/>
    <p:sldId id="1399" r:id="rId23"/>
    <p:sldId id="1407" r:id="rId24"/>
    <p:sldId id="1395" r:id="rId25"/>
    <p:sldId id="1396" r:id="rId26"/>
    <p:sldId id="1400" r:id="rId27"/>
    <p:sldId id="1406" r:id="rId28"/>
    <p:sldId id="1408" r:id="rId29"/>
    <p:sldId id="1405" r:id="rId30"/>
    <p:sldId id="1411" r:id="rId31"/>
    <p:sldId id="1402" r:id="rId32"/>
    <p:sldId id="1403" r:id="rId33"/>
    <p:sldId id="332" r:id="rId34"/>
    <p:sldId id="1404" r:id="rId35"/>
    <p:sldId id="1390"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BC73E9EB-2C55-4F01-B6B6-4BF117E721DC}"/>
    <pc:docChg chg="custSel addSld modSld">
      <pc:chgData name="Aishat Bakre" userId="839b68a6-4a2b-45ef-9a5a-14f954bfea5f" providerId="ADAL" clId="{BC73E9EB-2C55-4F01-B6B6-4BF117E721DC}" dt="2023-03-10T10:25:29.104" v="80" actId="14100"/>
      <pc:docMkLst>
        <pc:docMk/>
      </pc:docMkLst>
      <pc:sldChg chg="modSp mod">
        <pc:chgData name="Aishat Bakre" userId="839b68a6-4a2b-45ef-9a5a-14f954bfea5f" providerId="ADAL" clId="{BC73E9EB-2C55-4F01-B6B6-4BF117E721DC}" dt="2023-03-10T09:49:04.497" v="4" actId="207"/>
        <pc:sldMkLst>
          <pc:docMk/>
          <pc:sldMk cId="588468229" sldId="633"/>
        </pc:sldMkLst>
        <pc:spChg chg="mod">
          <ac:chgData name="Aishat Bakre" userId="839b68a6-4a2b-45ef-9a5a-14f954bfea5f" providerId="ADAL" clId="{BC73E9EB-2C55-4F01-B6B6-4BF117E721DC}" dt="2023-03-10T09:49:04.497" v="4" actId="207"/>
          <ac:spMkLst>
            <pc:docMk/>
            <pc:sldMk cId="588468229" sldId="633"/>
            <ac:spMk id="3" creationId="{7944D532-5BD1-0F44-5A00-888BAD92702F}"/>
          </ac:spMkLst>
        </pc:spChg>
      </pc:sldChg>
      <pc:sldChg chg="modSp mod">
        <pc:chgData name="Aishat Bakre" userId="839b68a6-4a2b-45ef-9a5a-14f954bfea5f" providerId="ADAL" clId="{BC73E9EB-2C55-4F01-B6B6-4BF117E721DC}" dt="2023-03-10T09:46:20.575" v="2" actId="20577"/>
        <pc:sldMkLst>
          <pc:docMk/>
          <pc:sldMk cId="1183658900" sldId="1388"/>
        </pc:sldMkLst>
        <pc:spChg chg="mod">
          <ac:chgData name="Aishat Bakre" userId="839b68a6-4a2b-45ef-9a5a-14f954bfea5f" providerId="ADAL" clId="{BC73E9EB-2C55-4F01-B6B6-4BF117E721DC}" dt="2023-03-10T09:46:20.575" v="2" actId="20577"/>
          <ac:spMkLst>
            <pc:docMk/>
            <pc:sldMk cId="1183658900" sldId="1388"/>
            <ac:spMk id="6" creationId="{098C6B0B-188F-3B70-6B49-920ECCAB986D}"/>
          </ac:spMkLst>
        </pc:spChg>
      </pc:sldChg>
      <pc:sldChg chg="modSp mod">
        <pc:chgData name="Aishat Bakre" userId="839b68a6-4a2b-45ef-9a5a-14f954bfea5f" providerId="ADAL" clId="{BC73E9EB-2C55-4F01-B6B6-4BF117E721DC}" dt="2023-03-10T09:54:58.006" v="6" actId="20577"/>
        <pc:sldMkLst>
          <pc:docMk/>
          <pc:sldMk cId="1650774621" sldId="1391"/>
        </pc:sldMkLst>
        <pc:spChg chg="mod">
          <ac:chgData name="Aishat Bakre" userId="839b68a6-4a2b-45ef-9a5a-14f954bfea5f" providerId="ADAL" clId="{BC73E9EB-2C55-4F01-B6B6-4BF117E721DC}" dt="2023-03-10T09:54:58.006" v="6" actId="20577"/>
          <ac:spMkLst>
            <pc:docMk/>
            <pc:sldMk cId="1650774621" sldId="1391"/>
            <ac:spMk id="2" creationId="{42BFEE14-F4F4-4080-B8CF-77C03908CCB2}"/>
          </ac:spMkLst>
        </pc:spChg>
      </pc:sldChg>
      <pc:sldChg chg="modSp mod">
        <pc:chgData name="Aishat Bakre" userId="839b68a6-4a2b-45ef-9a5a-14f954bfea5f" providerId="ADAL" clId="{BC73E9EB-2C55-4F01-B6B6-4BF117E721DC}" dt="2023-03-10T09:56:21.391" v="21" actId="27636"/>
        <pc:sldMkLst>
          <pc:docMk/>
          <pc:sldMk cId="2532826292" sldId="1392"/>
        </pc:sldMkLst>
        <pc:spChg chg="mod">
          <ac:chgData name="Aishat Bakre" userId="839b68a6-4a2b-45ef-9a5a-14f954bfea5f" providerId="ADAL" clId="{BC73E9EB-2C55-4F01-B6B6-4BF117E721DC}" dt="2023-03-10T09:55:05.152" v="8" actId="20577"/>
          <ac:spMkLst>
            <pc:docMk/>
            <pc:sldMk cId="2532826292" sldId="1392"/>
            <ac:spMk id="2" creationId="{5CE82660-4718-4E2D-BDC8-B1B1A0F5EFE1}"/>
          </ac:spMkLst>
        </pc:spChg>
        <pc:spChg chg="mod">
          <ac:chgData name="Aishat Bakre" userId="839b68a6-4a2b-45ef-9a5a-14f954bfea5f" providerId="ADAL" clId="{BC73E9EB-2C55-4F01-B6B6-4BF117E721DC}" dt="2023-03-10T09:56:21.391" v="21" actId="27636"/>
          <ac:spMkLst>
            <pc:docMk/>
            <pc:sldMk cId="2532826292" sldId="1392"/>
            <ac:spMk id="3" creationId="{3114CB44-0D10-96A8-138B-A0C27A2EB50A}"/>
          </ac:spMkLst>
        </pc:spChg>
      </pc:sldChg>
      <pc:sldChg chg="modSp mod">
        <pc:chgData name="Aishat Bakre" userId="839b68a6-4a2b-45ef-9a5a-14f954bfea5f" providerId="ADAL" clId="{BC73E9EB-2C55-4F01-B6B6-4BF117E721DC}" dt="2023-03-10T10:14:37.127" v="24"/>
        <pc:sldMkLst>
          <pc:docMk/>
          <pc:sldMk cId="1732615334" sldId="1394"/>
        </pc:sldMkLst>
        <pc:spChg chg="mod">
          <ac:chgData name="Aishat Bakre" userId="839b68a6-4a2b-45ef-9a5a-14f954bfea5f" providerId="ADAL" clId="{BC73E9EB-2C55-4F01-B6B6-4BF117E721DC}" dt="2023-03-10T10:14:37.127" v="24"/>
          <ac:spMkLst>
            <pc:docMk/>
            <pc:sldMk cId="1732615334" sldId="1394"/>
            <ac:spMk id="3" creationId="{855CE691-6999-5502-A71B-C85633F97014}"/>
          </ac:spMkLst>
        </pc:spChg>
      </pc:sldChg>
      <pc:sldChg chg="modSp mod">
        <pc:chgData name="Aishat Bakre" userId="839b68a6-4a2b-45ef-9a5a-14f954bfea5f" providerId="ADAL" clId="{BC73E9EB-2C55-4F01-B6B6-4BF117E721DC}" dt="2023-03-10T10:15:50.245" v="34" actId="20577"/>
        <pc:sldMkLst>
          <pc:docMk/>
          <pc:sldMk cId="903696202" sldId="1396"/>
        </pc:sldMkLst>
        <pc:spChg chg="mod">
          <ac:chgData name="Aishat Bakre" userId="839b68a6-4a2b-45ef-9a5a-14f954bfea5f" providerId="ADAL" clId="{BC73E9EB-2C55-4F01-B6B6-4BF117E721DC}" dt="2023-03-10T10:15:50.245" v="34" actId="20577"/>
          <ac:spMkLst>
            <pc:docMk/>
            <pc:sldMk cId="903696202" sldId="1396"/>
            <ac:spMk id="3" creationId="{3EBE8C94-122F-7473-220A-68B43AFD89B6}"/>
          </ac:spMkLst>
        </pc:spChg>
      </pc:sldChg>
      <pc:sldChg chg="modSp mod">
        <pc:chgData name="Aishat Bakre" userId="839b68a6-4a2b-45ef-9a5a-14f954bfea5f" providerId="ADAL" clId="{BC73E9EB-2C55-4F01-B6B6-4BF117E721DC}" dt="2023-03-10T09:57:02.431" v="23" actId="20577"/>
        <pc:sldMkLst>
          <pc:docMk/>
          <pc:sldMk cId="2597542285" sldId="1402"/>
        </pc:sldMkLst>
        <pc:spChg chg="mod">
          <ac:chgData name="Aishat Bakre" userId="839b68a6-4a2b-45ef-9a5a-14f954bfea5f" providerId="ADAL" clId="{BC73E9EB-2C55-4F01-B6B6-4BF117E721DC}" dt="2023-03-10T09:57:02.431" v="23" actId="20577"/>
          <ac:spMkLst>
            <pc:docMk/>
            <pc:sldMk cId="2597542285" sldId="1402"/>
            <ac:spMk id="2" creationId="{53E0818F-1257-09F2-73F1-26ACD79F869E}"/>
          </ac:spMkLst>
        </pc:spChg>
      </pc:sldChg>
      <pc:sldChg chg="modSp mod">
        <pc:chgData name="Aishat Bakre" userId="839b68a6-4a2b-45ef-9a5a-14f954bfea5f" providerId="ADAL" clId="{BC73E9EB-2C55-4F01-B6B6-4BF117E721DC}" dt="2023-03-10T10:19:33.389" v="46" actId="20577"/>
        <pc:sldMkLst>
          <pc:docMk/>
          <pc:sldMk cId="3769032470" sldId="1403"/>
        </pc:sldMkLst>
        <pc:spChg chg="mod">
          <ac:chgData name="Aishat Bakre" userId="839b68a6-4a2b-45ef-9a5a-14f954bfea5f" providerId="ADAL" clId="{BC73E9EB-2C55-4F01-B6B6-4BF117E721DC}" dt="2023-03-10T10:19:33.389" v="46" actId="20577"/>
          <ac:spMkLst>
            <pc:docMk/>
            <pc:sldMk cId="3769032470" sldId="1403"/>
            <ac:spMk id="3" creationId="{7233C245-3565-82D8-4F9D-3BA8270B08D1}"/>
          </ac:spMkLst>
        </pc:spChg>
      </pc:sldChg>
      <pc:sldChg chg="modSp mod">
        <pc:chgData name="Aishat Bakre" userId="839b68a6-4a2b-45ef-9a5a-14f954bfea5f" providerId="ADAL" clId="{BC73E9EB-2C55-4F01-B6B6-4BF117E721DC}" dt="2023-03-10T10:15:40.059" v="29" actId="20577"/>
        <pc:sldMkLst>
          <pc:docMk/>
          <pc:sldMk cId="3275157807" sldId="1406"/>
        </pc:sldMkLst>
        <pc:spChg chg="mod">
          <ac:chgData name="Aishat Bakre" userId="839b68a6-4a2b-45ef-9a5a-14f954bfea5f" providerId="ADAL" clId="{BC73E9EB-2C55-4F01-B6B6-4BF117E721DC}" dt="2023-03-10T10:15:40.059" v="29" actId="20577"/>
          <ac:spMkLst>
            <pc:docMk/>
            <pc:sldMk cId="3275157807" sldId="1406"/>
            <ac:spMk id="3" creationId="{3EBE8C94-122F-7473-220A-68B43AFD89B6}"/>
          </ac:spMkLst>
        </pc:spChg>
      </pc:sldChg>
      <pc:sldChg chg="delSp modSp new mod">
        <pc:chgData name="Aishat Bakre" userId="839b68a6-4a2b-45ef-9a5a-14f954bfea5f" providerId="ADAL" clId="{BC73E9EB-2C55-4F01-B6B6-4BF117E721DC}" dt="2023-03-10T10:25:29.104" v="80" actId="14100"/>
        <pc:sldMkLst>
          <pc:docMk/>
          <pc:sldMk cId="622790253" sldId="1411"/>
        </pc:sldMkLst>
        <pc:spChg chg="del">
          <ac:chgData name="Aishat Bakre" userId="839b68a6-4a2b-45ef-9a5a-14f954bfea5f" providerId="ADAL" clId="{BC73E9EB-2C55-4F01-B6B6-4BF117E721DC}" dt="2023-03-10T10:24:07.227" v="77" actId="21"/>
          <ac:spMkLst>
            <pc:docMk/>
            <pc:sldMk cId="622790253" sldId="1411"/>
            <ac:spMk id="2" creationId="{C86DBE85-6A8B-29E9-D834-CDFF589871BB}"/>
          </ac:spMkLst>
        </pc:spChg>
        <pc:spChg chg="mod">
          <ac:chgData name="Aishat Bakre" userId="839b68a6-4a2b-45ef-9a5a-14f954bfea5f" providerId="ADAL" clId="{BC73E9EB-2C55-4F01-B6B6-4BF117E721DC}" dt="2023-03-10T10:25:29.104" v="80" actId="14100"/>
          <ac:spMkLst>
            <pc:docMk/>
            <pc:sldMk cId="622790253" sldId="1411"/>
            <ac:spMk id="3" creationId="{BD473DC7-C723-3B0D-3F9B-50F03BE74AE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10/03/2023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uffieldtrust.org.uk/resource/obesity#backgroun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cbi.nlm.nih.gov/pmc/articles/PMC2872299/"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cbi.nlm.nih.gov/pmc/articles/PMC4981805/"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acadianaweightlosssurgery.com/blog/the-immediate-and-long-term-effects-of-obesity"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indent="-228600">
              <a:buFont typeface="+mj-lt"/>
              <a:buAutoNum type="arabicPeriod"/>
            </a:pPr>
            <a:r>
              <a:rPr lang="en-GB" b="1" dirty="0"/>
              <a:t>Reinforce the assessment criteria and especially criteria 5 which has the 10 extra marks they can gain for completing the online activities. </a:t>
            </a:r>
          </a:p>
          <a:p>
            <a:pPr marL="228600" indent="-228600">
              <a:buFont typeface="+mj-lt"/>
              <a:buAutoNum type="arabicPeriod"/>
            </a:pPr>
            <a:endParaRPr lang="en-GB" b="1" dirty="0"/>
          </a:p>
          <a:p>
            <a:pPr marL="228600" indent="-228600">
              <a:buFont typeface="+mj-lt"/>
              <a:buAutoNum type="arabicPeriod"/>
            </a:pPr>
            <a:r>
              <a:rPr lang="en-GB" b="1" dirty="0"/>
              <a:t>Remind students that they must have 8 creditable reference sources and to use the additional resources found on the Moodle site. </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Obesity | The Nuffield Trust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37562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806267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measures for obesity</a:t>
            </a:r>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698250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Prevention of Overweight and Obesity: How Effective is the Current Public Health Approach - PMC (nih.gov)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2106463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and Consequences of Obesity - PMC (nih.gov)</a:t>
            </a:r>
            <a:endParaRPr lang="en-GB" sz="2000" b="0" i="0" dirty="0">
              <a:solidFill>
                <a:srgbClr val="000000"/>
              </a:solidFill>
              <a:effectLst/>
              <a:latin typeface="Cambria" panose="02040503050406030204" pitchFamily="18" charset="0"/>
            </a:endParaRPr>
          </a:p>
          <a:p>
            <a:endParaRPr lang="en-GB" dirty="0"/>
          </a:p>
          <a:p>
            <a:r>
              <a:rPr lang="en-GB" dirty="0"/>
              <a:t>key determinants/risk factors of obesity</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438082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Immediate and Long-Term Effects of Obesity | Acadiana Weight Loss Surgery</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57909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698263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fingertips.phe.org.uk/profile/national-child-measurement-programme" TargetMode="External"/><Relationship Id="rId2" Type="http://schemas.openxmlformats.org/officeDocument/2006/relationships/hyperlink" Target="https://www.nuffieldtrust.org.uk/resource/obesity#backgroun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ealth-ni.gov.uk/articles/obesity-prevention" TargetMode="External"/><Relationship Id="rId2" Type="http://schemas.openxmlformats.org/officeDocument/2006/relationships/hyperlink" Target="https://www.nice.org.uk/guidance/cg43/chapter/1-guidan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pmc/articles/PMC2872299/pdf/ijerph-07-00765.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gov.uk/government/publications/adult-obesity-applying-all-our-health/adult-obesity-applying-all-our-health" TargetMode="External"/><Relationship Id="rId4" Type="http://schemas.openxmlformats.org/officeDocument/2006/relationships/hyperlink" Target="https://www.gov.uk/government/publications/tackling-obesity-government-strategy/tackling-obesity-empowering-adults-and-children-to-live-healthier-liv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cbi.nlm.nih.gov/pmc/articles/PMC4981805/"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ncbi.nlm.nih.gov/pmc/articles/PMC4266865/" TargetMode="External"/><Relationship Id="rId4" Type="http://schemas.openxmlformats.org/officeDocument/2006/relationships/hyperlink" Target="https://www.ncbi.nlm.nih.gov/pmc/articles/PMC4981805/pdf/AJPH.2016.303326.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cbi.nlm.nih.gov/pmc/articles/PMC5644962/" TargetMode="External"/><Relationship Id="rId2" Type="http://schemas.openxmlformats.org/officeDocument/2006/relationships/hyperlink" Target="https://www.hsph.harvard.edu/obesity-prevention-source/obesity-preven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 Id="rId4" Type="http://schemas.openxmlformats.org/officeDocument/2006/relationships/hyperlink" Target="https://www.who.int/news-room/questions-and-answers/item/obesity-health-consequences-of-being-overweigh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niddk.nih.gov/health-information/weight-management/adult-overweight-obesity/health-risk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cdc.gov/obesity/basics/consequences.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2015716" y="3683058"/>
            <a:ext cx="5400600" cy="1384995"/>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LCHS4004</a:t>
            </a: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466020" y="4651795"/>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a:t>
            </a:r>
            <a:r>
              <a:rPr lang="en-GB" sz="3200" b="1" dirty="0">
                <a:solidFill>
                  <a:prstClr val="white"/>
                </a:solidFill>
                <a:latin typeface="Myriad Pro"/>
                <a:cs typeface="Arial" panose="020B0604020202020204" pitchFamily="34" charset="0"/>
              </a:rPr>
              <a:t>2</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1403648" y="2425131"/>
            <a:ext cx="6840760" cy="1077218"/>
          </a:xfrm>
          <a:prstGeom prst="rect">
            <a:avLst/>
          </a:prstGeom>
          <a:noFill/>
        </p:spPr>
        <p:txBody>
          <a:bodyPr wrap="square">
            <a:spAutoFit/>
          </a:bodyPr>
          <a:lstStyle/>
          <a:p>
            <a:pPr algn="ctr"/>
            <a:r>
              <a:rPr lang="en-GB" sz="3200" b="1" i="1">
                <a:solidFill>
                  <a:schemeClr val="bg1"/>
                </a:solidFill>
              </a:rPr>
              <a:t>Assessment Component 2 Workshop </a:t>
            </a:r>
            <a:endParaRPr lang="en-GB" sz="3200" b="1" i="1" dirty="0">
              <a:solidFill>
                <a:schemeClr val="bg1"/>
              </a:solidFill>
            </a:endParaRP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dirty="0"/>
              <a:t>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a:bodyPr>
          <a:lstStyle/>
          <a:p>
            <a:r>
              <a:rPr lang="en-GB" dirty="0"/>
              <a:t>Word count: </a:t>
            </a:r>
            <a:r>
              <a:rPr lang="en-GB" b="1" dirty="0"/>
              <a:t>2,000</a:t>
            </a:r>
            <a:r>
              <a:rPr lang="en-GB" dirty="0"/>
              <a:t> words (+/- 10%)</a:t>
            </a:r>
          </a:p>
          <a:p>
            <a:pPr marL="0" indent="0" algn="ctr">
              <a:buNone/>
            </a:pPr>
            <a:r>
              <a:rPr lang="en-GB" b="1" dirty="0"/>
              <a:t>50% of the Coursework</a:t>
            </a:r>
          </a:p>
          <a:p>
            <a:pPr marL="0" indent="0">
              <a:buNone/>
            </a:pPr>
            <a:r>
              <a:rPr lang="en-GB" dirty="0"/>
              <a:t>Submission deadline </a:t>
            </a:r>
          </a:p>
          <a:p>
            <a:pPr marL="0" indent="0" algn="ctr">
              <a:buNone/>
            </a:pPr>
            <a:endParaRPr lang="en-GB" dirty="0"/>
          </a:p>
          <a:p>
            <a:pPr algn="ctr"/>
            <a:r>
              <a:rPr lang="en-GB" dirty="0"/>
              <a:t>Submit </a:t>
            </a:r>
            <a:r>
              <a:rPr lang="en-GB" b="1" dirty="0"/>
              <a:t>Report </a:t>
            </a:r>
            <a:r>
              <a:rPr lang="en-GB" dirty="0"/>
              <a:t>to Turnitin- </a:t>
            </a:r>
            <a:r>
              <a:rPr lang="en-GB" sz="3200" b="1" dirty="0">
                <a:solidFill>
                  <a:srgbClr val="FF0000"/>
                </a:solidFill>
                <a:effectLst/>
                <a:latin typeface="Arial" panose="020B0604020202020204" pitchFamily="34" charset="0"/>
                <a:ea typeface="Times New Roman" panose="02020603050405020304" pitchFamily="18" charset="0"/>
              </a:rPr>
              <a:t>Friday</a:t>
            </a:r>
            <a:r>
              <a:rPr lang="en-GB" sz="3200" dirty="0">
                <a:effectLst/>
                <a:latin typeface="Arial" panose="020B0604020202020204" pitchFamily="34" charset="0"/>
                <a:ea typeface="Times New Roman" panose="02020603050405020304" pitchFamily="18" charset="0"/>
              </a:rPr>
              <a:t> </a:t>
            </a:r>
            <a:r>
              <a:rPr lang="en-GB" sz="3200" b="1" dirty="0">
                <a:solidFill>
                  <a:srgbClr val="FF0000"/>
                </a:solidFill>
                <a:effectLst/>
                <a:latin typeface="Arial" panose="020B0604020202020204" pitchFamily="34" charset="0"/>
                <a:ea typeface="Times New Roman" panose="02020603050405020304" pitchFamily="18" charset="0"/>
              </a:rPr>
              <a:t>March 31</a:t>
            </a:r>
            <a:r>
              <a:rPr lang="en-GB" sz="3200" b="1" baseline="30000" dirty="0">
                <a:solidFill>
                  <a:srgbClr val="FF0000"/>
                </a:solidFill>
                <a:effectLst/>
                <a:latin typeface="Arial" panose="020B0604020202020204" pitchFamily="34" charset="0"/>
                <a:ea typeface="Times New Roman" panose="02020603050405020304" pitchFamily="18" charset="0"/>
              </a:rPr>
              <a:t>st</a:t>
            </a:r>
            <a:r>
              <a:rPr lang="en-GB" sz="3200" b="1" dirty="0">
                <a:solidFill>
                  <a:srgbClr val="FF0000"/>
                </a:solidFill>
                <a:effectLst/>
                <a:latin typeface="Arial" panose="020B0604020202020204" pitchFamily="34" charset="0"/>
                <a:ea typeface="Times New Roman" panose="02020603050405020304" pitchFamily="18" charset="0"/>
              </a:rPr>
              <a:t>  2023 </a:t>
            </a:r>
            <a:r>
              <a:rPr lang="en-GB" b="1" dirty="0"/>
              <a:t> </a:t>
            </a:r>
            <a:r>
              <a:rPr lang="en-GB" b="1" dirty="0">
                <a:solidFill>
                  <a:srgbClr val="FF0000"/>
                </a:solidFill>
              </a:rPr>
              <a:t>9am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19388-1762-A931-C749-A2F11A8FAA6D}"/>
              </a:ext>
            </a:extLst>
          </p:cNvPr>
          <p:cNvSpPr>
            <a:spLocks noGrp="1"/>
          </p:cNvSpPr>
          <p:nvPr>
            <p:ph type="title"/>
          </p:nvPr>
        </p:nvSpPr>
        <p:spPr>
          <a:xfrm>
            <a:off x="457200" y="274638"/>
            <a:ext cx="8229600" cy="922114"/>
          </a:xfrm>
        </p:spPr>
        <p:txBody>
          <a:bodyPr/>
          <a:lstStyle/>
          <a:p>
            <a:r>
              <a:rPr lang="en-GB" b="1" dirty="0"/>
              <a:t>Late Submissions Rules </a:t>
            </a:r>
          </a:p>
        </p:txBody>
      </p:sp>
      <p:graphicFrame>
        <p:nvGraphicFramePr>
          <p:cNvPr id="4" name="Content Placeholder 3">
            <a:extLst>
              <a:ext uri="{FF2B5EF4-FFF2-40B4-BE49-F238E27FC236}">
                <a16:creationId xmlns:a16="http://schemas.microsoft.com/office/drawing/2014/main" id="{3ED32902-8C1D-348A-0419-111507725D71}"/>
              </a:ext>
            </a:extLst>
          </p:cNvPr>
          <p:cNvGraphicFramePr>
            <a:graphicFrameLocks noGrp="1"/>
          </p:cNvGraphicFramePr>
          <p:nvPr>
            <p:ph idx="1"/>
          </p:nvPr>
        </p:nvGraphicFramePr>
        <p:xfrm>
          <a:off x="457200" y="1417638"/>
          <a:ext cx="8435280" cy="4099594"/>
        </p:xfrm>
        <a:graphic>
          <a:graphicData uri="http://schemas.openxmlformats.org/drawingml/2006/table">
            <a:tbl>
              <a:tblPr>
                <a:tableStyleId>{5C22544A-7EE6-4342-B048-85BDC9FD1C3A}</a:tableStyleId>
              </a:tblPr>
              <a:tblGrid>
                <a:gridCol w="1779383">
                  <a:extLst>
                    <a:ext uri="{9D8B030D-6E8A-4147-A177-3AD203B41FA5}">
                      <a16:colId xmlns:a16="http://schemas.microsoft.com/office/drawing/2014/main" val="1594010040"/>
                    </a:ext>
                  </a:extLst>
                </a:gridCol>
                <a:gridCol w="6655897">
                  <a:extLst>
                    <a:ext uri="{9D8B030D-6E8A-4147-A177-3AD203B41FA5}">
                      <a16:colId xmlns:a16="http://schemas.microsoft.com/office/drawing/2014/main" val="2616415379"/>
                    </a:ext>
                  </a:extLst>
                </a:gridCol>
              </a:tblGrid>
              <a:tr h="4099594">
                <a:tc>
                  <a:txBody>
                    <a:bodyPr/>
                    <a:lstStyle/>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endParaRPr lang="en-GB" sz="2000" b="1" dirty="0">
                        <a:effectLst/>
                      </a:endParaRPr>
                    </a:p>
                    <a:p>
                      <a:pPr algn="just">
                        <a:spcBef>
                          <a:spcPts val="600"/>
                        </a:spcBef>
                        <a:spcAft>
                          <a:spcPts val="600"/>
                        </a:spcAft>
                      </a:pPr>
                      <a:r>
                        <a:rPr lang="en-GB" sz="2000" b="1" dirty="0">
                          <a:effectLst/>
                        </a:rPr>
                        <a:t>Submission method:</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endParaRPr lang="en-GB" sz="2000" b="1" dirty="0">
                        <a:effectLst/>
                      </a:endParaRPr>
                    </a:p>
                    <a:p>
                      <a:r>
                        <a:rPr lang="en-GB" sz="2000" b="1"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2000" b="1" dirty="0">
                          <a:effectLst/>
                        </a:rPr>
                        <a:t>Alternative submission method (if applicable): </a:t>
                      </a:r>
                    </a:p>
                    <a:p>
                      <a:pPr algn="l">
                        <a:spcBef>
                          <a:spcPts val="600"/>
                        </a:spcBef>
                        <a:spcAft>
                          <a:spcPts val="600"/>
                        </a:spcAft>
                      </a:pPr>
                      <a:r>
                        <a:rPr lang="en-GB" sz="2000" b="1"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20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8045670"/>
                  </a:ext>
                </a:extLst>
              </a:tr>
            </a:tbl>
          </a:graphicData>
        </a:graphic>
      </p:graphicFrame>
    </p:spTree>
    <p:extLst>
      <p:ext uri="{BB962C8B-B14F-4D97-AF65-F5344CB8AC3E}">
        <p14:creationId xmlns:p14="http://schemas.microsoft.com/office/powerpoint/2010/main" val="643741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dirty="0">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dirty="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dirty="0">
                          <a:effectLst/>
                        </a:rPr>
                        <a:t>1. Engagement with Literature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dirty="0">
                          <a:effectLst/>
                        </a:rPr>
                        <a:t>2. Knowledge and Understanding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dirty="0">
                          <a:effectLst/>
                        </a:rPr>
                        <a:t>3. Cognitive and Intellectual Skills 20% </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dirty="0">
                          <a:effectLst/>
                        </a:rPr>
                        <a:t>4. Practical Application Skills 20%</a:t>
                      </a: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dirty="0">
                          <a:effectLst/>
                        </a:rPr>
                        <a:t>5. Transferable Skills for Life and Professional Practice 20% </a:t>
                      </a:r>
                    </a:p>
                    <a:p>
                      <a:pPr algn="l">
                        <a:lnSpc>
                          <a:spcPct val="200000"/>
                        </a:lnSpc>
                      </a:pPr>
                      <a:endParaRPr lang="en-GB" sz="2400" dirty="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88FC-7605-B994-D8B8-ECB769C926B0}"/>
              </a:ext>
            </a:extLst>
          </p:cNvPr>
          <p:cNvSpPr>
            <a:spLocks noGrp="1"/>
          </p:cNvSpPr>
          <p:nvPr>
            <p:ph type="title"/>
          </p:nvPr>
        </p:nvSpPr>
        <p:spPr/>
        <p:txBody>
          <a:bodyPr/>
          <a:lstStyle/>
          <a:p>
            <a:r>
              <a:rPr lang="en-GB" b="1" dirty="0"/>
              <a:t>Assessment Task</a:t>
            </a:r>
          </a:p>
        </p:txBody>
      </p:sp>
      <p:sp>
        <p:nvSpPr>
          <p:cNvPr id="3" name="Content Placeholder 2">
            <a:extLst>
              <a:ext uri="{FF2B5EF4-FFF2-40B4-BE49-F238E27FC236}">
                <a16:creationId xmlns:a16="http://schemas.microsoft.com/office/drawing/2014/main" id="{0D5B1A83-924C-D830-30ED-46D889C53176}"/>
              </a:ext>
            </a:extLst>
          </p:cNvPr>
          <p:cNvSpPr>
            <a:spLocks noGrp="1"/>
          </p:cNvSpPr>
          <p:nvPr>
            <p:ph idx="1"/>
          </p:nvPr>
        </p:nvSpPr>
        <p:spPr>
          <a:xfrm>
            <a:off x="611560" y="2204864"/>
            <a:ext cx="8229600" cy="2952328"/>
          </a:xfrm>
        </p:spPr>
        <p:txBody>
          <a:bodyPr>
            <a:normAutofit/>
          </a:bodyPr>
          <a:lstStyle/>
          <a:p>
            <a:r>
              <a:rPr lang="en-GB" dirty="0">
                <a:effectLst/>
                <a:latin typeface="Arial" panose="020B0604020202020204" pitchFamily="34" charset="0"/>
                <a:ea typeface="Times New Roman" panose="02020603050405020304" pitchFamily="18" charset="0"/>
              </a:rPr>
              <a:t>You must select </a:t>
            </a:r>
            <a:r>
              <a:rPr lang="en-GB" b="1" dirty="0">
                <a:effectLst/>
                <a:latin typeface="Arial" panose="020B0604020202020204" pitchFamily="34" charset="0"/>
                <a:ea typeface="Times New Roman" panose="02020603050405020304" pitchFamily="18" charset="0"/>
              </a:rPr>
              <a:t>one infectious or non-infectious</a:t>
            </a:r>
            <a:r>
              <a:rPr lang="en-GB" dirty="0">
                <a:effectLst/>
                <a:latin typeface="Arial" panose="020B0604020202020204" pitchFamily="34" charset="0"/>
                <a:ea typeface="Times New Roman" panose="02020603050405020304" pitchFamily="18" charset="0"/>
              </a:rPr>
              <a:t> disease and provide a report which should include the following</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78653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FEE14-F4F4-4080-B8CF-77C03908CCB2}"/>
              </a:ext>
            </a:extLst>
          </p:cNvPr>
          <p:cNvSpPr>
            <a:spLocks noGrp="1"/>
          </p:cNvSpPr>
          <p:nvPr>
            <p:ph type="title"/>
          </p:nvPr>
        </p:nvSpPr>
        <p:spPr/>
        <p:txBody>
          <a:bodyPr>
            <a:normAutofit/>
          </a:bodyPr>
          <a:lstStyle/>
          <a:p>
            <a:pPr marL="450215"/>
            <a:r>
              <a:rPr lang="en-GB" sz="4400" b="1" dirty="0">
                <a:effectLst/>
                <a:latin typeface="Arial" panose="020B0604020202020204" pitchFamily="34" charset="0"/>
                <a:ea typeface="Times New Roman" panose="02020603050405020304" pitchFamily="18" charset="0"/>
              </a:rPr>
              <a:t>Introduction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a:extLst>
              <a:ext uri="{FF2B5EF4-FFF2-40B4-BE49-F238E27FC236}">
                <a16:creationId xmlns:a16="http://schemas.microsoft.com/office/drawing/2014/main" id="{0CBA8470-3C44-CEC1-0A2C-58C1D910744B}"/>
              </a:ext>
            </a:extLst>
          </p:cNvPr>
          <p:cNvSpPr>
            <a:spLocks noGrp="1"/>
          </p:cNvSpPr>
          <p:nvPr>
            <p:ph idx="1"/>
          </p:nvPr>
        </p:nvSpPr>
        <p:spPr/>
        <p:txBody>
          <a:bodyPr>
            <a:normAutofit fontScale="77500" lnSpcReduction="20000"/>
          </a:bodyPr>
          <a:lstStyle/>
          <a:p>
            <a:pPr marL="0" indent="0">
              <a:buNone/>
            </a:pPr>
            <a:r>
              <a:rPr lang="en-GB" sz="3200" dirty="0">
                <a:effectLst/>
                <a:latin typeface="Arial" panose="020B0604020202020204" pitchFamily="34" charset="0"/>
                <a:ea typeface="Times New Roman" panose="02020603050405020304" pitchFamily="18" charset="0"/>
              </a:rPr>
              <a:t>This should include </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A definition of the chosen disease</a:t>
            </a:r>
            <a:endParaRPr lang="en-GB" sz="20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dirty="0">
                <a:effectLst/>
                <a:latin typeface="Arial" panose="020B0604020202020204" pitchFamily="34" charset="0"/>
                <a:ea typeface="Times New Roman" panose="02020603050405020304" pitchFamily="18" charset="0"/>
              </a:rPr>
              <a:t>Levels of the incidence that demonstrate the severity of the health issue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should include both the current worldwide and UK statistics about the prevalence of the disease.</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You should include the signs and symptoms of the disease</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End the introduction with the aim of the report</a:t>
            </a:r>
            <a:endParaRPr lang="en-GB" dirty="0"/>
          </a:p>
        </p:txBody>
      </p:sp>
    </p:spTree>
    <p:extLst>
      <p:ext uri="{BB962C8B-B14F-4D97-AF65-F5344CB8AC3E}">
        <p14:creationId xmlns:p14="http://schemas.microsoft.com/office/powerpoint/2010/main" val="1650774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82660-4718-4E2D-BDC8-B1B1A0F5EFE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Main Body (1700 words)</a:t>
            </a:r>
            <a:endParaRPr lang="en-GB" dirty="0"/>
          </a:p>
        </p:txBody>
      </p:sp>
      <p:sp>
        <p:nvSpPr>
          <p:cNvPr id="3" name="Content Placeholder 2">
            <a:extLst>
              <a:ext uri="{FF2B5EF4-FFF2-40B4-BE49-F238E27FC236}">
                <a16:creationId xmlns:a16="http://schemas.microsoft.com/office/drawing/2014/main" id="{3114CB44-0D10-96A8-138B-A0C27A2EB50A}"/>
              </a:ext>
            </a:extLst>
          </p:cNvPr>
          <p:cNvSpPr>
            <a:spLocks noGrp="1"/>
          </p:cNvSpPr>
          <p:nvPr>
            <p:ph idx="1"/>
          </p:nvPr>
        </p:nvSpPr>
        <p:spPr>
          <a:xfrm>
            <a:off x="457200" y="1417638"/>
            <a:ext cx="8229600" cy="4099595"/>
          </a:xfrm>
        </p:spPr>
        <p:txBody>
          <a:bodyPr>
            <a:normAutofit fontScale="85000" lnSpcReduction="20000"/>
          </a:bodyPr>
          <a:lstStyle/>
          <a:p>
            <a:r>
              <a:rPr lang="en-GB" sz="3200" dirty="0">
                <a:effectLst/>
                <a:latin typeface="Arial" panose="020B0604020202020204" pitchFamily="34" charset="0"/>
                <a:ea typeface="Times New Roman" panose="02020603050405020304" pitchFamily="18" charset="0"/>
              </a:rPr>
              <a:t>Public health measures available</a:t>
            </a:r>
            <a:r>
              <a:rPr lang="en-GB" sz="3200" b="1" dirty="0">
                <a:effectLst/>
                <a:latin typeface="Arial" panose="020B0604020202020204" pitchFamily="34" charset="0"/>
                <a:ea typeface="Times New Roman" panose="02020603050405020304" pitchFamily="18" charset="0"/>
              </a:rPr>
              <a:t> (400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The key determinants/risk factors of the chosen disease</a:t>
            </a:r>
            <a:r>
              <a:rPr lang="en-GB" sz="3200" b="1" dirty="0">
                <a:effectLst/>
                <a:latin typeface="Arial" panose="020B0604020202020204" pitchFamily="34" charset="0"/>
                <a:ea typeface="Times New Roman" panose="02020603050405020304" pitchFamily="18" charset="0"/>
              </a:rPr>
              <a:t> (350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Short-term public health consequences of the disease in a health or social care setting</a:t>
            </a:r>
            <a:r>
              <a:rPr lang="en-GB" sz="3200" b="1" dirty="0">
                <a:effectLst/>
                <a:latin typeface="Arial" panose="020B0604020202020204" pitchFamily="34" charset="0"/>
                <a:ea typeface="Times New Roman" panose="02020603050405020304" pitchFamily="18" charset="0"/>
              </a:rPr>
              <a:t> (350 words)</a:t>
            </a:r>
          </a:p>
          <a:p>
            <a:r>
              <a:rPr lang="en-GB" sz="3200" dirty="0">
                <a:effectLst/>
                <a:latin typeface="Arial" panose="020B0604020202020204" pitchFamily="34" charset="0"/>
                <a:ea typeface="Times New Roman" panose="02020603050405020304" pitchFamily="18" charset="0"/>
              </a:rPr>
              <a:t>Long-term public health consequences of the disease in a health or social care setting </a:t>
            </a:r>
            <a:r>
              <a:rPr lang="en-GB" sz="3200" b="1" dirty="0">
                <a:effectLst/>
                <a:latin typeface="Arial" panose="020B0604020202020204" pitchFamily="34" charset="0"/>
                <a:ea typeface="Times New Roman" panose="02020603050405020304" pitchFamily="18" charset="0"/>
              </a:rPr>
              <a:t>(350 words)</a:t>
            </a:r>
          </a:p>
          <a:p>
            <a:pPr marL="342900" lvl="0" indent="-342900" rtl="0">
              <a:buFont typeface="Symbol" panose="05050102010706020507" pitchFamily="18" charset="2"/>
              <a:buChar char=""/>
            </a:pPr>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r>
              <a:rPr lang="en-GB" sz="3200" b="1" dirty="0">
                <a:solidFill>
                  <a:srgbClr val="373A3C"/>
                </a:solidFill>
                <a:effectLst/>
                <a:latin typeface="Arial" panose="020B0604020202020204" pitchFamily="34" charset="0"/>
                <a:ea typeface="Times New Roman" panose="02020603050405020304" pitchFamily="18" charset="0"/>
              </a:rPr>
              <a:t>(250 words)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32826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33F93-3FCF-6F3F-4108-DDB374EA56A8}"/>
              </a:ext>
            </a:extLst>
          </p:cNvPr>
          <p:cNvSpPr>
            <a:spLocks noGrp="1"/>
          </p:cNvSpPr>
          <p:nvPr>
            <p:ph type="title"/>
          </p:nvPr>
        </p:nvSpPr>
        <p:spPr/>
        <p:txBody>
          <a:bodyPr>
            <a:normAutofit/>
          </a:bodyPr>
          <a:lstStyle/>
          <a:p>
            <a:r>
              <a:rPr lang="en-GB" sz="3200" b="1" dirty="0">
                <a:effectLst/>
                <a:latin typeface="Arial" panose="020B0604020202020204" pitchFamily="34" charset="0"/>
                <a:ea typeface="Times New Roman" panose="02020603050405020304" pitchFamily="18" charset="0"/>
              </a:rPr>
              <a:t>Public health measures available (450 words)</a:t>
            </a:r>
            <a:endParaRPr lang="en-GB" sz="3200" b="1" dirty="0"/>
          </a:p>
        </p:txBody>
      </p:sp>
      <p:sp>
        <p:nvSpPr>
          <p:cNvPr id="3" name="Content Placeholder 2">
            <a:extLst>
              <a:ext uri="{FF2B5EF4-FFF2-40B4-BE49-F238E27FC236}">
                <a16:creationId xmlns:a16="http://schemas.microsoft.com/office/drawing/2014/main" id="{2F55F75A-247C-E5E6-5439-EA86996A72E5}"/>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This should include the key public health measures that is in place to prevent and control the chosen </a:t>
            </a:r>
            <a:r>
              <a:rPr lang="en-GB" sz="3200" b="1" dirty="0">
                <a:effectLst/>
                <a:latin typeface="Arial" panose="020B0604020202020204" pitchFamily="34" charset="0"/>
                <a:ea typeface="Times New Roman" panose="02020603050405020304" pitchFamily="18" charset="0"/>
              </a:rPr>
              <a:t>infectious </a:t>
            </a:r>
            <a:r>
              <a:rPr lang="en-GB" sz="3200" dirty="0">
                <a:effectLst/>
                <a:latin typeface="Arial" panose="020B0604020202020204" pitchFamily="34" charset="0"/>
                <a:ea typeface="Times New Roman" panose="02020603050405020304" pitchFamily="18" charset="0"/>
              </a:rPr>
              <a:t>or</a:t>
            </a:r>
            <a:r>
              <a:rPr lang="en-GB" sz="3200" b="1" dirty="0">
                <a:effectLst/>
                <a:latin typeface="Arial" panose="020B0604020202020204" pitchFamily="34" charset="0"/>
                <a:ea typeface="Times New Roman" panose="02020603050405020304" pitchFamily="18" charset="0"/>
              </a:rPr>
              <a:t> non-infectious </a:t>
            </a:r>
            <a:r>
              <a:rPr lang="en-GB" sz="3200" dirty="0">
                <a:effectLst/>
                <a:latin typeface="Arial" panose="020B0604020202020204" pitchFamily="34" charset="0"/>
                <a:ea typeface="Times New Roman" panose="02020603050405020304" pitchFamily="18" charset="0"/>
              </a:rPr>
              <a:t>disease. </a:t>
            </a:r>
          </a:p>
          <a:p>
            <a:r>
              <a:rPr lang="en-GB" sz="3200" dirty="0">
                <a:effectLst/>
                <a:latin typeface="Arial" panose="020B0604020202020204" pitchFamily="34" charset="0"/>
                <a:ea typeface="Times New Roman" panose="02020603050405020304" pitchFamily="18" charset="0"/>
              </a:rPr>
              <a:t>Draw on the </a:t>
            </a:r>
            <a:r>
              <a:rPr lang="en-GB" sz="3200" b="1" dirty="0">
                <a:effectLst/>
                <a:latin typeface="Arial" panose="020B0604020202020204" pitchFamily="34" charset="0"/>
                <a:ea typeface="Times New Roman" panose="02020603050405020304" pitchFamily="18" charset="0"/>
              </a:rPr>
              <a:t>3P’s</a:t>
            </a:r>
            <a:r>
              <a:rPr lang="en-GB" sz="3200" dirty="0">
                <a:effectLst/>
                <a:latin typeface="Arial" panose="020B0604020202020204" pitchFamily="34" charset="0"/>
                <a:ea typeface="Times New Roman" panose="02020603050405020304" pitchFamily="18" charset="0"/>
              </a:rPr>
              <a:t> of public health when explaining this section.</a:t>
            </a:r>
            <a:endParaRPr lang="en-GB" dirty="0"/>
          </a:p>
        </p:txBody>
      </p:sp>
    </p:spTree>
    <p:extLst>
      <p:ext uri="{BB962C8B-B14F-4D97-AF65-F5344CB8AC3E}">
        <p14:creationId xmlns:p14="http://schemas.microsoft.com/office/powerpoint/2010/main" val="2020076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136D-E945-6398-A3FD-FE5447736CFE}"/>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92A38CA-5F2D-B2C6-1119-63D04CADEC6D}"/>
              </a:ext>
            </a:extLst>
          </p:cNvPr>
          <p:cNvSpPr>
            <a:spLocks noGrp="1"/>
          </p:cNvSpPr>
          <p:nvPr>
            <p:ph idx="1"/>
          </p:nvPr>
        </p:nvSpPr>
        <p:spPr/>
        <p:txBody>
          <a:bodyPr/>
          <a:lstStyle/>
          <a:p>
            <a:r>
              <a:rPr lang="en-GB" dirty="0"/>
              <a:t>Working in groups research the </a:t>
            </a:r>
            <a:r>
              <a:rPr lang="en-GB" b="1" dirty="0"/>
              <a:t>public health measures</a:t>
            </a:r>
            <a:r>
              <a:rPr lang="en-GB" dirty="0"/>
              <a:t> for obesity</a:t>
            </a:r>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extLst>
      <p:ext uri="{BB962C8B-B14F-4D97-AF65-F5344CB8AC3E}">
        <p14:creationId xmlns:p14="http://schemas.microsoft.com/office/powerpoint/2010/main" val="3390747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C147-926D-2202-E7E3-8A31BF0269EA}"/>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BA58065-3652-2ED2-1439-D711AE97BCCC}"/>
              </a:ext>
            </a:extLst>
          </p:cNvPr>
          <p:cNvSpPr>
            <a:spLocks noGrp="1"/>
          </p:cNvSpPr>
          <p:nvPr>
            <p:ph idx="1"/>
          </p:nvPr>
        </p:nvSpPr>
        <p:spPr/>
        <p:txBody>
          <a:bodyPr>
            <a:normAutofit/>
          </a:bodyPr>
          <a:lstStyle/>
          <a:p>
            <a:pPr marL="0" indent="0">
              <a:buNone/>
            </a:pPr>
            <a:r>
              <a:rPr lang="en-GB" sz="2800" dirty="0"/>
              <a:t>Working in groups explore the below link</a:t>
            </a:r>
            <a:endParaRPr lang="en-GB" sz="2800" dirty="0">
              <a:hlinkClick r:id="rId2"/>
            </a:endParaRPr>
          </a:p>
          <a:p>
            <a:r>
              <a:rPr lang="en-GB" sz="2800" dirty="0">
                <a:hlinkClick r:id="rId2"/>
              </a:rPr>
              <a:t>https://www.nuffieldtrust.org.uk/resource/obesity#background</a:t>
            </a:r>
            <a:endParaRPr lang="en-GB" sz="2800" dirty="0"/>
          </a:p>
          <a:p>
            <a:r>
              <a:rPr lang="en-GB" sz="2800" dirty="0">
                <a:hlinkClick r:id="rId3"/>
              </a:rPr>
              <a:t>https://fingertips.phe.org.uk/profile/national-child-measurement-programme</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    </a:t>
            </a:r>
            <a:r>
              <a:rPr kumimoji="0" lang="en-GB" sz="2800" b="1" i="0" u="none" strike="noStrike" kern="1200" cap="none" spc="0" normalizeH="0" baseline="0" noProof="0" dirty="0">
                <a:ln>
                  <a:noFill/>
                </a:ln>
                <a:solidFill>
                  <a:prstClr val="black"/>
                </a:solidFill>
                <a:effectLst/>
                <a:uLnTx/>
                <a:uFillTx/>
                <a:ea typeface="+mn-ea"/>
                <a:cs typeface="+mn-cs"/>
              </a:rPr>
              <a:t>15mins</a:t>
            </a:r>
            <a:endParaRPr lang="en-GB" sz="2800" dirty="0"/>
          </a:p>
          <a:p>
            <a:endParaRPr lang="en-GB" dirty="0"/>
          </a:p>
        </p:txBody>
      </p:sp>
    </p:spTree>
    <p:extLst>
      <p:ext uri="{BB962C8B-B14F-4D97-AF65-F5344CB8AC3E}">
        <p14:creationId xmlns:p14="http://schemas.microsoft.com/office/powerpoint/2010/main" val="2596188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C3AE7-F312-58E7-F413-7384236BDA8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E379C6-BD61-B3EB-2FEB-6AE885620A35}"/>
              </a:ext>
            </a:extLst>
          </p:cNvPr>
          <p:cNvSpPr>
            <a:spLocks noGrp="1"/>
          </p:cNvSpPr>
          <p:nvPr>
            <p:ph idx="1"/>
          </p:nvPr>
        </p:nvSpPr>
        <p:spPr/>
        <p:txBody>
          <a:bodyPr>
            <a:normAutofit fontScale="92500" lnSpcReduction="20000"/>
          </a:bodyPr>
          <a:lstStyle/>
          <a:p>
            <a:pPr marL="0" indent="0">
              <a:buNone/>
            </a:pPr>
            <a:r>
              <a:rPr lang="en-GB" dirty="0"/>
              <a:t>Working in groups explore the below link</a:t>
            </a:r>
          </a:p>
          <a:p>
            <a:endParaRPr lang="en-GB" dirty="0"/>
          </a:p>
          <a:p>
            <a:r>
              <a:rPr lang="en-GB" dirty="0">
                <a:hlinkClick r:id="rId2"/>
              </a:rPr>
              <a:t>https://www.nice.org.uk/guidance/cg43/chapter/1-guidance</a:t>
            </a:r>
            <a:endParaRPr lang="en-GB" dirty="0"/>
          </a:p>
          <a:p>
            <a:r>
              <a:rPr lang="en-GB" dirty="0">
                <a:hlinkClick r:id="rId3"/>
              </a:rPr>
              <a:t>https://www.health-ni.gov.uk/articles/obesity-prevention</a:t>
            </a:r>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extLst>
      <p:ext uri="{BB962C8B-B14F-4D97-AF65-F5344CB8AC3E}">
        <p14:creationId xmlns:p14="http://schemas.microsoft.com/office/powerpoint/2010/main" val="2615958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ECD18-1791-AE47-D5A4-0B07352E0D6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0B478C-0CA5-599F-FB01-EDB7C4CE4441}"/>
              </a:ext>
            </a:extLst>
          </p:cNvPr>
          <p:cNvSpPr>
            <a:spLocks noGrp="1"/>
          </p:cNvSpPr>
          <p:nvPr>
            <p:ph idx="1"/>
          </p:nvPr>
        </p:nvSpPr>
        <p:spPr/>
        <p:txBody>
          <a:bodyPr>
            <a:normAutofit fontScale="85000" lnSpcReduction="20000"/>
          </a:bodyPr>
          <a:lstStyle/>
          <a:p>
            <a:pPr marL="0" indent="0">
              <a:buNone/>
            </a:pPr>
            <a:r>
              <a:rPr kumimoji="0" lang="en-GB" sz="2800" b="0" i="0" u="none" strike="noStrike" kern="1200" cap="none" spc="0" normalizeH="0" baseline="0" noProof="0" dirty="0">
                <a:ln>
                  <a:noFill/>
                </a:ln>
                <a:solidFill>
                  <a:prstClr val="black"/>
                </a:solidFill>
                <a:effectLst/>
                <a:uLnTx/>
                <a:uFillTx/>
                <a:ea typeface="+mj-ea"/>
                <a:cs typeface="+mj-cs"/>
              </a:rPr>
              <a:t>Working in groups explore the below link</a:t>
            </a:r>
          </a:p>
          <a:p>
            <a:pPr marL="0" indent="0">
              <a:buNone/>
            </a:pPr>
            <a:endParaRPr lang="en-GB" sz="2800" dirty="0">
              <a:hlinkClick r:id="rId3"/>
            </a:endParaRPr>
          </a:p>
          <a:p>
            <a:r>
              <a:rPr lang="en-GB" sz="2400" dirty="0">
                <a:hlinkClick r:id="rId3"/>
              </a:rPr>
              <a:t>Prevention of Overweight and Obesity: How Effective is the Current Public Health Approach (nih.gov)</a:t>
            </a:r>
            <a:endParaRPr lang="en-GB" sz="2400" dirty="0"/>
          </a:p>
          <a:p>
            <a:endParaRPr lang="en-GB" sz="2400" dirty="0"/>
          </a:p>
          <a:p>
            <a:r>
              <a:rPr lang="en-GB" sz="2400" dirty="0">
                <a:hlinkClick r:id="rId4"/>
              </a:rPr>
              <a:t>https://www.gov.uk/government/publications/tackling-obesity-government-strategy/tackling-obesity-empowering-adults-and-children-to-live-healthier-lives</a:t>
            </a:r>
            <a:endParaRPr lang="en-GB" sz="2400" dirty="0"/>
          </a:p>
          <a:p>
            <a:pPr marL="0" indent="0" algn="ctr">
              <a:buNone/>
            </a:pPr>
            <a:r>
              <a:rPr lang="en-GB" sz="2400" dirty="0">
                <a:hlinkClick r:id="rId5"/>
              </a:rPr>
              <a:t>https://www.gov.uk/government/publications/adult-obesity-applying-all-our-health/adult-obesity-applying-all-our-health</a:t>
            </a:r>
            <a:endParaRPr lang="en-GB" sz="2400" dirty="0"/>
          </a:p>
          <a:p>
            <a:pPr marL="0" indent="0">
              <a:buNone/>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1709513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1F0ED-790B-2403-29C1-EE83539A080C}"/>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key determinants/risk factors of disease (350 words)</a:t>
            </a:r>
            <a:r>
              <a:rPr lang="en-GB" sz="4400" dirty="0">
                <a:effectLst/>
                <a:latin typeface="Arial" panose="020B0604020202020204" pitchFamily="34" charset="0"/>
                <a:ea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855CE691-6999-5502-A71B-C85633F97014}"/>
              </a:ext>
            </a:extLst>
          </p:cNvPr>
          <p:cNvSpPr>
            <a:spLocks noGrp="1"/>
          </p:cNvSpPr>
          <p:nvPr>
            <p:ph idx="1"/>
          </p:nvPr>
        </p:nvSpPr>
        <p:spPr>
          <a:xfrm>
            <a:off x="457200" y="1772816"/>
            <a:ext cx="8229600" cy="3917032"/>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modifiable/non-modifiable risk factors that can influence the development of your chosen communicable or non-communicable disease using credible citation to support them.</a:t>
            </a:r>
            <a:endParaRPr lang="en-GB" dirty="0"/>
          </a:p>
        </p:txBody>
      </p:sp>
    </p:spTree>
    <p:extLst>
      <p:ext uri="{BB962C8B-B14F-4D97-AF65-F5344CB8AC3E}">
        <p14:creationId xmlns:p14="http://schemas.microsoft.com/office/powerpoint/2010/main" val="1732615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136D-E945-6398-A3FD-FE5447736CFE}"/>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92A38CA-5F2D-B2C6-1119-63D04CADEC6D}"/>
              </a:ext>
            </a:extLst>
          </p:cNvPr>
          <p:cNvSpPr>
            <a:spLocks noGrp="1"/>
          </p:cNvSpPr>
          <p:nvPr>
            <p:ph idx="1"/>
          </p:nvPr>
        </p:nvSpPr>
        <p:spPr>
          <a:xfrm>
            <a:off x="457200" y="1470484"/>
            <a:ext cx="8229600" cy="3917032"/>
          </a:xfrm>
        </p:spPr>
        <p:txBody>
          <a:bodyPr/>
          <a:lstStyle/>
          <a:p>
            <a:r>
              <a:rPr lang="en-GB" dirty="0"/>
              <a:t>Working in groups research the </a:t>
            </a:r>
            <a:r>
              <a:rPr lang="en-GB" sz="3200" b="1" dirty="0">
                <a:effectLst/>
                <a:latin typeface="Arial" panose="020B0604020202020204" pitchFamily="34" charset="0"/>
                <a:ea typeface="Times New Roman" panose="02020603050405020304" pitchFamily="18" charset="0"/>
              </a:rPr>
              <a:t>key determinants/risk factors</a:t>
            </a:r>
            <a:r>
              <a:rPr lang="en-GB" dirty="0"/>
              <a:t> for obesity</a:t>
            </a:r>
          </a:p>
          <a:p>
            <a:endParaRPr lang="en-GB" dirty="0"/>
          </a:p>
          <a:p>
            <a:endParaRPr lang="en-GB" dirty="0"/>
          </a:p>
          <a:p>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p:txBody>
      </p:sp>
    </p:spTree>
    <p:extLst>
      <p:ext uri="{BB962C8B-B14F-4D97-AF65-F5344CB8AC3E}">
        <p14:creationId xmlns:p14="http://schemas.microsoft.com/office/powerpoint/2010/main" val="20229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232E7-F589-F721-484D-5FA8A28B3E84}"/>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13EDB94E-1391-CE1E-1117-02A327454148}"/>
              </a:ext>
            </a:extLst>
          </p:cNvPr>
          <p:cNvSpPr>
            <a:spLocks noGrp="1"/>
          </p:cNvSpPr>
          <p:nvPr>
            <p:ph idx="1"/>
          </p:nvPr>
        </p:nvSpPr>
        <p:spPr/>
        <p:txBody>
          <a:bodyPr>
            <a:normAutofit fontScale="70000" lnSpcReduction="20000"/>
          </a:bodyPr>
          <a:lstStyle/>
          <a:p>
            <a:pPr marL="0" indent="0">
              <a:buNone/>
            </a:pPr>
            <a:r>
              <a:rPr lang="en-GB" dirty="0"/>
              <a:t>Working in groups explore the link below</a:t>
            </a:r>
          </a:p>
          <a:p>
            <a:pPr marL="0" indent="0">
              <a:buNone/>
            </a:pPr>
            <a:endParaRPr lang="en-GB" dirty="0">
              <a:hlinkClick r:id="rId3"/>
            </a:endParaRPr>
          </a:p>
          <a:p>
            <a:r>
              <a:rPr lang="en-GB" dirty="0">
                <a:hlinkClick r:id="rId3"/>
              </a:rPr>
              <a:t>https://www.ncbi.nlm.nih.gov/pmc/articles/PMC4981805/</a:t>
            </a:r>
            <a:endParaRPr lang="en-GB" dirty="0"/>
          </a:p>
          <a:p>
            <a:endParaRPr lang="en-GB" dirty="0"/>
          </a:p>
          <a:p>
            <a:r>
              <a:rPr lang="en-GB" dirty="0">
                <a:hlinkClick r:id="rId4"/>
              </a:rPr>
              <a:t>https://www.ncbi.nlm.nih.gov/pmc/articles/PMC4981805/pdf/AJPH.2016.303326.pdf</a:t>
            </a:r>
            <a:endParaRPr lang="en-GB" dirty="0"/>
          </a:p>
          <a:p>
            <a:endParaRPr lang="en-GB" dirty="0"/>
          </a:p>
          <a:p>
            <a:r>
              <a:rPr lang="en-GB" dirty="0">
                <a:hlinkClick r:id="rId5"/>
              </a:rPr>
              <a:t>https://www.ncbi.nlm.nih.gov/pmc/articles/PMC4266865/</a:t>
            </a:r>
            <a:endParaRPr lang="en-GB" dirty="0"/>
          </a:p>
          <a:p>
            <a:endParaRPr lang="en-GB" dirty="0"/>
          </a:p>
          <a:p>
            <a:pPr algn="ctr"/>
            <a:r>
              <a:rPr lang="en-GB" b="1" dirty="0"/>
              <a:t>Feedback your findings to the whole class</a:t>
            </a:r>
          </a:p>
          <a:p>
            <a:pPr marL="0" indent="0" algn="ctr">
              <a:buNone/>
            </a:pPr>
            <a:r>
              <a:rPr lang="en-GB" b="1" dirty="0"/>
              <a:t>15mins</a:t>
            </a:r>
          </a:p>
          <a:p>
            <a:endParaRPr lang="en-GB" dirty="0"/>
          </a:p>
          <a:p>
            <a:endParaRPr lang="en-GB" dirty="0"/>
          </a:p>
        </p:txBody>
      </p:sp>
    </p:spTree>
    <p:extLst>
      <p:ext uri="{BB962C8B-B14F-4D97-AF65-F5344CB8AC3E}">
        <p14:creationId xmlns:p14="http://schemas.microsoft.com/office/powerpoint/2010/main" val="647936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3CDE-4B1E-D79F-8EE5-D66F1FC118A3}"/>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B7537199-C37E-A1A1-7D0B-19031307A3CB}"/>
              </a:ext>
            </a:extLst>
          </p:cNvPr>
          <p:cNvSpPr>
            <a:spLocks noGrp="1"/>
          </p:cNvSpPr>
          <p:nvPr>
            <p:ph idx="1"/>
          </p:nvPr>
        </p:nvSpPr>
        <p:spPr/>
        <p:txBody>
          <a:bodyPr>
            <a:normAutofit fontScale="92500" lnSpcReduction="10000"/>
          </a:bodyPr>
          <a:lstStyle/>
          <a:p>
            <a:pPr marL="0" indent="0">
              <a:buNone/>
            </a:pPr>
            <a:r>
              <a:rPr lang="en-GB" sz="2800" dirty="0"/>
              <a:t>Working in groups explore the link below</a:t>
            </a:r>
          </a:p>
          <a:p>
            <a:pPr marL="0" indent="0">
              <a:buNone/>
            </a:pPr>
            <a:endParaRPr lang="en-GB" sz="2800" dirty="0">
              <a:hlinkClick r:id="rId2"/>
            </a:endParaRPr>
          </a:p>
          <a:p>
            <a:r>
              <a:rPr lang="en-GB" sz="2800" dirty="0">
                <a:hlinkClick r:id="rId2"/>
              </a:rPr>
              <a:t>https://www.hsph.harvard.edu/obesity-prevention-source/obesity-prevention/</a:t>
            </a:r>
            <a:endParaRPr lang="en-GB" sz="2800" dirty="0"/>
          </a:p>
          <a:p>
            <a:endParaRPr lang="en-GB" sz="2800" dirty="0"/>
          </a:p>
          <a:p>
            <a:r>
              <a:rPr lang="en-GB" sz="2800" dirty="0">
                <a:hlinkClick r:id="rId3"/>
              </a:rPr>
              <a:t>https://www.ncbi.nlm.nih.gov/pmc/articles/PMC5644962/</a:t>
            </a:r>
            <a:endParaRPr lang="en-GB" sz="2800" dirty="0"/>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2930961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3802-0B71-2135-AB78-64DA50CE05A1}"/>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Short-term public health consequences of the disease </a:t>
            </a:r>
            <a:endParaRPr lang="en-GB" b="1" dirty="0"/>
          </a:p>
        </p:txBody>
      </p:sp>
      <p:sp>
        <p:nvSpPr>
          <p:cNvPr id="3" name="Content Placeholder 2">
            <a:extLst>
              <a:ext uri="{FF2B5EF4-FFF2-40B4-BE49-F238E27FC236}">
                <a16:creationId xmlns:a16="http://schemas.microsoft.com/office/drawing/2014/main" id="{EC78A630-E0F6-53B0-C5D9-14F03D23DB0F}"/>
              </a:ext>
            </a:extLst>
          </p:cNvPr>
          <p:cNvSpPr>
            <a:spLocks noGrp="1"/>
          </p:cNvSpPr>
          <p:nvPr>
            <p:ph idx="1"/>
          </p:nvPr>
        </p:nvSpPr>
        <p:spPr>
          <a:xfrm>
            <a:off x="457200" y="1988840"/>
            <a:ext cx="8229600" cy="3600400"/>
          </a:xfrm>
        </p:spPr>
        <p:txBody>
          <a:bodyPr/>
          <a:lstStyle/>
          <a:p>
            <a:r>
              <a:rPr lang="en-GB" dirty="0"/>
              <a:t>This section should highlight and explain the short term negative impact of the disease on the affected person and </a:t>
            </a:r>
          </a:p>
          <a:p>
            <a:r>
              <a:rPr lang="en-GB" dirty="0"/>
              <a:t>The overall impact on the health service provision.</a:t>
            </a:r>
          </a:p>
        </p:txBody>
      </p:sp>
    </p:spTree>
    <p:extLst>
      <p:ext uri="{BB962C8B-B14F-4D97-AF65-F5344CB8AC3E}">
        <p14:creationId xmlns:p14="http://schemas.microsoft.com/office/powerpoint/2010/main" val="3305928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lstStyle/>
          <a:p>
            <a:r>
              <a:rPr lang="en-GB" dirty="0"/>
              <a:t>Working in groups research the </a:t>
            </a:r>
            <a:r>
              <a:rPr lang="en-GB" b="1" dirty="0"/>
              <a:t>short term consequences</a:t>
            </a:r>
            <a:r>
              <a:rPr lang="en-GB" dirty="0"/>
              <a:t> of obesity</a:t>
            </a:r>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extLst>
      <p:ext uri="{BB962C8B-B14F-4D97-AF65-F5344CB8AC3E}">
        <p14:creationId xmlns:p14="http://schemas.microsoft.com/office/powerpoint/2010/main" val="903696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60582-F8C2-DC58-1D96-D6C3065C3977}"/>
              </a:ext>
            </a:extLst>
          </p:cNvPr>
          <p:cNvSpPr>
            <a:spLocks noGrp="1"/>
          </p:cNvSpPr>
          <p:nvPr>
            <p:ph type="title"/>
          </p:nvPr>
        </p:nvSpPr>
        <p:spPr/>
        <p:txBody>
          <a:bodyPr>
            <a:normAutofit fontScale="90000"/>
          </a:bodyPr>
          <a:lstStyle/>
          <a:p>
            <a:r>
              <a:rPr lang="en-GB" sz="4400" b="1" dirty="0">
                <a:effectLst/>
                <a:latin typeface="Arial" panose="020B0604020202020204" pitchFamily="34" charset="0"/>
                <a:ea typeface="Times New Roman" panose="02020603050405020304" pitchFamily="18" charset="0"/>
              </a:rPr>
              <a:t>Long-term public health consequences of the disease</a:t>
            </a:r>
            <a:endParaRPr lang="en-GB" b="1" dirty="0"/>
          </a:p>
        </p:txBody>
      </p:sp>
      <p:sp>
        <p:nvSpPr>
          <p:cNvPr id="3" name="Content Placeholder 2">
            <a:extLst>
              <a:ext uri="{FF2B5EF4-FFF2-40B4-BE49-F238E27FC236}">
                <a16:creationId xmlns:a16="http://schemas.microsoft.com/office/drawing/2014/main" id="{B75BC90B-16AE-5378-F9CE-7DDBD6BBA5B8}"/>
              </a:ext>
            </a:extLst>
          </p:cNvPr>
          <p:cNvSpPr>
            <a:spLocks noGrp="1"/>
          </p:cNvSpPr>
          <p:nvPr>
            <p:ph idx="1"/>
          </p:nvPr>
        </p:nvSpPr>
        <p:spPr>
          <a:xfrm>
            <a:off x="457200" y="1844824"/>
            <a:ext cx="8229600" cy="3456384"/>
          </a:xfrm>
        </p:spPr>
        <p:txBody>
          <a:bodyPr/>
          <a:lstStyle/>
          <a:p>
            <a:r>
              <a:rPr lang="en-GB" sz="3200" dirty="0">
                <a:effectLst/>
                <a:latin typeface="Arial" panose="020B0604020202020204" pitchFamily="34" charset="0"/>
                <a:ea typeface="Times New Roman" panose="02020603050405020304" pitchFamily="18" charset="0"/>
              </a:rPr>
              <a:t>This section should highlight and explain the long term negative impact of the disease on the affected person and </a:t>
            </a:r>
          </a:p>
          <a:p>
            <a:r>
              <a:rPr lang="en-GB" dirty="0">
                <a:latin typeface="Arial" panose="020B0604020202020204" pitchFamily="34" charset="0"/>
                <a:ea typeface="Times New Roman" panose="02020603050405020304" pitchFamily="18" charset="0"/>
              </a:rPr>
              <a:t>T</a:t>
            </a:r>
            <a:r>
              <a:rPr lang="en-GB" sz="3200" dirty="0">
                <a:effectLst/>
                <a:latin typeface="Arial" panose="020B0604020202020204" pitchFamily="34" charset="0"/>
                <a:ea typeface="Times New Roman" panose="02020603050405020304" pitchFamily="18" charset="0"/>
              </a:rPr>
              <a:t>he overall impact on the health service provision.</a:t>
            </a:r>
            <a:endParaRPr lang="en-GB" dirty="0"/>
          </a:p>
        </p:txBody>
      </p:sp>
    </p:spTree>
    <p:extLst>
      <p:ext uri="{BB962C8B-B14F-4D97-AF65-F5344CB8AC3E}">
        <p14:creationId xmlns:p14="http://schemas.microsoft.com/office/powerpoint/2010/main" val="3781281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a:xfrm>
            <a:off x="457200" y="1556792"/>
            <a:ext cx="8229600" cy="3917032"/>
          </a:xfrm>
        </p:spPr>
        <p:txBody>
          <a:bodyPr/>
          <a:lstStyle/>
          <a:p>
            <a:r>
              <a:rPr lang="en-GB" dirty="0"/>
              <a:t>Working in groups research the </a:t>
            </a:r>
            <a:r>
              <a:rPr lang="en-GB" b="1" dirty="0"/>
              <a:t>long</a:t>
            </a:r>
            <a:r>
              <a:rPr lang="en-GB" dirty="0"/>
              <a:t> </a:t>
            </a:r>
            <a:r>
              <a:rPr lang="en-GB" b="1" dirty="0"/>
              <a:t>term consequences</a:t>
            </a:r>
            <a:r>
              <a:rPr lang="en-GB" dirty="0"/>
              <a:t> of obesity</a:t>
            </a:r>
          </a:p>
          <a:p>
            <a:endParaRPr lang="en-GB" dirty="0"/>
          </a:p>
          <a:p>
            <a:pPr marL="0" indent="0">
              <a:buNone/>
            </a:pPr>
            <a:endParaRPr lang="en-GB"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lang="en-GB" sz="2800" dirty="0"/>
          </a:p>
          <a:p>
            <a:endParaRPr lang="en-GB" dirty="0"/>
          </a:p>
        </p:txBody>
      </p:sp>
    </p:spTree>
    <p:extLst>
      <p:ext uri="{BB962C8B-B14F-4D97-AF65-F5344CB8AC3E}">
        <p14:creationId xmlns:p14="http://schemas.microsoft.com/office/powerpoint/2010/main" val="3275157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dirty="0">
                <a:ln>
                  <a:noFill/>
                </a:ln>
                <a:solidFill>
                  <a:prstClr val="black"/>
                </a:solidFill>
                <a:effectLst/>
                <a:uLnTx/>
                <a:uFillTx/>
                <a:ea typeface="+mn-ea"/>
                <a:cs typeface="+mn-cs"/>
              </a:rPr>
              <a:t>Working in groups explore the below link</a:t>
            </a:r>
          </a:p>
          <a:p>
            <a:pPr marL="0" indent="0">
              <a:buNone/>
            </a:pPr>
            <a:endParaRPr lang="en-GB" sz="2600" dirty="0">
              <a:hlinkClick r:id="rId2"/>
            </a:endParaRPr>
          </a:p>
          <a:p>
            <a:r>
              <a:rPr lang="en-GB" sz="2600" dirty="0">
                <a:hlinkClick r:id="rId2"/>
              </a:rPr>
              <a:t>https://www.ncbi.nlm.nih.gov/pmc/articles/PMC4386197/</a:t>
            </a:r>
            <a:endParaRPr lang="en-GB" sz="2600" dirty="0"/>
          </a:p>
          <a:p>
            <a:pPr marL="0" indent="0">
              <a:buNone/>
            </a:pPr>
            <a:endParaRPr lang="en-GB" sz="2600" dirty="0"/>
          </a:p>
          <a:p>
            <a:r>
              <a:rPr lang="en-GB" sz="2600" dirty="0">
                <a:hlinkClick r:id="rId3"/>
              </a:rPr>
              <a:t>https://www.ncbi.nlm.nih.gov/books/NBK62231/pdf/Bookshelf_NBK62231.pdf</a:t>
            </a:r>
            <a:endParaRPr lang="en-GB" sz="2600" dirty="0"/>
          </a:p>
          <a:p>
            <a:pPr marL="0" indent="0">
              <a:buNone/>
            </a:pPr>
            <a:endParaRPr lang="en-GB" sz="2600" dirty="0"/>
          </a:p>
          <a:p>
            <a:r>
              <a:rPr lang="en-GB" sz="2600" dirty="0">
                <a:hlinkClick r:id="rId4"/>
              </a:rPr>
              <a:t>https://www.who.int/news-room/questions-and-answers/item/obesity-health-consequences-of-being-overweight</a:t>
            </a:r>
            <a:endParaRPr lang="en-GB" sz="2600" dirty="0"/>
          </a:p>
          <a:p>
            <a:endParaRPr lang="en-GB" sz="26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1" i="0" u="none" strike="noStrike" kern="1200" cap="none" spc="0" normalizeH="0" baseline="0" noProof="0" dirty="0">
                <a:ln>
                  <a:noFill/>
                </a:ln>
                <a:solidFill>
                  <a:prstClr val="black"/>
                </a:solidFill>
                <a:effectLst/>
                <a:uLnTx/>
                <a:uFillTx/>
                <a:latin typeface="Myriad Pro"/>
                <a:ea typeface="+mn-ea"/>
                <a:cs typeface="+mn-cs"/>
              </a:rPr>
              <a:t>15mins</a:t>
            </a:r>
            <a:endParaRPr lang="en-GB" sz="3200" dirty="0"/>
          </a:p>
          <a:p>
            <a:endParaRPr lang="en-GB" dirty="0"/>
          </a:p>
        </p:txBody>
      </p:sp>
    </p:spTree>
    <p:extLst>
      <p:ext uri="{BB962C8B-B14F-4D97-AF65-F5344CB8AC3E}">
        <p14:creationId xmlns:p14="http://schemas.microsoft.com/office/powerpoint/2010/main" val="495611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94CF-912A-F494-04C7-4943146D96CB}"/>
              </a:ext>
            </a:extLst>
          </p:cNvPr>
          <p:cNvSpPr>
            <a:spLocks noGrp="1"/>
          </p:cNvSpPr>
          <p:nvPr>
            <p:ph type="title"/>
          </p:nvPr>
        </p:nvSpPr>
        <p:spPr>
          <a:xfrm>
            <a:off x="447675" y="116632"/>
            <a:ext cx="8229600" cy="1143000"/>
          </a:xfrm>
        </p:spPr>
        <p:txBody>
          <a:bodyPr>
            <a:normAutofit/>
          </a:bodyPr>
          <a:lstStyle/>
          <a:p>
            <a:r>
              <a:rPr lang="en-GB" b="1" dirty="0"/>
              <a:t>Solution</a:t>
            </a:r>
          </a:p>
        </p:txBody>
      </p:sp>
      <p:sp>
        <p:nvSpPr>
          <p:cNvPr id="3" name="Content Placeholder 2">
            <a:extLst>
              <a:ext uri="{FF2B5EF4-FFF2-40B4-BE49-F238E27FC236}">
                <a16:creationId xmlns:a16="http://schemas.microsoft.com/office/drawing/2014/main" id="{67653B34-EC74-A163-4605-7871D79A7072}"/>
              </a:ext>
            </a:extLst>
          </p:cNvPr>
          <p:cNvSpPr>
            <a:spLocks noGrp="1"/>
          </p:cNvSpPr>
          <p:nvPr>
            <p:ph idx="1"/>
          </p:nvPr>
        </p:nvSpPr>
        <p:spPr/>
        <p:txBody>
          <a:bodyPr>
            <a:normAutofit fontScale="85000" lnSpcReduction="10000"/>
          </a:bodyPr>
          <a:lstStyle/>
          <a:p>
            <a:pPr marL="0" indent="0">
              <a:buNone/>
            </a:pPr>
            <a:r>
              <a:rPr lang="en-GB" sz="2800" dirty="0"/>
              <a:t>Working in groups explore the below link</a:t>
            </a:r>
          </a:p>
          <a:p>
            <a:endParaRPr lang="en-GB" sz="2800" dirty="0">
              <a:hlinkClick r:id="rId3"/>
            </a:endParaRPr>
          </a:p>
          <a:p>
            <a:r>
              <a:rPr lang="en-GB" sz="2800" dirty="0">
                <a:hlinkClick r:id="rId3"/>
              </a:rPr>
              <a:t>https://www.niddk.nih.gov/health-information/weight-management/adult-overweight-obesity/health-risks</a:t>
            </a:r>
            <a:endParaRPr lang="en-GB" sz="2800" dirty="0"/>
          </a:p>
          <a:p>
            <a:pPr marL="0" indent="0">
              <a:buNone/>
            </a:pPr>
            <a:endParaRPr lang="en-GB" sz="2800" dirty="0"/>
          </a:p>
          <a:p>
            <a:r>
              <a:rPr lang="en-GB" sz="2800" dirty="0">
                <a:hlinkClick r:id="rId4"/>
              </a:rPr>
              <a:t>https://www.cdc.gov/obesity/basics/consequences.html</a:t>
            </a:r>
            <a:endParaRPr lang="en-GB" sz="2800" dirty="0"/>
          </a:p>
          <a:p>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1" i="0" u="none" strike="noStrike" kern="1200" cap="none" spc="0" normalizeH="0" baseline="0" noProof="0" dirty="0">
                <a:ln>
                  <a:noFill/>
                </a:ln>
                <a:solidFill>
                  <a:prstClr val="black"/>
                </a:solidFill>
                <a:effectLst/>
                <a:uLnTx/>
                <a:uFillTx/>
                <a:latin typeface="Myriad Pro"/>
                <a:ea typeface="+mn-ea"/>
                <a:cs typeface="+mn-cs"/>
              </a:rPr>
              <a:t>15mins</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Tree>
    <p:extLst>
      <p:ext uri="{BB962C8B-B14F-4D97-AF65-F5344CB8AC3E}">
        <p14:creationId xmlns:p14="http://schemas.microsoft.com/office/powerpoint/2010/main" val="2891766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473DC7-C723-3B0D-3F9B-50F03BE74AEF}"/>
              </a:ext>
            </a:extLst>
          </p:cNvPr>
          <p:cNvSpPr>
            <a:spLocks noGrp="1"/>
          </p:cNvSpPr>
          <p:nvPr>
            <p:ph idx="1"/>
          </p:nvPr>
        </p:nvSpPr>
        <p:spPr>
          <a:xfrm>
            <a:off x="457200" y="764704"/>
            <a:ext cx="8229600" cy="4752529"/>
          </a:xfrm>
        </p:spPr>
        <p:txBody>
          <a:bodyPr>
            <a:normAutofit/>
          </a:bodyPr>
          <a:lstStyle/>
          <a:p>
            <a:r>
              <a:rPr lang="en-GB" sz="3200" dirty="0">
                <a:solidFill>
                  <a:srgbClr val="373A3C"/>
                </a:solidFill>
                <a:effectLst/>
                <a:latin typeface="Arial" panose="020B0604020202020204" pitchFamily="34" charset="0"/>
                <a:ea typeface="Times New Roman" panose="02020603050405020304" pitchFamily="18" charset="0"/>
              </a:rPr>
              <a:t>Factors influencing the health and well-being of individuals with your chosen disease </a:t>
            </a:r>
            <a:r>
              <a:rPr lang="en-GB" sz="3200" b="1" dirty="0">
                <a:solidFill>
                  <a:srgbClr val="373A3C"/>
                </a:solidFill>
                <a:effectLst/>
                <a:latin typeface="Arial" panose="020B0604020202020204" pitchFamily="34" charset="0"/>
                <a:ea typeface="Times New Roman" panose="02020603050405020304" pitchFamily="18" charset="0"/>
              </a:rPr>
              <a:t>(250 words)</a:t>
            </a:r>
            <a:endParaRPr lang="en-GB" sz="2000" dirty="0">
              <a:effectLst/>
              <a:latin typeface="Times New Roman" panose="02020603050405020304" pitchFamily="18"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This section should highlight and explain all the determinants/factors of health that can influence the development of your chosen disease using credible citations to support your writing.</a:t>
            </a:r>
            <a:endParaRPr lang="en-GB" dirty="0"/>
          </a:p>
        </p:txBody>
      </p:sp>
    </p:spTree>
    <p:extLst>
      <p:ext uri="{BB962C8B-B14F-4D97-AF65-F5344CB8AC3E}">
        <p14:creationId xmlns:p14="http://schemas.microsoft.com/office/powerpoint/2010/main" val="622790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818F-1257-09F2-73F1-26ACD79F869E}"/>
              </a:ext>
            </a:extLst>
          </p:cNvPr>
          <p:cNvSpPr>
            <a:spLocks noGrp="1"/>
          </p:cNvSpPr>
          <p:nvPr>
            <p:ph type="title"/>
          </p:nvPr>
        </p:nvSpPr>
        <p:spPr/>
        <p:txBody>
          <a:bodyPr/>
          <a:lstStyle/>
          <a:p>
            <a:r>
              <a:rPr lang="en-GB" b="1" dirty="0">
                <a:latin typeface="Arial" panose="020B0604020202020204" pitchFamily="34" charset="0"/>
                <a:ea typeface="Times New Roman" panose="02020603050405020304" pitchFamily="18" charset="0"/>
              </a:rPr>
              <a:t>C</a:t>
            </a:r>
            <a:r>
              <a:rPr lang="en-GB" sz="4400" b="1" dirty="0">
                <a:effectLst/>
                <a:latin typeface="Arial" panose="020B0604020202020204" pitchFamily="34" charset="0"/>
                <a:ea typeface="Times New Roman" panose="02020603050405020304" pitchFamily="18" charset="0"/>
              </a:rPr>
              <a:t>onclusion</a:t>
            </a:r>
            <a:r>
              <a:rPr lang="en-GB" sz="4400" dirty="0">
                <a:effectLst/>
                <a:latin typeface="Arial" panose="020B0604020202020204" pitchFamily="34" charset="0"/>
                <a:ea typeface="Times New Roman" panose="02020603050405020304" pitchFamily="18" charset="0"/>
              </a:rPr>
              <a:t> </a:t>
            </a:r>
            <a:r>
              <a:rPr lang="en-GB" sz="4400" b="1" dirty="0">
                <a:effectLst/>
                <a:latin typeface="Arial" panose="020B0604020202020204" pitchFamily="34" charset="0"/>
                <a:ea typeface="Times New Roman" panose="02020603050405020304" pitchFamily="18" charset="0"/>
              </a:rPr>
              <a:t>(150 words)</a:t>
            </a:r>
            <a:endParaRPr lang="en-GB" dirty="0"/>
          </a:p>
        </p:txBody>
      </p:sp>
      <p:sp>
        <p:nvSpPr>
          <p:cNvPr id="3" name="Content Placeholder 2">
            <a:extLst>
              <a:ext uri="{FF2B5EF4-FFF2-40B4-BE49-F238E27FC236}">
                <a16:creationId xmlns:a16="http://schemas.microsoft.com/office/drawing/2014/main" id="{28B886FB-67CA-965B-D26C-559B769D9F9E}"/>
              </a:ext>
            </a:extLst>
          </p:cNvPr>
          <p:cNvSpPr>
            <a:spLocks noGrp="1"/>
          </p:cNvSpPr>
          <p:nvPr>
            <p:ph idx="1"/>
          </p:nvPr>
        </p:nvSpPr>
        <p:spPr>
          <a:xfrm>
            <a:off x="485775" y="1844824"/>
            <a:ext cx="8229600" cy="3340967"/>
          </a:xfrm>
        </p:spPr>
        <p:txBody>
          <a:bodyPr/>
          <a:lstStyle/>
          <a:p>
            <a:r>
              <a:rPr lang="en-GB" sz="3200" dirty="0">
                <a:effectLst/>
                <a:latin typeface="Arial" panose="020B0604020202020204" pitchFamily="34" charset="0"/>
                <a:ea typeface="Times New Roman" panose="02020603050405020304" pitchFamily="18" charset="0"/>
              </a:rPr>
              <a:t>In this section summarise what you have covered in the assignment and </a:t>
            </a:r>
          </a:p>
          <a:p>
            <a:r>
              <a:rPr lang="en-GB" dirty="0">
                <a:latin typeface="Arial" panose="020B0604020202020204" pitchFamily="34" charset="0"/>
                <a:ea typeface="Times New Roman" panose="02020603050405020304" pitchFamily="18" charset="0"/>
              </a:rPr>
              <a:t>P</a:t>
            </a:r>
            <a:r>
              <a:rPr lang="en-GB" sz="3200" dirty="0">
                <a:effectLst/>
                <a:latin typeface="Arial" panose="020B0604020202020204" pitchFamily="34" charset="0"/>
                <a:ea typeface="Times New Roman" panose="02020603050405020304" pitchFamily="18" charset="0"/>
              </a:rPr>
              <a:t>rovide recommendation.</a:t>
            </a:r>
            <a:endParaRPr lang="en-GB" dirty="0"/>
          </a:p>
        </p:txBody>
      </p:sp>
    </p:spTree>
    <p:extLst>
      <p:ext uri="{BB962C8B-B14F-4D97-AF65-F5344CB8AC3E}">
        <p14:creationId xmlns:p14="http://schemas.microsoft.com/office/powerpoint/2010/main" val="2597542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C3021-777E-B5CF-6A41-FE8167C76EA6}"/>
              </a:ext>
            </a:extLst>
          </p:cNvPr>
          <p:cNvSpPr>
            <a:spLocks noGrp="1"/>
          </p:cNvSpPr>
          <p:nvPr>
            <p:ph type="title"/>
          </p:nvPr>
        </p:nvSpPr>
        <p:spPr/>
        <p:txBody>
          <a:bodyPr>
            <a:normAutofit/>
          </a:bodyPr>
          <a:lstStyle/>
          <a:p>
            <a:r>
              <a:rPr lang="en-GB" sz="4000" b="1" dirty="0">
                <a:effectLst/>
                <a:latin typeface="Arial" panose="020B0604020202020204" pitchFamily="34" charset="0"/>
                <a:ea typeface="Times New Roman" panose="02020603050405020304" pitchFamily="18" charset="0"/>
              </a:rPr>
              <a:t>Reference lists </a:t>
            </a:r>
            <a:endParaRPr lang="en-GB" sz="4000" b="1" dirty="0"/>
          </a:p>
        </p:txBody>
      </p:sp>
      <p:sp>
        <p:nvSpPr>
          <p:cNvPr id="3" name="Content Placeholder 2">
            <a:extLst>
              <a:ext uri="{FF2B5EF4-FFF2-40B4-BE49-F238E27FC236}">
                <a16:creationId xmlns:a16="http://schemas.microsoft.com/office/drawing/2014/main" id="{7233C245-3565-82D8-4F9D-3BA8270B08D1}"/>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Follow the university’s Harvard referencing requirements and guidance, </a:t>
            </a:r>
          </a:p>
          <a:p>
            <a:r>
              <a:rPr lang="en-GB" dirty="0">
                <a:latin typeface="Arial" panose="020B0604020202020204" pitchFamily="34" charset="0"/>
                <a:ea typeface="Times New Roman" panose="02020603050405020304" pitchFamily="18" charset="0"/>
              </a:rPr>
              <a:t>Y</a:t>
            </a:r>
            <a:r>
              <a:rPr lang="en-GB" sz="3200" dirty="0">
                <a:effectLst/>
                <a:latin typeface="Arial" panose="020B0604020202020204" pitchFamily="34" charset="0"/>
                <a:ea typeface="Times New Roman" panose="02020603050405020304" pitchFamily="18" charset="0"/>
              </a:rPr>
              <a:t>ou should have at least 8 credible reference sources from the supporting teaching material, academic books, articles and journals.</a:t>
            </a:r>
            <a:endParaRPr lang="en-GB" dirty="0"/>
          </a:p>
        </p:txBody>
      </p:sp>
    </p:spTree>
    <p:extLst>
      <p:ext uri="{BB962C8B-B14F-4D97-AF65-F5344CB8AC3E}">
        <p14:creationId xmlns:p14="http://schemas.microsoft.com/office/powerpoint/2010/main" val="37690324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REFERENCING REQUIREMENTS</a:t>
            </a:r>
            <a:br>
              <a:rPr lang="en-GB" sz="3700" dirty="0"/>
            </a:br>
            <a:endParaRPr lang="en-GB" sz="3700" dirty="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dirty="0"/>
              <a:t>Ensure that you follow the UWTSD Harvard referencing requirements. </a:t>
            </a:r>
          </a:p>
          <a:p>
            <a:endParaRPr lang="en-GB" b="1" dirty="0"/>
          </a:p>
          <a:p>
            <a:endParaRPr lang="en-GB" dirty="0"/>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DD8ED-9B03-36E5-B19A-9C6250501DA9}"/>
              </a:ext>
            </a:extLst>
          </p:cNvPr>
          <p:cNvSpPr>
            <a:spLocks noGrp="1"/>
          </p:cNvSpPr>
          <p:nvPr>
            <p:ph type="title"/>
          </p:nvPr>
        </p:nvSpPr>
        <p:spPr/>
        <p:txBody>
          <a:bodyPr/>
          <a:lstStyle/>
          <a:p>
            <a:r>
              <a:rPr lang="en-GB" b="1" dirty="0"/>
              <a:t>Reminder</a:t>
            </a:r>
          </a:p>
        </p:txBody>
      </p:sp>
      <p:sp>
        <p:nvSpPr>
          <p:cNvPr id="3" name="Content Placeholder 2">
            <a:extLst>
              <a:ext uri="{FF2B5EF4-FFF2-40B4-BE49-F238E27FC236}">
                <a16:creationId xmlns:a16="http://schemas.microsoft.com/office/drawing/2014/main" id="{71DDF762-6640-B3E8-6DA1-2704035268ED}"/>
              </a:ext>
            </a:extLst>
          </p:cNvPr>
          <p:cNvSpPr>
            <a:spLocks noGrp="1"/>
          </p:cNvSpPr>
          <p:nvPr>
            <p:ph idx="1"/>
          </p:nvPr>
        </p:nvSpPr>
        <p:spPr/>
        <p:txBody>
          <a:bodyPr/>
          <a:lstStyle/>
          <a:p>
            <a:r>
              <a:rPr lang="en-GB" sz="3200" dirty="0">
                <a:effectLst/>
                <a:latin typeface="Arial" panose="020B0604020202020204" pitchFamily="34" charset="0"/>
                <a:ea typeface="Times New Roman" panose="02020603050405020304" pitchFamily="18" charset="0"/>
              </a:rPr>
              <a:t>Relevant published UK data and statistics must be included and referenced within the report where applicable.</a:t>
            </a:r>
          </a:p>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 is important that you check your work, proofread the contents, spell check it and look at punctuation and grammar so that your assignment reads clearly. </a:t>
            </a:r>
            <a:endParaRPr lang="en-GB" sz="200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88848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2FF3-3CFC-3D59-E54C-B809B3C2F8E0}"/>
              </a:ext>
            </a:extLst>
          </p:cNvPr>
          <p:cNvSpPr>
            <a:spLocks noGrp="1"/>
          </p:cNvSpPr>
          <p:nvPr>
            <p:ph type="title"/>
          </p:nvPr>
        </p:nvSpPr>
        <p:spPr/>
        <p:txBody>
          <a:bodyPr>
            <a:normAutofit fontScale="90000"/>
          </a:bodyPr>
          <a:lstStyle/>
          <a:p>
            <a:r>
              <a:rPr lang="en-US" sz="4400" b="1" dirty="0">
                <a:solidFill>
                  <a:srgbClr val="000000"/>
                </a:solidFill>
                <a:effectLst/>
                <a:latin typeface="Arial" panose="020B0604020202020204" pitchFamily="34" charset="0"/>
                <a:ea typeface="Times New Roman" panose="02020603050405020304" pitchFamily="18" charset="0"/>
              </a:rPr>
              <a:t>General Submission Guidance </a:t>
            </a:r>
            <a:endParaRPr lang="en-GB" dirty="0"/>
          </a:p>
        </p:txBody>
      </p:sp>
      <p:sp>
        <p:nvSpPr>
          <p:cNvPr id="3" name="Content Placeholder 2">
            <a:extLst>
              <a:ext uri="{FF2B5EF4-FFF2-40B4-BE49-F238E27FC236}">
                <a16:creationId xmlns:a16="http://schemas.microsoft.com/office/drawing/2014/main" id="{65FAC09B-7F11-29A1-C966-BCBFC9BCEC86}"/>
              </a:ext>
            </a:extLst>
          </p:cNvPr>
          <p:cNvSpPr>
            <a:spLocks noGrp="1"/>
          </p:cNvSpPr>
          <p:nvPr>
            <p:ph idx="1"/>
          </p:nvPr>
        </p:nvSpPr>
        <p:spPr/>
        <p:txBody>
          <a:bodyPr>
            <a:normAutofit fontScale="92500" lnSpcReduction="20000"/>
          </a:bodyPr>
          <a:lstStyle/>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must include </a:t>
            </a:r>
            <a:r>
              <a:rPr lang="en-US" sz="2400" b="1" dirty="0">
                <a:solidFill>
                  <a:srgbClr val="000000"/>
                </a:solidFill>
                <a:effectLst/>
                <a:ea typeface="Times New Roman" panose="02020603050405020304" pitchFamily="18" charset="0"/>
              </a:rPr>
              <a:t>a title page </a:t>
            </a:r>
            <a:r>
              <a:rPr lang="en-US" sz="2400" dirty="0">
                <a:solidFill>
                  <a:srgbClr val="000000"/>
                </a:solidFill>
                <a:effectLst/>
                <a:ea typeface="Times New Roman" panose="02020603050405020304" pitchFamily="18" charset="0"/>
              </a:rPr>
              <a:t>that clearly states </a:t>
            </a:r>
            <a:r>
              <a:rPr lang="en-US" sz="2400" b="1" dirty="0">
                <a:solidFill>
                  <a:srgbClr val="000000"/>
                </a:solidFill>
                <a:effectLst/>
                <a:ea typeface="Times New Roman" panose="02020603050405020304" pitchFamily="18" charset="0"/>
              </a:rPr>
              <a:t>your name, your student number, the module code and title, your lecturer’s name, and your assignment title</a:t>
            </a:r>
            <a:r>
              <a:rPr lang="en-US" sz="2400" dirty="0">
                <a:solidFill>
                  <a:srgbClr val="000000"/>
                </a:solidFill>
                <a:effectLst/>
                <a:ea typeface="Times New Roman" panose="02020603050405020304" pitchFamily="18" charset="0"/>
              </a:rPr>
              <a:t>.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typed in Arial font, size 11.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US" sz="2400" dirty="0">
                <a:solidFill>
                  <a:srgbClr val="000000"/>
                </a:solidFill>
                <a:effectLst/>
                <a:ea typeface="Times New Roman" panose="02020603050405020304" pitchFamily="18" charset="0"/>
              </a:rPr>
              <a:t>All your submissions should be </a:t>
            </a:r>
            <a:r>
              <a:rPr lang="en-US" sz="2400" b="1" dirty="0">
                <a:solidFill>
                  <a:srgbClr val="000000"/>
                </a:solidFill>
                <a:effectLst/>
                <a:ea typeface="Times New Roman" panose="02020603050405020304" pitchFamily="18" charset="0"/>
              </a:rPr>
              <a:t>typed with 1.5 line spacing. </a:t>
            </a:r>
            <a:endParaRPr lang="en-GB" sz="2400" dirty="0">
              <a:solidFill>
                <a:srgbClr val="000000"/>
              </a:solidFill>
              <a:effectLst/>
              <a:ea typeface="Times New Roman" panose="02020603050405020304" pitchFamily="18" charset="0"/>
            </a:endParaRPr>
          </a:p>
          <a:p>
            <a:pPr marL="450215" marR="607060">
              <a:lnSpc>
                <a:spcPct val="115000"/>
              </a:lnSpc>
              <a:spcAft>
                <a:spcPts val="0"/>
              </a:spcAft>
            </a:pPr>
            <a:r>
              <a:rPr lang="en-GB" sz="2400" dirty="0">
                <a:effectLst/>
                <a:ea typeface="Times New Roman" panose="02020603050405020304" pitchFamily="18" charset="0"/>
              </a:rPr>
              <a:t>All your submissions should have an appropriate structure, include page numbers, </a:t>
            </a:r>
            <a:r>
              <a:rPr lang="en-GB" sz="2400" b="1" dirty="0">
                <a:effectLst/>
                <a:ea typeface="Times New Roman" panose="02020603050405020304" pitchFamily="18" charset="0"/>
              </a:rPr>
              <a:t>and </a:t>
            </a:r>
            <a:r>
              <a:rPr lang="en-GB" sz="2400" dirty="0">
                <a:effectLst/>
                <a:ea typeface="Times New Roman" panose="02020603050405020304" pitchFamily="18" charset="0"/>
              </a:rPr>
              <a:t>have a reference list.</a:t>
            </a:r>
          </a:p>
          <a:p>
            <a:endParaRPr lang="en-GB" dirty="0"/>
          </a:p>
        </p:txBody>
      </p:sp>
    </p:spTree>
    <p:extLst>
      <p:ext uri="{BB962C8B-B14F-4D97-AF65-F5344CB8AC3E}">
        <p14:creationId xmlns:p14="http://schemas.microsoft.com/office/powerpoint/2010/main" val="43607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1523</Words>
  <Application>Microsoft Office PowerPoint</Application>
  <PresentationFormat>On-screen Show (4:3)</PresentationFormat>
  <Paragraphs>198</Paragraphs>
  <Slides>32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Myriad Pro</vt:lpstr>
      <vt:lpstr>Arial</vt:lpstr>
      <vt:lpstr>Calibri</vt:lpstr>
      <vt:lpstr>Cambria</vt:lpstr>
      <vt:lpstr>Symbol</vt:lpstr>
      <vt:lpstr>Times New Roman</vt:lpstr>
      <vt:lpstr>Wingdings</vt:lpstr>
      <vt:lpstr>20140311PresentationUWTSDTemplate</vt:lpstr>
      <vt:lpstr>INTRODUCTION TO PUBLIC HEALTH</vt:lpstr>
      <vt:lpstr>Learning outcomes</vt:lpstr>
      <vt:lpstr>Module Summary</vt:lpstr>
      <vt:lpstr>Aims of the Session</vt:lpstr>
      <vt:lpstr>What does the assessment entails?</vt:lpstr>
      <vt:lpstr>Report </vt:lpstr>
      <vt:lpstr>Late Submissions Rules </vt:lpstr>
      <vt:lpstr>ASSESSMENT CRITERIA PORTFOLIO  </vt:lpstr>
      <vt:lpstr>Assessment Task</vt:lpstr>
      <vt:lpstr>Introduction (150 words)</vt:lpstr>
      <vt:lpstr>Main Body (1700 words)</vt:lpstr>
      <vt:lpstr>Public health measures available (450 words)</vt:lpstr>
      <vt:lpstr>Activity</vt:lpstr>
      <vt:lpstr>Activity</vt:lpstr>
      <vt:lpstr>Activity</vt:lpstr>
      <vt:lpstr>Activity</vt:lpstr>
      <vt:lpstr>key determinants/risk factors of disease (350 words) </vt:lpstr>
      <vt:lpstr>Activity</vt:lpstr>
      <vt:lpstr>Solution</vt:lpstr>
      <vt:lpstr>Solution</vt:lpstr>
      <vt:lpstr>Short-term public health consequences of the disease </vt:lpstr>
      <vt:lpstr>Activity</vt:lpstr>
      <vt:lpstr>Long-term public health consequences of the disease</vt:lpstr>
      <vt:lpstr>Activity</vt:lpstr>
      <vt:lpstr>Solution</vt:lpstr>
      <vt:lpstr>Solution</vt:lpstr>
      <vt:lpstr>PowerPoint Presentation</vt:lpstr>
      <vt:lpstr>Conclusion (150 words)</vt:lpstr>
      <vt:lpstr>Reference lists </vt:lpstr>
      <vt:lpstr>REFERENCING REQUIREMENTS </vt:lpstr>
      <vt:lpstr>Reminder</vt:lpstr>
      <vt:lpstr>General Submission Guidance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38</cp:revision>
  <dcterms:created xsi:type="dcterms:W3CDTF">2015-04-14T15:21:28Z</dcterms:created>
  <dcterms:modified xsi:type="dcterms:W3CDTF">2023-03-10T10:25:37Z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