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4" r:id="rId4"/>
  </p:sldMasterIdLst>
  <p:notesMasterIdLst>
    <p:notesMasterId r:id="rId13"/>
  </p:notesMasterIdLst>
  <p:handoutMasterIdLst>
    <p:handoutMasterId r:id="rId14"/>
  </p:handoutMasterIdLst>
  <p:sldIdLst>
    <p:sldId id="317" r:id="rId5"/>
    <p:sldId id="392" r:id="rId6"/>
    <p:sldId id="384" r:id="rId7"/>
    <p:sldId id="257" r:id="rId8"/>
    <p:sldId id="393" r:id="rId9"/>
    <p:sldId id="279" r:id="rId10"/>
    <p:sldId id="321" r:id="rId11"/>
    <p:sldId id="39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35B"/>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480870-BC62-97F9-6FCD-9C14A0037EFA}" v="285" dt="2023-02-27T20:37:25.512"/>
    <p1510:client id="{35D6B298-0B77-9276-0EE0-37DE0ADDFFD4}" v="1" dt="2023-02-27T20:52:40.653"/>
    <p1510:client id="{3F296486-2D95-CCFF-A789-A15ECA05DDD0}" v="4" dt="2023-02-27T19:43:20.683"/>
    <p1510:client id="{43AE7901-915D-B116-15D3-E36E4746BD06}" v="151" dt="2023-02-26T23:52:11.359"/>
    <p1510:client id="{C931C49F-64D7-0546-D587-400422F7A09E}" v="1" dt="2023-02-27T20:48:10.131"/>
    <p1510:client id="{E3C4EE61-1C28-A5ED-CCAA-513B3524FC85}" v="407" dt="2023-02-26T23:27:46.5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5647" autoAdjust="0"/>
    <p:restoredTop sz="93794" autoAdjust="0"/>
  </p:normalViewPr>
  <p:slideViewPr>
    <p:cSldViewPr snapToGrid="0">
      <p:cViewPr varScale="1">
        <p:scale>
          <a:sx n="90" d="100"/>
          <a:sy n="90" d="100"/>
        </p:scale>
        <p:origin x="384" y="192"/>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2/28/2023</a:t>
            </a:fld>
            <a:endParaRPr lang="en-US"/>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2/28/2023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ts val="1000"/>
              </a:spcBef>
              <a:spcAft>
                <a:spcPts val="800"/>
              </a:spcAft>
            </a:pPr>
            <a:r>
              <a:rPr lang="en-US" dirty="0"/>
              <a:t>Leonard Betton 1910735 BMSP4014</a:t>
            </a:r>
          </a:p>
          <a:p>
            <a:pPr marL="228600" indent="-228600" algn="ctr">
              <a:lnSpc>
                <a:spcPct val="110000"/>
              </a:lnSpc>
              <a:spcBef>
                <a:spcPts val="1000"/>
              </a:spcBef>
              <a:spcAft>
                <a:spcPts val="800"/>
              </a:spcAft>
            </a:pPr>
            <a:r>
              <a:rPr lang="en-US" dirty="0"/>
              <a:t>This is a presentation to explain what made the Rhondda Valley distinctly prosperous during the Industrial Revolution</a:t>
            </a:r>
            <a:endParaRPr lang="en-US" dirty="0">
              <a:cs typeface="Calibri"/>
            </a:endParaRPr>
          </a:p>
          <a:p>
            <a:endParaRPr lang="en-US" dirty="0">
              <a:solidFill>
                <a:srgbClr val="000000"/>
              </a:solidFill>
              <a:latin typeface="Calibri"/>
              <a:ea typeface="Roboto"/>
              <a:cs typeface="Calibri"/>
            </a:endParaRPr>
          </a:p>
        </p:txBody>
      </p:sp>
      <p:sp>
        <p:nvSpPr>
          <p:cNvPr id="4" name="Slide Number Placeholder 3"/>
          <p:cNvSpPr>
            <a:spLocks noGrp="1"/>
          </p:cNvSpPr>
          <p:nvPr>
            <p:ph type="sldNum" sz="quarter" idx="5"/>
          </p:nvPr>
        </p:nvSpPr>
        <p:spPr/>
        <p:txBody>
          <a:bodyPr/>
          <a:lstStyle/>
          <a:p>
            <a:fld id="{1983A999-5E0E-42CA-8400-604AE921FF7C}" type="slidenum">
              <a:rPr lang="en-US" smtClean="0"/>
              <a:t>1</a:t>
            </a:fld>
            <a:endParaRPr lang="en-US"/>
          </a:p>
        </p:txBody>
      </p:sp>
    </p:spTree>
    <p:extLst>
      <p:ext uri="{BB962C8B-B14F-4D97-AF65-F5344CB8AC3E}">
        <p14:creationId xmlns:p14="http://schemas.microsoft.com/office/powerpoint/2010/main" val="1586550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cs typeface="Calibri"/>
              </a:rPr>
              <a:t>The Rhondda is a county in the South East of Wales.</a:t>
            </a:r>
          </a:p>
        </p:txBody>
      </p:sp>
      <p:sp>
        <p:nvSpPr>
          <p:cNvPr id="4" name="Slide Number Placeholder 3"/>
          <p:cNvSpPr>
            <a:spLocks noGrp="1"/>
          </p:cNvSpPr>
          <p:nvPr>
            <p:ph type="sldNum" sz="quarter" idx="5"/>
          </p:nvPr>
        </p:nvSpPr>
        <p:spPr/>
        <p:txBody>
          <a:bodyPr/>
          <a:lstStyle/>
          <a:p>
            <a:fld id="{E7CCE34D-CFF1-4FFE-815B-D050E7ED2DFD}" type="slidenum">
              <a:rPr lang="en-US" smtClean="0"/>
              <a:t>2</a:t>
            </a:fld>
            <a:endParaRPr lang="en-US"/>
          </a:p>
        </p:txBody>
      </p:sp>
    </p:spTree>
    <p:extLst>
      <p:ext uri="{BB962C8B-B14F-4D97-AF65-F5344CB8AC3E}">
        <p14:creationId xmlns:p14="http://schemas.microsoft.com/office/powerpoint/2010/main" val="1895112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Industrial revolution changed the landscape of the Rhondda with the opening of the ironworks in 1787. (</a:t>
            </a:r>
            <a:r>
              <a:rPr lang="en-US" dirty="0" err="1"/>
              <a:t>Easymalc</a:t>
            </a:r>
            <a:r>
              <a:rPr lang="en-US" dirty="0"/>
              <a:t>, 2023)</a:t>
            </a:r>
          </a:p>
          <a:p>
            <a:r>
              <a:rPr lang="en-US" dirty="0">
                <a:cs typeface="Calibri"/>
              </a:rPr>
              <a:t>The population rose from one thousand people in 1850 to an enormous 150 thousand by 1910.</a:t>
            </a:r>
            <a:r>
              <a:rPr lang="en-US" dirty="0"/>
              <a:t>(Carradice, 2011)</a:t>
            </a:r>
          </a:p>
        </p:txBody>
      </p:sp>
      <p:sp>
        <p:nvSpPr>
          <p:cNvPr id="4" name="Slide Number Placeholder 3"/>
          <p:cNvSpPr>
            <a:spLocks noGrp="1"/>
          </p:cNvSpPr>
          <p:nvPr>
            <p:ph type="sldNum" sz="quarter" idx="5"/>
          </p:nvPr>
        </p:nvSpPr>
        <p:spPr/>
        <p:txBody>
          <a:bodyPr/>
          <a:lstStyle/>
          <a:p>
            <a:fld id="{1983A999-5E0E-42CA-8400-604AE921FF7C}" type="slidenum">
              <a:rPr lang="en-US" smtClean="0"/>
              <a:t>3</a:t>
            </a:fld>
            <a:endParaRPr lang="en-US"/>
          </a:p>
        </p:txBody>
      </p:sp>
    </p:spTree>
    <p:extLst>
      <p:ext uri="{BB962C8B-B14F-4D97-AF65-F5344CB8AC3E}">
        <p14:creationId xmlns:p14="http://schemas.microsoft.com/office/powerpoint/2010/main" val="2100331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men were the innovators of the time. Inventing the technology to increase output in the Rhondda coal and iron works.</a:t>
            </a:r>
            <a:endParaRPr lang="en-US" dirty="0">
              <a:cs typeface="Calibri"/>
            </a:endParaRPr>
          </a:p>
        </p:txBody>
      </p:sp>
      <p:sp>
        <p:nvSpPr>
          <p:cNvPr id="4" name="Slide Number Placeholder 3"/>
          <p:cNvSpPr>
            <a:spLocks noGrp="1"/>
          </p:cNvSpPr>
          <p:nvPr>
            <p:ph type="sldNum" sz="quarter" idx="5"/>
          </p:nvPr>
        </p:nvSpPr>
        <p:spPr/>
        <p:txBody>
          <a:bodyPr/>
          <a:lstStyle/>
          <a:p>
            <a:fld id="{1983A999-5E0E-42CA-8400-604AE921FF7C}" type="slidenum">
              <a:rPr lang="en-US" smtClean="0"/>
              <a:t>4</a:t>
            </a:fld>
            <a:endParaRPr lang="en-US"/>
          </a:p>
        </p:txBody>
      </p:sp>
    </p:spTree>
    <p:extLst>
      <p:ext uri="{BB962C8B-B14F-4D97-AF65-F5344CB8AC3E}">
        <p14:creationId xmlns:p14="http://schemas.microsoft.com/office/powerpoint/2010/main" val="1560835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the increase of population there was poverty, overcrowding and disease. (Carradice, 2011)..</a:t>
            </a:r>
          </a:p>
          <a:p>
            <a:endParaRPr lang="en-US" dirty="0">
              <a:cs typeface="Calibri"/>
            </a:endParaRPr>
          </a:p>
        </p:txBody>
      </p:sp>
      <p:sp>
        <p:nvSpPr>
          <p:cNvPr id="4" name="Slide Number Placeholder 3"/>
          <p:cNvSpPr>
            <a:spLocks noGrp="1"/>
          </p:cNvSpPr>
          <p:nvPr>
            <p:ph type="sldNum" sz="quarter" idx="5"/>
          </p:nvPr>
        </p:nvSpPr>
        <p:spPr/>
        <p:txBody>
          <a:bodyPr/>
          <a:lstStyle/>
          <a:p>
            <a:fld id="{E7CCE34D-CFF1-4FFE-815B-D050E7ED2DFD}" type="slidenum">
              <a:rPr lang="en-US" smtClean="0"/>
              <a:t>5</a:t>
            </a:fld>
            <a:endParaRPr lang="en-US"/>
          </a:p>
        </p:txBody>
      </p:sp>
    </p:spTree>
    <p:extLst>
      <p:ext uri="{BB962C8B-B14F-4D97-AF65-F5344CB8AC3E}">
        <p14:creationId xmlns:p14="http://schemas.microsoft.com/office/powerpoint/2010/main" val="4209812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US" dirty="0">
                <a:cs typeface="Calibri"/>
              </a:rPr>
              <a:t>Through the use of technology the output from the mines and ironworks increased. This led to the valley becoming a leader in producing coal and iron.</a:t>
            </a:r>
            <a:endParaRPr lang="en-US" dirty="0"/>
          </a:p>
          <a:p>
            <a:endParaRPr lang="en-US" dirty="0"/>
          </a:p>
          <a:p>
            <a:pPr algn="ct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E7CCE34D-CFF1-4FFE-815B-D050E7ED2DFD}" type="slidenum">
              <a:rPr lang="en-US" smtClean="0"/>
              <a:t>6</a:t>
            </a:fld>
            <a:endParaRPr lang="en-US"/>
          </a:p>
        </p:txBody>
      </p:sp>
    </p:spTree>
    <p:extLst>
      <p:ext uri="{BB962C8B-B14F-4D97-AF65-F5344CB8AC3E}">
        <p14:creationId xmlns:p14="http://schemas.microsoft.com/office/powerpoint/2010/main" val="2552786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endParaRPr lang="en-US" b="1" i="0" dirty="0">
              <a:solidFill>
                <a:srgbClr val="141414"/>
              </a:solidFill>
              <a:effectLst/>
              <a:latin typeface="inherit"/>
            </a:endParaRPr>
          </a:p>
          <a:p>
            <a:r>
              <a:rPr lang="en-US" dirty="0"/>
              <a:t>This presentation has shown how the Welsh Rhondda Valley changed during the industrial revolution. The period was good for the economy and innovation but the people of the valley paid the price many with their lives and others with the legacy of destroyed landscape after they closed.</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1983A999-5E0E-42CA-8400-604AE921FF7C}" type="slidenum">
              <a:rPr lang="en-US" smtClean="0"/>
              <a:t>7</a:t>
            </a:fld>
            <a:endParaRPr lang="en-US"/>
          </a:p>
        </p:txBody>
      </p:sp>
    </p:spTree>
    <p:extLst>
      <p:ext uri="{BB962C8B-B14F-4D97-AF65-F5344CB8AC3E}">
        <p14:creationId xmlns:p14="http://schemas.microsoft.com/office/powerpoint/2010/main" val="4150892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is my presentation Thank you for listening.</a:t>
            </a:r>
          </a:p>
        </p:txBody>
      </p:sp>
      <p:sp>
        <p:nvSpPr>
          <p:cNvPr id="4" name="Slide Number Placeholder 3"/>
          <p:cNvSpPr>
            <a:spLocks noGrp="1"/>
          </p:cNvSpPr>
          <p:nvPr>
            <p:ph type="sldNum" sz="quarter" idx="5"/>
          </p:nvPr>
        </p:nvSpPr>
        <p:spPr/>
        <p:txBody>
          <a:bodyPr/>
          <a:lstStyle/>
          <a:p>
            <a:fld id="{E7CCE34D-CFF1-4FFE-815B-D050E7ED2DFD}" type="slidenum">
              <a:rPr lang="en-US" smtClean="0"/>
              <a:t>8</a:t>
            </a:fld>
            <a:endParaRPr lang="en-US"/>
          </a:p>
        </p:txBody>
      </p:sp>
    </p:spTree>
    <p:extLst>
      <p:ext uri="{BB962C8B-B14F-4D97-AF65-F5344CB8AC3E}">
        <p14:creationId xmlns:p14="http://schemas.microsoft.com/office/powerpoint/2010/main" val="2033398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endParaRPr lang="en-US"/>
          </a:p>
        </p:txBody>
      </p:sp>
      <p:sp>
        <p:nvSpPr>
          <p:cNvPr id="8" name="Oval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9" name="Group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reeform: Shap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dirty="0"/>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endParaRPr lang="en-US"/>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endParaRPr lang="en-US"/>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endParaRPr lang="en-US"/>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6" name="Oval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0" name="Group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reeform: Shap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endParaRPr lang="en-US"/>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endParaRPr lang="en-US"/>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endParaRPr lang="en-US"/>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endParaRPr lang="en-US"/>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dirty="0"/>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endParaRPr lang="en-US"/>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endParaRPr lang="en-US"/>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dirty="0"/>
              <a:t>Click to edit Master title style</a:t>
            </a:r>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dirty="0"/>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endParaRPr lang="en-US"/>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34" name="Oval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grpSp>
        <p:nvGrpSpPr>
          <p:cNvPr id="51" name="Group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reeform: Shap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53" name="Freeform: Shap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solidFill>
                  <a:schemeClr val="tx1"/>
                </a:solidFill>
              </a:endParaRPr>
            </a:p>
          </p:txBody>
        </p:sp>
        <p:sp>
          <p:nvSpPr>
            <p:cNvPr id="54" name="Oval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5" name="Oval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endParaRPr lang="en-US"/>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endParaRPr lang="en-US"/>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endParaRPr lang="en-US" dirty="0"/>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endParaRPr lang="en-US"/>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dirty="0"/>
              <a:t>Click to edit Master title style</a:t>
            </a:r>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dirty="0"/>
              <a:t>Click to edit Master title style</a:t>
            </a:r>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endParaRPr lang="en-US"/>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endParaRPr lang="en-US"/>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dirty="0"/>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8" name="Oval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endParaRPr lang="en-US" dirty="0"/>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endParaRPr lang="en-US"/>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grpSp>
      <p:grpSp>
        <p:nvGrpSpPr>
          <p:cNvPr id="15" name="Group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reeform: Shap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7" name="Oval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Tuesday, February 2, 20XX</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https://www.geograph.org.uk/photo/1078775" TargetMode="External"/><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hyperlink" Target="http://www.flickr.com/photos/camperdown/8508422996/" TargetMode="External"/><Relationship Id="rId3" Type="http://schemas.openxmlformats.org/officeDocument/2006/relationships/slideLayout" Target="../slideLayouts/slideLayout3.xml"/><Relationship Id="rId7" Type="http://schemas.openxmlformats.org/officeDocument/2006/relationships/image" Target="../media/image6.jp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2.png"/><Relationship Id="rId4" Type="http://schemas.openxmlformats.org/officeDocument/2006/relationships/notesSlide" Target="../notesSlides/notesSlide3.xml"/><Relationship Id="rId9"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1.xml"/><Relationship Id="rId6" Type="http://schemas.openxmlformats.org/officeDocument/2006/relationships/image" Target="../media/image8.tiff"/><Relationship Id="rId5" Type="http://schemas.openxmlformats.org/officeDocument/2006/relationships/notesSlide" Target="../notesSlides/notesSlide4.xml"/><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2.xml"/><Relationship Id="rId6" Type="http://schemas.openxmlformats.org/officeDocument/2006/relationships/image" Target="../media/image9.jpe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audio" Target="../media/media6.m4a"/><Relationship Id="rId7" Type="http://schemas.openxmlformats.org/officeDocument/2006/relationships/hyperlink" Target="https://www.flickr.com/photos/marygillhamarchiveproject/36195346625" TargetMode="External"/><Relationship Id="rId12"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3.xml"/><Relationship Id="rId6" Type="http://schemas.openxmlformats.org/officeDocument/2006/relationships/image" Target="../media/image10.jpg"/><Relationship Id="rId11" Type="http://schemas.openxmlformats.org/officeDocument/2006/relationships/hyperlink" Target="http://www.flickr.com/photos/camperdown/8508422996/" TargetMode="External"/><Relationship Id="rId5" Type="http://schemas.openxmlformats.org/officeDocument/2006/relationships/notesSlide" Target="../notesSlides/notesSlide6.xml"/><Relationship Id="rId10" Type="http://schemas.openxmlformats.org/officeDocument/2006/relationships/image" Target="../media/image6.jpg"/><Relationship Id="rId4" Type="http://schemas.openxmlformats.org/officeDocument/2006/relationships/slideLayout" Target="../slideLayouts/slideLayout7.xml"/><Relationship Id="rId9" Type="http://schemas.openxmlformats.org/officeDocument/2006/relationships/hyperlink" Target="https://www.211pix.com/bernd-and-hilla-becher/"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3.jpg"/><Relationship Id="rId13" Type="http://schemas.openxmlformats.org/officeDocument/2006/relationships/image" Target="../media/image2.png"/><Relationship Id="rId3" Type="http://schemas.openxmlformats.org/officeDocument/2006/relationships/audio" Target="../media/media7.m4a"/><Relationship Id="rId7" Type="http://schemas.openxmlformats.org/officeDocument/2006/relationships/hyperlink" Target="https://commons.wikimedia.org/wiki/Category:Ferndale,_Rhondda_Cynon_Taf" TargetMode="External"/><Relationship Id="rId12" Type="http://schemas.openxmlformats.org/officeDocument/2006/relationships/hyperlink" Target="https://www.geograph.org.uk/photo/6530516" TargetMode="External"/><Relationship Id="rId2" Type="http://schemas.microsoft.com/office/2007/relationships/media" Target="../media/media7.m4a"/><Relationship Id="rId1" Type="http://schemas.openxmlformats.org/officeDocument/2006/relationships/tags" Target="../tags/tag4.xml"/><Relationship Id="rId6" Type="http://schemas.openxmlformats.org/officeDocument/2006/relationships/image" Target="../media/image12.jpg"/><Relationship Id="rId11" Type="http://schemas.openxmlformats.org/officeDocument/2006/relationships/image" Target="../media/image15.jpg"/><Relationship Id="rId5" Type="http://schemas.openxmlformats.org/officeDocument/2006/relationships/notesSlide" Target="../notesSlides/notesSlide7.xml"/><Relationship Id="rId10" Type="http://schemas.openxmlformats.org/officeDocument/2006/relationships/image" Target="../media/image14.jpg"/><Relationship Id="rId4" Type="http://schemas.openxmlformats.org/officeDocument/2006/relationships/slideLayout" Target="../slideLayouts/slideLayout11.xml"/><Relationship Id="rId9" Type="http://schemas.openxmlformats.org/officeDocument/2006/relationships/hyperlink" Target="https://commons.wikimedia.org/wiki/Category:Ferndale,_Rhondda_Cynon_Taf?uselang=de"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cambridge.org/core/books/abs/cambridge-economic-history-of-the-modern-world/britain-the-industrial-revolution-and-modern-economic-growth/114BB88442A2A685B1A9C3ED65ED1D29" TargetMode="External"/><Relationship Id="rId3" Type="http://schemas.openxmlformats.org/officeDocument/2006/relationships/audio" Target="../media/media8.m4a"/><Relationship Id="rId7" Type="http://schemas.openxmlformats.org/officeDocument/2006/relationships/hyperlink" Target="http://foundations.uwgb.org/agriculture/" TargetMode="External"/><Relationship Id="rId2" Type="http://schemas.microsoft.com/office/2007/relationships/media" Target="../media/media8.m4a"/><Relationship Id="rId1" Type="http://schemas.openxmlformats.org/officeDocument/2006/relationships/tags" Target="../tags/tag5.xml"/><Relationship Id="rId6" Type="http://schemas.openxmlformats.org/officeDocument/2006/relationships/hyperlink" Target="https://www.easymalc.co.uk/the-changing-face-of-the-south-wales-valleys-pt-1/" TargetMode="External"/><Relationship Id="rId11" Type="http://schemas.openxmlformats.org/officeDocument/2006/relationships/image" Target="../media/image2.png"/><Relationship Id="rId5" Type="http://schemas.openxmlformats.org/officeDocument/2006/relationships/notesSlide" Target="../notesSlides/notesSlide8.xml"/><Relationship Id="rId10" Type="http://schemas.openxmlformats.org/officeDocument/2006/relationships/hyperlink" Target="https://www.bbc.co.uk/blogs/waleshistory/2011/03/wales_and_industrialisation.html" TargetMode="External"/><Relationship Id="rId4" Type="http://schemas.openxmlformats.org/officeDocument/2006/relationships/slideLayout" Target="../slideLayouts/slideLayout12.xml"/><Relationship Id="rId9" Type="http://schemas.openxmlformats.org/officeDocument/2006/relationships/hyperlink" Target="http://www.bbc.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5" name="Freeform: Shape 54">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7" name="Oval 56">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9" name="Oval 58">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61" name="Group 60">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62" name="Freeform: Shape 61">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Shape 62">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4" name="Oval 63">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5" name="Oval 64">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67" name="Rectangle 66">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sky, grass, outdoor, nature&#10;&#10;Description automatically generated">
            <a:extLst>
              <a:ext uri="{FF2B5EF4-FFF2-40B4-BE49-F238E27FC236}">
                <a16:creationId xmlns:a16="http://schemas.microsoft.com/office/drawing/2014/main" id="{0D2E42F6-ABD6-4A50-711B-2200B76DCEA1}"/>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22647" b="2353"/>
          <a:stretch/>
        </p:blipFill>
        <p:spPr>
          <a:xfrm>
            <a:off x="2130" y="-3727"/>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69" name="Rectangle 68">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550863" y="549275"/>
            <a:ext cx="6486545" cy="1864641"/>
          </a:xfrm>
        </p:spPr>
        <p:txBody>
          <a:bodyPr vert="horz" wrap="square" lIns="0" tIns="0" rIns="0" bIns="0" rtlCol="0" anchor="b" anchorCtr="0">
            <a:normAutofit/>
          </a:bodyPr>
          <a:lstStyle/>
          <a:p>
            <a:pPr>
              <a:lnSpc>
                <a:spcPct val="100000"/>
              </a:lnSpc>
            </a:pPr>
            <a:r>
              <a:rPr lang="en-US" sz="6400" kern="1200" dirty="0">
                <a:solidFill>
                  <a:schemeClr val="tx1"/>
                </a:solidFill>
                <a:latin typeface="+mj-lt"/>
                <a:ea typeface="+mj-ea"/>
                <a:cs typeface="+mj-cs"/>
              </a:rPr>
              <a:t>Rhondda Valley</a:t>
            </a:r>
          </a:p>
        </p:txBody>
      </p:sp>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550863" y="3827610"/>
            <a:ext cx="5437187" cy="2265216"/>
          </a:xfrm>
        </p:spPr>
        <p:txBody>
          <a:bodyPr vert="horz" wrap="square" lIns="0" tIns="0" rIns="0" bIns="0" rtlCol="0">
            <a:normAutofit fontScale="92500" lnSpcReduction="20000"/>
          </a:bodyPr>
          <a:lstStyle/>
          <a:p>
            <a:pPr marL="0" indent="0" algn="ctr">
              <a:lnSpc>
                <a:spcPct val="100000"/>
              </a:lnSpc>
            </a:pPr>
            <a:r>
              <a:rPr lang="en-US" sz="2400" kern="1200" dirty="0">
                <a:solidFill>
                  <a:schemeClr val="tx1"/>
                </a:solidFill>
                <a:latin typeface="Arial Black" panose="020B0A04020102020204" pitchFamily="34" charset="0"/>
              </a:rPr>
              <a:t>Leonard Betton 1910735 BMSP4014</a:t>
            </a:r>
          </a:p>
          <a:p>
            <a:pPr algn="ctr"/>
            <a:r>
              <a:rPr lang="en-US" sz="2400" dirty="0">
                <a:solidFill>
                  <a:schemeClr val="tx1"/>
                </a:solidFill>
                <a:latin typeface="Arial Black" panose="020B0A04020102020204" pitchFamily="34" charset="0"/>
              </a:rPr>
              <a:t>This is a presentation to explain what made the Rhondda Valley distinctly prosperous during the Industrial Revolution</a:t>
            </a:r>
          </a:p>
          <a:p>
            <a:pPr marL="0" indent="0">
              <a:lnSpc>
                <a:spcPct val="100000"/>
              </a:lnSpc>
            </a:pPr>
            <a:endParaRPr lang="en-US" sz="2400" kern="1200" dirty="0">
              <a:latin typeface="+mn-lt"/>
              <a:ea typeface="+mn-ea"/>
              <a:cs typeface="+mn-cs"/>
            </a:endParaRPr>
          </a:p>
        </p:txBody>
      </p:sp>
      <p:pic>
        <p:nvPicPr>
          <p:cNvPr id="5" name="Recorded Sound">
            <a:hlinkClick r:id="" action="ppaction://media"/>
            <a:extLst>
              <a:ext uri="{FF2B5EF4-FFF2-40B4-BE49-F238E27FC236}">
                <a16:creationId xmlns:a16="http://schemas.microsoft.com/office/drawing/2014/main" id="{7E63EE6B-205D-1840-9267-A2A8A43B27D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560021826"/>
      </p:ext>
    </p:extLst>
  </p:cSld>
  <p:clrMapOvr>
    <a:masterClrMapping/>
  </p:clrMapOvr>
  <mc:AlternateContent xmlns:mc="http://schemas.openxmlformats.org/markup-compatibility/2006" xmlns:p14="http://schemas.microsoft.com/office/powerpoint/2010/main">
    <mc:Choice Requires="p14">
      <p:transition spd="slow" p14:dur="2000" advTm="13208"/>
    </mc:Choice>
    <mc:Fallback xmlns="">
      <p:transition spd="slow" advTm="132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0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1576" objId="5"/>
        <p14:stopEvt time="13208"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72" name="Freeform: Shape 1032">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73" name="Oval 1034">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74" name="Oval 1036">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075" name="Group 1038">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076" name="Freeform: Shape 1039">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7" name="Freeform: Shape 1040">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78" name="Oval 1041">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79" name="Oval 1042">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1080" name="Rectangle 1044">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a:extLst>
              <a:ext uri="{FF2B5EF4-FFF2-40B4-BE49-F238E27FC236}">
                <a16:creationId xmlns:a16="http://schemas.microsoft.com/office/drawing/2014/main" id="{9812E604-5CA9-F8FA-89EC-904833F00609}"/>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455836" y="1206781"/>
            <a:ext cx="3805042" cy="5070924"/>
          </a:xfrm>
          <a:custGeom>
            <a:avLst/>
            <a:gdLst/>
            <a:ahLst/>
            <a:cxnLst/>
            <a:rect l="l" t="t" r="r" b="b"/>
            <a:pathLst>
              <a:path w="5102225" h="5761037">
                <a:moveTo>
                  <a:pt x="0" y="0"/>
                </a:moveTo>
                <a:lnTo>
                  <a:pt x="5102225" y="0"/>
                </a:lnTo>
                <a:lnTo>
                  <a:pt x="5102225" y="5761037"/>
                </a:lnTo>
                <a:lnTo>
                  <a:pt x="0" y="5761037"/>
                </a:lnTo>
                <a:close/>
              </a:path>
            </a:pathLst>
          </a:cu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0FFFE4A-63C1-1553-A94C-DE1E1FC7CD9E}"/>
              </a:ext>
            </a:extLst>
          </p:cNvPr>
          <p:cNvSpPr txBox="1"/>
          <p:nvPr/>
        </p:nvSpPr>
        <p:spPr>
          <a:xfrm>
            <a:off x="12007269" y="6870700"/>
            <a:ext cx="184731" cy="200055"/>
          </a:xfrm>
          <a:prstGeom prst="rect">
            <a:avLst/>
          </a:prstGeom>
          <a:solidFill>
            <a:srgbClr val="000000"/>
          </a:solidFill>
        </p:spPr>
        <p:txBody>
          <a:bodyPr wrap="none" lIns="91440" tIns="45720" rIns="91440" bIns="45720" rtlCol="0" anchor="t">
            <a:spAutoFit/>
          </a:bodyPr>
          <a:lstStyle/>
          <a:p>
            <a:pPr algn="r">
              <a:spcAft>
                <a:spcPts val="600"/>
              </a:spcAft>
            </a:pPr>
            <a:endParaRPr lang="en-GB" sz="700" dirty="0">
              <a:solidFill>
                <a:srgbClr val="FFFFFF"/>
              </a:solidFill>
            </a:endParaRPr>
          </a:p>
        </p:txBody>
      </p:sp>
      <p:sp>
        <p:nvSpPr>
          <p:cNvPr id="5" name="TextBox 4">
            <a:extLst>
              <a:ext uri="{FF2B5EF4-FFF2-40B4-BE49-F238E27FC236}">
                <a16:creationId xmlns:a16="http://schemas.microsoft.com/office/drawing/2014/main" id="{B7B8721E-9BE7-8B01-2590-7A60BE3EAE10}"/>
              </a:ext>
            </a:extLst>
          </p:cNvPr>
          <p:cNvSpPr txBox="1"/>
          <p:nvPr/>
        </p:nvSpPr>
        <p:spPr>
          <a:xfrm flipH="1">
            <a:off x="7825917" y="457201"/>
            <a:ext cx="3971026"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panose="020B0604020202020204" pitchFamily="34" charset="0"/>
                <a:cs typeface="Arial" panose="020B0604020202020204" pitchFamily="34" charset="0"/>
              </a:rPr>
              <a:t>Before the Industrial Revolution the Rhondda Valley was mainly farmland The introduction of crop rotation and Government policy forced the farmers to sell their produce to the markets rather than feed the villages this led to the Agricultural revolution. This forced the farmers to look for other work to feed their families.(Foundations of Western Culture, 2016)</a:t>
            </a:r>
          </a:p>
          <a:p>
            <a:endParaRPr lang="en-GB" sz="2400" dirty="0">
              <a:latin typeface="Arial Black"/>
              <a:ea typeface="+mn-lt"/>
              <a:cs typeface="+mn-lt"/>
            </a:endParaRPr>
          </a:p>
          <a:p>
            <a:endParaRPr lang="en-US" sz="2400" dirty="0">
              <a:latin typeface="Arial Black"/>
            </a:endParaRPr>
          </a:p>
          <a:p>
            <a:endParaRPr lang="en-GB" dirty="0"/>
          </a:p>
        </p:txBody>
      </p:sp>
      <p:sp>
        <p:nvSpPr>
          <p:cNvPr id="9" name="TextBox 8">
            <a:extLst>
              <a:ext uri="{FF2B5EF4-FFF2-40B4-BE49-F238E27FC236}">
                <a16:creationId xmlns:a16="http://schemas.microsoft.com/office/drawing/2014/main" id="{E62633D0-C0D0-9DC6-10A0-73C39953D9FC}"/>
              </a:ext>
            </a:extLst>
          </p:cNvPr>
          <p:cNvSpPr txBox="1"/>
          <p:nvPr/>
        </p:nvSpPr>
        <p:spPr>
          <a:xfrm>
            <a:off x="1275906" y="248092"/>
            <a:ext cx="474920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600" dirty="0"/>
              <a:t>Introduction</a:t>
            </a:r>
          </a:p>
        </p:txBody>
      </p:sp>
      <p:pic>
        <p:nvPicPr>
          <p:cNvPr id="3" name="Recorded Sound">
            <a:hlinkClick r:id="" action="ppaction://media"/>
            <a:extLst>
              <a:ext uri="{FF2B5EF4-FFF2-40B4-BE49-F238E27FC236}">
                <a16:creationId xmlns:a16="http://schemas.microsoft.com/office/drawing/2014/main" id="{BE32DB71-5DFE-5249-AF3F-D65198759D9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1348056052"/>
      </p:ext>
    </p:extLst>
  </p:cSld>
  <p:clrMapOvr>
    <a:masterClrMapping/>
  </p:clrMapOvr>
  <mc:AlternateContent xmlns:mc="http://schemas.openxmlformats.org/markup-compatibility/2006" xmlns:p14="http://schemas.microsoft.com/office/powerpoint/2010/main">
    <mc:Choice Requires="p14">
      <p:transition spd="slow" p14:dur="2000" advTm="6514"/>
    </mc:Choice>
    <mc:Fallback xmlns="">
      <p:transition spd="slow" advTm="6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1128" objId="3"/>
        <p14:stopEvt time="6170"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7" name="Freeform: Shape 56">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9" name="Oval 58">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1" name="Oval 60">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63" name="Group 62">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64" name="Freeform: Shape 63">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Freeform: Shape 64">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6" name="Oval 65">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7" name="Oval 66">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69" name="Rectangle 68">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grass, outdoor, old, building&#10;&#10;Description automatically generated">
            <a:extLst>
              <a:ext uri="{FF2B5EF4-FFF2-40B4-BE49-F238E27FC236}">
                <a16:creationId xmlns:a16="http://schemas.microsoft.com/office/drawing/2014/main" id="{A6F37DB4-9894-4CAA-43B1-DB009692BADE}"/>
              </a:ext>
            </a:extLst>
          </p:cNvPr>
          <p:cNvPicPr>
            <a:picLocks noChangeAspect="1"/>
          </p:cNvPicPr>
          <p:nvPr/>
        </p:nvPicPr>
        <p:blipFill rotWithShape="1">
          <a:blip r:embed="rId5">
            <a:extLst>
              <a:ext uri="{28A0092B-C50C-407E-A947-70E740481C1C}">
                <a14:useLocalDpi xmlns:a14="http://schemas.microsoft.com/office/drawing/2010/main" val="0"/>
              </a:ext>
            </a:extLst>
          </a:blip>
          <a:srcRect l="17147" r="20103"/>
          <a:stretch/>
        </p:blipFill>
        <p:spPr bwMode="auto">
          <a:xfrm>
            <a:off x="8918575" y="596392"/>
            <a:ext cx="2263776" cy="2263776"/>
          </a:xfrm>
          <a:custGeom>
            <a:avLst/>
            <a:gdLst/>
            <a:ahLst/>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noFill/>
        </p:spPr>
      </p:pic>
      <p:pic>
        <p:nvPicPr>
          <p:cNvPr id="2" name="Picture 1" descr="The Valleys">
            <a:extLst>
              <a:ext uri="{FF2B5EF4-FFF2-40B4-BE49-F238E27FC236}">
                <a16:creationId xmlns:a16="http://schemas.microsoft.com/office/drawing/2014/main" id="{F32A9DEA-5E36-7FF8-78FA-EEFE23749515}"/>
              </a:ext>
            </a:extLst>
          </p:cNvPr>
          <p:cNvPicPr>
            <a:picLocks noChangeAspect="1"/>
          </p:cNvPicPr>
          <p:nvPr/>
        </p:nvPicPr>
        <p:blipFill rotWithShape="1">
          <a:blip r:embed="rId6">
            <a:extLst>
              <a:ext uri="{28A0092B-C50C-407E-A947-70E740481C1C}">
                <a14:useLocalDpi xmlns:a14="http://schemas.microsoft.com/office/drawing/2010/main" val="0"/>
              </a:ext>
            </a:extLst>
          </a:blip>
          <a:srcRect l="950" r="20302" b="2"/>
          <a:stretch/>
        </p:blipFill>
        <p:spPr bwMode="auto">
          <a:xfrm>
            <a:off x="4883255" y="1266092"/>
            <a:ext cx="3448558" cy="3448558"/>
          </a:xfrm>
          <a:custGeom>
            <a:avLst/>
            <a:gdLst/>
            <a:ahLst/>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noFill/>
        </p:spPr>
      </p:pic>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79618" y="276104"/>
            <a:ext cx="5437187" cy="829631"/>
          </a:xfrm>
        </p:spPr>
        <p:txBody>
          <a:bodyPr vert="horz" wrap="square" lIns="0" tIns="0" rIns="0" bIns="0" rtlCol="0" anchor="b" anchorCtr="0">
            <a:normAutofit fontScale="90000"/>
          </a:bodyPr>
          <a:lstStyle/>
          <a:p>
            <a:pPr>
              <a:lnSpc>
                <a:spcPct val="100000"/>
              </a:lnSpc>
            </a:pPr>
            <a:r>
              <a:rPr lang="en-US" sz="6400"/>
              <a:t>The Workers</a:t>
            </a:r>
          </a:p>
        </p:txBody>
      </p:sp>
      <p:grpSp>
        <p:nvGrpSpPr>
          <p:cNvPr id="71" name="Group 70">
            <a:extLst>
              <a:ext uri="{FF2B5EF4-FFF2-40B4-BE49-F238E27FC236}">
                <a16:creationId xmlns:a16="http://schemas.microsoft.com/office/drawing/2014/main" id="{9665C101-AF9F-4CCA-9C10-6D9A8027CF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43850" y="516365"/>
            <a:ext cx="631474" cy="667800"/>
            <a:chOff x="2994153" y="1378666"/>
            <a:chExt cx="631474" cy="667800"/>
          </a:xfrm>
        </p:grpSpPr>
        <p:sp>
          <p:nvSpPr>
            <p:cNvPr id="72" name="Freeform: Shape 71">
              <a:extLst>
                <a:ext uri="{FF2B5EF4-FFF2-40B4-BE49-F238E27FC236}">
                  <a16:creationId xmlns:a16="http://schemas.microsoft.com/office/drawing/2014/main" id="{E4DD7E2C-5AEC-4668-AB6D-DD1BBEF31A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3" name="Oval 72">
              <a:extLst>
                <a:ext uri="{FF2B5EF4-FFF2-40B4-BE49-F238E27FC236}">
                  <a16:creationId xmlns:a16="http://schemas.microsoft.com/office/drawing/2014/main" id="{ECB63603-49B8-4F6B-8274-67FD679D3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grpSp>
        <p:nvGrpSpPr>
          <p:cNvPr id="75" name="Group 74">
            <a:extLst>
              <a:ext uri="{FF2B5EF4-FFF2-40B4-BE49-F238E27FC236}">
                <a16:creationId xmlns:a16="http://schemas.microsoft.com/office/drawing/2014/main" id="{D6E47BA4-8BC2-4A92-8628-86525C6E2A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36786" y="5488205"/>
            <a:ext cx="990001" cy="677713"/>
            <a:chOff x="5374602" y="1609637"/>
            <a:chExt cx="990001" cy="677713"/>
          </a:xfrm>
        </p:grpSpPr>
        <p:sp>
          <p:nvSpPr>
            <p:cNvPr id="76" name="Freeform: Shape 75">
              <a:extLst>
                <a:ext uri="{FF2B5EF4-FFF2-40B4-BE49-F238E27FC236}">
                  <a16:creationId xmlns:a16="http://schemas.microsoft.com/office/drawing/2014/main" id="{70FECBE4-76C4-49A9-AE7A-C5403D77C36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437618" y="1814525"/>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Freeform: Shape 76">
              <a:extLst>
                <a:ext uri="{FF2B5EF4-FFF2-40B4-BE49-F238E27FC236}">
                  <a16:creationId xmlns:a16="http://schemas.microsoft.com/office/drawing/2014/main" id="{84C4E1DC-4F9F-41E3-8B0D-312AA33E16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415088" y="1760131"/>
              <a:ext cx="926985" cy="527219"/>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accent6">
                <a:lumMod val="60000"/>
                <a:lumOff val="40000"/>
                <a:alpha val="20000"/>
              </a:schemeClr>
            </a:soli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8" name="Oval 77">
              <a:extLst>
                <a:ext uri="{FF2B5EF4-FFF2-40B4-BE49-F238E27FC236}">
                  <a16:creationId xmlns:a16="http://schemas.microsoft.com/office/drawing/2014/main" id="{F1351A97-A42C-4825-9061-4F80DF79D9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464475" y="201027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79" name="Oval 78">
              <a:extLst>
                <a:ext uri="{FF2B5EF4-FFF2-40B4-BE49-F238E27FC236}">
                  <a16:creationId xmlns:a16="http://schemas.microsoft.com/office/drawing/2014/main" id="{B296169C-E572-4713-9921-07F8D25C69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954988" y="1519764"/>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13" name="Picture 12" descr="A train on the railway tracks&#10;&#10;Description automatically generated with medium confidence">
            <a:extLst>
              <a:ext uri="{FF2B5EF4-FFF2-40B4-BE49-F238E27FC236}">
                <a16:creationId xmlns:a16="http://schemas.microsoft.com/office/drawing/2014/main" id="{09EE2AE0-5117-7C2E-7F85-E762ABDD60C8}"/>
              </a:ext>
            </a:extLst>
          </p:cNvPr>
          <p:cNvPicPr>
            <a:picLocks noChangeAspect="1"/>
          </p:cNvPicPr>
          <p:nvPr/>
        </p:nvPicPr>
        <p:blipFill rotWithShape="1">
          <a:blip r:embed="rId7">
            <a:extLst>
              <a:ext uri="{837473B0-CC2E-450A-ABE3-18F120FF3D39}">
                <a1611:picAttrSrcUrl xmlns:a1611="http://schemas.microsoft.com/office/drawing/2016/11/main" r:id="rId8"/>
              </a:ext>
            </a:extLst>
          </a:blip>
          <a:srcRect l="9998" r="24749" b="-4"/>
          <a:stretch/>
        </p:blipFill>
        <p:spPr>
          <a:xfrm>
            <a:off x="9091612" y="3324733"/>
            <a:ext cx="2936876" cy="2936876"/>
          </a:xfrm>
          <a:custGeom>
            <a:avLst/>
            <a:gdLst/>
            <a:ahLst/>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p:spPr>
      </p:pic>
      <p:sp>
        <p:nvSpPr>
          <p:cNvPr id="14" name="TextBox 13">
            <a:extLst>
              <a:ext uri="{FF2B5EF4-FFF2-40B4-BE49-F238E27FC236}">
                <a16:creationId xmlns:a16="http://schemas.microsoft.com/office/drawing/2014/main" id="{B9C4FA67-533B-45A6-2C87-4A8AE01776C3}"/>
              </a:ext>
            </a:extLst>
          </p:cNvPr>
          <p:cNvSpPr txBox="1"/>
          <p:nvPr/>
        </p:nvSpPr>
        <p:spPr>
          <a:xfrm>
            <a:off x="12007270" y="6657945"/>
            <a:ext cx="184730" cy="200055"/>
          </a:xfrm>
          <a:prstGeom prst="rect">
            <a:avLst/>
          </a:prstGeom>
          <a:solidFill>
            <a:srgbClr val="000000"/>
          </a:solidFill>
        </p:spPr>
        <p:txBody>
          <a:bodyPr wrap="none" lIns="91440" tIns="45720" rIns="91440" bIns="45720" rtlCol="0" anchor="t">
            <a:spAutoFit/>
          </a:bodyPr>
          <a:lstStyle/>
          <a:p>
            <a:pPr algn="r">
              <a:spcAft>
                <a:spcPts val="600"/>
              </a:spcAft>
            </a:pPr>
            <a:endParaRPr lang="en-GB" sz="700" dirty="0">
              <a:solidFill>
                <a:srgbClr val="FFFFFF"/>
              </a:solidFill>
            </a:endParaRPr>
          </a:p>
        </p:txBody>
      </p:sp>
      <p:sp>
        <p:nvSpPr>
          <p:cNvPr id="3" name="TextBox 2">
            <a:extLst>
              <a:ext uri="{FF2B5EF4-FFF2-40B4-BE49-F238E27FC236}">
                <a16:creationId xmlns:a16="http://schemas.microsoft.com/office/drawing/2014/main" id="{231F7FAA-AF12-A206-4C67-EEC5BEE26C32}"/>
              </a:ext>
            </a:extLst>
          </p:cNvPr>
          <p:cNvSpPr txBox="1"/>
          <p:nvPr/>
        </p:nvSpPr>
        <p:spPr>
          <a:xfrm>
            <a:off x="583721" y="1259457"/>
            <a:ext cx="272882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ea typeface="+mn-lt"/>
                <a:cs typeface="+mn-lt"/>
              </a:rPr>
              <a:t>Coal is a black sedimentary rock and is used as a fossil fuel to generate heat or electricity.</a:t>
            </a:r>
            <a:endParaRPr lang="en-US" dirty="0"/>
          </a:p>
          <a:p>
            <a:endParaRPr lang="en-GB" dirty="0"/>
          </a:p>
        </p:txBody>
      </p:sp>
      <p:sp>
        <p:nvSpPr>
          <p:cNvPr id="4" name="TextBox 3">
            <a:extLst>
              <a:ext uri="{FF2B5EF4-FFF2-40B4-BE49-F238E27FC236}">
                <a16:creationId xmlns:a16="http://schemas.microsoft.com/office/drawing/2014/main" id="{55917716-4CAC-ACD8-5AB8-5DA28A5A8C46}"/>
              </a:ext>
            </a:extLst>
          </p:cNvPr>
          <p:cNvSpPr txBox="1"/>
          <p:nvPr/>
        </p:nvSpPr>
        <p:spPr>
          <a:xfrm>
            <a:off x="2481532" y="3085382"/>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ea typeface="+mn-lt"/>
                <a:cs typeface="+mn-lt"/>
              </a:rPr>
              <a:t>Iron-ore is a rock which metallic iron can be extracted.</a:t>
            </a:r>
            <a:endParaRPr lang="en-US" dirty="0"/>
          </a:p>
          <a:p>
            <a:endParaRPr lang="en-GB" dirty="0"/>
          </a:p>
        </p:txBody>
      </p:sp>
      <p:sp>
        <p:nvSpPr>
          <p:cNvPr id="5" name="TextBox 4">
            <a:extLst>
              <a:ext uri="{FF2B5EF4-FFF2-40B4-BE49-F238E27FC236}">
                <a16:creationId xmlns:a16="http://schemas.microsoft.com/office/drawing/2014/main" id="{0568D17F-08B1-CD29-866B-62EA40DC5379}"/>
              </a:ext>
            </a:extLst>
          </p:cNvPr>
          <p:cNvSpPr txBox="1"/>
          <p:nvPr/>
        </p:nvSpPr>
        <p:spPr>
          <a:xfrm>
            <a:off x="1676400" y="479628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pic>
        <p:nvPicPr>
          <p:cNvPr id="7" name="Picture 7" descr="A picture containing lamp, tiled, dirty&#10;&#10;Description automatically generated">
            <a:extLst>
              <a:ext uri="{FF2B5EF4-FFF2-40B4-BE49-F238E27FC236}">
                <a16:creationId xmlns:a16="http://schemas.microsoft.com/office/drawing/2014/main" id="{D9C173DF-B02A-D3DC-C0CB-2CACBF334D97}"/>
              </a:ext>
            </a:extLst>
          </p:cNvPr>
          <p:cNvPicPr>
            <a:picLocks noChangeAspect="1"/>
          </p:cNvPicPr>
          <p:nvPr/>
        </p:nvPicPr>
        <p:blipFill>
          <a:blip r:embed="rId9"/>
          <a:stretch>
            <a:fillRect/>
          </a:stretch>
        </p:blipFill>
        <p:spPr>
          <a:xfrm>
            <a:off x="700912" y="4074543"/>
            <a:ext cx="1789952" cy="1929442"/>
          </a:xfrm>
          <a:prstGeom prst="rect">
            <a:avLst/>
          </a:prstGeom>
        </p:spPr>
      </p:pic>
      <p:sp>
        <p:nvSpPr>
          <p:cNvPr id="8" name="TextBox 7">
            <a:extLst>
              <a:ext uri="{FF2B5EF4-FFF2-40B4-BE49-F238E27FC236}">
                <a16:creationId xmlns:a16="http://schemas.microsoft.com/office/drawing/2014/main" id="{FAB84303-AE17-41CA-81B4-B57F183A0685}"/>
              </a:ext>
            </a:extLst>
          </p:cNvPr>
          <p:cNvSpPr txBox="1"/>
          <p:nvPr/>
        </p:nvSpPr>
        <p:spPr>
          <a:xfrm>
            <a:off x="4212566" y="5095195"/>
            <a:ext cx="539466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u="sng" dirty="0">
              <a:ea typeface="+mn-lt"/>
              <a:cs typeface="+mn-lt"/>
            </a:endParaRPr>
          </a:p>
          <a:p>
            <a:r>
              <a:rPr lang="en-US" b="1" dirty="0">
                <a:ea typeface="+mn-lt"/>
                <a:cs typeface="+mn-lt"/>
              </a:rPr>
              <a:t>The Rhondda Valley  became the main place for work . People came from England, Scotland and Ireland looking for work. The area became overcrowded.</a:t>
            </a:r>
            <a:endParaRPr lang="en-GB" dirty="0"/>
          </a:p>
        </p:txBody>
      </p:sp>
      <p:pic>
        <p:nvPicPr>
          <p:cNvPr id="9" name="Recorded Sound">
            <a:hlinkClick r:id="" action="ppaction://media"/>
            <a:extLst>
              <a:ext uri="{FF2B5EF4-FFF2-40B4-BE49-F238E27FC236}">
                <a16:creationId xmlns:a16="http://schemas.microsoft.com/office/drawing/2014/main" id="{F574FA5B-9F7E-D349-859B-5976AB77064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158886557"/>
      </p:ext>
    </p:extLst>
  </p:cSld>
  <p:clrMapOvr>
    <a:masterClrMapping/>
  </p:clrMapOvr>
  <mc:AlternateContent xmlns:mc="http://schemas.openxmlformats.org/markup-compatibility/2006" xmlns:p14="http://schemas.microsoft.com/office/powerpoint/2010/main">
    <mc:Choice Requires="p14">
      <p:transition spd="slow" p14:dur="2000" advTm="25300"/>
    </mc:Choice>
    <mc:Fallback xmlns="">
      <p:transition spd="slow" advTm="25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4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312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9"/>
                </p:tgtEl>
              </p:cMediaNode>
            </p:audio>
          </p:childTnLst>
        </p:cTn>
      </p:par>
    </p:tnLst>
    <p:bldLst>
      <p:bldP spid="11" grpId="0"/>
    </p:bldLst>
  </p:timing>
  <p:extLst>
    <p:ext uri="{E180D4A7-C9FB-4DFB-919C-405C955672EB}">
      <p14:showEvtLst xmlns:p14="http://schemas.microsoft.com/office/powerpoint/2010/main">
        <p14:playEvt time="1155" objId="9"/>
        <p14:stopEvt time="24444" objId="9"/>
      </p14:showEvt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16">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9" name="Group 18">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20" name="Freeform: Shape 19">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Oval 21">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3" name="Oval 22">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5" name="Rectangle 24">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824033" y="1641956"/>
            <a:ext cx="5451564" cy="5114081"/>
          </a:xfrm>
        </p:spPr>
        <p:txBody>
          <a:bodyPr vert="horz" wrap="square" lIns="0" tIns="0" rIns="0" bIns="0" rtlCol="0" anchor="b" anchorCtr="0">
            <a:noAutofit/>
          </a:bodyPr>
          <a:lstStyle/>
          <a:p>
            <a:r>
              <a:rPr lang="en-US" sz="2800" dirty="0">
                <a:latin typeface="Arial Nova"/>
                <a:ea typeface="+mj-lt"/>
                <a:cs typeface="+mj-lt"/>
              </a:rPr>
              <a:t>Abraham Darby(1677-1717)</a:t>
            </a:r>
            <a:br>
              <a:rPr lang="en-US" sz="2800" dirty="0">
                <a:latin typeface="Arial Nova"/>
                <a:ea typeface="+mj-lt"/>
                <a:cs typeface="+mj-lt"/>
              </a:rPr>
            </a:br>
            <a:br>
              <a:rPr lang="en-US" sz="2800" dirty="0">
                <a:latin typeface="Arial Nova"/>
              </a:rPr>
            </a:br>
            <a:br>
              <a:rPr lang="en-US" sz="2800" dirty="0">
                <a:latin typeface="Arial Nova"/>
              </a:rPr>
            </a:br>
            <a:r>
              <a:rPr lang="en-US" sz="2800" kern="1200" dirty="0">
                <a:latin typeface="Arial Nova"/>
              </a:rPr>
              <a:t>Henry Bessemer (1813 -1898)</a:t>
            </a:r>
            <a:endParaRPr lang="en-US" sz="2800" dirty="0">
              <a:latin typeface="Arial Nova"/>
            </a:endParaRPr>
          </a:p>
          <a:p>
            <a:br>
              <a:rPr lang="en-US" sz="2400" dirty="0">
                <a:latin typeface="Arial Nova"/>
              </a:rPr>
            </a:br>
            <a:endParaRPr lang="en-US" sz="2800" kern="1200" dirty="0">
              <a:latin typeface="Arial Nova"/>
            </a:endParaRPr>
          </a:p>
          <a:p>
            <a:r>
              <a:rPr lang="en-US" sz="2800" kern="1200" dirty="0">
                <a:latin typeface="Arial Nova"/>
              </a:rPr>
              <a:t>Thomas Newcome (1664-1729)</a:t>
            </a:r>
            <a:br>
              <a:rPr lang="en-US" sz="2800" dirty="0">
                <a:latin typeface="Arial Nova"/>
              </a:rPr>
            </a:br>
            <a:br>
              <a:rPr lang="en-US" sz="2800" dirty="0">
                <a:latin typeface="Arial Nova"/>
              </a:rPr>
            </a:br>
            <a:endParaRPr lang="en-US" sz="2800" kern="1200" dirty="0">
              <a:latin typeface="Arial Nova"/>
            </a:endParaRPr>
          </a:p>
          <a:p>
            <a:r>
              <a:rPr lang="en-US" sz="2800" kern="1200" dirty="0">
                <a:latin typeface="Arial Nova"/>
              </a:rPr>
              <a:t>James Watt (1736-1819)</a:t>
            </a:r>
            <a:br>
              <a:rPr lang="en-US" sz="2400" dirty="0">
                <a:latin typeface="Arial Nova"/>
              </a:rPr>
            </a:br>
            <a:endParaRPr lang="en-US" sz="2400" kern="1200" dirty="0">
              <a:latin typeface="Arial Nova"/>
            </a:endParaRPr>
          </a:p>
          <a:p>
            <a:endParaRPr lang="en-US" sz="2400" kern="1200" dirty="0">
              <a:latin typeface="Arial Nova"/>
            </a:endParaRPr>
          </a:p>
        </p:txBody>
      </p:sp>
      <p:pic>
        <p:nvPicPr>
          <p:cNvPr id="8" name="Picture 7">
            <a:extLst>
              <a:ext uri="{FF2B5EF4-FFF2-40B4-BE49-F238E27FC236}">
                <a16:creationId xmlns:a16="http://schemas.microsoft.com/office/drawing/2014/main" id="{E34888CB-EA58-4846-89AF-755B2D34812D}"/>
              </a:ext>
            </a:extLst>
          </p:cNvPr>
          <p:cNvPicPr>
            <a:picLocks noChangeAspect="1"/>
          </p:cNvPicPr>
          <p:nvPr/>
        </p:nvPicPr>
        <p:blipFill rotWithShape="1">
          <a:blip r:embed="rId6"/>
          <a:srcRect l="14817" r="21850" b="2"/>
          <a:stretch/>
        </p:blipFill>
        <p:spPr>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grpSp>
        <p:nvGrpSpPr>
          <p:cNvPr id="27" name="Group 26">
            <a:extLst>
              <a:ext uri="{FF2B5EF4-FFF2-40B4-BE49-F238E27FC236}">
                <a16:creationId xmlns:a16="http://schemas.microsoft.com/office/drawing/2014/main" id="{73840CF4-F848-4FE0-AEA6-C9E806911B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20950" y="549275"/>
            <a:ext cx="667802" cy="631474"/>
            <a:chOff x="10478914" y="1506691"/>
            <a:chExt cx="667802" cy="631474"/>
          </a:xfrm>
        </p:grpSpPr>
        <p:sp>
          <p:nvSpPr>
            <p:cNvPr id="28" name="Freeform: Shape 27">
              <a:extLst>
                <a:ext uri="{FF2B5EF4-FFF2-40B4-BE49-F238E27FC236}">
                  <a16:creationId xmlns:a16="http://schemas.microsoft.com/office/drawing/2014/main" id="{F4B46153-41DB-494F-9B08-EBCCF27283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Oval 28">
              <a:extLst>
                <a:ext uri="{FF2B5EF4-FFF2-40B4-BE49-F238E27FC236}">
                  <a16:creationId xmlns:a16="http://schemas.microsoft.com/office/drawing/2014/main" id="{7B6D42DA-2D84-4A50-A359-7A5C651B1C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1" name="Oval 30">
            <a:extLst>
              <a:ext uri="{FF2B5EF4-FFF2-40B4-BE49-F238E27FC236}">
                <a16:creationId xmlns:a16="http://schemas.microsoft.com/office/drawing/2014/main" id="{94459D96-B947-4C7F-8BCA-915F8B07C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2954" y="5171203"/>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TextBox 5">
            <a:extLst>
              <a:ext uri="{FF2B5EF4-FFF2-40B4-BE49-F238E27FC236}">
                <a16:creationId xmlns:a16="http://schemas.microsoft.com/office/drawing/2014/main" id="{74AA0AAE-A185-F10D-8530-5B3B86811E25}"/>
              </a:ext>
            </a:extLst>
          </p:cNvPr>
          <p:cNvSpPr txBox="1"/>
          <p:nvPr/>
        </p:nvSpPr>
        <p:spPr>
          <a:xfrm>
            <a:off x="478465" y="288216"/>
            <a:ext cx="4873255"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latin typeface="Arial Nova"/>
                <a:ea typeface="+mn-lt"/>
                <a:cs typeface="+mn-lt"/>
              </a:rPr>
              <a:t>Who were the main players?</a:t>
            </a:r>
            <a:endParaRPr lang="en-US" sz="3200" dirty="0">
              <a:latin typeface="Arial Nova"/>
            </a:endParaRPr>
          </a:p>
          <a:p>
            <a:pPr algn="l"/>
            <a:endParaRPr lang="en-GB" dirty="0"/>
          </a:p>
        </p:txBody>
      </p:sp>
      <p:pic>
        <p:nvPicPr>
          <p:cNvPr id="4" name="Recorded Sound">
            <a:hlinkClick r:id="" action="ppaction://media"/>
            <a:extLst>
              <a:ext uri="{FF2B5EF4-FFF2-40B4-BE49-F238E27FC236}">
                <a16:creationId xmlns:a16="http://schemas.microsoft.com/office/drawing/2014/main" id="{3FF3ECC0-52BE-2F44-834F-41403A186FE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689600" y="3022600"/>
            <a:ext cx="812800" cy="812800"/>
          </a:xfrm>
          <a:prstGeom prst="rect">
            <a:avLst/>
          </a:prstGeom>
        </p:spPr>
      </p:pic>
    </p:spTree>
    <p:custDataLst>
      <p:tags r:id="rId1"/>
    </p:custDataLst>
    <p:extLst>
      <p:ext uri="{BB962C8B-B14F-4D97-AF65-F5344CB8AC3E}">
        <p14:creationId xmlns:p14="http://schemas.microsoft.com/office/powerpoint/2010/main" val="752814286"/>
      </p:ext>
    </p:extLst>
  </p:cSld>
  <p:clrMapOvr>
    <a:masterClrMapping/>
  </p:clrMapOvr>
  <mc:AlternateContent xmlns:mc="http://schemas.openxmlformats.org/markup-compatibility/2006" xmlns:p14="http://schemas.microsoft.com/office/powerpoint/2010/main">
    <mc:Choice Requires="p14">
      <p:transition spd="slow" p14:dur="2000" advTm="15059"/>
    </mc:Choice>
    <mc:Fallback xmlns="">
      <p:transition spd="slow" advTm="150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1012" objId="4"/>
        <p14:stopEvt time="15059"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97EE1-1A67-CA56-2997-C348D85F6D6E}"/>
              </a:ext>
            </a:extLst>
          </p:cNvPr>
          <p:cNvSpPr>
            <a:spLocks noGrp="1"/>
          </p:cNvSpPr>
          <p:nvPr>
            <p:ph type="title"/>
          </p:nvPr>
        </p:nvSpPr>
        <p:spPr>
          <a:xfrm>
            <a:off x="579618" y="649917"/>
            <a:ext cx="5147669" cy="5124210"/>
          </a:xfrm>
        </p:spPr>
        <p:txBody>
          <a:bodyPr/>
          <a:lstStyle/>
          <a:p>
            <a:r>
              <a:rPr lang="en-GB" sz="2000" b="1" dirty="0">
                <a:latin typeface="Arial Nova"/>
                <a:ea typeface="+mj-lt"/>
                <a:cs typeface="+mj-lt"/>
              </a:rPr>
              <a:t>The Environment</a:t>
            </a:r>
            <a:br>
              <a:rPr lang="en-GB" sz="2000" b="1" u="sng" dirty="0">
                <a:ea typeface="+mj-lt"/>
                <a:cs typeface="+mj-lt"/>
              </a:rPr>
            </a:br>
            <a:br>
              <a:rPr lang="en-GB" sz="2000" b="1" u="sng" dirty="0">
                <a:ea typeface="+mj-lt"/>
                <a:cs typeface="+mj-lt"/>
              </a:rPr>
            </a:br>
            <a:endParaRPr lang="en-GB" sz="2000" b="1" u="sng" dirty="0">
              <a:latin typeface="Arial Nova"/>
            </a:endParaRPr>
          </a:p>
          <a:p>
            <a:pPr marL="342900" indent="-342900">
              <a:buFont typeface="Arial"/>
              <a:buChar char="•"/>
            </a:pPr>
            <a:r>
              <a:rPr lang="en-GB" sz="2000" b="1" dirty="0">
                <a:latin typeface="Arial Nova"/>
                <a:ea typeface="+mj-lt"/>
                <a:cs typeface="+mj-lt"/>
              </a:rPr>
              <a:t>South Wales was the biggest producer of iron during the Industrial Revolution. </a:t>
            </a:r>
            <a:br>
              <a:rPr lang="en-GB" sz="2000" b="1" dirty="0">
                <a:latin typeface="Arial Nova"/>
                <a:ea typeface="+mj-lt"/>
                <a:cs typeface="+mj-lt"/>
              </a:rPr>
            </a:br>
            <a:br>
              <a:rPr lang="en-GB" sz="2000" b="1" dirty="0">
                <a:latin typeface="Arial Nova"/>
                <a:ea typeface="+mj-lt"/>
                <a:cs typeface="+mj-lt"/>
              </a:rPr>
            </a:br>
            <a:r>
              <a:rPr lang="en-GB" sz="2000" b="1" dirty="0">
                <a:latin typeface="Arial Nova"/>
                <a:ea typeface="+mj-lt"/>
                <a:cs typeface="+mj-lt"/>
              </a:rPr>
              <a:t>There was great wealth however this wasn’t true for the workers.</a:t>
            </a:r>
            <a:br>
              <a:rPr lang="en-GB" sz="2000" b="1" dirty="0">
                <a:latin typeface="Arial Nova"/>
                <a:ea typeface="+mj-lt"/>
                <a:cs typeface="+mj-lt"/>
              </a:rPr>
            </a:br>
            <a:endParaRPr lang="en-GB" sz="2000" dirty="0">
              <a:latin typeface="Arial Nova"/>
            </a:endParaRPr>
          </a:p>
          <a:p>
            <a:pPr marL="342900" indent="-342900">
              <a:buFont typeface="Arial"/>
              <a:buChar char="•"/>
            </a:pPr>
            <a:r>
              <a:rPr lang="en-GB" sz="2000" b="1" dirty="0">
                <a:latin typeface="Arial Nova"/>
                <a:ea typeface="+mj-lt"/>
                <a:cs typeface="+mj-lt"/>
              </a:rPr>
              <a:t>There was overcrowding, poverty and disease.</a:t>
            </a:r>
            <a:br>
              <a:rPr lang="en-GB" sz="2000" b="1" dirty="0">
                <a:latin typeface="Arial Nova"/>
                <a:ea typeface="+mj-lt"/>
                <a:cs typeface="+mj-lt"/>
              </a:rPr>
            </a:br>
            <a:endParaRPr lang="en-GB" sz="2000" dirty="0">
              <a:latin typeface="Arial Nova"/>
            </a:endParaRPr>
          </a:p>
          <a:p>
            <a:pPr marL="342900" indent="-342900">
              <a:buFont typeface="Arial"/>
              <a:buChar char="•"/>
            </a:pPr>
            <a:r>
              <a:rPr lang="en-GB" sz="2000" b="1" dirty="0">
                <a:latin typeface="Arial Nova"/>
                <a:ea typeface="+mj-lt"/>
                <a:cs typeface="+mj-lt"/>
              </a:rPr>
              <a:t>Introduction of schools, chapels and workingmen's clubs.</a:t>
            </a:r>
            <a:br>
              <a:rPr lang="en-GB" sz="2000" b="1" dirty="0">
                <a:latin typeface="Arial Nova"/>
                <a:ea typeface="+mj-lt"/>
                <a:cs typeface="+mj-lt"/>
              </a:rPr>
            </a:br>
            <a:endParaRPr lang="en-GB" sz="2000" dirty="0">
              <a:latin typeface="Arial Nova"/>
            </a:endParaRPr>
          </a:p>
          <a:p>
            <a:pPr marL="342900" indent="-342900">
              <a:buFont typeface="Arial"/>
              <a:buChar char="•"/>
            </a:pPr>
            <a:r>
              <a:rPr lang="en-GB" sz="2000" b="1" dirty="0">
                <a:latin typeface="Arial Nova"/>
                <a:ea typeface="+mj-lt"/>
                <a:cs typeface="+mj-lt"/>
              </a:rPr>
              <a:t>Decline of the welsh language.</a:t>
            </a:r>
            <a:br>
              <a:rPr lang="en-GB" sz="2000" b="1" dirty="0">
                <a:latin typeface="Arial Nova"/>
                <a:ea typeface="+mj-lt"/>
                <a:cs typeface="+mj-lt"/>
              </a:rPr>
            </a:br>
            <a:endParaRPr lang="en-GB" sz="2000" dirty="0">
              <a:latin typeface="Arial Nova"/>
            </a:endParaRPr>
          </a:p>
          <a:p>
            <a:pPr marL="342900" indent="-342900">
              <a:buFont typeface="Arial"/>
              <a:buChar char="•"/>
            </a:pPr>
            <a:r>
              <a:rPr lang="en-GB" sz="2000" b="1" dirty="0">
                <a:latin typeface="Arial Nova"/>
                <a:ea typeface="+mj-lt"/>
                <a:cs typeface="+mj-lt"/>
              </a:rPr>
              <a:t>The landscape was now an industrial area with villages replaced by towns.</a:t>
            </a:r>
            <a:endParaRPr lang="en-GB" sz="2000" dirty="0">
              <a:latin typeface="Arial Nova"/>
            </a:endParaRPr>
          </a:p>
          <a:p>
            <a:pPr marL="285750" indent="-285750">
              <a:buFont typeface="Arial"/>
              <a:buChar char="•"/>
            </a:pPr>
            <a:endParaRPr lang="en-GB" sz="1600" dirty="0"/>
          </a:p>
        </p:txBody>
      </p:sp>
      <p:pic>
        <p:nvPicPr>
          <p:cNvPr id="8" name="Picture 8" descr="A picture containing window&#10;&#10;Description automatically generated">
            <a:extLst>
              <a:ext uri="{FF2B5EF4-FFF2-40B4-BE49-F238E27FC236}">
                <a16:creationId xmlns:a16="http://schemas.microsoft.com/office/drawing/2014/main" id="{E15FF020-431E-F5DB-AD75-B580D8F98E80}"/>
              </a:ext>
            </a:extLst>
          </p:cNvPr>
          <p:cNvPicPr>
            <a:picLocks noGrp="1" noChangeAspect="1"/>
          </p:cNvPicPr>
          <p:nvPr>
            <p:ph type="pic" sz="quarter" idx="13"/>
          </p:nvPr>
        </p:nvPicPr>
        <p:blipFill rotWithShape="1">
          <a:blip r:embed="rId6"/>
          <a:srcRect t="12500" b="12500"/>
          <a:stretch/>
        </p:blipFill>
        <p:spPr>
          <a:xfrm>
            <a:off x="6154035" y="1059199"/>
            <a:ext cx="5132388" cy="5132388"/>
          </a:xfrm>
        </p:spPr>
      </p:pic>
      <p:sp>
        <p:nvSpPr>
          <p:cNvPr id="5" name="Date Placeholder 4">
            <a:extLst>
              <a:ext uri="{FF2B5EF4-FFF2-40B4-BE49-F238E27FC236}">
                <a16:creationId xmlns:a16="http://schemas.microsoft.com/office/drawing/2014/main" id="{2F763FD2-B255-E3DE-F7CA-41D22326AD85}"/>
              </a:ext>
            </a:extLst>
          </p:cNvPr>
          <p:cNvSpPr>
            <a:spLocks noGrp="1"/>
          </p:cNvSpPr>
          <p:nvPr>
            <p:ph type="dt" sz="half" idx="10"/>
          </p:nvPr>
        </p:nvSpPr>
        <p:spPr/>
        <p:txBody>
          <a:bodyPr/>
          <a:lstStyle/>
          <a:p>
            <a:r>
              <a:rPr lang="en-US"/>
              <a:t>Tuesday, February 2, 20XX</a:t>
            </a:r>
          </a:p>
        </p:txBody>
      </p:sp>
      <p:sp>
        <p:nvSpPr>
          <p:cNvPr id="7" name="Slide Number Placeholder 6">
            <a:extLst>
              <a:ext uri="{FF2B5EF4-FFF2-40B4-BE49-F238E27FC236}">
                <a16:creationId xmlns:a16="http://schemas.microsoft.com/office/drawing/2014/main" id="{755A3971-2468-72BC-50F5-D26A0D0D547F}"/>
              </a:ext>
            </a:extLst>
          </p:cNvPr>
          <p:cNvSpPr>
            <a:spLocks noGrp="1"/>
          </p:cNvSpPr>
          <p:nvPr>
            <p:ph type="sldNum" sz="quarter" idx="12"/>
          </p:nvPr>
        </p:nvSpPr>
        <p:spPr/>
        <p:txBody>
          <a:bodyPr/>
          <a:lstStyle/>
          <a:p>
            <a:fld id="{DBA1B0FB-D917-4C8C-928F-313BD683BF39}" type="slidenum">
              <a:rPr lang="en-US" smtClean="0"/>
              <a:t>5</a:t>
            </a:fld>
            <a:endParaRPr lang="en-US"/>
          </a:p>
        </p:txBody>
      </p:sp>
      <p:pic>
        <p:nvPicPr>
          <p:cNvPr id="4" name="Recorded Sound">
            <a:hlinkClick r:id="" action="ppaction://media"/>
            <a:extLst>
              <a:ext uri="{FF2B5EF4-FFF2-40B4-BE49-F238E27FC236}">
                <a16:creationId xmlns:a16="http://schemas.microsoft.com/office/drawing/2014/main" id="{6F08172A-341B-D64E-B706-94AAF9C84B4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689600" y="3022600"/>
            <a:ext cx="812800" cy="812800"/>
          </a:xfrm>
          <a:prstGeom prst="rect">
            <a:avLst/>
          </a:prstGeom>
        </p:spPr>
      </p:pic>
    </p:spTree>
    <p:custDataLst>
      <p:tags r:id="rId1"/>
    </p:custDataLst>
    <p:extLst>
      <p:ext uri="{BB962C8B-B14F-4D97-AF65-F5344CB8AC3E}">
        <p14:creationId xmlns:p14="http://schemas.microsoft.com/office/powerpoint/2010/main" val="867879775"/>
      </p:ext>
    </p:extLst>
  </p:cSld>
  <p:clrMapOvr>
    <a:masterClrMapping/>
  </p:clrMapOvr>
  <mc:AlternateContent xmlns:mc="http://schemas.openxmlformats.org/markup-compatibility/2006" xmlns:p14="http://schemas.microsoft.com/office/powerpoint/2010/main">
    <mc:Choice Requires="p14">
      <p:transition spd="slow" p14:dur="2000" advTm="8467"/>
    </mc:Choice>
    <mc:Fallback xmlns="">
      <p:transition spd="slow" advTm="84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716" objId="4"/>
        <p14:stopEvt time="8467"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5" name="Group 84">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86" name="Freeform: Shape 85">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7" name="Oval 86">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8" name="Oval 87">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9" name="Freeform: Shape 88">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91" name="Rectangle 90">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92">
            <a:extLst>
              <a:ext uri="{FF2B5EF4-FFF2-40B4-BE49-F238E27FC236}">
                <a16:creationId xmlns:a16="http://schemas.microsoft.com/office/drawing/2014/main" id="{C6F6146E-6788-4AF7-A775-99E5CB71EB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04" y="5492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itle 13">
            <a:extLst>
              <a:ext uri="{FF2B5EF4-FFF2-40B4-BE49-F238E27FC236}">
                <a16:creationId xmlns:a16="http://schemas.microsoft.com/office/drawing/2014/main" id="{C15EE852-24F1-4643-8082-AB45CFF2BA10}"/>
              </a:ext>
            </a:extLst>
          </p:cNvPr>
          <p:cNvSpPr>
            <a:spLocks noGrp="1"/>
          </p:cNvSpPr>
          <p:nvPr>
            <p:ph type="title"/>
          </p:nvPr>
        </p:nvSpPr>
        <p:spPr>
          <a:xfrm>
            <a:off x="550864" y="549275"/>
            <a:ext cx="5465940" cy="4691013"/>
          </a:xfrm>
        </p:spPr>
        <p:txBody>
          <a:bodyPr vert="horz" wrap="square" lIns="0" tIns="0" rIns="0" bIns="0" rtlCol="0" anchor="b" anchorCtr="0">
            <a:noAutofit/>
          </a:bodyPr>
          <a:lstStyle/>
          <a:p>
            <a:pPr algn="ctr"/>
            <a:endParaRPr lang="en-US" sz="2800" b="1" u="sng" dirty="0">
              <a:latin typeface="Arial Nova"/>
            </a:endParaRPr>
          </a:p>
          <a:p>
            <a:pPr>
              <a:lnSpc>
                <a:spcPct val="100000"/>
              </a:lnSpc>
            </a:pPr>
            <a:endParaRPr lang="en-US" sz="2000" dirty="0"/>
          </a:p>
        </p:txBody>
      </p:sp>
      <p:sp>
        <p:nvSpPr>
          <p:cNvPr id="95" name="Freeform: Shape 94">
            <a:extLst>
              <a:ext uri="{FF2B5EF4-FFF2-40B4-BE49-F238E27FC236}">
                <a16:creationId xmlns:a16="http://schemas.microsoft.com/office/drawing/2014/main" id="{EFB3398F-FC83-4BB4-A9BB-9224C3369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V="1">
            <a:off x="2279869" y="6105227"/>
            <a:ext cx="871729" cy="824667"/>
          </a:xfrm>
          <a:custGeom>
            <a:avLst/>
            <a:gdLst>
              <a:gd name="connsiteX0" fmla="*/ 871729 w 871729"/>
              <a:gd name="connsiteY0" fmla="*/ 824667 h 824667"/>
              <a:gd name="connsiteX1" fmla="*/ 386600 w 871729"/>
              <a:gd name="connsiteY1" fmla="*/ 9564 h 824667"/>
              <a:gd name="connsiteX2" fmla="*/ 366745 w 871729"/>
              <a:gd name="connsiteY2" fmla="*/ 0 h 824667"/>
              <a:gd name="connsiteX3" fmla="*/ 0 w 871729"/>
              <a:gd name="connsiteY3" fmla="*/ 366745 h 824667"/>
              <a:gd name="connsiteX4" fmla="*/ 38154 w 871729"/>
              <a:gd name="connsiteY4" fmla="*/ 370591 h 824667"/>
              <a:gd name="connsiteX5" fmla="*/ 408236 w 871729"/>
              <a:gd name="connsiteY5" fmla="*/ 824667 h 824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1729" h="824667">
                <a:moveTo>
                  <a:pt x="871729" y="824667"/>
                </a:moveTo>
                <a:cubicBezTo>
                  <a:pt x="871729" y="472695"/>
                  <a:pt x="675564" y="166539"/>
                  <a:pt x="386600" y="9564"/>
                </a:cubicBezTo>
                <a:lnTo>
                  <a:pt x="366745" y="0"/>
                </a:lnTo>
                <a:lnTo>
                  <a:pt x="0" y="366745"/>
                </a:lnTo>
                <a:lnTo>
                  <a:pt x="38154" y="370591"/>
                </a:lnTo>
                <a:cubicBezTo>
                  <a:pt x="249360" y="413810"/>
                  <a:pt x="408236" y="600685"/>
                  <a:pt x="408236" y="824667"/>
                </a:cubicBezTo>
                <a:close/>
              </a:path>
            </a:pathLst>
          </a:custGeom>
          <a:solidFill>
            <a:schemeClr val="bg2"/>
          </a:solidFill>
          <a:ln>
            <a:noFill/>
          </a:ln>
          <a:effectLst>
            <a:innerShdw blurRad="254000" dist="50800" dir="16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7" name="Oval 96">
            <a:extLst>
              <a:ext uri="{FF2B5EF4-FFF2-40B4-BE49-F238E27FC236}">
                <a16:creationId xmlns:a16="http://schemas.microsoft.com/office/drawing/2014/main" id="{38B9BDAC-6C86-465B-B392-FBF5ECE77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flipV="1">
            <a:off x="2512389" y="5847995"/>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Content Placeholder 14">
            <a:extLst>
              <a:ext uri="{FF2B5EF4-FFF2-40B4-BE49-F238E27FC236}">
                <a16:creationId xmlns:a16="http://schemas.microsoft.com/office/drawing/2014/main" id="{4139825C-53C7-44F4-A064-9795CECD081B}"/>
              </a:ext>
            </a:extLst>
          </p:cNvPr>
          <p:cNvSpPr>
            <a:spLocks noGrp="1"/>
          </p:cNvSpPr>
          <p:nvPr>
            <p:ph sz="quarter" idx="15"/>
          </p:nvPr>
        </p:nvSpPr>
        <p:spPr>
          <a:xfrm>
            <a:off x="550863" y="3409936"/>
            <a:ext cx="5437187" cy="2682889"/>
          </a:xfrm>
        </p:spPr>
        <p:txBody>
          <a:bodyPr vert="horz" wrap="square" lIns="0" tIns="0" rIns="0" bIns="0" rtlCol="0" anchor="t">
            <a:normAutofit/>
          </a:bodyPr>
          <a:lstStyle/>
          <a:p>
            <a:pPr>
              <a:buFont typeface="Arial" panose="020B0604020202020204" pitchFamily="34" charset="0"/>
              <a:buChar char="•"/>
            </a:pPr>
            <a:endParaRPr lang="en-US" sz="1600"/>
          </a:p>
          <a:p>
            <a:pPr>
              <a:buFont typeface="Arial" panose="020B0604020202020204" pitchFamily="34" charset="0"/>
              <a:buChar char="•"/>
            </a:pPr>
            <a:endParaRPr lang="en-US" sz="1600"/>
          </a:p>
        </p:txBody>
      </p:sp>
      <p:pic>
        <p:nvPicPr>
          <p:cNvPr id="2" name="Picture 1" descr="A picture containing mountain, grass, outdoor, nature&#10;&#10;Description automatically generated">
            <a:extLst>
              <a:ext uri="{FF2B5EF4-FFF2-40B4-BE49-F238E27FC236}">
                <a16:creationId xmlns:a16="http://schemas.microsoft.com/office/drawing/2014/main" id="{6B452CC5-100B-243D-2ACC-C2875E07B9DF}"/>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24404" r="12345" b="-2"/>
          <a:stretch/>
        </p:blipFill>
        <p:spPr>
          <a:xfrm>
            <a:off x="7558478" y="549274"/>
            <a:ext cx="3072212" cy="3072225"/>
          </a:xfrm>
          <a:custGeom>
            <a:avLst/>
            <a:gdLst/>
            <a:ahLst/>
            <a:cxnLst/>
            <a:rect l="l" t="t" r="r" b="b"/>
            <a:pathLst>
              <a:path w="2434045" h="2435676">
                <a:moveTo>
                  <a:pt x="0" y="0"/>
                </a:moveTo>
                <a:lnTo>
                  <a:pt x="2434045" y="0"/>
                </a:lnTo>
                <a:lnTo>
                  <a:pt x="2434045" y="2435676"/>
                </a:lnTo>
                <a:lnTo>
                  <a:pt x="0" y="2435676"/>
                </a:lnTo>
                <a:close/>
              </a:path>
            </a:pathLst>
          </a:custGeom>
        </p:spPr>
      </p:pic>
      <p:pic>
        <p:nvPicPr>
          <p:cNvPr id="6" name="Picture 5" descr="A picture containing outdoor, sky, white, traveling&#10;&#10;Description automatically generated">
            <a:extLst>
              <a:ext uri="{FF2B5EF4-FFF2-40B4-BE49-F238E27FC236}">
                <a16:creationId xmlns:a16="http://schemas.microsoft.com/office/drawing/2014/main" id="{7180976A-D92D-F106-3C4F-1D72D0C8E343}"/>
              </a:ext>
            </a:extLst>
          </p:cNvPr>
          <p:cNvPicPr>
            <a:picLocks noChangeAspect="1"/>
          </p:cNvPicPr>
          <p:nvPr/>
        </p:nvPicPr>
        <p:blipFill rotWithShape="1">
          <a:blip r:embed="rId8">
            <a:extLst>
              <a:ext uri="{837473B0-CC2E-450A-ABE3-18F120FF3D39}">
                <a1611:picAttrSrcUrl xmlns:a1611="http://schemas.microsoft.com/office/drawing/2016/11/main" r:id="rId9"/>
              </a:ext>
            </a:extLst>
          </a:blip>
          <a:srcRect t="13935" r="-3" b="9813"/>
          <a:stretch/>
        </p:blipFill>
        <p:spPr>
          <a:xfrm>
            <a:off x="6538913" y="3873870"/>
            <a:ext cx="2434045" cy="2434035"/>
          </a:xfrm>
          <a:custGeom>
            <a:avLst/>
            <a:gdLst/>
            <a:ahLst/>
            <a:cxnLst/>
            <a:rect l="l" t="t" r="r" b="b"/>
            <a:pathLst>
              <a:path w="2434045" h="2435676">
                <a:moveTo>
                  <a:pt x="0" y="0"/>
                </a:moveTo>
                <a:lnTo>
                  <a:pt x="2434045" y="0"/>
                </a:lnTo>
                <a:lnTo>
                  <a:pt x="2434045" y="2435676"/>
                </a:lnTo>
                <a:lnTo>
                  <a:pt x="0" y="2435676"/>
                </a:lnTo>
                <a:close/>
              </a:path>
            </a:pathLst>
          </a:custGeom>
        </p:spPr>
      </p:pic>
      <p:pic>
        <p:nvPicPr>
          <p:cNvPr id="4" name="Picture 3" descr="A train on the railway tracks&#10;&#10;Description automatically generated with medium confidence">
            <a:extLst>
              <a:ext uri="{FF2B5EF4-FFF2-40B4-BE49-F238E27FC236}">
                <a16:creationId xmlns:a16="http://schemas.microsoft.com/office/drawing/2014/main" id="{6827E84B-2E65-6292-6CB9-69461D1E46D1}"/>
              </a:ext>
            </a:extLst>
          </p:cNvPr>
          <p:cNvPicPr>
            <a:picLocks noChangeAspect="1"/>
          </p:cNvPicPr>
          <p:nvPr/>
        </p:nvPicPr>
        <p:blipFill rotWithShape="1">
          <a:blip r:embed="rId10">
            <a:extLst>
              <a:ext uri="{837473B0-CC2E-450A-ABE3-18F120FF3D39}">
                <a1611:picAttrSrcUrl xmlns:a1611="http://schemas.microsoft.com/office/drawing/2016/11/main" r:id="rId11"/>
              </a:ext>
            </a:extLst>
          </a:blip>
          <a:srcRect l="9998" r="24753" b="1"/>
          <a:stretch/>
        </p:blipFill>
        <p:spPr>
          <a:xfrm>
            <a:off x="9207093" y="3873859"/>
            <a:ext cx="2434045" cy="2434057"/>
          </a:xfrm>
          <a:custGeom>
            <a:avLst/>
            <a:gdLst/>
            <a:ahLst/>
            <a:cxnLst/>
            <a:rect l="l" t="t" r="r" b="b"/>
            <a:pathLst>
              <a:path w="5093106" h="3072225">
                <a:moveTo>
                  <a:pt x="0" y="0"/>
                </a:moveTo>
                <a:lnTo>
                  <a:pt x="5093106" y="0"/>
                </a:lnTo>
                <a:lnTo>
                  <a:pt x="5093106" y="3072225"/>
                </a:lnTo>
                <a:lnTo>
                  <a:pt x="0" y="3072225"/>
                </a:lnTo>
                <a:close/>
              </a:path>
            </a:pathLst>
          </a:custGeom>
        </p:spPr>
      </p:pic>
      <p:sp>
        <p:nvSpPr>
          <p:cNvPr id="21" name="Slide Number Placeholder 20">
            <a:extLst>
              <a:ext uri="{FF2B5EF4-FFF2-40B4-BE49-F238E27FC236}">
                <a16:creationId xmlns:a16="http://schemas.microsoft.com/office/drawing/2014/main" id="{1C563B34-DD53-4FB1-B8C2-8914E01C6365}"/>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6</a:t>
            </a:fld>
            <a:endParaRPr lang="en-US">
              <a:solidFill>
                <a:schemeClr val="tx1">
                  <a:alpha val="80000"/>
                </a:schemeClr>
              </a:solidFill>
            </a:endParaRPr>
          </a:p>
        </p:txBody>
      </p:sp>
      <p:sp>
        <p:nvSpPr>
          <p:cNvPr id="8" name="TextBox 7">
            <a:extLst>
              <a:ext uri="{FF2B5EF4-FFF2-40B4-BE49-F238E27FC236}">
                <a16:creationId xmlns:a16="http://schemas.microsoft.com/office/drawing/2014/main" id="{F01CCC27-A291-78B4-4DFF-0F89EC4E66AA}"/>
              </a:ext>
            </a:extLst>
          </p:cNvPr>
          <p:cNvSpPr txBox="1"/>
          <p:nvPr/>
        </p:nvSpPr>
        <p:spPr>
          <a:xfrm>
            <a:off x="433447" y="404813"/>
            <a:ext cx="4910666" cy="74789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Nova"/>
              </a:rPr>
              <a:t>The Economy</a:t>
            </a:r>
          </a:p>
          <a:p>
            <a:endParaRPr lang="en-US" sz="2400" dirty="0">
              <a:latin typeface="Arial Nova"/>
              <a:ea typeface="+mn-lt"/>
              <a:cs typeface="+mn-lt"/>
            </a:endParaRPr>
          </a:p>
          <a:p>
            <a:pPr algn="just"/>
            <a:r>
              <a:rPr lang="en-US" sz="2400" dirty="0">
                <a:latin typeface="Arial Nova"/>
                <a:ea typeface="+mn-lt"/>
                <a:cs typeface="+mn-lt"/>
              </a:rPr>
              <a:t>The economy in Britain was in a good position at this time as the change from agriculture to mines and ironworks were bringing work and wealth to the country.</a:t>
            </a:r>
            <a:endParaRPr lang="en-US" dirty="0"/>
          </a:p>
          <a:p>
            <a:pPr algn="just"/>
            <a:endParaRPr lang="en-US" sz="2400" dirty="0">
              <a:latin typeface="Arial Nova"/>
              <a:ea typeface="+mn-lt"/>
              <a:cs typeface="+mn-lt"/>
            </a:endParaRPr>
          </a:p>
          <a:p>
            <a:pPr algn="just"/>
            <a:r>
              <a:rPr lang="en-US" sz="2400" dirty="0">
                <a:latin typeface="Arial Nova"/>
                <a:ea typeface="+mn-lt"/>
                <a:cs typeface="+mn-lt"/>
              </a:rPr>
              <a:t>The rest of the world were behind in innovation, however soon the other countries of the world began copying the ideas used in the valleys of the Rhondda and would eventually overtake Britain as leaders of this Industry. </a:t>
            </a:r>
          </a:p>
          <a:p>
            <a:endParaRPr lang="en-US" sz="2400" dirty="0">
              <a:latin typeface="Arial Nova"/>
              <a:ea typeface="+mn-lt"/>
              <a:cs typeface="+mn-lt"/>
            </a:endParaRPr>
          </a:p>
          <a:p>
            <a:r>
              <a:rPr lang="en-US" sz="2400" dirty="0">
                <a:latin typeface="Arial Nova"/>
                <a:ea typeface="+mn-lt"/>
                <a:cs typeface="+mn-lt"/>
              </a:rPr>
              <a:t>(</a:t>
            </a:r>
            <a:r>
              <a:rPr lang="en-US" sz="2400" dirty="0" err="1">
                <a:latin typeface="Arial Nova"/>
                <a:ea typeface="+mn-lt"/>
                <a:cs typeface="+mn-lt"/>
              </a:rPr>
              <a:t>Broadberry</a:t>
            </a:r>
            <a:r>
              <a:rPr lang="en-US" sz="2400" dirty="0">
                <a:latin typeface="Arial Nova"/>
                <a:ea typeface="+mn-lt"/>
                <a:cs typeface="+mn-lt"/>
              </a:rPr>
              <a:t>, 2021)</a:t>
            </a:r>
            <a:endParaRPr lang="en-US" dirty="0"/>
          </a:p>
          <a:p>
            <a:endParaRPr lang="en-US" dirty="0">
              <a:ea typeface="+mn-lt"/>
              <a:cs typeface="+mn-lt"/>
            </a:endParaRPr>
          </a:p>
          <a:p>
            <a:pPr algn="ctr"/>
            <a:endParaRPr lang="en-US" dirty="0">
              <a:ea typeface="+mn-lt"/>
              <a:cs typeface="+mn-lt"/>
            </a:endParaRPr>
          </a:p>
          <a:p>
            <a:endParaRPr lang="en-US" dirty="0">
              <a:ea typeface="+mn-lt"/>
              <a:cs typeface="+mn-lt"/>
            </a:endParaRPr>
          </a:p>
          <a:p>
            <a:pPr algn="l"/>
            <a:endParaRPr lang="en-GB" dirty="0"/>
          </a:p>
        </p:txBody>
      </p:sp>
      <p:pic>
        <p:nvPicPr>
          <p:cNvPr id="5" name="Recorded Sound">
            <a:hlinkClick r:id="" action="ppaction://media"/>
            <a:extLst>
              <a:ext uri="{FF2B5EF4-FFF2-40B4-BE49-F238E27FC236}">
                <a16:creationId xmlns:a16="http://schemas.microsoft.com/office/drawing/2014/main" id="{EBC29C89-BE2A-AD48-A566-746CAC1A86F0}"/>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5689600" y="3022600"/>
            <a:ext cx="812800" cy="812800"/>
          </a:xfrm>
          <a:prstGeom prst="rect">
            <a:avLst/>
          </a:prstGeom>
        </p:spPr>
      </p:pic>
    </p:spTree>
    <p:custDataLst>
      <p:tags r:id="rId1"/>
    </p:custDataLst>
    <p:extLst>
      <p:ext uri="{BB962C8B-B14F-4D97-AF65-F5344CB8AC3E}">
        <p14:creationId xmlns:p14="http://schemas.microsoft.com/office/powerpoint/2010/main" val="395518310"/>
      </p:ext>
    </p:extLst>
  </p:cSld>
  <p:clrMapOvr>
    <a:masterClrMapping/>
  </p:clrMapOvr>
  <mc:AlternateContent xmlns:mc="http://schemas.openxmlformats.org/markup-compatibility/2006" xmlns:p14="http://schemas.microsoft.com/office/powerpoint/2010/main">
    <mc:Choice Requires="p14">
      <p:transition spd="slow" p14:dur="2000" advTm="15367"/>
    </mc:Choice>
    <mc:Fallback xmlns="">
      <p:transition spd="slow" advTm="153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3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1058" objId="5"/>
        <p14:stopEvt time="15367" objId="5"/>
      </p14:showEvtLst>
    </p:ext>
  </p:extLs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1" name="Group 58">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60" name="Freeform: Shape 59">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1" name="Oval 60">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2" name="Oval 61">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3" name="Freeform: Shape 62">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72" name="Rectangle 64">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581E8936-2270-47FE-94A4-398CB123EF90}"/>
              </a:ext>
            </a:extLst>
          </p:cNvPr>
          <p:cNvSpPr>
            <a:spLocks noGrp="1"/>
          </p:cNvSpPr>
          <p:nvPr>
            <p:ph type="title"/>
          </p:nvPr>
        </p:nvSpPr>
        <p:spPr>
          <a:xfrm>
            <a:off x="550864" y="549275"/>
            <a:ext cx="3565524" cy="1997855"/>
          </a:xfrm>
        </p:spPr>
        <p:txBody>
          <a:bodyPr vert="horz" wrap="square" lIns="0" tIns="0" rIns="0" bIns="0" rtlCol="0" anchor="b" anchorCtr="0">
            <a:normAutofit/>
          </a:bodyPr>
          <a:lstStyle/>
          <a:p>
            <a:pPr>
              <a:lnSpc>
                <a:spcPct val="100000"/>
              </a:lnSpc>
            </a:pPr>
            <a:r>
              <a:rPr lang="en-US"/>
              <a:t>Conclusion</a:t>
            </a:r>
          </a:p>
        </p:txBody>
      </p:sp>
      <p:sp>
        <p:nvSpPr>
          <p:cNvPr id="13" name="Content Placeholder 12">
            <a:extLst>
              <a:ext uri="{FF2B5EF4-FFF2-40B4-BE49-F238E27FC236}">
                <a16:creationId xmlns:a16="http://schemas.microsoft.com/office/drawing/2014/main" id="{C0287FEC-3826-4868-8D93-52429C6156F5}"/>
              </a:ext>
            </a:extLst>
          </p:cNvPr>
          <p:cNvSpPr>
            <a:spLocks noGrp="1"/>
          </p:cNvSpPr>
          <p:nvPr>
            <p:ph sz="quarter" idx="15"/>
          </p:nvPr>
        </p:nvSpPr>
        <p:spPr>
          <a:xfrm>
            <a:off x="550863" y="2677306"/>
            <a:ext cx="3565525" cy="3415519"/>
          </a:xfrm>
        </p:spPr>
        <p:txBody>
          <a:bodyPr vert="horz" wrap="square" lIns="0" tIns="0" rIns="0" bIns="0" rtlCol="0" anchor="t">
            <a:normAutofit/>
          </a:bodyPr>
          <a:lstStyle/>
          <a:p>
            <a:pPr indent="-228600">
              <a:lnSpc>
                <a:spcPct val="100000"/>
              </a:lnSpc>
              <a:buFont typeface="Arial" panose="020B0604020202020204" pitchFamily="34" charset="0"/>
              <a:buChar char="•"/>
            </a:pPr>
            <a:r>
              <a:rPr lang="en-US" sz="1200"/>
              <a:t>The Rhondda Valley went from a rural farming area to be the main area for the Industrial Revolution.</a:t>
            </a:r>
          </a:p>
          <a:p>
            <a:pPr indent="-228600">
              <a:lnSpc>
                <a:spcPct val="100000"/>
              </a:lnSpc>
              <a:buFont typeface="Arial" panose="020B0604020202020204" pitchFamily="34" charset="0"/>
              <a:buChar char="•"/>
            </a:pPr>
            <a:r>
              <a:rPr lang="en-US" sz="1200"/>
              <a:t>The landscape changed dramatically and with it the population increased.</a:t>
            </a:r>
          </a:p>
          <a:p>
            <a:pPr indent="-228600">
              <a:lnSpc>
                <a:spcPct val="100000"/>
              </a:lnSpc>
              <a:buFont typeface="Arial" panose="020B0604020202020204" pitchFamily="34" charset="0"/>
              <a:buChar char="•"/>
            </a:pPr>
            <a:r>
              <a:rPr lang="en-US" sz="1200"/>
              <a:t>There were good outcomes such as the introduction of churches, schools and workingmen clubs.</a:t>
            </a:r>
          </a:p>
          <a:p>
            <a:pPr indent="-228600">
              <a:lnSpc>
                <a:spcPct val="100000"/>
              </a:lnSpc>
              <a:buFont typeface="Arial" panose="020B0604020202020204" pitchFamily="34" charset="0"/>
              <a:buChar char="•"/>
            </a:pPr>
            <a:r>
              <a:rPr lang="en-US" sz="1200"/>
              <a:t>However the welsh language speakers fell as workers flocked from English speaking countries</a:t>
            </a:r>
          </a:p>
          <a:p>
            <a:pPr indent="-228600">
              <a:lnSpc>
                <a:spcPct val="100000"/>
              </a:lnSpc>
              <a:buFont typeface="Arial" panose="020B0604020202020204" pitchFamily="34" charset="0"/>
              <a:buChar char="•"/>
            </a:pPr>
            <a:r>
              <a:rPr lang="en-US" sz="1200"/>
              <a:t>This period was good for the economy of the valley but it paid the price in the destruction of the landscape.</a:t>
            </a:r>
          </a:p>
          <a:p>
            <a:pPr indent="-228600">
              <a:lnSpc>
                <a:spcPct val="100000"/>
              </a:lnSpc>
              <a:buFont typeface="Arial" panose="020B0604020202020204" pitchFamily="34" charset="0"/>
              <a:buChar char="•"/>
            </a:pPr>
            <a:endParaRPr lang="en-US" sz="1200"/>
          </a:p>
        </p:txBody>
      </p:sp>
      <p:pic>
        <p:nvPicPr>
          <p:cNvPr id="9" name="Picture 8" descr="A picture containing text, outdoor, building, sky&#10;&#10;Description automatically generated">
            <a:extLst>
              <a:ext uri="{FF2B5EF4-FFF2-40B4-BE49-F238E27FC236}">
                <a16:creationId xmlns:a16="http://schemas.microsoft.com/office/drawing/2014/main" id="{3292511A-9854-A222-26B2-E633F5BA7C2D}"/>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4545497" y="576409"/>
            <a:ext cx="3439869" cy="2732784"/>
          </a:xfrm>
          <a:custGeom>
            <a:avLst/>
            <a:gdLst/>
            <a:ahLst/>
            <a:cxnLst/>
            <a:rect l="l" t="t" r="r" b="b"/>
            <a:pathLst>
              <a:path w="3547818" h="2883450">
                <a:moveTo>
                  <a:pt x="0" y="0"/>
                </a:moveTo>
                <a:lnTo>
                  <a:pt x="3547818" y="0"/>
                </a:lnTo>
                <a:lnTo>
                  <a:pt x="3547818" y="2883450"/>
                </a:lnTo>
                <a:lnTo>
                  <a:pt x="0" y="2883450"/>
                </a:lnTo>
                <a:close/>
              </a:path>
            </a:pathLst>
          </a:custGeom>
        </p:spPr>
      </p:pic>
      <p:pic>
        <p:nvPicPr>
          <p:cNvPr id="23" name="Picture 22" descr="A picture containing building, outdoor, sky, road&#10;&#10;Description automatically generated">
            <a:extLst>
              <a:ext uri="{FF2B5EF4-FFF2-40B4-BE49-F238E27FC236}">
                <a16:creationId xmlns:a16="http://schemas.microsoft.com/office/drawing/2014/main" id="{88E3578D-2861-4867-9466-3EDBB0904F2B}"/>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201266" y="652849"/>
            <a:ext cx="3439870" cy="2579902"/>
          </a:xfrm>
          <a:custGeom>
            <a:avLst/>
            <a:gdLst/>
            <a:ahLst/>
            <a:cxnLst/>
            <a:rect l="l" t="t" r="r" b="b"/>
            <a:pathLst>
              <a:path w="3547818" h="2883450">
                <a:moveTo>
                  <a:pt x="0" y="0"/>
                </a:moveTo>
                <a:lnTo>
                  <a:pt x="3547818" y="0"/>
                </a:lnTo>
                <a:lnTo>
                  <a:pt x="3547818" y="2883450"/>
                </a:lnTo>
                <a:lnTo>
                  <a:pt x="0" y="2883450"/>
                </a:lnTo>
                <a:close/>
              </a:path>
            </a:pathLst>
          </a:custGeom>
        </p:spPr>
      </p:pic>
      <p:pic>
        <p:nvPicPr>
          <p:cNvPr id="14" name="Picture 13" descr="A picture containing mountain, grass, outdoor, field&#10;&#10;Description automatically generated">
            <a:extLst>
              <a:ext uri="{FF2B5EF4-FFF2-40B4-BE49-F238E27FC236}">
                <a16:creationId xmlns:a16="http://schemas.microsoft.com/office/drawing/2014/main" id="{5B1AEAB5-015B-DD5A-01FA-6E94291B7E2D}"/>
              </a:ext>
            </a:extLst>
          </p:cNvPr>
          <p:cNvPicPr>
            <a:picLocks noChangeAspect="1"/>
          </p:cNvPicPr>
          <p:nvPr/>
        </p:nvPicPr>
        <p:blipFill>
          <a:blip r:embed="rId10">
            <a:extLst>
              <a:ext uri="{837473B0-CC2E-450A-ABE3-18F120FF3D39}">
                <a1611:picAttrSrcUrl xmlns:a1611="http://schemas.microsoft.com/office/drawing/2016/11/main" r:id="rId9"/>
              </a:ext>
            </a:extLst>
          </a:blip>
          <a:stretch>
            <a:fillRect/>
          </a:stretch>
        </p:blipFill>
        <p:spPr>
          <a:xfrm>
            <a:off x="4545498" y="3634749"/>
            <a:ext cx="3439868" cy="2579901"/>
          </a:xfrm>
          <a:custGeom>
            <a:avLst/>
            <a:gdLst/>
            <a:ahLst/>
            <a:cxnLst/>
            <a:rect l="l" t="t" r="r" b="b"/>
            <a:pathLst>
              <a:path w="3547818" h="2883450">
                <a:moveTo>
                  <a:pt x="0" y="0"/>
                </a:moveTo>
                <a:lnTo>
                  <a:pt x="3547818" y="0"/>
                </a:lnTo>
                <a:lnTo>
                  <a:pt x="3547818" y="2883450"/>
                </a:lnTo>
                <a:lnTo>
                  <a:pt x="0" y="2883450"/>
                </a:lnTo>
                <a:close/>
              </a:path>
            </a:pathLst>
          </a:custGeom>
        </p:spPr>
      </p:pic>
      <p:pic>
        <p:nvPicPr>
          <p:cNvPr id="3" name="Picture 2" descr="A picture containing grass, outdoor, sky, nature&#10;&#10;Description automatically generated">
            <a:extLst>
              <a:ext uri="{FF2B5EF4-FFF2-40B4-BE49-F238E27FC236}">
                <a16:creationId xmlns:a16="http://schemas.microsoft.com/office/drawing/2014/main" id="{EB4865B6-CA0F-BDE2-62F7-FC7C5740CE21}"/>
              </a:ext>
            </a:extLst>
          </p:cNvPr>
          <p:cNvPicPr>
            <a:picLocks noChangeAspect="1"/>
          </p:cNvPicPr>
          <p:nvPr/>
        </p:nvPicPr>
        <p:blipFill rotWithShape="1">
          <a:blip r:embed="rId11">
            <a:extLst>
              <a:ext uri="{837473B0-CC2E-450A-ABE3-18F120FF3D39}">
                <a1611:picAttrSrcUrl xmlns:a1611="http://schemas.microsoft.com/office/drawing/2016/11/main" r:id="rId12"/>
              </a:ext>
            </a:extLst>
          </a:blip>
          <a:srcRect l="18530" r="17468" b="-2"/>
          <a:stretch/>
        </p:blipFill>
        <p:spPr>
          <a:xfrm>
            <a:off x="8533436" y="3536949"/>
            <a:ext cx="2775530" cy="2775500"/>
          </a:xfrm>
          <a:custGeom>
            <a:avLst/>
            <a:gdLst/>
            <a:ahLst/>
            <a:cxnLst/>
            <a:rect l="l" t="t" r="r" b="b"/>
            <a:pathLst>
              <a:path w="3547818" h="2883450">
                <a:moveTo>
                  <a:pt x="0" y="0"/>
                </a:moveTo>
                <a:lnTo>
                  <a:pt x="3547818" y="0"/>
                </a:lnTo>
                <a:lnTo>
                  <a:pt x="3547818" y="2883450"/>
                </a:lnTo>
                <a:lnTo>
                  <a:pt x="0" y="2883450"/>
                </a:lnTo>
                <a:close/>
              </a:path>
            </a:pathLst>
          </a:custGeom>
        </p:spPr>
      </p:pic>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7</a:t>
            </a:fld>
            <a:endParaRPr lang="en-US">
              <a:solidFill>
                <a:schemeClr val="tx1">
                  <a:alpha val="80000"/>
                </a:schemeClr>
              </a:solidFill>
            </a:endParaRPr>
          </a:p>
        </p:txBody>
      </p:sp>
      <p:pic>
        <p:nvPicPr>
          <p:cNvPr id="2" name="Recorded Sound">
            <a:hlinkClick r:id="" action="ppaction://media"/>
            <a:extLst>
              <a:ext uri="{FF2B5EF4-FFF2-40B4-BE49-F238E27FC236}">
                <a16:creationId xmlns:a16="http://schemas.microsoft.com/office/drawing/2014/main" id="{73BCECB5-FCF3-AE4F-9223-0C438A58B90E}"/>
              </a:ext>
            </a:extLst>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5689600" y="3022600"/>
            <a:ext cx="812800" cy="812800"/>
          </a:xfrm>
          <a:prstGeom prst="rect">
            <a:avLst/>
          </a:prstGeom>
        </p:spPr>
      </p:pic>
    </p:spTree>
    <p:custDataLst>
      <p:tags r:id="rId1"/>
    </p:custDataLst>
    <p:extLst>
      <p:ext uri="{BB962C8B-B14F-4D97-AF65-F5344CB8AC3E}">
        <p14:creationId xmlns:p14="http://schemas.microsoft.com/office/powerpoint/2010/main" val="3521561301"/>
      </p:ext>
    </p:extLst>
  </p:cSld>
  <p:clrMapOvr>
    <a:masterClrMapping/>
  </p:clrMapOvr>
  <mc:AlternateContent xmlns:mc="http://schemas.openxmlformats.org/markup-compatibility/2006" xmlns:p14="http://schemas.microsoft.com/office/powerpoint/2010/main">
    <mc:Choice Requires="p14">
      <p:transition spd="slow" p14:dur="2000" advTm="29805"/>
    </mc:Choice>
    <mc:Fallback xmlns="">
      <p:transition spd="slow" advTm="298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8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926" objId="2"/>
        <p14:stopEvt time="29805" objId="2"/>
      </p14:showEvtLst>
    </p:ext>
  </p:extLs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29" name="Freeform: Shape 28">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0" name="Oval 29">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 name="Oval 30">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2" name="Freeform: Shape 31">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34" name="Rectangle 33">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815768" y="247351"/>
            <a:ext cx="5422809" cy="1283580"/>
          </a:xfrm>
        </p:spPr>
        <p:txBody>
          <a:bodyPr vert="horz" wrap="square" lIns="0" tIns="0" rIns="0" bIns="0" rtlCol="0" anchor="b" anchorCtr="0">
            <a:normAutofit/>
          </a:bodyPr>
          <a:lstStyle/>
          <a:p>
            <a:pPr>
              <a:lnSpc>
                <a:spcPct val="100000"/>
              </a:lnSpc>
            </a:pPr>
            <a:r>
              <a:rPr lang="en-US" sz="6400" u="sng" dirty="0">
                <a:latin typeface="Arial Nova"/>
              </a:rPr>
              <a:t>References</a:t>
            </a:r>
          </a:p>
        </p:txBody>
      </p:sp>
      <p:sp>
        <p:nvSpPr>
          <p:cNvPr id="36" name="Freeform: Shape 35">
            <a:extLst>
              <a:ext uri="{FF2B5EF4-FFF2-40B4-BE49-F238E27FC236}">
                <a16:creationId xmlns:a16="http://schemas.microsoft.com/office/drawing/2014/main" id="{746ECF6E-1937-4212-B2E3-E2F43AD7A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80825"/>
            <a:ext cx="670118" cy="1080000"/>
          </a:xfrm>
          <a:custGeom>
            <a:avLst/>
            <a:gdLst>
              <a:gd name="connsiteX0" fmla="*/ 130118 w 670118"/>
              <a:gd name="connsiteY0" fmla="*/ 0 h 1080000"/>
              <a:gd name="connsiteX1" fmla="*/ 670118 w 670118"/>
              <a:gd name="connsiteY1" fmla="*/ 540000 h 1080000"/>
              <a:gd name="connsiteX2" fmla="*/ 130118 w 670118"/>
              <a:gd name="connsiteY2" fmla="*/ 1080000 h 1080000"/>
              <a:gd name="connsiteX3" fmla="*/ 21289 w 670118"/>
              <a:gd name="connsiteY3" fmla="*/ 1069029 h 1080000"/>
              <a:gd name="connsiteX4" fmla="*/ 0 w 670118"/>
              <a:gd name="connsiteY4" fmla="*/ 1062421 h 1080000"/>
              <a:gd name="connsiteX5" fmla="*/ 0 w 670118"/>
              <a:gd name="connsiteY5" fmla="*/ 17579 h 1080000"/>
              <a:gd name="connsiteX6" fmla="*/ 21289 w 670118"/>
              <a:gd name="connsiteY6" fmla="*/ 10971 h 1080000"/>
              <a:gd name="connsiteX7" fmla="*/ 130118 w 670118"/>
              <a:gd name="connsiteY7" fmla="*/ 0 h 10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0118" h="1080000">
                <a:moveTo>
                  <a:pt x="130118" y="0"/>
                </a:moveTo>
                <a:cubicBezTo>
                  <a:pt x="428352" y="0"/>
                  <a:pt x="670118" y="241766"/>
                  <a:pt x="670118" y="540000"/>
                </a:cubicBezTo>
                <a:cubicBezTo>
                  <a:pt x="670118" y="838234"/>
                  <a:pt x="428352" y="1080000"/>
                  <a:pt x="130118" y="1080000"/>
                </a:cubicBezTo>
                <a:cubicBezTo>
                  <a:pt x="92839" y="1080000"/>
                  <a:pt x="56442" y="1076223"/>
                  <a:pt x="21289" y="1069029"/>
                </a:cubicBezTo>
                <a:lnTo>
                  <a:pt x="0" y="1062421"/>
                </a:lnTo>
                <a:lnTo>
                  <a:pt x="0" y="17579"/>
                </a:lnTo>
                <a:lnTo>
                  <a:pt x="21289" y="10971"/>
                </a:lnTo>
                <a:cubicBezTo>
                  <a:pt x="56442" y="3778"/>
                  <a:pt x="92839" y="0"/>
                  <a:pt x="130118" y="0"/>
                </a:cubicBezTo>
                <a:close/>
              </a:path>
            </a:pathLst>
          </a:cu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8" name="Group 37">
            <a:extLst>
              <a:ext uri="{FF2B5EF4-FFF2-40B4-BE49-F238E27FC236}">
                <a16:creationId xmlns:a16="http://schemas.microsoft.com/office/drawing/2014/main" id="{7119AF2A-3C22-4BC0-A8C5-A077AA201C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47431" y="5059306"/>
            <a:ext cx="762805" cy="734873"/>
            <a:chOff x="7950336" y="1300590"/>
            <a:chExt cx="762805" cy="734873"/>
          </a:xfrm>
        </p:grpSpPr>
        <p:sp>
          <p:nvSpPr>
            <p:cNvPr id="39" name="Freeform 5">
              <a:extLst>
                <a:ext uri="{FF2B5EF4-FFF2-40B4-BE49-F238E27FC236}">
                  <a16:creationId xmlns:a16="http://schemas.microsoft.com/office/drawing/2014/main" id="{E2A3E344-FE73-466B-9169-50D95B1DEB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3600000">
              <a:off x="8220298" y="1428832"/>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60000"/>
                  </a:schemeClr>
                </a:gs>
                <a:gs pos="100000">
                  <a:schemeClr val="accent1">
                    <a:lumMod val="60000"/>
                    <a:lumOff val="40000"/>
                    <a:alpha val="60000"/>
                  </a:schemeClr>
                </a:gs>
              </a:gsLst>
              <a:lin ang="0" scaled="0"/>
              <a:tileRect/>
            </a:gradFill>
            <a:ln>
              <a:noFill/>
            </a:ln>
            <a:effectLst>
              <a:innerShdw blurRad="254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Freeform 6">
              <a:extLst>
                <a:ext uri="{FF2B5EF4-FFF2-40B4-BE49-F238E27FC236}">
                  <a16:creationId xmlns:a16="http://schemas.microsoft.com/office/drawing/2014/main" id="{DEA66A1E-1BD8-4765-A717-BA22028078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3600000">
              <a:off x="8066503" y="1339815"/>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60000"/>
                  </a:schemeClr>
                </a:gs>
                <a:gs pos="100000">
                  <a:schemeClr val="accent1">
                    <a:lumMod val="60000"/>
                    <a:lumOff val="40000"/>
                  </a:schemeClr>
                </a:gs>
              </a:gsLst>
              <a:lin ang="180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1" name="Freeform 8">
              <a:extLst>
                <a:ext uri="{FF2B5EF4-FFF2-40B4-BE49-F238E27FC236}">
                  <a16:creationId xmlns:a16="http://schemas.microsoft.com/office/drawing/2014/main" id="{D12B08F5-F02D-4B4E-975E-C41ED7AA98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3600000">
              <a:off x="8217173" y="1608753"/>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60000"/>
                  </a:schemeClr>
                </a:gs>
                <a:gs pos="100000">
                  <a:schemeClr val="accent1">
                    <a:lumMod val="60000"/>
                    <a:lumOff val="40000"/>
                    <a:alpha val="60000"/>
                  </a:schemeClr>
                </a:gs>
              </a:gsLst>
              <a:lin ang="18000000" scaled="0"/>
              <a:tileRect/>
            </a:gradFill>
            <a:ln>
              <a:noFill/>
            </a:ln>
            <a:effectLst>
              <a:innerShdw blurRad="508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8</a:t>
            </a:fld>
            <a:endParaRPr lang="en-US">
              <a:solidFill>
                <a:schemeClr val="tx1">
                  <a:alpha val="80000"/>
                </a:schemeClr>
              </a:solidFill>
            </a:endParaRPr>
          </a:p>
        </p:txBody>
      </p:sp>
      <p:sp>
        <p:nvSpPr>
          <p:cNvPr id="2" name="TextBox 1">
            <a:extLst>
              <a:ext uri="{FF2B5EF4-FFF2-40B4-BE49-F238E27FC236}">
                <a16:creationId xmlns:a16="http://schemas.microsoft.com/office/drawing/2014/main" id="{8A85F583-B6A3-21D2-1F5C-F46D939D2E7F}"/>
              </a:ext>
            </a:extLst>
          </p:cNvPr>
          <p:cNvSpPr txBox="1"/>
          <p:nvPr/>
        </p:nvSpPr>
        <p:spPr>
          <a:xfrm>
            <a:off x="6846857" y="399331"/>
            <a:ext cx="459105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p>
          <a:p>
            <a:r>
              <a:rPr lang="en-GB" dirty="0" err="1">
                <a:ea typeface="+mn-lt"/>
                <a:cs typeface="+mn-lt"/>
              </a:rPr>
              <a:t>Easymalc</a:t>
            </a:r>
            <a:r>
              <a:rPr lang="en-GB" dirty="0">
                <a:ea typeface="+mn-lt"/>
                <a:cs typeface="+mn-lt"/>
              </a:rPr>
              <a:t>. (2023, February 8). </a:t>
            </a:r>
            <a:r>
              <a:rPr lang="en-GB" i="1" dirty="0">
                <a:ea typeface="+mn-lt"/>
                <a:cs typeface="+mn-lt"/>
              </a:rPr>
              <a:t>The Changing Face of the South Wales Valleys Pt 1 - The Demand for Iron and Coal</a:t>
            </a:r>
            <a:r>
              <a:rPr lang="en-GB" dirty="0">
                <a:ea typeface="+mn-lt"/>
                <a:cs typeface="+mn-lt"/>
              </a:rPr>
              <a:t>. </a:t>
            </a:r>
            <a:r>
              <a:rPr lang="en-GB" dirty="0" err="1">
                <a:ea typeface="+mn-lt"/>
                <a:cs typeface="+mn-lt"/>
              </a:rPr>
              <a:t>Easymalc’s</a:t>
            </a:r>
            <a:r>
              <a:rPr lang="en-GB" dirty="0">
                <a:ea typeface="+mn-lt"/>
                <a:cs typeface="+mn-lt"/>
              </a:rPr>
              <a:t> Wanderings. </a:t>
            </a:r>
            <a:r>
              <a:rPr lang="en-GB" dirty="0">
                <a:ea typeface="+mn-lt"/>
                <a:cs typeface="+mn-lt"/>
                <a:hlinkClick r:id="rId6"/>
              </a:rPr>
              <a:t>https://www.easymalc.co.uk/the-changing-face-of-the-south-wales-valleys-pt-1/</a:t>
            </a:r>
            <a:endParaRPr lang="en-GB"/>
          </a:p>
          <a:p>
            <a:r>
              <a:rPr lang="en-GB" dirty="0">
                <a:ea typeface="+mn-lt"/>
                <a:cs typeface="+mn-lt"/>
              </a:rPr>
              <a:t>‌</a:t>
            </a:r>
            <a:endParaRPr lang="en-GB" dirty="0"/>
          </a:p>
          <a:p>
            <a:r>
              <a:rPr lang="en-GB" dirty="0">
                <a:ea typeface="+mn-lt"/>
                <a:cs typeface="+mn-lt"/>
              </a:rPr>
              <a:t>Foundations of Western Culture. (2016b). </a:t>
            </a:r>
            <a:r>
              <a:rPr lang="en-GB" i="1" dirty="0">
                <a:ea typeface="+mn-lt"/>
                <a:cs typeface="+mn-lt"/>
              </a:rPr>
              <a:t>Effects of Agriculture on the Industrial Revolution – Foundations of Western Culture:</a:t>
            </a:r>
            <a:r>
              <a:rPr lang="en-GB" dirty="0">
                <a:ea typeface="+mn-lt"/>
                <a:cs typeface="+mn-lt"/>
              </a:rPr>
              <a:t> Uwgb.org. </a:t>
            </a:r>
            <a:r>
              <a:rPr lang="en-GB" dirty="0">
                <a:ea typeface="+mn-lt"/>
                <a:cs typeface="+mn-lt"/>
                <a:hlinkClick r:id="rId7"/>
              </a:rPr>
              <a:t>http://foundations.uwgb.org/agriculture/</a:t>
            </a:r>
            <a:endParaRPr lang="en-US"/>
          </a:p>
          <a:p>
            <a:pPr algn="l"/>
            <a:r>
              <a:rPr lang="en-GB" dirty="0">
                <a:ea typeface="+mn-lt"/>
                <a:cs typeface="+mn-lt"/>
              </a:rPr>
              <a:t>‌</a:t>
            </a:r>
            <a:endParaRPr lang="en-GB" dirty="0"/>
          </a:p>
        </p:txBody>
      </p:sp>
      <p:sp>
        <p:nvSpPr>
          <p:cNvPr id="5" name="TextBox 4">
            <a:extLst>
              <a:ext uri="{FF2B5EF4-FFF2-40B4-BE49-F238E27FC236}">
                <a16:creationId xmlns:a16="http://schemas.microsoft.com/office/drawing/2014/main" id="{B36C0ACF-0991-D2B6-C52D-68B1DF3F1F92}"/>
              </a:ext>
            </a:extLst>
          </p:cNvPr>
          <p:cNvSpPr txBox="1"/>
          <p:nvPr/>
        </p:nvSpPr>
        <p:spPr>
          <a:xfrm>
            <a:off x="956813" y="1526875"/>
            <a:ext cx="377190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ea typeface="+mn-lt"/>
                <a:cs typeface="+mn-lt"/>
              </a:rPr>
              <a:t>Broadberry</a:t>
            </a:r>
            <a:r>
              <a:rPr lang="en-GB" dirty="0">
                <a:ea typeface="+mn-lt"/>
                <a:cs typeface="+mn-lt"/>
              </a:rPr>
              <a:t>, S. (2021). </a:t>
            </a:r>
            <a:r>
              <a:rPr lang="en-GB" i="1" dirty="0">
                <a:ea typeface="+mn-lt"/>
                <a:cs typeface="+mn-lt"/>
              </a:rPr>
              <a:t>Britain, the Industrial Revolution, and Modern Economic Growth</a:t>
            </a:r>
            <a:r>
              <a:rPr lang="en-GB" dirty="0">
                <a:ea typeface="+mn-lt"/>
                <a:cs typeface="+mn-lt"/>
              </a:rPr>
              <a:t> (K. Fukao &amp; S. </a:t>
            </a:r>
            <a:r>
              <a:rPr lang="en-GB" dirty="0" err="1">
                <a:ea typeface="+mn-lt"/>
                <a:cs typeface="+mn-lt"/>
              </a:rPr>
              <a:t>Broadberry</a:t>
            </a:r>
            <a:r>
              <a:rPr lang="en-GB" dirty="0">
                <a:ea typeface="+mn-lt"/>
                <a:cs typeface="+mn-lt"/>
              </a:rPr>
              <a:t>, Eds.). Cambridge University Press; Cambridge University Press. </a:t>
            </a:r>
            <a:r>
              <a:rPr lang="en-GB" dirty="0">
                <a:ea typeface="+mn-lt"/>
                <a:cs typeface="+mn-lt"/>
                <a:hlinkClick r:id="rId8"/>
              </a:rPr>
              <a:t>https://www.cambridge.org/core/books/abs/cambridge-economic-history-of-the-modern-world/britain-the-industrial-revolution-and-modern-economic-growth/114BB88442A2A685B1A9C3ED65ED1D29</a:t>
            </a:r>
            <a:endParaRPr lang="en-US">
              <a:ea typeface="+mn-lt"/>
              <a:cs typeface="+mn-lt"/>
            </a:endParaRPr>
          </a:p>
          <a:p>
            <a:pPr algn="l"/>
            <a:r>
              <a:rPr lang="en-GB" dirty="0">
                <a:ea typeface="+mn-lt"/>
                <a:cs typeface="+mn-lt"/>
              </a:rPr>
              <a:t>‌</a:t>
            </a:r>
          </a:p>
          <a:p>
            <a:r>
              <a:rPr lang="en-GB" dirty="0">
                <a:ea typeface="+mn-lt"/>
                <a:cs typeface="+mn-lt"/>
              </a:rPr>
              <a:t>Carradice, P. (2011, March 17). </a:t>
            </a:r>
            <a:r>
              <a:rPr lang="en-GB" i="1" dirty="0">
                <a:ea typeface="+mn-lt"/>
                <a:cs typeface="+mn-lt"/>
              </a:rPr>
              <a:t>BBC - Wales History: The blackening of Wales</a:t>
            </a:r>
            <a:r>
              <a:rPr lang="en-GB" dirty="0">
                <a:ea typeface="+mn-lt"/>
                <a:cs typeface="+mn-lt"/>
              </a:rPr>
              <a:t>. </a:t>
            </a:r>
            <a:r>
              <a:rPr lang="en-GB" dirty="0">
                <a:ea typeface="+mn-lt"/>
                <a:cs typeface="+mn-lt"/>
                <a:hlinkClick r:id="rId9"/>
              </a:rPr>
              <a:t>Www.bbc.co.uk</a:t>
            </a:r>
            <a:r>
              <a:rPr lang="en-GB" dirty="0">
                <a:ea typeface="+mn-lt"/>
                <a:cs typeface="+mn-lt"/>
              </a:rPr>
              <a:t>. </a:t>
            </a:r>
            <a:r>
              <a:rPr lang="en-GB" dirty="0">
                <a:ea typeface="+mn-lt"/>
                <a:cs typeface="+mn-lt"/>
                <a:hlinkClick r:id="rId10"/>
              </a:rPr>
              <a:t>https://www.bbc.co.uk/blogs/waleshistory/2011/03/wales_and_industrialisation.html</a:t>
            </a:r>
            <a:endParaRPr lang="en-GB"/>
          </a:p>
        </p:txBody>
      </p:sp>
      <p:pic>
        <p:nvPicPr>
          <p:cNvPr id="3" name="Recorded Sound">
            <a:hlinkClick r:id="" action="ppaction://media"/>
            <a:extLst>
              <a:ext uri="{FF2B5EF4-FFF2-40B4-BE49-F238E27FC236}">
                <a16:creationId xmlns:a16="http://schemas.microsoft.com/office/drawing/2014/main" id="{21B78659-53EC-2642-84CE-937CBDAEA4E4}"/>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5689600" y="3022600"/>
            <a:ext cx="812800" cy="812800"/>
          </a:xfrm>
          <a:prstGeom prst="rect">
            <a:avLst/>
          </a:prstGeom>
        </p:spPr>
      </p:pic>
    </p:spTree>
    <p:custDataLst>
      <p:tags r:id="rId1"/>
    </p:custDataLst>
    <p:extLst>
      <p:ext uri="{BB962C8B-B14F-4D97-AF65-F5344CB8AC3E}">
        <p14:creationId xmlns:p14="http://schemas.microsoft.com/office/powerpoint/2010/main" val="3247798845"/>
      </p:ext>
    </p:extLst>
  </p:cSld>
  <p:clrMapOvr>
    <a:masterClrMapping/>
  </p:clrMapOvr>
  <mc:AlternateContent xmlns:mc="http://schemas.openxmlformats.org/markup-compatibility/2006" xmlns:p14="http://schemas.microsoft.com/office/powerpoint/2010/main">
    <mc:Choice Requires="p14">
      <p:transition spd="slow" p14:dur="2000" advTm="7911"/>
    </mc:Choice>
    <mc:Fallback xmlns="">
      <p:transition spd="slow" advTm="79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3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1945" objId="3"/>
        <p14:stopEvt time="7552" objId="3"/>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1"/>
</p:tagLst>
</file>

<file path=ppt/tags/tag4.xml><?xml version="1.0" encoding="utf-8"?>
<p:tagLst xmlns:a="http://schemas.openxmlformats.org/drawingml/2006/main" xmlns:r="http://schemas.openxmlformats.org/officeDocument/2006/relationships" xmlns:p="http://schemas.openxmlformats.org/presentationml/2006/main">
  <p:tag name="TIMING" val="|0.9"/>
</p:tagLst>
</file>

<file path=ppt/tags/tag5.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128D9D-8887-4AE7-BD39-EBCD268E911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DF76BC85-9361-4044-951E-1D698143E543}">
  <ds:schemaRefs>
    <ds:schemaRef ds:uri="http://schemas.microsoft.com/sharepoint/v3/contenttype/forms"/>
  </ds:schemaRefs>
</ds:datastoreItem>
</file>

<file path=customXml/itemProps3.xml><?xml version="1.0" encoding="utf-8"?>
<ds:datastoreItem xmlns:ds="http://schemas.openxmlformats.org/officeDocument/2006/customXml" ds:itemID="{5A163FB7-958F-4794-B3EE-EC8933868F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TM33713516</Template>
  <TotalTime>0</TotalTime>
  <Words>817</Words>
  <Application>Microsoft Office PowerPoint</Application>
  <PresentationFormat>Widescreen</PresentationFormat>
  <Paragraphs>73</Paragraphs>
  <Slides>8</Slides>
  <Notes>8</Notes>
  <HiddenSlides>0</HiddenSlides>
  <MMClips>8</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Arial Black</vt:lpstr>
      <vt:lpstr>Arial Nova</vt:lpstr>
      <vt:lpstr>Calibri</vt:lpstr>
      <vt:lpstr>Gill Sans MT</vt:lpstr>
      <vt:lpstr>inherit</vt:lpstr>
      <vt:lpstr>Walbaum Display</vt:lpstr>
      <vt:lpstr>3DFloatVTI</vt:lpstr>
      <vt:lpstr>Rhondda Valley</vt:lpstr>
      <vt:lpstr>PowerPoint Presentation</vt:lpstr>
      <vt:lpstr>The Workers</vt:lpstr>
      <vt:lpstr>Abraham Darby(1677-1717)   Henry Bessemer (1813 -1898)   Thomas Newcome (1664-1729)   James Watt (1736-1819)  </vt:lpstr>
      <vt:lpstr>The Environment   South Wales was the biggest producer of iron during the Industrial Revolution.   There was great wealth however this wasn’t true for the workers.  There was overcrowding, poverty and disease.  Introduction of schools, chapels and workingmen's clubs.  Decline of the welsh language.  The landscape was now an industrial area with villages replaced by towns. </vt:lpstr>
      <vt:lpstr>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Rhondda Valley</dc:title>
  <dc:creator/>
  <cp:lastModifiedBy/>
  <cp:revision>551</cp:revision>
  <dcterms:created xsi:type="dcterms:W3CDTF">2021-01-28T12:59:42Z</dcterms:created>
  <dcterms:modified xsi:type="dcterms:W3CDTF">2023-02-28T00:14:32Z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